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10.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16.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17.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18.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19.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20.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23.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24.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25.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26.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27.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28.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29.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30.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notesSlides/notesSlide31.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32.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notesSlides/notesSlide33.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notesSlides/notesSlide34.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notesSlides/notesSlide35.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notesSlides/notesSlide36.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notesSlides/notesSlide37.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notesSlides/notesSlide38.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notesSlides/notesSlide39.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notesSlides/notesSlide40.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notesSlides/notesSlide41.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notesSlides/notesSlide42.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notesSlides/notesSlide43.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notesSlides/notesSlide44.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notesSlides/notesSlide45.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notesSlides/notesSlide46.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notesSlides/notesSlide47.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notesSlides/notesSlide48.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notesSlides/notesSlide4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72" r:id="rId1"/>
    <p:sldMasterId id="2147483648" r:id="rId2"/>
    <p:sldMasterId id="2147483660" r:id="rId3"/>
  </p:sldMasterIdLst>
  <p:notesMasterIdLst>
    <p:notesMasterId r:id="rId59"/>
  </p:notesMasterIdLst>
  <p:handoutMasterIdLst>
    <p:handoutMasterId r:id="rId60"/>
  </p:handoutMasterIdLst>
  <p:sldIdLst>
    <p:sldId id="12809" r:id="rId4"/>
    <p:sldId id="12766" r:id="rId5"/>
    <p:sldId id="4034" r:id="rId6"/>
    <p:sldId id="2147376058" r:id="rId7"/>
    <p:sldId id="12808" r:id="rId8"/>
    <p:sldId id="2147375347" r:id="rId9"/>
    <p:sldId id="2147376048" r:id="rId10"/>
    <p:sldId id="12769" r:id="rId11"/>
    <p:sldId id="2147376052" r:id="rId12"/>
    <p:sldId id="2147376059" r:id="rId13"/>
    <p:sldId id="12842" r:id="rId14"/>
    <p:sldId id="12800" r:id="rId15"/>
    <p:sldId id="12797" r:id="rId16"/>
    <p:sldId id="2147475024" r:id="rId17"/>
    <p:sldId id="12819" r:id="rId18"/>
    <p:sldId id="12813" r:id="rId19"/>
    <p:sldId id="2147376034" r:id="rId20"/>
    <p:sldId id="12812" r:id="rId21"/>
    <p:sldId id="12816" r:id="rId22"/>
    <p:sldId id="12811" r:id="rId23"/>
    <p:sldId id="12802" r:id="rId24"/>
    <p:sldId id="12815" r:id="rId25"/>
    <p:sldId id="356" r:id="rId26"/>
    <p:sldId id="2147475031" r:id="rId27"/>
    <p:sldId id="2147376037" r:id="rId28"/>
    <p:sldId id="2147376046" r:id="rId29"/>
    <p:sldId id="2147376047" r:id="rId30"/>
    <p:sldId id="2147376051" r:id="rId31"/>
    <p:sldId id="2147376049" r:id="rId32"/>
    <p:sldId id="2147376050" r:id="rId33"/>
    <p:sldId id="2147376036" r:id="rId34"/>
    <p:sldId id="2147475049" r:id="rId35"/>
    <p:sldId id="2147475050" r:id="rId36"/>
    <p:sldId id="2147475052" r:id="rId37"/>
    <p:sldId id="2147475053" r:id="rId38"/>
    <p:sldId id="2147475029" r:id="rId39"/>
    <p:sldId id="2147475030" r:id="rId40"/>
    <p:sldId id="2147376045" r:id="rId41"/>
    <p:sldId id="2147376039" r:id="rId42"/>
    <p:sldId id="2147475036" r:id="rId43"/>
    <p:sldId id="2147475037" r:id="rId44"/>
    <p:sldId id="2147475046" r:id="rId45"/>
    <p:sldId id="2147475038" r:id="rId46"/>
    <p:sldId id="2147475041" r:id="rId47"/>
    <p:sldId id="2147475055" r:id="rId48"/>
    <p:sldId id="2147475056" r:id="rId49"/>
    <p:sldId id="2147475057" r:id="rId50"/>
    <p:sldId id="2147475054" r:id="rId51"/>
    <p:sldId id="2147475058" r:id="rId52"/>
    <p:sldId id="2147475059" r:id="rId53"/>
    <p:sldId id="2147475026" r:id="rId54"/>
    <p:sldId id="2147475048" r:id="rId55"/>
    <p:sldId id="342" r:id="rId56"/>
    <p:sldId id="346" r:id="rId57"/>
    <p:sldId id="12806" r:id="rId5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873F067-BAD3-6DB0-86E6-C5EF6A1CAFBA}" name="Virgile LETELLIER" initials="VL" userId="S::virgile.letellier@normandy-hadrontherapy.com::33abcce9-9c34-45f9-ba22-013d42727917" providerId="AD"/>
  <p188:author id="{B25CA5EC-D1C5-9EB3-9DC8-AC24616CFCD4}" name="Gastbenutzer" initials="Ga" userId="S::urn:spo:anon#5fb015e9960c05f64eb74531cc7ef0d60a32b8a3333c99a44673b6b62890942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E116"/>
    <a:srgbClr val="8AF88A"/>
    <a:srgbClr val="FF0000"/>
    <a:srgbClr val="E8E8EF"/>
    <a:srgbClr val="E1E4EA"/>
    <a:srgbClr val="E0E1EC"/>
    <a:srgbClr val="DCDEE9"/>
    <a:srgbClr val="D7D8D4"/>
    <a:srgbClr val="E9E7E0"/>
    <a:srgbClr val="E1DD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C5608A-41B9-4508-AA58-16868733E6DC}" v="13" dt="2025-01-21T21:21:38.874"/>
  </p1510:revLst>
</p1510:revInfo>
</file>

<file path=ppt/tableStyles.xml><?xml version="1.0" encoding="utf-8"?>
<a:tblStyleLst xmlns:a="http://schemas.openxmlformats.org/drawingml/2006/main" def="{5C22544A-7EE6-4342-B048-85BDC9FD1C3A}">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90" autoAdjust="0"/>
    <p:restoredTop sz="88774" autoAdjust="0"/>
  </p:normalViewPr>
  <p:slideViewPr>
    <p:cSldViewPr snapToGrid="0">
      <p:cViewPr varScale="1">
        <p:scale>
          <a:sx n="98" d="100"/>
          <a:sy n="98" d="100"/>
        </p:scale>
        <p:origin x="342" y="84"/>
      </p:cViewPr>
      <p:guideLst/>
    </p:cSldViewPr>
  </p:slideViewPr>
  <p:notesTextViewPr>
    <p:cViewPr>
      <p:scale>
        <a:sx n="75" d="100"/>
        <a:sy n="75" d="100"/>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microsoft.com/office/2018/10/relationships/authors" Target="authors.xml"/><Relationship Id="rId5" Type="http://schemas.openxmlformats.org/officeDocument/2006/relationships/slide" Target="slides/slide2.xml"/><Relationship Id="rId61" Type="http://schemas.openxmlformats.org/officeDocument/2006/relationships/presProps" Target="pres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notesMaster" Target="notesMasters/notes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handoutMaster" Target="handoutMasters/handoutMaster1.xml"/><Relationship Id="rId65"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CF7DDDEA-DDCF-4103-A06D-CD75A1666AC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09FE410D-2981-497F-BC82-32AE40AFC5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1DE7DC-EBF5-4060-8493-6EE5D175F4AC}" type="datetimeFigureOut">
              <a:rPr lang="fr-FR" smtClean="0"/>
              <a:t>21/01/2025</a:t>
            </a:fld>
            <a:endParaRPr lang="fr-FR"/>
          </a:p>
        </p:txBody>
      </p:sp>
      <p:sp>
        <p:nvSpPr>
          <p:cNvPr id="4" name="Espace réservé du pied de page 3">
            <a:extLst>
              <a:ext uri="{FF2B5EF4-FFF2-40B4-BE49-F238E27FC236}">
                <a16:creationId xmlns:a16="http://schemas.microsoft.com/office/drawing/2014/main" id="{5058F0D2-A84B-4466-A0D6-179E67B0643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A830E995-35E9-43D2-B2C0-7E395D03054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544C6AD-3B43-46A6-8A21-E5CE86D25689}" type="slidenum">
              <a:rPr lang="fr-FR" smtClean="0"/>
              <a:t>‹#›</a:t>
            </a:fld>
            <a:endParaRPr lang="fr-FR"/>
          </a:p>
        </p:txBody>
      </p:sp>
    </p:spTree>
    <p:extLst>
      <p:ext uri="{BB962C8B-B14F-4D97-AF65-F5344CB8AC3E}">
        <p14:creationId xmlns:p14="http://schemas.microsoft.com/office/powerpoint/2010/main" val="8148485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B09778-ACFE-45D2-B852-D4BA85952801}" type="datetimeFigureOut">
              <a:rPr lang="fr-FR" smtClean="0"/>
              <a:t>21/01/2025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25EE60-F85C-4E3D-8740-BD87FA049BCC}" type="slidenum">
              <a:rPr lang="fr-FR" smtClean="0"/>
              <a:t>‹#›</a:t>
            </a:fld>
            <a:endParaRPr lang="fr-FR"/>
          </a:p>
        </p:txBody>
      </p:sp>
    </p:spTree>
    <p:extLst>
      <p:ext uri="{BB962C8B-B14F-4D97-AF65-F5344CB8AC3E}">
        <p14:creationId xmlns:p14="http://schemas.microsoft.com/office/powerpoint/2010/main" val="1768725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Good </a:t>
            </a:r>
            <a:r>
              <a:rPr lang="en-US" dirty="0" err="1"/>
              <a:t>morning,everybody</a:t>
            </a:r>
            <a:r>
              <a:rPr lang="en-US" dirty="0"/>
              <a:t>. First I would like to thank the organizers for giving me the opportunity to present the status of the C400 IONS project on behalf of Normandy Hadrontherapy, which is the company responsible for marketing and installing this new system.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achievements and developments I will present here is the result of a collective work from many people, not all of them listed here.</a:t>
            </a:r>
            <a:endParaRPr lang="fr-FR" dirty="0"/>
          </a:p>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25EE60-F85C-4E3D-8740-BD87FA049BCC}"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4984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Prof. JL ARCHADE</a:t>
            </a:r>
          </a:p>
        </p:txBody>
      </p:sp>
      <p:sp>
        <p:nvSpPr>
          <p:cNvPr id="4" name="Espace réservé du numéro de diapositive 3"/>
          <p:cNvSpPr>
            <a:spLocks noGrp="1"/>
          </p:cNvSpPr>
          <p:nvPr>
            <p:ph type="sldNum" sz="quarter" idx="5"/>
          </p:nvPr>
        </p:nvSpPr>
        <p:spPr/>
        <p:txBody>
          <a:bodyPr/>
          <a:lstStyle/>
          <a:p>
            <a:fld id="{3D25EE60-F85C-4E3D-8740-BD87FA049BCC}" type="slidenum">
              <a:rPr lang="fr-FR" smtClean="0"/>
              <a:t>11</a:t>
            </a:fld>
            <a:endParaRPr lang="fr-FR"/>
          </a:p>
        </p:txBody>
      </p:sp>
    </p:spTree>
    <p:extLst>
      <p:ext uri="{BB962C8B-B14F-4D97-AF65-F5344CB8AC3E}">
        <p14:creationId xmlns:p14="http://schemas.microsoft.com/office/powerpoint/2010/main" val="3606772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Starting from the end, here is a quick slide on the treatment room which will host a fixed beam delivery, equipped both with a couch and a new chair still currently in development.</a:t>
            </a:r>
          </a:p>
          <a:p>
            <a:r>
              <a:rPr lang="en-US" dirty="0"/>
              <a:t>To equip this treatment room, state-of-the-art technology will be available making use as much as possible to the know how and </a:t>
            </a:r>
            <a:r>
              <a:rPr lang="en-US" dirty="0" err="1"/>
              <a:t>experence</a:t>
            </a:r>
            <a:r>
              <a:rPr lang="en-US" dirty="0"/>
              <a:t> from IBA.</a:t>
            </a:r>
          </a:p>
          <a:p>
            <a:endParaRPr lang="en-US" dirty="0"/>
          </a:p>
          <a:p>
            <a:r>
              <a:rPr lang="en-US" sz="1200" dirty="0"/>
              <a:t>Accessories to optimize irradiation range &amp; treatment time: </a:t>
            </a:r>
            <a:r>
              <a:rPr lang="en-US" sz="1200" dirty="0" err="1"/>
              <a:t>timeRipple</a:t>
            </a:r>
            <a:r>
              <a:rPr lang="en-US" sz="1200" dirty="0"/>
              <a:t> filter to reduce the number of layers</a:t>
            </a:r>
            <a:endParaRPr lang="en-US" dirty="0"/>
          </a:p>
        </p:txBody>
      </p:sp>
      <p:sp>
        <p:nvSpPr>
          <p:cNvPr id="4" name="Espace réservé du numéro de diapositive 3"/>
          <p:cNvSpPr>
            <a:spLocks noGrp="1"/>
          </p:cNvSpPr>
          <p:nvPr>
            <p:ph type="sldNum" sz="quarter" idx="5"/>
          </p:nvPr>
        </p:nvSpPr>
        <p:spPr/>
        <p:txBody>
          <a:bodyPr/>
          <a:lstStyle/>
          <a:p>
            <a:fld id="{3D25EE60-F85C-4E3D-8740-BD87FA049BCC}" type="slidenum">
              <a:rPr lang="fr-FR" smtClean="0"/>
              <a:t>12</a:t>
            </a:fld>
            <a:endParaRPr lang="fr-FR"/>
          </a:p>
        </p:txBody>
      </p:sp>
    </p:spTree>
    <p:extLst>
      <p:ext uri="{BB962C8B-B14F-4D97-AF65-F5344CB8AC3E}">
        <p14:creationId xmlns:p14="http://schemas.microsoft.com/office/powerpoint/2010/main" val="37622494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design parameters of the system will translate to the following beam performances for clinical use.</a:t>
            </a:r>
          </a:p>
          <a:p>
            <a:r>
              <a:rPr lang="en-US" dirty="0"/>
              <a:t>Concerning the beam delivery performance, values similar to the state-of-the-art of particle therapy will be achieved, for clinical range of course but also for beam position accuracy and spot size at isocenter. </a:t>
            </a:r>
          </a:p>
          <a:p>
            <a:endParaRPr lang="fr-FR" dirty="0"/>
          </a:p>
        </p:txBody>
      </p:sp>
      <p:sp>
        <p:nvSpPr>
          <p:cNvPr id="4" name="Slide Number Placeholder 3"/>
          <p:cNvSpPr>
            <a:spLocks noGrp="1"/>
          </p:cNvSpPr>
          <p:nvPr>
            <p:ph type="sldNum" sz="quarter" idx="5"/>
          </p:nvPr>
        </p:nvSpPr>
        <p:spPr/>
        <p:txBody>
          <a:bodyPr/>
          <a:lstStyle/>
          <a:p>
            <a:fld id="{3D25EE60-F85C-4E3D-8740-BD87FA049BCC}" type="slidenum">
              <a:rPr lang="fr-FR" smtClean="0"/>
              <a:t>13</a:t>
            </a:fld>
            <a:endParaRPr lang="fr-FR"/>
          </a:p>
        </p:txBody>
      </p:sp>
    </p:spTree>
    <p:extLst>
      <p:ext uri="{BB962C8B-B14F-4D97-AF65-F5344CB8AC3E}">
        <p14:creationId xmlns:p14="http://schemas.microsoft.com/office/powerpoint/2010/main" val="35521318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3D25EE60-F85C-4E3D-8740-BD87FA049BCC}" type="slidenum">
              <a:rPr lang="fr-FR" smtClean="0"/>
              <a:t>14</a:t>
            </a:fld>
            <a:endParaRPr lang="fr-FR"/>
          </a:p>
        </p:txBody>
      </p:sp>
    </p:spTree>
    <p:extLst>
      <p:ext uri="{BB962C8B-B14F-4D97-AF65-F5344CB8AC3E}">
        <p14:creationId xmlns:p14="http://schemas.microsoft.com/office/powerpoint/2010/main" val="19530456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The site that will host the first system is CYCLHAD, located in Caen, France. Over there, an active PT site (Proteus One from IBA) is already active and treating patients since 2018.</a:t>
            </a:r>
          </a:p>
          <a:p>
            <a:r>
              <a:rPr lang="en-US" dirty="0"/>
              <a:t>On the picture, you can see the general layout of the future C400 IONS system with the cyclotron vault, above it the ion source platform and its vertical beam line toward the cyclotron. And downstream the cyclotron the lines transporting the beams toward the 2 clinical rooms, one of them dedicated to treatment and clinical research, the other one dedicated to radiobiology research. Not shown on the picture there is also a straight part beam line leading to Physics research room.</a:t>
            </a:r>
            <a:endParaRPr lang="fr-FR" dirty="0"/>
          </a:p>
          <a:p>
            <a:endParaRPr lang="fr-FR" dirty="0"/>
          </a:p>
        </p:txBody>
      </p:sp>
      <p:sp>
        <p:nvSpPr>
          <p:cNvPr id="4" name="Espace réservé du numéro de diapositive 3"/>
          <p:cNvSpPr>
            <a:spLocks noGrp="1"/>
          </p:cNvSpPr>
          <p:nvPr>
            <p:ph type="sldNum" sz="quarter" idx="5"/>
          </p:nvPr>
        </p:nvSpPr>
        <p:spPr/>
        <p:txBody>
          <a:bodyPr/>
          <a:lstStyle/>
          <a:p>
            <a:fld id="{3D25EE60-F85C-4E3D-8740-BD87FA049BCC}" type="slidenum">
              <a:rPr lang="fr-FR" smtClean="0"/>
              <a:t>15</a:t>
            </a:fld>
            <a:endParaRPr lang="fr-FR"/>
          </a:p>
        </p:txBody>
      </p:sp>
    </p:spTree>
    <p:extLst>
      <p:ext uri="{BB962C8B-B14F-4D97-AF65-F5344CB8AC3E}">
        <p14:creationId xmlns:p14="http://schemas.microsoft.com/office/powerpoint/2010/main" val="15448676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Just as a reminder that the C400 design originates from an IBA-Dubna collaboration from 2009. Since then, during the 4-5 last years, IBA experts did an extra pass on all subsystems with substantial modifications, some of them listed there.</a:t>
            </a:r>
          </a:p>
          <a:p>
            <a:r>
              <a:rPr lang="en-US" dirty="0"/>
              <a:t>Let’s also mention the mechanical experts that did crucial contributions to the system and whose results will be presented here.</a:t>
            </a:r>
            <a:endParaRPr lang="fr-FR" dirty="0"/>
          </a:p>
        </p:txBody>
      </p:sp>
      <p:sp>
        <p:nvSpPr>
          <p:cNvPr id="4" name="Espace réservé du numéro de diapositive 3"/>
          <p:cNvSpPr>
            <a:spLocks noGrp="1"/>
          </p:cNvSpPr>
          <p:nvPr>
            <p:ph type="sldNum" sz="quarter" idx="5"/>
          </p:nvPr>
        </p:nvSpPr>
        <p:spPr/>
        <p:txBody>
          <a:bodyPr/>
          <a:lstStyle/>
          <a:p>
            <a:fld id="{3D25EE60-F85C-4E3D-8740-BD87FA049BCC}" type="slidenum">
              <a:rPr lang="fr-FR" smtClean="0"/>
              <a:t>16</a:t>
            </a:fld>
            <a:endParaRPr lang="fr-FR"/>
          </a:p>
        </p:txBody>
      </p:sp>
    </p:spTree>
    <p:extLst>
      <p:ext uri="{BB962C8B-B14F-4D97-AF65-F5344CB8AC3E}">
        <p14:creationId xmlns:p14="http://schemas.microsoft.com/office/powerpoint/2010/main" val="283209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will have a look on the main technical feature of this cyclotron, but first let’s have a zoomed in view of the accelerator vault to give an idea of the device scale with the little guy in front of it.</a:t>
            </a:r>
            <a:endParaRPr lang="fr-FR" dirty="0"/>
          </a:p>
          <a:p>
            <a:endParaRPr lang="fr-FR" dirty="0"/>
          </a:p>
        </p:txBody>
      </p:sp>
      <p:sp>
        <p:nvSpPr>
          <p:cNvPr id="4" name="Espace réservé du numéro de diapositive 3"/>
          <p:cNvSpPr>
            <a:spLocks noGrp="1"/>
          </p:cNvSpPr>
          <p:nvPr>
            <p:ph type="sldNum" sz="quarter" idx="5"/>
          </p:nvPr>
        </p:nvSpPr>
        <p:spPr/>
        <p:txBody>
          <a:bodyPr/>
          <a:lstStyle/>
          <a:p>
            <a:fld id="{3D25EE60-F85C-4E3D-8740-BD87FA049BCC}" type="slidenum">
              <a:rPr lang="fr-FR" smtClean="0"/>
              <a:t>17</a:t>
            </a:fld>
            <a:endParaRPr lang="fr-FR"/>
          </a:p>
        </p:txBody>
      </p:sp>
    </p:spTree>
    <p:extLst>
      <p:ext uri="{BB962C8B-B14F-4D97-AF65-F5344CB8AC3E}">
        <p14:creationId xmlns:p14="http://schemas.microsoft.com/office/powerpoint/2010/main" val="40737943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Every efforts have been made to make the magnet as compact as possible for this multi-particle isochronous cyclotron, the end result being the following: a 7 m diameter yoke. pole radius of 1.87m, all that totaling an iron mass of about 740 tons.</a:t>
            </a:r>
          </a:p>
          <a:p>
            <a:r>
              <a:rPr lang="en-US" dirty="0"/>
              <a:t>The pole is of 4-fold symmetry with elliptical gap and spiralized poles, as is common on such accelerator. From design, it can in principle accelerates all ions having a charge over mass ratio close to ½.</a:t>
            </a:r>
          </a:p>
          <a:p>
            <a:r>
              <a:rPr lang="en-US" dirty="0"/>
              <a:t>It works on harmonic #4 and the RF frequency can be adjusted to account for the particle mass discrepancies.</a:t>
            </a:r>
          </a:p>
          <a:p>
            <a:r>
              <a:rPr lang="en-US" dirty="0"/>
              <a:t>  </a:t>
            </a:r>
            <a:endParaRPr lang="fr-FR" dirty="0"/>
          </a:p>
          <a:p>
            <a:endParaRPr lang="fr-FR" dirty="0"/>
          </a:p>
        </p:txBody>
      </p:sp>
      <p:sp>
        <p:nvSpPr>
          <p:cNvPr id="4" name="Espace réservé du numéro de diapositive 3"/>
          <p:cNvSpPr>
            <a:spLocks noGrp="1"/>
          </p:cNvSpPr>
          <p:nvPr>
            <p:ph type="sldNum" sz="quarter" idx="5"/>
          </p:nvPr>
        </p:nvSpPr>
        <p:spPr/>
        <p:txBody>
          <a:bodyPr/>
          <a:lstStyle/>
          <a:p>
            <a:fld id="{3D25EE60-F85C-4E3D-8740-BD87FA049BCC}" type="slidenum">
              <a:rPr lang="fr-FR" smtClean="0"/>
              <a:t>18</a:t>
            </a:fld>
            <a:endParaRPr lang="fr-FR"/>
          </a:p>
        </p:txBody>
      </p:sp>
    </p:spTree>
    <p:extLst>
      <p:ext uri="{BB962C8B-B14F-4D97-AF65-F5344CB8AC3E}">
        <p14:creationId xmlns:p14="http://schemas.microsoft.com/office/powerpoint/2010/main" val="25009519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a:p>
            <a:endParaRPr lang="en-US" dirty="0"/>
          </a:p>
          <a:p>
            <a:r>
              <a:rPr lang="en-US" dirty="0"/>
              <a:t>The coils are cooled down to superconductive regime thanks to a liquid Helium bath enclosed into a cryostat carefully isolated from the rest of the system. Each upper and lower coils are divided into 2 sub-coils to, also here, adapt the field in order to account for the particle mass discrepancies.</a:t>
            </a:r>
          </a:p>
          <a:p>
            <a:r>
              <a:rPr lang="en-US" dirty="0"/>
              <a:t>Again let’s speed up this part since it was already presented.</a:t>
            </a:r>
          </a:p>
          <a:p>
            <a:endParaRPr lang="en-US" dirty="0"/>
          </a:p>
          <a:p>
            <a:r>
              <a:rPr lang="en-US" dirty="0"/>
              <a:t>(The cryogenic coil and its cryostat have been designed and manufactured by the </a:t>
            </a:r>
            <a:r>
              <a:rPr lang="en-US" dirty="0" err="1"/>
              <a:t>SigmaPhi</a:t>
            </a:r>
            <a:r>
              <a:rPr lang="en-US" dirty="0"/>
              <a:t> company. The picture on the right shows the cryostat in their hall with the coils already inserted and all the welding completed. This crucial piece of equipment will be delivered and installed on site in the coming months in the so-called ‘phase 2’ of the installation.)</a:t>
            </a:r>
            <a:endParaRPr lang="fr-FR" dirty="0"/>
          </a:p>
          <a:p>
            <a:endParaRPr lang="fr-FR" dirty="0"/>
          </a:p>
        </p:txBody>
      </p:sp>
      <p:sp>
        <p:nvSpPr>
          <p:cNvPr id="4" name="Espace réservé du numéro de diapositive 3"/>
          <p:cNvSpPr>
            <a:spLocks noGrp="1"/>
          </p:cNvSpPr>
          <p:nvPr>
            <p:ph type="sldNum" sz="quarter" idx="5"/>
          </p:nvPr>
        </p:nvSpPr>
        <p:spPr/>
        <p:txBody>
          <a:bodyPr/>
          <a:lstStyle/>
          <a:p>
            <a:fld id="{3D25EE60-F85C-4E3D-8740-BD87FA049BCC}" type="slidenum">
              <a:rPr lang="fr-FR" smtClean="0"/>
              <a:t>19</a:t>
            </a:fld>
            <a:endParaRPr lang="fr-FR"/>
          </a:p>
        </p:txBody>
      </p:sp>
    </p:spTree>
    <p:extLst>
      <p:ext uri="{BB962C8B-B14F-4D97-AF65-F5344CB8AC3E}">
        <p14:creationId xmlns:p14="http://schemas.microsoft.com/office/powerpoint/2010/main" val="9315636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guess I can skip this part about the cryogenic system since my colleague Laurent presented it in details yesterday.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coil cryogenic cooling is managed by an autonomous system designed to minimize operating expense and eliminate the need for a supply logistics of the liquid Helium. I won’t expand further since you already had a detailed presentation of the system by my colleague Laurent yesterday.)</a:t>
            </a:r>
            <a:endParaRPr lang="fr-FR" dirty="0"/>
          </a:p>
          <a:p>
            <a:endParaRPr lang="fr-FR" dirty="0"/>
          </a:p>
        </p:txBody>
      </p:sp>
      <p:sp>
        <p:nvSpPr>
          <p:cNvPr id="4" name="Espace réservé du numéro de diapositive 3"/>
          <p:cNvSpPr>
            <a:spLocks noGrp="1"/>
          </p:cNvSpPr>
          <p:nvPr>
            <p:ph type="sldNum" sz="quarter" idx="5"/>
          </p:nvPr>
        </p:nvSpPr>
        <p:spPr/>
        <p:txBody>
          <a:bodyPr/>
          <a:lstStyle/>
          <a:p>
            <a:fld id="{3D25EE60-F85C-4E3D-8740-BD87FA049BCC}" type="slidenum">
              <a:rPr lang="fr-FR" smtClean="0"/>
              <a:t>20</a:t>
            </a:fld>
            <a:endParaRPr lang="fr-FR"/>
          </a:p>
        </p:txBody>
      </p:sp>
    </p:spTree>
    <p:extLst>
      <p:ext uri="{BB962C8B-B14F-4D97-AF65-F5344CB8AC3E}">
        <p14:creationId xmlns:p14="http://schemas.microsoft.com/office/powerpoint/2010/main" val="11593236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My talk will be divided into these 4 parts.</a:t>
            </a:r>
            <a:endParaRPr lang="fr-FR" dirty="0"/>
          </a:p>
        </p:txBody>
      </p:sp>
      <p:sp>
        <p:nvSpPr>
          <p:cNvPr id="4" name="Espace réservé du numéro de diapositive 3"/>
          <p:cNvSpPr>
            <a:spLocks noGrp="1"/>
          </p:cNvSpPr>
          <p:nvPr>
            <p:ph type="sldNum" sz="quarter" idx="5"/>
          </p:nvPr>
        </p:nvSpPr>
        <p:spPr/>
        <p:txBody>
          <a:bodyPr/>
          <a:lstStyle/>
          <a:p>
            <a:fld id="{3D25EE60-F85C-4E3D-8740-BD87FA049BCC}" type="slidenum">
              <a:rPr lang="fr-FR" smtClean="0"/>
              <a:t>3</a:t>
            </a:fld>
            <a:endParaRPr lang="fr-FR"/>
          </a:p>
        </p:txBody>
      </p:sp>
    </p:spTree>
    <p:extLst>
      <p:ext uri="{BB962C8B-B14F-4D97-AF65-F5344CB8AC3E}">
        <p14:creationId xmlns:p14="http://schemas.microsoft.com/office/powerpoint/2010/main" val="19773258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quick look on the external ion source platform and transport line, located some 10 m above the cyclotron.</a:t>
            </a:r>
          </a:p>
          <a:p>
            <a:r>
              <a:rPr lang="en-US" dirty="0"/>
              <a:t>Each ion beam, Carbon 6+. Helium 2+, and molecular hydrogen 1+, has its own dedicated ECR sources for fast switching. Those sources have been specifically designed and optimized to maximize production.</a:t>
            </a:r>
          </a:p>
          <a:p>
            <a:r>
              <a:rPr lang="en-US" dirty="0"/>
              <a:t>In particular, the ions </a:t>
            </a:r>
            <a:r>
              <a:rPr lang="en-US" dirty="0" err="1"/>
              <a:t>wil</a:t>
            </a:r>
            <a:r>
              <a:rPr lang="en-US" dirty="0"/>
              <a:t> be extracted from the source by a 30 kV HV electrode and therefore won’t require additional pre-acceleration before cyclotron injection, as is necessary on synchrotron-based system.</a:t>
            </a:r>
            <a:endParaRPr lang="fr-FR" dirty="0"/>
          </a:p>
        </p:txBody>
      </p:sp>
      <p:sp>
        <p:nvSpPr>
          <p:cNvPr id="4" name="Slide Number Placeholder 3"/>
          <p:cNvSpPr>
            <a:spLocks noGrp="1"/>
          </p:cNvSpPr>
          <p:nvPr>
            <p:ph type="sldNum" sz="quarter" idx="5"/>
          </p:nvPr>
        </p:nvSpPr>
        <p:spPr/>
        <p:txBody>
          <a:bodyPr/>
          <a:lstStyle/>
          <a:p>
            <a:fld id="{3D25EE60-F85C-4E3D-8740-BD87FA049BCC}" type="slidenum">
              <a:rPr lang="fr-FR" smtClean="0"/>
              <a:t>21</a:t>
            </a:fld>
            <a:endParaRPr lang="fr-FR"/>
          </a:p>
        </p:txBody>
      </p:sp>
    </p:spTree>
    <p:extLst>
      <p:ext uri="{BB962C8B-B14F-4D97-AF65-F5344CB8AC3E}">
        <p14:creationId xmlns:p14="http://schemas.microsoft.com/office/powerpoint/2010/main" val="18351159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Coming back to the cyclotron itself, one distinctive feature is the dual extraction system:</a:t>
            </a:r>
          </a:p>
          <a:p>
            <a:r>
              <a:rPr lang="en-US" dirty="0"/>
              <a:t>The carbon and helium are extracted at max radius and 400 MeV/u with an electrostatic deflector and magnetostatic channel combination. This is the red trajectory on this picture.</a:t>
            </a:r>
          </a:p>
          <a:p>
            <a:r>
              <a:rPr lang="en-US" dirty="0"/>
              <a:t>Whereas the protons are extracted at 260 MeV thanks to the stripping of the molecular hydrogen followed by a 2-turns trajectory extraction. The green one on the picture.</a:t>
            </a:r>
          </a:p>
        </p:txBody>
      </p:sp>
      <p:sp>
        <p:nvSpPr>
          <p:cNvPr id="4" name="Slide Number Placeholder 3"/>
          <p:cNvSpPr>
            <a:spLocks noGrp="1"/>
          </p:cNvSpPr>
          <p:nvPr>
            <p:ph type="sldNum" sz="quarter" idx="5"/>
          </p:nvPr>
        </p:nvSpPr>
        <p:spPr/>
        <p:txBody>
          <a:bodyPr/>
          <a:lstStyle/>
          <a:p>
            <a:fld id="{3D25EE60-F85C-4E3D-8740-BD87FA049BCC}" type="slidenum">
              <a:rPr lang="fr-FR" smtClean="0"/>
              <a:t>22</a:t>
            </a:fld>
            <a:endParaRPr lang="fr-FR"/>
          </a:p>
        </p:txBody>
      </p:sp>
    </p:spTree>
    <p:extLst>
      <p:ext uri="{BB962C8B-B14F-4D97-AF65-F5344CB8AC3E}">
        <p14:creationId xmlns:p14="http://schemas.microsoft.com/office/powerpoint/2010/main" val="33912913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All the inner elements typical of isochronous cyclotrons are either in their final stage of design, or already manufactured like for example the RF cavities, which were test fitted in factory like two weeks ago.</a:t>
            </a:r>
          </a:p>
          <a:p>
            <a:endParaRPr lang="fr-FR" dirty="0"/>
          </a:p>
        </p:txBody>
      </p:sp>
      <p:sp>
        <p:nvSpPr>
          <p:cNvPr id="4" name="Slide Number Placeholder 3"/>
          <p:cNvSpPr>
            <a:spLocks noGrp="1"/>
          </p:cNvSpPr>
          <p:nvPr>
            <p:ph type="sldNum" sz="quarter" idx="5"/>
          </p:nvPr>
        </p:nvSpPr>
        <p:spPr/>
        <p:txBody>
          <a:bodyPr/>
          <a:lstStyle/>
          <a:p>
            <a:fld id="{3D25EE60-F85C-4E3D-8740-BD87FA049BCC}" type="slidenum">
              <a:rPr lang="fr-FR" smtClean="0"/>
              <a:t>23</a:t>
            </a:fld>
            <a:endParaRPr lang="fr-FR"/>
          </a:p>
        </p:txBody>
      </p:sp>
    </p:spTree>
    <p:extLst>
      <p:ext uri="{BB962C8B-B14F-4D97-AF65-F5344CB8AC3E}">
        <p14:creationId xmlns:p14="http://schemas.microsoft.com/office/powerpoint/2010/main" val="11624105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About beam losses management. This is a specific issue of the C400 linked to the high current and energy of the accelerated ion beams, especially of the Helium beam, that lead to significant activation of critical pieces, which in turn will translate into dose received by the personnel during maintenance.</a:t>
            </a:r>
          </a:p>
          <a:p>
            <a:r>
              <a:rPr lang="en-US" dirty="0"/>
              <a:t>Another worry is the power transfer from this losses to the cryostat of the superconductive coil which could lead to a risk of quench.</a:t>
            </a:r>
          </a:p>
          <a:p>
            <a:endParaRPr lang="en-US" dirty="0"/>
          </a:p>
          <a:p>
            <a:r>
              <a:rPr lang="en-US" dirty="0"/>
              <a:t>So the principle is to compute the tracking of the lost particles also inside matter to precisely identify their energy deposition and location.</a:t>
            </a:r>
          </a:p>
          <a:p>
            <a:r>
              <a:rPr lang="fr-FR" dirty="0"/>
              <a:t>Once </a:t>
            </a:r>
            <a:r>
              <a:rPr lang="fr-FR" dirty="0" err="1"/>
              <a:t>their</a:t>
            </a:r>
            <a:r>
              <a:rPr lang="fr-FR" dirty="0"/>
              <a:t> </a:t>
            </a:r>
            <a:r>
              <a:rPr lang="fr-FR" dirty="0" err="1"/>
              <a:t>history</a:t>
            </a:r>
            <a:r>
              <a:rPr lang="fr-FR" dirty="0"/>
              <a:t> and </a:t>
            </a:r>
            <a:r>
              <a:rPr lang="fr-FR" dirty="0" err="1"/>
              <a:t>trajectories</a:t>
            </a:r>
            <a:r>
              <a:rPr lang="fr-FR" dirty="0"/>
              <a:t> are </a:t>
            </a:r>
            <a:r>
              <a:rPr lang="fr-FR" dirty="0" err="1"/>
              <a:t>well</a:t>
            </a:r>
            <a:r>
              <a:rPr lang="fr-FR" dirty="0"/>
              <a:t> </a:t>
            </a:r>
            <a:r>
              <a:rPr lang="fr-FR" dirty="0" err="1"/>
              <a:t>known</a:t>
            </a:r>
            <a:r>
              <a:rPr lang="fr-FR" dirty="0"/>
              <a:t> back to the injection point, </a:t>
            </a:r>
            <a:r>
              <a:rPr lang="fr-FR" dirty="0" err="1"/>
              <a:t>several</a:t>
            </a:r>
            <a:r>
              <a:rPr lang="fr-FR" dirty="0"/>
              <a:t> mitigations can </a:t>
            </a:r>
            <a:r>
              <a:rPr lang="fr-FR" dirty="0" err="1"/>
              <a:t>be</a:t>
            </a:r>
            <a:r>
              <a:rPr lang="fr-FR" dirty="0"/>
              <a:t> </a:t>
            </a:r>
            <a:r>
              <a:rPr lang="fr-FR" dirty="0" err="1"/>
              <a:t>employed</a:t>
            </a:r>
            <a:r>
              <a:rPr lang="fr-FR" dirty="0"/>
              <a:t> to </a:t>
            </a:r>
            <a:r>
              <a:rPr lang="fr-FR" dirty="0" err="1"/>
              <a:t>prevent</a:t>
            </a:r>
            <a:r>
              <a:rPr lang="fr-FR" dirty="0"/>
              <a:t> </a:t>
            </a:r>
            <a:r>
              <a:rPr lang="fr-FR" dirty="0" err="1"/>
              <a:t>them</a:t>
            </a:r>
            <a:r>
              <a:rPr lang="fr-FR" dirty="0"/>
              <a:t> to </a:t>
            </a:r>
            <a:r>
              <a:rPr lang="fr-FR" dirty="0" err="1"/>
              <a:t>reach</a:t>
            </a:r>
            <a:r>
              <a:rPr lang="fr-FR" dirty="0"/>
              <a:t> </a:t>
            </a:r>
            <a:r>
              <a:rPr lang="fr-FR" dirty="0" err="1"/>
              <a:t>critical</a:t>
            </a:r>
            <a:r>
              <a:rPr lang="fr-FR" dirty="0"/>
              <a:t> locations.</a:t>
            </a:r>
          </a:p>
          <a:p>
            <a:r>
              <a:rPr lang="fr-FR" dirty="0" err="1"/>
              <a:t>We</a:t>
            </a:r>
            <a:r>
              <a:rPr lang="fr-FR" dirty="0"/>
              <a:t> </a:t>
            </a:r>
            <a:r>
              <a:rPr lang="fr-FR" dirty="0" err="1"/>
              <a:t>will</a:t>
            </a:r>
            <a:r>
              <a:rPr lang="fr-FR" dirty="0"/>
              <a:t> </a:t>
            </a:r>
            <a:r>
              <a:rPr lang="fr-FR" dirty="0" err="1"/>
              <a:t>quickly</a:t>
            </a:r>
            <a:r>
              <a:rPr lang="fr-FR" dirty="0"/>
              <a:t> go </a:t>
            </a:r>
            <a:r>
              <a:rPr lang="fr-FR" dirty="0" err="1"/>
              <a:t>through</a:t>
            </a:r>
            <a:r>
              <a:rPr lang="fr-FR" dirty="0"/>
              <a:t> the </a:t>
            </a:r>
            <a:r>
              <a:rPr lang="fr-FR" dirty="0" err="1"/>
              <a:t>three</a:t>
            </a:r>
            <a:r>
              <a:rPr lang="fr-FR" dirty="0"/>
              <a:t> of </a:t>
            </a:r>
            <a:r>
              <a:rPr lang="fr-FR" dirty="0" err="1"/>
              <a:t>them</a:t>
            </a:r>
            <a:r>
              <a:rPr lang="fr-FR" dirty="0"/>
              <a:t>. </a:t>
            </a:r>
          </a:p>
        </p:txBody>
      </p:sp>
      <p:sp>
        <p:nvSpPr>
          <p:cNvPr id="4" name="Slide Number Placeholder 3"/>
          <p:cNvSpPr>
            <a:spLocks noGrp="1"/>
          </p:cNvSpPr>
          <p:nvPr>
            <p:ph type="sldNum" sz="quarter" idx="5"/>
          </p:nvPr>
        </p:nvSpPr>
        <p:spPr/>
        <p:txBody>
          <a:bodyPr/>
          <a:lstStyle/>
          <a:p>
            <a:fld id="{3D25EE60-F85C-4E3D-8740-BD87FA049BCC}" type="slidenum">
              <a:rPr lang="fr-FR" smtClean="0"/>
              <a:t>25</a:t>
            </a:fld>
            <a:endParaRPr lang="fr-FR"/>
          </a:p>
        </p:txBody>
      </p:sp>
    </p:spTree>
    <p:extLst>
      <p:ext uri="{BB962C8B-B14F-4D97-AF65-F5344CB8AC3E}">
        <p14:creationId xmlns:p14="http://schemas.microsoft.com/office/powerpoint/2010/main" val="5718547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simple 2-gaps single harmonic buncher is installed in the injection line, originally foreseen to increase the max current injected into the cyclotron.</a:t>
            </a:r>
          </a:p>
          <a:p>
            <a:r>
              <a:rPr lang="en-US" dirty="0"/>
              <a:t>Combining previously shown computation of lost tracks, it was identified that all the major losses (blue grey and yellow curves on the phase selection plot of the buncher) were all peaked at roughly the same value and close to the nominal setting for the max current (</a:t>
            </a:r>
            <a:r>
              <a:rPr lang="en-US" dirty="0" err="1"/>
              <a:t>OutofCryo</a:t>
            </a:r>
            <a:r>
              <a:rPr lang="en-US" dirty="0"/>
              <a:t> – orange plot).</a:t>
            </a:r>
          </a:p>
          <a:p>
            <a:r>
              <a:rPr lang="en-US" dirty="0"/>
              <a:t>Therefore by purposefully tuning out the buncher phase at a lower value, one can suppress significantly those losses at the cost of max current that the buncher could bring, as shown on the plot below.</a:t>
            </a:r>
          </a:p>
          <a:p>
            <a:r>
              <a:rPr lang="en-US" dirty="0"/>
              <a:t>These studies give the following order of magnitude: either a factor 4 for the max current, or an activation reduction by a factor 2.</a:t>
            </a:r>
            <a:endParaRPr lang="fr-FR" dirty="0"/>
          </a:p>
        </p:txBody>
      </p:sp>
      <p:sp>
        <p:nvSpPr>
          <p:cNvPr id="4" name="Slide Number Placeholder 3"/>
          <p:cNvSpPr>
            <a:spLocks noGrp="1"/>
          </p:cNvSpPr>
          <p:nvPr>
            <p:ph type="sldNum" sz="quarter" idx="5"/>
          </p:nvPr>
        </p:nvSpPr>
        <p:spPr/>
        <p:txBody>
          <a:bodyPr/>
          <a:lstStyle/>
          <a:p>
            <a:fld id="{3D25EE60-F85C-4E3D-8740-BD87FA049BCC}" type="slidenum">
              <a:rPr lang="fr-FR" smtClean="0"/>
              <a:t>26</a:t>
            </a:fld>
            <a:endParaRPr lang="fr-FR"/>
          </a:p>
        </p:txBody>
      </p:sp>
    </p:spTree>
    <p:extLst>
      <p:ext uri="{BB962C8B-B14F-4D97-AF65-F5344CB8AC3E}">
        <p14:creationId xmlns:p14="http://schemas.microsoft.com/office/powerpoint/2010/main" val="15553486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Second mitigation is located in the central region during the very first turns.</a:t>
            </a:r>
          </a:p>
          <a:p>
            <a:r>
              <a:rPr lang="en-US" dirty="0"/>
              <a:t>On this picture you can see the final design of the central region with at its center the inflector electrodes that bend the injected beam 90deg and the contacts with the RF system.</a:t>
            </a:r>
          </a:p>
          <a:p>
            <a:r>
              <a:rPr lang="en-US" dirty="0"/>
              <a:t>The mitigation is actually composed of these 2 little drop shaped phase selectors that can be rotated from outside the </a:t>
            </a:r>
            <a:r>
              <a:rPr lang="en-US" dirty="0" err="1"/>
              <a:t>cyclo</a:t>
            </a:r>
            <a:r>
              <a:rPr lang="en-US" dirty="0"/>
              <a:t>.</a:t>
            </a:r>
          </a:p>
          <a:p>
            <a:r>
              <a:rPr lang="en-US" dirty="0"/>
              <a:t>As you can see from the particle tracking visualization plot on the right, depending on their angle setting the selectors will cut more or less the low energy beam at those 2 different locations.</a:t>
            </a:r>
          </a:p>
          <a:p>
            <a:endParaRPr lang="en-US" dirty="0"/>
          </a:p>
          <a:p>
            <a:r>
              <a:rPr lang="en-US" dirty="0"/>
              <a:t>To illustrate qualitatively the effects of theses devices, let’s see on this plot the tracks that have been colored depending on their fate: in yellow the particles that reach the exit of the cyclotron in blue the ones that will be lost downstream the acceleration path at higher energy.</a:t>
            </a:r>
          </a:p>
          <a:p>
            <a:r>
              <a:rPr lang="en-US" dirty="0"/>
              <a:t>At the very right, the same data shown as a function of </a:t>
            </a:r>
            <a:r>
              <a:rPr lang="en-US" dirty="0" err="1"/>
              <a:t>cyclo</a:t>
            </a:r>
            <a:r>
              <a:rPr lang="en-US" dirty="0"/>
              <a:t> radius.</a:t>
            </a:r>
          </a:p>
          <a:p>
            <a:r>
              <a:rPr lang="en-US" dirty="0"/>
              <a:t>Actually, for the calculation shown here, hit detection on those selectors have been deactivated, which explains the large fraction of lost tracks.</a:t>
            </a:r>
          </a:p>
          <a:p>
            <a:r>
              <a:rPr lang="en-US" dirty="0"/>
              <a:t>And if we now make the same calculation activating hit detection…</a:t>
            </a:r>
            <a:endParaRPr lang="fr-FR" dirty="0"/>
          </a:p>
        </p:txBody>
      </p:sp>
      <p:sp>
        <p:nvSpPr>
          <p:cNvPr id="4" name="Slide Number Placeholder 3"/>
          <p:cNvSpPr>
            <a:spLocks noGrp="1"/>
          </p:cNvSpPr>
          <p:nvPr>
            <p:ph type="sldNum" sz="quarter" idx="5"/>
          </p:nvPr>
        </p:nvSpPr>
        <p:spPr/>
        <p:txBody>
          <a:bodyPr/>
          <a:lstStyle/>
          <a:p>
            <a:fld id="{3D25EE60-F85C-4E3D-8740-BD87FA049BCC}" type="slidenum">
              <a:rPr lang="fr-FR" smtClean="0"/>
              <a:t>27</a:t>
            </a:fld>
            <a:endParaRPr lang="fr-FR"/>
          </a:p>
        </p:txBody>
      </p:sp>
    </p:spTree>
    <p:extLst>
      <p:ext uri="{BB962C8B-B14F-4D97-AF65-F5344CB8AC3E}">
        <p14:creationId xmlns:p14="http://schemas.microsoft.com/office/powerpoint/2010/main" val="39001794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We can see that the ‘lost tracks’ have been significantly reduced, and of course such beam stopping at low energy doesn’t generate significant activation.</a:t>
            </a:r>
          </a:p>
          <a:p>
            <a:r>
              <a:rPr lang="en-US" dirty="0"/>
              <a:t>This theoretical result is a proof-of=principle, of course the nominal setting will be defined empirically during the beam tests.</a:t>
            </a:r>
            <a:endParaRPr lang="fr-FR" dirty="0"/>
          </a:p>
        </p:txBody>
      </p:sp>
      <p:sp>
        <p:nvSpPr>
          <p:cNvPr id="4" name="Slide Number Placeholder 3"/>
          <p:cNvSpPr>
            <a:spLocks noGrp="1"/>
          </p:cNvSpPr>
          <p:nvPr>
            <p:ph type="sldNum" sz="quarter" idx="5"/>
          </p:nvPr>
        </p:nvSpPr>
        <p:spPr/>
        <p:txBody>
          <a:bodyPr/>
          <a:lstStyle/>
          <a:p>
            <a:fld id="{3D25EE60-F85C-4E3D-8740-BD87FA049BCC}" type="slidenum">
              <a:rPr lang="fr-FR" smtClean="0"/>
              <a:t>28</a:t>
            </a:fld>
            <a:endParaRPr lang="fr-FR"/>
          </a:p>
        </p:txBody>
      </p:sp>
    </p:spTree>
    <p:extLst>
      <p:ext uri="{BB962C8B-B14F-4D97-AF65-F5344CB8AC3E}">
        <p14:creationId xmlns:p14="http://schemas.microsoft.com/office/powerpoint/2010/main" val="29962031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Third mitigations is the installation of several collimator volumes, placed at high radius to stop the remaining lost tracks that could not be suppressed before.</a:t>
            </a:r>
          </a:p>
          <a:p>
            <a:r>
              <a:rPr lang="en-US" dirty="0"/>
              <a:t>Going from left to right, there is a zoomed-in view toward the electrostatic deflector in orange.</a:t>
            </a:r>
          </a:p>
          <a:p>
            <a:endParaRPr lang="en-US" dirty="0"/>
          </a:p>
          <a:p>
            <a:r>
              <a:rPr lang="en-US" dirty="0"/>
              <a:t>The extracted channel is of course the path between the HV electrode and the septum and is constituted from a cocktail of several different turns, so that inevitably, some particles will pass through the 100um thick septum losing some energy and therefore </a:t>
            </a:r>
            <a:r>
              <a:rPr lang="en-US" dirty="0" err="1"/>
              <a:t>havin</a:t>
            </a:r>
            <a:r>
              <a:rPr lang="en-US" dirty="0"/>
              <a:t> a small curvature radius.</a:t>
            </a:r>
          </a:p>
          <a:p>
            <a:r>
              <a:rPr lang="en-US" dirty="0"/>
              <a:t>To stop them, a volume of low Z material (probably </a:t>
            </a:r>
            <a:r>
              <a:rPr lang="en-US" dirty="0" err="1"/>
              <a:t>Aluminium</a:t>
            </a:r>
            <a:r>
              <a:rPr lang="en-US" dirty="0"/>
              <a:t>) have been drawn to stop them as much as possible and diluting the activation, taking into account the various mechanical and space constraints.</a:t>
            </a:r>
            <a:endParaRPr lang="fr-FR" dirty="0"/>
          </a:p>
        </p:txBody>
      </p:sp>
      <p:sp>
        <p:nvSpPr>
          <p:cNvPr id="4" name="Slide Number Placeholder 3"/>
          <p:cNvSpPr>
            <a:spLocks noGrp="1"/>
          </p:cNvSpPr>
          <p:nvPr>
            <p:ph type="sldNum" sz="quarter" idx="5"/>
          </p:nvPr>
        </p:nvSpPr>
        <p:spPr/>
        <p:txBody>
          <a:bodyPr/>
          <a:lstStyle/>
          <a:p>
            <a:fld id="{3D25EE60-F85C-4E3D-8740-BD87FA049BCC}" type="slidenum">
              <a:rPr lang="fr-FR" smtClean="0"/>
              <a:t>29</a:t>
            </a:fld>
            <a:endParaRPr lang="fr-FR"/>
          </a:p>
        </p:txBody>
      </p:sp>
    </p:spTree>
    <p:extLst>
      <p:ext uri="{BB962C8B-B14F-4D97-AF65-F5344CB8AC3E}">
        <p14:creationId xmlns:p14="http://schemas.microsoft.com/office/powerpoint/2010/main" val="2280258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such pieces have been added:</a:t>
            </a:r>
          </a:p>
          <a:p>
            <a:pPr marL="171450" indent="-171450">
              <a:buFontTx/>
              <a:buChar char="-"/>
            </a:pPr>
            <a:r>
              <a:rPr lang="en-US" dirty="0"/>
              <a:t>A second one in the opposite valley to stop the ones that couldn’t be dealt with the first piece.</a:t>
            </a:r>
          </a:p>
          <a:p>
            <a:pPr marL="171450" indent="-171450">
              <a:buFontTx/>
              <a:buChar char="-"/>
            </a:pPr>
            <a:r>
              <a:rPr lang="en-US" dirty="0"/>
              <a:t>A small piece constitutes a pre-septum in front of the septum of the gradient corrector, in order to protect it from carbons and </a:t>
            </a:r>
            <a:r>
              <a:rPr lang="en-US" dirty="0" err="1"/>
              <a:t>heliums</a:t>
            </a:r>
            <a:r>
              <a:rPr lang="en-US" dirty="0"/>
              <a:t>.</a:t>
            </a:r>
          </a:p>
          <a:p>
            <a:pPr marL="171450" indent="-171450">
              <a:buFontTx/>
              <a:buChar char="-"/>
            </a:pPr>
            <a:r>
              <a:rPr lang="en-US" dirty="0"/>
              <a:t>And finally a last piece is located here along the proton extraction channel to protect the cryostat from lost protons.</a:t>
            </a:r>
          </a:p>
        </p:txBody>
      </p:sp>
      <p:sp>
        <p:nvSpPr>
          <p:cNvPr id="4" name="Slide Number Placeholder 3"/>
          <p:cNvSpPr>
            <a:spLocks noGrp="1"/>
          </p:cNvSpPr>
          <p:nvPr>
            <p:ph type="sldNum" sz="quarter" idx="5"/>
          </p:nvPr>
        </p:nvSpPr>
        <p:spPr/>
        <p:txBody>
          <a:bodyPr/>
          <a:lstStyle/>
          <a:p>
            <a:fld id="{3D25EE60-F85C-4E3D-8740-BD87FA049BCC}" type="slidenum">
              <a:rPr lang="fr-FR" smtClean="0"/>
              <a:t>30</a:t>
            </a:fld>
            <a:endParaRPr lang="fr-FR"/>
          </a:p>
        </p:txBody>
      </p:sp>
    </p:spTree>
    <p:extLst>
      <p:ext uri="{BB962C8B-B14F-4D97-AF65-F5344CB8AC3E}">
        <p14:creationId xmlns:p14="http://schemas.microsoft.com/office/powerpoint/2010/main" val="30288172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3D25EE60-F85C-4E3D-8740-BD87FA049BCC}" type="slidenum">
              <a:rPr lang="fr-FR" smtClean="0"/>
              <a:t>31</a:t>
            </a:fld>
            <a:endParaRPr lang="fr-FR"/>
          </a:p>
        </p:txBody>
      </p:sp>
    </p:spTree>
    <p:extLst>
      <p:ext uri="{BB962C8B-B14F-4D97-AF65-F5344CB8AC3E}">
        <p14:creationId xmlns:p14="http://schemas.microsoft.com/office/powerpoint/2010/main" val="41631829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Pas </a:t>
            </a:r>
            <a:r>
              <a:rPr lang="en-US" dirty="0" err="1"/>
              <a:t>assez</a:t>
            </a:r>
            <a:r>
              <a:rPr lang="en-US" dirty="0"/>
              <a:t> de patient pr la </a:t>
            </a:r>
            <a:r>
              <a:rPr lang="en-US" dirty="0" err="1"/>
              <a:t>hadonr</a:t>
            </a:r>
            <a:endParaRPr lang="fr-FR" dirty="0"/>
          </a:p>
        </p:txBody>
      </p:sp>
      <p:sp>
        <p:nvSpPr>
          <p:cNvPr id="4" name="Espace réservé du numéro de diapositive 3"/>
          <p:cNvSpPr>
            <a:spLocks noGrp="1"/>
          </p:cNvSpPr>
          <p:nvPr>
            <p:ph type="sldNum" sz="quarter" idx="5"/>
          </p:nvPr>
        </p:nvSpPr>
        <p:spPr/>
        <p:txBody>
          <a:bodyPr/>
          <a:lstStyle/>
          <a:p>
            <a:fld id="{3D25EE60-F85C-4E3D-8740-BD87FA049BCC}" type="slidenum">
              <a:rPr lang="fr-FR" smtClean="0"/>
              <a:t>4</a:t>
            </a:fld>
            <a:endParaRPr lang="fr-FR"/>
          </a:p>
        </p:txBody>
      </p:sp>
    </p:spTree>
    <p:extLst>
      <p:ext uri="{BB962C8B-B14F-4D97-AF65-F5344CB8AC3E}">
        <p14:creationId xmlns:p14="http://schemas.microsoft.com/office/powerpoint/2010/main" val="26328775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E965F2-F075-8704-3956-D4CB9F8BD5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AAECFD-0DFF-5AD0-CA80-59B3686FF1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44A1B4-43AC-1604-0332-3DBD1706453A}"/>
              </a:ext>
            </a:extLst>
          </p:cNvPr>
          <p:cNvSpPr>
            <a:spLocks noGrp="1"/>
          </p:cNvSpPr>
          <p:nvPr>
            <p:ph type="body" idx="1"/>
          </p:nvPr>
        </p:nvSpPr>
        <p:spPr/>
        <p:txBody>
          <a:bodyPr/>
          <a:lstStyle/>
          <a:p>
            <a:r>
              <a:rPr lang="en-US" dirty="0"/>
              <a:t>The chosen design is the following: curvilinear probe where the carrier is moved thanks to a belt motion system. The curve itself has been parameterized in a way to ensure an almost perfect 90deg match between the probe surface and the beam down. This feature works down to 430 mm radius at which point it was necessary to increase the curve to get close to the central region, down to 100mm.</a:t>
            </a:r>
          </a:p>
        </p:txBody>
      </p:sp>
      <p:sp>
        <p:nvSpPr>
          <p:cNvPr id="4" name="Slide Number Placeholder 3">
            <a:extLst>
              <a:ext uri="{FF2B5EF4-FFF2-40B4-BE49-F238E27FC236}">
                <a16:creationId xmlns:a16="http://schemas.microsoft.com/office/drawing/2014/main" id="{6A8446FC-C06B-F908-6DFE-4C93B0D54174}"/>
              </a:ext>
            </a:extLst>
          </p:cNvPr>
          <p:cNvSpPr>
            <a:spLocks noGrp="1"/>
          </p:cNvSpPr>
          <p:nvPr>
            <p:ph type="sldNum" sz="quarter" idx="5"/>
          </p:nvPr>
        </p:nvSpPr>
        <p:spPr/>
        <p:txBody>
          <a:bodyPr/>
          <a:lstStyle/>
          <a:p>
            <a:fld id="{3D25EE60-F85C-4E3D-8740-BD87FA049BCC}" type="slidenum">
              <a:rPr lang="fr-FR" smtClean="0"/>
              <a:t>32</a:t>
            </a:fld>
            <a:endParaRPr lang="fr-FR"/>
          </a:p>
        </p:txBody>
      </p:sp>
    </p:spTree>
    <p:extLst>
      <p:ext uri="{BB962C8B-B14F-4D97-AF65-F5344CB8AC3E}">
        <p14:creationId xmlns:p14="http://schemas.microsoft.com/office/powerpoint/2010/main" val="32658309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E251C6-0283-A841-61B2-72B1B8524B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EEA835-B746-3FB8-6869-3AB6CF0FBF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3DA042-EF2F-5DFA-A535-3CE7F916804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Slide Number Placeholder 3">
            <a:extLst>
              <a:ext uri="{FF2B5EF4-FFF2-40B4-BE49-F238E27FC236}">
                <a16:creationId xmlns:a16="http://schemas.microsoft.com/office/drawing/2014/main" id="{0A460A95-B4E5-409E-1107-5335BB9CD6ED}"/>
              </a:ext>
            </a:extLst>
          </p:cNvPr>
          <p:cNvSpPr>
            <a:spLocks noGrp="1"/>
          </p:cNvSpPr>
          <p:nvPr>
            <p:ph type="sldNum" sz="quarter" idx="5"/>
          </p:nvPr>
        </p:nvSpPr>
        <p:spPr/>
        <p:txBody>
          <a:bodyPr/>
          <a:lstStyle/>
          <a:p>
            <a:fld id="{3D25EE60-F85C-4E3D-8740-BD87FA049BCC}" type="slidenum">
              <a:rPr lang="fr-FR" smtClean="0"/>
              <a:t>33</a:t>
            </a:fld>
            <a:endParaRPr lang="fr-FR"/>
          </a:p>
        </p:txBody>
      </p:sp>
    </p:spTree>
    <p:extLst>
      <p:ext uri="{BB962C8B-B14F-4D97-AF65-F5344CB8AC3E}">
        <p14:creationId xmlns:p14="http://schemas.microsoft.com/office/powerpoint/2010/main" val="15402633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318035-97B3-C048-2437-892241EA2C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3D2EA1-0F12-FFE3-19E3-A09C9340911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F4B0AA-B5DE-25E6-A475-5E4D2204637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 the same carrier, there is also a so-called visual track which consists in an alumina foil mounted on a swing arm actuated by a pneumatic system that enables it to be inserted in and out depending on the needs.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light generated by the foil is then collected by a mirror, actually two sets of mirror depending on the probe position. This was necessary to ensure complete field of view.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light is then transmitted down to a camera located far from the median plane to prevent irradiation.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pictures of the beam are then analyzed in post-process allowing to precisely measure the beam shape and centroid position along radius to detect anomalies, median plane shifts, etc.</a:t>
            </a:r>
            <a:endParaRPr lang="fr-FR" dirty="0"/>
          </a:p>
        </p:txBody>
      </p:sp>
      <p:sp>
        <p:nvSpPr>
          <p:cNvPr id="4" name="Slide Number Placeholder 3">
            <a:extLst>
              <a:ext uri="{FF2B5EF4-FFF2-40B4-BE49-F238E27FC236}">
                <a16:creationId xmlns:a16="http://schemas.microsoft.com/office/drawing/2014/main" id="{F445272F-B72F-9C31-E9DE-E5E877B188D5}"/>
              </a:ext>
            </a:extLst>
          </p:cNvPr>
          <p:cNvSpPr>
            <a:spLocks noGrp="1"/>
          </p:cNvSpPr>
          <p:nvPr>
            <p:ph type="sldNum" sz="quarter" idx="5"/>
          </p:nvPr>
        </p:nvSpPr>
        <p:spPr/>
        <p:txBody>
          <a:bodyPr/>
          <a:lstStyle/>
          <a:p>
            <a:fld id="{3D25EE60-F85C-4E3D-8740-BD87FA049BCC}" type="slidenum">
              <a:rPr lang="fr-FR" smtClean="0"/>
              <a:t>34</a:t>
            </a:fld>
            <a:endParaRPr lang="fr-FR"/>
          </a:p>
        </p:txBody>
      </p:sp>
    </p:spTree>
    <p:extLst>
      <p:ext uri="{BB962C8B-B14F-4D97-AF65-F5344CB8AC3E}">
        <p14:creationId xmlns:p14="http://schemas.microsoft.com/office/powerpoint/2010/main" val="33106803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17E902-085B-58AD-D179-45B70FC125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13BF4A-80EB-E97C-6B8C-E99A0B97EE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53AF4C-CFDA-F9ED-CD58-14A2A701B0DA}"/>
              </a:ext>
            </a:extLst>
          </p:cNvPr>
          <p:cNvSpPr>
            <a:spLocks noGrp="1"/>
          </p:cNvSpPr>
          <p:nvPr>
            <p:ph type="body" idx="1"/>
          </p:nvPr>
        </p:nvSpPr>
        <p:spPr/>
        <p:txBody>
          <a:bodyPr/>
          <a:lstStyle/>
          <a:p>
            <a:endParaRPr lang="fr-FR" dirty="0"/>
          </a:p>
        </p:txBody>
      </p:sp>
      <p:sp>
        <p:nvSpPr>
          <p:cNvPr id="4" name="Slide Number Placeholder 3">
            <a:extLst>
              <a:ext uri="{FF2B5EF4-FFF2-40B4-BE49-F238E27FC236}">
                <a16:creationId xmlns:a16="http://schemas.microsoft.com/office/drawing/2014/main" id="{92D056E7-069E-11F4-0F94-CAB1B5FFF89E}"/>
              </a:ext>
            </a:extLst>
          </p:cNvPr>
          <p:cNvSpPr>
            <a:spLocks noGrp="1"/>
          </p:cNvSpPr>
          <p:nvPr>
            <p:ph type="sldNum" sz="quarter" idx="5"/>
          </p:nvPr>
        </p:nvSpPr>
        <p:spPr/>
        <p:txBody>
          <a:bodyPr/>
          <a:lstStyle/>
          <a:p>
            <a:fld id="{3D25EE60-F85C-4E3D-8740-BD87FA049BCC}" type="slidenum">
              <a:rPr lang="fr-FR" smtClean="0"/>
              <a:t>35</a:t>
            </a:fld>
            <a:endParaRPr lang="fr-FR"/>
          </a:p>
        </p:txBody>
      </p:sp>
    </p:spTree>
    <p:extLst>
      <p:ext uri="{BB962C8B-B14F-4D97-AF65-F5344CB8AC3E}">
        <p14:creationId xmlns:p14="http://schemas.microsoft.com/office/powerpoint/2010/main" val="4086969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3D25EE60-F85C-4E3D-8740-BD87FA049BCC}" type="slidenum">
              <a:rPr lang="fr-FR" smtClean="0"/>
              <a:t>36</a:t>
            </a:fld>
            <a:endParaRPr lang="fr-FR"/>
          </a:p>
        </p:txBody>
      </p:sp>
    </p:spTree>
    <p:extLst>
      <p:ext uri="{BB962C8B-B14F-4D97-AF65-F5344CB8AC3E}">
        <p14:creationId xmlns:p14="http://schemas.microsoft.com/office/powerpoint/2010/main" val="33297073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3D25EE60-F85C-4E3D-8740-BD87FA049BCC}" type="slidenum">
              <a:rPr lang="fr-FR" smtClean="0"/>
              <a:t>37</a:t>
            </a:fld>
            <a:endParaRPr lang="fr-FR"/>
          </a:p>
        </p:txBody>
      </p:sp>
    </p:spTree>
    <p:extLst>
      <p:ext uri="{BB962C8B-B14F-4D97-AF65-F5344CB8AC3E}">
        <p14:creationId xmlns:p14="http://schemas.microsoft.com/office/powerpoint/2010/main" val="31209858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2E2367-B7D9-750C-A014-9CE8E4F871D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A31D18-2A2E-973D-392A-685D95AC7A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0A688B2-A764-625C-DC3C-87420DA1EB13}"/>
              </a:ext>
            </a:extLst>
          </p:cNvPr>
          <p:cNvSpPr>
            <a:spLocks noGrp="1"/>
          </p:cNvSpPr>
          <p:nvPr>
            <p:ph type="body" idx="1"/>
          </p:nvPr>
        </p:nvSpPr>
        <p:spPr/>
        <p:txBody>
          <a:bodyPr/>
          <a:lstStyle/>
          <a:p>
            <a:endParaRPr lang="fr-FR" dirty="0"/>
          </a:p>
        </p:txBody>
      </p:sp>
      <p:sp>
        <p:nvSpPr>
          <p:cNvPr id="4" name="Slide Number Placeholder 3">
            <a:extLst>
              <a:ext uri="{FF2B5EF4-FFF2-40B4-BE49-F238E27FC236}">
                <a16:creationId xmlns:a16="http://schemas.microsoft.com/office/drawing/2014/main" id="{73D8C33F-035C-4864-855F-D653DCAB370F}"/>
              </a:ext>
            </a:extLst>
          </p:cNvPr>
          <p:cNvSpPr>
            <a:spLocks noGrp="1"/>
          </p:cNvSpPr>
          <p:nvPr>
            <p:ph type="sldNum" sz="quarter" idx="5"/>
          </p:nvPr>
        </p:nvSpPr>
        <p:spPr/>
        <p:txBody>
          <a:bodyPr/>
          <a:lstStyle/>
          <a:p>
            <a:fld id="{3D25EE60-F85C-4E3D-8740-BD87FA049BCC}" type="slidenum">
              <a:rPr lang="fr-FR" smtClean="0"/>
              <a:t>38</a:t>
            </a:fld>
            <a:endParaRPr lang="fr-FR"/>
          </a:p>
        </p:txBody>
      </p:sp>
    </p:spTree>
    <p:extLst>
      <p:ext uri="{BB962C8B-B14F-4D97-AF65-F5344CB8AC3E}">
        <p14:creationId xmlns:p14="http://schemas.microsoft.com/office/powerpoint/2010/main" val="10617534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a:p>
            <a:r>
              <a:rPr lang="en-US" dirty="0"/>
              <a:t>All that to optimize the whole machining process between each iteration of mapping.</a:t>
            </a:r>
            <a:endParaRPr lang="fr-FR" dirty="0"/>
          </a:p>
        </p:txBody>
      </p:sp>
      <p:sp>
        <p:nvSpPr>
          <p:cNvPr id="4" name="Slide Number Placeholder 3"/>
          <p:cNvSpPr>
            <a:spLocks noGrp="1"/>
          </p:cNvSpPr>
          <p:nvPr>
            <p:ph type="sldNum" sz="quarter" idx="5"/>
          </p:nvPr>
        </p:nvSpPr>
        <p:spPr/>
        <p:txBody>
          <a:bodyPr/>
          <a:lstStyle/>
          <a:p>
            <a:fld id="{3D25EE60-F85C-4E3D-8740-BD87FA049BCC}" type="slidenum">
              <a:rPr lang="fr-FR" smtClean="0"/>
              <a:t>39</a:t>
            </a:fld>
            <a:endParaRPr lang="fr-FR"/>
          </a:p>
        </p:txBody>
      </p:sp>
    </p:spTree>
    <p:extLst>
      <p:ext uri="{BB962C8B-B14F-4D97-AF65-F5344CB8AC3E}">
        <p14:creationId xmlns:p14="http://schemas.microsoft.com/office/powerpoint/2010/main" val="147415465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733B5E-84B5-8BEB-FBC4-F752EC4F33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AA7069-9BA0-9095-00A1-4E7B466CB7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AFB01C1-BFFF-DDFE-48AB-C900B7DC7D7C}"/>
              </a:ext>
            </a:extLst>
          </p:cNvPr>
          <p:cNvSpPr>
            <a:spLocks noGrp="1"/>
          </p:cNvSpPr>
          <p:nvPr>
            <p:ph type="body" idx="1"/>
          </p:nvPr>
        </p:nvSpPr>
        <p:spPr/>
        <p:txBody>
          <a:bodyPr/>
          <a:lstStyle/>
          <a:p>
            <a:endParaRPr lang="fr-FR" dirty="0"/>
          </a:p>
        </p:txBody>
      </p:sp>
      <p:sp>
        <p:nvSpPr>
          <p:cNvPr id="4" name="Slide Number Placeholder 3">
            <a:extLst>
              <a:ext uri="{FF2B5EF4-FFF2-40B4-BE49-F238E27FC236}">
                <a16:creationId xmlns:a16="http://schemas.microsoft.com/office/drawing/2014/main" id="{5701AB33-805C-DB67-6BC9-3F8A438270FB}"/>
              </a:ext>
            </a:extLst>
          </p:cNvPr>
          <p:cNvSpPr>
            <a:spLocks noGrp="1"/>
          </p:cNvSpPr>
          <p:nvPr>
            <p:ph type="sldNum" sz="quarter" idx="5"/>
          </p:nvPr>
        </p:nvSpPr>
        <p:spPr/>
        <p:txBody>
          <a:bodyPr/>
          <a:lstStyle/>
          <a:p>
            <a:fld id="{3D25EE60-F85C-4E3D-8740-BD87FA049BCC}" type="slidenum">
              <a:rPr lang="fr-FR" smtClean="0"/>
              <a:t>40</a:t>
            </a:fld>
            <a:endParaRPr lang="fr-FR"/>
          </a:p>
        </p:txBody>
      </p:sp>
    </p:spTree>
    <p:extLst>
      <p:ext uri="{BB962C8B-B14F-4D97-AF65-F5344CB8AC3E}">
        <p14:creationId xmlns:p14="http://schemas.microsoft.com/office/powerpoint/2010/main" val="31809930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97CA0-9648-9163-C2E3-29C4423B62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DEB202-C33F-A89F-68A2-75EC369514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C8D4E3-A6EB-F3D9-85D0-8E3F5F2E31A4}"/>
              </a:ext>
            </a:extLst>
          </p:cNvPr>
          <p:cNvSpPr>
            <a:spLocks noGrp="1"/>
          </p:cNvSpPr>
          <p:nvPr>
            <p:ph type="body" idx="1"/>
          </p:nvPr>
        </p:nvSpPr>
        <p:spPr/>
        <p:txBody>
          <a:bodyPr/>
          <a:lstStyle/>
          <a:p>
            <a:endParaRPr lang="fr-FR" dirty="0"/>
          </a:p>
        </p:txBody>
      </p:sp>
      <p:sp>
        <p:nvSpPr>
          <p:cNvPr id="4" name="Slide Number Placeholder 3">
            <a:extLst>
              <a:ext uri="{FF2B5EF4-FFF2-40B4-BE49-F238E27FC236}">
                <a16:creationId xmlns:a16="http://schemas.microsoft.com/office/drawing/2014/main" id="{FF59505E-FA79-80FA-AA6C-3D4484EE7FDF}"/>
              </a:ext>
            </a:extLst>
          </p:cNvPr>
          <p:cNvSpPr>
            <a:spLocks noGrp="1"/>
          </p:cNvSpPr>
          <p:nvPr>
            <p:ph type="sldNum" sz="quarter" idx="5"/>
          </p:nvPr>
        </p:nvSpPr>
        <p:spPr/>
        <p:txBody>
          <a:bodyPr/>
          <a:lstStyle/>
          <a:p>
            <a:fld id="{3D25EE60-F85C-4E3D-8740-BD87FA049BCC}" type="slidenum">
              <a:rPr lang="fr-FR" smtClean="0"/>
              <a:t>41</a:t>
            </a:fld>
            <a:endParaRPr lang="fr-FR"/>
          </a:p>
        </p:txBody>
      </p:sp>
    </p:spTree>
    <p:extLst>
      <p:ext uri="{BB962C8B-B14F-4D97-AF65-F5344CB8AC3E}">
        <p14:creationId xmlns:p14="http://schemas.microsoft.com/office/powerpoint/2010/main" val="208053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Repartition pas </a:t>
            </a:r>
            <a:r>
              <a:rPr lang="en-US" dirty="0" err="1"/>
              <a:t>homoegene</a:t>
            </a:r>
            <a:endParaRPr lang="en-US" dirty="0"/>
          </a:p>
          <a:p>
            <a:r>
              <a:rPr lang="en-US" dirty="0" err="1"/>
              <a:t>Principalement</a:t>
            </a:r>
            <a:r>
              <a:rPr lang="en-US" dirty="0"/>
              <a:t> à </a:t>
            </a:r>
            <a:r>
              <a:rPr lang="en-US" dirty="0" err="1"/>
              <a:t>l’Est</a:t>
            </a:r>
            <a:endParaRPr lang="en-US" dirty="0"/>
          </a:p>
          <a:p>
            <a:r>
              <a:rPr lang="en-US" dirty="0"/>
              <a:t>Peu </a:t>
            </a:r>
            <a:r>
              <a:rPr lang="en-US" dirty="0" err="1"/>
              <a:t>en</a:t>
            </a:r>
            <a:r>
              <a:rPr lang="en-US" dirty="0"/>
              <a:t> Europe, pas aux US</a:t>
            </a:r>
            <a:endParaRPr lang="fr-FR" dirty="0"/>
          </a:p>
        </p:txBody>
      </p:sp>
      <p:sp>
        <p:nvSpPr>
          <p:cNvPr id="4" name="Slide Number Placeholder 3"/>
          <p:cNvSpPr>
            <a:spLocks noGrp="1"/>
          </p:cNvSpPr>
          <p:nvPr>
            <p:ph type="sldNum" sz="quarter" idx="5"/>
          </p:nvPr>
        </p:nvSpPr>
        <p:spPr/>
        <p:txBody>
          <a:bodyPr/>
          <a:lstStyle/>
          <a:p>
            <a:fld id="{3D25EE60-F85C-4E3D-8740-BD87FA049BCC}" type="slidenum">
              <a:rPr lang="fr-FR" smtClean="0"/>
              <a:t>5</a:t>
            </a:fld>
            <a:endParaRPr lang="fr-FR"/>
          </a:p>
        </p:txBody>
      </p:sp>
    </p:spTree>
    <p:extLst>
      <p:ext uri="{BB962C8B-B14F-4D97-AF65-F5344CB8AC3E}">
        <p14:creationId xmlns:p14="http://schemas.microsoft.com/office/powerpoint/2010/main" val="17020929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1916AD-6C64-A002-0699-F8DE6FA4AA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766412-7D32-3390-441C-30180EFAE8E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B90F24-68CE-CA74-F652-8CFBA4FBCD14}"/>
              </a:ext>
            </a:extLst>
          </p:cNvPr>
          <p:cNvSpPr>
            <a:spLocks noGrp="1"/>
          </p:cNvSpPr>
          <p:nvPr>
            <p:ph type="body" idx="1"/>
          </p:nvPr>
        </p:nvSpPr>
        <p:spPr/>
        <p:txBody>
          <a:bodyPr/>
          <a:lstStyle/>
          <a:p>
            <a:endParaRPr lang="fr-FR" dirty="0"/>
          </a:p>
        </p:txBody>
      </p:sp>
      <p:sp>
        <p:nvSpPr>
          <p:cNvPr id="4" name="Slide Number Placeholder 3">
            <a:extLst>
              <a:ext uri="{FF2B5EF4-FFF2-40B4-BE49-F238E27FC236}">
                <a16:creationId xmlns:a16="http://schemas.microsoft.com/office/drawing/2014/main" id="{27A3AB51-1C56-5AB2-B292-602C64FECDFA}"/>
              </a:ext>
            </a:extLst>
          </p:cNvPr>
          <p:cNvSpPr>
            <a:spLocks noGrp="1"/>
          </p:cNvSpPr>
          <p:nvPr>
            <p:ph type="sldNum" sz="quarter" idx="5"/>
          </p:nvPr>
        </p:nvSpPr>
        <p:spPr/>
        <p:txBody>
          <a:bodyPr/>
          <a:lstStyle/>
          <a:p>
            <a:fld id="{3D25EE60-F85C-4E3D-8740-BD87FA049BCC}" type="slidenum">
              <a:rPr lang="fr-FR" smtClean="0"/>
              <a:t>42</a:t>
            </a:fld>
            <a:endParaRPr lang="fr-FR"/>
          </a:p>
        </p:txBody>
      </p:sp>
    </p:spTree>
    <p:extLst>
      <p:ext uri="{BB962C8B-B14F-4D97-AF65-F5344CB8AC3E}">
        <p14:creationId xmlns:p14="http://schemas.microsoft.com/office/powerpoint/2010/main" val="2553104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D78000-29BD-8EEC-48CC-38CA8C6C20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6A4B20-0240-9BDE-6B6A-FCDEF0EE03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4DC49A-B01E-95B4-1808-9CF8AFED173F}"/>
              </a:ext>
            </a:extLst>
          </p:cNvPr>
          <p:cNvSpPr>
            <a:spLocks noGrp="1"/>
          </p:cNvSpPr>
          <p:nvPr>
            <p:ph type="body" idx="1"/>
          </p:nvPr>
        </p:nvSpPr>
        <p:spPr/>
        <p:txBody>
          <a:bodyPr/>
          <a:lstStyle/>
          <a:p>
            <a:endParaRPr lang="fr-FR" dirty="0"/>
          </a:p>
        </p:txBody>
      </p:sp>
      <p:sp>
        <p:nvSpPr>
          <p:cNvPr id="4" name="Slide Number Placeholder 3">
            <a:extLst>
              <a:ext uri="{FF2B5EF4-FFF2-40B4-BE49-F238E27FC236}">
                <a16:creationId xmlns:a16="http://schemas.microsoft.com/office/drawing/2014/main" id="{0F3FAABC-1ADC-374D-C94F-1960439CFACC}"/>
              </a:ext>
            </a:extLst>
          </p:cNvPr>
          <p:cNvSpPr>
            <a:spLocks noGrp="1"/>
          </p:cNvSpPr>
          <p:nvPr>
            <p:ph type="sldNum" sz="quarter" idx="5"/>
          </p:nvPr>
        </p:nvSpPr>
        <p:spPr/>
        <p:txBody>
          <a:bodyPr/>
          <a:lstStyle/>
          <a:p>
            <a:fld id="{3D25EE60-F85C-4E3D-8740-BD87FA049BCC}" type="slidenum">
              <a:rPr lang="fr-FR" smtClean="0"/>
              <a:t>43</a:t>
            </a:fld>
            <a:endParaRPr lang="fr-FR"/>
          </a:p>
        </p:txBody>
      </p:sp>
    </p:spTree>
    <p:extLst>
      <p:ext uri="{BB962C8B-B14F-4D97-AF65-F5344CB8AC3E}">
        <p14:creationId xmlns:p14="http://schemas.microsoft.com/office/powerpoint/2010/main" val="358714288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85B74C-AD66-002D-83B2-80816735D30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15D1FD-ADA1-BAD1-FEAB-2E95978AF2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6D7C28-46F4-1E03-6E42-4A0F2DFE6044}"/>
              </a:ext>
            </a:extLst>
          </p:cNvPr>
          <p:cNvSpPr>
            <a:spLocks noGrp="1"/>
          </p:cNvSpPr>
          <p:nvPr>
            <p:ph type="body" idx="1"/>
          </p:nvPr>
        </p:nvSpPr>
        <p:spPr/>
        <p:txBody>
          <a:bodyPr/>
          <a:lstStyle/>
          <a:p>
            <a:endParaRPr lang="fr-FR" dirty="0"/>
          </a:p>
        </p:txBody>
      </p:sp>
      <p:sp>
        <p:nvSpPr>
          <p:cNvPr id="4" name="Slide Number Placeholder 3">
            <a:extLst>
              <a:ext uri="{FF2B5EF4-FFF2-40B4-BE49-F238E27FC236}">
                <a16:creationId xmlns:a16="http://schemas.microsoft.com/office/drawing/2014/main" id="{9982DB9F-80AC-767C-4BFD-C9BAA3139FE5}"/>
              </a:ext>
            </a:extLst>
          </p:cNvPr>
          <p:cNvSpPr>
            <a:spLocks noGrp="1"/>
          </p:cNvSpPr>
          <p:nvPr>
            <p:ph type="sldNum" sz="quarter" idx="5"/>
          </p:nvPr>
        </p:nvSpPr>
        <p:spPr/>
        <p:txBody>
          <a:bodyPr/>
          <a:lstStyle/>
          <a:p>
            <a:fld id="{3D25EE60-F85C-4E3D-8740-BD87FA049BCC}" type="slidenum">
              <a:rPr lang="fr-FR" smtClean="0"/>
              <a:t>44</a:t>
            </a:fld>
            <a:endParaRPr lang="fr-FR"/>
          </a:p>
        </p:txBody>
      </p:sp>
    </p:spTree>
    <p:extLst>
      <p:ext uri="{BB962C8B-B14F-4D97-AF65-F5344CB8AC3E}">
        <p14:creationId xmlns:p14="http://schemas.microsoft.com/office/powerpoint/2010/main" val="42353120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4C769E-3F6C-F216-AAB2-67FA547B7D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20512B-1AE2-D3F3-FD40-295BAE7EC4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55269E-BFD4-7314-35C7-7D3AE373C2C0}"/>
              </a:ext>
            </a:extLst>
          </p:cNvPr>
          <p:cNvSpPr>
            <a:spLocks noGrp="1"/>
          </p:cNvSpPr>
          <p:nvPr>
            <p:ph type="body" idx="1"/>
          </p:nvPr>
        </p:nvSpPr>
        <p:spPr/>
        <p:txBody>
          <a:bodyPr/>
          <a:lstStyle/>
          <a:p>
            <a:endParaRPr lang="fr-FR" dirty="0"/>
          </a:p>
        </p:txBody>
      </p:sp>
      <p:sp>
        <p:nvSpPr>
          <p:cNvPr id="4" name="Slide Number Placeholder 3">
            <a:extLst>
              <a:ext uri="{FF2B5EF4-FFF2-40B4-BE49-F238E27FC236}">
                <a16:creationId xmlns:a16="http://schemas.microsoft.com/office/drawing/2014/main" id="{C7743946-9468-35E5-482A-37D7CEB0B6A4}"/>
              </a:ext>
            </a:extLst>
          </p:cNvPr>
          <p:cNvSpPr>
            <a:spLocks noGrp="1"/>
          </p:cNvSpPr>
          <p:nvPr>
            <p:ph type="sldNum" sz="quarter" idx="5"/>
          </p:nvPr>
        </p:nvSpPr>
        <p:spPr/>
        <p:txBody>
          <a:bodyPr/>
          <a:lstStyle/>
          <a:p>
            <a:fld id="{3D25EE60-F85C-4E3D-8740-BD87FA049BCC}" type="slidenum">
              <a:rPr lang="fr-FR" smtClean="0"/>
              <a:t>45</a:t>
            </a:fld>
            <a:endParaRPr lang="fr-FR"/>
          </a:p>
        </p:txBody>
      </p:sp>
    </p:spTree>
    <p:extLst>
      <p:ext uri="{BB962C8B-B14F-4D97-AF65-F5344CB8AC3E}">
        <p14:creationId xmlns:p14="http://schemas.microsoft.com/office/powerpoint/2010/main" val="132007578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141B03-A4E6-2823-0B4D-036F3D86C7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CDDD36-4093-919E-8807-36217064BE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417B57-D77D-1495-9619-67ACCCD59983}"/>
              </a:ext>
            </a:extLst>
          </p:cNvPr>
          <p:cNvSpPr>
            <a:spLocks noGrp="1"/>
          </p:cNvSpPr>
          <p:nvPr>
            <p:ph type="body" idx="1"/>
          </p:nvPr>
        </p:nvSpPr>
        <p:spPr/>
        <p:txBody>
          <a:bodyPr/>
          <a:lstStyle/>
          <a:p>
            <a:endParaRPr lang="fr-FR" dirty="0"/>
          </a:p>
        </p:txBody>
      </p:sp>
      <p:sp>
        <p:nvSpPr>
          <p:cNvPr id="4" name="Slide Number Placeholder 3">
            <a:extLst>
              <a:ext uri="{FF2B5EF4-FFF2-40B4-BE49-F238E27FC236}">
                <a16:creationId xmlns:a16="http://schemas.microsoft.com/office/drawing/2014/main" id="{8270C0E9-3E94-3311-4CE3-E04D9BFCD0BF}"/>
              </a:ext>
            </a:extLst>
          </p:cNvPr>
          <p:cNvSpPr>
            <a:spLocks noGrp="1"/>
          </p:cNvSpPr>
          <p:nvPr>
            <p:ph type="sldNum" sz="quarter" idx="5"/>
          </p:nvPr>
        </p:nvSpPr>
        <p:spPr/>
        <p:txBody>
          <a:bodyPr/>
          <a:lstStyle/>
          <a:p>
            <a:fld id="{3D25EE60-F85C-4E3D-8740-BD87FA049BCC}" type="slidenum">
              <a:rPr lang="fr-FR" smtClean="0"/>
              <a:t>46</a:t>
            </a:fld>
            <a:endParaRPr lang="fr-FR"/>
          </a:p>
        </p:txBody>
      </p:sp>
    </p:spTree>
    <p:extLst>
      <p:ext uri="{BB962C8B-B14F-4D97-AF65-F5344CB8AC3E}">
        <p14:creationId xmlns:p14="http://schemas.microsoft.com/office/powerpoint/2010/main" val="12495113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B124B5-AB5F-1319-5F1E-67C2508615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2CE5AF-C653-9F2E-7165-89ECF1D5F5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033868-CD24-E1DD-DDCA-91A42F1F823A}"/>
              </a:ext>
            </a:extLst>
          </p:cNvPr>
          <p:cNvSpPr>
            <a:spLocks noGrp="1"/>
          </p:cNvSpPr>
          <p:nvPr>
            <p:ph type="body" idx="1"/>
          </p:nvPr>
        </p:nvSpPr>
        <p:spPr/>
        <p:txBody>
          <a:bodyPr/>
          <a:lstStyle/>
          <a:p>
            <a:endParaRPr lang="fr-FR" dirty="0"/>
          </a:p>
        </p:txBody>
      </p:sp>
      <p:sp>
        <p:nvSpPr>
          <p:cNvPr id="4" name="Slide Number Placeholder 3">
            <a:extLst>
              <a:ext uri="{FF2B5EF4-FFF2-40B4-BE49-F238E27FC236}">
                <a16:creationId xmlns:a16="http://schemas.microsoft.com/office/drawing/2014/main" id="{AD21244A-313B-C6EB-9607-3445EFB4B8B9}"/>
              </a:ext>
            </a:extLst>
          </p:cNvPr>
          <p:cNvSpPr>
            <a:spLocks noGrp="1"/>
          </p:cNvSpPr>
          <p:nvPr>
            <p:ph type="sldNum" sz="quarter" idx="5"/>
          </p:nvPr>
        </p:nvSpPr>
        <p:spPr/>
        <p:txBody>
          <a:bodyPr/>
          <a:lstStyle/>
          <a:p>
            <a:fld id="{3D25EE60-F85C-4E3D-8740-BD87FA049BCC}" type="slidenum">
              <a:rPr lang="fr-FR" smtClean="0"/>
              <a:t>47</a:t>
            </a:fld>
            <a:endParaRPr lang="fr-FR"/>
          </a:p>
        </p:txBody>
      </p:sp>
    </p:spTree>
    <p:extLst>
      <p:ext uri="{BB962C8B-B14F-4D97-AF65-F5344CB8AC3E}">
        <p14:creationId xmlns:p14="http://schemas.microsoft.com/office/powerpoint/2010/main" val="34058262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E14341-5ACC-B45F-F7EE-F3DDFE6664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92E57A-75C2-71BC-E9FE-90D810D98B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77E95D-740B-A9C3-B2E4-B4BCA34140DE}"/>
              </a:ext>
            </a:extLst>
          </p:cNvPr>
          <p:cNvSpPr>
            <a:spLocks noGrp="1"/>
          </p:cNvSpPr>
          <p:nvPr>
            <p:ph type="body" idx="1"/>
          </p:nvPr>
        </p:nvSpPr>
        <p:spPr/>
        <p:txBody>
          <a:bodyPr/>
          <a:lstStyle/>
          <a:p>
            <a:endParaRPr lang="fr-FR" dirty="0"/>
          </a:p>
        </p:txBody>
      </p:sp>
      <p:sp>
        <p:nvSpPr>
          <p:cNvPr id="4" name="Slide Number Placeholder 3">
            <a:extLst>
              <a:ext uri="{FF2B5EF4-FFF2-40B4-BE49-F238E27FC236}">
                <a16:creationId xmlns:a16="http://schemas.microsoft.com/office/drawing/2014/main" id="{00124372-65C1-8874-4862-FFD705239B1E}"/>
              </a:ext>
            </a:extLst>
          </p:cNvPr>
          <p:cNvSpPr>
            <a:spLocks noGrp="1"/>
          </p:cNvSpPr>
          <p:nvPr>
            <p:ph type="sldNum" sz="quarter" idx="5"/>
          </p:nvPr>
        </p:nvSpPr>
        <p:spPr/>
        <p:txBody>
          <a:bodyPr/>
          <a:lstStyle/>
          <a:p>
            <a:fld id="{3D25EE60-F85C-4E3D-8740-BD87FA049BCC}" type="slidenum">
              <a:rPr lang="fr-FR" smtClean="0"/>
              <a:t>48</a:t>
            </a:fld>
            <a:endParaRPr lang="fr-FR"/>
          </a:p>
        </p:txBody>
      </p:sp>
    </p:spTree>
    <p:extLst>
      <p:ext uri="{BB962C8B-B14F-4D97-AF65-F5344CB8AC3E}">
        <p14:creationId xmlns:p14="http://schemas.microsoft.com/office/powerpoint/2010/main" val="299630400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1D7A12-D7EF-6C8C-7719-5A4449E47C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2CA317-7700-4006-1F0D-3B7E64AA57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BF635F-6312-D069-C6EA-DD5C37270368}"/>
              </a:ext>
            </a:extLst>
          </p:cNvPr>
          <p:cNvSpPr>
            <a:spLocks noGrp="1"/>
          </p:cNvSpPr>
          <p:nvPr>
            <p:ph type="body" idx="1"/>
          </p:nvPr>
        </p:nvSpPr>
        <p:spPr/>
        <p:txBody>
          <a:bodyPr/>
          <a:lstStyle/>
          <a:p>
            <a:endParaRPr lang="fr-FR" dirty="0"/>
          </a:p>
        </p:txBody>
      </p:sp>
      <p:sp>
        <p:nvSpPr>
          <p:cNvPr id="4" name="Slide Number Placeholder 3">
            <a:extLst>
              <a:ext uri="{FF2B5EF4-FFF2-40B4-BE49-F238E27FC236}">
                <a16:creationId xmlns:a16="http://schemas.microsoft.com/office/drawing/2014/main" id="{08EB70B7-57D8-F7A4-6088-8C534DE9E853}"/>
              </a:ext>
            </a:extLst>
          </p:cNvPr>
          <p:cNvSpPr>
            <a:spLocks noGrp="1"/>
          </p:cNvSpPr>
          <p:nvPr>
            <p:ph type="sldNum" sz="quarter" idx="5"/>
          </p:nvPr>
        </p:nvSpPr>
        <p:spPr/>
        <p:txBody>
          <a:bodyPr/>
          <a:lstStyle/>
          <a:p>
            <a:fld id="{3D25EE60-F85C-4E3D-8740-BD87FA049BCC}" type="slidenum">
              <a:rPr lang="fr-FR" smtClean="0"/>
              <a:t>49</a:t>
            </a:fld>
            <a:endParaRPr lang="fr-FR"/>
          </a:p>
        </p:txBody>
      </p:sp>
    </p:spTree>
    <p:extLst>
      <p:ext uri="{BB962C8B-B14F-4D97-AF65-F5344CB8AC3E}">
        <p14:creationId xmlns:p14="http://schemas.microsoft.com/office/powerpoint/2010/main" val="352181566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D792A5-D5EE-7CA0-B04B-1C47DE1E8A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44DE6B-61A9-098F-D12A-7B9387F8FF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0F5779-B398-4E35-6E63-8C9CFAAC9219}"/>
              </a:ext>
            </a:extLst>
          </p:cNvPr>
          <p:cNvSpPr>
            <a:spLocks noGrp="1"/>
          </p:cNvSpPr>
          <p:nvPr>
            <p:ph type="body" idx="1"/>
          </p:nvPr>
        </p:nvSpPr>
        <p:spPr/>
        <p:txBody>
          <a:bodyPr/>
          <a:lstStyle/>
          <a:p>
            <a:endParaRPr lang="fr-FR" dirty="0"/>
          </a:p>
        </p:txBody>
      </p:sp>
      <p:sp>
        <p:nvSpPr>
          <p:cNvPr id="4" name="Slide Number Placeholder 3">
            <a:extLst>
              <a:ext uri="{FF2B5EF4-FFF2-40B4-BE49-F238E27FC236}">
                <a16:creationId xmlns:a16="http://schemas.microsoft.com/office/drawing/2014/main" id="{17A5073E-B082-023F-E914-2CC1CEBA48F2}"/>
              </a:ext>
            </a:extLst>
          </p:cNvPr>
          <p:cNvSpPr>
            <a:spLocks noGrp="1"/>
          </p:cNvSpPr>
          <p:nvPr>
            <p:ph type="sldNum" sz="quarter" idx="5"/>
          </p:nvPr>
        </p:nvSpPr>
        <p:spPr/>
        <p:txBody>
          <a:bodyPr/>
          <a:lstStyle/>
          <a:p>
            <a:fld id="{3D25EE60-F85C-4E3D-8740-BD87FA049BCC}" type="slidenum">
              <a:rPr lang="fr-FR" smtClean="0"/>
              <a:t>50</a:t>
            </a:fld>
            <a:endParaRPr lang="fr-FR"/>
          </a:p>
        </p:txBody>
      </p:sp>
    </p:spTree>
    <p:extLst>
      <p:ext uri="{BB962C8B-B14F-4D97-AF65-F5344CB8AC3E}">
        <p14:creationId xmlns:p14="http://schemas.microsoft.com/office/powerpoint/2010/main" val="381089284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Systeme</a:t>
            </a:r>
            <a:r>
              <a:rPr lang="en-US" dirty="0"/>
              <a:t> innovant de </a:t>
            </a:r>
            <a:r>
              <a:rPr lang="en-US" dirty="0" err="1"/>
              <a:t>cryogenie</a:t>
            </a:r>
            <a:r>
              <a:rPr lang="en-US" dirty="0"/>
              <a:t>: </a:t>
            </a:r>
            <a:r>
              <a:rPr lang="en-US" dirty="0" err="1"/>
              <a:t>permet</a:t>
            </a:r>
            <a:r>
              <a:rPr lang="en-US" dirty="0"/>
              <a:t> la liquefaction on site et circulation </a:t>
            </a:r>
            <a:r>
              <a:rPr lang="en-US" dirty="0" err="1"/>
              <a:t>en</a:t>
            </a:r>
            <a:r>
              <a:rPr lang="en-US" dirty="0"/>
              <a:t> circuit fermé + </a:t>
            </a:r>
            <a:r>
              <a:rPr lang="en-US" dirty="0" err="1"/>
              <a:t>systeme</a:t>
            </a:r>
            <a:r>
              <a:rPr lang="en-US" dirty="0"/>
              <a:t> de recuperation </a:t>
            </a:r>
            <a:r>
              <a:rPr lang="en-US" dirty="0" err="1"/>
              <a:t>en</a:t>
            </a:r>
            <a:r>
              <a:rPr lang="en-US" dirty="0"/>
              <a:t> </a:t>
            </a:r>
            <a:r>
              <a:rPr lang="en-US" dirty="0" err="1"/>
              <a:t>cas</a:t>
            </a:r>
            <a:r>
              <a:rPr lang="en-US" dirty="0"/>
              <a:t> de quench – fully automatized</a:t>
            </a:r>
            <a:endParaRPr lang="fr-FR" dirty="0"/>
          </a:p>
        </p:txBody>
      </p:sp>
      <p:sp>
        <p:nvSpPr>
          <p:cNvPr id="4" name="Slide Number Placeholder 3"/>
          <p:cNvSpPr>
            <a:spLocks noGrp="1"/>
          </p:cNvSpPr>
          <p:nvPr>
            <p:ph type="sldNum" sz="quarter" idx="5"/>
          </p:nvPr>
        </p:nvSpPr>
        <p:spPr/>
        <p:txBody>
          <a:bodyPr/>
          <a:lstStyle/>
          <a:p>
            <a:fld id="{3D25EE60-F85C-4E3D-8740-BD87FA049BCC}" type="slidenum">
              <a:rPr lang="fr-FR" smtClean="0"/>
              <a:t>55</a:t>
            </a:fld>
            <a:endParaRPr lang="fr-FR"/>
          </a:p>
        </p:txBody>
      </p:sp>
    </p:spTree>
    <p:extLst>
      <p:ext uri="{BB962C8B-B14F-4D97-AF65-F5344CB8AC3E}">
        <p14:creationId xmlns:p14="http://schemas.microsoft.com/office/powerpoint/2010/main" val="1078521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latin typeface="Arial" panose="020B0604020202020204" pitchFamily="34" charset="0"/>
                <a:ea typeface="Arial" panose="020B0604020202020204" pitchFamily="34" charset="0"/>
                <a:cs typeface="Arial" panose="020B0604020202020204" pitchFamily="34" charset="0"/>
              </a:rPr>
              <a:t>What drive us at </a:t>
            </a:r>
            <a:r>
              <a:rPr lang="en-US" sz="1200" dirty="0" err="1">
                <a:effectLst/>
                <a:latin typeface="Arial" panose="020B0604020202020204" pitchFamily="34" charset="0"/>
                <a:ea typeface="Arial" panose="020B0604020202020204" pitchFamily="34" charset="0"/>
                <a:cs typeface="Arial" panose="020B0604020202020204" pitchFamily="34" charset="0"/>
              </a:rPr>
              <a:t>NHa</a:t>
            </a:r>
            <a:r>
              <a:rPr lang="en-US" sz="1200" dirty="0">
                <a:effectLst/>
                <a:latin typeface="Arial" panose="020B0604020202020204" pitchFamily="34" charset="0"/>
                <a:ea typeface="Arial" panose="020B0604020202020204" pitchFamily="34" charset="0"/>
                <a:cs typeface="Arial" panose="020B0604020202020204" pitchFamily="34" charset="0"/>
              </a:rPr>
              <a:t> and IBA is that </a:t>
            </a:r>
            <a:r>
              <a:rPr lang="en-U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Carbon has very promising physical and biological characteristics. Compared to photons (and protons), carbons have the potential of:</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lnSpc>
                <a:spcPct val="115000"/>
              </a:lnSpc>
              <a:spcBef>
                <a:spcPts val="600"/>
              </a:spcBef>
              <a:buFont typeface="+mj-lt"/>
              <a:buAutoNum type="arabicParenR"/>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Much sharper dose distribution - scattering </a:t>
            </a:r>
            <a:endParaRPr lang="en-US" sz="12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15000"/>
              </a:lnSpc>
              <a:buFont typeface="+mj-lt"/>
              <a:buAutoNum type="arabicParenR"/>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A much stronger biological effect (RBE) that has the capacity to break the double strand of our DNA, which makes the DNA repair capacity very complicated.</a:t>
            </a:r>
            <a:r>
              <a:rPr lang="en-US" sz="1200" dirty="0">
                <a:solidFill>
                  <a:schemeClr val="tx1"/>
                </a:solidFill>
                <a:effectLst/>
                <a:latin typeface="Arial" panose="020B0604020202020204" pitchFamily="34" charset="0"/>
                <a:ea typeface="Calibri" panose="020F0502020204030204" pitchFamily="34" charset="0"/>
                <a:cs typeface="Arial" panose="020B0604020202020204" pitchFamily="34" charset="0"/>
              </a:rPr>
              <a:t> Which is not the case </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with conventional radiation therapies. </a:t>
            </a:r>
            <a:endParaRPr lang="en-US" sz="1200" b="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15000"/>
              </a:lnSpc>
              <a:buFont typeface="+mj-lt"/>
              <a:buAutoNum type="arabicParenR"/>
            </a:pPr>
            <a:r>
              <a:rPr lang="en-US" sz="1200" kern="1200" dirty="0">
                <a:solidFill>
                  <a:srgbClr val="000000"/>
                </a:solidFill>
                <a:effectLst/>
                <a:latin typeface="Arial" panose="020B0604020202020204" pitchFamily="34" charset="0"/>
                <a:ea typeface="Arial" panose="020B0604020202020204" pitchFamily="34" charset="0"/>
                <a:cs typeface="Arial" panose="020B0604020202020204" pitchFamily="34" charset="0"/>
              </a:rPr>
              <a:t>Heavy Ion Therapy combined with Immuno-oncology </a:t>
            </a:r>
            <a:r>
              <a:rPr lang="en-US" sz="1200" dirty="0">
                <a:effectLst/>
                <a:latin typeface="Arial" panose="020B0604020202020204" pitchFamily="34" charset="0"/>
                <a:ea typeface="Arial" panose="020B0604020202020204" pitchFamily="34" charset="0"/>
                <a:cs typeface="Arial" panose="020B0604020202020204" pitchFamily="34" charset="0"/>
              </a:rPr>
              <a:t>is generating a lot of interest based on the hypothesis the very cell death is more immunogenic, which will eventually lead to a more efficient activation of the immune response and a better elimination of metastases. </a:t>
            </a:r>
          </a:p>
          <a:p>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864017" rtl="0" eaLnBrk="1" fontAlgn="auto" latinLnBrk="0" hangingPunct="1">
              <a:lnSpc>
                <a:spcPct val="100000"/>
              </a:lnSpc>
              <a:spcBef>
                <a:spcPts val="0"/>
              </a:spcBef>
              <a:spcAft>
                <a:spcPts val="0"/>
              </a:spcAft>
              <a:buClrTx/>
              <a:buSzTx/>
              <a:buFontTx/>
              <a:buNone/>
              <a:tabLst/>
              <a:defRPr/>
            </a:pPr>
            <a:fld id="{512A2551-BCBF-4B24-BF65-7017C377E146}" type="slidenum">
              <a:rPr kumimoji="0" lang="fr-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864017" rtl="0" eaLnBrk="1" fontAlgn="auto" latinLnBrk="0" hangingPunct="1">
                <a:lnSpc>
                  <a:spcPct val="100000"/>
                </a:lnSpc>
                <a:spcBef>
                  <a:spcPts val="0"/>
                </a:spcBef>
                <a:spcAft>
                  <a:spcPts val="0"/>
                </a:spcAft>
                <a:buClrTx/>
                <a:buSzTx/>
                <a:buFontTx/>
                <a:buNone/>
                <a:tabLst/>
                <a:defRPr/>
              </a:pPr>
              <a:t>6</a:t>
            </a:fld>
            <a:endParaRPr kumimoji="0" lang="fr-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8876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effectLst/>
                <a:latin typeface="Arial" panose="020B0604020202020204" pitchFamily="34" charset="0"/>
                <a:ea typeface="Arial" panose="020B0604020202020204" pitchFamily="34" charset="0"/>
                <a:cs typeface="Arial" panose="020B0604020202020204" pitchFamily="34" charset="0"/>
              </a:rPr>
              <a:t>What drive us at </a:t>
            </a:r>
            <a:r>
              <a:rPr lang="en-US" sz="1200" err="1">
                <a:effectLst/>
                <a:latin typeface="Arial" panose="020B0604020202020204" pitchFamily="34" charset="0"/>
                <a:ea typeface="Arial" panose="020B0604020202020204" pitchFamily="34" charset="0"/>
                <a:cs typeface="Arial" panose="020B0604020202020204" pitchFamily="34" charset="0"/>
              </a:rPr>
              <a:t>NHa</a:t>
            </a:r>
            <a:r>
              <a:rPr lang="en-US" sz="1200">
                <a:effectLst/>
                <a:latin typeface="Arial" panose="020B0604020202020204" pitchFamily="34" charset="0"/>
                <a:ea typeface="Arial" panose="020B0604020202020204" pitchFamily="34" charset="0"/>
                <a:cs typeface="Arial" panose="020B0604020202020204" pitchFamily="34" charset="0"/>
              </a:rPr>
              <a:t> and IBA is that </a:t>
            </a:r>
            <a:r>
              <a:rPr lang="en-US" sz="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Carbon has very promising physical and biological characteristics. Compared to photons (and protons), carbons have the potential of:</a:t>
            </a:r>
            <a:endParaRPr lang="en-US"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lnSpc>
                <a:spcPct val="115000"/>
              </a:lnSpc>
              <a:spcBef>
                <a:spcPts val="600"/>
              </a:spcBef>
              <a:buFont typeface="+mj-lt"/>
              <a:buAutoNum type="arabicParenR"/>
            </a:pPr>
            <a:r>
              <a:rPr lang="en-US" sz="1200">
                <a:solidFill>
                  <a:srgbClr val="000000"/>
                </a:solidFill>
                <a:effectLst/>
                <a:latin typeface="Arial" panose="020B0604020202020204" pitchFamily="34" charset="0"/>
                <a:ea typeface="Calibri" panose="020F0502020204030204" pitchFamily="34" charset="0"/>
                <a:cs typeface="Arial" panose="020B0604020202020204" pitchFamily="34" charset="0"/>
              </a:rPr>
              <a:t>Much sharper dose distribution - scattering </a:t>
            </a:r>
            <a:endParaRPr lang="en-US" sz="120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15000"/>
              </a:lnSpc>
              <a:buFont typeface="+mj-lt"/>
              <a:buAutoNum type="arabicParenR"/>
            </a:pPr>
            <a:r>
              <a:rPr lang="en-US" sz="1200">
                <a:solidFill>
                  <a:srgbClr val="000000"/>
                </a:solidFill>
                <a:effectLst/>
                <a:latin typeface="Arial" panose="020B0604020202020204" pitchFamily="34" charset="0"/>
                <a:ea typeface="Calibri" panose="020F0502020204030204" pitchFamily="34" charset="0"/>
                <a:cs typeface="Arial" panose="020B0604020202020204" pitchFamily="34" charset="0"/>
              </a:rPr>
              <a:t>A much stronger biological effect (RBE) that has the capacity to break the double strand of our DNA, which makes the DNA repair capacity very complicated.</a:t>
            </a: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 Which is not the case </a:t>
            </a:r>
            <a:r>
              <a:rPr lang="en-US" sz="1200">
                <a:solidFill>
                  <a:srgbClr val="000000"/>
                </a:solidFill>
                <a:effectLst/>
                <a:latin typeface="Arial" panose="020B0604020202020204" pitchFamily="34" charset="0"/>
                <a:ea typeface="Calibri" panose="020F0502020204030204" pitchFamily="34" charset="0"/>
                <a:cs typeface="Arial" panose="020B0604020202020204" pitchFamily="34" charset="0"/>
              </a:rPr>
              <a:t>with conventional radiation therapies. </a:t>
            </a:r>
            <a:endParaRPr lang="en-US" sz="1200" b="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15000"/>
              </a:lnSpc>
              <a:buFont typeface="+mj-lt"/>
              <a:buAutoNum type="arabicParenR"/>
            </a:pPr>
            <a:r>
              <a:rPr lang="en-US" sz="1200" kern="1200">
                <a:solidFill>
                  <a:srgbClr val="000000"/>
                </a:solidFill>
                <a:effectLst/>
                <a:latin typeface="Arial" panose="020B0604020202020204" pitchFamily="34" charset="0"/>
                <a:ea typeface="Arial" panose="020B0604020202020204" pitchFamily="34" charset="0"/>
                <a:cs typeface="Arial" panose="020B0604020202020204" pitchFamily="34" charset="0"/>
              </a:rPr>
              <a:t>Heavy Ion Therapy combined with Immuno-oncology </a:t>
            </a:r>
            <a:r>
              <a:rPr lang="en-US" sz="1200">
                <a:effectLst/>
                <a:latin typeface="Arial" panose="020B0604020202020204" pitchFamily="34" charset="0"/>
                <a:ea typeface="Arial" panose="020B0604020202020204" pitchFamily="34" charset="0"/>
                <a:cs typeface="Arial" panose="020B0604020202020204" pitchFamily="34" charset="0"/>
              </a:rPr>
              <a:t>is generating a lot of interest based on the hypothesis the very cell death is more immunogenic, which will eventually lead to a more efficient activation of the immune response and a better elimination of metastases. </a:t>
            </a:r>
          </a:p>
          <a:p>
            <a:endParaRPr lang="en-US" sz="1800" kern="120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864017" rtl="0" eaLnBrk="1" fontAlgn="auto" latinLnBrk="0" hangingPunct="1">
              <a:lnSpc>
                <a:spcPct val="100000"/>
              </a:lnSpc>
              <a:spcBef>
                <a:spcPts val="0"/>
              </a:spcBef>
              <a:spcAft>
                <a:spcPts val="0"/>
              </a:spcAft>
              <a:buClrTx/>
              <a:buSzTx/>
              <a:buFontTx/>
              <a:buNone/>
              <a:tabLst/>
              <a:defRPr/>
            </a:pPr>
            <a:fld id="{512A2551-BCBF-4B24-BF65-7017C377E146}" type="slidenum">
              <a:rPr kumimoji="0" lang="fr-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864017" rtl="0" eaLnBrk="1" fontAlgn="auto" latinLnBrk="0" hangingPunct="1">
                <a:lnSpc>
                  <a:spcPct val="100000"/>
                </a:lnSpc>
                <a:spcBef>
                  <a:spcPts val="0"/>
                </a:spcBef>
                <a:spcAft>
                  <a:spcPts val="0"/>
                </a:spcAft>
                <a:buClrTx/>
                <a:buSzTx/>
                <a:buFontTx/>
                <a:buNone/>
                <a:tabLst/>
                <a:defRPr/>
              </a:pPr>
              <a:t>7</a:t>
            </a:fld>
            <a:endParaRPr kumimoji="0" lang="fr-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65961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err="1"/>
              <a:t>Radioresistance</a:t>
            </a:r>
            <a:r>
              <a:rPr lang="fr-FR"/>
              <a:t> </a:t>
            </a:r>
            <a:r>
              <a:rPr lang="fr-FR" err="1"/>
              <a:t>tumor</a:t>
            </a:r>
            <a:endParaRPr lang="fr-FR"/>
          </a:p>
        </p:txBody>
      </p:sp>
      <p:sp>
        <p:nvSpPr>
          <p:cNvPr id="4" name="Espace réservé du numéro de diapositive 3"/>
          <p:cNvSpPr>
            <a:spLocks noGrp="1"/>
          </p:cNvSpPr>
          <p:nvPr>
            <p:ph type="sldNum" sz="quarter" idx="5"/>
          </p:nvPr>
        </p:nvSpPr>
        <p:spPr/>
        <p:txBody>
          <a:bodyPr/>
          <a:lstStyle/>
          <a:p>
            <a:fld id="{3D25EE60-F85C-4E3D-8740-BD87FA049BCC}" type="slidenum">
              <a:rPr lang="fr-FR" smtClean="0"/>
              <a:t>8</a:t>
            </a:fld>
            <a:endParaRPr lang="fr-FR"/>
          </a:p>
        </p:txBody>
      </p:sp>
    </p:spTree>
    <p:extLst>
      <p:ext uri="{BB962C8B-B14F-4D97-AF65-F5344CB8AC3E}">
        <p14:creationId xmlns:p14="http://schemas.microsoft.com/office/powerpoint/2010/main" val="2439595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If we would summarize the goal of the C400 IONS project, we could say that it is designed to bring all the advantages of the cyclotron-based PT system to the world of heavier ions therapy, starting with carbon and helium.</a:t>
            </a:r>
          </a:p>
          <a:p>
            <a:endParaRPr lang="en-US" dirty="0"/>
          </a:p>
          <a:p>
            <a:r>
              <a:rPr lang="en-US" dirty="0"/>
              <a:t>As a quick reminder, here is a list of the strong points of cyclotron-based technology compared to existing solutions, mainly of course synchrotron:</a:t>
            </a:r>
          </a:p>
          <a:p>
            <a:pPr marL="171450" indent="-171450">
              <a:buFontTx/>
              <a:buChar char="-"/>
            </a:pPr>
            <a:r>
              <a:rPr lang="en-US" dirty="0"/>
              <a:t>A continuous beam, which makes beam handling, and therefore delivery easier</a:t>
            </a:r>
          </a:p>
          <a:p>
            <a:pPr marL="171450" indent="-171450">
              <a:buFontTx/>
              <a:buChar char="-"/>
            </a:pPr>
            <a:r>
              <a:rPr lang="en-US" dirty="0"/>
              <a:t>A compact layout, where a factor about 3 is saved on the footprint layout compared to existing synchrotron systems</a:t>
            </a:r>
          </a:p>
          <a:p>
            <a:pPr marL="171450" indent="-171450">
              <a:buFontTx/>
              <a:buChar char="-"/>
            </a:pPr>
            <a:r>
              <a:rPr lang="en-US" dirty="0"/>
              <a:t>A relatively simple system overall, with less equipment, less magnet in number but also in complexity. No specific accelerator needed for injection</a:t>
            </a:r>
          </a:p>
          <a:p>
            <a:pPr marL="171450" indent="-171450">
              <a:buFontTx/>
              <a:buChar char="-"/>
            </a:pPr>
            <a:r>
              <a:rPr lang="en-US" dirty="0"/>
              <a:t>All of the above feature’s logically result in a significantly less expensive solution, easier to maintain – we expect that a pool of only 15 technicians will be needed to operate and maintain the site</a:t>
            </a:r>
          </a:p>
          <a:p>
            <a:pPr marL="171450" indent="-171450">
              <a:buFontTx/>
              <a:buChar char="-"/>
            </a:pPr>
            <a:r>
              <a:rPr lang="en-US" dirty="0"/>
              <a:t>The high current that cyclotron can deliver makes it well suited for the hot topic's applications such as FLASH (both for proton and carbon) and minibeams</a:t>
            </a:r>
          </a:p>
          <a:p>
            <a:pPr marL="171450" indent="-171450">
              <a:buFontTx/>
              <a:buChar char="-"/>
            </a:pPr>
            <a:r>
              <a:rPr lang="en-US" dirty="0"/>
              <a:t>And finally, an obvious strong advantage of this specific project is the close collaboration with IBA, where the very large experience and knowledge of this company have been adapted and transferred whenever possible to the C400, from the cyclotron inner workings to the beam delivery to the patient.</a:t>
            </a:r>
            <a:endParaRPr lang="fr-FR" dirty="0"/>
          </a:p>
        </p:txBody>
      </p:sp>
      <p:sp>
        <p:nvSpPr>
          <p:cNvPr id="4" name="Slide Number Placeholder 3"/>
          <p:cNvSpPr>
            <a:spLocks noGrp="1"/>
          </p:cNvSpPr>
          <p:nvPr>
            <p:ph type="sldNum" sz="quarter" idx="5"/>
          </p:nvPr>
        </p:nvSpPr>
        <p:spPr/>
        <p:txBody>
          <a:bodyPr/>
          <a:lstStyle/>
          <a:p>
            <a:fld id="{3D25EE60-F85C-4E3D-8740-BD87FA049BCC}" type="slidenum">
              <a:rPr lang="fr-FR" smtClean="0"/>
              <a:t>9</a:t>
            </a:fld>
            <a:endParaRPr lang="fr-FR"/>
          </a:p>
        </p:txBody>
      </p:sp>
    </p:spTree>
    <p:extLst>
      <p:ext uri="{BB962C8B-B14F-4D97-AF65-F5344CB8AC3E}">
        <p14:creationId xmlns:p14="http://schemas.microsoft.com/office/powerpoint/2010/main" val="41976511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a:t>Private</a:t>
            </a:r>
            <a:r>
              <a:rPr lang="fr-FR" dirty="0"/>
              <a:t> </a:t>
            </a:r>
            <a:r>
              <a:rPr lang="fr-FR" dirty="0" err="1"/>
              <a:t>company</a:t>
            </a:r>
            <a:r>
              <a:rPr lang="fr-FR" dirty="0"/>
              <a:t>. </a:t>
            </a:r>
            <a:br>
              <a:rPr lang="fr-FR" dirty="0"/>
            </a:br>
            <a:r>
              <a:rPr lang="en-US" sz="1200" dirty="0" err="1">
                <a:cs typeface="Arial" panose="020B0604020202020204" pitchFamily="34" charset="0"/>
              </a:rPr>
              <a:t>NHa</a:t>
            </a:r>
            <a:r>
              <a:rPr lang="en-US" sz="1200" dirty="0">
                <a:cs typeface="Arial" panose="020B0604020202020204" pitchFamily="34" charset="0"/>
              </a:rPr>
              <a:t> is a subsidiary of IBA. </a:t>
            </a:r>
            <a:endParaRPr lang="fr-FR" dirty="0"/>
          </a:p>
        </p:txBody>
      </p:sp>
      <p:sp>
        <p:nvSpPr>
          <p:cNvPr id="4" name="Espace réservé du numéro de diapositive 3"/>
          <p:cNvSpPr>
            <a:spLocks noGrp="1"/>
          </p:cNvSpPr>
          <p:nvPr>
            <p:ph type="sldNum" sz="quarter" idx="5"/>
          </p:nvPr>
        </p:nvSpPr>
        <p:spPr/>
        <p:txBody>
          <a:bodyPr/>
          <a:lstStyle/>
          <a:p>
            <a:fld id="{512A2551-BCBF-4B24-BF65-7017C377E146}" type="slidenum">
              <a:rPr lang="fr-BE" smtClean="0"/>
              <a:t>10</a:t>
            </a:fld>
            <a:endParaRPr lang="fr-BE"/>
          </a:p>
        </p:txBody>
      </p:sp>
    </p:spTree>
    <p:extLst>
      <p:ext uri="{BB962C8B-B14F-4D97-AF65-F5344CB8AC3E}">
        <p14:creationId xmlns:p14="http://schemas.microsoft.com/office/powerpoint/2010/main" val="887805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755042-193B-4C5D-B98B-DF288B67A725}"/>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1CE727D9-CCA0-409C-A450-A92777C455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739D31C4-BBAF-42D7-A64E-6792E65B407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561E0D8-C1AB-4B3F-8B5B-0CA77FCCBBB9}" type="datetime1">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21/01/2025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Espace réservé du pied de page 4">
            <a:extLst>
              <a:ext uri="{FF2B5EF4-FFF2-40B4-BE49-F238E27FC236}">
                <a16:creationId xmlns:a16="http://schemas.microsoft.com/office/drawing/2014/main" id="{77B6C6A5-AC6F-48C3-9DE8-A915E3EE7BA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Espace réservé du numéro de diapositive 5">
            <a:extLst>
              <a:ext uri="{FF2B5EF4-FFF2-40B4-BE49-F238E27FC236}">
                <a16:creationId xmlns:a16="http://schemas.microsoft.com/office/drawing/2014/main" id="{35BC2277-E29B-4F7B-A760-987A6F0AECB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BF3AB-E14B-4C08-A144-CC096D84ACA2}"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9519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951196F-C99B-4DF4-98BE-5204F1A1BACE}"/>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724C08A-0995-4F27-9DE1-886D1DC3F450}"/>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AD78B22-924F-4474-979F-9FD6DF48E77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15D2AB-4CE1-49E4-A46E-D3F1A52FE8D6}" type="datetime1">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21/01/2025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Espace réservé du pied de page 4">
            <a:extLst>
              <a:ext uri="{FF2B5EF4-FFF2-40B4-BE49-F238E27FC236}">
                <a16:creationId xmlns:a16="http://schemas.microsoft.com/office/drawing/2014/main" id="{50F42AA4-5380-4D9C-88E2-E00523B18C6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Espace réservé du numéro de diapositive 5">
            <a:extLst>
              <a:ext uri="{FF2B5EF4-FFF2-40B4-BE49-F238E27FC236}">
                <a16:creationId xmlns:a16="http://schemas.microsoft.com/office/drawing/2014/main" id="{5053A209-CDE6-4756-908B-3EB2EFFE0EF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BF3AB-E14B-4C08-A144-CC096D84ACA2}"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64803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C415A7-511B-4445-B6DF-577767420004}"/>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16CC0344-944B-40C6-9370-D7939D9D488A}"/>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89B1025-7723-48E5-930D-9CEE6EC2A55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C29BEA-3574-4B0D-9630-972537D4E44C}" type="datetime1">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21/01/2025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Espace réservé du pied de page 4">
            <a:extLst>
              <a:ext uri="{FF2B5EF4-FFF2-40B4-BE49-F238E27FC236}">
                <a16:creationId xmlns:a16="http://schemas.microsoft.com/office/drawing/2014/main" id="{18F9AA94-77D0-4C6A-8213-AB19B4E3A2C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Espace réservé du numéro de diapositive 5">
            <a:extLst>
              <a:ext uri="{FF2B5EF4-FFF2-40B4-BE49-F238E27FC236}">
                <a16:creationId xmlns:a16="http://schemas.microsoft.com/office/drawing/2014/main" id="{B8FF62B3-7296-45D8-919F-E84B0862454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BF3AB-E14B-4C08-A144-CC096D84ACA2}"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20167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F9D616B6-6BD2-4A57-9A4F-E753101A5F6C}"/>
              </a:ext>
            </a:extLst>
          </p:cNvPr>
          <p:cNvSpPr txBox="1"/>
          <p:nvPr userDrawn="1"/>
        </p:nvSpPr>
        <p:spPr>
          <a:xfrm>
            <a:off x="2459401" y="50527"/>
            <a:ext cx="7273198" cy="3970318"/>
          </a:xfrm>
          <a:prstGeom prst="rect">
            <a:avLst/>
          </a:prstGeom>
          <a:noFill/>
        </p:spPr>
        <p:txBody>
          <a:bodyPr wrap="square" rtlCol="0">
            <a:spAutoFit/>
          </a:bodyPr>
          <a:lstStyle/>
          <a:p>
            <a:endParaRPr lang="fr-FR" sz="1800"/>
          </a:p>
          <a:p>
            <a:endParaRPr lang="fr-FR" sz="1800"/>
          </a:p>
          <a:p>
            <a:endParaRPr lang="fr-FR" sz="1800"/>
          </a:p>
          <a:p>
            <a:endParaRPr lang="fr-FR" sz="1800"/>
          </a:p>
          <a:p>
            <a:endParaRPr lang="fr-FR" sz="1800"/>
          </a:p>
          <a:p>
            <a:endParaRPr lang="fr-FR" sz="1800"/>
          </a:p>
          <a:p>
            <a:endParaRPr lang="fr-FR" sz="1800"/>
          </a:p>
          <a:p>
            <a:endParaRPr lang="fr-FR" sz="1800"/>
          </a:p>
          <a:p>
            <a:endParaRPr lang="fr-FR" sz="1800"/>
          </a:p>
          <a:p>
            <a:endParaRPr lang="fr-FR" sz="1800"/>
          </a:p>
          <a:p>
            <a:endParaRPr lang="fr-FR" sz="1800"/>
          </a:p>
          <a:p>
            <a:endParaRPr lang="fr-FR" sz="1800"/>
          </a:p>
          <a:p>
            <a:endParaRPr lang="fr-FR" sz="1800"/>
          </a:p>
          <a:p>
            <a:endParaRPr lang="fr-FR" sz="1800"/>
          </a:p>
        </p:txBody>
      </p:sp>
      <p:pic>
        <p:nvPicPr>
          <p:cNvPr id="8" name="Image 7">
            <a:extLst>
              <a:ext uri="{FF2B5EF4-FFF2-40B4-BE49-F238E27FC236}">
                <a16:creationId xmlns:a16="http://schemas.microsoft.com/office/drawing/2014/main" id="{1A06EDF2-3230-4E50-BA48-B4754EBDFD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95369" y="831956"/>
            <a:ext cx="5601262" cy="2346830"/>
          </a:xfrm>
          <a:prstGeom prst="rect">
            <a:avLst/>
          </a:prstGeom>
        </p:spPr>
      </p:pic>
      <p:sp>
        <p:nvSpPr>
          <p:cNvPr id="2" name="Titre 1">
            <a:extLst>
              <a:ext uri="{FF2B5EF4-FFF2-40B4-BE49-F238E27FC236}">
                <a16:creationId xmlns:a16="http://schemas.microsoft.com/office/drawing/2014/main" id="{69113790-1D68-4E6F-8E77-A79772F40B12}"/>
              </a:ext>
            </a:extLst>
          </p:cNvPr>
          <p:cNvSpPr>
            <a:spLocks noGrp="1"/>
          </p:cNvSpPr>
          <p:nvPr>
            <p:ph type="ctrTitle"/>
          </p:nvPr>
        </p:nvSpPr>
        <p:spPr>
          <a:xfrm>
            <a:off x="1523999" y="4065230"/>
            <a:ext cx="9393382" cy="1182356"/>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56B3E9AF-3C33-4730-BCB3-7A66469B3CCD}"/>
              </a:ext>
            </a:extLst>
          </p:cNvPr>
          <p:cNvSpPr>
            <a:spLocks noGrp="1"/>
          </p:cNvSpPr>
          <p:nvPr>
            <p:ph type="subTitle" idx="1"/>
          </p:nvPr>
        </p:nvSpPr>
        <p:spPr>
          <a:xfrm>
            <a:off x="1691553" y="5316556"/>
            <a:ext cx="9058275" cy="84871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6" name="Espace réservé du numéro de diapositive 5">
            <a:extLst>
              <a:ext uri="{FF2B5EF4-FFF2-40B4-BE49-F238E27FC236}">
                <a16:creationId xmlns:a16="http://schemas.microsoft.com/office/drawing/2014/main" id="{0BC88293-0295-455B-833D-98A2819FF790}"/>
              </a:ext>
            </a:extLst>
          </p:cNvPr>
          <p:cNvSpPr>
            <a:spLocks noGrp="1"/>
          </p:cNvSpPr>
          <p:nvPr>
            <p:ph type="sldNum" sz="quarter" idx="12"/>
          </p:nvPr>
        </p:nvSpPr>
        <p:spPr/>
        <p:txBody>
          <a:bodyPr/>
          <a:lstStyle>
            <a:lvl1pPr>
              <a:defRPr>
                <a:solidFill>
                  <a:schemeClr val="bg1"/>
                </a:solidFill>
              </a:defRPr>
            </a:lvl1pPr>
          </a:lstStyle>
          <a:p>
            <a:fld id="{3C70BCF7-18AB-49E6-9587-D4665AED965E}" type="slidenum">
              <a:rPr lang="fr-FR" smtClean="0"/>
              <a:pPr/>
              <a:t>‹#›</a:t>
            </a:fld>
            <a:endParaRPr lang="fr-FR"/>
          </a:p>
        </p:txBody>
      </p:sp>
      <p:sp>
        <p:nvSpPr>
          <p:cNvPr id="13" name="Espace réservé de la date 3">
            <a:extLst>
              <a:ext uri="{FF2B5EF4-FFF2-40B4-BE49-F238E27FC236}">
                <a16:creationId xmlns:a16="http://schemas.microsoft.com/office/drawing/2014/main" id="{FE019896-68B5-479D-B915-128DF2012D2C}"/>
              </a:ext>
            </a:extLst>
          </p:cNvPr>
          <p:cNvSpPr>
            <a:spLocks noGrp="1"/>
          </p:cNvSpPr>
          <p:nvPr>
            <p:ph type="dt" sz="half" idx="2"/>
          </p:nvPr>
        </p:nvSpPr>
        <p:spPr>
          <a:xfrm>
            <a:off x="838200" y="6421665"/>
            <a:ext cx="2743200" cy="365125"/>
          </a:xfrm>
          <a:prstGeom prst="rect">
            <a:avLst/>
          </a:prstGeom>
        </p:spPr>
        <p:txBody>
          <a:bodyPr vert="horz" lIns="91440" tIns="45720" rIns="91440" bIns="45720" rtlCol="0" anchor="ctr"/>
          <a:lstStyle>
            <a:lvl1pPr algn="l">
              <a:defRPr sz="1200">
                <a:solidFill>
                  <a:schemeClr val="bg1"/>
                </a:solidFill>
              </a:defRPr>
            </a:lvl1pPr>
          </a:lstStyle>
          <a:p>
            <a:fld id="{A6694D8F-F575-473E-B53A-76BE685E4413}" type="datetime1">
              <a:rPr lang="fr-FR" smtClean="0"/>
              <a:t>21/01/2025</a:t>
            </a:fld>
            <a:endParaRPr lang="fr-FR"/>
          </a:p>
        </p:txBody>
      </p:sp>
      <p:sp>
        <p:nvSpPr>
          <p:cNvPr id="14" name="Espace réservé du pied de page 4">
            <a:extLst>
              <a:ext uri="{FF2B5EF4-FFF2-40B4-BE49-F238E27FC236}">
                <a16:creationId xmlns:a16="http://schemas.microsoft.com/office/drawing/2014/main" id="{6EA6ADCF-7674-4144-B1D0-D10198D6BB35}"/>
              </a:ext>
            </a:extLst>
          </p:cNvPr>
          <p:cNvSpPr>
            <a:spLocks noGrp="1"/>
          </p:cNvSpPr>
          <p:nvPr>
            <p:ph type="ftr" sz="quarter" idx="3"/>
          </p:nvPr>
        </p:nvSpPr>
        <p:spPr>
          <a:xfrm>
            <a:off x="4038600" y="6421665"/>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fr-FR"/>
          </a:p>
        </p:txBody>
      </p:sp>
    </p:spTree>
    <p:extLst>
      <p:ext uri="{BB962C8B-B14F-4D97-AF65-F5344CB8AC3E}">
        <p14:creationId xmlns:p14="http://schemas.microsoft.com/office/powerpoint/2010/main" val="11413623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6" name="ZoneTexte 15">
            <a:extLst>
              <a:ext uri="{FF2B5EF4-FFF2-40B4-BE49-F238E27FC236}">
                <a16:creationId xmlns:a16="http://schemas.microsoft.com/office/drawing/2014/main" id="{FBC209A8-8067-43D0-AC8C-01E64DAE16A7}"/>
              </a:ext>
            </a:extLst>
          </p:cNvPr>
          <p:cNvSpPr txBox="1"/>
          <p:nvPr userDrawn="1"/>
        </p:nvSpPr>
        <p:spPr>
          <a:xfrm>
            <a:off x="10293262" y="0"/>
            <a:ext cx="1898738" cy="1152569"/>
          </a:xfrm>
          <a:prstGeom prst="rect">
            <a:avLst/>
          </a:prstGeom>
          <a:noFill/>
        </p:spPr>
        <p:txBody>
          <a:bodyPr wrap="square" rtlCol="0">
            <a:spAutoFit/>
          </a:bodyPr>
          <a:lstStyle/>
          <a:p>
            <a:endParaRPr lang="fr-FR"/>
          </a:p>
        </p:txBody>
      </p:sp>
      <p:sp>
        <p:nvSpPr>
          <p:cNvPr id="2" name="Titre 1">
            <a:extLst>
              <a:ext uri="{FF2B5EF4-FFF2-40B4-BE49-F238E27FC236}">
                <a16:creationId xmlns:a16="http://schemas.microsoft.com/office/drawing/2014/main" id="{C24D2B48-7021-4CFF-AF81-7BFAC54C7160}"/>
              </a:ext>
            </a:extLst>
          </p:cNvPr>
          <p:cNvSpPr>
            <a:spLocks noGrp="1"/>
          </p:cNvSpPr>
          <p:nvPr>
            <p:ph type="title"/>
          </p:nvPr>
        </p:nvSpPr>
        <p:spPr>
          <a:xfrm>
            <a:off x="838200" y="345601"/>
            <a:ext cx="9455062" cy="806968"/>
          </a:xfrm>
        </p:spPr>
        <p:txBody>
          <a:bodyPr/>
          <a:lstStyle/>
          <a:p>
            <a:r>
              <a:rPr lang="fr-FR"/>
              <a:t>Modifiez le style du titre</a:t>
            </a:r>
          </a:p>
        </p:txBody>
      </p:sp>
      <p:sp>
        <p:nvSpPr>
          <p:cNvPr id="3" name="Espace réservé du contenu 2">
            <a:extLst>
              <a:ext uri="{FF2B5EF4-FFF2-40B4-BE49-F238E27FC236}">
                <a16:creationId xmlns:a16="http://schemas.microsoft.com/office/drawing/2014/main" id="{5F93535B-2E11-4838-B76A-38980F4F2DF0}"/>
              </a:ext>
            </a:extLst>
          </p:cNvPr>
          <p:cNvSpPr>
            <a:spLocks noGrp="1"/>
          </p:cNvSpPr>
          <p:nvPr>
            <p:ph idx="1"/>
          </p:nvPr>
        </p:nvSpPr>
        <p:spPr>
          <a:xfrm>
            <a:off x="838200" y="1448710"/>
            <a:ext cx="11008200" cy="4561475"/>
          </a:xfrm>
        </p:spPr>
        <p:txBody>
          <a:bodyPr/>
          <a:lstStyle>
            <a:lvl1pPr marL="228600" indent="-228600">
              <a:buFontTx/>
              <a:buBlip>
                <a:blip r:embed="rId2"/>
              </a:buBlip>
              <a:defRPr/>
            </a:lvl1pPr>
            <a:lvl2pPr marL="685800" indent="-228600">
              <a:buSzPct val="75000"/>
              <a:buFontTx/>
              <a:buBlip>
                <a:blip r:embed="rId2"/>
              </a:buBlip>
              <a:defRPr/>
            </a:lvl2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7935414-C821-4724-8C35-93FBFD7F1E0B}"/>
              </a:ext>
            </a:extLst>
          </p:cNvPr>
          <p:cNvSpPr>
            <a:spLocks noGrp="1"/>
          </p:cNvSpPr>
          <p:nvPr>
            <p:ph type="dt" sz="half" idx="10"/>
          </p:nvPr>
        </p:nvSpPr>
        <p:spPr/>
        <p:txBody>
          <a:bodyPr/>
          <a:lstStyle>
            <a:lvl1pPr>
              <a:defRPr>
                <a:solidFill>
                  <a:schemeClr val="bg1"/>
                </a:solidFill>
              </a:defRPr>
            </a:lvl1pPr>
          </a:lstStyle>
          <a:p>
            <a:fld id="{AC77D17D-47E4-49F9-AF04-53965C0777E6}" type="datetime1">
              <a:rPr lang="fr-FR" smtClean="0"/>
              <a:t>21/01/2025</a:t>
            </a:fld>
            <a:endParaRPr lang="fr-FR"/>
          </a:p>
        </p:txBody>
      </p:sp>
      <p:sp>
        <p:nvSpPr>
          <p:cNvPr id="5" name="Espace réservé du pied de page 4">
            <a:extLst>
              <a:ext uri="{FF2B5EF4-FFF2-40B4-BE49-F238E27FC236}">
                <a16:creationId xmlns:a16="http://schemas.microsoft.com/office/drawing/2014/main" id="{2152103A-64FF-43F6-810B-4D194D3301BD}"/>
              </a:ext>
            </a:extLst>
          </p:cNvPr>
          <p:cNvSpPr>
            <a:spLocks noGrp="1"/>
          </p:cNvSpPr>
          <p:nvPr>
            <p:ph type="ftr" sz="quarter" idx="11"/>
          </p:nvPr>
        </p:nvSpPr>
        <p:spPr/>
        <p:txBody>
          <a:bodyPr/>
          <a:lstStyle>
            <a:lvl1pPr>
              <a:defRPr>
                <a:solidFill>
                  <a:schemeClr val="bg1"/>
                </a:solidFill>
              </a:defRPr>
            </a:lvl1pPr>
          </a:lstStyle>
          <a:p>
            <a:endParaRPr lang="fr-FR"/>
          </a:p>
        </p:txBody>
      </p:sp>
      <p:sp>
        <p:nvSpPr>
          <p:cNvPr id="6" name="Espace réservé du numéro de diapositive 5">
            <a:extLst>
              <a:ext uri="{FF2B5EF4-FFF2-40B4-BE49-F238E27FC236}">
                <a16:creationId xmlns:a16="http://schemas.microsoft.com/office/drawing/2014/main" id="{E2E170D7-9A22-4AC9-B506-EB50FA30CBC8}"/>
              </a:ext>
            </a:extLst>
          </p:cNvPr>
          <p:cNvSpPr>
            <a:spLocks noGrp="1"/>
          </p:cNvSpPr>
          <p:nvPr>
            <p:ph type="sldNum" sz="quarter" idx="12"/>
          </p:nvPr>
        </p:nvSpPr>
        <p:spPr/>
        <p:txBody>
          <a:bodyPr/>
          <a:lstStyle>
            <a:lvl1pPr>
              <a:defRPr>
                <a:solidFill>
                  <a:schemeClr val="bg1"/>
                </a:solidFill>
              </a:defRPr>
            </a:lvl1pPr>
          </a:lstStyle>
          <a:p>
            <a:fld id="{3C70BCF7-18AB-49E6-9587-D4665AED965E}" type="slidenum">
              <a:rPr lang="fr-FR" smtClean="0"/>
              <a:pPr/>
              <a:t>‹#›</a:t>
            </a:fld>
            <a:endParaRPr lang="fr-FR"/>
          </a:p>
        </p:txBody>
      </p:sp>
      <p:pic>
        <p:nvPicPr>
          <p:cNvPr id="8" name="Image 7">
            <a:extLst>
              <a:ext uri="{FF2B5EF4-FFF2-40B4-BE49-F238E27FC236}">
                <a16:creationId xmlns:a16="http://schemas.microsoft.com/office/drawing/2014/main" id="{291B363D-970B-497A-BE93-D5A8708CCA9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535817" y="255530"/>
            <a:ext cx="1413627" cy="592285"/>
          </a:xfrm>
          <a:prstGeom prst="rect">
            <a:avLst/>
          </a:prstGeom>
        </p:spPr>
      </p:pic>
    </p:spTree>
    <p:extLst>
      <p:ext uri="{BB962C8B-B14F-4D97-AF65-F5344CB8AC3E}">
        <p14:creationId xmlns:p14="http://schemas.microsoft.com/office/powerpoint/2010/main" val="40978942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2" name="ZoneTexte 21">
            <a:extLst>
              <a:ext uri="{FF2B5EF4-FFF2-40B4-BE49-F238E27FC236}">
                <a16:creationId xmlns:a16="http://schemas.microsoft.com/office/drawing/2014/main" id="{6BC73EB3-DA51-48DF-AB50-7A86DE33D5E3}"/>
              </a:ext>
            </a:extLst>
          </p:cNvPr>
          <p:cNvSpPr txBox="1"/>
          <p:nvPr userDrawn="1"/>
        </p:nvSpPr>
        <p:spPr>
          <a:xfrm>
            <a:off x="3300287" y="0"/>
            <a:ext cx="5431771" cy="2938215"/>
          </a:xfrm>
          <a:prstGeom prst="rect">
            <a:avLst/>
          </a:prstGeom>
          <a:noFill/>
        </p:spPr>
        <p:txBody>
          <a:bodyPr wrap="square" rtlCol="0">
            <a:spAutoFit/>
          </a:bodyPr>
          <a:lstStyle/>
          <a:p>
            <a:endParaRPr lang="fr-FR"/>
          </a:p>
        </p:txBody>
      </p:sp>
      <p:sp>
        <p:nvSpPr>
          <p:cNvPr id="2" name="Titre 1">
            <a:extLst>
              <a:ext uri="{FF2B5EF4-FFF2-40B4-BE49-F238E27FC236}">
                <a16:creationId xmlns:a16="http://schemas.microsoft.com/office/drawing/2014/main" id="{66AE1D53-7265-44CB-92DE-64F7F0D0C79A}"/>
              </a:ext>
            </a:extLst>
          </p:cNvPr>
          <p:cNvSpPr>
            <a:spLocks noGrp="1"/>
          </p:cNvSpPr>
          <p:nvPr>
            <p:ph type="title"/>
          </p:nvPr>
        </p:nvSpPr>
        <p:spPr>
          <a:xfrm>
            <a:off x="831850" y="2938215"/>
            <a:ext cx="10515600" cy="1690520"/>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B12F0631-DAB1-4EA8-928C-71E657DE01C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6283FE-AC5D-479C-93BE-FC8237380DB1}"/>
              </a:ext>
            </a:extLst>
          </p:cNvPr>
          <p:cNvSpPr>
            <a:spLocks noGrp="1"/>
          </p:cNvSpPr>
          <p:nvPr>
            <p:ph type="dt" sz="half" idx="10"/>
          </p:nvPr>
        </p:nvSpPr>
        <p:spPr/>
        <p:txBody>
          <a:bodyPr/>
          <a:lstStyle/>
          <a:p>
            <a:fld id="{32783D9F-C1D9-442F-AEAF-9195A3DF10FE}" type="datetime1">
              <a:rPr lang="fr-FR" smtClean="0"/>
              <a:t>21/01/2025</a:t>
            </a:fld>
            <a:endParaRPr lang="fr-FR"/>
          </a:p>
        </p:txBody>
      </p:sp>
      <p:sp>
        <p:nvSpPr>
          <p:cNvPr id="5" name="Espace réservé du pied de page 4">
            <a:extLst>
              <a:ext uri="{FF2B5EF4-FFF2-40B4-BE49-F238E27FC236}">
                <a16:creationId xmlns:a16="http://schemas.microsoft.com/office/drawing/2014/main" id="{BF7A4339-FA47-4862-9316-39DDB516882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E36888D-65F3-4BCC-B258-7B12E91B1010}"/>
              </a:ext>
            </a:extLst>
          </p:cNvPr>
          <p:cNvSpPr>
            <a:spLocks noGrp="1"/>
          </p:cNvSpPr>
          <p:nvPr>
            <p:ph type="sldNum" sz="quarter" idx="12"/>
          </p:nvPr>
        </p:nvSpPr>
        <p:spPr/>
        <p:txBody>
          <a:bodyPr/>
          <a:lstStyle/>
          <a:p>
            <a:fld id="{3C70BCF7-18AB-49E6-9587-D4665AED965E}" type="slidenum">
              <a:rPr lang="fr-FR" smtClean="0"/>
              <a:t>‹#›</a:t>
            </a:fld>
            <a:endParaRPr lang="fr-FR"/>
          </a:p>
        </p:txBody>
      </p:sp>
      <p:pic>
        <p:nvPicPr>
          <p:cNvPr id="7" name="Image 6">
            <a:extLst>
              <a:ext uri="{FF2B5EF4-FFF2-40B4-BE49-F238E27FC236}">
                <a16:creationId xmlns:a16="http://schemas.microsoft.com/office/drawing/2014/main" id="{F7F0A3C0-7194-41A4-A45E-2655D61F218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5057" y="614463"/>
            <a:ext cx="4079621" cy="1709290"/>
          </a:xfrm>
          <a:prstGeom prst="rect">
            <a:avLst/>
          </a:prstGeom>
        </p:spPr>
      </p:pic>
      <p:cxnSp>
        <p:nvCxnSpPr>
          <p:cNvPr id="10" name="Connecteur droit 9">
            <a:extLst>
              <a:ext uri="{FF2B5EF4-FFF2-40B4-BE49-F238E27FC236}">
                <a16:creationId xmlns:a16="http://schemas.microsoft.com/office/drawing/2014/main" id="{AE37F005-2C2B-4098-9264-57B81DDFF1B5}"/>
              </a:ext>
            </a:extLst>
          </p:cNvPr>
          <p:cNvCxnSpPr/>
          <p:nvPr userDrawn="1"/>
        </p:nvCxnSpPr>
        <p:spPr>
          <a:xfrm>
            <a:off x="6480313" y="1060174"/>
            <a:ext cx="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58564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F82BFE-FFE3-45AB-B667-A389D42FD354}"/>
              </a:ext>
            </a:extLst>
          </p:cNvPr>
          <p:cNvSpPr>
            <a:spLocks noGrp="1"/>
          </p:cNvSpPr>
          <p:nvPr>
            <p:ph type="title"/>
          </p:nvPr>
        </p:nvSpPr>
        <p:spPr>
          <a:xfrm>
            <a:off x="838200" y="365125"/>
            <a:ext cx="9464452" cy="1325563"/>
          </a:xfrm>
        </p:spPr>
        <p:txBody>
          <a:bodyPr/>
          <a:lstStyle/>
          <a:p>
            <a:r>
              <a:rPr lang="fr-FR"/>
              <a:t>Modifiez le style du titre</a:t>
            </a:r>
          </a:p>
        </p:txBody>
      </p:sp>
      <p:sp>
        <p:nvSpPr>
          <p:cNvPr id="3" name="Espace réservé du contenu 2">
            <a:extLst>
              <a:ext uri="{FF2B5EF4-FFF2-40B4-BE49-F238E27FC236}">
                <a16:creationId xmlns:a16="http://schemas.microsoft.com/office/drawing/2014/main" id="{292EDDE6-01AE-4F83-BC1E-4E0680622E18}"/>
              </a:ext>
            </a:extLst>
          </p:cNvPr>
          <p:cNvSpPr>
            <a:spLocks noGrp="1"/>
          </p:cNvSpPr>
          <p:nvPr>
            <p:ph sz="half" idx="1"/>
          </p:nvPr>
        </p:nvSpPr>
        <p:spPr>
          <a:xfrm>
            <a:off x="838200" y="1825625"/>
            <a:ext cx="5181600" cy="4351338"/>
          </a:xfrm>
        </p:spPr>
        <p:txBody>
          <a:bodyPr/>
          <a:lstStyle>
            <a:lvl1pPr marL="228600" indent="-228600">
              <a:buFontTx/>
              <a:buBlip>
                <a:blip r:embed="rId2"/>
              </a:buBlip>
              <a:defRPr/>
            </a:lvl1pPr>
            <a:lvl2pPr marL="685800" indent="-228600">
              <a:buSzPct val="75000"/>
              <a:buFontTx/>
              <a:buBlip>
                <a:blip r:embed="rId2"/>
              </a:buBlip>
              <a:defRPr/>
            </a:lvl2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E9D9634E-F338-4C39-BC6A-643491A8265C}"/>
              </a:ext>
            </a:extLst>
          </p:cNvPr>
          <p:cNvSpPr>
            <a:spLocks noGrp="1"/>
          </p:cNvSpPr>
          <p:nvPr>
            <p:ph sz="half" idx="2"/>
          </p:nvPr>
        </p:nvSpPr>
        <p:spPr>
          <a:xfrm>
            <a:off x="6172200" y="1825625"/>
            <a:ext cx="5181600" cy="4351338"/>
          </a:xfrm>
        </p:spPr>
        <p:txBody>
          <a:bodyPr/>
          <a:lstStyle>
            <a:lvl1pPr marL="228600" indent="-228600">
              <a:buFontTx/>
              <a:buBlip>
                <a:blip r:embed="rId2"/>
              </a:buBlip>
              <a:defRPr/>
            </a:lvl1pPr>
            <a:lvl2pPr marL="685800" indent="-228600">
              <a:buSzPct val="75000"/>
              <a:buFontTx/>
              <a:buBlip>
                <a:blip r:embed="rId2"/>
              </a:buBlip>
              <a:defRPr/>
            </a:lvl2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71669567-1B31-4ECF-983C-503206565F7B}"/>
              </a:ext>
            </a:extLst>
          </p:cNvPr>
          <p:cNvSpPr>
            <a:spLocks noGrp="1"/>
          </p:cNvSpPr>
          <p:nvPr>
            <p:ph type="dt" sz="half" idx="10"/>
          </p:nvPr>
        </p:nvSpPr>
        <p:spPr/>
        <p:txBody>
          <a:bodyPr/>
          <a:lstStyle/>
          <a:p>
            <a:fld id="{AF78C7EE-3B7E-45FB-BC07-C5A77F9D228D}" type="datetime1">
              <a:rPr lang="fr-FR" smtClean="0"/>
              <a:t>21/01/2025</a:t>
            </a:fld>
            <a:endParaRPr lang="fr-FR"/>
          </a:p>
        </p:txBody>
      </p:sp>
      <p:sp>
        <p:nvSpPr>
          <p:cNvPr id="6" name="Espace réservé du pied de page 5">
            <a:extLst>
              <a:ext uri="{FF2B5EF4-FFF2-40B4-BE49-F238E27FC236}">
                <a16:creationId xmlns:a16="http://schemas.microsoft.com/office/drawing/2014/main" id="{3AA8B269-EE8B-43EB-AE1A-B64A48D8D3AE}"/>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4E2D020-3277-4907-BECF-01EA8EFC2F55}"/>
              </a:ext>
            </a:extLst>
          </p:cNvPr>
          <p:cNvSpPr>
            <a:spLocks noGrp="1"/>
          </p:cNvSpPr>
          <p:nvPr>
            <p:ph type="sldNum" sz="quarter" idx="12"/>
          </p:nvPr>
        </p:nvSpPr>
        <p:spPr/>
        <p:txBody>
          <a:bodyPr/>
          <a:lstStyle/>
          <a:p>
            <a:fld id="{3C70BCF7-18AB-49E6-9587-D4665AED965E}" type="slidenum">
              <a:rPr lang="fr-FR" smtClean="0"/>
              <a:t>‹#›</a:t>
            </a:fld>
            <a:endParaRPr lang="fr-FR"/>
          </a:p>
        </p:txBody>
      </p:sp>
      <p:pic>
        <p:nvPicPr>
          <p:cNvPr id="9" name="Image 8">
            <a:extLst>
              <a:ext uri="{FF2B5EF4-FFF2-40B4-BE49-F238E27FC236}">
                <a16:creationId xmlns:a16="http://schemas.microsoft.com/office/drawing/2014/main" id="{46474C20-E242-46B9-B38A-E8A8EE73B1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508440" y="435621"/>
            <a:ext cx="1413627" cy="592285"/>
          </a:xfrm>
          <a:prstGeom prst="rect">
            <a:avLst/>
          </a:prstGeom>
        </p:spPr>
      </p:pic>
    </p:spTree>
    <p:extLst>
      <p:ext uri="{BB962C8B-B14F-4D97-AF65-F5344CB8AC3E}">
        <p14:creationId xmlns:p14="http://schemas.microsoft.com/office/powerpoint/2010/main" val="7599670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DAEB5B-50F9-4EE0-A11B-5E75D204E2B4}"/>
              </a:ext>
            </a:extLst>
          </p:cNvPr>
          <p:cNvSpPr>
            <a:spLocks noGrp="1"/>
          </p:cNvSpPr>
          <p:nvPr>
            <p:ph type="title"/>
          </p:nvPr>
        </p:nvSpPr>
        <p:spPr>
          <a:xfrm>
            <a:off x="839789" y="279401"/>
            <a:ext cx="9461631" cy="1411287"/>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4EB2D5F-61AA-45E2-86C7-A63FD5B765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E8BC8A55-EC55-41A0-8252-FEDBB33CB0F4}"/>
              </a:ext>
            </a:extLst>
          </p:cNvPr>
          <p:cNvSpPr>
            <a:spLocks noGrp="1"/>
          </p:cNvSpPr>
          <p:nvPr>
            <p:ph sz="half" idx="2"/>
          </p:nvPr>
        </p:nvSpPr>
        <p:spPr>
          <a:xfrm>
            <a:off x="839788" y="2505075"/>
            <a:ext cx="5157787" cy="3684588"/>
          </a:xfrm>
        </p:spPr>
        <p:txBody>
          <a:bodyPr/>
          <a:lstStyle>
            <a:lvl1pPr marL="228600" indent="-228600">
              <a:buFontTx/>
              <a:buBlip>
                <a:blip r:embed="rId2"/>
              </a:buBlip>
              <a:defRPr/>
            </a:lvl1pPr>
            <a:lvl2pPr marL="685800" indent="-228600">
              <a:buSzPct val="75000"/>
              <a:buFontTx/>
              <a:buBlip>
                <a:blip r:embed="rId2"/>
              </a:buBlip>
              <a:defRPr/>
            </a:lvl2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A0631994-02E9-46C1-AA93-248A657C52F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CAEA8A51-0707-4B3C-A90A-0F6AFA8894F0}"/>
              </a:ext>
            </a:extLst>
          </p:cNvPr>
          <p:cNvSpPr>
            <a:spLocks noGrp="1"/>
          </p:cNvSpPr>
          <p:nvPr>
            <p:ph sz="quarter" idx="4"/>
          </p:nvPr>
        </p:nvSpPr>
        <p:spPr>
          <a:xfrm>
            <a:off x="6172200" y="2505075"/>
            <a:ext cx="5183188" cy="3684588"/>
          </a:xfrm>
        </p:spPr>
        <p:txBody>
          <a:bodyPr/>
          <a:lstStyle>
            <a:lvl1pPr marL="228600" indent="-228600">
              <a:buFontTx/>
              <a:buBlip>
                <a:blip r:embed="rId2"/>
              </a:buBlip>
              <a:defRPr/>
            </a:lvl1pPr>
            <a:lvl2pPr marL="685800" indent="-228600">
              <a:buSzPct val="75000"/>
              <a:buFontTx/>
              <a:buBlip>
                <a:blip r:embed="rId2"/>
              </a:buBlip>
              <a:defRPr/>
            </a:lvl2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AF933539-9758-47B6-8E2A-1222A3D627B6}"/>
              </a:ext>
            </a:extLst>
          </p:cNvPr>
          <p:cNvSpPr>
            <a:spLocks noGrp="1"/>
          </p:cNvSpPr>
          <p:nvPr>
            <p:ph type="dt" sz="half" idx="10"/>
          </p:nvPr>
        </p:nvSpPr>
        <p:spPr/>
        <p:txBody>
          <a:bodyPr/>
          <a:lstStyle/>
          <a:p>
            <a:fld id="{3A071B52-B4F2-43CE-AA88-A58909CD976A}" type="datetime1">
              <a:rPr lang="fr-FR" smtClean="0"/>
              <a:t>21/01/2025</a:t>
            </a:fld>
            <a:endParaRPr lang="fr-FR"/>
          </a:p>
        </p:txBody>
      </p:sp>
      <p:sp>
        <p:nvSpPr>
          <p:cNvPr id="8" name="Espace réservé du pied de page 7">
            <a:extLst>
              <a:ext uri="{FF2B5EF4-FFF2-40B4-BE49-F238E27FC236}">
                <a16:creationId xmlns:a16="http://schemas.microsoft.com/office/drawing/2014/main" id="{AA1BF8D8-ABCF-4286-9433-E19DD09B9192}"/>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A1E3F290-58AB-441C-AC28-4889D9CD52F7}"/>
              </a:ext>
            </a:extLst>
          </p:cNvPr>
          <p:cNvSpPr>
            <a:spLocks noGrp="1"/>
          </p:cNvSpPr>
          <p:nvPr>
            <p:ph type="sldNum" sz="quarter" idx="12"/>
          </p:nvPr>
        </p:nvSpPr>
        <p:spPr/>
        <p:txBody>
          <a:bodyPr/>
          <a:lstStyle/>
          <a:p>
            <a:fld id="{3C70BCF7-18AB-49E6-9587-D4665AED965E}" type="slidenum">
              <a:rPr lang="fr-FR" smtClean="0"/>
              <a:t>‹#›</a:t>
            </a:fld>
            <a:endParaRPr lang="fr-FR"/>
          </a:p>
        </p:txBody>
      </p:sp>
      <p:pic>
        <p:nvPicPr>
          <p:cNvPr id="10" name="Image 9">
            <a:extLst>
              <a:ext uri="{FF2B5EF4-FFF2-40B4-BE49-F238E27FC236}">
                <a16:creationId xmlns:a16="http://schemas.microsoft.com/office/drawing/2014/main" id="{BAF02313-2BF1-4124-8F92-922EC485F92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539911" y="220109"/>
            <a:ext cx="1413627" cy="592285"/>
          </a:xfrm>
          <a:prstGeom prst="rect">
            <a:avLst/>
          </a:prstGeom>
        </p:spPr>
      </p:pic>
    </p:spTree>
    <p:extLst>
      <p:ext uri="{BB962C8B-B14F-4D97-AF65-F5344CB8AC3E}">
        <p14:creationId xmlns:p14="http://schemas.microsoft.com/office/powerpoint/2010/main" val="1215944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96B6F0-2D7E-4FDB-B5C4-2A42E31D975D}"/>
              </a:ext>
            </a:extLst>
          </p:cNvPr>
          <p:cNvSpPr>
            <a:spLocks noGrp="1"/>
          </p:cNvSpPr>
          <p:nvPr>
            <p:ph type="title"/>
          </p:nvPr>
        </p:nvSpPr>
        <p:spPr>
          <a:xfrm>
            <a:off x="838200" y="365125"/>
            <a:ext cx="9530403" cy="1325563"/>
          </a:xfrm>
        </p:spPr>
        <p:txBody>
          <a:bodyPr/>
          <a:lstStyle/>
          <a:p>
            <a:r>
              <a:rPr lang="fr-FR"/>
              <a:t>Modifiez le style du titre</a:t>
            </a:r>
          </a:p>
        </p:txBody>
      </p:sp>
      <p:sp>
        <p:nvSpPr>
          <p:cNvPr id="3" name="Espace réservé de la date 2">
            <a:extLst>
              <a:ext uri="{FF2B5EF4-FFF2-40B4-BE49-F238E27FC236}">
                <a16:creationId xmlns:a16="http://schemas.microsoft.com/office/drawing/2014/main" id="{25FC233D-AB1C-4913-A17F-E6EC956E8579}"/>
              </a:ext>
            </a:extLst>
          </p:cNvPr>
          <p:cNvSpPr>
            <a:spLocks noGrp="1"/>
          </p:cNvSpPr>
          <p:nvPr>
            <p:ph type="dt" sz="half" idx="10"/>
          </p:nvPr>
        </p:nvSpPr>
        <p:spPr/>
        <p:txBody>
          <a:bodyPr/>
          <a:lstStyle/>
          <a:p>
            <a:fld id="{4E1CBC33-E12A-4737-BF8E-CBB306F43EED}" type="datetime1">
              <a:rPr lang="fr-FR" smtClean="0"/>
              <a:t>21/01/2025</a:t>
            </a:fld>
            <a:endParaRPr lang="fr-FR"/>
          </a:p>
        </p:txBody>
      </p:sp>
      <p:sp>
        <p:nvSpPr>
          <p:cNvPr id="4" name="Espace réservé du pied de page 3">
            <a:extLst>
              <a:ext uri="{FF2B5EF4-FFF2-40B4-BE49-F238E27FC236}">
                <a16:creationId xmlns:a16="http://schemas.microsoft.com/office/drawing/2014/main" id="{66166DAE-661E-425A-B3C8-3595F1B8D4A4}"/>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86FE6EDE-AAC3-4099-B847-04DBEE68EE4B}"/>
              </a:ext>
            </a:extLst>
          </p:cNvPr>
          <p:cNvSpPr>
            <a:spLocks noGrp="1"/>
          </p:cNvSpPr>
          <p:nvPr>
            <p:ph type="sldNum" sz="quarter" idx="12"/>
          </p:nvPr>
        </p:nvSpPr>
        <p:spPr/>
        <p:txBody>
          <a:bodyPr/>
          <a:lstStyle/>
          <a:p>
            <a:fld id="{3C70BCF7-18AB-49E6-9587-D4665AED965E}" type="slidenum">
              <a:rPr lang="fr-FR" smtClean="0"/>
              <a:t>‹#›</a:t>
            </a:fld>
            <a:endParaRPr lang="fr-FR"/>
          </a:p>
        </p:txBody>
      </p:sp>
      <p:pic>
        <p:nvPicPr>
          <p:cNvPr id="10" name="Image 9">
            <a:extLst>
              <a:ext uri="{FF2B5EF4-FFF2-40B4-BE49-F238E27FC236}">
                <a16:creationId xmlns:a16="http://schemas.microsoft.com/office/drawing/2014/main" id="{CCF5101F-257A-4704-93FE-407B3D5CFA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562660" y="205507"/>
            <a:ext cx="1413627" cy="592285"/>
          </a:xfrm>
          <a:prstGeom prst="rect">
            <a:avLst/>
          </a:prstGeom>
        </p:spPr>
      </p:pic>
    </p:spTree>
    <p:extLst>
      <p:ext uri="{BB962C8B-B14F-4D97-AF65-F5344CB8AC3E}">
        <p14:creationId xmlns:p14="http://schemas.microsoft.com/office/powerpoint/2010/main" val="16698938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1" name="ZoneTexte 20">
            <a:extLst>
              <a:ext uri="{FF2B5EF4-FFF2-40B4-BE49-F238E27FC236}">
                <a16:creationId xmlns:a16="http://schemas.microsoft.com/office/drawing/2014/main" id="{47E37F34-43F3-4AC1-9D43-71F3F47421F6}"/>
              </a:ext>
            </a:extLst>
          </p:cNvPr>
          <p:cNvSpPr txBox="1"/>
          <p:nvPr userDrawn="1"/>
        </p:nvSpPr>
        <p:spPr>
          <a:xfrm>
            <a:off x="10368600" y="0"/>
            <a:ext cx="1823400" cy="1099088"/>
          </a:xfrm>
          <a:prstGeom prst="rect">
            <a:avLst/>
          </a:prstGeom>
          <a:noFill/>
          <a:ln>
            <a:solidFill>
              <a:schemeClr val="bg1">
                <a:lumMod val="85000"/>
              </a:schemeClr>
            </a:solidFill>
            <a:prstDash val="sysDot"/>
          </a:ln>
        </p:spPr>
        <p:txBody>
          <a:bodyPr wrap="square" rtlCol="0">
            <a:spAutoFit/>
          </a:bodyPr>
          <a:lstStyle/>
          <a:p>
            <a:endParaRPr lang="fr-FR"/>
          </a:p>
        </p:txBody>
      </p:sp>
      <p:sp>
        <p:nvSpPr>
          <p:cNvPr id="2" name="Espace réservé de la date 1">
            <a:extLst>
              <a:ext uri="{FF2B5EF4-FFF2-40B4-BE49-F238E27FC236}">
                <a16:creationId xmlns:a16="http://schemas.microsoft.com/office/drawing/2014/main" id="{5211CC27-7F40-409A-9828-B0337A7E132F}"/>
              </a:ext>
            </a:extLst>
          </p:cNvPr>
          <p:cNvSpPr>
            <a:spLocks noGrp="1"/>
          </p:cNvSpPr>
          <p:nvPr>
            <p:ph type="dt" sz="half" idx="10"/>
          </p:nvPr>
        </p:nvSpPr>
        <p:spPr/>
        <p:txBody>
          <a:bodyPr/>
          <a:lstStyle/>
          <a:p>
            <a:fld id="{EDBD7E1F-F7E3-418D-847C-7BA2A2BC9A64}" type="datetime1">
              <a:rPr lang="fr-FR" smtClean="0"/>
              <a:t>21/01/2025</a:t>
            </a:fld>
            <a:endParaRPr lang="fr-FR"/>
          </a:p>
        </p:txBody>
      </p:sp>
      <p:sp>
        <p:nvSpPr>
          <p:cNvPr id="3" name="Espace réservé du pied de page 2">
            <a:extLst>
              <a:ext uri="{FF2B5EF4-FFF2-40B4-BE49-F238E27FC236}">
                <a16:creationId xmlns:a16="http://schemas.microsoft.com/office/drawing/2014/main" id="{5F8E8CC6-3947-4DDA-B205-130F4FF0360F}"/>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2F5A842-2934-4B17-B30A-34DD9FCFF190}"/>
              </a:ext>
            </a:extLst>
          </p:cNvPr>
          <p:cNvSpPr>
            <a:spLocks noGrp="1"/>
          </p:cNvSpPr>
          <p:nvPr>
            <p:ph type="sldNum" sz="quarter" idx="12"/>
          </p:nvPr>
        </p:nvSpPr>
        <p:spPr/>
        <p:txBody>
          <a:bodyPr/>
          <a:lstStyle/>
          <a:p>
            <a:fld id="{3C70BCF7-18AB-49E6-9587-D4665AED965E}" type="slidenum">
              <a:rPr lang="fr-FR" smtClean="0"/>
              <a:t>‹#›</a:t>
            </a:fld>
            <a:endParaRPr lang="fr-FR"/>
          </a:p>
        </p:txBody>
      </p:sp>
      <p:pic>
        <p:nvPicPr>
          <p:cNvPr id="6" name="Image 5">
            <a:extLst>
              <a:ext uri="{FF2B5EF4-FFF2-40B4-BE49-F238E27FC236}">
                <a16:creationId xmlns:a16="http://schemas.microsoft.com/office/drawing/2014/main" id="{B5A6B945-1287-4E7D-9212-04B22FDF73C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562658" y="205507"/>
            <a:ext cx="1413627" cy="592285"/>
          </a:xfrm>
          <a:prstGeom prst="rect">
            <a:avLst/>
          </a:prstGeom>
        </p:spPr>
      </p:pic>
      <p:sp>
        <p:nvSpPr>
          <p:cNvPr id="8" name="Rectangle 7">
            <a:extLst>
              <a:ext uri="{FF2B5EF4-FFF2-40B4-BE49-F238E27FC236}">
                <a16:creationId xmlns:a16="http://schemas.microsoft.com/office/drawing/2014/main" id="{82A259F4-DAA0-405C-AB1C-225E02356E07}"/>
              </a:ext>
            </a:extLst>
          </p:cNvPr>
          <p:cNvSpPr/>
          <p:nvPr userDrawn="1"/>
        </p:nvSpPr>
        <p:spPr>
          <a:xfrm>
            <a:off x="7716982" y="3429000"/>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3" name="Image 12">
            <a:extLst>
              <a:ext uri="{FF2B5EF4-FFF2-40B4-BE49-F238E27FC236}">
                <a16:creationId xmlns:a16="http://schemas.microsoft.com/office/drawing/2014/main" id="{28D611A7-310C-4047-98A0-D2E7D319755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562659" y="205507"/>
            <a:ext cx="1413627" cy="592285"/>
          </a:xfrm>
          <a:prstGeom prst="rect">
            <a:avLst/>
          </a:prstGeom>
        </p:spPr>
      </p:pic>
      <p:pic>
        <p:nvPicPr>
          <p:cNvPr id="18" name="Image 17">
            <a:extLst>
              <a:ext uri="{FF2B5EF4-FFF2-40B4-BE49-F238E27FC236}">
                <a16:creationId xmlns:a16="http://schemas.microsoft.com/office/drawing/2014/main" id="{F1448CA6-04E9-43A2-90DD-197CCDC75D6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562660" y="205507"/>
            <a:ext cx="1413627" cy="592285"/>
          </a:xfrm>
          <a:prstGeom prst="rect">
            <a:avLst/>
          </a:prstGeom>
        </p:spPr>
      </p:pic>
    </p:spTree>
    <p:extLst>
      <p:ext uri="{BB962C8B-B14F-4D97-AF65-F5344CB8AC3E}">
        <p14:creationId xmlns:p14="http://schemas.microsoft.com/office/powerpoint/2010/main" val="11126531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ACE82E-CD25-471D-876E-572F9F052E68}"/>
              </a:ext>
            </a:extLst>
          </p:cNvPr>
          <p:cNvSpPr>
            <a:spLocks noGrp="1"/>
          </p:cNvSpPr>
          <p:nvPr>
            <p:ph type="title"/>
          </p:nvPr>
        </p:nvSpPr>
        <p:spPr>
          <a:xfrm>
            <a:off x="839788" y="1007684"/>
            <a:ext cx="3932237" cy="1049715"/>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C6C464EE-3A3C-461D-82D9-CD59A55AF45A}"/>
              </a:ext>
            </a:extLst>
          </p:cNvPr>
          <p:cNvSpPr>
            <a:spLocks noGrp="1"/>
          </p:cNvSpPr>
          <p:nvPr>
            <p:ph idx="1"/>
          </p:nvPr>
        </p:nvSpPr>
        <p:spPr>
          <a:xfrm>
            <a:off x="4848225" y="1007685"/>
            <a:ext cx="7129837" cy="4853365"/>
          </a:xfrm>
        </p:spPr>
        <p:txBody>
          <a:bodyPr/>
          <a:lstStyle>
            <a:lvl1pPr marL="228600" indent="-228600">
              <a:buFontTx/>
              <a:buBlip>
                <a:blip r:embed="rId2"/>
              </a:buBlip>
              <a:defRPr sz="3200"/>
            </a:lvl1pPr>
            <a:lvl2pPr marL="685800" indent="-228600">
              <a:buSzPct val="75000"/>
              <a:buFontTx/>
              <a:buBlip>
                <a:blip r:embed="rId2"/>
              </a:buBlip>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69FAFA24-D8F1-4CE8-B5D6-85A65B44F6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1BE63E5-20AF-4830-AA5A-1AF06E13C158}"/>
              </a:ext>
            </a:extLst>
          </p:cNvPr>
          <p:cNvSpPr>
            <a:spLocks noGrp="1"/>
          </p:cNvSpPr>
          <p:nvPr>
            <p:ph type="dt" sz="half" idx="10"/>
          </p:nvPr>
        </p:nvSpPr>
        <p:spPr/>
        <p:txBody>
          <a:bodyPr/>
          <a:lstStyle/>
          <a:p>
            <a:fld id="{B68CA873-4E9B-4481-93F0-E38FEC51FFDB}" type="datetime1">
              <a:rPr lang="fr-FR" smtClean="0"/>
              <a:t>21/01/2025</a:t>
            </a:fld>
            <a:endParaRPr lang="fr-FR"/>
          </a:p>
        </p:txBody>
      </p:sp>
      <p:sp>
        <p:nvSpPr>
          <p:cNvPr id="6" name="Espace réservé du pied de page 5">
            <a:extLst>
              <a:ext uri="{FF2B5EF4-FFF2-40B4-BE49-F238E27FC236}">
                <a16:creationId xmlns:a16="http://schemas.microsoft.com/office/drawing/2014/main" id="{C3BB7E5F-99FB-4D8C-AC41-ADA5736C83FF}"/>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F75F2FD-728B-45E0-8A19-5A57D31C9C16}"/>
              </a:ext>
            </a:extLst>
          </p:cNvPr>
          <p:cNvSpPr>
            <a:spLocks noGrp="1"/>
          </p:cNvSpPr>
          <p:nvPr>
            <p:ph type="sldNum" sz="quarter" idx="12"/>
          </p:nvPr>
        </p:nvSpPr>
        <p:spPr/>
        <p:txBody>
          <a:bodyPr/>
          <a:lstStyle/>
          <a:p>
            <a:fld id="{3C70BCF7-18AB-49E6-9587-D4665AED965E}" type="slidenum">
              <a:rPr lang="fr-FR" smtClean="0"/>
              <a:t>‹#›</a:t>
            </a:fld>
            <a:endParaRPr lang="fr-FR"/>
          </a:p>
        </p:txBody>
      </p:sp>
      <p:pic>
        <p:nvPicPr>
          <p:cNvPr id="8" name="Image 7">
            <a:extLst>
              <a:ext uri="{FF2B5EF4-FFF2-40B4-BE49-F238E27FC236}">
                <a16:creationId xmlns:a16="http://schemas.microsoft.com/office/drawing/2014/main" id="{996D0638-5983-4CBF-9FE5-2C0A11670D7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564435" y="207700"/>
            <a:ext cx="1413627" cy="592285"/>
          </a:xfrm>
          <a:prstGeom prst="rect">
            <a:avLst/>
          </a:prstGeom>
        </p:spPr>
      </p:pic>
    </p:spTree>
    <p:extLst>
      <p:ext uri="{BB962C8B-B14F-4D97-AF65-F5344CB8AC3E}">
        <p14:creationId xmlns:p14="http://schemas.microsoft.com/office/powerpoint/2010/main" val="2996963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16586C-50D9-4BD4-B04A-626D9ED1961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1702A5B-DD45-45FB-A308-A49B7ADA594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37E2169-99F9-4E37-B132-7D6330EC45C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1F695FB-60D4-4315-B9A3-42EA93BC2C0D}" type="datetime1">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21/01/2025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Espace réservé du pied de page 4">
            <a:extLst>
              <a:ext uri="{FF2B5EF4-FFF2-40B4-BE49-F238E27FC236}">
                <a16:creationId xmlns:a16="http://schemas.microsoft.com/office/drawing/2014/main" id="{9CD57B2E-6CCC-4318-833A-AE864744E0A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Espace réservé du numéro de diapositive 5">
            <a:extLst>
              <a:ext uri="{FF2B5EF4-FFF2-40B4-BE49-F238E27FC236}">
                <a16:creationId xmlns:a16="http://schemas.microsoft.com/office/drawing/2014/main" id="{7D720A5B-FF9E-4AB5-AC14-20294844A2F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BF3AB-E14B-4C08-A144-CC096D84ACA2}"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18155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8D54A11-547E-40F8-ABDC-D1CF1DD0CA7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C0F1644-BB40-4A69-9A4B-D268869E3FE4}"/>
              </a:ext>
            </a:extLst>
          </p:cNvPr>
          <p:cNvSpPr>
            <a:spLocks noGrp="1"/>
          </p:cNvSpPr>
          <p:nvPr>
            <p:ph type="pic" idx="1"/>
          </p:nvPr>
        </p:nvSpPr>
        <p:spPr>
          <a:xfrm>
            <a:off x="5183188" y="1002925"/>
            <a:ext cx="6684812" cy="48581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B5CA176A-E9E8-48D5-9379-8D66DCC50D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D35B25D-460F-457E-967F-188AF4A7F7EA}"/>
              </a:ext>
            </a:extLst>
          </p:cNvPr>
          <p:cNvSpPr>
            <a:spLocks noGrp="1"/>
          </p:cNvSpPr>
          <p:nvPr>
            <p:ph type="dt" sz="half" idx="10"/>
          </p:nvPr>
        </p:nvSpPr>
        <p:spPr/>
        <p:txBody>
          <a:bodyPr/>
          <a:lstStyle/>
          <a:p>
            <a:fld id="{3C9740FC-0093-46B7-B6E0-BAA5635CDA48}" type="datetime1">
              <a:rPr lang="fr-FR" smtClean="0"/>
              <a:t>21/01/2025</a:t>
            </a:fld>
            <a:endParaRPr lang="fr-FR"/>
          </a:p>
        </p:txBody>
      </p:sp>
      <p:sp>
        <p:nvSpPr>
          <p:cNvPr id="6" name="Espace réservé du pied de page 5">
            <a:extLst>
              <a:ext uri="{FF2B5EF4-FFF2-40B4-BE49-F238E27FC236}">
                <a16:creationId xmlns:a16="http://schemas.microsoft.com/office/drawing/2014/main" id="{44A00908-0D81-4188-860B-F4C5D654FEEF}"/>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65EE6E8-0E24-4295-B732-3702671240F5}"/>
              </a:ext>
            </a:extLst>
          </p:cNvPr>
          <p:cNvSpPr>
            <a:spLocks noGrp="1"/>
          </p:cNvSpPr>
          <p:nvPr>
            <p:ph type="sldNum" sz="quarter" idx="12"/>
          </p:nvPr>
        </p:nvSpPr>
        <p:spPr/>
        <p:txBody>
          <a:bodyPr/>
          <a:lstStyle/>
          <a:p>
            <a:fld id="{3C70BCF7-18AB-49E6-9587-D4665AED965E}" type="slidenum">
              <a:rPr lang="fr-FR" smtClean="0"/>
              <a:t>‹#›</a:t>
            </a:fld>
            <a:endParaRPr lang="fr-FR"/>
          </a:p>
        </p:txBody>
      </p:sp>
      <p:pic>
        <p:nvPicPr>
          <p:cNvPr id="8" name="Image 7">
            <a:extLst>
              <a:ext uri="{FF2B5EF4-FFF2-40B4-BE49-F238E27FC236}">
                <a16:creationId xmlns:a16="http://schemas.microsoft.com/office/drawing/2014/main" id="{B5AFDEB6-9A82-4647-B441-C1C06A2A542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559298" y="205320"/>
            <a:ext cx="1413627" cy="592285"/>
          </a:xfrm>
          <a:prstGeom prst="rect">
            <a:avLst/>
          </a:prstGeom>
        </p:spPr>
      </p:pic>
    </p:spTree>
    <p:extLst>
      <p:ext uri="{BB962C8B-B14F-4D97-AF65-F5344CB8AC3E}">
        <p14:creationId xmlns:p14="http://schemas.microsoft.com/office/powerpoint/2010/main" val="1336439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B6352A-092F-4FCB-AA4E-361F9819AD75}"/>
              </a:ext>
            </a:extLst>
          </p:cNvPr>
          <p:cNvSpPr>
            <a:spLocks noGrp="1"/>
          </p:cNvSpPr>
          <p:nvPr>
            <p:ph type="title"/>
          </p:nvPr>
        </p:nvSpPr>
        <p:spPr>
          <a:xfrm>
            <a:off x="838200" y="365125"/>
            <a:ext cx="9410366" cy="1325563"/>
          </a:xfr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A1DE611-5ECE-48E6-9F49-283A4F56C03D}"/>
              </a:ext>
            </a:extLst>
          </p:cNvPr>
          <p:cNvSpPr>
            <a:spLocks noGrp="1"/>
          </p:cNvSpPr>
          <p:nvPr>
            <p:ph type="body" orient="vert" idx="1"/>
          </p:nvPr>
        </p:nvSpPr>
        <p:spPr>
          <a:xfrm>
            <a:off x="838200" y="1812562"/>
            <a:ext cx="10515600" cy="4197623"/>
          </a:xfrm>
        </p:spPr>
        <p:txBody>
          <a:bodyPr vert="eaVert"/>
          <a:lstStyle>
            <a:lvl1pPr marL="228600" indent="-228600">
              <a:buFontTx/>
              <a:buBlip>
                <a:blip r:embed="rId2"/>
              </a:buBlip>
              <a:defRPr/>
            </a:lvl1pPr>
            <a:lvl2pPr marL="685800" indent="-228600">
              <a:buSzPct val="75000"/>
              <a:buFontTx/>
              <a:buBlip>
                <a:blip r:embed="rId2"/>
              </a:buBlip>
              <a:defRPr/>
            </a:lvl2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3AF15D0-8F4B-4C4A-8D1D-F2C3FC8A75D1}"/>
              </a:ext>
            </a:extLst>
          </p:cNvPr>
          <p:cNvSpPr>
            <a:spLocks noGrp="1"/>
          </p:cNvSpPr>
          <p:nvPr>
            <p:ph type="dt" sz="half" idx="10"/>
          </p:nvPr>
        </p:nvSpPr>
        <p:spPr/>
        <p:txBody>
          <a:bodyPr/>
          <a:lstStyle/>
          <a:p>
            <a:fld id="{ECBD00E9-8C1B-4EAE-A69B-3696466D327E}" type="datetime1">
              <a:rPr lang="fr-FR" smtClean="0"/>
              <a:t>21/01/2025</a:t>
            </a:fld>
            <a:endParaRPr lang="fr-FR"/>
          </a:p>
        </p:txBody>
      </p:sp>
      <p:sp>
        <p:nvSpPr>
          <p:cNvPr id="5" name="Espace réservé du pied de page 4">
            <a:extLst>
              <a:ext uri="{FF2B5EF4-FFF2-40B4-BE49-F238E27FC236}">
                <a16:creationId xmlns:a16="http://schemas.microsoft.com/office/drawing/2014/main" id="{7DA50C57-4089-49D2-A5B6-1B633D530B7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A0C5426-E3BF-402D-BE87-07D4BEA86543}"/>
              </a:ext>
            </a:extLst>
          </p:cNvPr>
          <p:cNvSpPr>
            <a:spLocks noGrp="1"/>
          </p:cNvSpPr>
          <p:nvPr>
            <p:ph type="sldNum" sz="quarter" idx="12"/>
          </p:nvPr>
        </p:nvSpPr>
        <p:spPr/>
        <p:txBody>
          <a:bodyPr/>
          <a:lstStyle/>
          <a:p>
            <a:fld id="{3C70BCF7-18AB-49E6-9587-D4665AED965E}" type="slidenum">
              <a:rPr lang="fr-FR" smtClean="0"/>
              <a:t>‹#›</a:t>
            </a:fld>
            <a:endParaRPr lang="fr-FR"/>
          </a:p>
        </p:txBody>
      </p:sp>
      <p:pic>
        <p:nvPicPr>
          <p:cNvPr id="7" name="Image 6">
            <a:extLst>
              <a:ext uri="{FF2B5EF4-FFF2-40B4-BE49-F238E27FC236}">
                <a16:creationId xmlns:a16="http://schemas.microsoft.com/office/drawing/2014/main" id="{68922D56-916B-48EC-8CFF-69045422161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513486" y="243251"/>
            <a:ext cx="1413627" cy="592285"/>
          </a:xfrm>
          <a:prstGeom prst="rect">
            <a:avLst/>
          </a:prstGeom>
        </p:spPr>
      </p:pic>
    </p:spTree>
    <p:extLst>
      <p:ext uri="{BB962C8B-B14F-4D97-AF65-F5344CB8AC3E}">
        <p14:creationId xmlns:p14="http://schemas.microsoft.com/office/powerpoint/2010/main" val="12174319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9FA7D3E8-6C25-4C9B-A755-CCED82EDC7A1}"/>
              </a:ext>
            </a:extLst>
          </p:cNvPr>
          <p:cNvSpPr>
            <a:spLocks noGrp="1"/>
          </p:cNvSpPr>
          <p:nvPr>
            <p:ph type="title" orient="vert"/>
          </p:nvPr>
        </p:nvSpPr>
        <p:spPr>
          <a:xfrm>
            <a:off x="8724900" y="365125"/>
            <a:ext cx="2434846"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43C13962-6022-41AD-B18C-1E5469B3E515}"/>
              </a:ext>
            </a:extLst>
          </p:cNvPr>
          <p:cNvSpPr>
            <a:spLocks noGrp="1"/>
          </p:cNvSpPr>
          <p:nvPr>
            <p:ph type="body" orient="vert" idx="1"/>
          </p:nvPr>
        </p:nvSpPr>
        <p:spPr>
          <a:xfrm>
            <a:off x="838200" y="365125"/>
            <a:ext cx="7734300" cy="5811838"/>
          </a:xfrm>
        </p:spPr>
        <p:txBody>
          <a:bodyPr vert="eaVert"/>
          <a:lstStyle>
            <a:lvl1pPr marL="228600" indent="-228600">
              <a:buFontTx/>
              <a:buBlip>
                <a:blip r:embed="rId2"/>
              </a:buBlip>
              <a:defRPr/>
            </a:lvl1pPr>
            <a:lvl2pPr marL="685800" indent="-228600">
              <a:buSzPct val="75000"/>
              <a:buFontTx/>
              <a:buBlip>
                <a:blip r:embed="rId2"/>
              </a:buBlip>
              <a:defRPr/>
            </a:lvl2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DC8C02E-8D46-4255-AFEF-B04F2A9E4075}"/>
              </a:ext>
            </a:extLst>
          </p:cNvPr>
          <p:cNvSpPr>
            <a:spLocks noGrp="1"/>
          </p:cNvSpPr>
          <p:nvPr>
            <p:ph type="dt" sz="half" idx="10"/>
          </p:nvPr>
        </p:nvSpPr>
        <p:spPr/>
        <p:txBody>
          <a:bodyPr/>
          <a:lstStyle/>
          <a:p>
            <a:fld id="{611136FA-BB18-4375-A141-9C63B0D1CCDA}" type="datetime1">
              <a:rPr lang="fr-FR" smtClean="0"/>
              <a:t>21/01/2025</a:t>
            </a:fld>
            <a:endParaRPr lang="fr-FR"/>
          </a:p>
        </p:txBody>
      </p:sp>
      <p:sp>
        <p:nvSpPr>
          <p:cNvPr id="5" name="Espace réservé du pied de page 4">
            <a:extLst>
              <a:ext uri="{FF2B5EF4-FFF2-40B4-BE49-F238E27FC236}">
                <a16:creationId xmlns:a16="http://schemas.microsoft.com/office/drawing/2014/main" id="{E3DD2694-3BC4-469E-BFDA-E8AA7B08BB1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1143C5-1D79-49C9-8A19-96408CFDD654}"/>
              </a:ext>
            </a:extLst>
          </p:cNvPr>
          <p:cNvSpPr>
            <a:spLocks noGrp="1"/>
          </p:cNvSpPr>
          <p:nvPr>
            <p:ph type="sldNum" sz="quarter" idx="12"/>
          </p:nvPr>
        </p:nvSpPr>
        <p:spPr/>
        <p:txBody>
          <a:bodyPr/>
          <a:lstStyle/>
          <a:p>
            <a:fld id="{3C70BCF7-18AB-49E6-9587-D4665AED965E}" type="slidenum">
              <a:rPr lang="fr-FR" smtClean="0"/>
              <a:t>‹#›</a:t>
            </a:fld>
            <a:endParaRPr lang="fr-FR"/>
          </a:p>
        </p:txBody>
      </p:sp>
      <p:pic>
        <p:nvPicPr>
          <p:cNvPr id="7" name="Image 6">
            <a:extLst>
              <a:ext uri="{FF2B5EF4-FFF2-40B4-BE49-F238E27FC236}">
                <a16:creationId xmlns:a16="http://schemas.microsoft.com/office/drawing/2014/main" id="{B5CF8EC9-A524-4C4F-826E-30E36B21B2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10973218" y="628693"/>
            <a:ext cx="1413627" cy="592285"/>
          </a:xfrm>
          <a:prstGeom prst="rect">
            <a:avLst/>
          </a:prstGeom>
        </p:spPr>
      </p:pic>
    </p:spTree>
    <p:extLst>
      <p:ext uri="{BB962C8B-B14F-4D97-AF65-F5344CB8AC3E}">
        <p14:creationId xmlns:p14="http://schemas.microsoft.com/office/powerpoint/2010/main" val="40588203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51_IBA-SECRET-content-Basic">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2BEAFF40-96CD-C944-B5FD-B7144E06136E}"/>
              </a:ext>
            </a:extLst>
          </p:cNvPr>
          <p:cNvSpPr>
            <a:spLocks noGrp="1"/>
          </p:cNvSpPr>
          <p:nvPr>
            <p:ph type="sldNum" sz="quarter" idx="12"/>
          </p:nvPr>
        </p:nvSpPr>
        <p:spPr/>
        <p:txBody>
          <a:bodyPr/>
          <a:lstStyle/>
          <a:p>
            <a:fld id="{B981A7AF-A60D-244B-AFB3-9527C61DD654}" type="slidenum">
              <a:rPr lang="fr-FR" smtClean="0"/>
              <a:t>‹#›</a:t>
            </a:fld>
            <a:endParaRPr lang="fr-FR"/>
          </a:p>
        </p:txBody>
      </p:sp>
      <p:sp>
        <p:nvSpPr>
          <p:cNvPr id="4" name="Espace réservé de la date 3">
            <a:extLst>
              <a:ext uri="{FF2B5EF4-FFF2-40B4-BE49-F238E27FC236}">
                <a16:creationId xmlns:a16="http://schemas.microsoft.com/office/drawing/2014/main" id="{611140A8-FEE0-E14A-B92C-C75E943C8831}"/>
              </a:ext>
            </a:extLst>
          </p:cNvPr>
          <p:cNvSpPr>
            <a:spLocks noGrp="1"/>
          </p:cNvSpPr>
          <p:nvPr>
            <p:ph type="dt" sz="half" idx="10"/>
          </p:nvPr>
        </p:nvSpPr>
        <p:spPr/>
        <p:txBody>
          <a:bodyPr/>
          <a:lstStyle/>
          <a:p>
            <a:fld id="{BE717FCB-8E29-6741-BA08-B67BDAF81FF6}" type="datetime1">
              <a:rPr lang="fr-BE" smtClean="0"/>
              <a:t>21-01-25</a:t>
            </a:fld>
            <a:endParaRPr lang="fr-FR"/>
          </a:p>
        </p:txBody>
      </p:sp>
      <p:sp>
        <p:nvSpPr>
          <p:cNvPr id="5" name="Espace réservé du pied de page 4">
            <a:extLst>
              <a:ext uri="{FF2B5EF4-FFF2-40B4-BE49-F238E27FC236}">
                <a16:creationId xmlns:a16="http://schemas.microsoft.com/office/drawing/2014/main" id="{571786AF-3681-CA40-9441-0865904F7312}"/>
              </a:ext>
            </a:extLst>
          </p:cNvPr>
          <p:cNvSpPr>
            <a:spLocks noGrp="1"/>
          </p:cNvSpPr>
          <p:nvPr>
            <p:ph type="ftr" sz="quarter" idx="11"/>
          </p:nvPr>
        </p:nvSpPr>
        <p:spPr/>
        <p:txBody>
          <a:bodyPr/>
          <a:lstStyle/>
          <a:p>
            <a:endParaRPr lang="fr-FR"/>
          </a:p>
        </p:txBody>
      </p:sp>
      <p:sp>
        <p:nvSpPr>
          <p:cNvPr id="9" name="Espace réservé du titre 1">
            <a:extLst>
              <a:ext uri="{FF2B5EF4-FFF2-40B4-BE49-F238E27FC236}">
                <a16:creationId xmlns:a16="http://schemas.microsoft.com/office/drawing/2014/main" id="{85954D5E-AA73-4FB7-B38D-F2CBEA8FD7A2}"/>
              </a:ext>
            </a:extLst>
          </p:cNvPr>
          <p:cNvSpPr>
            <a:spLocks noGrp="1"/>
          </p:cNvSpPr>
          <p:nvPr>
            <p:ph type="title"/>
          </p:nvPr>
        </p:nvSpPr>
        <p:spPr>
          <a:xfrm>
            <a:off x="358335" y="365125"/>
            <a:ext cx="10770188" cy="557780"/>
          </a:xfrm>
          <a:prstGeom prst="rect">
            <a:avLst/>
          </a:prstGeom>
        </p:spPr>
        <p:txBody>
          <a:bodyPr vert="horz" lIns="0" tIns="0" rIns="0" bIns="0" rtlCol="0" anchor="ctr">
            <a:normAutofit/>
          </a:bodyPr>
          <a:lstStyle/>
          <a:p>
            <a:r>
              <a:rPr lang="en-US" noProof="0"/>
              <a:t>Click to edit Master title style</a:t>
            </a:r>
          </a:p>
        </p:txBody>
      </p:sp>
      <p:sp>
        <p:nvSpPr>
          <p:cNvPr id="10" name="Espace réservé du texte 2">
            <a:extLst>
              <a:ext uri="{FF2B5EF4-FFF2-40B4-BE49-F238E27FC236}">
                <a16:creationId xmlns:a16="http://schemas.microsoft.com/office/drawing/2014/main" id="{E0019E45-AC57-4D98-AE7E-E383EE306B68}"/>
              </a:ext>
            </a:extLst>
          </p:cNvPr>
          <p:cNvSpPr>
            <a:spLocks noGrp="1"/>
          </p:cNvSpPr>
          <p:nvPr>
            <p:ph idx="1"/>
          </p:nvPr>
        </p:nvSpPr>
        <p:spPr>
          <a:xfrm>
            <a:off x="368302" y="1304450"/>
            <a:ext cx="11069079" cy="4831269"/>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6052814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755042-193B-4C5D-B98B-DF288B67A725}"/>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1CE727D9-CCA0-409C-A450-A92777C455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739D31C4-BBAF-42D7-A64E-6792E65B407F}"/>
              </a:ext>
            </a:extLst>
          </p:cNvPr>
          <p:cNvSpPr>
            <a:spLocks noGrp="1"/>
          </p:cNvSpPr>
          <p:nvPr>
            <p:ph type="dt" sz="half" idx="10"/>
          </p:nvPr>
        </p:nvSpPr>
        <p:spPr/>
        <p:txBody>
          <a:bodyPr/>
          <a:lstStyle/>
          <a:p>
            <a:fld id="{D28A1A42-5AD3-4E63-9062-8597C41A011F}" type="datetime1">
              <a:rPr lang="fr-FR" smtClean="0"/>
              <a:t>21/01/2025</a:t>
            </a:fld>
            <a:endParaRPr lang="fr-FR"/>
          </a:p>
        </p:txBody>
      </p:sp>
      <p:sp>
        <p:nvSpPr>
          <p:cNvPr id="5" name="Espace réservé du pied de page 4">
            <a:extLst>
              <a:ext uri="{FF2B5EF4-FFF2-40B4-BE49-F238E27FC236}">
                <a16:creationId xmlns:a16="http://schemas.microsoft.com/office/drawing/2014/main" id="{77B6C6A5-AC6F-48C3-9DE8-A915E3EE7BA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5BC2277-E29B-4F7B-A760-987A6F0AECB2}"/>
              </a:ext>
            </a:extLst>
          </p:cNvPr>
          <p:cNvSpPr>
            <a:spLocks noGrp="1"/>
          </p:cNvSpPr>
          <p:nvPr>
            <p:ph type="sldNum" sz="quarter" idx="12"/>
          </p:nvPr>
        </p:nvSpPr>
        <p:spPr/>
        <p:txBody>
          <a:bodyPr/>
          <a:lstStyle/>
          <a:p>
            <a:fld id="{565BF3AB-E14B-4C08-A144-CC096D84ACA2}" type="slidenum">
              <a:rPr lang="fr-FR" smtClean="0"/>
              <a:t>‹#›</a:t>
            </a:fld>
            <a:endParaRPr lang="fr-FR"/>
          </a:p>
        </p:txBody>
      </p:sp>
    </p:spTree>
    <p:extLst>
      <p:ext uri="{BB962C8B-B14F-4D97-AF65-F5344CB8AC3E}">
        <p14:creationId xmlns:p14="http://schemas.microsoft.com/office/powerpoint/2010/main" val="11033197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16586C-50D9-4BD4-B04A-626D9ED1961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1702A5B-DD45-45FB-A308-A49B7ADA5940}"/>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37E2169-99F9-4E37-B132-7D6330EC45C2}"/>
              </a:ext>
            </a:extLst>
          </p:cNvPr>
          <p:cNvSpPr>
            <a:spLocks noGrp="1"/>
          </p:cNvSpPr>
          <p:nvPr>
            <p:ph type="dt" sz="half" idx="10"/>
          </p:nvPr>
        </p:nvSpPr>
        <p:spPr/>
        <p:txBody>
          <a:bodyPr/>
          <a:lstStyle/>
          <a:p>
            <a:fld id="{38FA61C7-36B8-4D00-AE51-A585C2E3A237}" type="datetime1">
              <a:rPr lang="fr-FR" smtClean="0"/>
              <a:t>21/01/2025</a:t>
            </a:fld>
            <a:endParaRPr lang="fr-FR"/>
          </a:p>
        </p:txBody>
      </p:sp>
      <p:sp>
        <p:nvSpPr>
          <p:cNvPr id="5" name="Espace réservé du pied de page 4">
            <a:extLst>
              <a:ext uri="{FF2B5EF4-FFF2-40B4-BE49-F238E27FC236}">
                <a16:creationId xmlns:a16="http://schemas.microsoft.com/office/drawing/2014/main" id="{9CD57B2E-6CCC-4318-833A-AE864744E0A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D720A5B-FF9E-4AB5-AC14-20294844A2F4}"/>
              </a:ext>
            </a:extLst>
          </p:cNvPr>
          <p:cNvSpPr>
            <a:spLocks noGrp="1"/>
          </p:cNvSpPr>
          <p:nvPr>
            <p:ph type="sldNum" sz="quarter" idx="12"/>
          </p:nvPr>
        </p:nvSpPr>
        <p:spPr/>
        <p:txBody>
          <a:bodyPr/>
          <a:lstStyle/>
          <a:p>
            <a:fld id="{565BF3AB-E14B-4C08-A144-CC096D84ACA2}" type="slidenum">
              <a:rPr lang="fr-FR" smtClean="0"/>
              <a:t>‹#›</a:t>
            </a:fld>
            <a:endParaRPr lang="fr-FR"/>
          </a:p>
        </p:txBody>
      </p:sp>
    </p:spTree>
    <p:extLst>
      <p:ext uri="{BB962C8B-B14F-4D97-AF65-F5344CB8AC3E}">
        <p14:creationId xmlns:p14="http://schemas.microsoft.com/office/powerpoint/2010/main" val="23883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88C6D9-F1A8-4745-9C85-FBEE6A5B799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184A9804-BCD7-48B0-8A24-7FDEAA50DC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FE32B729-6363-4BF4-AEBF-CF5F6193112F}"/>
              </a:ext>
            </a:extLst>
          </p:cNvPr>
          <p:cNvSpPr>
            <a:spLocks noGrp="1"/>
          </p:cNvSpPr>
          <p:nvPr>
            <p:ph type="dt" sz="half" idx="10"/>
          </p:nvPr>
        </p:nvSpPr>
        <p:spPr/>
        <p:txBody>
          <a:bodyPr/>
          <a:lstStyle/>
          <a:p>
            <a:fld id="{F7B5FD51-2687-40DE-BBB8-B88F2865C45F}" type="datetime1">
              <a:rPr lang="fr-FR" smtClean="0"/>
              <a:t>21/01/2025</a:t>
            </a:fld>
            <a:endParaRPr lang="fr-FR"/>
          </a:p>
        </p:txBody>
      </p:sp>
      <p:sp>
        <p:nvSpPr>
          <p:cNvPr id="5" name="Espace réservé du pied de page 4">
            <a:extLst>
              <a:ext uri="{FF2B5EF4-FFF2-40B4-BE49-F238E27FC236}">
                <a16:creationId xmlns:a16="http://schemas.microsoft.com/office/drawing/2014/main" id="{898C11DE-5D1B-46F6-B480-D39DF8FEB3D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0CC57DD-67EE-4722-A11A-AC227511690F}"/>
              </a:ext>
            </a:extLst>
          </p:cNvPr>
          <p:cNvSpPr>
            <a:spLocks noGrp="1"/>
          </p:cNvSpPr>
          <p:nvPr>
            <p:ph type="sldNum" sz="quarter" idx="12"/>
          </p:nvPr>
        </p:nvSpPr>
        <p:spPr/>
        <p:txBody>
          <a:bodyPr/>
          <a:lstStyle/>
          <a:p>
            <a:fld id="{565BF3AB-E14B-4C08-A144-CC096D84ACA2}" type="slidenum">
              <a:rPr lang="fr-FR" smtClean="0"/>
              <a:t>‹#›</a:t>
            </a:fld>
            <a:endParaRPr lang="fr-FR"/>
          </a:p>
        </p:txBody>
      </p:sp>
    </p:spTree>
    <p:extLst>
      <p:ext uri="{BB962C8B-B14F-4D97-AF65-F5344CB8AC3E}">
        <p14:creationId xmlns:p14="http://schemas.microsoft.com/office/powerpoint/2010/main" val="2544993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91914D-1831-4197-B499-DBE83123DD6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91BECDA-B2D8-49CA-943C-C1C33AF80145}"/>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AA022E9-3E10-409F-BA4D-8760870314A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E8D12B07-B3DE-4038-8053-3A297068E62B}"/>
              </a:ext>
            </a:extLst>
          </p:cNvPr>
          <p:cNvSpPr>
            <a:spLocks noGrp="1"/>
          </p:cNvSpPr>
          <p:nvPr>
            <p:ph type="dt" sz="half" idx="10"/>
          </p:nvPr>
        </p:nvSpPr>
        <p:spPr/>
        <p:txBody>
          <a:bodyPr/>
          <a:lstStyle/>
          <a:p>
            <a:fld id="{E7423EC6-8759-44BD-B580-6C4FB790E323}" type="datetime1">
              <a:rPr lang="fr-FR" smtClean="0"/>
              <a:t>21/01/2025</a:t>
            </a:fld>
            <a:endParaRPr lang="fr-FR"/>
          </a:p>
        </p:txBody>
      </p:sp>
      <p:sp>
        <p:nvSpPr>
          <p:cNvPr id="6" name="Espace réservé du pied de page 5">
            <a:extLst>
              <a:ext uri="{FF2B5EF4-FFF2-40B4-BE49-F238E27FC236}">
                <a16:creationId xmlns:a16="http://schemas.microsoft.com/office/drawing/2014/main" id="{C4877D86-0868-413C-AEC9-0351875B75E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A88F59B-7A6B-48FD-AD56-EAF69AD3B6B8}"/>
              </a:ext>
            </a:extLst>
          </p:cNvPr>
          <p:cNvSpPr>
            <a:spLocks noGrp="1"/>
          </p:cNvSpPr>
          <p:nvPr>
            <p:ph type="sldNum" sz="quarter" idx="12"/>
          </p:nvPr>
        </p:nvSpPr>
        <p:spPr/>
        <p:txBody>
          <a:bodyPr/>
          <a:lstStyle/>
          <a:p>
            <a:fld id="{565BF3AB-E14B-4C08-A144-CC096D84ACA2}" type="slidenum">
              <a:rPr lang="fr-FR" smtClean="0"/>
              <a:t>‹#›</a:t>
            </a:fld>
            <a:endParaRPr lang="fr-FR"/>
          </a:p>
        </p:txBody>
      </p:sp>
    </p:spTree>
    <p:extLst>
      <p:ext uri="{BB962C8B-B14F-4D97-AF65-F5344CB8AC3E}">
        <p14:creationId xmlns:p14="http://schemas.microsoft.com/office/powerpoint/2010/main" val="2579212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1E856A-8A76-44CC-9E7D-0684E8F1FEF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BD78311C-F713-4B58-9F1B-D013301E186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2FE0F02C-E3A4-405C-98DA-373D51A14321}"/>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A42DC15E-8214-4666-9D47-A5B4A3153F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631F2C0C-42A5-42CB-8A38-C59138D00F6B}"/>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835D574B-BA95-4BEC-B71D-2745A080DCF2}"/>
              </a:ext>
            </a:extLst>
          </p:cNvPr>
          <p:cNvSpPr>
            <a:spLocks noGrp="1"/>
          </p:cNvSpPr>
          <p:nvPr>
            <p:ph type="dt" sz="half" idx="10"/>
          </p:nvPr>
        </p:nvSpPr>
        <p:spPr/>
        <p:txBody>
          <a:bodyPr/>
          <a:lstStyle/>
          <a:p>
            <a:fld id="{8B04C91D-C8E6-4B32-A2AE-779FCA841D70}" type="datetime1">
              <a:rPr lang="fr-FR" smtClean="0"/>
              <a:t>21/01/2025</a:t>
            </a:fld>
            <a:endParaRPr lang="fr-FR"/>
          </a:p>
        </p:txBody>
      </p:sp>
      <p:sp>
        <p:nvSpPr>
          <p:cNvPr id="8" name="Espace réservé du pied de page 7">
            <a:extLst>
              <a:ext uri="{FF2B5EF4-FFF2-40B4-BE49-F238E27FC236}">
                <a16:creationId xmlns:a16="http://schemas.microsoft.com/office/drawing/2014/main" id="{943FFB0B-4F32-40C3-9860-BB58AF254BC0}"/>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41F77E2C-31DD-4C54-9327-E1D05129ADBA}"/>
              </a:ext>
            </a:extLst>
          </p:cNvPr>
          <p:cNvSpPr>
            <a:spLocks noGrp="1"/>
          </p:cNvSpPr>
          <p:nvPr>
            <p:ph type="sldNum" sz="quarter" idx="12"/>
          </p:nvPr>
        </p:nvSpPr>
        <p:spPr/>
        <p:txBody>
          <a:bodyPr/>
          <a:lstStyle/>
          <a:p>
            <a:fld id="{565BF3AB-E14B-4C08-A144-CC096D84ACA2}" type="slidenum">
              <a:rPr lang="fr-FR" smtClean="0"/>
              <a:t>‹#›</a:t>
            </a:fld>
            <a:endParaRPr lang="fr-FR"/>
          </a:p>
        </p:txBody>
      </p:sp>
    </p:spTree>
    <p:extLst>
      <p:ext uri="{BB962C8B-B14F-4D97-AF65-F5344CB8AC3E}">
        <p14:creationId xmlns:p14="http://schemas.microsoft.com/office/powerpoint/2010/main" val="14277331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73455B-E824-4665-AA46-008FB8A77FA7}"/>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4E4C812B-AE0D-4AFF-B4B8-1E38BDB3254B}"/>
              </a:ext>
            </a:extLst>
          </p:cNvPr>
          <p:cNvSpPr>
            <a:spLocks noGrp="1"/>
          </p:cNvSpPr>
          <p:nvPr>
            <p:ph type="dt" sz="half" idx="10"/>
          </p:nvPr>
        </p:nvSpPr>
        <p:spPr/>
        <p:txBody>
          <a:bodyPr/>
          <a:lstStyle/>
          <a:p>
            <a:fld id="{BB9D73B9-A157-49CC-878F-26D23AB62263}" type="datetime1">
              <a:rPr lang="fr-FR" smtClean="0"/>
              <a:t>21/01/2025</a:t>
            </a:fld>
            <a:endParaRPr lang="fr-FR"/>
          </a:p>
        </p:txBody>
      </p:sp>
      <p:sp>
        <p:nvSpPr>
          <p:cNvPr id="4" name="Espace réservé du pied de page 3">
            <a:extLst>
              <a:ext uri="{FF2B5EF4-FFF2-40B4-BE49-F238E27FC236}">
                <a16:creationId xmlns:a16="http://schemas.microsoft.com/office/drawing/2014/main" id="{3C5C2C7C-75CA-427E-9BCE-E8C1541F0451}"/>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D3781A10-DEF3-43CA-8502-743959941158}"/>
              </a:ext>
            </a:extLst>
          </p:cNvPr>
          <p:cNvSpPr>
            <a:spLocks noGrp="1"/>
          </p:cNvSpPr>
          <p:nvPr>
            <p:ph type="sldNum" sz="quarter" idx="12"/>
          </p:nvPr>
        </p:nvSpPr>
        <p:spPr/>
        <p:txBody>
          <a:bodyPr/>
          <a:lstStyle/>
          <a:p>
            <a:fld id="{565BF3AB-E14B-4C08-A144-CC096D84ACA2}" type="slidenum">
              <a:rPr lang="fr-FR" smtClean="0"/>
              <a:t>‹#›</a:t>
            </a:fld>
            <a:endParaRPr lang="fr-FR"/>
          </a:p>
        </p:txBody>
      </p:sp>
    </p:spTree>
    <p:extLst>
      <p:ext uri="{BB962C8B-B14F-4D97-AF65-F5344CB8AC3E}">
        <p14:creationId xmlns:p14="http://schemas.microsoft.com/office/powerpoint/2010/main" val="4009824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88C6D9-F1A8-4745-9C85-FBEE6A5B799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184A9804-BCD7-48B0-8A24-7FDEAA50DC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FE32B729-6363-4BF4-AEBF-CF5F6193112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756A4F6-0C43-42EB-976D-B9A9E4E49465}" type="datetime1">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21/01/2025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Espace réservé du pied de page 4">
            <a:extLst>
              <a:ext uri="{FF2B5EF4-FFF2-40B4-BE49-F238E27FC236}">
                <a16:creationId xmlns:a16="http://schemas.microsoft.com/office/drawing/2014/main" id="{898C11DE-5D1B-46F6-B480-D39DF8FEB3D6}"/>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Espace réservé du numéro de diapositive 5">
            <a:extLst>
              <a:ext uri="{FF2B5EF4-FFF2-40B4-BE49-F238E27FC236}">
                <a16:creationId xmlns:a16="http://schemas.microsoft.com/office/drawing/2014/main" id="{40CC57DD-67EE-4722-A11A-AC227511690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BF3AB-E14B-4C08-A144-CC096D84ACA2}"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52416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ADDA185E-56C7-4A27-AB64-378B6986227D}"/>
              </a:ext>
            </a:extLst>
          </p:cNvPr>
          <p:cNvSpPr>
            <a:spLocks noGrp="1"/>
          </p:cNvSpPr>
          <p:nvPr>
            <p:ph type="dt" sz="half" idx="10"/>
          </p:nvPr>
        </p:nvSpPr>
        <p:spPr/>
        <p:txBody>
          <a:bodyPr/>
          <a:lstStyle/>
          <a:p>
            <a:fld id="{994A8A85-60E0-4765-A686-BBB8DC9576AC}" type="datetime1">
              <a:rPr lang="fr-FR" smtClean="0"/>
              <a:t>21/01/2025</a:t>
            </a:fld>
            <a:endParaRPr lang="fr-FR"/>
          </a:p>
        </p:txBody>
      </p:sp>
      <p:sp>
        <p:nvSpPr>
          <p:cNvPr id="3" name="Espace réservé du pied de page 2">
            <a:extLst>
              <a:ext uri="{FF2B5EF4-FFF2-40B4-BE49-F238E27FC236}">
                <a16:creationId xmlns:a16="http://schemas.microsoft.com/office/drawing/2014/main" id="{9B7DE2AE-FB71-4D79-A559-C97A969C2445}"/>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D8998B39-3CF9-4273-B888-99527E650C1A}"/>
              </a:ext>
            </a:extLst>
          </p:cNvPr>
          <p:cNvSpPr>
            <a:spLocks noGrp="1"/>
          </p:cNvSpPr>
          <p:nvPr>
            <p:ph type="sldNum" sz="quarter" idx="12"/>
          </p:nvPr>
        </p:nvSpPr>
        <p:spPr/>
        <p:txBody>
          <a:bodyPr/>
          <a:lstStyle/>
          <a:p>
            <a:fld id="{565BF3AB-E14B-4C08-A144-CC096D84ACA2}" type="slidenum">
              <a:rPr lang="fr-FR" smtClean="0"/>
              <a:t>‹#›</a:t>
            </a:fld>
            <a:endParaRPr lang="fr-FR"/>
          </a:p>
        </p:txBody>
      </p:sp>
    </p:spTree>
    <p:extLst>
      <p:ext uri="{BB962C8B-B14F-4D97-AF65-F5344CB8AC3E}">
        <p14:creationId xmlns:p14="http://schemas.microsoft.com/office/powerpoint/2010/main" val="32645319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2E8A95-7256-4DE4-A113-BA677FBC4B5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C5C15961-8BE3-49FF-ADD3-C8303FA3E7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DBF3AA06-529F-4090-A2CD-FF8423AA33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8CFBE24-04DE-4346-A000-285DC3407B88}"/>
              </a:ext>
            </a:extLst>
          </p:cNvPr>
          <p:cNvSpPr>
            <a:spLocks noGrp="1"/>
          </p:cNvSpPr>
          <p:nvPr>
            <p:ph type="dt" sz="half" idx="10"/>
          </p:nvPr>
        </p:nvSpPr>
        <p:spPr/>
        <p:txBody>
          <a:bodyPr/>
          <a:lstStyle/>
          <a:p>
            <a:fld id="{ADCC16C9-0E23-4876-A8E2-9B457578ACED}" type="datetime1">
              <a:rPr lang="fr-FR" smtClean="0"/>
              <a:t>21/01/2025</a:t>
            </a:fld>
            <a:endParaRPr lang="fr-FR"/>
          </a:p>
        </p:txBody>
      </p:sp>
      <p:sp>
        <p:nvSpPr>
          <p:cNvPr id="6" name="Espace réservé du pied de page 5">
            <a:extLst>
              <a:ext uri="{FF2B5EF4-FFF2-40B4-BE49-F238E27FC236}">
                <a16:creationId xmlns:a16="http://schemas.microsoft.com/office/drawing/2014/main" id="{BE4C7F9A-AD52-48B1-B14A-245017C80E3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460F825-4209-4548-A594-FAD11FC2745B}"/>
              </a:ext>
            </a:extLst>
          </p:cNvPr>
          <p:cNvSpPr>
            <a:spLocks noGrp="1"/>
          </p:cNvSpPr>
          <p:nvPr>
            <p:ph type="sldNum" sz="quarter" idx="12"/>
          </p:nvPr>
        </p:nvSpPr>
        <p:spPr/>
        <p:txBody>
          <a:bodyPr/>
          <a:lstStyle/>
          <a:p>
            <a:fld id="{565BF3AB-E14B-4C08-A144-CC096D84ACA2}" type="slidenum">
              <a:rPr lang="fr-FR" smtClean="0"/>
              <a:t>‹#›</a:t>
            </a:fld>
            <a:endParaRPr lang="fr-FR"/>
          </a:p>
        </p:txBody>
      </p:sp>
    </p:spTree>
    <p:extLst>
      <p:ext uri="{BB962C8B-B14F-4D97-AF65-F5344CB8AC3E}">
        <p14:creationId xmlns:p14="http://schemas.microsoft.com/office/powerpoint/2010/main" val="39391375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2F2E97-E282-4CDC-976D-8920AF505DD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CB980EA8-BE1C-45AE-B856-A95A1F2919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E6B636B3-01AC-4C6B-8852-93419F607D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FCFA4F6-F04B-4132-BD85-07F0CC5C7EF4}"/>
              </a:ext>
            </a:extLst>
          </p:cNvPr>
          <p:cNvSpPr>
            <a:spLocks noGrp="1"/>
          </p:cNvSpPr>
          <p:nvPr>
            <p:ph type="dt" sz="half" idx="10"/>
          </p:nvPr>
        </p:nvSpPr>
        <p:spPr/>
        <p:txBody>
          <a:bodyPr/>
          <a:lstStyle/>
          <a:p>
            <a:fld id="{F66B9DC5-B0BB-48FA-AEF9-66A79907AFFC}" type="datetime1">
              <a:rPr lang="fr-FR" smtClean="0"/>
              <a:t>21/01/2025</a:t>
            </a:fld>
            <a:endParaRPr lang="fr-FR"/>
          </a:p>
        </p:txBody>
      </p:sp>
      <p:sp>
        <p:nvSpPr>
          <p:cNvPr id="6" name="Espace réservé du pied de page 5">
            <a:extLst>
              <a:ext uri="{FF2B5EF4-FFF2-40B4-BE49-F238E27FC236}">
                <a16:creationId xmlns:a16="http://schemas.microsoft.com/office/drawing/2014/main" id="{3D10E735-2186-46D8-9652-46048403331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003C6A4-A667-4231-A1DB-31720F9E427D}"/>
              </a:ext>
            </a:extLst>
          </p:cNvPr>
          <p:cNvSpPr>
            <a:spLocks noGrp="1"/>
          </p:cNvSpPr>
          <p:nvPr>
            <p:ph type="sldNum" sz="quarter" idx="12"/>
          </p:nvPr>
        </p:nvSpPr>
        <p:spPr/>
        <p:txBody>
          <a:bodyPr/>
          <a:lstStyle/>
          <a:p>
            <a:fld id="{565BF3AB-E14B-4C08-A144-CC096D84ACA2}" type="slidenum">
              <a:rPr lang="fr-FR" smtClean="0"/>
              <a:t>‹#›</a:t>
            </a:fld>
            <a:endParaRPr lang="fr-FR"/>
          </a:p>
        </p:txBody>
      </p:sp>
    </p:spTree>
    <p:extLst>
      <p:ext uri="{BB962C8B-B14F-4D97-AF65-F5344CB8AC3E}">
        <p14:creationId xmlns:p14="http://schemas.microsoft.com/office/powerpoint/2010/main" val="39839678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951196F-C99B-4DF4-98BE-5204F1A1BACE}"/>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724C08A-0995-4F27-9DE1-886D1DC3F45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AD78B22-924F-4474-979F-9FD6DF48E773}"/>
              </a:ext>
            </a:extLst>
          </p:cNvPr>
          <p:cNvSpPr>
            <a:spLocks noGrp="1"/>
          </p:cNvSpPr>
          <p:nvPr>
            <p:ph type="dt" sz="half" idx="10"/>
          </p:nvPr>
        </p:nvSpPr>
        <p:spPr/>
        <p:txBody>
          <a:bodyPr/>
          <a:lstStyle/>
          <a:p>
            <a:fld id="{E1E71E39-F749-46F3-AD30-36D1B81972EF}" type="datetime1">
              <a:rPr lang="fr-FR" smtClean="0"/>
              <a:t>21/01/2025</a:t>
            </a:fld>
            <a:endParaRPr lang="fr-FR"/>
          </a:p>
        </p:txBody>
      </p:sp>
      <p:sp>
        <p:nvSpPr>
          <p:cNvPr id="5" name="Espace réservé du pied de page 4">
            <a:extLst>
              <a:ext uri="{FF2B5EF4-FFF2-40B4-BE49-F238E27FC236}">
                <a16:creationId xmlns:a16="http://schemas.microsoft.com/office/drawing/2014/main" id="{50F42AA4-5380-4D9C-88E2-E00523B18C6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053A209-CDE6-4756-908B-3EB2EFFE0EFC}"/>
              </a:ext>
            </a:extLst>
          </p:cNvPr>
          <p:cNvSpPr>
            <a:spLocks noGrp="1"/>
          </p:cNvSpPr>
          <p:nvPr>
            <p:ph type="sldNum" sz="quarter" idx="12"/>
          </p:nvPr>
        </p:nvSpPr>
        <p:spPr/>
        <p:txBody>
          <a:bodyPr/>
          <a:lstStyle/>
          <a:p>
            <a:fld id="{565BF3AB-E14B-4C08-A144-CC096D84ACA2}" type="slidenum">
              <a:rPr lang="fr-FR" smtClean="0"/>
              <a:t>‹#›</a:t>
            </a:fld>
            <a:endParaRPr lang="fr-FR"/>
          </a:p>
        </p:txBody>
      </p:sp>
    </p:spTree>
    <p:extLst>
      <p:ext uri="{BB962C8B-B14F-4D97-AF65-F5344CB8AC3E}">
        <p14:creationId xmlns:p14="http://schemas.microsoft.com/office/powerpoint/2010/main" val="122240184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C415A7-511B-4445-B6DF-577767420004}"/>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16CC0344-944B-40C6-9370-D7939D9D488A}"/>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89B1025-7723-48E5-930D-9CEE6EC2A55A}"/>
              </a:ext>
            </a:extLst>
          </p:cNvPr>
          <p:cNvSpPr>
            <a:spLocks noGrp="1"/>
          </p:cNvSpPr>
          <p:nvPr>
            <p:ph type="dt" sz="half" idx="10"/>
          </p:nvPr>
        </p:nvSpPr>
        <p:spPr/>
        <p:txBody>
          <a:bodyPr/>
          <a:lstStyle/>
          <a:p>
            <a:fld id="{2DB1863C-7265-4A42-A946-2FAD6ED3E50F}" type="datetime1">
              <a:rPr lang="fr-FR" smtClean="0"/>
              <a:t>21/01/2025</a:t>
            </a:fld>
            <a:endParaRPr lang="fr-FR"/>
          </a:p>
        </p:txBody>
      </p:sp>
      <p:sp>
        <p:nvSpPr>
          <p:cNvPr id="5" name="Espace réservé du pied de page 4">
            <a:extLst>
              <a:ext uri="{FF2B5EF4-FFF2-40B4-BE49-F238E27FC236}">
                <a16:creationId xmlns:a16="http://schemas.microsoft.com/office/drawing/2014/main" id="{18F9AA94-77D0-4C6A-8213-AB19B4E3A2C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8FF62B3-7296-45D8-919F-E84B08624546}"/>
              </a:ext>
            </a:extLst>
          </p:cNvPr>
          <p:cNvSpPr>
            <a:spLocks noGrp="1"/>
          </p:cNvSpPr>
          <p:nvPr>
            <p:ph type="sldNum" sz="quarter" idx="12"/>
          </p:nvPr>
        </p:nvSpPr>
        <p:spPr/>
        <p:txBody>
          <a:bodyPr/>
          <a:lstStyle/>
          <a:p>
            <a:fld id="{565BF3AB-E14B-4C08-A144-CC096D84ACA2}" type="slidenum">
              <a:rPr lang="fr-FR" smtClean="0"/>
              <a:t>‹#›</a:t>
            </a:fld>
            <a:endParaRPr lang="fr-FR"/>
          </a:p>
        </p:txBody>
      </p:sp>
    </p:spTree>
    <p:extLst>
      <p:ext uri="{BB962C8B-B14F-4D97-AF65-F5344CB8AC3E}">
        <p14:creationId xmlns:p14="http://schemas.microsoft.com/office/powerpoint/2010/main" val="28947847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51_IBA-SECRET-content-Basic">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2BEAFF40-96CD-C944-B5FD-B7144E06136E}"/>
              </a:ext>
            </a:extLst>
          </p:cNvPr>
          <p:cNvSpPr>
            <a:spLocks noGrp="1"/>
          </p:cNvSpPr>
          <p:nvPr>
            <p:ph type="sldNum" sz="quarter" idx="12"/>
          </p:nvPr>
        </p:nvSpPr>
        <p:spPr/>
        <p:txBody>
          <a:bodyPr/>
          <a:lstStyle/>
          <a:p>
            <a:fld id="{B981A7AF-A60D-244B-AFB3-9527C61DD654}" type="slidenum">
              <a:rPr lang="fr-FR" smtClean="0"/>
              <a:t>‹#›</a:t>
            </a:fld>
            <a:endParaRPr lang="fr-FR"/>
          </a:p>
        </p:txBody>
      </p:sp>
      <p:sp>
        <p:nvSpPr>
          <p:cNvPr id="4" name="Espace réservé de la date 3">
            <a:extLst>
              <a:ext uri="{FF2B5EF4-FFF2-40B4-BE49-F238E27FC236}">
                <a16:creationId xmlns:a16="http://schemas.microsoft.com/office/drawing/2014/main" id="{611140A8-FEE0-E14A-B92C-C75E943C8831}"/>
              </a:ext>
            </a:extLst>
          </p:cNvPr>
          <p:cNvSpPr>
            <a:spLocks noGrp="1"/>
          </p:cNvSpPr>
          <p:nvPr>
            <p:ph type="dt" sz="half" idx="10"/>
          </p:nvPr>
        </p:nvSpPr>
        <p:spPr/>
        <p:txBody>
          <a:bodyPr/>
          <a:lstStyle/>
          <a:p>
            <a:fld id="{BE717FCB-8E29-6741-BA08-B67BDAF81FF6}" type="datetime1">
              <a:rPr lang="fr-BE" smtClean="0"/>
              <a:t>21-01-25</a:t>
            </a:fld>
            <a:endParaRPr lang="fr-FR"/>
          </a:p>
        </p:txBody>
      </p:sp>
      <p:sp>
        <p:nvSpPr>
          <p:cNvPr id="5" name="Espace réservé du pied de page 4">
            <a:extLst>
              <a:ext uri="{FF2B5EF4-FFF2-40B4-BE49-F238E27FC236}">
                <a16:creationId xmlns:a16="http://schemas.microsoft.com/office/drawing/2014/main" id="{571786AF-3681-CA40-9441-0865904F7312}"/>
              </a:ext>
            </a:extLst>
          </p:cNvPr>
          <p:cNvSpPr>
            <a:spLocks noGrp="1"/>
          </p:cNvSpPr>
          <p:nvPr>
            <p:ph type="ftr" sz="quarter" idx="11"/>
          </p:nvPr>
        </p:nvSpPr>
        <p:spPr/>
        <p:txBody>
          <a:bodyPr/>
          <a:lstStyle/>
          <a:p>
            <a:endParaRPr lang="fr-FR"/>
          </a:p>
        </p:txBody>
      </p:sp>
      <p:sp>
        <p:nvSpPr>
          <p:cNvPr id="9" name="Espace réservé du titre 1">
            <a:extLst>
              <a:ext uri="{FF2B5EF4-FFF2-40B4-BE49-F238E27FC236}">
                <a16:creationId xmlns:a16="http://schemas.microsoft.com/office/drawing/2014/main" id="{85954D5E-AA73-4FB7-B38D-F2CBEA8FD7A2}"/>
              </a:ext>
            </a:extLst>
          </p:cNvPr>
          <p:cNvSpPr>
            <a:spLocks noGrp="1"/>
          </p:cNvSpPr>
          <p:nvPr>
            <p:ph type="title"/>
          </p:nvPr>
        </p:nvSpPr>
        <p:spPr>
          <a:xfrm>
            <a:off x="358335" y="365125"/>
            <a:ext cx="10770188" cy="557780"/>
          </a:xfrm>
          <a:prstGeom prst="rect">
            <a:avLst/>
          </a:prstGeom>
        </p:spPr>
        <p:txBody>
          <a:bodyPr vert="horz" lIns="0" tIns="0" rIns="0" bIns="0" rtlCol="0" anchor="ctr">
            <a:normAutofit/>
          </a:bodyPr>
          <a:lstStyle/>
          <a:p>
            <a:r>
              <a:rPr lang="en-US" noProof="0" dirty="0"/>
              <a:t>Click to edit Master title style</a:t>
            </a:r>
          </a:p>
        </p:txBody>
      </p:sp>
      <p:sp>
        <p:nvSpPr>
          <p:cNvPr id="10" name="Espace réservé du texte 2">
            <a:extLst>
              <a:ext uri="{FF2B5EF4-FFF2-40B4-BE49-F238E27FC236}">
                <a16:creationId xmlns:a16="http://schemas.microsoft.com/office/drawing/2014/main" id="{E0019E45-AC57-4D98-AE7E-E383EE306B68}"/>
              </a:ext>
            </a:extLst>
          </p:cNvPr>
          <p:cNvSpPr>
            <a:spLocks noGrp="1"/>
          </p:cNvSpPr>
          <p:nvPr>
            <p:ph idx="1"/>
          </p:nvPr>
        </p:nvSpPr>
        <p:spPr>
          <a:xfrm>
            <a:off x="368301" y="1304449"/>
            <a:ext cx="11069079" cy="4831269"/>
          </a:xfrm>
          <a:prstGeom prst="rect">
            <a:avLst/>
          </a:prstGeom>
        </p:spPr>
        <p:txBody>
          <a:bodyPr vert="horz" lIns="0" tIns="0" rIns="0" bIns="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Tree>
    <p:extLst>
      <p:ext uri="{BB962C8B-B14F-4D97-AF65-F5344CB8AC3E}">
        <p14:creationId xmlns:p14="http://schemas.microsoft.com/office/powerpoint/2010/main" val="4103223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91914D-1831-4197-B499-DBE83123DD6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91BECDA-B2D8-49CA-943C-C1C33AF80145}"/>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AA022E9-3E10-409F-BA4D-8760870314A9}"/>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E8D12B07-B3DE-4038-8053-3A297068E62B}"/>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0FC2C65-7192-4941-A73C-E9F7D0217F0E}" type="datetime1">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21/01/2025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Espace réservé du pied de page 5">
            <a:extLst>
              <a:ext uri="{FF2B5EF4-FFF2-40B4-BE49-F238E27FC236}">
                <a16:creationId xmlns:a16="http://schemas.microsoft.com/office/drawing/2014/main" id="{C4877D86-0868-413C-AEC9-0351875B75E6}"/>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Espace réservé du numéro de diapositive 6">
            <a:extLst>
              <a:ext uri="{FF2B5EF4-FFF2-40B4-BE49-F238E27FC236}">
                <a16:creationId xmlns:a16="http://schemas.microsoft.com/office/drawing/2014/main" id="{1A88F59B-7A6B-48FD-AD56-EAF69AD3B6B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BF3AB-E14B-4C08-A144-CC096D84ACA2}"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26596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1E856A-8A76-44CC-9E7D-0684E8F1FEF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BD78311C-F713-4B58-9F1B-D013301E186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2FE0F02C-E3A4-405C-98DA-373D51A14321}"/>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A42DC15E-8214-4666-9D47-A5B4A3153F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631F2C0C-42A5-42CB-8A38-C59138D00F6B}"/>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835D574B-BA95-4BEC-B71D-2745A080DCF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DCB1C64-1E0C-4FA8-B072-1BB43E7DF9F5}" type="datetime1">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21/01/2025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Espace réservé du pied de page 7">
            <a:extLst>
              <a:ext uri="{FF2B5EF4-FFF2-40B4-BE49-F238E27FC236}">
                <a16:creationId xmlns:a16="http://schemas.microsoft.com/office/drawing/2014/main" id="{943FFB0B-4F32-40C3-9860-BB58AF254BC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Espace réservé du numéro de diapositive 8">
            <a:extLst>
              <a:ext uri="{FF2B5EF4-FFF2-40B4-BE49-F238E27FC236}">
                <a16:creationId xmlns:a16="http://schemas.microsoft.com/office/drawing/2014/main" id="{41F77E2C-31DD-4C54-9327-E1D05129ADB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BF3AB-E14B-4C08-A144-CC096D84ACA2}"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12977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73455B-E824-4665-AA46-008FB8A77FA7}"/>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4E4C812B-AE0D-4AFF-B4B8-1E38BDB3254B}"/>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9F36CB4-7C2B-4BA5-AD45-49E562C13EBF}" type="datetime1">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21/01/2025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Espace réservé du pied de page 3">
            <a:extLst>
              <a:ext uri="{FF2B5EF4-FFF2-40B4-BE49-F238E27FC236}">
                <a16:creationId xmlns:a16="http://schemas.microsoft.com/office/drawing/2014/main" id="{3C5C2C7C-75CA-427E-9BCE-E8C1541F045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Espace réservé du numéro de diapositive 4">
            <a:extLst>
              <a:ext uri="{FF2B5EF4-FFF2-40B4-BE49-F238E27FC236}">
                <a16:creationId xmlns:a16="http://schemas.microsoft.com/office/drawing/2014/main" id="{D3781A10-DEF3-43CA-8502-74395994115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BF3AB-E14B-4C08-A144-CC096D84ACA2}"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7417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ADDA185E-56C7-4A27-AB64-378B6986227D}"/>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3784C6-D01D-458D-9C54-D33D49019AB9}" type="datetime1">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21/01/2025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Espace réservé du pied de page 2">
            <a:extLst>
              <a:ext uri="{FF2B5EF4-FFF2-40B4-BE49-F238E27FC236}">
                <a16:creationId xmlns:a16="http://schemas.microsoft.com/office/drawing/2014/main" id="{9B7DE2AE-FB71-4D79-A559-C97A969C244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Espace réservé du numéro de diapositive 3">
            <a:extLst>
              <a:ext uri="{FF2B5EF4-FFF2-40B4-BE49-F238E27FC236}">
                <a16:creationId xmlns:a16="http://schemas.microsoft.com/office/drawing/2014/main" id="{D8998B39-3CF9-4273-B888-99527E650C1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BF3AB-E14B-4C08-A144-CC096D84ACA2}"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4492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2E8A95-7256-4DE4-A113-BA677FBC4B5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C5C15961-8BE3-49FF-ADD3-C8303FA3E7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DBF3AA06-529F-4090-A2CD-FF8423AA33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58CFBE24-04DE-4346-A000-285DC3407B88}"/>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C1ABC4F-BA75-419A-B6E4-55D25AFC0A87}" type="datetime1">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21/01/2025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Espace réservé du pied de page 5">
            <a:extLst>
              <a:ext uri="{FF2B5EF4-FFF2-40B4-BE49-F238E27FC236}">
                <a16:creationId xmlns:a16="http://schemas.microsoft.com/office/drawing/2014/main" id="{BE4C7F9A-AD52-48B1-B14A-245017C80E3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Espace réservé du numéro de diapositive 6">
            <a:extLst>
              <a:ext uri="{FF2B5EF4-FFF2-40B4-BE49-F238E27FC236}">
                <a16:creationId xmlns:a16="http://schemas.microsoft.com/office/drawing/2014/main" id="{7460F825-4209-4548-A594-FAD11FC2745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BF3AB-E14B-4C08-A144-CC096D84ACA2}"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8443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2F2E97-E282-4CDC-976D-8920AF505DD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CB980EA8-BE1C-45AE-B856-A95A1F2919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a:extLst>
              <a:ext uri="{FF2B5EF4-FFF2-40B4-BE49-F238E27FC236}">
                <a16:creationId xmlns:a16="http://schemas.microsoft.com/office/drawing/2014/main" id="{E6B636B3-01AC-4C6B-8852-93419F607D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FCFA4F6-F04B-4132-BD85-07F0CC5C7EF4}"/>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2F4D57C-9C3C-4D59-93A6-B45013B1D620}" type="datetime1">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21/01/2025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Espace réservé du pied de page 5">
            <a:extLst>
              <a:ext uri="{FF2B5EF4-FFF2-40B4-BE49-F238E27FC236}">
                <a16:creationId xmlns:a16="http://schemas.microsoft.com/office/drawing/2014/main" id="{3D10E735-2186-46D8-9652-46048403331B}"/>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Espace réservé du numéro de diapositive 6">
            <a:extLst>
              <a:ext uri="{FF2B5EF4-FFF2-40B4-BE49-F238E27FC236}">
                <a16:creationId xmlns:a16="http://schemas.microsoft.com/office/drawing/2014/main" id="{B003C6A4-A667-4231-A1DB-31720F9E427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BF3AB-E14B-4C08-A144-CC096D84ACA2}"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10710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D988B45-17EF-47C7-A79E-6788BA9126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579679AE-DB91-4DC5-8B7A-78C2799DE0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363A8D1-A6C3-42EF-9F60-F2E910BB99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DDEFED13-C5CE-47CB-BE79-5672F3A8331D}" type="datetime1">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21/01/2025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Espace réservé du pied de page 4">
            <a:extLst>
              <a:ext uri="{FF2B5EF4-FFF2-40B4-BE49-F238E27FC236}">
                <a16:creationId xmlns:a16="http://schemas.microsoft.com/office/drawing/2014/main" id="{0FDD0604-D7FB-4C2B-A406-AAF9F82CBD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Espace réservé du numéro de diapositive 5">
            <a:extLst>
              <a:ext uri="{FF2B5EF4-FFF2-40B4-BE49-F238E27FC236}">
                <a16:creationId xmlns:a16="http://schemas.microsoft.com/office/drawing/2014/main" id="{5BD5F29C-DBC3-41C3-A3D8-EEA4B4F044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565BF3AB-E14B-4C08-A144-CC096D84ACA2}"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736294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686FB2-0344-4421-AEDA-0307F265F3BD}"/>
              </a:ext>
            </a:extLst>
          </p:cNvPr>
          <p:cNvSpPr/>
          <p:nvPr userDrawn="1"/>
        </p:nvSpPr>
        <p:spPr>
          <a:xfrm>
            <a:off x="0" y="6348548"/>
            <a:ext cx="12192000" cy="520926"/>
          </a:xfrm>
          <a:prstGeom prst="rect">
            <a:avLst/>
          </a:prstGeom>
          <a:solidFill>
            <a:schemeClr val="accent2">
              <a:lumMod val="7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space réservé du titre 1">
            <a:extLst>
              <a:ext uri="{FF2B5EF4-FFF2-40B4-BE49-F238E27FC236}">
                <a16:creationId xmlns:a16="http://schemas.microsoft.com/office/drawing/2014/main" id="{E721B247-CE34-4D48-8C4A-7021BF5BE7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E76E3C00-DCA8-401A-A7AC-70666544E82E}"/>
              </a:ext>
            </a:extLst>
          </p:cNvPr>
          <p:cNvSpPr>
            <a:spLocks noGrp="1"/>
          </p:cNvSpPr>
          <p:nvPr>
            <p:ph type="body" idx="1"/>
          </p:nvPr>
        </p:nvSpPr>
        <p:spPr>
          <a:xfrm>
            <a:off x="838200" y="1812562"/>
            <a:ext cx="10515600" cy="419762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B4BF914-FA03-4261-956F-77B6CD374A2A}"/>
              </a:ext>
            </a:extLst>
          </p:cNvPr>
          <p:cNvSpPr>
            <a:spLocks noGrp="1"/>
          </p:cNvSpPr>
          <p:nvPr>
            <p:ph type="dt" sz="half" idx="2"/>
          </p:nvPr>
        </p:nvSpPr>
        <p:spPr>
          <a:xfrm>
            <a:off x="838200" y="6421665"/>
            <a:ext cx="2743200" cy="365125"/>
          </a:xfrm>
          <a:prstGeom prst="rect">
            <a:avLst/>
          </a:prstGeom>
        </p:spPr>
        <p:txBody>
          <a:bodyPr vert="horz" lIns="91440" tIns="45720" rIns="91440" bIns="45720" rtlCol="0" anchor="ctr"/>
          <a:lstStyle>
            <a:lvl1pPr algn="l">
              <a:defRPr sz="1200">
                <a:solidFill>
                  <a:schemeClr val="bg1"/>
                </a:solidFill>
              </a:defRPr>
            </a:lvl1pPr>
          </a:lstStyle>
          <a:p>
            <a:fld id="{55F66144-FE9F-4316-8402-84A32ED096C2}" type="datetime1">
              <a:rPr lang="fr-FR" smtClean="0"/>
              <a:t>21/01/2025</a:t>
            </a:fld>
            <a:endParaRPr lang="fr-FR"/>
          </a:p>
        </p:txBody>
      </p:sp>
      <p:sp>
        <p:nvSpPr>
          <p:cNvPr id="5" name="Espace réservé du pied de page 4">
            <a:extLst>
              <a:ext uri="{FF2B5EF4-FFF2-40B4-BE49-F238E27FC236}">
                <a16:creationId xmlns:a16="http://schemas.microsoft.com/office/drawing/2014/main" id="{CA385E30-EE70-43E5-BA26-2A20BBFB9BC1}"/>
              </a:ext>
            </a:extLst>
          </p:cNvPr>
          <p:cNvSpPr>
            <a:spLocks noGrp="1"/>
          </p:cNvSpPr>
          <p:nvPr>
            <p:ph type="ftr" sz="quarter" idx="3"/>
          </p:nvPr>
        </p:nvSpPr>
        <p:spPr>
          <a:xfrm>
            <a:off x="4038600" y="6421665"/>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fr-FR"/>
          </a:p>
        </p:txBody>
      </p:sp>
      <p:sp>
        <p:nvSpPr>
          <p:cNvPr id="6" name="Espace réservé du numéro de diapositive 5">
            <a:extLst>
              <a:ext uri="{FF2B5EF4-FFF2-40B4-BE49-F238E27FC236}">
                <a16:creationId xmlns:a16="http://schemas.microsoft.com/office/drawing/2014/main" id="{D69A3F21-1958-4101-8079-D65C17E90533}"/>
              </a:ext>
            </a:extLst>
          </p:cNvPr>
          <p:cNvSpPr>
            <a:spLocks noGrp="1"/>
          </p:cNvSpPr>
          <p:nvPr>
            <p:ph type="sldNum" sz="quarter" idx="4"/>
          </p:nvPr>
        </p:nvSpPr>
        <p:spPr>
          <a:xfrm>
            <a:off x="8610600" y="6421665"/>
            <a:ext cx="2743200" cy="365125"/>
          </a:xfrm>
          <a:prstGeom prst="rect">
            <a:avLst/>
          </a:prstGeom>
        </p:spPr>
        <p:txBody>
          <a:bodyPr vert="horz" lIns="91440" tIns="45720" rIns="91440" bIns="45720" rtlCol="0" anchor="ctr"/>
          <a:lstStyle>
            <a:lvl1pPr algn="r">
              <a:defRPr sz="1200">
                <a:solidFill>
                  <a:schemeClr val="bg1"/>
                </a:solidFill>
              </a:defRPr>
            </a:lvl1pPr>
          </a:lstStyle>
          <a:p>
            <a:fld id="{3C70BCF7-18AB-49E6-9587-D4665AED965E}" type="slidenum">
              <a:rPr lang="fr-FR" smtClean="0"/>
              <a:pPr/>
              <a:t>‹#›</a:t>
            </a:fld>
            <a:endParaRPr lang="fr-FR"/>
          </a:p>
        </p:txBody>
      </p:sp>
    </p:spTree>
    <p:extLst>
      <p:ext uri="{BB962C8B-B14F-4D97-AF65-F5344CB8AC3E}">
        <p14:creationId xmlns:p14="http://schemas.microsoft.com/office/powerpoint/2010/main" val="344742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6"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Tx/>
        <a:buBlip>
          <a:blip r:embed="rId14"/>
        </a:buBlip>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SzPct val="75000"/>
        <a:buFontTx/>
        <a:buBlip>
          <a:blip r:embed="rId14"/>
        </a:buBlip>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D988B45-17EF-47C7-A79E-6788BA9126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579679AE-DB91-4DC5-8B7A-78C2799DE0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363A8D1-A6C3-42EF-9F60-F2E910BB99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DAFDB6-33A7-42A9-9298-31FEC6C3CF99}" type="datetime1">
              <a:rPr lang="fr-FR" smtClean="0"/>
              <a:t>21/01/2025</a:t>
            </a:fld>
            <a:endParaRPr lang="fr-FR"/>
          </a:p>
        </p:txBody>
      </p:sp>
      <p:sp>
        <p:nvSpPr>
          <p:cNvPr id="5" name="Espace réservé du pied de page 4">
            <a:extLst>
              <a:ext uri="{FF2B5EF4-FFF2-40B4-BE49-F238E27FC236}">
                <a16:creationId xmlns:a16="http://schemas.microsoft.com/office/drawing/2014/main" id="{0FDD0604-D7FB-4C2B-A406-AAF9F82CBD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5BD5F29C-DBC3-41C3-A3D8-EEA4B4F044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BF3AB-E14B-4C08-A144-CC096D84ACA2}" type="slidenum">
              <a:rPr lang="fr-FR" smtClean="0"/>
              <a:t>‹#›</a:t>
            </a:fld>
            <a:endParaRPr lang="fr-FR"/>
          </a:p>
        </p:txBody>
      </p:sp>
    </p:spTree>
    <p:extLst>
      <p:ext uri="{BB962C8B-B14F-4D97-AF65-F5344CB8AC3E}">
        <p14:creationId xmlns:p14="http://schemas.microsoft.com/office/powerpoint/2010/main" val="36305279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5"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slideLayout" Target="../slideLayouts/slideLayout13.xml"/><Relationship Id="rId7" Type="http://schemas.openxmlformats.org/officeDocument/2006/relationships/image" Target="../media/image26.jpe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7.emf"/><Relationship Id="rId5" Type="http://schemas.openxmlformats.org/officeDocument/2006/relationships/oleObject" Target="../embeddings/oleObject2.bin"/><Relationship Id="rId4"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slideLayout" Target="../slideLayouts/slideLayout16.xml"/><Relationship Id="rId7" Type="http://schemas.openxmlformats.org/officeDocument/2006/relationships/image" Target="../media/image12.jpe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10.xml"/><Relationship Id="rId9" Type="http://schemas.openxmlformats.org/officeDocument/2006/relationships/image" Target="../media/image29.png"/></Relationships>
</file>

<file path=ppt/slides/_rels/slide12.xml.rels><?xml version="1.0" encoding="UTF-8" standalone="yes"?>
<Relationships xmlns="http://schemas.openxmlformats.org/package/2006/relationships"><Relationship Id="rId8" Type="http://schemas.microsoft.com/office/2007/relationships/hdphoto" Target="../media/hdphoto3.wdp"/><Relationship Id="rId13" Type="http://schemas.microsoft.com/office/2007/relationships/hdphoto" Target="../media/hdphoto5.wdp"/><Relationship Id="rId3" Type="http://schemas.openxmlformats.org/officeDocument/2006/relationships/slideLayout" Target="../slideLayouts/slideLayout16.xml"/><Relationship Id="rId7" Type="http://schemas.openxmlformats.org/officeDocument/2006/relationships/image" Target="../media/image30.png"/><Relationship Id="rId12" Type="http://schemas.openxmlformats.org/officeDocument/2006/relationships/image" Target="../media/image32.png"/><Relationship Id="rId2" Type="http://schemas.openxmlformats.org/officeDocument/2006/relationships/tags" Target="../tags/tag10.xml"/><Relationship Id="rId16" Type="http://schemas.openxmlformats.org/officeDocument/2006/relationships/image" Target="../media/image34.png"/><Relationship Id="rId1" Type="http://schemas.openxmlformats.org/officeDocument/2006/relationships/tags" Target="../tags/tag9.xml"/><Relationship Id="rId6" Type="http://schemas.openxmlformats.org/officeDocument/2006/relationships/image" Target="../media/image7.emf"/><Relationship Id="rId11" Type="http://schemas.microsoft.com/office/2007/relationships/hdphoto" Target="../media/hdphoto4.wdp"/><Relationship Id="rId5" Type="http://schemas.openxmlformats.org/officeDocument/2006/relationships/oleObject" Target="../embeddings/oleObject1.bin"/><Relationship Id="rId15" Type="http://schemas.openxmlformats.org/officeDocument/2006/relationships/image" Target="../media/image33.png"/><Relationship Id="rId10" Type="http://schemas.openxmlformats.org/officeDocument/2006/relationships/image" Target="../media/image31.png"/><Relationship Id="rId4" Type="http://schemas.openxmlformats.org/officeDocument/2006/relationships/notesSlide" Target="../notesSlides/notesSlide11.xml"/><Relationship Id="rId9" Type="http://schemas.openxmlformats.org/officeDocument/2006/relationships/image" Target="../media/image1.png"/><Relationship Id="rId1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16.xml"/><Relationship Id="rId5" Type="http://schemas.openxmlformats.org/officeDocument/2006/relationships/image" Target="../media/image37.png"/><Relationship Id="rId4" Type="http://schemas.openxmlformats.org/officeDocument/2006/relationships/image" Target="../media/image36.jpeg"/></Relationships>
</file>

<file path=ppt/slides/_rels/slide15.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slideLayout" Target="../slideLayouts/slideLayout16.xml"/><Relationship Id="rId7" Type="http://schemas.openxmlformats.org/officeDocument/2006/relationships/image" Target="../media/image7.emf"/><Relationship Id="rId12" Type="http://schemas.openxmlformats.org/officeDocument/2006/relationships/image" Target="../media/image12.jpe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oleObject" Target="../embeddings/oleObject1.bin"/><Relationship Id="rId11" Type="http://schemas.openxmlformats.org/officeDocument/2006/relationships/image" Target="../media/image42.png"/><Relationship Id="rId5" Type="http://schemas.openxmlformats.org/officeDocument/2006/relationships/image" Target="../media/image38.png"/><Relationship Id="rId10" Type="http://schemas.openxmlformats.org/officeDocument/2006/relationships/image" Target="../media/image41.png"/><Relationship Id="rId4" Type="http://schemas.openxmlformats.org/officeDocument/2006/relationships/notesSlide" Target="../notesSlides/notesSlide14.xml"/><Relationship Id="rId9" Type="http://schemas.openxmlformats.org/officeDocument/2006/relationships/image" Target="../media/image40.jpeg"/></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16.xml"/><Relationship Id="rId7" Type="http://schemas.openxmlformats.org/officeDocument/2006/relationships/image" Target="../media/image45.pn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44.png"/><Relationship Id="rId5" Type="http://schemas.openxmlformats.org/officeDocument/2006/relationships/image" Target="../media/image43.png"/><Relationship Id="rId10" Type="http://schemas.openxmlformats.org/officeDocument/2006/relationships/image" Target="../media/image46.png"/><Relationship Id="rId4" Type="http://schemas.openxmlformats.org/officeDocument/2006/relationships/notesSlide" Target="../notesSlides/notesSlide15.xml"/><Relationship Id="rId9" Type="http://schemas.openxmlformats.org/officeDocument/2006/relationships/image" Target="../media/image7.emf"/></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image" Target="../media/image7.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oleObject" Target="../embeddings/oleObject1.bin"/><Relationship Id="rId5" Type="http://schemas.openxmlformats.org/officeDocument/2006/relationships/image" Target="../media/image47.jpg"/><Relationship Id="rId4"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slideLayout" Target="../slideLayouts/slideLayout16.xml"/><Relationship Id="rId7" Type="http://schemas.openxmlformats.org/officeDocument/2006/relationships/oleObject" Target="../embeddings/oleObject1.bin"/><Relationship Id="rId2" Type="http://schemas.openxmlformats.org/officeDocument/2006/relationships/tags" Target="../tags/tag20.xml"/><Relationship Id="rId1" Type="http://schemas.openxmlformats.org/officeDocument/2006/relationships/tags" Target="../tags/tag19.xml"/><Relationship Id="rId6" Type="http://schemas.microsoft.com/office/2007/relationships/hdphoto" Target="../media/hdphoto6.wdp"/><Relationship Id="rId5" Type="http://schemas.openxmlformats.org/officeDocument/2006/relationships/image" Target="../media/image48.png"/><Relationship Id="rId4"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slideLayout" Target="../slideLayouts/slideLayout16.xml"/><Relationship Id="rId7" Type="http://schemas.openxmlformats.org/officeDocument/2006/relationships/image" Target="../media/image7.emf"/><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oleObject" Target="../embeddings/oleObject1.bin"/><Relationship Id="rId11" Type="http://schemas.openxmlformats.org/officeDocument/2006/relationships/image" Target="../media/image53.png"/><Relationship Id="rId5" Type="http://schemas.openxmlformats.org/officeDocument/2006/relationships/image" Target="../media/image49.png"/><Relationship Id="rId10" Type="http://schemas.openxmlformats.org/officeDocument/2006/relationships/image" Target="../media/image52.png"/><Relationship Id="rId4" Type="http://schemas.openxmlformats.org/officeDocument/2006/relationships/notesSlide" Target="../notesSlides/notesSlide18.xml"/><Relationship Id="rId9" Type="http://schemas.openxmlformats.org/officeDocument/2006/relationships/image" Target="../media/image51.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image" Target="../media/image54.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16.xml"/><Relationship Id="rId7" Type="http://schemas.openxmlformats.org/officeDocument/2006/relationships/image" Target="../media/image57.jp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56.jpeg"/><Relationship Id="rId5" Type="http://schemas.openxmlformats.org/officeDocument/2006/relationships/image" Target="../media/image55.png"/><Relationship Id="rId4" Type="http://schemas.openxmlformats.org/officeDocument/2006/relationships/notesSlide" Target="../notesSlides/notesSlide20.xml"/><Relationship Id="rId9" Type="http://schemas.openxmlformats.org/officeDocument/2006/relationships/image" Target="../media/image7.emf"/></Relationships>
</file>

<file path=ppt/slides/_rels/slide22.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slideLayout" Target="../slideLayouts/slideLayout16.xml"/><Relationship Id="rId7" Type="http://schemas.openxmlformats.org/officeDocument/2006/relationships/image" Target="../media/image58.png"/><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image" Target="../media/image62.png"/><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slideLayout" Target="../slideLayouts/slideLayout16.xml"/><Relationship Id="rId7" Type="http://schemas.openxmlformats.org/officeDocument/2006/relationships/image" Target="../media/image63.pn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7.emf"/><Relationship Id="rId5" Type="http://schemas.openxmlformats.org/officeDocument/2006/relationships/oleObject" Target="../embeddings/oleObject1.bin"/><Relationship Id="rId10" Type="http://schemas.openxmlformats.org/officeDocument/2006/relationships/image" Target="../media/image66.png"/><Relationship Id="rId4" Type="http://schemas.openxmlformats.org/officeDocument/2006/relationships/notesSlide" Target="../notesSlides/notesSlide24.xml"/><Relationship Id="rId9" Type="http://schemas.openxmlformats.org/officeDocument/2006/relationships/image" Target="../media/image65.png"/></Relationships>
</file>

<file path=ppt/slides/_rels/slide27.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slideLayout" Target="../slideLayouts/slideLayout16.xml"/><Relationship Id="rId7" Type="http://schemas.openxmlformats.org/officeDocument/2006/relationships/image" Target="../media/image67.png"/><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7.emf"/><Relationship Id="rId5" Type="http://schemas.openxmlformats.org/officeDocument/2006/relationships/oleObject" Target="../embeddings/oleObject1.bin"/><Relationship Id="rId10" Type="http://schemas.openxmlformats.org/officeDocument/2006/relationships/image" Target="../media/image70.png"/><Relationship Id="rId4" Type="http://schemas.openxmlformats.org/officeDocument/2006/relationships/notesSlide" Target="../notesSlides/notesSlide25.xml"/><Relationship Id="rId9" Type="http://schemas.openxmlformats.org/officeDocument/2006/relationships/image" Target="../media/image69.png"/></Relationships>
</file>

<file path=ppt/slides/_rels/slide28.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slideLayout" Target="../slideLayouts/slideLayout16.xml"/><Relationship Id="rId7" Type="http://schemas.openxmlformats.org/officeDocument/2006/relationships/image" Target="../media/image7.emf"/><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oleObject" Target="../embeddings/oleObject1.bin"/><Relationship Id="rId5" Type="http://schemas.openxmlformats.org/officeDocument/2006/relationships/image" Target="../media/image71.png"/><Relationship Id="rId10" Type="http://schemas.openxmlformats.org/officeDocument/2006/relationships/image" Target="../media/image69.png"/><Relationship Id="rId4" Type="http://schemas.openxmlformats.org/officeDocument/2006/relationships/notesSlide" Target="../notesSlides/notesSlide26.xml"/><Relationship Id="rId9" Type="http://schemas.openxmlformats.org/officeDocument/2006/relationships/image" Target="../media/image67.png"/></Relationships>
</file>

<file path=ppt/slides/_rels/slide29.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slideLayout" Target="../slideLayouts/slideLayout16.xml"/><Relationship Id="rId7" Type="http://schemas.openxmlformats.org/officeDocument/2006/relationships/image" Target="../media/image72.pn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image" Target="../media/image7.emf"/><Relationship Id="rId11" Type="http://schemas.openxmlformats.org/officeDocument/2006/relationships/image" Target="../media/image76.png"/><Relationship Id="rId5" Type="http://schemas.openxmlformats.org/officeDocument/2006/relationships/oleObject" Target="../embeddings/oleObject1.bin"/><Relationship Id="rId10" Type="http://schemas.openxmlformats.org/officeDocument/2006/relationships/image" Target="../media/image75.png"/><Relationship Id="rId4" Type="http://schemas.openxmlformats.org/officeDocument/2006/relationships/notesSlide" Target="../notesSlides/notesSlide27.xml"/><Relationship Id="rId9" Type="http://schemas.openxmlformats.org/officeDocument/2006/relationships/image" Target="../media/image74.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image" Target="../media/image8.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slideLayout" Target="../slideLayouts/slideLayout16.xml"/><Relationship Id="rId7" Type="http://schemas.openxmlformats.org/officeDocument/2006/relationships/oleObject" Target="../embeddings/oleObject1.bin"/><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notesSlide" Target="../notesSlides/notesSlide28.xml"/><Relationship Id="rId9" Type="http://schemas.openxmlformats.org/officeDocument/2006/relationships/image" Target="../media/image79.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image" Target="../media/image7.emf"/><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oleObject" Target="../embeddings/oleObject1.bin"/><Relationship Id="rId5" Type="http://schemas.openxmlformats.org/officeDocument/2006/relationships/image" Target="../media/image80.png"/><Relationship Id="rId4"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slideLayout" Target="../slideLayouts/slideLayout16.xml"/><Relationship Id="rId7" Type="http://schemas.openxmlformats.org/officeDocument/2006/relationships/image" Target="../media/image81.pn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30.xml"/><Relationship Id="rId9" Type="http://schemas.openxmlformats.org/officeDocument/2006/relationships/image" Target="../media/image83.png"/></Relationships>
</file>

<file path=ppt/slides/_rels/slide33.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slideLayout" Target="../slideLayouts/slideLayout16.xml"/><Relationship Id="rId7" Type="http://schemas.openxmlformats.org/officeDocument/2006/relationships/image" Target="../media/image81.png"/><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31.xml"/><Relationship Id="rId9" Type="http://schemas.openxmlformats.org/officeDocument/2006/relationships/image" Target="../media/image84.png"/></Relationships>
</file>

<file path=ppt/slides/_rels/slide34.xml.rels><?xml version="1.0" encoding="UTF-8" standalone="yes"?>
<Relationships xmlns="http://schemas.openxmlformats.org/package/2006/relationships"><Relationship Id="rId8" Type="http://schemas.openxmlformats.org/officeDocument/2006/relationships/image" Target="../media/image82.png"/><Relationship Id="rId13" Type="http://schemas.openxmlformats.org/officeDocument/2006/relationships/image" Target="../media/image89.png"/><Relationship Id="rId3" Type="http://schemas.openxmlformats.org/officeDocument/2006/relationships/slideLayout" Target="../slideLayouts/slideLayout16.xml"/><Relationship Id="rId7" Type="http://schemas.openxmlformats.org/officeDocument/2006/relationships/image" Target="../media/image81.png"/><Relationship Id="rId12" Type="http://schemas.openxmlformats.org/officeDocument/2006/relationships/image" Target="../media/image88.png"/><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7.emf"/><Relationship Id="rId11" Type="http://schemas.openxmlformats.org/officeDocument/2006/relationships/image" Target="../media/image87.png"/><Relationship Id="rId5" Type="http://schemas.openxmlformats.org/officeDocument/2006/relationships/oleObject" Target="../embeddings/oleObject1.bin"/><Relationship Id="rId10" Type="http://schemas.openxmlformats.org/officeDocument/2006/relationships/image" Target="../media/image86.png"/><Relationship Id="rId4" Type="http://schemas.openxmlformats.org/officeDocument/2006/relationships/notesSlide" Target="../notesSlides/notesSlide32.xml"/><Relationship Id="rId9" Type="http://schemas.openxmlformats.org/officeDocument/2006/relationships/image" Target="../media/image85.png"/></Relationships>
</file>

<file path=ppt/slides/_rels/slide35.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slideLayout" Target="../slideLayouts/slideLayout16.xml"/><Relationship Id="rId7" Type="http://schemas.openxmlformats.org/officeDocument/2006/relationships/image" Target="../media/image90.png"/><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7.emf"/><Relationship Id="rId11" Type="http://schemas.openxmlformats.org/officeDocument/2006/relationships/image" Target="../media/image94.png"/><Relationship Id="rId5" Type="http://schemas.openxmlformats.org/officeDocument/2006/relationships/oleObject" Target="../embeddings/oleObject1.bin"/><Relationship Id="rId10" Type="http://schemas.openxmlformats.org/officeDocument/2006/relationships/image" Target="../media/image93.png"/><Relationship Id="rId4" Type="http://schemas.openxmlformats.org/officeDocument/2006/relationships/notesSlide" Target="../notesSlides/notesSlide33.xml"/><Relationship Id="rId9" Type="http://schemas.openxmlformats.org/officeDocument/2006/relationships/image" Target="../media/image92.png"/></Relationships>
</file>

<file path=ppt/slides/_rels/slide36.xml.rels><?xml version="1.0" encoding="UTF-8" standalone="yes"?>
<Relationships xmlns="http://schemas.openxmlformats.org/package/2006/relationships"><Relationship Id="rId8" Type="http://schemas.openxmlformats.org/officeDocument/2006/relationships/image" Target="../media/image96.png"/><Relationship Id="rId13" Type="http://schemas.openxmlformats.org/officeDocument/2006/relationships/image" Target="../media/image101.png"/><Relationship Id="rId3" Type="http://schemas.openxmlformats.org/officeDocument/2006/relationships/slideLayout" Target="../slideLayouts/slideLayout16.xml"/><Relationship Id="rId7" Type="http://schemas.openxmlformats.org/officeDocument/2006/relationships/image" Target="../media/image7.emf"/><Relationship Id="rId12" Type="http://schemas.openxmlformats.org/officeDocument/2006/relationships/image" Target="../media/image100.png"/><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oleObject" Target="../embeddings/oleObject1.bin"/><Relationship Id="rId11" Type="http://schemas.openxmlformats.org/officeDocument/2006/relationships/image" Target="../media/image99.png"/><Relationship Id="rId5" Type="http://schemas.openxmlformats.org/officeDocument/2006/relationships/image" Target="../media/image95.png"/><Relationship Id="rId10" Type="http://schemas.openxmlformats.org/officeDocument/2006/relationships/image" Target="../media/image98.png"/><Relationship Id="rId4" Type="http://schemas.openxmlformats.org/officeDocument/2006/relationships/notesSlide" Target="../notesSlides/notesSlide34.xml"/><Relationship Id="rId9" Type="http://schemas.openxmlformats.org/officeDocument/2006/relationships/image" Target="../media/image97.png"/></Relationships>
</file>

<file path=ppt/slides/_rels/slide37.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slideLayout" Target="../slideLayouts/slideLayout16.xml"/><Relationship Id="rId7" Type="http://schemas.openxmlformats.org/officeDocument/2006/relationships/image" Target="../media/image102.png"/><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35.xml"/><Relationship Id="rId9" Type="http://schemas.openxmlformats.org/officeDocument/2006/relationships/image" Target="../media/image104.png"/></Relationships>
</file>

<file path=ppt/slides/_rels/slide38.xml.rels><?xml version="1.0" encoding="UTF-8" standalone="yes"?>
<Relationships xmlns="http://schemas.openxmlformats.org/package/2006/relationships"><Relationship Id="rId8" Type="http://schemas.openxmlformats.org/officeDocument/2006/relationships/image" Target="../media/image106.png"/><Relationship Id="rId13" Type="http://schemas.openxmlformats.org/officeDocument/2006/relationships/image" Target="../media/image111.png"/><Relationship Id="rId3" Type="http://schemas.openxmlformats.org/officeDocument/2006/relationships/slideLayout" Target="../slideLayouts/slideLayout16.xml"/><Relationship Id="rId7" Type="http://schemas.openxmlformats.org/officeDocument/2006/relationships/image" Target="../media/image105.png"/><Relationship Id="rId12" Type="http://schemas.openxmlformats.org/officeDocument/2006/relationships/image" Target="../media/image110.png"/><Relationship Id="rId17" Type="http://schemas.openxmlformats.org/officeDocument/2006/relationships/image" Target="../media/image115.png"/><Relationship Id="rId2" Type="http://schemas.openxmlformats.org/officeDocument/2006/relationships/tags" Target="../tags/tag56.xml"/><Relationship Id="rId16" Type="http://schemas.openxmlformats.org/officeDocument/2006/relationships/image" Target="../media/image114.png"/><Relationship Id="rId1" Type="http://schemas.openxmlformats.org/officeDocument/2006/relationships/tags" Target="../tags/tag55.xml"/><Relationship Id="rId6" Type="http://schemas.openxmlformats.org/officeDocument/2006/relationships/image" Target="../media/image7.emf"/><Relationship Id="rId11" Type="http://schemas.openxmlformats.org/officeDocument/2006/relationships/image" Target="../media/image109.png"/><Relationship Id="rId5" Type="http://schemas.openxmlformats.org/officeDocument/2006/relationships/oleObject" Target="../embeddings/oleObject1.bin"/><Relationship Id="rId15" Type="http://schemas.openxmlformats.org/officeDocument/2006/relationships/image" Target="../media/image113.png"/><Relationship Id="rId10" Type="http://schemas.openxmlformats.org/officeDocument/2006/relationships/image" Target="../media/image108.png"/><Relationship Id="rId4" Type="http://schemas.openxmlformats.org/officeDocument/2006/relationships/notesSlide" Target="../notesSlides/notesSlide36.xml"/><Relationship Id="rId9" Type="http://schemas.openxmlformats.org/officeDocument/2006/relationships/image" Target="../media/image107.png"/><Relationship Id="rId14" Type="http://schemas.openxmlformats.org/officeDocument/2006/relationships/image" Target="../media/image112.png"/></Relationships>
</file>

<file path=ppt/slides/_rels/slide39.xml.rels><?xml version="1.0" encoding="UTF-8" standalone="yes"?>
<Relationships xmlns="http://schemas.openxmlformats.org/package/2006/relationships"><Relationship Id="rId8" Type="http://schemas.openxmlformats.org/officeDocument/2006/relationships/image" Target="../media/image117.png"/><Relationship Id="rId3" Type="http://schemas.openxmlformats.org/officeDocument/2006/relationships/slideLayout" Target="../slideLayouts/slideLayout16.xml"/><Relationship Id="rId7" Type="http://schemas.openxmlformats.org/officeDocument/2006/relationships/image" Target="../media/image116.png"/><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7.emf"/><Relationship Id="rId5" Type="http://schemas.openxmlformats.org/officeDocument/2006/relationships/oleObject" Target="../embeddings/oleObject1.bin"/><Relationship Id="rId10" Type="http://schemas.openxmlformats.org/officeDocument/2006/relationships/image" Target="../media/image119.png"/><Relationship Id="rId4" Type="http://schemas.openxmlformats.org/officeDocument/2006/relationships/notesSlide" Target="../notesSlides/notesSlide37.xml"/><Relationship Id="rId9" Type="http://schemas.openxmlformats.org/officeDocument/2006/relationships/image" Target="../media/image118.pn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0.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image" Target="../media/image58.png"/><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38.xml"/></Relationships>
</file>

<file path=ppt/slides/_rels/slide41.xml.rels><?xml version="1.0" encoding="UTF-8" standalone="yes"?>
<Relationships xmlns="http://schemas.openxmlformats.org/package/2006/relationships"><Relationship Id="rId8" Type="http://schemas.openxmlformats.org/officeDocument/2006/relationships/image" Target="../media/image121.png"/><Relationship Id="rId13" Type="http://schemas.openxmlformats.org/officeDocument/2006/relationships/image" Target="../media/image126.png"/><Relationship Id="rId3" Type="http://schemas.openxmlformats.org/officeDocument/2006/relationships/slideLayout" Target="../slideLayouts/slideLayout16.xml"/><Relationship Id="rId7" Type="http://schemas.openxmlformats.org/officeDocument/2006/relationships/image" Target="../media/image120.png"/><Relationship Id="rId12" Type="http://schemas.openxmlformats.org/officeDocument/2006/relationships/image" Target="../media/image125.png"/><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image" Target="../media/image7.emf"/><Relationship Id="rId11" Type="http://schemas.openxmlformats.org/officeDocument/2006/relationships/image" Target="../media/image124.png"/><Relationship Id="rId5" Type="http://schemas.openxmlformats.org/officeDocument/2006/relationships/oleObject" Target="../embeddings/oleObject1.bin"/><Relationship Id="rId10" Type="http://schemas.openxmlformats.org/officeDocument/2006/relationships/image" Target="../media/image123.png"/><Relationship Id="rId4" Type="http://schemas.openxmlformats.org/officeDocument/2006/relationships/notesSlide" Target="../notesSlides/notesSlide39.xml"/><Relationship Id="rId9" Type="http://schemas.openxmlformats.org/officeDocument/2006/relationships/image" Target="../media/image122.png"/></Relationships>
</file>

<file path=ppt/slides/_rels/slide42.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slideLayout" Target="../slideLayouts/slideLayout16.xml"/><Relationship Id="rId7" Type="http://schemas.openxmlformats.org/officeDocument/2006/relationships/image" Target="../media/image127.png"/><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40.xml"/></Relationships>
</file>

<file path=ppt/slides/_rels/slide43.xml.rels><?xml version="1.0" encoding="UTF-8" standalone="yes"?>
<Relationships xmlns="http://schemas.openxmlformats.org/package/2006/relationships"><Relationship Id="rId8" Type="http://schemas.openxmlformats.org/officeDocument/2006/relationships/image" Target="../media/image130.png"/><Relationship Id="rId3" Type="http://schemas.openxmlformats.org/officeDocument/2006/relationships/slideLayout" Target="../slideLayouts/slideLayout16.xml"/><Relationship Id="rId7" Type="http://schemas.openxmlformats.org/officeDocument/2006/relationships/image" Target="../media/image129.png"/><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image" Target="../media/image7.emf"/><Relationship Id="rId5" Type="http://schemas.openxmlformats.org/officeDocument/2006/relationships/oleObject" Target="../embeddings/oleObject1.bin"/><Relationship Id="rId10" Type="http://schemas.openxmlformats.org/officeDocument/2006/relationships/image" Target="../media/image132.png"/><Relationship Id="rId4" Type="http://schemas.openxmlformats.org/officeDocument/2006/relationships/notesSlide" Target="../notesSlides/notesSlide41.xml"/><Relationship Id="rId9" Type="http://schemas.openxmlformats.org/officeDocument/2006/relationships/image" Target="../media/image131.png"/></Relationships>
</file>

<file path=ppt/slides/_rels/slide44.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slideLayout" Target="../slideLayouts/slideLayout16.xml"/><Relationship Id="rId7" Type="http://schemas.openxmlformats.org/officeDocument/2006/relationships/image" Target="../media/image133.png"/><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42.xml"/><Relationship Id="rId9" Type="http://schemas.openxmlformats.org/officeDocument/2006/relationships/image" Target="../media/image134.png"/></Relationships>
</file>

<file path=ppt/slides/_rels/slide45.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slideLayout" Target="../slideLayouts/slideLayout16.xml"/><Relationship Id="rId7" Type="http://schemas.openxmlformats.org/officeDocument/2006/relationships/image" Target="../media/image133.png"/><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43.xml"/><Relationship Id="rId9" Type="http://schemas.openxmlformats.org/officeDocument/2006/relationships/image" Target="../media/image135.png"/></Relationships>
</file>

<file path=ppt/slides/_rels/slide46.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slideLayout" Target="../slideLayouts/slideLayout16.xml"/><Relationship Id="rId7" Type="http://schemas.openxmlformats.org/officeDocument/2006/relationships/image" Target="../media/image133.png"/><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44.xml"/><Relationship Id="rId9" Type="http://schemas.openxmlformats.org/officeDocument/2006/relationships/image" Target="../media/image136.png"/></Relationships>
</file>

<file path=ppt/slides/_rels/slide47.xml.rels><?xml version="1.0" encoding="UTF-8" standalone="yes"?>
<Relationships xmlns="http://schemas.openxmlformats.org/package/2006/relationships"><Relationship Id="rId8" Type="http://schemas.openxmlformats.org/officeDocument/2006/relationships/image" Target="../media/image133.png"/><Relationship Id="rId3" Type="http://schemas.openxmlformats.org/officeDocument/2006/relationships/slideLayout" Target="../slideLayouts/slideLayout16.xml"/><Relationship Id="rId7" Type="http://schemas.openxmlformats.org/officeDocument/2006/relationships/image" Target="../media/image7.emf"/><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oleObject" Target="../embeddings/oleObject1.bin"/><Relationship Id="rId5" Type="http://schemas.openxmlformats.org/officeDocument/2006/relationships/image" Target="../media/image137.png"/><Relationship Id="rId4" Type="http://schemas.openxmlformats.org/officeDocument/2006/relationships/notesSlide" Target="../notesSlides/notesSlide45.xml"/><Relationship Id="rId9" Type="http://schemas.openxmlformats.org/officeDocument/2006/relationships/image" Target="../media/image105.png"/></Relationships>
</file>

<file path=ppt/slides/_rels/slide48.xml.rels><?xml version="1.0" encoding="UTF-8" standalone="yes"?>
<Relationships xmlns="http://schemas.openxmlformats.org/package/2006/relationships"><Relationship Id="rId8" Type="http://schemas.openxmlformats.org/officeDocument/2006/relationships/image" Target="../media/image105.png"/><Relationship Id="rId13" Type="http://schemas.openxmlformats.org/officeDocument/2006/relationships/image" Target="../media/image142.jpeg"/><Relationship Id="rId3" Type="http://schemas.openxmlformats.org/officeDocument/2006/relationships/slideLayout" Target="../slideLayouts/slideLayout16.xml"/><Relationship Id="rId7" Type="http://schemas.openxmlformats.org/officeDocument/2006/relationships/image" Target="../media/image133.png"/><Relationship Id="rId12" Type="http://schemas.openxmlformats.org/officeDocument/2006/relationships/image" Target="../media/image141.jpeg"/><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image" Target="../media/image7.emf"/><Relationship Id="rId11" Type="http://schemas.openxmlformats.org/officeDocument/2006/relationships/image" Target="../media/image140.jpeg"/><Relationship Id="rId5" Type="http://schemas.openxmlformats.org/officeDocument/2006/relationships/oleObject" Target="../embeddings/oleObject1.bin"/><Relationship Id="rId10" Type="http://schemas.openxmlformats.org/officeDocument/2006/relationships/image" Target="../media/image139.png"/><Relationship Id="rId4" Type="http://schemas.openxmlformats.org/officeDocument/2006/relationships/notesSlide" Target="../notesSlides/notesSlide46.xml"/><Relationship Id="rId9" Type="http://schemas.openxmlformats.org/officeDocument/2006/relationships/image" Target="../media/image138.png"/></Relationships>
</file>

<file path=ppt/slides/_rels/slide49.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slideLayout" Target="../slideLayouts/slideLayout16.xml"/><Relationship Id="rId7" Type="http://schemas.openxmlformats.org/officeDocument/2006/relationships/image" Target="../media/image133.png"/><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image" Target="../media/image7.emf"/><Relationship Id="rId5" Type="http://schemas.openxmlformats.org/officeDocument/2006/relationships/oleObject" Target="../embeddings/oleObject1.bin"/><Relationship Id="rId10" Type="http://schemas.openxmlformats.org/officeDocument/2006/relationships/image" Target="../media/image144.png"/><Relationship Id="rId4" Type="http://schemas.openxmlformats.org/officeDocument/2006/relationships/notesSlide" Target="../notesSlides/notesSlide47.xml"/><Relationship Id="rId9" Type="http://schemas.openxmlformats.org/officeDocument/2006/relationships/image" Target="../media/image143.png"/></Relationships>
</file>

<file path=ppt/slides/_rels/slide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slideLayout" Target="../slideLayouts/slideLayout16.xml"/><Relationship Id="rId7" Type="http://schemas.openxmlformats.org/officeDocument/2006/relationships/image" Target="../media/image11.pn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4.xml"/><Relationship Id="rId9" Type="http://schemas.openxmlformats.org/officeDocument/2006/relationships/image" Target="../media/image13.png"/></Relationships>
</file>

<file path=ppt/slides/_rels/slide50.xml.rels><?xml version="1.0" encoding="UTF-8" standalone="yes"?>
<Relationships xmlns="http://schemas.openxmlformats.org/package/2006/relationships"><Relationship Id="rId8" Type="http://schemas.openxmlformats.org/officeDocument/2006/relationships/image" Target="../media/image105.png"/><Relationship Id="rId13" Type="http://schemas.openxmlformats.org/officeDocument/2006/relationships/image" Target="../media/image149.png"/><Relationship Id="rId3" Type="http://schemas.openxmlformats.org/officeDocument/2006/relationships/slideLayout" Target="../slideLayouts/slideLayout16.xml"/><Relationship Id="rId7" Type="http://schemas.openxmlformats.org/officeDocument/2006/relationships/image" Target="../media/image133.png"/><Relationship Id="rId12" Type="http://schemas.openxmlformats.org/officeDocument/2006/relationships/image" Target="../media/image148.png"/><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image" Target="../media/image7.emf"/><Relationship Id="rId11" Type="http://schemas.openxmlformats.org/officeDocument/2006/relationships/image" Target="../media/image147.png"/><Relationship Id="rId5" Type="http://schemas.openxmlformats.org/officeDocument/2006/relationships/oleObject" Target="../embeddings/oleObject1.bin"/><Relationship Id="rId10" Type="http://schemas.openxmlformats.org/officeDocument/2006/relationships/image" Target="../media/image146.jpg"/><Relationship Id="rId4" Type="http://schemas.openxmlformats.org/officeDocument/2006/relationships/notesSlide" Target="../notesSlides/notesSlide48.xml"/><Relationship Id="rId9" Type="http://schemas.openxmlformats.org/officeDocument/2006/relationships/image" Target="../media/image145.png"/></Relationships>
</file>

<file path=ppt/slides/_rels/slide51.xml.rels><?xml version="1.0" encoding="UTF-8" standalone="yes"?>
<Relationships xmlns="http://schemas.openxmlformats.org/package/2006/relationships"><Relationship Id="rId3" Type="http://schemas.openxmlformats.org/officeDocument/2006/relationships/image" Target="../media/image151.png"/><Relationship Id="rId7" Type="http://schemas.openxmlformats.org/officeDocument/2006/relationships/image" Target="../media/image37.png"/><Relationship Id="rId2" Type="http://schemas.openxmlformats.org/officeDocument/2006/relationships/image" Target="../media/image150.png"/><Relationship Id="rId1" Type="http://schemas.openxmlformats.org/officeDocument/2006/relationships/slideLayout" Target="../slideLayouts/slideLayout16.xml"/><Relationship Id="rId6" Type="http://schemas.openxmlformats.org/officeDocument/2006/relationships/image" Target="../media/image153.png"/><Relationship Id="rId5" Type="http://schemas.openxmlformats.org/officeDocument/2006/relationships/image" Target="../media/image152.png"/><Relationship Id="rId4" Type="http://schemas.microsoft.com/office/2007/relationships/hdphoto" Target="../media/hdphoto7.wdp"/></Relationships>
</file>

<file path=ppt/slides/_rels/slide5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16.xml"/><Relationship Id="rId4" Type="http://schemas.openxmlformats.org/officeDocument/2006/relationships/image" Target="../media/image37.png"/></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4.png"/><Relationship Id="rId1" Type="http://schemas.openxmlformats.org/officeDocument/2006/relationships/slideLayout" Target="../slideLayouts/slideLayout24.xml"/><Relationship Id="rId4" Type="http://schemas.openxmlformats.org/officeDocument/2006/relationships/image" Target="../media/image155.png"/></Relationships>
</file>

<file path=ppt/slides/_rels/slide54.xml.rels><?xml version="1.0" encoding="UTF-8" standalone="yes"?>
<Relationships xmlns="http://schemas.openxmlformats.org/package/2006/relationships"><Relationship Id="rId8" Type="http://schemas.openxmlformats.org/officeDocument/2006/relationships/image" Target="../media/image161.png"/><Relationship Id="rId3" Type="http://schemas.openxmlformats.org/officeDocument/2006/relationships/image" Target="../media/image26.jpeg"/><Relationship Id="rId7" Type="http://schemas.openxmlformats.org/officeDocument/2006/relationships/image" Target="../media/image160.jpeg"/><Relationship Id="rId12" Type="http://schemas.openxmlformats.org/officeDocument/2006/relationships/image" Target="../media/image164.png"/><Relationship Id="rId2" Type="http://schemas.openxmlformats.org/officeDocument/2006/relationships/image" Target="../media/image156.png"/><Relationship Id="rId1" Type="http://schemas.openxmlformats.org/officeDocument/2006/relationships/slideLayout" Target="../slideLayouts/slideLayout35.xml"/><Relationship Id="rId6" Type="http://schemas.openxmlformats.org/officeDocument/2006/relationships/image" Target="../media/image159.png"/><Relationship Id="rId11" Type="http://schemas.openxmlformats.org/officeDocument/2006/relationships/image" Target="../media/image163.png"/><Relationship Id="rId5" Type="http://schemas.openxmlformats.org/officeDocument/2006/relationships/image" Target="../media/image158.png"/><Relationship Id="rId10" Type="http://schemas.openxmlformats.org/officeDocument/2006/relationships/image" Target="../media/image27.png"/><Relationship Id="rId4" Type="http://schemas.openxmlformats.org/officeDocument/2006/relationships/image" Target="../media/image157.png"/><Relationship Id="rId9" Type="http://schemas.openxmlformats.org/officeDocument/2006/relationships/image" Target="../media/image162.png"/></Relationships>
</file>

<file path=ppt/slides/_rels/slide55.xml.rels><?xml version="1.0" encoding="UTF-8" standalone="yes"?>
<Relationships xmlns="http://schemas.openxmlformats.org/package/2006/relationships"><Relationship Id="rId8" Type="http://schemas.openxmlformats.org/officeDocument/2006/relationships/image" Target="../media/image165.png"/><Relationship Id="rId3" Type="http://schemas.openxmlformats.org/officeDocument/2006/relationships/slideLayout" Target="../slideLayouts/slideLayout16.xml"/><Relationship Id="rId7" Type="http://schemas.openxmlformats.org/officeDocument/2006/relationships/image" Target="../media/image7.emf"/><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oleObject" Target="../embeddings/oleObject1.bin"/><Relationship Id="rId5" Type="http://schemas.openxmlformats.org/officeDocument/2006/relationships/image" Target="../media/image50.png"/><Relationship Id="rId4" Type="http://schemas.openxmlformats.org/officeDocument/2006/relationships/notesSlide" Target="../notesSlides/notesSlide49.xml"/></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6.xml"/><Relationship Id="rId6" Type="http://schemas.microsoft.com/office/2007/relationships/hdphoto" Target="../media/hdphoto2.wdp"/><Relationship Id="rId5" Type="http://schemas.openxmlformats.org/officeDocument/2006/relationships/image" Target="../media/image15.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1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5" name="Rectangle 9">
            <a:extLst>
              <a:ext uri="{FF2B5EF4-FFF2-40B4-BE49-F238E27FC236}">
                <a16:creationId xmlns:a16="http://schemas.microsoft.com/office/drawing/2014/main" id="{2CCAFB3E-E6E2-4587-A5FC-061F9AED9A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912600"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Image 7" descr="Une image contenant machine, Pièce auto, rotor, intérieur&#10;&#10;Description générée automatiquement">
            <a:extLst>
              <a:ext uri="{FF2B5EF4-FFF2-40B4-BE49-F238E27FC236}">
                <a16:creationId xmlns:a16="http://schemas.microsoft.com/office/drawing/2014/main" id="{32DF4445-6CAB-BE6F-7404-9A95C1D80454}"/>
              </a:ext>
            </a:extLst>
          </p:cNvPr>
          <p:cNvPicPr>
            <a:picLocks noChangeAspect="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8501" r="13185" b="4254"/>
          <a:stretch/>
        </p:blipFill>
        <p:spPr>
          <a:xfrm rot="5400000">
            <a:off x="-284794" y="284791"/>
            <a:ext cx="6857999" cy="6288415"/>
          </a:xfrm>
          <a:prstGeom prst="rect">
            <a:avLst/>
          </a:prstGeom>
        </p:spPr>
      </p:pic>
      <p:pic>
        <p:nvPicPr>
          <p:cNvPr id="16" name="Picture 11">
            <a:extLst>
              <a:ext uri="{FF2B5EF4-FFF2-40B4-BE49-F238E27FC236}">
                <a16:creationId xmlns:a16="http://schemas.microsoft.com/office/drawing/2014/main" id="{5975841F-9161-4650-BCE5-20FFE7E2961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49933" t="3964" b="3964"/>
          <a:stretch/>
        </p:blipFill>
        <p:spPr>
          <a:xfrm>
            <a:off x="575867" y="1"/>
            <a:ext cx="6629806"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14" name="Rectangle 13">
            <a:extLst>
              <a:ext uri="{FF2B5EF4-FFF2-40B4-BE49-F238E27FC236}">
                <a16:creationId xmlns:a16="http://schemas.microsoft.com/office/drawing/2014/main" id="{640086A0-762B-44EE-AA70-A7268A72A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91262" y="0"/>
            <a:ext cx="590073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age 4">
            <a:extLst>
              <a:ext uri="{FF2B5EF4-FFF2-40B4-BE49-F238E27FC236}">
                <a16:creationId xmlns:a16="http://schemas.microsoft.com/office/drawing/2014/main" id="{C83358FB-03FA-418B-88C8-CD76057F0674}"/>
              </a:ext>
            </a:extLst>
          </p:cNvPr>
          <p:cNvPicPr>
            <a:picLocks noChangeAspect="1"/>
          </p:cNvPicPr>
          <p:nvPr/>
        </p:nvPicPr>
        <p:blipFill>
          <a:blip r:embed="rId5"/>
          <a:stretch>
            <a:fillRect/>
          </a:stretch>
        </p:blipFill>
        <p:spPr>
          <a:xfrm>
            <a:off x="8390557" y="135473"/>
            <a:ext cx="2754018" cy="1156687"/>
          </a:xfrm>
          <a:custGeom>
            <a:avLst/>
            <a:gdLst/>
            <a:ahLst/>
            <a:cxnLst/>
            <a:rect l="l" t="t" r="r" b="b"/>
            <a:pathLst>
              <a:path w="5017317" h="5380277">
                <a:moveTo>
                  <a:pt x="0" y="0"/>
                </a:moveTo>
                <a:lnTo>
                  <a:pt x="5017317" y="0"/>
                </a:lnTo>
                <a:lnTo>
                  <a:pt x="5017317" y="5380277"/>
                </a:lnTo>
                <a:lnTo>
                  <a:pt x="0" y="5380277"/>
                </a:lnTo>
                <a:close/>
              </a:path>
            </a:pathLst>
          </a:custGeom>
        </p:spPr>
      </p:pic>
      <p:sp>
        <p:nvSpPr>
          <p:cNvPr id="6" name="Text Placeholder 2">
            <a:extLst>
              <a:ext uri="{FF2B5EF4-FFF2-40B4-BE49-F238E27FC236}">
                <a16:creationId xmlns:a16="http://schemas.microsoft.com/office/drawing/2014/main" id="{6185F898-D4CC-152A-7655-4840ADDB4F3D}"/>
              </a:ext>
            </a:extLst>
          </p:cNvPr>
          <p:cNvSpPr txBox="1">
            <a:spLocks/>
          </p:cNvSpPr>
          <p:nvPr/>
        </p:nvSpPr>
        <p:spPr>
          <a:xfrm>
            <a:off x="6151437" y="5832356"/>
            <a:ext cx="5852371" cy="7418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Bef>
                <a:spcPts val="317"/>
              </a:spcBef>
              <a:buNone/>
            </a:pPr>
            <a:r>
              <a:rPr lang="en-US" sz="1800" b="1" dirty="0">
                <a:solidFill>
                  <a:schemeClr val="accent2"/>
                </a:solidFill>
                <a:latin typeface="+mj-lt"/>
              </a:rPr>
              <a:t>Philippe Velten</a:t>
            </a:r>
          </a:p>
          <a:p>
            <a:pPr marL="0" indent="0" algn="r">
              <a:lnSpc>
                <a:spcPct val="100000"/>
              </a:lnSpc>
              <a:spcBef>
                <a:spcPts val="317"/>
              </a:spcBef>
              <a:buNone/>
            </a:pPr>
            <a:r>
              <a:rPr lang="en-US" sz="1800" dirty="0">
                <a:latin typeface="+mj-lt"/>
              </a:rPr>
              <a:t>Knowledge Transfer Seminar CERN, 21-23</a:t>
            </a:r>
            <a:r>
              <a:rPr lang="en-US" sz="1800" baseline="30000" dirty="0">
                <a:latin typeface="+mj-lt"/>
              </a:rPr>
              <a:t>th</a:t>
            </a:r>
            <a:r>
              <a:rPr lang="en-US" sz="1800" dirty="0">
                <a:latin typeface="+mj-lt"/>
              </a:rPr>
              <a:t> of January 2025</a:t>
            </a:r>
          </a:p>
          <a:p>
            <a:pPr algn="r"/>
            <a:endParaRPr lang="fr-BE" dirty="0"/>
          </a:p>
        </p:txBody>
      </p:sp>
      <p:pic>
        <p:nvPicPr>
          <p:cNvPr id="2" name="Picture 2" descr="Home | IBA - Radio Pharma Solutions">
            <a:extLst>
              <a:ext uri="{FF2B5EF4-FFF2-40B4-BE49-F238E27FC236}">
                <a16:creationId xmlns:a16="http://schemas.microsoft.com/office/drawing/2014/main" id="{CF81B257-D127-52B3-2DEE-374B9B98E8C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27626" y="318136"/>
            <a:ext cx="784974" cy="784974"/>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FCD545A2-951D-4A99-BDFF-59A1878E91AB}"/>
              </a:ext>
            </a:extLst>
          </p:cNvPr>
          <p:cNvSpPr txBox="1"/>
          <p:nvPr/>
        </p:nvSpPr>
        <p:spPr>
          <a:xfrm>
            <a:off x="5664112" y="2159322"/>
            <a:ext cx="5852371" cy="813300"/>
          </a:xfrm>
          <a:prstGeom prst="rect">
            <a:avLst/>
          </a:prstGeom>
          <a:noFill/>
        </p:spPr>
        <p:txBody>
          <a:bodyPr wrap="square">
            <a:spAutoFit/>
          </a:bodyPr>
          <a:lstStyle/>
          <a:p>
            <a:pPr algn="ctr">
              <a:lnSpc>
                <a:spcPct val="115000"/>
              </a:lnSpc>
              <a:spcAft>
                <a:spcPts val="800"/>
              </a:spcAft>
            </a:pPr>
            <a:r>
              <a:rPr lang="en-GB" sz="1800" b="1" dirty="0">
                <a:effectLst/>
                <a:latin typeface="Calibri" panose="020F0502020204030204" pitchFamily="34" charset="0"/>
                <a:ea typeface="Times New Roman" panose="02020603050405020304" pitchFamily="18" charset="0"/>
                <a:cs typeface="Times New Roman" panose="02020603050405020304" pitchFamily="18" charset="0"/>
              </a:rPr>
              <a:t>THE FIRST CYCLOTRON-BASED MULTI-ION THERAPY SYSTEM</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800"/>
              </a:spcAft>
            </a:pPr>
            <a:r>
              <a:rPr lang="en-GB" sz="1800" b="1" dirty="0">
                <a:effectLst/>
                <a:latin typeface="Calibri" panose="020F0502020204030204" pitchFamily="34" charset="0"/>
                <a:ea typeface="Times New Roman" panose="02020603050405020304" pitchFamily="18" charset="0"/>
                <a:cs typeface="Times New Roman" panose="02020603050405020304" pitchFamily="18" charset="0"/>
              </a:rPr>
              <a:t>PROJECT STATUS, PERSPECTIVES AND CHALLENGES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16D9E78E-AFCF-10D4-3C02-E38AE8344522}"/>
              </a:ext>
            </a:extLst>
          </p:cNvPr>
          <p:cNvSpPr txBox="1"/>
          <p:nvPr/>
        </p:nvSpPr>
        <p:spPr>
          <a:xfrm>
            <a:off x="5869411" y="3722135"/>
            <a:ext cx="5544931" cy="1709314"/>
          </a:xfrm>
          <a:prstGeom prst="rect">
            <a:avLst/>
          </a:prstGeom>
          <a:noFill/>
        </p:spPr>
        <p:txBody>
          <a:bodyPr wrap="square">
            <a:spAutoFit/>
          </a:bodyPr>
          <a:lstStyle/>
          <a:p>
            <a:pPr algn="just">
              <a:lnSpc>
                <a:spcPct val="115000"/>
              </a:lnSpc>
              <a:spcAft>
                <a:spcPts val="800"/>
              </a:spcAft>
            </a:pPr>
            <a:r>
              <a:rPr lang="en-GB" sz="1050" b="1" dirty="0">
                <a:effectLst/>
                <a:latin typeface="Calibri" panose="020F0502020204030204" pitchFamily="34" charset="0"/>
                <a:ea typeface="Times New Roman" panose="02020603050405020304" pitchFamily="18" charset="0"/>
                <a:cs typeface="Times New Roman" panose="02020603050405020304" pitchFamily="18" charset="0"/>
              </a:rPr>
              <a:t>Authors</a:t>
            </a:r>
            <a:endParaRPr lang="fr-FR" sz="105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fr-CH" sz="1050" u="sng" dirty="0">
                <a:effectLst/>
                <a:latin typeface="Calibri" panose="020F0502020204030204" pitchFamily="34" charset="0"/>
                <a:ea typeface="Times New Roman" panose="02020603050405020304" pitchFamily="18" charset="0"/>
                <a:cs typeface="Times New Roman" panose="02020603050405020304" pitchFamily="18" charset="0"/>
              </a:rPr>
              <a:t>V. Letellier</a:t>
            </a:r>
            <a:r>
              <a:rPr lang="fr-CH" sz="1050" u="sng" baseline="30000" dirty="0">
                <a:effectLst/>
                <a:latin typeface="Calibri" panose="020F0502020204030204" pitchFamily="34" charset="0"/>
                <a:ea typeface="Times New Roman" panose="02020603050405020304" pitchFamily="18" charset="0"/>
                <a:cs typeface="Times New Roman" panose="02020603050405020304" pitchFamily="18" charset="0"/>
              </a:rPr>
              <a:t>1</a:t>
            </a:r>
            <a:r>
              <a:rPr lang="fr-CH" sz="1050" dirty="0">
                <a:effectLst/>
                <a:latin typeface="Calibri" panose="020F0502020204030204" pitchFamily="34" charset="0"/>
                <a:ea typeface="Times New Roman" panose="02020603050405020304" pitchFamily="18" charset="0"/>
                <a:cs typeface="Times New Roman" panose="02020603050405020304" pitchFamily="18" charset="0"/>
              </a:rPr>
              <a:t>, </a:t>
            </a:r>
            <a:r>
              <a:rPr lang="fr-CH" sz="1050" u="sng" dirty="0">
                <a:effectLst/>
                <a:latin typeface="Calibri" panose="020F0502020204030204" pitchFamily="34" charset="0"/>
                <a:ea typeface="Times New Roman" panose="02020603050405020304" pitchFamily="18" charset="0"/>
                <a:cs typeface="Times New Roman" panose="02020603050405020304" pitchFamily="18" charset="0"/>
              </a:rPr>
              <a:t>P. Velten</a:t>
            </a:r>
            <a:r>
              <a:rPr lang="fr-CH" sz="1050" u="sng" baseline="30000" dirty="0">
                <a:effectLst/>
                <a:latin typeface="Calibri" panose="020F0502020204030204" pitchFamily="34" charset="0"/>
                <a:ea typeface="Times New Roman" panose="02020603050405020304" pitchFamily="18" charset="0"/>
                <a:cs typeface="Times New Roman" panose="02020603050405020304" pitchFamily="18" charset="0"/>
              </a:rPr>
              <a:t>1</a:t>
            </a:r>
            <a:r>
              <a:rPr lang="fr-CH" sz="1050" dirty="0">
                <a:effectLst/>
                <a:latin typeface="Calibri" panose="020F0502020204030204" pitchFamily="34" charset="0"/>
                <a:ea typeface="Times New Roman" panose="02020603050405020304" pitchFamily="18" charset="0"/>
                <a:cs typeface="Times New Roman" panose="02020603050405020304" pitchFamily="18" charset="0"/>
              </a:rPr>
              <a:t>, L. Maunoury</a:t>
            </a:r>
            <a:r>
              <a:rPr lang="fr-CH" sz="1050" baseline="30000" dirty="0">
                <a:effectLst/>
                <a:latin typeface="Calibri" panose="020F0502020204030204" pitchFamily="34" charset="0"/>
                <a:ea typeface="Times New Roman" panose="02020603050405020304" pitchFamily="18" charset="0"/>
                <a:cs typeface="Times New Roman" panose="02020603050405020304" pitchFamily="18" charset="0"/>
              </a:rPr>
              <a:t> 1</a:t>
            </a:r>
            <a:r>
              <a:rPr lang="fr-CH" sz="1050" dirty="0">
                <a:effectLst/>
                <a:latin typeface="Calibri" panose="020F0502020204030204" pitchFamily="34" charset="0"/>
                <a:ea typeface="Times New Roman" panose="02020603050405020304" pitchFamily="18" charset="0"/>
                <a:cs typeface="Times New Roman" panose="02020603050405020304" pitchFamily="18" charset="0"/>
              </a:rPr>
              <a:t>, O. Cosson</a:t>
            </a:r>
            <a:r>
              <a:rPr lang="fr-CH" sz="1050" baseline="30000" dirty="0">
                <a:effectLst/>
                <a:latin typeface="Calibri" panose="020F0502020204030204" pitchFamily="34" charset="0"/>
                <a:ea typeface="Times New Roman" panose="02020603050405020304" pitchFamily="18" charset="0"/>
                <a:cs typeface="Times New Roman" panose="02020603050405020304" pitchFamily="18" charset="0"/>
              </a:rPr>
              <a:t> 1</a:t>
            </a:r>
            <a:r>
              <a:rPr lang="fr-CH" sz="1050" dirty="0">
                <a:effectLst/>
                <a:latin typeface="Calibri" panose="020F0502020204030204" pitchFamily="34" charset="0"/>
                <a:ea typeface="Times New Roman" panose="02020603050405020304" pitchFamily="18" charset="0"/>
                <a:cs typeface="Times New Roman" panose="02020603050405020304" pitchFamily="18" charset="0"/>
              </a:rPr>
              <a:t>,</a:t>
            </a:r>
          </a:p>
          <a:p>
            <a:pPr algn="just">
              <a:lnSpc>
                <a:spcPct val="115000"/>
              </a:lnSpc>
              <a:spcAft>
                <a:spcPts val="800"/>
              </a:spcAft>
            </a:pPr>
            <a:r>
              <a:rPr lang="fr-CH" sz="1050" dirty="0">
                <a:effectLst/>
                <a:latin typeface="Calibri" panose="020F0502020204030204" pitchFamily="34" charset="0"/>
                <a:ea typeface="Times New Roman" panose="02020603050405020304" pitchFamily="18" charset="0"/>
                <a:cs typeface="Times New Roman" panose="02020603050405020304" pitchFamily="18" charset="0"/>
              </a:rPr>
              <a:t>J. Mandrillon², G. </a:t>
            </a:r>
            <a:r>
              <a:rPr lang="fr-CH" sz="1050" dirty="0">
                <a:latin typeface="Calibri" panose="020F0502020204030204" pitchFamily="34" charset="0"/>
                <a:ea typeface="Times New Roman" panose="02020603050405020304" pitchFamily="18" charset="0"/>
                <a:cs typeface="Times New Roman" panose="02020603050405020304" pitchFamily="18" charset="0"/>
              </a:rPr>
              <a:t>Gérard</a:t>
            </a:r>
            <a:r>
              <a:rPr lang="fr-CH" sz="1050" dirty="0">
                <a:effectLst/>
                <a:latin typeface="Calibri" panose="020F0502020204030204" pitchFamily="34" charset="0"/>
                <a:ea typeface="Times New Roman" panose="02020603050405020304" pitchFamily="18" charset="0"/>
                <a:cs typeface="Times New Roman" panose="02020603050405020304" pitchFamily="18" charset="0"/>
              </a:rPr>
              <a:t>², M. De Leenheer</a:t>
            </a:r>
            <a:r>
              <a:rPr lang="fr-CH" sz="1050" baseline="30000" dirty="0">
                <a:effectLst/>
                <a:latin typeface="Calibri" panose="020F0502020204030204" pitchFamily="34" charset="0"/>
                <a:ea typeface="Times New Roman" panose="02020603050405020304" pitchFamily="18" charset="0"/>
                <a:cs typeface="Times New Roman" panose="02020603050405020304" pitchFamily="18" charset="0"/>
              </a:rPr>
              <a:t>1</a:t>
            </a:r>
            <a:r>
              <a:rPr lang="fr-CH" sz="1050" dirty="0">
                <a:effectLst/>
                <a:latin typeface="Calibri" panose="020F0502020204030204" pitchFamily="34" charset="0"/>
                <a:ea typeface="Times New Roman" panose="02020603050405020304" pitchFamily="18" charset="0"/>
                <a:cs typeface="Times New Roman" panose="02020603050405020304" pitchFamily="18" charset="0"/>
              </a:rPr>
              <a:t>, G. Saive</a:t>
            </a:r>
            <a:r>
              <a:rPr lang="fr-CH" sz="1050" baseline="30000" dirty="0">
                <a:effectLst/>
                <a:latin typeface="Calibri" panose="020F0502020204030204" pitchFamily="34" charset="0"/>
                <a:ea typeface="Times New Roman" panose="02020603050405020304" pitchFamily="18" charset="0"/>
                <a:cs typeface="Times New Roman" panose="02020603050405020304" pitchFamily="18" charset="0"/>
              </a:rPr>
              <a:t> 1</a:t>
            </a:r>
            <a:endParaRPr lang="fr-FR" sz="105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fr-CH" sz="105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05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fr-CH" sz="1050" baseline="30000" dirty="0">
                <a:effectLst/>
                <a:latin typeface="Calibri" panose="020F0502020204030204" pitchFamily="34" charset="0"/>
                <a:ea typeface="Times New Roman" panose="02020603050405020304" pitchFamily="18" charset="0"/>
                <a:cs typeface="Times New Roman" panose="02020603050405020304" pitchFamily="18" charset="0"/>
              </a:rPr>
              <a:t>1</a:t>
            </a:r>
            <a:r>
              <a:rPr lang="fr-CH" sz="1050" dirty="0">
                <a:effectLst/>
                <a:latin typeface="Calibri" panose="020F0502020204030204" pitchFamily="34" charset="0"/>
                <a:ea typeface="Times New Roman" panose="02020603050405020304" pitchFamily="18" charset="0"/>
                <a:cs typeface="Times New Roman" panose="02020603050405020304" pitchFamily="18" charset="0"/>
              </a:rPr>
              <a:t> NHA – Normandy Hadrontherapy – 1 rue Claude Bloch, 14000 Caen - France</a:t>
            </a:r>
            <a:endParaRPr lang="fr-FR" sz="105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fr-CH" sz="1050" baseline="30000" dirty="0">
                <a:effectLst/>
                <a:latin typeface="Calibri" panose="020F0502020204030204" pitchFamily="34" charset="0"/>
                <a:ea typeface="Times New Roman" panose="02020603050405020304" pitchFamily="18" charset="0"/>
                <a:cs typeface="Times New Roman" panose="02020603050405020304" pitchFamily="18" charset="0"/>
              </a:rPr>
              <a:t>2</a:t>
            </a:r>
            <a:r>
              <a:rPr lang="fr-CH" sz="1050" dirty="0">
                <a:effectLst/>
                <a:latin typeface="Calibri" panose="020F0502020204030204" pitchFamily="34" charset="0"/>
                <a:ea typeface="Times New Roman" panose="02020603050405020304" pitchFamily="18" charset="0"/>
                <a:cs typeface="Times New Roman" panose="02020603050405020304" pitchFamily="18" charset="0"/>
              </a:rPr>
              <a:t> IBA – Ion Beam Applications - 3 chemin du Cyclotron, 1348 Louvain-la-Neuve- </a:t>
            </a:r>
            <a:r>
              <a:rPr lang="fr-CH" sz="1050" dirty="0" err="1">
                <a:effectLst/>
                <a:latin typeface="Calibri" panose="020F0502020204030204" pitchFamily="34" charset="0"/>
                <a:ea typeface="Times New Roman" panose="02020603050405020304" pitchFamily="18" charset="0"/>
                <a:cs typeface="Times New Roman" panose="02020603050405020304" pitchFamily="18" charset="0"/>
              </a:rPr>
              <a:t>Belgium</a:t>
            </a:r>
            <a:endParaRPr lang="fr-FR" sz="105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979284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 coins arrondis 9">
            <a:extLst>
              <a:ext uri="{FF2B5EF4-FFF2-40B4-BE49-F238E27FC236}">
                <a16:creationId xmlns:a16="http://schemas.microsoft.com/office/drawing/2014/main" id="{61E5E357-D80F-8C92-3B32-0B0943BC6472}"/>
              </a:ext>
            </a:extLst>
          </p:cNvPr>
          <p:cNvSpPr/>
          <p:nvPr/>
        </p:nvSpPr>
        <p:spPr>
          <a:xfrm>
            <a:off x="6258982" y="2175030"/>
            <a:ext cx="5584682" cy="2807562"/>
          </a:xfrm>
          <a:prstGeom prst="roundRect">
            <a:avLst>
              <a:gd name="adj" fmla="val 430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5">
              <a:latin typeface="+mj-lt"/>
            </a:endParaRPr>
          </a:p>
        </p:txBody>
      </p:sp>
      <p:graphicFrame>
        <p:nvGraphicFramePr>
          <p:cNvPr id="4" name="Object 3" hidden="1">
            <a:extLst>
              <a:ext uri="{FF2B5EF4-FFF2-40B4-BE49-F238E27FC236}">
                <a16:creationId xmlns:a16="http://schemas.microsoft.com/office/drawing/2014/main" id="{52233B61-F0D4-4D58-B89E-77E06B80A75A}"/>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4" name="Object 3" hidden="1">
                        <a:extLst>
                          <a:ext uri="{FF2B5EF4-FFF2-40B4-BE49-F238E27FC236}">
                            <a16:creationId xmlns:a16="http://schemas.microsoft.com/office/drawing/2014/main" id="{52233B61-F0D4-4D58-B89E-77E06B80A75A}"/>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5400AB1-B12C-47E7-A191-02AA48F9DB8A}"/>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2540">
              <a:solidFill>
                <a:srgbClr val="414141"/>
              </a:solidFill>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AutoShape 19" descr="Résultat de recherche d'images pour &quot;sigmaphi logo&quot;">
            <a:extLst>
              <a:ext uri="{FF2B5EF4-FFF2-40B4-BE49-F238E27FC236}">
                <a16:creationId xmlns:a16="http://schemas.microsoft.com/office/drawing/2014/main" id="{3F1EC2B5-24EF-44DB-A4E4-32DF636400AC}"/>
              </a:ext>
            </a:extLst>
          </p:cNvPr>
          <p:cNvSpPr>
            <a:spLocks noChangeAspect="1" noChangeArrowheads="1"/>
          </p:cNvSpPr>
          <p:nvPr/>
        </p:nvSpPr>
        <p:spPr bwMode="auto">
          <a:xfrm>
            <a:off x="5979324" y="3415869"/>
            <a:ext cx="322566" cy="32256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6770" tIns="48385" rIns="96770" bIns="48385" numCol="1" anchor="t" anchorCtr="0" compatLnSpc="1">
            <a:prstTxWarp prst="textNoShape">
              <a:avLst/>
            </a:prstTxWarp>
          </a:bodyPr>
          <a:lstStyle/>
          <a:p>
            <a:endParaRPr lang="fr-BE" sz="1905">
              <a:latin typeface="+mj-lt"/>
            </a:endParaRPr>
          </a:p>
        </p:txBody>
      </p:sp>
      <p:sp>
        <p:nvSpPr>
          <p:cNvPr id="12" name="Rectangle : coins arrondis 11">
            <a:extLst>
              <a:ext uri="{FF2B5EF4-FFF2-40B4-BE49-F238E27FC236}">
                <a16:creationId xmlns:a16="http://schemas.microsoft.com/office/drawing/2014/main" id="{2C03CF5F-4EA0-12C9-6CC1-4C80832E9679}"/>
              </a:ext>
            </a:extLst>
          </p:cNvPr>
          <p:cNvSpPr/>
          <p:nvPr/>
        </p:nvSpPr>
        <p:spPr>
          <a:xfrm>
            <a:off x="332496" y="2175031"/>
            <a:ext cx="5584682" cy="2807562"/>
          </a:xfrm>
          <a:prstGeom prst="roundRect">
            <a:avLst>
              <a:gd name="adj" fmla="val 4373"/>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5">
              <a:latin typeface="+mj-lt"/>
            </a:endParaRPr>
          </a:p>
        </p:txBody>
      </p:sp>
      <p:pic>
        <p:nvPicPr>
          <p:cNvPr id="13" name="Picture 9" descr="Résultat de recherche d'images pour &quot;iba logo&quot;">
            <a:extLst>
              <a:ext uri="{FF2B5EF4-FFF2-40B4-BE49-F238E27FC236}">
                <a16:creationId xmlns:a16="http://schemas.microsoft.com/office/drawing/2014/main" id="{68C481A3-9EAE-7E3A-6B31-9766620FB07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617524" y="2330804"/>
            <a:ext cx="975511" cy="966433"/>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9D50F20D-4529-4FAD-0E2B-69DE3FCD09F8}"/>
              </a:ext>
            </a:extLst>
          </p:cNvPr>
          <p:cNvSpPr txBox="1"/>
          <p:nvPr/>
        </p:nvSpPr>
        <p:spPr>
          <a:xfrm>
            <a:off x="6422843" y="3413405"/>
            <a:ext cx="5338890" cy="1386598"/>
          </a:xfrm>
          <a:prstGeom prst="rect">
            <a:avLst/>
          </a:prstGeom>
          <a:noFill/>
        </p:spPr>
        <p:txBody>
          <a:bodyPr wrap="square">
            <a:spAutoFit/>
          </a:bodyPr>
          <a:lstStyle/>
          <a:p>
            <a:pPr marL="302409" indent="-302409" algn="just">
              <a:spcBef>
                <a:spcPts val="212"/>
              </a:spcBef>
              <a:spcAft>
                <a:spcPts val="212"/>
              </a:spcAft>
              <a:buClr>
                <a:schemeClr val="bg1">
                  <a:lumMod val="50000"/>
                </a:schemeClr>
              </a:buClr>
              <a:buSzPct val="100000"/>
              <a:buFont typeface="Wingdings" panose="05000000000000000000" pitchFamily="2" charset="2"/>
              <a:buChar char="§"/>
            </a:pPr>
            <a:r>
              <a:rPr lang="en-US" sz="1482">
                <a:latin typeface="+mj-lt"/>
              </a:rPr>
              <a:t>Accelerators technology is IBA’s DNA</a:t>
            </a:r>
            <a:endParaRPr lang="fr-BE" sz="1482">
              <a:latin typeface="+mj-lt"/>
            </a:endParaRPr>
          </a:p>
          <a:p>
            <a:pPr marL="302409" indent="-302409" algn="just">
              <a:spcBef>
                <a:spcPts val="212"/>
              </a:spcBef>
              <a:spcAft>
                <a:spcPts val="212"/>
              </a:spcAft>
              <a:buClr>
                <a:schemeClr val="bg1">
                  <a:lumMod val="50000"/>
                </a:schemeClr>
              </a:buClr>
              <a:buSzPct val="100000"/>
              <a:buFont typeface="Wingdings" panose="05000000000000000000" pitchFamily="2" charset="2"/>
              <a:buChar char="§"/>
            </a:pPr>
            <a:r>
              <a:rPr lang="en-US" sz="1482">
                <a:latin typeface="+mj-lt"/>
              </a:rPr>
              <a:t>Supports design of the C400 heavy ion cyclotron and beamline </a:t>
            </a:r>
            <a:endParaRPr lang="fr-BE" sz="1482">
              <a:latin typeface="+mj-lt"/>
            </a:endParaRPr>
          </a:p>
          <a:p>
            <a:pPr marL="302409" indent="-302409" algn="just">
              <a:spcBef>
                <a:spcPts val="212"/>
              </a:spcBef>
              <a:spcAft>
                <a:spcPts val="212"/>
              </a:spcAft>
              <a:buClr>
                <a:schemeClr val="bg1">
                  <a:lumMod val="50000"/>
                </a:schemeClr>
              </a:buClr>
              <a:buSzPct val="100000"/>
              <a:buFont typeface="Wingdings" panose="05000000000000000000" pitchFamily="2" charset="2"/>
              <a:buChar char="§"/>
            </a:pPr>
            <a:r>
              <a:rPr lang="en-US" sz="1482">
                <a:latin typeface="+mj-lt"/>
              </a:rPr>
              <a:t>Treatment room equipment based on IBA software and </a:t>
            </a:r>
            <a:r>
              <a:rPr lang="en-US" sz="1482" err="1">
                <a:latin typeface="+mj-lt"/>
              </a:rPr>
              <a:t>hadware</a:t>
            </a:r>
            <a:endParaRPr lang="fr-BE" sz="1482">
              <a:latin typeface="+mj-lt"/>
            </a:endParaRPr>
          </a:p>
          <a:p>
            <a:pPr marL="302409" indent="-302409" algn="just">
              <a:spcBef>
                <a:spcPts val="212"/>
              </a:spcBef>
              <a:spcAft>
                <a:spcPts val="212"/>
              </a:spcAft>
              <a:buClr>
                <a:schemeClr val="bg1">
                  <a:lumMod val="50000"/>
                </a:schemeClr>
              </a:buClr>
              <a:buSzPct val="100000"/>
              <a:buFont typeface="Wingdings" panose="05000000000000000000" pitchFamily="2" charset="2"/>
              <a:buChar char="§"/>
            </a:pPr>
            <a:r>
              <a:rPr lang="en-US" sz="1482">
                <a:latin typeface="+mj-lt"/>
              </a:rPr>
              <a:t>Supports market the new heavy ion system</a:t>
            </a:r>
          </a:p>
        </p:txBody>
      </p:sp>
      <p:pic>
        <p:nvPicPr>
          <p:cNvPr id="17" name="Image 33">
            <a:extLst>
              <a:ext uri="{FF2B5EF4-FFF2-40B4-BE49-F238E27FC236}">
                <a16:creationId xmlns:a16="http://schemas.microsoft.com/office/drawing/2014/main" id="{5F310AC1-3359-C74E-BCA0-62AA0D017DD2}"/>
              </a:ext>
            </a:extLst>
          </p:cNvPr>
          <p:cNvPicPr>
            <a:picLocks noChangeAspect="1"/>
          </p:cNvPicPr>
          <p:nvPr/>
        </p:nvPicPr>
        <p:blipFill>
          <a:blip r:embed="rId8">
            <a:clrChange>
              <a:clrFrom>
                <a:srgbClr val="FFFFFF"/>
              </a:clrFrom>
              <a:clrTo>
                <a:srgbClr val="FFFFFF">
                  <a:alpha val="0"/>
                </a:srgbClr>
              </a:clrTo>
            </a:clrChange>
            <a:alphaModFix amt="92000"/>
          </a:blip>
          <a:stretch>
            <a:fillRect/>
          </a:stretch>
        </p:blipFill>
        <p:spPr>
          <a:xfrm>
            <a:off x="1831297" y="2288805"/>
            <a:ext cx="2437437" cy="1025270"/>
          </a:xfrm>
          <a:prstGeom prst="rect">
            <a:avLst/>
          </a:prstGeom>
        </p:spPr>
      </p:pic>
      <p:sp>
        <p:nvSpPr>
          <p:cNvPr id="26" name="TextBox 25">
            <a:extLst>
              <a:ext uri="{FF2B5EF4-FFF2-40B4-BE49-F238E27FC236}">
                <a16:creationId xmlns:a16="http://schemas.microsoft.com/office/drawing/2014/main" id="{79D28304-1344-FEFF-AA83-A23A29915069}"/>
              </a:ext>
            </a:extLst>
          </p:cNvPr>
          <p:cNvSpPr txBox="1"/>
          <p:nvPr/>
        </p:nvSpPr>
        <p:spPr>
          <a:xfrm>
            <a:off x="496354" y="3427849"/>
            <a:ext cx="5259538" cy="1945341"/>
          </a:xfrm>
          <a:prstGeom prst="rect">
            <a:avLst/>
          </a:prstGeom>
          <a:noFill/>
        </p:spPr>
        <p:txBody>
          <a:bodyPr wrap="square">
            <a:spAutoFit/>
          </a:bodyPr>
          <a:lstStyle/>
          <a:p>
            <a:pPr marL="302409" indent="-302409" algn="just">
              <a:spcBef>
                <a:spcPts val="212"/>
              </a:spcBef>
              <a:spcAft>
                <a:spcPts val="212"/>
              </a:spcAft>
              <a:buClr>
                <a:schemeClr val="bg1">
                  <a:lumMod val="50000"/>
                </a:schemeClr>
              </a:buClr>
              <a:buSzPct val="100000"/>
              <a:buFont typeface="Wingdings" panose="05000000000000000000" pitchFamily="2" charset="2"/>
              <a:buChar char="§"/>
            </a:pPr>
            <a:r>
              <a:rPr lang="en-US" sz="1482" dirty="0">
                <a:latin typeface="+mj-lt"/>
              </a:rPr>
              <a:t>Designs and produces its own C400 IONS treatment system</a:t>
            </a:r>
          </a:p>
          <a:p>
            <a:pPr marL="302409" indent="-302409" algn="just">
              <a:spcBef>
                <a:spcPts val="212"/>
              </a:spcBef>
              <a:spcAft>
                <a:spcPts val="212"/>
              </a:spcAft>
              <a:buClr>
                <a:schemeClr val="bg1">
                  <a:lumMod val="50000"/>
                </a:schemeClr>
              </a:buClr>
              <a:buSzPct val="100000"/>
              <a:buFont typeface="Wingdings" panose="05000000000000000000" pitchFamily="2" charset="2"/>
              <a:buChar char="§"/>
            </a:pPr>
            <a:r>
              <a:rPr lang="en-US" sz="1482" dirty="0">
                <a:latin typeface="+mj-lt"/>
              </a:rPr>
              <a:t>Designs the superconducting cyclotron 400MeV/u </a:t>
            </a:r>
          </a:p>
          <a:p>
            <a:pPr marL="302409" indent="-302409" algn="just">
              <a:spcBef>
                <a:spcPts val="212"/>
              </a:spcBef>
              <a:spcAft>
                <a:spcPts val="212"/>
              </a:spcAft>
              <a:buClr>
                <a:schemeClr val="bg1">
                  <a:lumMod val="50000"/>
                </a:schemeClr>
              </a:buClr>
              <a:buSzPct val="100000"/>
              <a:buFont typeface="Wingdings" panose="05000000000000000000" pitchFamily="2" charset="2"/>
              <a:buChar char="§"/>
            </a:pPr>
            <a:r>
              <a:rPr lang="en-US" sz="1482" dirty="0">
                <a:latin typeface="+mj-lt"/>
              </a:rPr>
              <a:t>Designs the treatment rooms with fixe beamline / couch / chair</a:t>
            </a:r>
          </a:p>
          <a:p>
            <a:pPr marL="302409" indent="-302409" algn="just">
              <a:spcBef>
                <a:spcPts val="212"/>
              </a:spcBef>
              <a:spcAft>
                <a:spcPts val="212"/>
              </a:spcAft>
              <a:buClr>
                <a:schemeClr val="bg1">
                  <a:lumMod val="50000"/>
                </a:schemeClr>
              </a:buClr>
              <a:buSzPct val="100000"/>
              <a:buFont typeface="Wingdings" panose="05000000000000000000" pitchFamily="2" charset="2"/>
              <a:buChar char="§"/>
            </a:pPr>
            <a:r>
              <a:rPr lang="en-US" sz="1482" dirty="0">
                <a:latin typeface="+mj-lt"/>
              </a:rPr>
              <a:t>Markets the C400 IONS treatment system</a:t>
            </a:r>
          </a:p>
          <a:p>
            <a:pPr marL="302409" indent="-302409" algn="just">
              <a:spcBef>
                <a:spcPts val="212"/>
              </a:spcBef>
              <a:spcAft>
                <a:spcPts val="212"/>
              </a:spcAft>
              <a:buClr>
                <a:schemeClr val="bg1">
                  <a:lumMod val="50000"/>
                </a:schemeClr>
              </a:buClr>
              <a:buSzPct val="100000"/>
              <a:buFont typeface="Wingdings" panose="05000000000000000000" pitchFamily="2" charset="2"/>
              <a:buChar char="§"/>
            </a:pPr>
            <a:endParaRPr lang="en-US" sz="1482" dirty="0">
              <a:latin typeface="+mj-lt"/>
            </a:endParaRPr>
          </a:p>
          <a:p>
            <a:pPr marL="302409" indent="-302409" algn="just">
              <a:spcBef>
                <a:spcPts val="212"/>
              </a:spcBef>
              <a:spcAft>
                <a:spcPts val="212"/>
              </a:spcAft>
              <a:buClr>
                <a:schemeClr val="bg1">
                  <a:lumMod val="50000"/>
                </a:schemeClr>
              </a:buClr>
              <a:buSzPct val="100000"/>
              <a:buFont typeface="Wingdings" panose="05000000000000000000" pitchFamily="2" charset="2"/>
              <a:buChar char="§"/>
            </a:pPr>
            <a:endParaRPr lang="fr-BE" sz="1482" dirty="0">
              <a:latin typeface="+mj-lt"/>
            </a:endParaRPr>
          </a:p>
        </p:txBody>
      </p:sp>
      <p:sp>
        <p:nvSpPr>
          <p:cNvPr id="3" name="ZoneTexte 2">
            <a:extLst>
              <a:ext uri="{FF2B5EF4-FFF2-40B4-BE49-F238E27FC236}">
                <a16:creationId xmlns:a16="http://schemas.microsoft.com/office/drawing/2014/main" id="{E28B04BA-D298-4D87-A4A8-16BB1CA89382}"/>
              </a:ext>
            </a:extLst>
          </p:cNvPr>
          <p:cNvSpPr txBox="1"/>
          <p:nvPr/>
        </p:nvSpPr>
        <p:spPr>
          <a:xfrm>
            <a:off x="8449056" y="6507149"/>
            <a:ext cx="3742944" cy="261610"/>
          </a:xfrm>
          <a:prstGeom prst="rect">
            <a:avLst/>
          </a:prstGeom>
          <a:noFill/>
        </p:spPr>
        <p:txBody>
          <a:bodyPr wrap="square" rtlCol="0">
            <a:spAutoFit/>
          </a:bodyPr>
          <a:lstStyle/>
          <a:p>
            <a:r>
              <a:rPr lang="fr-FR" sz="1100">
                <a:solidFill>
                  <a:schemeClr val="bg1"/>
                </a:solidFill>
                <a:latin typeface="+mj-lt"/>
              </a:rPr>
              <a:t>©2024  Normandy </a:t>
            </a:r>
            <a:r>
              <a:rPr lang="fr-FR" sz="1100" err="1">
                <a:solidFill>
                  <a:schemeClr val="bg1"/>
                </a:solidFill>
                <a:latin typeface="+mj-lt"/>
              </a:rPr>
              <a:t>Hadrontherapy</a:t>
            </a:r>
            <a:r>
              <a:rPr lang="fr-FR" sz="1100">
                <a:solidFill>
                  <a:schemeClr val="bg1"/>
                </a:solidFill>
                <a:latin typeface="+mj-lt"/>
              </a:rPr>
              <a:t> – </a:t>
            </a:r>
            <a:r>
              <a:rPr lang="fr-FR" sz="1100" err="1">
                <a:solidFill>
                  <a:schemeClr val="bg1"/>
                </a:solidFill>
                <a:latin typeface="+mj-lt"/>
              </a:rPr>
              <a:t>Confidential</a:t>
            </a:r>
            <a:r>
              <a:rPr lang="fr-FR" sz="1100">
                <a:solidFill>
                  <a:schemeClr val="bg1"/>
                </a:solidFill>
                <a:latin typeface="+mj-lt"/>
              </a:rPr>
              <a:t> &amp; </a:t>
            </a:r>
            <a:r>
              <a:rPr lang="fr-FR" sz="1100" err="1">
                <a:solidFill>
                  <a:schemeClr val="bg1"/>
                </a:solidFill>
                <a:latin typeface="+mj-lt"/>
              </a:rPr>
              <a:t>Proprietary</a:t>
            </a:r>
            <a:endParaRPr lang="fr-FR" sz="1100">
              <a:solidFill>
                <a:schemeClr val="bg1"/>
              </a:solidFill>
              <a:latin typeface="+mj-lt"/>
            </a:endParaRPr>
          </a:p>
        </p:txBody>
      </p:sp>
      <p:sp>
        <p:nvSpPr>
          <p:cNvPr id="19" name="Titre 1">
            <a:extLst>
              <a:ext uri="{FF2B5EF4-FFF2-40B4-BE49-F238E27FC236}">
                <a16:creationId xmlns:a16="http://schemas.microsoft.com/office/drawing/2014/main" id="{0F869141-C0B3-0D52-3E53-DBBFFD6EB80D}"/>
              </a:ext>
            </a:extLst>
          </p:cNvPr>
          <p:cNvSpPr>
            <a:spLocks noGrp="1"/>
          </p:cNvSpPr>
          <p:nvPr>
            <p:ph type="title"/>
          </p:nvPr>
        </p:nvSpPr>
        <p:spPr>
          <a:xfrm>
            <a:off x="430782" y="247230"/>
            <a:ext cx="9455062" cy="806968"/>
          </a:xfrm>
        </p:spPr>
        <p:txBody>
          <a:bodyPr>
            <a:noAutofit/>
          </a:bodyPr>
          <a:lstStyle/>
          <a:p>
            <a:r>
              <a:rPr lang="en-US" sz="3200" b="1">
                <a:ln w="0"/>
                <a:solidFill>
                  <a:srgbClr val="EB6A0A"/>
                </a:solidFill>
                <a:latin typeface="Calibri Light (En-têtes)"/>
                <a:ea typeface="Tahoma" panose="020B0604030504040204" pitchFamily="34" charset="0"/>
                <a:cs typeface="Tahoma" panose="020B0604030504040204" pitchFamily="34" charset="0"/>
              </a:rPr>
              <a:t>NHa in few words</a:t>
            </a:r>
            <a:endParaRPr lang="fr-FR" sz="3200" b="1">
              <a:ln w="0"/>
              <a:solidFill>
                <a:srgbClr val="EB6A0A"/>
              </a:solidFill>
              <a:latin typeface="Calibri Light (En-têtes)"/>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77804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7" name="Titre 1">
            <a:extLst>
              <a:ext uri="{FF2B5EF4-FFF2-40B4-BE49-F238E27FC236}">
                <a16:creationId xmlns:a16="http://schemas.microsoft.com/office/drawing/2014/main" id="{CDDA2865-D999-26D7-E14A-FE9A74E4F9BB}"/>
              </a:ext>
            </a:extLst>
          </p:cNvPr>
          <p:cNvSpPr>
            <a:spLocks noGrp="1"/>
          </p:cNvSpPr>
          <p:nvPr>
            <p:ph type="title"/>
          </p:nvPr>
        </p:nvSpPr>
        <p:spPr>
          <a:xfrm>
            <a:off x="397239" y="40648"/>
            <a:ext cx="9455062" cy="806968"/>
          </a:xfrm>
        </p:spPr>
        <p:txBody>
          <a:bodyPr>
            <a:noAutofit/>
          </a:bodyPr>
          <a:lstStyle/>
          <a:p>
            <a:r>
              <a:rPr lang="en-US" sz="3200" b="1">
                <a:ln w="0"/>
                <a:solidFill>
                  <a:srgbClr val="EB6A0A"/>
                </a:solidFill>
                <a:latin typeface="Calibri Light (En-têtes)"/>
                <a:ea typeface="Tahoma" panose="020B0604030504040204" pitchFamily="34" charset="0"/>
                <a:cs typeface="Tahoma" panose="020B0604030504040204" pitchFamily="34" charset="0"/>
              </a:rPr>
              <a:t>               center in Caen - France</a:t>
            </a:r>
            <a:endParaRPr lang="fr-FR" sz="3200" b="1">
              <a:ln w="0"/>
              <a:solidFill>
                <a:srgbClr val="EB6A0A"/>
              </a:solidFill>
              <a:latin typeface="Calibri Light (En-têtes)"/>
              <a:ea typeface="Tahoma" panose="020B0604030504040204" pitchFamily="34" charset="0"/>
              <a:cs typeface="Tahoma" panose="020B0604030504040204" pitchFamily="34" charset="0"/>
            </a:endParaRPr>
          </a:p>
        </p:txBody>
      </p:sp>
      <p:pic>
        <p:nvPicPr>
          <p:cNvPr id="12" name="Picture 4" descr="Présentation PowerPoint">
            <a:extLst>
              <a:ext uri="{FF2B5EF4-FFF2-40B4-BE49-F238E27FC236}">
                <a16:creationId xmlns:a16="http://schemas.microsoft.com/office/drawing/2014/main" id="{48F1D930-2916-0934-0D78-E266EE185D1D}"/>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44042" b="23176"/>
          <a:stretch/>
        </p:blipFill>
        <p:spPr bwMode="auto">
          <a:xfrm>
            <a:off x="397239" y="135793"/>
            <a:ext cx="1376479" cy="524675"/>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a:extLst>
              <a:ext uri="{FF2B5EF4-FFF2-40B4-BE49-F238E27FC236}">
                <a16:creationId xmlns:a16="http://schemas.microsoft.com/office/drawing/2014/main" id="{9D99EA37-02C0-971C-3BFA-255D0A5719DA}"/>
              </a:ext>
            </a:extLst>
          </p:cNvPr>
          <p:cNvSpPr txBox="1"/>
          <p:nvPr/>
        </p:nvSpPr>
        <p:spPr>
          <a:xfrm>
            <a:off x="8449056" y="6507149"/>
            <a:ext cx="3742944" cy="261610"/>
          </a:xfrm>
          <a:prstGeom prst="rect">
            <a:avLst/>
          </a:prstGeom>
          <a:noFill/>
        </p:spPr>
        <p:txBody>
          <a:bodyPr wrap="square" rtlCol="0">
            <a:spAutoFit/>
          </a:bodyPr>
          <a:lstStyle/>
          <a:p>
            <a:r>
              <a:rPr lang="fr-FR" sz="1100">
                <a:solidFill>
                  <a:schemeClr val="bg1"/>
                </a:solidFill>
                <a:latin typeface="+mj-lt"/>
              </a:rPr>
              <a:t>©2024  Normandy </a:t>
            </a:r>
            <a:r>
              <a:rPr lang="fr-FR" sz="1100" err="1">
                <a:solidFill>
                  <a:schemeClr val="bg1"/>
                </a:solidFill>
                <a:latin typeface="+mj-lt"/>
              </a:rPr>
              <a:t>Hadrontherapy</a:t>
            </a:r>
            <a:r>
              <a:rPr lang="fr-FR" sz="1100">
                <a:solidFill>
                  <a:schemeClr val="bg1"/>
                </a:solidFill>
                <a:latin typeface="+mj-lt"/>
              </a:rPr>
              <a:t> – </a:t>
            </a:r>
            <a:r>
              <a:rPr lang="fr-FR" sz="1100" err="1">
                <a:solidFill>
                  <a:schemeClr val="bg1"/>
                </a:solidFill>
                <a:latin typeface="+mj-lt"/>
              </a:rPr>
              <a:t>Confidential</a:t>
            </a:r>
            <a:r>
              <a:rPr lang="fr-FR" sz="1100">
                <a:solidFill>
                  <a:schemeClr val="bg1"/>
                </a:solidFill>
                <a:latin typeface="+mj-lt"/>
              </a:rPr>
              <a:t> &amp; </a:t>
            </a:r>
            <a:r>
              <a:rPr lang="fr-FR" sz="1100" err="1">
                <a:solidFill>
                  <a:schemeClr val="bg1"/>
                </a:solidFill>
                <a:latin typeface="+mj-lt"/>
              </a:rPr>
              <a:t>Proprietary</a:t>
            </a:r>
            <a:endParaRPr lang="fr-FR" sz="1100">
              <a:solidFill>
                <a:schemeClr val="bg1"/>
              </a:solidFill>
              <a:latin typeface="+mj-lt"/>
            </a:endParaRPr>
          </a:p>
        </p:txBody>
      </p:sp>
      <p:grpSp>
        <p:nvGrpSpPr>
          <p:cNvPr id="23" name="Groupe 22">
            <a:extLst>
              <a:ext uri="{FF2B5EF4-FFF2-40B4-BE49-F238E27FC236}">
                <a16:creationId xmlns:a16="http://schemas.microsoft.com/office/drawing/2014/main" id="{659420A7-DBF5-606A-4056-2DE06BF972D2}"/>
              </a:ext>
            </a:extLst>
          </p:cNvPr>
          <p:cNvGrpSpPr/>
          <p:nvPr/>
        </p:nvGrpSpPr>
        <p:grpSpPr>
          <a:xfrm>
            <a:off x="4090737" y="1172485"/>
            <a:ext cx="7864791" cy="4424835"/>
            <a:chOff x="4090737" y="1172485"/>
            <a:chExt cx="7864791" cy="4424835"/>
          </a:xfrm>
        </p:grpSpPr>
        <p:pic>
          <p:nvPicPr>
            <p:cNvPr id="11" name="Picture 4">
              <a:extLst>
                <a:ext uri="{FF2B5EF4-FFF2-40B4-BE49-F238E27FC236}">
                  <a16:creationId xmlns:a16="http://schemas.microsoft.com/office/drawing/2014/main" id="{92D9322B-66C6-EA4D-C949-39717E40C8D7}"/>
                </a:ext>
              </a:extLst>
            </p:cNvPr>
            <p:cNvPicPr>
              <a:picLocks noChangeAspect="1"/>
            </p:cNvPicPr>
            <p:nvPr/>
          </p:nvPicPr>
          <p:blipFill>
            <a:blip r:embed="rId8"/>
            <a:stretch>
              <a:fillRect/>
            </a:stretch>
          </p:blipFill>
          <p:spPr>
            <a:xfrm>
              <a:off x="4090737" y="1172485"/>
              <a:ext cx="7864791" cy="4399280"/>
            </a:xfrm>
            <a:prstGeom prst="roundRect">
              <a:avLst>
                <a:gd name="adj" fmla="val 4064"/>
              </a:avLst>
            </a:prstGeom>
            <a:solidFill>
              <a:srgbClr val="FFFFFF">
                <a:shade val="85000"/>
              </a:srgbClr>
            </a:solidFill>
            <a:ln>
              <a:noFill/>
            </a:ln>
            <a:effectLst/>
          </p:spPr>
        </p:pic>
        <p:sp>
          <p:nvSpPr>
            <p:cNvPr id="5" name="ZoneTexte 4">
              <a:extLst>
                <a:ext uri="{FF2B5EF4-FFF2-40B4-BE49-F238E27FC236}">
                  <a16:creationId xmlns:a16="http://schemas.microsoft.com/office/drawing/2014/main" id="{97F57025-FF8B-CFDD-032A-456F7B1E5CA4}"/>
                </a:ext>
              </a:extLst>
            </p:cNvPr>
            <p:cNvSpPr txBox="1"/>
            <p:nvPr/>
          </p:nvSpPr>
          <p:spPr>
            <a:xfrm>
              <a:off x="6363329" y="1702661"/>
              <a:ext cx="2327818" cy="307777"/>
            </a:xfrm>
            <a:prstGeom prst="rect">
              <a:avLst/>
            </a:prstGeom>
            <a:solidFill>
              <a:schemeClr val="bg1"/>
            </a:solidFill>
            <a:effectLst>
              <a:softEdge rad="63500"/>
            </a:effectLst>
          </p:spPr>
          <p:txBody>
            <a:bodyPr wrap="none" rtlCol="0">
              <a:spAutoFit/>
            </a:bodyPr>
            <a:lstStyle/>
            <a:p>
              <a:pPr algn="ctr"/>
              <a:r>
                <a:rPr lang="fr-FR" sz="1400" b="1"/>
                <a:t>  </a:t>
              </a:r>
              <a:r>
                <a:rPr lang="fr-FR" sz="1400" b="1" err="1"/>
                <a:t>Research</a:t>
              </a:r>
              <a:r>
                <a:rPr lang="fr-FR" sz="1400" b="1"/>
                <a:t> room for </a:t>
              </a:r>
              <a:r>
                <a:rPr lang="fr-FR" sz="1400" b="1" err="1"/>
                <a:t>physics</a:t>
              </a:r>
              <a:r>
                <a:rPr lang="fr-FR" sz="1400" b="1"/>
                <a:t>   </a:t>
              </a:r>
            </a:p>
          </p:txBody>
        </p:sp>
        <p:sp>
          <p:nvSpPr>
            <p:cNvPr id="6" name="ZoneTexte 5">
              <a:extLst>
                <a:ext uri="{FF2B5EF4-FFF2-40B4-BE49-F238E27FC236}">
                  <a16:creationId xmlns:a16="http://schemas.microsoft.com/office/drawing/2014/main" id="{A03D6282-89B7-4382-357E-BD926E9CBA6A}"/>
                </a:ext>
              </a:extLst>
            </p:cNvPr>
            <p:cNvSpPr txBox="1"/>
            <p:nvPr/>
          </p:nvSpPr>
          <p:spPr>
            <a:xfrm>
              <a:off x="8793480" y="1983006"/>
              <a:ext cx="1824346" cy="307777"/>
            </a:xfrm>
            <a:prstGeom prst="rect">
              <a:avLst/>
            </a:prstGeom>
            <a:solidFill>
              <a:schemeClr val="bg1"/>
            </a:solidFill>
            <a:effectLst>
              <a:softEdge rad="63500"/>
            </a:effectLst>
          </p:spPr>
          <p:txBody>
            <a:bodyPr wrap="none" rtlCol="0">
              <a:spAutoFit/>
            </a:bodyPr>
            <a:lstStyle/>
            <a:p>
              <a:r>
                <a:rPr lang="fr-FR" sz="1400" b="1"/>
                <a:t>   Transfert </a:t>
              </a:r>
              <a:r>
                <a:rPr lang="fr-FR" sz="1400" b="1" err="1"/>
                <a:t>beamline</a:t>
              </a:r>
              <a:r>
                <a:rPr lang="fr-FR" sz="1400" b="1"/>
                <a:t>   </a:t>
              </a:r>
            </a:p>
          </p:txBody>
        </p:sp>
        <p:sp>
          <p:nvSpPr>
            <p:cNvPr id="8" name="ZoneTexte 7">
              <a:extLst>
                <a:ext uri="{FF2B5EF4-FFF2-40B4-BE49-F238E27FC236}">
                  <a16:creationId xmlns:a16="http://schemas.microsoft.com/office/drawing/2014/main" id="{E24B4743-0E8B-8D6D-2522-172C4822C8D8}"/>
                </a:ext>
              </a:extLst>
            </p:cNvPr>
            <p:cNvSpPr txBox="1"/>
            <p:nvPr/>
          </p:nvSpPr>
          <p:spPr>
            <a:xfrm>
              <a:off x="10592654" y="2654584"/>
              <a:ext cx="1361142" cy="307777"/>
            </a:xfrm>
            <a:prstGeom prst="rect">
              <a:avLst/>
            </a:prstGeom>
            <a:solidFill>
              <a:schemeClr val="bg1"/>
            </a:solidFill>
            <a:effectLst>
              <a:softEdge rad="63500"/>
            </a:effectLst>
          </p:spPr>
          <p:txBody>
            <a:bodyPr wrap="none" rtlCol="0">
              <a:spAutoFit/>
            </a:bodyPr>
            <a:lstStyle/>
            <a:p>
              <a:r>
                <a:rPr lang="fr-FR" sz="1400" b="1" dirty="0"/>
                <a:t>     ESS system    </a:t>
              </a:r>
            </a:p>
          </p:txBody>
        </p:sp>
        <p:sp>
          <p:nvSpPr>
            <p:cNvPr id="10" name="ZoneTexte 9">
              <a:extLst>
                <a:ext uri="{FF2B5EF4-FFF2-40B4-BE49-F238E27FC236}">
                  <a16:creationId xmlns:a16="http://schemas.microsoft.com/office/drawing/2014/main" id="{E3FA21C6-E623-D330-27B0-78145CC12810}"/>
                </a:ext>
              </a:extLst>
            </p:cNvPr>
            <p:cNvSpPr txBox="1"/>
            <p:nvPr/>
          </p:nvSpPr>
          <p:spPr>
            <a:xfrm>
              <a:off x="4806696" y="2858968"/>
              <a:ext cx="1241045" cy="307777"/>
            </a:xfrm>
            <a:prstGeom prst="rect">
              <a:avLst/>
            </a:prstGeom>
            <a:solidFill>
              <a:schemeClr val="bg1"/>
            </a:solidFill>
            <a:effectLst>
              <a:softEdge rad="63500"/>
            </a:effectLst>
          </p:spPr>
          <p:txBody>
            <a:bodyPr wrap="none" rtlCol="0">
              <a:spAutoFit/>
            </a:bodyPr>
            <a:lstStyle/>
            <a:p>
              <a:r>
                <a:rPr lang="fr-FR" sz="1400" b="1"/>
                <a:t>Proton </a:t>
              </a:r>
              <a:r>
                <a:rPr lang="fr-FR" sz="1400" b="1" err="1"/>
                <a:t>Gantry</a:t>
              </a:r>
              <a:endParaRPr lang="fr-FR" sz="1400" b="1"/>
            </a:p>
          </p:txBody>
        </p:sp>
        <p:sp>
          <p:nvSpPr>
            <p:cNvPr id="13" name="ZoneTexte 12">
              <a:extLst>
                <a:ext uri="{FF2B5EF4-FFF2-40B4-BE49-F238E27FC236}">
                  <a16:creationId xmlns:a16="http://schemas.microsoft.com/office/drawing/2014/main" id="{EE75B339-EF81-5667-E405-E4D20B9EFB35}"/>
                </a:ext>
              </a:extLst>
            </p:cNvPr>
            <p:cNvSpPr txBox="1"/>
            <p:nvPr/>
          </p:nvSpPr>
          <p:spPr>
            <a:xfrm>
              <a:off x="5579012" y="4632119"/>
              <a:ext cx="1326582" cy="523220"/>
            </a:xfrm>
            <a:prstGeom prst="rect">
              <a:avLst/>
            </a:prstGeom>
            <a:solidFill>
              <a:schemeClr val="bg1"/>
            </a:solidFill>
            <a:effectLst>
              <a:softEdge rad="63500"/>
            </a:effectLst>
          </p:spPr>
          <p:txBody>
            <a:bodyPr wrap="none" rtlCol="0">
              <a:spAutoFit/>
            </a:bodyPr>
            <a:lstStyle/>
            <a:p>
              <a:pPr algn="ctr"/>
              <a:r>
                <a:rPr lang="fr-FR" sz="1400" b="1" err="1"/>
                <a:t>Radiobiological</a:t>
              </a:r>
              <a:endParaRPr lang="fr-FR" sz="1400" b="1"/>
            </a:p>
            <a:p>
              <a:pPr algn="ctr"/>
              <a:r>
                <a:rPr lang="fr-FR" sz="1400" b="1" err="1"/>
                <a:t>Research</a:t>
              </a:r>
              <a:r>
                <a:rPr lang="fr-FR" sz="1400" b="1"/>
                <a:t> room</a:t>
              </a:r>
            </a:p>
          </p:txBody>
        </p:sp>
        <p:sp>
          <p:nvSpPr>
            <p:cNvPr id="15" name="ZoneTexte 14">
              <a:extLst>
                <a:ext uri="{FF2B5EF4-FFF2-40B4-BE49-F238E27FC236}">
                  <a16:creationId xmlns:a16="http://schemas.microsoft.com/office/drawing/2014/main" id="{7A87CDCE-EE58-2293-2408-2A5BEB851285}"/>
                </a:ext>
              </a:extLst>
            </p:cNvPr>
            <p:cNvSpPr txBox="1"/>
            <p:nvPr/>
          </p:nvSpPr>
          <p:spPr>
            <a:xfrm>
              <a:off x="7795307" y="5074100"/>
              <a:ext cx="1557735" cy="523220"/>
            </a:xfrm>
            <a:prstGeom prst="rect">
              <a:avLst/>
            </a:prstGeom>
            <a:solidFill>
              <a:schemeClr val="bg1"/>
            </a:solidFill>
            <a:effectLst>
              <a:softEdge rad="63500"/>
            </a:effectLst>
          </p:spPr>
          <p:txBody>
            <a:bodyPr wrap="none" rtlCol="0">
              <a:spAutoFit/>
            </a:bodyPr>
            <a:lstStyle/>
            <a:p>
              <a:pPr algn="ctr"/>
              <a:r>
                <a:rPr lang="fr-FR" sz="1400" b="1"/>
                <a:t>Multi-ions</a:t>
              </a:r>
            </a:p>
            <a:p>
              <a:pPr algn="ctr"/>
              <a:r>
                <a:rPr lang="fr-FR" sz="1400" b="1"/>
                <a:t>  </a:t>
              </a:r>
              <a:r>
                <a:rPr lang="fr-FR" sz="1400" b="1" err="1"/>
                <a:t>Treatment</a:t>
              </a:r>
              <a:r>
                <a:rPr lang="fr-FR" sz="1400" b="1"/>
                <a:t> room  </a:t>
              </a:r>
            </a:p>
          </p:txBody>
        </p:sp>
        <p:sp>
          <p:nvSpPr>
            <p:cNvPr id="19" name="ZoneTexte 18">
              <a:extLst>
                <a:ext uri="{FF2B5EF4-FFF2-40B4-BE49-F238E27FC236}">
                  <a16:creationId xmlns:a16="http://schemas.microsoft.com/office/drawing/2014/main" id="{CF03A9EC-9B65-3AAC-B651-831F0AC4B1B2}"/>
                </a:ext>
              </a:extLst>
            </p:cNvPr>
            <p:cNvSpPr txBox="1"/>
            <p:nvPr/>
          </p:nvSpPr>
          <p:spPr>
            <a:xfrm>
              <a:off x="10415106" y="5171287"/>
              <a:ext cx="1384033" cy="307777"/>
            </a:xfrm>
            <a:prstGeom prst="rect">
              <a:avLst/>
            </a:prstGeom>
            <a:solidFill>
              <a:schemeClr val="bg1"/>
            </a:solidFill>
            <a:effectLst>
              <a:softEdge rad="63500"/>
            </a:effectLst>
          </p:spPr>
          <p:txBody>
            <a:bodyPr wrap="none" rtlCol="0">
              <a:spAutoFit/>
            </a:bodyPr>
            <a:lstStyle/>
            <a:p>
              <a:r>
                <a:rPr lang="fr-FR" sz="1400" b="1"/>
                <a:t> C400 Cyclotron </a:t>
              </a:r>
            </a:p>
          </p:txBody>
        </p:sp>
        <p:sp>
          <p:nvSpPr>
            <p:cNvPr id="22" name="ZoneTexte 21">
              <a:extLst>
                <a:ext uri="{FF2B5EF4-FFF2-40B4-BE49-F238E27FC236}">
                  <a16:creationId xmlns:a16="http://schemas.microsoft.com/office/drawing/2014/main" id="{1EA5FBF1-EDF3-D095-1006-A6E5E30FC8C1}"/>
                </a:ext>
              </a:extLst>
            </p:cNvPr>
            <p:cNvSpPr txBox="1"/>
            <p:nvPr/>
          </p:nvSpPr>
          <p:spPr>
            <a:xfrm>
              <a:off x="9692055" y="4217544"/>
              <a:ext cx="994183" cy="738664"/>
            </a:xfrm>
            <a:prstGeom prst="rect">
              <a:avLst/>
            </a:prstGeom>
            <a:solidFill>
              <a:schemeClr val="bg1"/>
            </a:solidFill>
            <a:effectLst>
              <a:softEdge rad="63500"/>
            </a:effectLst>
          </p:spPr>
          <p:txBody>
            <a:bodyPr wrap="none" rtlCol="0">
              <a:spAutoFit/>
            </a:bodyPr>
            <a:lstStyle/>
            <a:p>
              <a:pPr algn="ctr"/>
              <a:r>
                <a:rPr lang="fr-FR" sz="1400" b="1">
                  <a:solidFill>
                    <a:srgbClr val="FFC000"/>
                  </a:solidFill>
                </a:rPr>
                <a:t> NHa C400 </a:t>
              </a:r>
            </a:p>
            <a:p>
              <a:pPr algn="ctr"/>
              <a:r>
                <a:rPr lang="fr-FR" sz="1400" b="1">
                  <a:solidFill>
                    <a:srgbClr val="FFC000"/>
                  </a:solidFill>
                </a:rPr>
                <a:t>Multi-ions</a:t>
              </a:r>
            </a:p>
            <a:p>
              <a:pPr algn="ctr"/>
              <a:r>
                <a:rPr lang="fr-FR" sz="1400" b="1">
                  <a:solidFill>
                    <a:srgbClr val="FFC000"/>
                  </a:solidFill>
                </a:rPr>
                <a:t>Solution</a:t>
              </a:r>
            </a:p>
          </p:txBody>
        </p:sp>
      </p:grpSp>
      <p:sp>
        <p:nvSpPr>
          <p:cNvPr id="20" name="Forme libre : forme 19">
            <a:extLst>
              <a:ext uri="{FF2B5EF4-FFF2-40B4-BE49-F238E27FC236}">
                <a16:creationId xmlns:a16="http://schemas.microsoft.com/office/drawing/2014/main" id="{A7006A08-26B3-F41D-9E30-552EFDD359C9}"/>
              </a:ext>
            </a:extLst>
          </p:cNvPr>
          <p:cNvSpPr/>
          <p:nvPr/>
        </p:nvSpPr>
        <p:spPr>
          <a:xfrm>
            <a:off x="6553199" y="2476500"/>
            <a:ext cx="3507825" cy="1714500"/>
          </a:xfrm>
          <a:custGeom>
            <a:avLst/>
            <a:gdLst>
              <a:gd name="connsiteX0" fmla="*/ 3124200 w 3497710"/>
              <a:gd name="connsiteY0" fmla="*/ 1695450 h 1749074"/>
              <a:gd name="connsiteX1" fmla="*/ 3257550 w 3497710"/>
              <a:gd name="connsiteY1" fmla="*/ 1714500 h 1749074"/>
              <a:gd name="connsiteX2" fmla="*/ 3476625 w 3497710"/>
              <a:gd name="connsiteY2" fmla="*/ 1295400 h 1749074"/>
              <a:gd name="connsiteX3" fmla="*/ 3448050 w 3497710"/>
              <a:gd name="connsiteY3" fmla="*/ 1076325 h 1749074"/>
              <a:gd name="connsiteX4" fmla="*/ 3114675 w 3497710"/>
              <a:gd name="connsiteY4" fmla="*/ 866775 h 1749074"/>
              <a:gd name="connsiteX5" fmla="*/ 0 w 3497710"/>
              <a:gd name="connsiteY5" fmla="*/ 0 h 1749074"/>
              <a:gd name="connsiteX0" fmla="*/ 3124200 w 3552924"/>
              <a:gd name="connsiteY0" fmla="*/ 1695450 h 1749074"/>
              <a:gd name="connsiteX1" fmla="*/ 3257550 w 3552924"/>
              <a:gd name="connsiteY1" fmla="*/ 1714500 h 1749074"/>
              <a:gd name="connsiteX2" fmla="*/ 3476625 w 3552924"/>
              <a:gd name="connsiteY2" fmla="*/ 1295400 h 1749074"/>
              <a:gd name="connsiteX3" fmla="*/ 3529013 w 3552924"/>
              <a:gd name="connsiteY3" fmla="*/ 1085850 h 1749074"/>
              <a:gd name="connsiteX4" fmla="*/ 3114675 w 3552924"/>
              <a:gd name="connsiteY4" fmla="*/ 866775 h 1749074"/>
              <a:gd name="connsiteX5" fmla="*/ 0 w 3552924"/>
              <a:gd name="connsiteY5" fmla="*/ 0 h 1749074"/>
              <a:gd name="connsiteX0" fmla="*/ 3124200 w 3506674"/>
              <a:gd name="connsiteY0" fmla="*/ 1695450 h 1749074"/>
              <a:gd name="connsiteX1" fmla="*/ 3257550 w 3506674"/>
              <a:gd name="connsiteY1" fmla="*/ 1714500 h 1749074"/>
              <a:gd name="connsiteX2" fmla="*/ 3476625 w 3506674"/>
              <a:gd name="connsiteY2" fmla="*/ 1295400 h 1749074"/>
              <a:gd name="connsiteX3" fmla="*/ 3114675 w 3506674"/>
              <a:gd name="connsiteY3" fmla="*/ 866775 h 1749074"/>
              <a:gd name="connsiteX4" fmla="*/ 0 w 3506674"/>
              <a:gd name="connsiteY4" fmla="*/ 0 h 1749074"/>
              <a:gd name="connsiteX0" fmla="*/ 3124200 w 3524640"/>
              <a:gd name="connsiteY0" fmla="*/ 1695450 h 1749074"/>
              <a:gd name="connsiteX1" fmla="*/ 3257550 w 3524640"/>
              <a:gd name="connsiteY1" fmla="*/ 1714500 h 1749074"/>
              <a:gd name="connsiteX2" fmla="*/ 3476625 w 3524640"/>
              <a:gd name="connsiteY2" fmla="*/ 1295400 h 1749074"/>
              <a:gd name="connsiteX3" fmla="*/ 3114675 w 3524640"/>
              <a:gd name="connsiteY3" fmla="*/ 866775 h 1749074"/>
              <a:gd name="connsiteX4" fmla="*/ 0 w 3524640"/>
              <a:gd name="connsiteY4" fmla="*/ 0 h 1749074"/>
              <a:gd name="connsiteX0" fmla="*/ 3124200 w 3542910"/>
              <a:gd name="connsiteY0" fmla="*/ 1695450 h 1756767"/>
              <a:gd name="connsiteX1" fmla="*/ 3257550 w 3542910"/>
              <a:gd name="connsiteY1" fmla="*/ 1714500 h 1756767"/>
              <a:gd name="connsiteX2" fmla="*/ 3505200 w 3542910"/>
              <a:gd name="connsiteY2" fmla="*/ 1190625 h 1756767"/>
              <a:gd name="connsiteX3" fmla="*/ 3114675 w 3542910"/>
              <a:gd name="connsiteY3" fmla="*/ 866775 h 1756767"/>
              <a:gd name="connsiteX4" fmla="*/ 0 w 3542910"/>
              <a:gd name="connsiteY4" fmla="*/ 0 h 1756767"/>
              <a:gd name="connsiteX0" fmla="*/ 3124200 w 3522277"/>
              <a:gd name="connsiteY0" fmla="*/ 1695450 h 1756767"/>
              <a:gd name="connsiteX1" fmla="*/ 3257550 w 3522277"/>
              <a:gd name="connsiteY1" fmla="*/ 1714500 h 1756767"/>
              <a:gd name="connsiteX2" fmla="*/ 3505200 w 3522277"/>
              <a:gd name="connsiteY2" fmla="*/ 1190625 h 1756767"/>
              <a:gd name="connsiteX3" fmla="*/ 3114675 w 3522277"/>
              <a:gd name="connsiteY3" fmla="*/ 866775 h 1756767"/>
              <a:gd name="connsiteX4" fmla="*/ 0 w 3522277"/>
              <a:gd name="connsiteY4" fmla="*/ 0 h 1756767"/>
              <a:gd name="connsiteX0" fmla="*/ 3124200 w 3507825"/>
              <a:gd name="connsiteY0" fmla="*/ 1695450 h 1756767"/>
              <a:gd name="connsiteX1" fmla="*/ 3257550 w 3507825"/>
              <a:gd name="connsiteY1" fmla="*/ 1714500 h 1756767"/>
              <a:gd name="connsiteX2" fmla="*/ 3505200 w 3507825"/>
              <a:gd name="connsiteY2" fmla="*/ 1190625 h 1756767"/>
              <a:gd name="connsiteX3" fmla="*/ 3114675 w 3507825"/>
              <a:gd name="connsiteY3" fmla="*/ 866775 h 1756767"/>
              <a:gd name="connsiteX4" fmla="*/ 0 w 3507825"/>
              <a:gd name="connsiteY4" fmla="*/ 0 h 1756767"/>
              <a:gd name="connsiteX0" fmla="*/ 3257550 w 3507825"/>
              <a:gd name="connsiteY0" fmla="*/ 1714500 h 1714500"/>
              <a:gd name="connsiteX1" fmla="*/ 3505200 w 3507825"/>
              <a:gd name="connsiteY1" fmla="*/ 1190625 h 1714500"/>
              <a:gd name="connsiteX2" fmla="*/ 3114675 w 3507825"/>
              <a:gd name="connsiteY2" fmla="*/ 866775 h 1714500"/>
              <a:gd name="connsiteX3" fmla="*/ 0 w 3507825"/>
              <a:gd name="connsiteY3" fmla="*/ 0 h 1714500"/>
            </a:gdLst>
            <a:ahLst/>
            <a:cxnLst>
              <a:cxn ang="0">
                <a:pos x="connsiteX0" y="connsiteY0"/>
              </a:cxn>
              <a:cxn ang="0">
                <a:pos x="connsiteX1" y="connsiteY1"/>
              </a:cxn>
              <a:cxn ang="0">
                <a:pos x="connsiteX2" y="connsiteY2"/>
              </a:cxn>
              <a:cxn ang="0">
                <a:pos x="connsiteX3" y="connsiteY3"/>
              </a:cxn>
            </a:cxnLst>
            <a:rect l="l" t="t" r="r" b="b"/>
            <a:pathLst>
              <a:path w="3507825" h="1714500">
                <a:moveTo>
                  <a:pt x="3257550" y="1714500"/>
                </a:moveTo>
                <a:cubicBezTo>
                  <a:pt x="3321050" y="1630363"/>
                  <a:pt x="3533775" y="1327150"/>
                  <a:pt x="3505200" y="1190625"/>
                </a:cubicBezTo>
                <a:cubicBezTo>
                  <a:pt x="3476625" y="1054100"/>
                  <a:pt x="3413125" y="1011238"/>
                  <a:pt x="3114675" y="866775"/>
                </a:cubicBezTo>
                <a:cubicBezTo>
                  <a:pt x="2540000" y="687388"/>
                  <a:pt x="1270000" y="343694"/>
                  <a:pt x="0" y="0"/>
                </a:cubicBezTo>
              </a:path>
            </a:pathLst>
          </a:custGeom>
          <a:noFill/>
          <a:ln w="57150">
            <a:solidFill>
              <a:srgbClr val="FF0000"/>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Forme libre : forme 20">
            <a:extLst>
              <a:ext uri="{FF2B5EF4-FFF2-40B4-BE49-F238E27FC236}">
                <a16:creationId xmlns:a16="http://schemas.microsoft.com/office/drawing/2014/main" id="{D28D648C-9804-530F-D9E7-B38CA9D97FA5}"/>
              </a:ext>
            </a:extLst>
          </p:cNvPr>
          <p:cNvSpPr/>
          <p:nvPr/>
        </p:nvSpPr>
        <p:spPr>
          <a:xfrm>
            <a:off x="8396287" y="3259014"/>
            <a:ext cx="1664737" cy="931986"/>
          </a:xfrm>
          <a:custGeom>
            <a:avLst/>
            <a:gdLst>
              <a:gd name="connsiteX0" fmla="*/ 3124200 w 3497710"/>
              <a:gd name="connsiteY0" fmla="*/ 1695450 h 1749074"/>
              <a:gd name="connsiteX1" fmla="*/ 3257550 w 3497710"/>
              <a:gd name="connsiteY1" fmla="*/ 1714500 h 1749074"/>
              <a:gd name="connsiteX2" fmla="*/ 3476625 w 3497710"/>
              <a:gd name="connsiteY2" fmla="*/ 1295400 h 1749074"/>
              <a:gd name="connsiteX3" fmla="*/ 3448050 w 3497710"/>
              <a:gd name="connsiteY3" fmla="*/ 1076325 h 1749074"/>
              <a:gd name="connsiteX4" fmla="*/ 3114675 w 3497710"/>
              <a:gd name="connsiteY4" fmla="*/ 866775 h 1749074"/>
              <a:gd name="connsiteX5" fmla="*/ 0 w 3497710"/>
              <a:gd name="connsiteY5" fmla="*/ 0 h 1749074"/>
              <a:gd name="connsiteX0" fmla="*/ 3124200 w 3552924"/>
              <a:gd name="connsiteY0" fmla="*/ 1695450 h 1749074"/>
              <a:gd name="connsiteX1" fmla="*/ 3257550 w 3552924"/>
              <a:gd name="connsiteY1" fmla="*/ 1714500 h 1749074"/>
              <a:gd name="connsiteX2" fmla="*/ 3476625 w 3552924"/>
              <a:gd name="connsiteY2" fmla="*/ 1295400 h 1749074"/>
              <a:gd name="connsiteX3" fmla="*/ 3529013 w 3552924"/>
              <a:gd name="connsiteY3" fmla="*/ 1085850 h 1749074"/>
              <a:gd name="connsiteX4" fmla="*/ 3114675 w 3552924"/>
              <a:gd name="connsiteY4" fmla="*/ 866775 h 1749074"/>
              <a:gd name="connsiteX5" fmla="*/ 0 w 3552924"/>
              <a:gd name="connsiteY5" fmla="*/ 0 h 1749074"/>
              <a:gd name="connsiteX0" fmla="*/ 3124200 w 3506674"/>
              <a:gd name="connsiteY0" fmla="*/ 1695450 h 1749074"/>
              <a:gd name="connsiteX1" fmla="*/ 3257550 w 3506674"/>
              <a:gd name="connsiteY1" fmla="*/ 1714500 h 1749074"/>
              <a:gd name="connsiteX2" fmla="*/ 3476625 w 3506674"/>
              <a:gd name="connsiteY2" fmla="*/ 1295400 h 1749074"/>
              <a:gd name="connsiteX3" fmla="*/ 3114675 w 3506674"/>
              <a:gd name="connsiteY3" fmla="*/ 866775 h 1749074"/>
              <a:gd name="connsiteX4" fmla="*/ 0 w 3506674"/>
              <a:gd name="connsiteY4" fmla="*/ 0 h 1749074"/>
              <a:gd name="connsiteX0" fmla="*/ 3124200 w 3524640"/>
              <a:gd name="connsiteY0" fmla="*/ 1695450 h 1749074"/>
              <a:gd name="connsiteX1" fmla="*/ 3257550 w 3524640"/>
              <a:gd name="connsiteY1" fmla="*/ 1714500 h 1749074"/>
              <a:gd name="connsiteX2" fmla="*/ 3476625 w 3524640"/>
              <a:gd name="connsiteY2" fmla="*/ 1295400 h 1749074"/>
              <a:gd name="connsiteX3" fmla="*/ 3114675 w 3524640"/>
              <a:gd name="connsiteY3" fmla="*/ 866775 h 1749074"/>
              <a:gd name="connsiteX4" fmla="*/ 0 w 3524640"/>
              <a:gd name="connsiteY4" fmla="*/ 0 h 1749074"/>
              <a:gd name="connsiteX0" fmla="*/ 3124200 w 3542910"/>
              <a:gd name="connsiteY0" fmla="*/ 1695450 h 1756767"/>
              <a:gd name="connsiteX1" fmla="*/ 3257550 w 3542910"/>
              <a:gd name="connsiteY1" fmla="*/ 1714500 h 1756767"/>
              <a:gd name="connsiteX2" fmla="*/ 3505200 w 3542910"/>
              <a:gd name="connsiteY2" fmla="*/ 1190625 h 1756767"/>
              <a:gd name="connsiteX3" fmla="*/ 3114675 w 3542910"/>
              <a:gd name="connsiteY3" fmla="*/ 866775 h 1756767"/>
              <a:gd name="connsiteX4" fmla="*/ 0 w 3542910"/>
              <a:gd name="connsiteY4" fmla="*/ 0 h 1756767"/>
              <a:gd name="connsiteX0" fmla="*/ 3124200 w 3522277"/>
              <a:gd name="connsiteY0" fmla="*/ 1695450 h 1756767"/>
              <a:gd name="connsiteX1" fmla="*/ 3257550 w 3522277"/>
              <a:gd name="connsiteY1" fmla="*/ 1714500 h 1756767"/>
              <a:gd name="connsiteX2" fmla="*/ 3505200 w 3522277"/>
              <a:gd name="connsiteY2" fmla="*/ 1190625 h 1756767"/>
              <a:gd name="connsiteX3" fmla="*/ 3114675 w 3522277"/>
              <a:gd name="connsiteY3" fmla="*/ 866775 h 1756767"/>
              <a:gd name="connsiteX4" fmla="*/ 0 w 3522277"/>
              <a:gd name="connsiteY4" fmla="*/ 0 h 1756767"/>
              <a:gd name="connsiteX0" fmla="*/ 3124200 w 3507825"/>
              <a:gd name="connsiteY0" fmla="*/ 1695450 h 1756767"/>
              <a:gd name="connsiteX1" fmla="*/ 3257550 w 3507825"/>
              <a:gd name="connsiteY1" fmla="*/ 1714500 h 1756767"/>
              <a:gd name="connsiteX2" fmla="*/ 3505200 w 3507825"/>
              <a:gd name="connsiteY2" fmla="*/ 1190625 h 1756767"/>
              <a:gd name="connsiteX3" fmla="*/ 3114675 w 3507825"/>
              <a:gd name="connsiteY3" fmla="*/ 866775 h 1756767"/>
              <a:gd name="connsiteX4" fmla="*/ 0 w 3507825"/>
              <a:gd name="connsiteY4" fmla="*/ 0 h 1756767"/>
              <a:gd name="connsiteX0" fmla="*/ 3257550 w 3507825"/>
              <a:gd name="connsiteY0" fmla="*/ 1714500 h 1714500"/>
              <a:gd name="connsiteX1" fmla="*/ 3505200 w 3507825"/>
              <a:gd name="connsiteY1" fmla="*/ 1190625 h 1714500"/>
              <a:gd name="connsiteX2" fmla="*/ 3114675 w 3507825"/>
              <a:gd name="connsiteY2" fmla="*/ 866775 h 1714500"/>
              <a:gd name="connsiteX3" fmla="*/ 0 w 3507825"/>
              <a:gd name="connsiteY3" fmla="*/ 0 h 1714500"/>
              <a:gd name="connsiteX0" fmla="*/ 1414462 w 1664737"/>
              <a:gd name="connsiteY0" fmla="*/ 865673 h 865673"/>
              <a:gd name="connsiteX1" fmla="*/ 1662112 w 1664737"/>
              <a:gd name="connsiteY1" fmla="*/ 341798 h 865673"/>
              <a:gd name="connsiteX2" fmla="*/ 1271587 w 1664737"/>
              <a:gd name="connsiteY2" fmla="*/ 17948 h 865673"/>
              <a:gd name="connsiteX3" fmla="*/ 0 w 1664737"/>
              <a:gd name="connsiteY3" fmla="*/ 727560 h 865673"/>
              <a:gd name="connsiteX0" fmla="*/ 1414462 w 1664737"/>
              <a:gd name="connsiteY0" fmla="*/ 931986 h 931986"/>
              <a:gd name="connsiteX1" fmla="*/ 1662112 w 1664737"/>
              <a:gd name="connsiteY1" fmla="*/ 408111 h 931986"/>
              <a:gd name="connsiteX2" fmla="*/ 1271587 w 1664737"/>
              <a:gd name="connsiteY2" fmla="*/ 84261 h 931986"/>
              <a:gd name="connsiteX3" fmla="*/ 0 w 1664737"/>
              <a:gd name="connsiteY3" fmla="*/ 793873 h 931986"/>
            </a:gdLst>
            <a:ahLst/>
            <a:cxnLst>
              <a:cxn ang="0">
                <a:pos x="connsiteX0" y="connsiteY0"/>
              </a:cxn>
              <a:cxn ang="0">
                <a:pos x="connsiteX1" y="connsiteY1"/>
              </a:cxn>
              <a:cxn ang="0">
                <a:pos x="connsiteX2" y="connsiteY2"/>
              </a:cxn>
              <a:cxn ang="0">
                <a:pos x="connsiteX3" y="connsiteY3"/>
              </a:cxn>
            </a:cxnLst>
            <a:rect l="l" t="t" r="r" b="b"/>
            <a:pathLst>
              <a:path w="1664737" h="931986">
                <a:moveTo>
                  <a:pt x="1414462" y="931986"/>
                </a:moveTo>
                <a:cubicBezTo>
                  <a:pt x="1477962" y="847849"/>
                  <a:pt x="1690687" y="544636"/>
                  <a:pt x="1662112" y="408111"/>
                </a:cubicBezTo>
                <a:cubicBezTo>
                  <a:pt x="1633537" y="271586"/>
                  <a:pt x="1570037" y="228724"/>
                  <a:pt x="1271587" y="84261"/>
                </a:cubicBezTo>
                <a:cubicBezTo>
                  <a:pt x="696912" y="-95126"/>
                  <a:pt x="341313" y="-43533"/>
                  <a:pt x="0" y="793873"/>
                </a:cubicBezTo>
              </a:path>
            </a:pathLst>
          </a:custGeom>
          <a:noFill/>
          <a:ln w="57150">
            <a:solidFill>
              <a:srgbClr val="FF0000"/>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orme libre : forme 23">
            <a:extLst>
              <a:ext uri="{FF2B5EF4-FFF2-40B4-BE49-F238E27FC236}">
                <a16:creationId xmlns:a16="http://schemas.microsoft.com/office/drawing/2014/main" id="{58B0BA71-C1F4-8BCF-4657-C7CB8C6CA48F}"/>
              </a:ext>
            </a:extLst>
          </p:cNvPr>
          <p:cNvSpPr/>
          <p:nvPr/>
        </p:nvSpPr>
        <p:spPr>
          <a:xfrm>
            <a:off x="7376190" y="2983447"/>
            <a:ext cx="2684834" cy="1215047"/>
          </a:xfrm>
          <a:custGeom>
            <a:avLst/>
            <a:gdLst>
              <a:gd name="connsiteX0" fmla="*/ 3124200 w 3497710"/>
              <a:gd name="connsiteY0" fmla="*/ 1695450 h 1749074"/>
              <a:gd name="connsiteX1" fmla="*/ 3257550 w 3497710"/>
              <a:gd name="connsiteY1" fmla="*/ 1714500 h 1749074"/>
              <a:gd name="connsiteX2" fmla="*/ 3476625 w 3497710"/>
              <a:gd name="connsiteY2" fmla="*/ 1295400 h 1749074"/>
              <a:gd name="connsiteX3" fmla="*/ 3448050 w 3497710"/>
              <a:gd name="connsiteY3" fmla="*/ 1076325 h 1749074"/>
              <a:gd name="connsiteX4" fmla="*/ 3114675 w 3497710"/>
              <a:gd name="connsiteY4" fmla="*/ 866775 h 1749074"/>
              <a:gd name="connsiteX5" fmla="*/ 0 w 3497710"/>
              <a:gd name="connsiteY5" fmla="*/ 0 h 1749074"/>
              <a:gd name="connsiteX0" fmla="*/ 3124200 w 3552924"/>
              <a:gd name="connsiteY0" fmla="*/ 1695450 h 1749074"/>
              <a:gd name="connsiteX1" fmla="*/ 3257550 w 3552924"/>
              <a:gd name="connsiteY1" fmla="*/ 1714500 h 1749074"/>
              <a:gd name="connsiteX2" fmla="*/ 3476625 w 3552924"/>
              <a:gd name="connsiteY2" fmla="*/ 1295400 h 1749074"/>
              <a:gd name="connsiteX3" fmla="*/ 3529013 w 3552924"/>
              <a:gd name="connsiteY3" fmla="*/ 1085850 h 1749074"/>
              <a:gd name="connsiteX4" fmla="*/ 3114675 w 3552924"/>
              <a:gd name="connsiteY4" fmla="*/ 866775 h 1749074"/>
              <a:gd name="connsiteX5" fmla="*/ 0 w 3552924"/>
              <a:gd name="connsiteY5" fmla="*/ 0 h 1749074"/>
              <a:gd name="connsiteX0" fmla="*/ 3124200 w 3506674"/>
              <a:gd name="connsiteY0" fmla="*/ 1695450 h 1749074"/>
              <a:gd name="connsiteX1" fmla="*/ 3257550 w 3506674"/>
              <a:gd name="connsiteY1" fmla="*/ 1714500 h 1749074"/>
              <a:gd name="connsiteX2" fmla="*/ 3476625 w 3506674"/>
              <a:gd name="connsiteY2" fmla="*/ 1295400 h 1749074"/>
              <a:gd name="connsiteX3" fmla="*/ 3114675 w 3506674"/>
              <a:gd name="connsiteY3" fmla="*/ 866775 h 1749074"/>
              <a:gd name="connsiteX4" fmla="*/ 0 w 3506674"/>
              <a:gd name="connsiteY4" fmla="*/ 0 h 1749074"/>
              <a:gd name="connsiteX0" fmla="*/ 3124200 w 3524640"/>
              <a:gd name="connsiteY0" fmla="*/ 1695450 h 1749074"/>
              <a:gd name="connsiteX1" fmla="*/ 3257550 w 3524640"/>
              <a:gd name="connsiteY1" fmla="*/ 1714500 h 1749074"/>
              <a:gd name="connsiteX2" fmla="*/ 3476625 w 3524640"/>
              <a:gd name="connsiteY2" fmla="*/ 1295400 h 1749074"/>
              <a:gd name="connsiteX3" fmla="*/ 3114675 w 3524640"/>
              <a:gd name="connsiteY3" fmla="*/ 866775 h 1749074"/>
              <a:gd name="connsiteX4" fmla="*/ 0 w 3524640"/>
              <a:gd name="connsiteY4" fmla="*/ 0 h 1749074"/>
              <a:gd name="connsiteX0" fmla="*/ 3124200 w 3542910"/>
              <a:gd name="connsiteY0" fmla="*/ 1695450 h 1756767"/>
              <a:gd name="connsiteX1" fmla="*/ 3257550 w 3542910"/>
              <a:gd name="connsiteY1" fmla="*/ 1714500 h 1756767"/>
              <a:gd name="connsiteX2" fmla="*/ 3505200 w 3542910"/>
              <a:gd name="connsiteY2" fmla="*/ 1190625 h 1756767"/>
              <a:gd name="connsiteX3" fmla="*/ 3114675 w 3542910"/>
              <a:gd name="connsiteY3" fmla="*/ 866775 h 1756767"/>
              <a:gd name="connsiteX4" fmla="*/ 0 w 3542910"/>
              <a:gd name="connsiteY4" fmla="*/ 0 h 1756767"/>
              <a:gd name="connsiteX0" fmla="*/ 3124200 w 3522277"/>
              <a:gd name="connsiteY0" fmla="*/ 1695450 h 1756767"/>
              <a:gd name="connsiteX1" fmla="*/ 3257550 w 3522277"/>
              <a:gd name="connsiteY1" fmla="*/ 1714500 h 1756767"/>
              <a:gd name="connsiteX2" fmla="*/ 3505200 w 3522277"/>
              <a:gd name="connsiteY2" fmla="*/ 1190625 h 1756767"/>
              <a:gd name="connsiteX3" fmla="*/ 3114675 w 3522277"/>
              <a:gd name="connsiteY3" fmla="*/ 866775 h 1756767"/>
              <a:gd name="connsiteX4" fmla="*/ 0 w 3522277"/>
              <a:gd name="connsiteY4" fmla="*/ 0 h 1756767"/>
              <a:gd name="connsiteX0" fmla="*/ 3124200 w 3507825"/>
              <a:gd name="connsiteY0" fmla="*/ 1695450 h 1756767"/>
              <a:gd name="connsiteX1" fmla="*/ 3257550 w 3507825"/>
              <a:gd name="connsiteY1" fmla="*/ 1714500 h 1756767"/>
              <a:gd name="connsiteX2" fmla="*/ 3505200 w 3507825"/>
              <a:gd name="connsiteY2" fmla="*/ 1190625 h 1756767"/>
              <a:gd name="connsiteX3" fmla="*/ 3114675 w 3507825"/>
              <a:gd name="connsiteY3" fmla="*/ 866775 h 1756767"/>
              <a:gd name="connsiteX4" fmla="*/ 0 w 3507825"/>
              <a:gd name="connsiteY4" fmla="*/ 0 h 1756767"/>
              <a:gd name="connsiteX0" fmla="*/ 3257550 w 3507825"/>
              <a:gd name="connsiteY0" fmla="*/ 1714500 h 1714500"/>
              <a:gd name="connsiteX1" fmla="*/ 3505200 w 3507825"/>
              <a:gd name="connsiteY1" fmla="*/ 1190625 h 1714500"/>
              <a:gd name="connsiteX2" fmla="*/ 3114675 w 3507825"/>
              <a:gd name="connsiteY2" fmla="*/ 866775 h 1714500"/>
              <a:gd name="connsiteX3" fmla="*/ 0 w 3507825"/>
              <a:gd name="connsiteY3" fmla="*/ 0 h 1714500"/>
              <a:gd name="connsiteX0" fmla="*/ 1414462 w 1664737"/>
              <a:gd name="connsiteY0" fmla="*/ 865673 h 865673"/>
              <a:gd name="connsiteX1" fmla="*/ 1662112 w 1664737"/>
              <a:gd name="connsiteY1" fmla="*/ 341798 h 865673"/>
              <a:gd name="connsiteX2" fmla="*/ 1271587 w 1664737"/>
              <a:gd name="connsiteY2" fmla="*/ 17948 h 865673"/>
              <a:gd name="connsiteX3" fmla="*/ 0 w 1664737"/>
              <a:gd name="connsiteY3" fmla="*/ 727560 h 865673"/>
              <a:gd name="connsiteX0" fmla="*/ 1414462 w 1664737"/>
              <a:gd name="connsiteY0" fmla="*/ 931986 h 931986"/>
              <a:gd name="connsiteX1" fmla="*/ 1662112 w 1664737"/>
              <a:gd name="connsiteY1" fmla="*/ 408111 h 931986"/>
              <a:gd name="connsiteX2" fmla="*/ 1271587 w 1664737"/>
              <a:gd name="connsiteY2" fmla="*/ 84261 h 931986"/>
              <a:gd name="connsiteX3" fmla="*/ 0 w 1664737"/>
              <a:gd name="connsiteY3" fmla="*/ 793873 h 931986"/>
              <a:gd name="connsiteX0" fmla="*/ 2405062 w 2655337"/>
              <a:gd name="connsiteY0" fmla="*/ 1071938 h 1071938"/>
              <a:gd name="connsiteX1" fmla="*/ 2652712 w 2655337"/>
              <a:gd name="connsiteY1" fmla="*/ 548063 h 1071938"/>
              <a:gd name="connsiteX2" fmla="*/ 2262187 w 2655337"/>
              <a:gd name="connsiteY2" fmla="*/ 224213 h 1071938"/>
              <a:gd name="connsiteX3" fmla="*/ 0 w 2655337"/>
              <a:gd name="connsiteY3" fmla="*/ 538538 h 1071938"/>
              <a:gd name="connsiteX0" fmla="*/ 2405062 w 2655337"/>
              <a:gd name="connsiteY0" fmla="*/ 1177913 h 1177913"/>
              <a:gd name="connsiteX1" fmla="*/ 2652712 w 2655337"/>
              <a:gd name="connsiteY1" fmla="*/ 654038 h 1177913"/>
              <a:gd name="connsiteX2" fmla="*/ 2262187 w 2655337"/>
              <a:gd name="connsiteY2" fmla="*/ 330188 h 1177913"/>
              <a:gd name="connsiteX3" fmla="*/ 0 w 2655337"/>
              <a:gd name="connsiteY3" fmla="*/ 644513 h 1177913"/>
              <a:gd name="connsiteX0" fmla="*/ 2405062 w 2655337"/>
              <a:gd name="connsiteY0" fmla="*/ 1171614 h 1171614"/>
              <a:gd name="connsiteX1" fmla="*/ 2652712 w 2655337"/>
              <a:gd name="connsiteY1" fmla="*/ 647739 h 1171614"/>
              <a:gd name="connsiteX2" fmla="*/ 2262187 w 2655337"/>
              <a:gd name="connsiteY2" fmla="*/ 323889 h 1171614"/>
              <a:gd name="connsiteX3" fmla="*/ 728663 w 2655337"/>
              <a:gd name="connsiteY3" fmla="*/ 6834 h 1171614"/>
              <a:gd name="connsiteX4" fmla="*/ 0 w 2655337"/>
              <a:gd name="connsiteY4" fmla="*/ 638214 h 1171614"/>
              <a:gd name="connsiteX0" fmla="*/ 2405062 w 2655337"/>
              <a:gd name="connsiteY0" fmla="*/ 1218314 h 1218314"/>
              <a:gd name="connsiteX1" fmla="*/ 2652712 w 2655337"/>
              <a:gd name="connsiteY1" fmla="*/ 694439 h 1218314"/>
              <a:gd name="connsiteX2" fmla="*/ 2262187 w 2655337"/>
              <a:gd name="connsiteY2" fmla="*/ 370589 h 1218314"/>
              <a:gd name="connsiteX3" fmla="*/ 728663 w 2655337"/>
              <a:gd name="connsiteY3" fmla="*/ 5909 h 1218314"/>
              <a:gd name="connsiteX4" fmla="*/ 0 w 2655337"/>
              <a:gd name="connsiteY4" fmla="*/ 684914 h 1218314"/>
              <a:gd name="connsiteX0" fmla="*/ 2405062 w 2655337"/>
              <a:gd name="connsiteY0" fmla="*/ 1215047 h 1215047"/>
              <a:gd name="connsiteX1" fmla="*/ 2652712 w 2655337"/>
              <a:gd name="connsiteY1" fmla="*/ 691172 h 1215047"/>
              <a:gd name="connsiteX2" fmla="*/ 2262187 w 2655337"/>
              <a:gd name="connsiteY2" fmla="*/ 367322 h 1215047"/>
              <a:gd name="connsiteX3" fmla="*/ 728663 w 2655337"/>
              <a:gd name="connsiteY3" fmla="*/ 2642 h 1215047"/>
              <a:gd name="connsiteX4" fmla="*/ 0 w 2655337"/>
              <a:gd name="connsiteY4" fmla="*/ 681647 h 1215047"/>
              <a:gd name="connsiteX0" fmla="*/ 2434559 w 2684834"/>
              <a:gd name="connsiteY0" fmla="*/ 1215047 h 1215047"/>
              <a:gd name="connsiteX1" fmla="*/ 2682209 w 2684834"/>
              <a:gd name="connsiteY1" fmla="*/ 691172 h 1215047"/>
              <a:gd name="connsiteX2" fmla="*/ 2291684 w 2684834"/>
              <a:gd name="connsiteY2" fmla="*/ 367322 h 1215047"/>
              <a:gd name="connsiteX3" fmla="*/ 758160 w 2684834"/>
              <a:gd name="connsiteY3" fmla="*/ 2642 h 1215047"/>
              <a:gd name="connsiteX4" fmla="*/ 0 w 2684834"/>
              <a:gd name="connsiteY4" fmla="*/ 733266 h 1215047"/>
              <a:gd name="connsiteX0" fmla="*/ 2434559 w 2684834"/>
              <a:gd name="connsiteY0" fmla="*/ 1215047 h 1215047"/>
              <a:gd name="connsiteX1" fmla="*/ 2682209 w 2684834"/>
              <a:gd name="connsiteY1" fmla="*/ 691172 h 1215047"/>
              <a:gd name="connsiteX2" fmla="*/ 2291684 w 2684834"/>
              <a:gd name="connsiteY2" fmla="*/ 367322 h 1215047"/>
              <a:gd name="connsiteX3" fmla="*/ 758160 w 2684834"/>
              <a:gd name="connsiteY3" fmla="*/ 2642 h 1215047"/>
              <a:gd name="connsiteX4" fmla="*/ 0 w 2684834"/>
              <a:gd name="connsiteY4" fmla="*/ 733266 h 1215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4834" h="1215047">
                <a:moveTo>
                  <a:pt x="2434559" y="1215047"/>
                </a:moveTo>
                <a:cubicBezTo>
                  <a:pt x="2498059" y="1130910"/>
                  <a:pt x="2710784" y="827697"/>
                  <a:pt x="2682209" y="691172"/>
                </a:cubicBezTo>
                <a:cubicBezTo>
                  <a:pt x="2653634" y="554647"/>
                  <a:pt x="2612359" y="474140"/>
                  <a:pt x="2291684" y="367322"/>
                </a:cubicBezTo>
                <a:cubicBezTo>
                  <a:pt x="1971009" y="260504"/>
                  <a:pt x="1135191" y="-30695"/>
                  <a:pt x="758160" y="2642"/>
                </a:cubicBezTo>
                <a:cubicBezTo>
                  <a:pt x="381129" y="55029"/>
                  <a:pt x="224682" y="318320"/>
                  <a:pt x="0" y="733266"/>
                </a:cubicBezTo>
              </a:path>
            </a:pathLst>
          </a:custGeom>
          <a:noFill/>
          <a:ln w="57150">
            <a:solidFill>
              <a:srgbClr val="FF0000"/>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6" name="Picture 25">
            <a:extLst>
              <a:ext uri="{FF2B5EF4-FFF2-40B4-BE49-F238E27FC236}">
                <a16:creationId xmlns:a16="http://schemas.microsoft.com/office/drawing/2014/main" id="{DDD94512-AAE0-EB37-873A-C56BF6C2F47C}"/>
              </a:ext>
            </a:extLst>
          </p:cNvPr>
          <p:cNvPicPr>
            <a:picLocks noChangeAspect="1"/>
          </p:cNvPicPr>
          <p:nvPr/>
        </p:nvPicPr>
        <p:blipFill>
          <a:blip r:embed="rId9"/>
          <a:stretch>
            <a:fillRect/>
          </a:stretch>
        </p:blipFill>
        <p:spPr>
          <a:xfrm>
            <a:off x="372869" y="851438"/>
            <a:ext cx="3645315" cy="5479064"/>
          </a:xfrm>
          <a:prstGeom prst="rect">
            <a:avLst/>
          </a:prstGeom>
        </p:spPr>
      </p:pic>
    </p:spTree>
    <p:extLst>
      <p:ext uri="{BB962C8B-B14F-4D97-AF65-F5344CB8AC3E}">
        <p14:creationId xmlns:p14="http://schemas.microsoft.com/office/powerpoint/2010/main" val="16391375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D9E9D2EB-C5FA-47A4-BFEF-DBE7BD422902}"/>
              </a:ext>
            </a:extLst>
          </p:cNvPr>
          <p:cNvSpPr>
            <a:spLocks noGrp="1"/>
          </p:cNvSpPr>
          <p:nvPr>
            <p:ph type="title"/>
          </p:nvPr>
        </p:nvSpPr>
        <p:spPr>
          <a:xfrm>
            <a:off x="674104" y="-33496"/>
            <a:ext cx="9461631" cy="1411287"/>
          </a:xfrm>
        </p:spPr>
        <p:txBody>
          <a:bodyPr vert="horz">
            <a:normAutofit/>
          </a:bodyPr>
          <a:lstStyle/>
          <a:p>
            <a:r>
              <a:rPr lang="fr-BE" sz="3600" b="1" dirty="0">
                <a:solidFill>
                  <a:schemeClr val="accent2"/>
                </a:solidFill>
                <a:latin typeface="+mn-lt"/>
              </a:rPr>
              <a:t>Multi-</a:t>
            </a:r>
            <a:r>
              <a:rPr lang="fr-BE" sz="3600" b="1" dirty="0" err="1">
                <a:solidFill>
                  <a:schemeClr val="accent2"/>
                </a:solidFill>
                <a:latin typeface="+mn-lt"/>
              </a:rPr>
              <a:t>particles</a:t>
            </a:r>
            <a:r>
              <a:rPr lang="fr-BE" sz="3600" b="1" dirty="0">
                <a:solidFill>
                  <a:schemeClr val="accent2"/>
                </a:solidFill>
                <a:latin typeface="+mn-lt"/>
              </a:rPr>
              <a:t> – </a:t>
            </a:r>
            <a:r>
              <a:rPr lang="fr-BE" sz="3600" b="1" dirty="0" err="1">
                <a:solidFill>
                  <a:schemeClr val="accent2"/>
                </a:solidFill>
                <a:latin typeface="+mn-lt"/>
              </a:rPr>
              <a:t>fixed</a:t>
            </a:r>
            <a:r>
              <a:rPr lang="fr-BE" sz="3600" b="1" dirty="0">
                <a:solidFill>
                  <a:schemeClr val="accent2"/>
                </a:solidFill>
                <a:latin typeface="+mn-lt"/>
              </a:rPr>
              <a:t> </a:t>
            </a:r>
            <a:r>
              <a:rPr lang="fr-BE" sz="3600" b="1" dirty="0" err="1">
                <a:solidFill>
                  <a:schemeClr val="accent2"/>
                </a:solidFill>
                <a:latin typeface="+mn-lt"/>
              </a:rPr>
              <a:t>beam</a:t>
            </a:r>
            <a:r>
              <a:rPr lang="fr-BE" sz="3600" b="1" dirty="0">
                <a:solidFill>
                  <a:schemeClr val="accent2"/>
                </a:solidFill>
                <a:latin typeface="+mn-lt"/>
              </a:rPr>
              <a:t> </a:t>
            </a:r>
            <a:r>
              <a:rPr lang="fr-BE" sz="3600" b="1" dirty="0" err="1">
                <a:solidFill>
                  <a:schemeClr val="accent2"/>
                </a:solidFill>
                <a:latin typeface="+mn-lt"/>
              </a:rPr>
              <a:t>treatment</a:t>
            </a:r>
            <a:r>
              <a:rPr lang="fr-BE" sz="3600" b="1" dirty="0">
                <a:solidFill>
                  <a:schemeClr val="accent2"/>
                </a:solidFill>
                <a:latin typeface="+mn-lt"/>
              </a:rPr>
              <a:t> room</a:t>
            </a:r>
            <a:endParaRPr lang="en-US" sz="3600" b="1" dirty="0">
              <a:solidFill>
                <a:schemeClr val="accent2"/>
              </a:solidFill>
              <a:latin typeface="+mn-lt"/>
            </a:endParaRPr>
          </a:p>
        </p:txBody>
      </p:sp>
      <p:sp>
        <p:nvSpPr>
          <p:cNvPr id="7" name="Text Placeholder 6">
            <a:extLst>
              <a:ext uri="{FF2B5EF4-FFF2-40B4-BE49-F238E27FC236}">
                <a16:creationId xmlns:a16="http://schemas.microsoft.com/office/drawing/2014/main" id="{14A720A1-63E2-4C76-8F74-B1DBF944D8D3}"/>
              </a:ext>
            </a:extLst>
          </p:cNvPr>
          <p:cNvSpPr>
            <a:spLocks noGrp="1"/>
          </p:cNvSpPr>
          <p:nvPr>
            <p:ph sz="half" idx="2"/>
          </p:nvPr>
        </p:nvSpPr>
        <p:spPr>
          <a:xfrm>
            <a:off x="246800" y="1071550"/>
            <a:ext cx="5486242" cy="3588862"/>
          </a:xfrm>
        </p:spPr>
        <p:txBody>
          <a:bodyPr vert="horz" lIns="91440" tIns="45720" rIns="91440" bIns="45720" rtlCol="0" anchor="t">
            <a:normAutofit/>
          </a:bodyPr>
          <a:lstStyle/>
          <a:p>
            <a:pPr>
              <a:lnSpc>
                <a:spcPct val="150000"/>
              </a:lnSpc>
              <a:spcBef>
                <a:spcPts val="0"/>
              </a:spcBef>
              <a:buFont typeface="Courier New" panose="02070309020205020404" pitchFamily="49" charset="0"/>
              <a:buChar char="o"/>
            </a:pPr>
            <a:r>
              <a:rPr lang="en-US" sz="1600" dirty="0"/>
              <a:t>Taking advantage of know-how and experience from IBA</a:t>
            </a:r>
          </a:p>
          <a:p>
            <a:pPr>
              <a:lnSpc>
                <a:spcPct val="150000"/>
              </a:lnSpc>
              <a:spcBef>
                <a:spcPts val="0"/>
              </a:spcBef>
              <a:buFont typeface="Courier New" panose="02070309020205020404" pitchFamily="49" charset="0"/>
              <a:buChar char="o"/>
            </a:pPr>
            <a:r>
              <a:rPr lang="en-US" sz="1600" dirty="0"/>
              <a:t>High performance beam delivery and dosimetry:</a:t>
            </a:r>
          </a:p>
          <a:p>
            <a:pPr lvl="1">
              <a:lnSpc>
                <a:spcPct val="150000"/>
              </a:lnSpc>
              <a:spcBef>
                <a:spcPts val="0"/>
              </a:spcBef>
              <a:buFont typeface="Wingdings" panose="05000000000000000000" pitchFamily="2" charset="2"/>
              <a:buChar char="q"/>
            </a:pPr>
            <a:r>
              <a:rPr lang="en-US" sz="1000" dirty="0"/>
              <a:t>Pencil beam scanning technology</a:t>
            </a:r>
          </a:p>
          <a:p>
            <a:pPr lvl="1">
              <a:lnSpc>
                <a:spcPct val="150000"/>
              </a:lnSpc>
              <a:spcBef>
                <a:spcPts val="0"/>
              </a:spcBef>
              <a:buFont typeface="Wingdings" panose="05000000000000000000" pitchFamily="2" charset="2"/>
              <a:buChar char="q"/>
            </a:pPr>
            <a:r>
              <a:rPr lang="en-US" sz="1000" dirty="0"/>
              <a:t>6D PPS robotic system</a:t>
            </a:r>
          </a:p>
          <a:p>
            <a:pPr lvl="1">
              <a:lnSpc>
                <a:spcPct val="150000"/>
              </a:lnSpc>
              <a:spcBef>
                <a:spcPts val="0"/>
              </a:spcBef>
              <a:buFont typeface="Wingdings" panose="05000000000000000000" pitchFamily="2" charset="2"/>
              <a:buChar char="q"/>
            </a:pPr>
            <a:r>
              <a:rPr lang="en-US" sz="1000" dirty="0">
                <a:latin typeface="+mj-lt"/>
              </a:rPr>
              <a:t>2D PPVS flat panel with 3 X-ray tubes</a:t>
            </a:r>
            <a:endParaRPr lang="en-US" sz="1000" dirty="0"/>
          </a:p>
          <a:p>
            <a:pPr lvl="1">
              <a:lnSpc>
                <a:spcPct val="150000"/>
              </a:lnSpc>
              <a:spcBef>
                <a:spcPts val="0"/>
              </a:spcBef>
              <a:buFont typeface="Wingdings" panose="05000000000000000000" pitchFamily="2" charset="2"/>
              <a:buChar char="q"/>
            </a:pPr>
            <a:r>
              <a:rPr lang="en-US" sz="1000" dirty="0"/>
              <a:t>Accessories to optimize irradiation range &amp; treatment</a:t>
            </a:r>
          </a:p>
          <a:p>
            <a:pPr lvl="1">
              <a:lnSpc>
                <a:spcPct val="150000"/>
              </a:lnSpc>
              <a:spcBef>
                <a:spcPts val="0"/>
              </a:spcBef>
              <a:buFont typeface="Wingdings" panose="05000000000000000000" pitchFamily="2" charset="2"/>
              <a:buChar char="q"/>
            </a:pPr>
            <a:r>
              <a:rPr lang="en-US" sz="1000" dirty="0"/>
              <a:t>Nozzle bottom clearance improved for a chair</a:t>
            </a:r>
          </a:p>
          <a:p>
            <a:pPr lvl="1">
              <a:lnSpc>
                <a:spcPct val="150000"/>
              </a:lnSpc>
              <a:spcBef>
                <a:spcPts val="0"/>
              </a:spcBef>
              <a:buFont typeface="Wingdings" panose="05000000000000000000" pitchFamily="2" charset="2"/>
              <a:buChar char="q"/>
            </a:pPr>
            <a:r>
              <a:rPr lang="en-US" sz="1000" dirty="0">
                <a:latin typeface="+mj-lt"/>
              </a:rPr>
              <a:t>Particle Quick switching</a:t>
            </a:r>
            <a:endParaRPr lang="en-US" sz="1200" dirty="0"/>
          </a:p>
          <a:p>
            <a:pPr>
              <a:lnSpc>
                <a:spcPct val="150000"/>
              </a:lnSpc>
              <a:spcBef>
                <a:spcPts val="0"/>
              </a:spcBef>
              <a:buFont typeface="Courier New" panose="02070309020205020404" pitchFamily="49" charset="0"/>
              <a:buChar char="o"/>
            </a:pPr>
            <a:r>
              <a:rPr lang="en-US" sz="1600" dirty="0"/>
              <a:t>Innovative chair currently in development</a:t>
            </a:r>
          </a:p>
          <a:p>
            <a:pPr marL="0" indent="0">
              <a:lnSpc>
                <a:spcPct val="150000"/>
              </a:lnSpc>
              <a:spcBef>
                <a:spcPts val="0"/>
              </a:spcBef>
              <a:buNone/>
            </a:pPr>
            <a:endParaRPr lang="en-US" sz="1600" dirty="0"/>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a:xfrm>
            <a:off x="8714874" y="6219130"/>
            <a:ext cx="2743200" cy="365125"/>
          </a:xfrm>
        </p:spPr>
        <p:txBody>
          <a:bodyPr/>
          <a:lstStyle/>
          <a:p>
            <a:fld id="{3C70BCF7-18AB-49E6-9587-D4665AED965E}" type="slidenum">
              <a:rPr lang="fr-FR" smtClean="0"/>
              <a:t>12</a:t>
            </a:fld>
            <a:endParaRPr lang="fr-FR"/>
          </a:p>
        </p:txBody>
      </p:sp>
      <p:pic>
        <p:nvPicPr>
          <p:cNvPr id="5" name="Image 16">
            <a:extLst>
              <a:ext uri="{FF2B5EF4-FFF2-40B4-BE49-F238E27FC236}">
                <a16:creationId xmlns:a16="http://schemas.microsoft.com/office/drawing/2014/main" id="{DA972F40-E7FE-0B37-924D-B47D3B745BFC}"/>
              </a:ext>
            </a:extLst>
          </p:cNvPr>
          <p:cNvPicPr>
            <a:picLocks noChangeAspect="1"/>
          </p:cNvPicPr>
          <p:nvPr/>
        </p:nvPicPr>
        <p:blipFill rotWithShape="1">
          <a:blip r:embed="rId7">
            <a:clrChange>
              <a:clrFrom>
                <a:srgbClr val="8E9CAF"/>
              </a:clrFrom>
              <a:clrTo>
                <a:srgbClr val="8E9CAF">
                  <a:alpha val="0"/>
                </a:srgbClr>
              </a:clrTo>
            </a:clrChange>
            <a:extLst>
              <a:ext uri="{BEBA8EAE-BF5A-486C-A8C5-ECC9F3942E4B}">
                <a14:imgProps xmlns:a14="http://schemas.microsoft.com/office/drawing/2010/main">
                  <a14:imgLayer r:embed="rId8">
                    <a14:imgEffect>
                      <a14:backgroundRemoval t="9877" b="94444" l="0" r="93736">
                        <a14:foregroundMark x1="93736" y1="68724" x2="93736" y2="68724"/>
                        <a14:foregroundMark x1="49089" y1="10288" x2="49089" y2="10288"/>
                        <a14:foregroundMark x1="66287" y1="43210" x2="66287" y2="43210"/>
                        <a14:foregroundMark x1="66287" y1="48560" x2="66287" y2="48560"/>
                        <a14:foregroundMark x1="38610" y1="37654" x2="38610" y2="37654"/>
                        <a14:foregroundMark x1="37472" y1="40329" x2="37472" y2="40329"/>
                        <a14:foregroundMark x1="39522" y1="38477" x2="39522" y2="38477"/>
                        <a14:foregroundMark x1="6948" y1="67284" x2="6948" y2="67284"/>
                        <a14:foregroundMark x1="9567" y1="55967" x2="9567" y2="55967"/>
                        <a14:foregroundMark x1="31549" y1="83951" x2="31549" y2="83951"/>
                        <a14:foregroundMark x1="33941" y1="94650" x2="33941" y2="94650"/>
                        <a14:foregroundMark x1="0" y1="68313" x2="0" y2="68313"/>
                        <a14:foregroundMark x1="57175" y1="50617" x2="57175" y2="50617"/>
                        <a14:foregroundMark x1="58542" y1="48354" x2="58542" y2="48354"/>
                        <a14:foregroundMark x1="28588" y1="38272" x2="28588" y2="38272"/>
                        <a14:foregroundMark x1="25399" y1="38477" x2="25399" y2="38477"/>
                        <a14:foregroundMark x1="24601" y1="39095" x2="24601" y2="39095"/>
                        <a14:foregroundMark x1="4214" y1="52058" x2="4214" y2="52058"/>
                        <a14:foregroundMark x1="2164" y1="93827" x2="2164" y2="93827"/>
                        <a14:foregroundMark x1="81891" y1="70782" x2="81891" y2="70782"/>
                        <a14:foregroundMark x1="85194" y1="72016" x2="85194" y2="72016"/>
                        <a14:foregroundMark x1="78132" y1="69136" x2="78132" y2="69136"/>
                        <a14:foregroundMark x1="76196" y1="68519" x2="76196" y2="68519"/>
                        <a14:foregroundMark x1="74715" y1="68313" x2="74715" y2="68313"/>
                        <a14:foregroundMark x1="73804" y1="67490" x2="73804" y2="67490"/>
                        <a14:foregroundMark x1="65945" y1="41358" x2="65945" y2="41358"/>
                        <a14:foregroundMark x1="65262" y1="41358" x2="65262" y2="41358"/>
                      </a14:backgroundRemoval>
                    </a14:imgEffect>
                    <a14:imgEffect>
                      <a14:saturation sat="89000"/>
                    </a14:imgEffect>
                    <a14:imgEffect>
                      <a14:brightnessContrast bright="-20000"/>
                    </a14:imgEffect>
                  </a14:imgLayer>
                </a14:imgProps>
              </a:ext>
            </a:extLst>
          </a:blip>
          <a:srcRect l="404"/>
          <a:stretch/>
        </p:blipFill>
        <p:spPr>
          <a:xfrm>
            <a:off x="1104091" y="3617844"/>
            <a:ext cx="2127827" cy="1180997"/>
          </a:xfrm>
          <a:prstGeom prst="rect">
            <a:avLst/>
          </a:prstGeom>
        </p:spPr>
      </p:pic>
      <p:sp>
        <p:nvSpPr>
          <p:cNvPr id="8" name="TextBox 7">
            <a:extLst>
              <a:ext uri="{FF2B5EF4-FFF2-40B4-BE49-F238E27FC236}">
                <a16:creationId xmlns:a16="http://schemas.microsoft.com/office/drawing/2014/main" id="{78A5FCDF-A37F-2B27-5533-CAA08FF77FA1}"/>
              </a:ext>
            </a:extLst>
          </p:cNvPr>
          <p:cNvSpPr txBox="1"/>
          <p:nvPr/>
        </p:nvSpPr>
        <p:spPr>
          <a:xfrm>
            <a:off x="5041678" y="4279956"/>
            <a:ext cx="2316108" cy="230832"/>
          </a:xfrm>
          <a:prstGeom prst="rect">
            <a:avLst/>
          </a:prstGeom>
          <a:noFill/>
          <a:ln>
            <a:noFill/>
          </a:ln>
        </p:spPr>
        <p:txBody>
          <a:bodyPr wrap="square">
            <a:spAutoFit/>
          </a:bodyPr>
          <a:lstStyle/>
          <a:p>
            <a:r>
              <a:rPr lang="en-US" sz="900" b="1" i="1" dirty="0">
                <a:solidFill>
                  <a:srgbClr val="727577"/>
                </a:solidFill>
              </a:rPr>
              <a:t>Courtesy of IBA: Chennai site, India</a:t>
            </a:r>
          </a:p>
        </p:txBody>
      </p:sp>
      <p:sp>
        <p:nvSpPr>
          <p:cNvPr id="13" name="Text Placeholder 6">
            <a:extLst>
              <a:ext uri="{FF2B5EF4-FFF2-40B4-BE49-F238E27FC236}">
                <a16:creationId xmlns:a16="http://schemas.microsoft.com/office/drawing/2014/main" id="{0B73F783-4CE3-FD09-C660-72CDC70815EC}"/>
              </a:ext>
            </a:extLst>
          </p:cNvPr>
          <p:cNvSpPr txBox="1">
            <a:spLocks/>
          </p:cNvSpPr>
          <p:nvPr/>
        </p:nvSpPr>
        <p:spPr>
          <a:xfrm>
            <a:off x="6243040" y="3811998"/>
            <a:ext cx="5486242" cy="154206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Tx/>
              <a:buBlip>
                <a:blip r:embed="rId9"/>
              </a:buBlip>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SzPct val="75000"/>
              <a:buFontTx/>
              <a:buBlip>
                <a:blip r:embed="rId9"/>
              </a:buBlip>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FontTx/>
              <a:buNone/>
            </a:pPr>
            <a:endParaRPr lang="en-US" sz="1600" dirty="0"/>
          </a:p>
        </p:txBody>
      </p:sp>
      <p:pic>
        <p:nvPicPr>
          <p:cNvPr id="20" name="Image 25" descr="Une image contenant intérieur, sol, cuisine, plafond&#10;&#10;Description générée automatiquement">
            <a:extLst>
              <a:ext uri="{FF2B5EF4-FFF2-40B4-BE49-F238E27FC236}">
                <a16:creationId xmlns:a16="http://schemas.microsoft.com/office/drawing/2014/main" id="{3F75A1A0-BFCC-3612-E60F-928B59FE30DD}"/>
              </a:ext>
            </a:extLst>
          </p:cNvPr>
          <p:cNvPicPr>
            <a:picLocks noChangeAspect="1"/>
          </p:cNvPicPr>
          <p:nvPr/>
        </p:nvPicPr>
        <p:blipFill rotWithShape="1">
          <a:blip r:embed="rId10">
            <a:extLst>
              <a:ext uri="{BEBA8EAE-BF5A-486C-A8C5-ECC9F3942E4B}">
                <a14:imgProps xmlns:a14="http://schemas.microsoft.com/office/drawing/2010/main">
                  <a14:imgLayer r:embed="rId11">
                    <a14:imgEffect>
                      <a14:brightnessContrast bright="20000" contrast="20000"/>
                    </a14:imgEffect>
                  </a14:imgLayer>
                </a14:imgProps>
              </a:ext>
              <a:ext uri="{28A0092B-C50C-407E-A947-70E740481C1C}">
                <a14:useLocalDpi xmlns:a14="http://schemas.microsoft.com/office/drawing/2010/main" val="0"/>
              </a:ext>
            </a:extLst>
          </a:blip>
          <a:srcRect l="30289" t="26111" r="19896" b="30278"/>
          <a:stretch/>
        </p:blipFill>
        <p:spPr>
          <a:xfrm>
            <a:off x="4565278" y="2163944"/>
            <a:ext cx="4602268" cy="30218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1" name="Image 23" descr="Une image contenant électroménager, machine à coudre&#10;&#10;Description générée automatiquement">
            <a:extLst>
              <a:ext uri="{FF2B5EF4-FFF2-40B4-BE49-F238E27FC236}">
                <a16:creationId xmlns:a16="http://schemas.microsoft.com/office/drawing/2014/main" id="{25767E85-3FCB-0188-43A3-4730E00059B5}"/>
              </a:ext>
            </a:extLst>
          </p:cNvPr>
          <p:cNvPicPr>
            <a:picLocks noChangeAspect="1"/>
          </p:cNvPicPr>
          <p:nvPr/>
        </p:nvPicPr>
        <p:blipFill>
          <a:blip r:embed="rId12">
            <a:clrChange>
              <a:clrFrom>
                <a:srgbClr val="FFFFFF"/>
              </a:clrFrom>
              <a:clrTo>
                <a:srgbClr val="FFFFFF">
                  <a:alpha val="0"/>
                </a:srgbClr>
              </a:clrTo>
            </a:clrChange>
            <a:extLst>
              <a:ext uri="{BEBA8EAE-BF5A-486C-A8C5-ECC9F3942E4B}">
                <a14:imgProps xmlns:a14="http://schemas.microsoft.com/office/drawing/2010/main">
                  <a14:imgLayer r:embed="rId13">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6743195" y="2243710"/>
            <a:ext cx="5946163" cy="2942079"/>
          </a:xfrm>
          <a:prstGeom prst="rect">
            <a:avLst/>
          </a:prstGeom>
          <a:scene3d>
            <a:camera prst="orthographicFront">
              <a:rot lat="0" lon="21599991" rev="0"/>
            </a:camera>
            <a:lightRig rig="threePt" dir="t"/>
          </a:scene3d>
        </p:spPr>
      </p:pic>
      <p:pic>
        <p:nvPicPr>
          <p:cNvPr id="9" name="Picture 9" descr="Résultat de recherche d'images pour &quot;iba logo&quot;">
            <a:extLst>
              <a:ext uri="{FF2B5EF4-FFF2-40B4-BE49-F238E27FC236}">
                <a16:creationId xmlns:a16="http://schemas.microsoft.com/office/drawing/2014/main" id="{EB306259-7EA2-A1CE-1183-A2A484E70B95}"/>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745161" y="4510788"/>
            <a:ext cx="526830" cy="52829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7">
            <a:extLst>
              <a:ext uri="{FF2B5EF4-FFF2-40B4-BE49-F238E27FC236}">
                <a16:creationId xmlns:a16="http://schemas.microsoft.com/office/drawing/2014/main" id="{641B8F9C-D2D7-A549-655B-0D3CFE8EA6A4}"/>
              </a:ext>
            </a:extLst>
          </p:cNvPr>
          <p:cNvSpPr txBox="1"/>
          <p:nvPr/>
        </p:nvSpPr>
        <p:spPr>
          <a:xfrm>
            <a:off x="4551043" y="5202967"/>
            <a:ext cx="1897249" cy="237268"/>
          </a:xfrm>
          <a:prstGeom prst="rect">
            <a:avLst/>
          </a:prstGeom>
          <a:noFill/>
          <a:ln>
            <a:noFill/>
          </a:ln>
        </p:spPr>
        <p:txBody>
          <a:bodyPr wrap="square">
            <a:spAutoFit/>
          </a:bodyPr>
          <a:lstStyle/>
          <a:p>
            <a:r>
              <a:rPr lang="en-US" sz="900" b="1" i="1" dirty="0">
                <a:solidFill>
                  <a:srgbClr val="727577"/>
                </a:solidFill>
              </a:rPr>
              <a:t>Courtesy of IBA: Chennai site, India</a:t>
            </a:r>
          </a:p>
        </p:txBody>
      </p:sp>
      <p:pic>
        <p:nvPicPr>
          <p:cNvPr id="10" name="Picture 2">
            <a:extLst>
              <a:ext uri="{FF2B5EF4-FFF2-40B4-BE49-F238E27FC236}">
                <a16:creationId xmlns:a16="http://schemas.microsoft.com/office/drawing/2014/main" id="{C809DCDC-CA56-4663-9CE6-2A6AC322F695}"/>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l="3528" r="5662"/>
          <a:stretch/>
        </p:blipFill>
        <p:spPr bwMode="auto">
          <a:xfrm>
            <a:off x="246800" y="4907191"/>
            <a:ext cx="1921204" cy="1292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4">
            <a:extLst>
              <a:ext uri="{FF2B5EF4-FFF2-40B4-BE49-F238E27FC236}">
                <a16:creationId xmlns:a16="http://schemas.microsoft.com/office/drawing/2014/main" id="{0BD58727-606F-9816-0FC2-91ABA1C3E8C7}"/>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273272" y="4907190"/>
            <a:ext cx="1917291" cy="1292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4172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5" name="Title 1">
            <a:extLst>
              <a:ext uri="{FF2B5EF4-FFF2-40B4-BE49-F238E27FC236}">
                <a16:creationId xmlns:a16="http://schemas.microsoft.com/office/drawing/2014/main" id="{135DF543-C70D-DFAD-83E6-666F42FC49B3}"/>
              </a:ext>
            </a:extLst>
          </p:cNvPr>
          <p:cNvSpPr>
            <a:spLocks noGrp="1"/>
          </p:cNvSpPr>
          <p:nvPr>
            <p:ph type="title"/>
          </p:nvPr>
        </p:nvSpPr>
        <p:spPr>
          <a:xfrm>
            <a:off x="609602" y="169107"/>
            <a:ext cx="10646662" cy="678506"/>
          </a:xfrm>
        </p:spPr>
        <p:txBody>
          <a:bodyPr vert="horz" lIns="91440" tIns="45720" rIns="91440" bIns="45720" rtlCol="0" anchor="b">
            <a:noAutofit/>
          </a:bodyPr>
          <a:lstStyle/>
          <a:p>
            <a:r>
              <a:rPr lang="en-US" sz="3200" b="1">
                <a:ln w="0"/>
                <a:solidFill>
                  <a:srgbClr val="EB6A0A"/>
                </a:solidFill>
                <a:latin typeface="Calibri Light (En-têtes)"/>
                <a:ea typeface="Tahoma" panose="020B0604030504040204" pitchFamily="34" charset="0"/>
                <a:cs typeface="Tahoma" panose="020B0604030504040204" pitchFamily="34" charset="0"/>
              </a:rPr>
              <a:t>Isocenter performances</a:t>
            </a:r>
          </a:p>
        </p:txBody>
      </p:sp>
      <p:graphicFrame>
        <p:nvGraphicFramePr>
          <p:cNvPr id="68" name="Table 8">
            <a:extLst>
              <a:ext uri="{FF2B5EF4-FFF2-40B4-BE49-F238E27FC236}">
                <a16:creationId xmlns:a16="http://schemas.microsoft.com/office/drawing/2014/main" id="{732BB775-22DD-1A0B-3820-E7A2779CD8D2}"/>
              </a:ext>
            </a:extLst>
          </p:cNvPr>
          <p:cNvGraphicFramePr>
            <a:graphicFrameLocks noGrp="1"/>
          </p:cNvGraphicFramePr>
          <p:nvPr/>
        </p:nvGraphicFramePr>
        <p:xfrm>
          <a:off x="624507" y="882426"/>
          <a:ext cx="10551494" cy="3430750"/>
        </p:xfrm>
        <a:graphic>
          <a:graphicData uri="http://schemas.openxmlformats.org/drawingml/2006/table">
            <a:tbl>
              <a:tblPr firstRow="1" bandRow="1">
                <a:tableStyleId>{00A15C55-8517-42AA-B614-E9B94910E393}</a:tableStyleId>
              </a:tblPr>
              <a:tblGrid>
                <a:gridCol w="5509332">
                  <a:extLst>
                    <a:ext uri="{9D8B030D-6E8A-4147-A177-3AD203B41FA5}">
                      <a16:colId xmlns:a16="http://schemas.microsoft.com/office/drawing/2014/main" val="2983114052"/>
                    </a:ext>
                  </a:extLst>
                </a:gridCol>
                <a:gridCol w="1030540">
                  <a:extLst>
                    <a:ext uri="{9D8B030D-6E8A-4147-A177-3AD203B41FA5}">
                      <a16:colId xmlns:a16="http://schemas.microsoft.com/office/drawing/2014/main" val="410683350"/>
                    </a:ext>
                  </a:extLst>
                </a:gridCol>
                <a:gridCol w="1392622">
                  <a:extLst>
                    <a:ext uri="{9D8B030D-6E8A-4147-A177-3AD203B41FA5}">
                      <a16:colId xmlns:a16="http://schemas.microsoft.com/office/drawing/2014/main" val="4070636505"/>
                    </a:ext>
                  </a:extLst>
                </a:gridCol>
                <a:gridCol w="1344293">
                  <a:extLst>
                    <a:ext uri="{9D8B030D-6E8A-4147-A177-3AD203B41FA5}">
                      <a16:colId xmlns:a16="http://schemas.microsoft.com/office/drawing/2014/main" val="2820961528"/>
                    </a:ext>
                  </a:extLst>
                </a:gridCol>
                <a:gridCol w="148667">
                  <a:extLst>
                    <a:ext uri="{9D8B030D-6E8A-4147-A177-3AD203B41FA5}">
                      <a16:colId xmlns:a16="http://schemas.microsoft.com/office/drawing/2014/main" val="1136107327"/>
                    </a:ext>
                  </a:extLst>
                </a:gridCol>
                <a:gridCol w="1126040">
                  <a:extLst>
                    <a:ext uri="{9D8B030D-6E8A-4147-A177-3AD203B41FA5}">
                      <a16:colId xmlns:a16="http://schemas.microsoft.com/office/drawing/2014/main" val="1497478938"/>
                    </a:ext>
                  </a:extLst>
                </a:gridCol>
              </a:tblGrid>
              <a:tr h="367237">
                <a:tc>
                  <a:txBody>
                    <a:bodyPr/>
                    <a:lstStyle/>
                    <a:p>
                      <a:r>
                        <a:rPr lang="en-US" sz="1800" b="1" kern="1200">
                          <a:solidFill>
                            <a:schemeClr val="tx1"/>
                          </a:solidFill>
                          <a:latin typeface="+mj-lt"/>
                          <a:ea typeface="+mn-ea"/>
                          <a:cs typeface="+mn-cs"/>
                        </a:rPr>
                        <a:t>Clinical Beam Performance Specifications</a:t>
                      </a:r>
                      <a:endParaRPr lang="fr-BE" sz="1800" b="1" kern="1200">
                        <a:solidFill>
                          <a:schemeClr val="tx1"/>
                        </a:solidFill>
                        <a:latin typeface="+mj-lt"/>
                        <a:ea typeface="+mn-ea"/>
                        <a:cs typeface="+mn-cs"/>
                      </a:endParaRPr>
                    </a:p>
                  </a:txBody>
                  <a:tcPr marL="106447" marR="106447" marT="48385" marB="48385" anchor="ctr">
                    <a:solidFill>
                      <a:schemeClr val="accent3">
                        <a:lumMod val="40000"/>
                        <a:lumOff val="60000"/>
                      </a:schemeClr>
                    </a:solidFill>
                  </a:tcPr>
                </a:tc>
                <a:tc>
                  <a:txBody>
                    <a:bodyPr/>
                    <a:lstStyle/>
                    <a:p>
                      <a:pPr algn="ctr"/>
                      <a:r>
                        <a:rPr lang="fr-BE" sz="1800" b="1">
                          <a:solidFill>
                            <a:schemeClr val="tx1"/>
                          </a:solidFill>
                          <a:latin typeface="+mj-lt"/>
                        </a:rPr>
                        <a:t>Unit</a:t>
                      </a:r>
                    </a:p>
                  </a:txBody>
                  <a:tcPr marL="106447" marR="106447" marT="48385" marB="48385" anchor="ctr">
                    <a:solidFill>
                      <a:schemeClr val="accent3">
                        <a:lumMod val="40000"/>
                        <a:lumOff val="60000"/>
                      </a:schemeClr>
                    </a:solidFill>
                  </a:tcPr>
                </a:tc>
                <a:tc>
                  <a:txBody>
                    <a:bodyPr/>
                    <a:lstStyle/>
                    <a:p>
                      <a:pPr algn="ctr"/>
                      <a:r>
                        <a:rPr lang="fr-BE" sz="1800" b="1">
                          <a:solidFill>
                            <a:schemeClr val="tx1"/>
                          </a:solidFill>
                          <a:latin typeface="+mj-lt"/>
                        </a:rPr>
                        <a:t>Carbon</a:t>
                      </a:r>
                    </a:p>
                  </a:txBody>
                  <a:tcPr marL="106447" marR="106447" marT="48385" marB="48385" anchor="ctr">
                    <a:solidFill>
                      <a:schemeClr val="accent3">
                        <a:lumMod val="40000"/>
                        <a:lumOff val="60000"/>
                      </a:schemeClr>
                    </a:solidFill>
                  </a:tcPr>
                </a:tc>
                <a:tc>
                  <a:txBody>
                    <a:bodyPr/>
                    <a:lstStyle/>
                    <a:p>
                      <a:pPr algn="ctr"/>
                      <a:r>
                        <a:rPr lang="fr-BE" sz="1800" b="1">
                          <a:solidFill>
                            <a:schemeClr val="tx1"/>
                          </a:solidFill>
                          <a:latin typeface="+mj-lt"/>
                        </a:rPr>
                        <a:t>Proton</a:t>
                      </a:r>
                    </a:p>
                  </a:txBody>
                  <a:tcPr marL="106447" marR="106447" marT="48385" marB="48385" anchor="ctr">
                    <a:solidFill>
                      <a:schemeClr val="accent3">
                        <a:lumMod val="40000"/>
                        <a:lumOff val="60000"/>
                      </a:schemeClr>
                    </a:solidFill>
                  </a:tcPr>
                </a:tc>
                <a:tc gridSpan="2">
                  <a:txBody>
                    <a:bodyPr/>
                    <a:lstStyle/>
                    <a:p>
                      <a:pPr algn="ctr"/>
                      <a:r>
                        <a:rPr lang="fr-BE" sz="1800" b="1">
                          <a:solidFill>
                            <a:schemeClr val="tx1"/>
                          </a:solidFill>
                          <a:latin typeface="+mj-lt"/>
                        </a:rPr>
                        <a:t>Helium</a:t>
                      </a:r>
                    </a:p>
                  </a:txBody>
                  <a:tcPr marL="106447" marR="106447" marT="48385" marB="48385" anchor="ctr">
                    <a:solidFill>
                      <a:schemeClr val="accent3">
                        <a:lumMod val="40000"/>
                        <a:lumOff val="60000"/>
                      </a:schemeClr>
                    </a:solidFill>
                  </a:tcPr>
                </a:tc>
                <a:tc hMerge="1">
                  <a:txBody>
                    <a:bodyPr/>
                    <a:lstStyle/>
                    <a:p>
                      <a:pPr algn="ctr"/>
                      <a:r>
                        <a:rPr lang="fr-BE" sz="2800" b="1" err="1">
                          <a:solidFill>
                            <a:schemeClr val="bg1"/>
                          </a:solidFill>
                        </a:rPr>
                        <a:t>Helium</a:t>
                      </a:r>
                      <a:endParaRPr lang="fr-BE" sz="2800" b="1">
                        <a:solidFill>
                          <a:schemeClr val="bg1"/>
                        </a:solidFill>
                        <a:latin typeface="+mn-lt"/>
                      </a:endParaRPr>
                    </a:p>
                  </a:txBody>
                  <a:tcPr marL="106447" marR="106447" marT="48385" marB="48385" anchor="ctr"/>
                </a:tc>
                <a:extLst>
                  <a:ext uri="{0D108BD9-81ED-4DB2-BD59-A6C34878D82A}">
                    <a16:rowId xmlns:a16="http://schemas.microsoft.com/office/drawing/2014/main" val="1982206723"/>
                  </a:ext>
                </a:extLst>
              </a:tr>
              <a:tr h="367237">
                <a:tc>
                  <a:txBody>
                    <a:bodyPr/>
                    <a:lstStyle/>
                    <a:p>
                      <a:pPr marL="0" marR="0" lvl="0" indent="0" algn="l" defTabSz="864017" rtl="0" eaLnBrk="1" fontAlgn="auto" latinLnBrk="0" hangingPunct="1">
                        <a:lnSpc>
                          <a:spcPct val="100000"/>
                        </a:lnSpc>
                        <a:spcBef>
                          <a:spcPts val="0"/>
                        </a:spcBef>
                        <a:spcAft>
                          <a:spcPts val="0"/>
                        </a:spcAft>
                        <a:buClrTx/>
                        <a:buSzTx/>
                        <a:buFontTx/>
                        <a:buNone/>
                        <a:tabLst/>
                        <a:defRPr/>
                      </a:pPr>
                      <a:r>
                        <a:rPr lang="fr-BE" sz="1800" b="0">
                          <a:latin typeface="+mj-lt"/>
                        </a:rPr>
                        <a:t>Maximum range</a:t>
                      </a:r>
                    </a:p>
                  </a:txBody>
                  <a:tcPr marL="106447" marR="106447" marT="48385" marB="48385" anchor="ctr">
                    <a:solidFill>
                      <a:schemeClr val="accent3">
                        <a:lumMod val="40000"/>
                        <a:lumOff val="60000"/>
                      </a:schemeClr>
                    </a:solidFill>
                  </a:tcPr>
                </a:tc>
                <a:tc>
                  <a:txBody>
                    <a:bodyPr/>
                    <a:lstStyle/>
                    <a:p>
                      <a:pPr marL="0" marR="0" lvl="0" indent="0" algn="ctr" defTabSz="864017" rtl="0" eaLnBrk="1" fontAlgn="auto" latinLnBrk="0" hangingPunct="1">
                        <a:lnSpc>
                          <a:spcPct val="100000"/>
                        </a:lnSpc>
                        <a:spcBef>
                          <a:spcPts val="0"/>
                        </a:spcBef>
                        <a:spcAft>
                          <a:spcPts val="0"/>
                        </a:spcAft>
                        <a:buClrTx/>
                        <a:buSzTx/>
                        <a:buFontTx/>
                        <a:buNone/>
                        <a:tabLst/>
                        <a:defRPr/>
                      </a:pPr>
                      <a:r>
                        <a:rPr lang="fr-BE" sz="1400" b="0">
                          <a:latin typeface="+mj-lt"/>
                        </a:rPr>
                        <a:t>g/cm²</a:t>
                      </a:r>
                    </a:p>
                  </a:txBody>
                  <a:tcPr marL="106447" marR="106447" marT="48385" marB="48385" anchor="ctr">
                    <a:solidFill>
                      <a:schemeClr val="accent3">
                        <a:lumMod val="40000"/>
                        <a:lumOff val="60000"/>
                      </a:schemeClr>
                    </a:solidFill>
                  </a:tcPr>
                </a:tc>
                <a:tc>
                  <a:txBody>
                    <a:bodyPr/>
                    <a:lstStyle/>
                    <a:p>
                      <a:pPr algn="ctr"/>
                      <a:r>
                        <a:rPr lang="en-US" sz="1800" kern="1200">
                          <a:solidFill>
                            <a:schemeClr val="dk1"/>
                          </a:solidFill>
                          <a:latin typeface="+mj-lt"/>
                          <a:ea typeface="+mn-ea"/>
                          <a:cs typeface="+mn-cs"/>
                        </a:rPr>
                        <a:t>≥ </a:t>
                      </a:r>
                      <a:r>
                        <a:rPr lang="fr-BE" sz="1800" kern="1200">
                          <a:solidFill>
                            <a:schemeClr val="dk1"/>
                          </a:solidFill>
                          <a:latin typeface="+mj-lt"/>
                          <a:ea typeface="+mn-ea"/>
                          <a:cs typeface="+mn-cs"/>
                        </a:rPr>
                        <a:t>27</a:t>
                      </a:r>
                    </a:p>
                  </a:txBody>
                  <a:tcPr marL="106447" marR="106447" marT="48385" marB="48385" anchor="ctr">
                    <a:solidFill>
                      <a:schemeClr val="accent3">
                        <a:lumMod val="40000"/>
                        <a:lumOff val="60000"/>
                      </a:schemeClr>
                    </a:solidFill>
                  </a:tcPr>
                </a:tc>
                <a:tc gridSpan="3">
                  <a:txBody>
                    <a:bodyPr/>
                    <a:lstStyle/>
                    <a:p>
                      <a:pPr algn="ctr"/>
                      <a:r>
                        <a:rPr lang="en-US" sz="1800" kern="1200">
                          <a:solidFill>
                            <a:schemeClr val="dk1"/>
                          </a:solidFill>
                          <a:latin typeface="+mj-lt"/>
                          <a:ea typeface="+mn-ea"/>
                          <a:cs typeface="+mn-cs"/>
                        </a:rPr>
                        <a:t>≥ </a:t>
                      </a:r>
                      <a:r>
                        <a:rPr lang="fr-BE" sz="1800" kern="1200">
                          <a:solidFill>
                            <a:schemeClr val="dk1"/>
                          </a:solidFill>
                          <a:latin typeface="+mj-lt"/>
                          <a:ea typeface="+mn-ea"/>
                          <a:cs typeface="+mn-cs"/>
                        </a:rPr>
                        <a:t>32</a:t>
                      </a:r>
                    </a:p>
                  </a:txBody>
                  <a:tcPr marL="106447" marR="106447" marT="48385" marB="48385" anchor="ctr">
                    <a:solidFill>
                      <a:schemeClr val="accent3">
                        <a:lumMod val="40000"/>
                        <a:lumOff val="60000"/>
                      </a:schemeClr>
                    </a:solidFill>
                  </a:tcPr>
                </a:tc>
                <a:tc hMerge="1">
                  <a:txBody>
                    <a:bodyPr/>
                    <a:lstStyle/>
                    <a:p>
                      <a:endParaRPr lang="en-US"/>
                    </a:p>
                  </a:txBody>
                  <a:tcPr/>
                </a:tc>
                <a:tc hMerge="1">
                  <a:txBody>
                    <a:bodyPr/>
                    <a:lstStyle/>
                    <a:p>
                      <a:pPr algn="ctr"/>
                      <a:r>
                        <a:rPr lang="fr-BE" sz="1400"/>
                        <a:t>32</a:t>
                      </a:r>
                      <a:endParaRPr lang="fr-BE" sz="1400">
                        <a:latin typeface="+mn-lt"/>
                      </a:endParaRPr>
                    </a:p>
                  </a:txBody>
                  <a:tcPr marL="106447" marR="106447" marT="48385" marB="48385" anchor="ctr"/>
                </a:tc>
                <a:extLst>
                  <a:ext uri="{0D108BD9-81ED-4DB2-BD59-A6C34878D82A}">
                    <a16:rowId xmlns:a16="http://schemas.microsoft.com/office/drawing/2014/main" val="3150575441"/>
                  </a:ext>
                </a:extLst>
              </a:tr>
              <a:tr h="367237">
                <a:tc>
                  <a:txBody>
                    <a:bodyPr/>
                    <a:lstStyle/>
                    <a:p>
                      <a:pPr marL="0" marR="0" lvl="0" indent="0" algn="l" defTabSz="864017" rtl="0" eaLnBrk="1" fontAlgn="auto" latinLnBrk="0" hangingPunct="1">
                        <a:lnSpc>
                          <a:spcPct val="100000"/>
                        </a:lnSpc>
                        <a:spcBef>
                          <a:spcPts val="0"/>
                        </a:spcBef>
                        <a:spcAft>
                          <a:spcPts val="0"/>
                        </a:spcAft>
                        <a:buClrTx/>
                        <a:buSzTx/>
                        <a:buFontTx/>
                        <a:buNone/>
                        <a:tabLst/>
                        <a:defRPr/>
                      </a:pPr>
                      <a:r>
                        <a:rPr lang="fr-BE" sz="1800" b="0">
                          <a:latin typeface="+mj-lt"/>
                        </a:rPr>
                        <a:t>Beam position accuracy at isocenter</a:t>
                      </a:r>
                    </a:p>
                  </a:txBody>
                  <a:tcPr marL="106447" marR="106447" marT="48385" marB="48385" anchor="ctr">
                    <a:solidFill>
                      <a:schemeClr val="accent3">
                        <a:lumMod val="40000"/>
                        <a:lumOff val="60000"/>
                      </a:schemeClr>
                    </a:solidFill>
                  </a:tcPr>
                </a:tc>
                <a:tc>
                  <a:txBody>
                    <a:bodyPr/>
                    <a:lstStyle/>
                    <a:p>
                      <a:pPr marL="0" marR="0" lvl="0" indent="0" algn="ctr" defTabSz="864017" rtl="0" eaLnBrk="1" fontAlgn="auto" latinLnBrk="0" hangingPunct="1">
                        <a:lnSpc>
                          <a:spcPct val="100000"/>
                        </a:lnSpc>
                        <a:spcBef>
                          <a:spcPts val="0"/>
                        </a:spcBef>
                        <a:spcAft>
                          <a:spcPts val="0"/>
                        </a:spcAft>
                        <a:buClrTx/>
                        <a:buSzTx/>
                        <a:buFontTx/>
                        <a:buNone/>
                        <a:tabLst/>
                        <a:defRPr/>
                      </a:pPr>
                      <a:r>
                        <a:rPr lang="fr-BE" sz="1400" b="0">
                          <a:latin typeface="+mj-lt"/>
                        </a:rPr>
                        <a:t>mm</a:t>
                      </a:r>
                    </a:p>
                  </a:txBody>
                  <a:tcPr marL="106447" marR="106447" marT="48385" marB="48385" anchor="ctr">
                    <a:solidFill>
                      <a:schemeClr val="accent3">
                        <a:lumMod val="40000"/>
                        <a:lumOff val="60000"/>
                      </a:schemeClr>
                    </a:solidFill>
                  </a:tcPr>
                </a:tc>
                <a:tc gridSpan="4">
                  <a:txBody>
                    <a:bodyPr/>
                    <a:lstStyle/>
                    <a:p>
                      <a:pPr algn="ctr"/>
                      <a:r>
                        <a:rPr lang="en-US" sz="1800" kern="1200">
                          <a:solidFill>
                            <a:schemeClr val="dk1"/>
                          </a:solidFill>
                          <a:latin typeface="+mj-lt"/>
                          <a:ea typeface="+mn-ea"/>
                          <a:cs typeface="+mn-cs"/>
                        </a:rPr>
                        <a:t>≤ </a:t>
                      </a:r>
                      <a:r>
                        <a:rPr lang="fr-BE" sz="1800">
                          <a:latin typeface="+mj-lt"/>
                        </a:rPr>
                        <a:t>0.5</a:t>
                      </a:r>
                    </a:p>
                  </a:txBody>
                  <a:tcPr marL="106447" marR="106447" marT="48385" marB="48385" anchor="ctr">
                    <a:solidFill>
                      <a:schemeClr val="accent3">
                        <a:lumMod val="40000"/>
                        <a:lumOff val="60000"/>
                      </a:schemeClr>
                    </a:solidFill>
                  </a:tcPr>
                </a:tc>
                <a:tc hMerge="1">
                  <a:txBody>
                    <a:bodyPr/>
                    <a:lstStyle/>
                    <a:p>
                      <a:endParaRPr lang="fr-FR"/>
                    </a:p>
                  </a:txBody>
                  <a:tcPr/>
                </a:tc>
                <a:tc hMerge="1">
                  <a:txBody>
                    <a:bodyPr/>
                    <a:lstStyle/>
                    <a:p>
                      <a:endParaRPr lang="en-US"/>
                    </a:p>
                  </a:txBody>
                  <a:tcPr/>
                </a:tc>
                <a:tc hMerge="1">
                  <a:txBody>
                    <a:bodyPr/>
                    <a:lstStyle/>
                    <a:p>
                      <a:pPr algn="ctr"/>
                      <a:r>
                        <a:rPr lang="fr-BE" sz="1400"/>
                        <a:t>0.5</a:t>
                      </a:r>
                      <a:endParaRPr lang="fr-BE" sz="1400">
                        <a:latin typeface="+mn-lt"/>
                      </a:endParaRPr>
                    </a:p>
                  </a:txBody>
                  <a:tcPr marL="106447" marR="106447" marT="48385" marB="48385" anchor="ctr"/>
                </a:tc>
                <a:extLst>
                  <a:ext uri="{0D108BD9-81ED-4DB2-BD59-A6C34878D82A}">
                    <a16:rowId xmlns:a16="http://schemas.microsoft.com/office/drawing/2014/main" val="1695580639"/>
                  </a:ext>
                </a:extLst>
              </a:tr>
              <a:tr h="367237">
                <a:tc>
                  <a:txBody>
                    <a:bodyPr/>
                    <a:lstStyle/>
                    <a:p>
                      <a:r>
                        <a:rPr lang="fr-BE" sz="1800" b="0">
                          <a:latin typeface="+mj-lt"/>
                        </a:rPr>
                        <a:t>Beam spot size @ max range</a:t>
                      </a:r>
                      <a:r>
                        <a:rPr lang="fr-BE" sz="1200" b="0">
                          <a:latin typeface="+mj-lt"/>
                        </a:rPr>
                        <a:t> (1</a:t>
                      </a:r>
                      <a:r>
                        <a:rPr lang="el-GR" sz="1200" b="0">
                          <a:latin typeface="+mj-lt"/>
                        </a:rPr>
                        <a:t>σ</a:t>
                      </a:r>
                      <a:r>
                        <a:rPr lang="fr-BE" sz="1200" b="0">
                          <a:latin typeface="+mj-lt"/>
                        </a:rPr>
                        <a:t>)</a:t>
                      </a:r>
                      <a:endParaRPr lang="fr-BE" sz="1800" b="0" i="1" kern="1200">
                        <a:solidFill>
                          <a:schemeClr val="tx1"/>
                        </a:solidFill>
                        <a:latin typeface="+mj-lt"/>
                        <a:ea typeface="+mn-ea"/>
                        <a:cs typeface="+mn-cs"/>
                      </a:endParaRPr>
                    </a:p>
                  </a:txBody>
                  <a:tcPr marL="106447" marR="106447" marT="48385" marB="48385" anchor="ctr">
                    <a:solidFill>
                      <a:schemeClr val="accent3">
                        <a:lumMod val="40000"/>
                        <a:lumOff val="60000"/>
                      </a:schemeClr>
                    </a:solidFill>
                  </a:tcPr>
                </a:tc>
                <a:tc>
                  <a:txBody>
                    <a:bodyPr/>
                    <a:lstStyle/>
                    <a:p>
                      <a:pPr marL="0" marR="0" lvl="0" indent="0" algn="ctr" defTabSz="864017" rtl="0" eaLnBrk="1" fontAlgn="auto" latinLnBrk="0" hangingPunct="1">
                        <a:lnSpc>
                          <a:spcPct val="100000"/>
                        </a:lnSpc>
                        <a:spcBef>
                          <a:spcPts val="0"/>
                        </a:spcBef>
                        <a:spcAft>
                          <a:spcPts val="0"/>
                        </a:spcAft>
                        <a:buClrTx/>
                        <a:buSzTx/>
                        <a:buFontTx/>
                        <a:buNone/>
                        <a:tabLst/>
                        <a:defRPr/>
                      </a:pPr>
                      <a:r>
                        <a:rPr lang="fr-BE" sz="1400" b="0">
                          <a:latin typeface="+mj-lt"/>
                        </a:rPr>
                        <a:t>mm</a:t>
                      </a:r>
                    </a:p>
                  </a:txBody>
                  <a:tcPr marL="106447" marR="106447" marT="48385" marB="48385" anchor="ctr">
                    <a:solidFill>
                      <a:schemeClr val="accent3">
                        <a:lumMod val="40000"/>
                        <a:lumOff val="60000"/>
                      </a:schemeClr>
                    </a:solidFill>
                  </a:tcPr>
                </a:tc>
                <a:tc>
                  <a:txBody>
                    <a:bodyPr/>
                    <a:lstStyle/>
                    <a:p>
                      <a:pPr algn="ctr"/>
                      <a:r>
                        <a:rPr lang="fr-BE" sz="1800">
                          <a:latin typeface="+mj-lt"/>
                        </a:rPr>
                        <a:t> </a:t>
                      </a:r>
                      <a:r>
                        <a:rPr lang="en-US" sz="1800" kern="1200">
                          <a:solidFill>
                            <a:schemeClr val="dk1"/>
                          </a:solidFill>
                          <a:latin typeface="+mj-lt"/>
                          <a:ea typeface="+mn-ea"/>
                          <a:cs typeface="+mn-cs"/>
                        </a:rPr>
                        <a:t>≤</a:t>
                      </a:r>
                      <a:r>
                        <a:rPr lang="fr-BE" sz="1800">
                          <a:latin typeface="+mj-lt"/>
                        </a:rPr>
                        <a:t>3</a:t>
                      </a:r>
                    </a:p>
                  </a:txBody>
                  <a:tcPr marL="106447" marR="106447" marT="48385" marB="48385" anchor="ctr">
                    <a:solidFill>
                      <a:schemeClr val="accent3">
                        <a:lumMod val="40000"/>
                        <a:lumOff val="60000"/>
                      </a:schemeClr>
                    </a:solidFill>
                  </a:tcPr>
                </a:tc>
                <a:tc gridSpan="2">
                  <a:txBody>
                    <a:bodyPr/>
                    <a:lstStyle/>
                    <a:p>
                      <a:pPr algn="ctr"/>
                      <a:r>
                        <a:rPr lang="en-US" sz="1800" kern="1200">
                          <a:solidFill>
                            <a:schemeClr val="dk1"/>
                          </a:solidFill>
                          <a:latin typeface="+mj-lt"/>
                          <a:ea typeface="+mn-ea"/>
                          <a:cs typeface="+mn-cs"/>
                        </a:rPr>
                        <a:t>≤ </a:t>
                      </a:r>
                      <a:r>
                        <a:rPr lang="fr-BE" sz="1800">
                          <a:latin typeface="+mj-lt"/>
                        </a:rPr>
                        <a:t>3.6</a:t>
                      </a:r>
                    </a:p>
                  </a:txBody>
                  <a:tcPr marL="106447" marR="106447" marT="48385" marB="48385" anchor="ctr">
                    <a:solidFill>
                      <a:schemeClr val="accent3">
                        <a:lumMod val="40000"/>
                        <a:lumOff val="60000"/>
                      </a:schemeClr>
                    </a:solidFill>
                  </a:tcPr>
                </a:tc>
                <a:tc hMerge="1">
                  <a:txBody>
                    <a:bodyPr/>
                    <a:lstStyle/>
                    <a:p>
                      <a:pPr algn="ctr"/>
                      <a:endParaRPr lang="fr-BE" sz="2400">
                        <a:latin typeface="+mn-lt"/>
                      </a:endParaRPr>
                    </a:p>
                  </a:txBody>
                  <a:tcPr marL="106447" marR="106447" marT="48385" marB="48385" anchor="ctr"/>
                </a:tc>
                <a:tc>
                  <a:txBody>
                    <a:bodyPr/>
                    <a:lstStyle/>
                    <a:p>
                      <a:pPr algn="ctr"/>
                      <a:r>
                        <a:rPr lang="en-US" sz="1800" kern="1200">
                          <a:solidFill>
                            <a:schemeClr val="dk1"/>
                          </a:solidFill>
                          <a:latin typeface="+mj-lt"/>
                          <a:ea typeface="+mn-ea"/>
                          <a:cs typeface="+mn-cs"/>
                        </a:rPr>
                        <a:t>≤</a:t>
                      </a:r>
                      <a:r>
                        <a:rPr lang="fr-BE" sz="1800">
                          <a:latin typeface="+mj-lt"/>
                        </a:rPr>
                        <a:t>3.6</a:t>
                      </a:r>
                    </a:p>
                  </a:txBody>
                  <a:tcPr marL="106447" marR="106447" marT="48385" marB="48385" anchor="ctr">
                    <a:solidFill>
                      <a:schemeClr val="accent3">
                        <a:lumMod val="40000"/>
                        <a:lumOff val="60000"/>
                      </a:schemeClr>
                    </a:solidFill>
                  </a:tcPr>
                </a:tc>
                <a:extLst>
                  <a:ext uri="{0D108BD9-81ED-4DB2-BD59-A6C34878D82A}">
                    <a16:rowId xmlns:a16="http://schemas.microsoft.com/office/drawing/2014/main" val="1299141216"/>
                  </a:ext>
                </a:extLst>
              </a:tr>
              <a:tr h="367237">
                <a:tc>
                  <a:txBody>
                    <a:bodyPr/>
                    <a:lstStyle/>
                    <a:p>
                      <a:r>
                        <a:rPr lang="fr-BE" sz="1800" b="0">
                          <a:latin typeface="+mj-lt"/>
                        </a:rPr>
                        <a:t>Beam spot size @ min range </a:t>
                      </a:r>
                      <a:r>
                        <a:rPr lang="fr-BE" sz="1200" b="0">
                          <a:latin typeface="+mj-lt"/>
                        </a:rPr>
                        <a:t>(1</a:t>
                      </a:r>
                      <a:r>
                        <a:rPr lang="el-GR" sz="1200" b="0">
                          <a:latin typeface="+mj-lt"/>
                        </a:rPr>
                        <a:t>σ</a:t>
                      </a:r>
                      <a:r>
                        <a:rPr lang="fr-BE" sz="1200" b="0">
                          <a:latin typeface="+mj-lt"/>
                        </a:rPr>
                        <a:t>)</a:t>
                      </a:r>
                      <a:endParaRPr lang="fr-BE" sz="1800" b="0" i="1" kern="1200">
                        <a:solidFill>
                          <a:schemeClr val="tx1"/>
                        </a:solidFill>
                        <a:latin typeface="+mj-lt"/>
                        <a:ea typeface="+mn-ea"/>
                        <a:cs typeface="+mn-cs"/>
                      </a:endParaRPr>
                    </a:p>
                  </a:txBody>
                  <a:tcPr marL="106447" marR="106447" marT="48385" marB="48385" anchor="ctr">
                    <a:solidFill>
                      <a:schemeClr val="accent3">
                        <a:lumMod val="40000"/>
                        <a:lumOff val="60000"/>
                      </a:schemeClr>
                    </a:solidFill>
                  </a:tcPr>
                </a:tc>
                <a:tc>
                  <a:txBody>
                    <a:bodyPr/>
                    <a:lstStyle/>
                    <a:p>
                      <a:pPr marL="0" marR="0" lvl="0" indent="0" algn="ctr" defTabSz="864017" rtl="0" eaLnBrk="1" fontAlgn="auto" latinLnBrk="0" hangingPunct="1">
                        <a:lnSpc>
                          <a:spcPct val="100000"/>
                        </a:lnSpc>
                        <a:spcBef>
                          <a:spcPts val="0"/>
                        </a:spcBef>
                        <a:spcAft>
                          <a:spcPts val="0"/>
                        </a:spcAft>
                        <a:buClrTx/>
                        <a:buSzTx/>
                        <a:buFontTx/>
                        <a:buNone/>
                        <a:tabLst/>
                        <a:defRPr/>
                      </a:pPr>
                      <a:r>
                        <a:rPr lang="fr-BE" sz="1400" b="0">
                          <a:latin typeface="+mj-lt"/>
                        </a:rPr>
                        <a:t>mm</a:t>
                      </a:r>
                    </a:p>
                  </a:txBody>
                  <a:tcPr marL="106447" marR="106447" marT="48385" marB="48385" anchor="ctr">
                    <a:solidFill>
                      <a:schemeClr val="accent3">
                        <a:lumMod val="40000"/>
                        <a:lumOff val="60000"/>
                      </a:schemeClr>
                    </a:solidFill>
                  </a:tcPr>
                </a:tc>
                <a:tc>
                  <a:txBody>
                    <a:bodyPr/>
                    <a:lstStyle/>
                    <a:p>
                      <a:pPr algn="ctr"/>
                      <a:r>
                        <a:rPr lang="en-US" sz="1800" kern="1200">
                          <a:solidFill>
                            <a:schemeClr val="dk1"/>
                          </a:solidFill>
                          <a:latin typeface="+mj-lt"/>
                          <a:ea typeface="+mn-ea"/>
                          <a:cs typeface="+mn-cs"/>
                        </a:rPr>
                        <a:t>≤ </a:t>
                      </a:r>
                      <a:r>
                        <a:rPr lang="fr-BE" sz="1800">
                          <a:latin typeface="+mj-lt"/>
                        </a:rPr>
                        <a:t>4</a:t>
                      </a:r>
                    </a:p>
                  </a:txBody>
                  <a:tcPr marL="106447" marR="106447" marT="48385" marB="48385" anchor="ctr">
                    <a:solidFill>
                      <a:schemeClr val="accent3">
                        <a:lumMod val="40000"/>
                        <a:lumOff val="60000"/>
                      </a:schemeClr>
                    </a:solidFill>
                  </a:tcPr>
                </a:tc>
                <a:tc gridSpan="2">
                  <a:txBody>
                    <a:bodyPr/>
                    <a:lstStyle/>
                    <a:p>
                      <a:pPr algn="ctr"/>
                      <a:r>
                        <a:rPr lang="en-US" sz="1800" kern="1200">
                          <a:solidFill>
                            <a:schemeClr val="dk1"/>
                          </a:solidFill>
                          <a:latin typeface="+mj-lt"/>
                          <a:ea typeface="+mn-ea"/>
                          <a:cs typeface="+mn-cs"/>
                        </a:rPr>
                        <a:t>≤ </a:t>
                      </a:r>
                      <a:r>
                        <a:rPr lang="fr-BE" sz="1800">
                          <a:latin typeface="+mj-lt"/>
                        </a:rPr>
                        <a:t>8</a:t>
                      </a:r>
                    </a:p>
                  </a:txBody>
                  <a:tcPr marL="106447" marR="106447" marT="48385" marB="48385" anchor="ctr">
                    <a:solidFill>
                      <a:schemeClr val="accent3">
                        <a:lumMod val="40000"/>
                        <a:lumOff val="60000"/>
                      </a:schemeClr>
                    </a:solidFill>
                  </a:tcPr>
                </a:tc>
                <a:tc hMerge="1">
                  <a:txBody>
                    <a:bodyPr/>
                    <a:lstStyle/>
                    <a:p>
                      <a:pPr algn="ctr"/>
                      <a:endParaRPr lang="fr-BE" sz="2400">
                        <a:latin typeface="+mn-lt"/>
                      </a:endParaRPr>
                    </a:p>
                  </a:txBody>
                  <a:tcPr marL="106447" marR="106447" marT="48385" marB="48385" anchor="ctr"/>
                </a:tc>
                <a:tc>
                  <a:txBody>
                    <a:bodyPr/>
                    <a:lstStyle/>
                    <a:p>
                      <a:pPr algn="ctr"/>
                      <a:r>
                        <a:rPr lang="en-US" sz="1800" kern="1200">
                          <a:solidFill>
                            <a:schemeClr val="dk1"/>
                          </a:solidFill>
                          <a:latin typeface="+mj-lt"/>
                          <a:ea typeface="+mn-ea"/>
                          <a:cs typeface="+mn-cs"/>
                        </a:rPr>
                        <a:t>≤ </a:t>
                      </a:r>
                      <a:r>
                        <a:rPr lang="fr-BE" sz="1800">
                          <a:latin typeface="+mj-lt"/>
                        </a:rPr>
                        <a:t>6</a:t>
                      </a:r>
                    </a:p>
                  </a:txBody>
                  <a:tcPr marL="106447" marR="106447" marT="48385" marB="48385" anchor="ctr">
                    <a:solidFill>
                      <a:schemeClr val="accent3">
                        <a:lumMod val="40000"/>
                        <a:lumOff val="60000"/>
                      </a:schemeClr>
                    </a:solidFill>
                  </a:tcPr>
                </a:tc>
                <a:extLst>
                  <a:ext uri="{0D108BD9-81ED-4DB2-BD59-A6C34878D82A}">
                    <a16:rowId xmlns:a16="http://schemas.microsoft.com/office/drawing/2014/main" val="1525424714"/>
                  </a:ext>
                </a:extLst>
              </a:tr>
              <a:tr h="602105">
                <a:tc>
                  <a:txBody>
                    <a:bodyPr/>
                    <a:lstStyle/>
                    <a:p>
                      <a:r>
                        <a:rPr lang="fr-BE" sz="1800" b="0">
                          <a:latin typeface="+mj-lt"/>
                        </a:rPr>
                        <a:t>Maximum Field size </a:t>
                      </a:r>
                    </a:p>
                  </a:txBody>
                  <a:tcPr marL="106447" marR="106447" marT="48385" marB="48385" anchor="ctr">
                    <a:solidFill>
                      <a:schemeClr val="accent3">
                        <a:lumMod val="40000"/>
                        <a:lumOff val="60000"/>
                      </a:schemeClr>
                    </a:solidFill>
                  </a:tcPr>
                </a:tc>
                <a:tc>
                  <a:txBody>
                    <a:bodyPr/>
                    <a:lstStyle/>
                    <a:p>
                      <a:pPr algn="ctr"/>
                      <a:r>
                        <a:rPr lang="fr-BE" sz="1400" b="0">
                          <a:latin typeface="+mj-lt"/>
                        </a:rPr>
                        <a:t>cm²</a:t>
                      </a:r>
                    </a:p>
                  </a:txBody>
                  <a:tcPr marL="106447" marR="106447" marT="48385" marB="48385" anchor="ctr">
                    <a:solidFill>
                      <a:schemeClr val="accent3">
                        <a:lumMod val="40000"/>
                        <a:lumOff val="60000"/>
                      </a:schemeClr>
                    </a:solidFill>
                  </a:tcPr>
                </a:tc>
                <a:tc>
                  <a:txBody>
                    <a:bodyPr/>
                    <a:lstStyle/>
                    <a:p>
                      <a:pPr algn="ctr"/>
                      <a:r>
                        <a:rPr lang="en-US" sz="1800" kern="1200">
                          <a:solidFill>
                            <a:schemeClr val="dk1"/>
                          </a:solidFill>
                          <a:latin typeface="+mj-lt"/>
                          <a:ea typeface="+mn-ea"/>
                          <a:cs typeface="+mn-cs"/>
                        </a:rPr>
                        <a:t>≥ </a:t>
                      </a:r>
                      <a:r>
                        <a:rPr lang="fr-BE" sz="1800">
                          <a:latin typeface="+mj-lt"/>
                        </a:rPr>
                        <a:t>20x20</a:t>
                      </a:r>
                    </a:p>
                  </a:txBody>
                  <a:tcPr marL="106447" marR="106447" marT="48385" marB="48385" anchor="ctr">
                    <a:solidFill>
                      <a:schemeClr val="accent3">
                        <a:lumMod val="40000"/>
                        <a:lumOff val="60000"/>
                      </a:schemeClr>
                    </a:solidFill>
                  </a:tcPr>
                </a:tc>
                <a:tc gridSpan="2">
                  <a:txBody>
                    <a:bodyPr/>
                    <a:lstStyle/>
                    <a:p>
                      <a:pPr algn="ctr"/>
                      <a:r>
                        <a:rPr lang="en-US" sz="1800" kern="1200">
                          <a:solidFill>
                            <a:schemeClr val="dk1"/>
                          </a:solidFill>
                          <a:latin typeface="+mj-lt"/>
                          <a:ea typeface="+mn-ea"/>
                          <a:cs typeface="+mn-cs"/>
                        </a:rPr>
                        <a:t>≥ </a:t>
                      </a:r>
                      <a:r>
                        <a:rPr lang="fr-BE" sz="1800">
                          <a:latin typeface="+mj-lt"/>
                        </a:rPr>
                        <a:t>30x30</a:t>
                      </a:r>
                    </a:p>
                  </a:txBody>
                  <a:tcPr marL="106447" marR="106447" marT="48385" marB="48385" anchor="ctr">
                    <a:solidFill>
                      <a:schemeClr val="accent3">
                        <a:lumMod val="40000"/>
                        <a:lumOff val="60000"/>
                      </a:schemeClr>
                    </a:solidFill>
                  </a:tcPr>
                </a:tc>
                <a:tc hMerge="1">
                  <a:txBody>
                    <a:bodyPr/>
                    <a:lstStyle/>
                    <a:p>
                      <a:pPr algn="ctr"/>
                      <a:endParaRPr lang="fr-BE" sz="2400">
                        <a:latin typeface="+mn-lt"/>
                      </a:endParaRPr>
                    </a:p>
                  </a:txBody>
                  <a:tcPr marL="106447" marR="106447" marT="48385" marB="4838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kern="1200">
                          <a:solidFill>
                            <a:schemeClr val="dk1"/>
                          </a:solidFill>
                          <a:latin typeface="+mj-lt"/>
                          <a:ea typeface="+mn-ea"/>
                          <a:cs typeface="+mn-cs"/>
                        </a:rPr>
                        <a:t>≥ </a:t>
                      </a:r>
                      <a:r>
                        <a:rPr lang="fr-BE" sz="1800">
                          <a:latin typeface="+mj-lt"/>
                        </a:rPr>
                        <a:t>28x28</a:t>
                      </a:r>
                    </a:p>
                  </a:txBody>
                  <a:tcPr marL="106447" marR="106447" marT="48385" marB="48385" anchor="ctr">
                    <a:solidFill>
                      <a:schemeClr val="accent3">
                        <a:lumMod val="40000"/>
                        <a:lumOff val="60000"/>
                      </a:schemeClr>
                    </a:solidFill>
                  </a:tcPr>
                </a:tc>
                <a:extLst>
                  <a:ext uri="{0D108BD9-81ED-4DB2-BD59-A6C34878D82A}">
                    <a16:rowId xmlns:a16="http://schemas.microsoft.com/office/drawing/2014/main" val="848593860"/>
                  </a:ext>
                </a:extLst>
              </a:tr>
              <a:tr h="367237">
                <a:tc>
                  <a:txBody>
                    <a:bodyPr/>
                    <a:lstStyle/>
                    <a:p>
                      <a:r>
                        <a:rPr lang="fr-BE" sz="1800" b="0">
                          <a:latin typeface="+mj-lt"/>
                        </a:rPr>
                        <a:t>SAD X/Y</a:t>
                      </a:r>
                    </a:p>
                  </a:txBody>
                  <a:tcPr marL="106447" marR="106447" marT="48385" marB="48385" anchor="ctr">
                    <a:solidFill>
                      <a:schemeClr val="accent3">
                        <a:lumMod val="40000"/>
                        <a:lumOff val="60000"/>
                      </a:schemeClr>
                    </a:solidFill>
                  </a:tcPr>
                </a:tc>
                <a:tc>
                  <a:txBody>
                    <a:bodyPr/>
                    <a:lstStyle/>
                    <a:p>
                      <a:pPr algn="ctr"/>
                      <a:r>
                        <a:rPr lang="fr-BE" sz="1400" b="0">
                          <a:latin typeface="+mj-lt"/>
                        </a:rPr>
                        <a:t>cm</a:t>
                      </a:r>
                    </a:p>
                  </a:txBody>
                  <a:tcPr marL="106447" marR="106447" marT="48385" marB="48385" anchor="ctr">
                    <a:solidFill>
                      <a:schemeClr val="accent3">
                        <a:lumMod val="40000"/>
                        <a:lumOff val="60000"/>
                      </a:schemeClr>
                    </a:solidFill>
                  </a:tcPr>
                </a:tc>
                <a:tc gridSpan="4">
                  <a:txBody>
                    <a:bodyPr/>
                    <a:lstStyle/>
                    <a:p>
                      <a:pPr algn="ctr"/>
                      <a:r>
                        <a:rPr lang="fr-BE" sz="1800">
                          <a:latin typeface="+mj-lt"/>
                        </a:rPr>
                        <a:t> 296  / 330</a:t>
                      </a:r>
                    </a:p>
                  </a:txBody>
                  <a:tcPr marL="106447" marR="106447" marT="48385" marB="48385" anchor="ctr">
                    <a:solidFill>
                      <a:schemeClr val="accent3">
                        <a:lumMod val="40000"/>
                        <a:lumOff val="60000"/>
                      </a:schemeClr>
                    </a:solidFill>
                  </a:tcPr>
                </a:tc>
                <a:tc hMerge="1">
                  <a:txBody>
                    <a:bodyPr/>
                    <a:lstStyle/>
                    <a:p>
                      <a:endParaRPr lang="fr-FR"/>
                    </a:p>
                  </a:txBody>
                  <a:tcPr/>
                </a:tc>
                <a:tc hMerge="1">
                  <a:txBody>
                    <a:bodyPr/>
                    <a:lstStyle/>
                    <a:p>
                      <a:endParaRPr lang="en-US"/>
                    </a:p>
                  </a:txBody>
                  <a:tcPr/>
                </a:tc>
                <a:tc hMerge="1">
                  <a:txBody>
                    <a:bodyPr/>
                    <a:lstStyle/>
                    <a:p>
                      <a:pPr algn="ctr"/>
                      <a:endParaRPr lang="fr-BE" sz="1400">
                        <a:latin typeface="+mn-lt"/>
                      </a:endParaRPr>
                    </a:p>
                  </a:txBody>
                  <a:tcPr marL="106447" marR="106447" marT="48385" marB="48385" anchor="ctr"/>
                </a:tc>
                <a:extLst>
                  <a:ext uri="{0D108BD9-81ED-4DB2-BD59-A6C34878D82A}">
                    <a16:rowId xmlns:a16="http://schemas.microsoft.com/office/drawing/2014/main" val="3911966502"/>
                  </a:ext>
                </a:extLst>
              </a:tr>
              <a:tr h="602105">
                <a:tc>
                  <a:txBody>
                    <a:bodyPr/>
                    <a:lstStyle/>
                    <a:p>
                      <a:r>
                        <a:rPr lang="en-US" sz="1800" b="0" i="0" kern="1200">
                          <a:solidFill>
                            <a:schemeClr val="dk1"/>
                          </a:solidFill>
                          <a:latin typeface="+mj-lt"/>
                          <a:ea typeface="+mn-ea"/>
                          <a:cs typeface="+mn-cs"/>
                        </a:rPr>
                        <a:t>Average dose rate  </a:t>
                      </a:r>
                      <a:r>
                        <a:rPr lang="en-US" sz="1100" b="0" i="0" kern="1200">
                          <a:solidFill>
                            <a:schemeClr val="dk1"/>
                          </a:solidFill>
                          <a:latin typeface="+mj-lt"/>
                          <a:ea typeface="+mn-ea"/>
                          <a:cs typeface="+mn-cs"/>
                        </a:rPr>
                        <a:t>(homogeneous  cube of a 10 cm × 10 cm × 10 cm)</a:t>
                      </a:r>
                      <a:endParaRPr lang="fr-BE" sz="1800" b="0" i="0" kern="1200">
                        <a:solidFill>
                          <a:schemeClr val="dk1"/>
                        </a:solidFill>
                        <a:latin typeface="+mj-lt"/>
                        <a:ea typeface="+mn-ea"/>
                        <a:cs typeface="+mn-cs"/>
                      </a:endParaRPr>
                    </a:p>
                  </a:txBody>
                  <a:tcPr marL="106447" marR="106447" marT="48385" marB="48385" anchor="ctr">
                    <a:solidFill>
                      <a:schemeClr val="accent3">
                        <a:lumMod val="40000"/>
                        <a:lumOff val="60000"/>
                      </a:schemeClr>
                    </a:solidFill>
                  </a:tcPr>
                </a:tc>
                <a:tc>
                  <a:txBody>
                    <a:bodyPr/>
                    <a:lstStyle/>
                    <a:p>
                      <a:pPr algn="ctr"/>
                      <a:r>
                        <a:rPr lang="fr-BE" sz="1400" b="0" i="0">
                          <a:latin typeface="+mj-lt"/>
                        </a:rPr>
                        <a:t>Gy/min</a:t>
                      </a:r>
                    </a:p>
                  </a:txBody>
                  <a:tcPr marL="106447" marR="106447" marT="48385" marB="48385" anchor="ctr">
                    <a:solidFill>
                      <a:schemeClr val="accent3">
                        <a:lumMod val="40000"/>
                        <a:lumOff val="60000"/>
                      </a:schemeClr>
                    </a:solidFill>
                  </a:tcPr>
                </a:tc>
                <a:tc gridSpan="4">
                  <a:txBody>
                    <a:bodyPr/>
                    <a:lstStyle/>
                    <a:p>
                      <a:pPr algn="ctr"/>
                      <a:r>
                        <a:rPr lang="en-US" sz="1800" kern="1200">
                          <a:solidFill>
                            <a:schemeClr val="dk1"/>
                          </a:solidFill>
                          <a:latin typeface="+mj-lt"/>
                          <a:ea typeface="+mn-ea"/>
                          <a:cs typeface="+mn-cs"/>
                        </a:rPr>
                        <a:t>≥ </a:t>
                      </a:r>
                      <a:r>
                        <a:rPr lang="fr-BE" sz="1800" kern="1200">
                          <a:solidFill>
                            <a:schemeClr val="dk1"/>
                          </a:solidFill>
                          <a:latin typeface="+mj-lt"/>
                          <a:ea typeface="+mn-ea"/>
                          <a:cs typeface="+mn-cs"/>
                        </a:rPr>
                        <a:t>2</a:t>
                      </a:r>
                    </a:p>
                  </a:txBody>
                  <a:tcPr marL="106447" marR="106447" marT="48385" marB="48385" anchor="ctr">
                    <a:solidFill>
                      <a:schemeClr val="accent3">
                        <a:lumMod val="40000"/>
                        <a:lumOff val="60000"/>
                      </a:schemeClr>
                    </a:solidFill>
                  </a:tcPr>
                </a:tc>
                <a:tc hMerge="1">
                  <a:txBody>
                    <a:bodyPr/>
                    <a:lstStyle/>
                    <a:p>
                      <a:endParaRPr lang="fr-FR"/>
                    </a:p>
                  </a:txBody>
                  <a:tcPr/>
                </a:tc>
                <a:tc hMerge="1">
                  <a:txBody>
                    <a:bodyPr/>
                    <a:lstStyle/>
                    <a:p>
                      <a:pPr algn="ctr"/>
                      <a:endParaRPr lang="fr-BE" sz="2400"/>
                    </a:p>
                  </a:txBody>
                  <a:tcPr marL="106447" marR="106447" marT="48385" marB="48385" anchor="ctr"/>
                </a:tc>
                <a:tc hMerge="1">
                  <a:txBody>
                    <a:bodyPr/>
                    <a:lstStyle/>
                    <a:p>
                      <a:endParaRPr/>
                    </a:p>
                  </a:txBody>
                  <a:tcPr marL="106447" marR="106447" marT="48385" marB="48385" anchor="ctr"/>
                </a:tc>
                <a:extLst>
                  <a:ext uri="{0D108BD9-81ED-4DB2-BD59-A6C34878D82A}">
                    <a16:rowId xmlns:a16="http://schemas.microsoft.com/office/drawing/2014/main" val="185081037"/>
                  </a:ext>
                </a:extLst>
              </a:tr>
            </a:tbl>
          </a:graphicData>
        </a:graphic>
      </p:graphicFrame>
      <p:graphicFrame>
        <p:nvGraphicFramePr>
          <p:cNvPr id="69" name="Table 8">
            <a:extLst>
              <a:ext uri="{FF2B5EF4-FFF2-40B4-BE49-F238E27FC236}">
                <a16:creationId xmlns:a16="http://schemas.microsoft.com/office/drawing/2014/main" id="{E805A6F3-4B24-D455-5A5B-617FBAE20FBD}"/>
              </a:ext>
            </a:extLst>
          </p:cNvPr>
          <p:cNvGraphicFramePr>
            <a:graphicFrameLocks noGrp="1"/>
          </p:cNvGraphicFramePr>
          <p:nvPr/>
        </p:nvGraphicFramePr>
        <p:xfrm>
          <a:off x="627890" y="4417418"/>
          <a:ext cx="10551494" cy="1558156"/>
        </p:xfrm>
        <a:graphic>
          <a:graphicData uri="http://schemas.openxmlformats.org/drawingml/2006/table">
            <a:tbl>
              <a:tblPr firstRow="1" bandRow="1">
                <a:tableStyleId>{00A15C55-8517-42AA-B614-E9B94910E393}</a:tableStyleId>
              </a:tblPr>
              <a:tblGrid>
                <a:gridCol w="5505360">
                  <a:extLst>
                    <a:ext uri="{9D8B030D-6E8A-4147-A177-3AD203B41FA5}">
                      <a16:colId xmlns:a16="http://schemas.microsoft.com/office/drawing/2014/main" val="2983114052"/>
                    </a:ext>
                  </a:extLst>
                </a:gridCol>
                <a:gridCol w="1024466">
                  <a:extLst>
                    <a:ext uri="{9D8B030D-6E8A-4147-A177-3AD203B41FA5}">
                      <a16:colId xmlns:a16="http://schemas.microsoft.com/office/drawing/2014/main" val="410683350"/>
                    </a:ext>
                  </a:extLst>
                </a:gridCol>
                <a:gridCol w="2116169">
                  <a:extLst>
                    <a:ext uri="{9D8B030D-6E8A-4147-A177-3AD203B41FA5}">
                      <a16:colId xmlns:a16="http://schemas.microsoft.com/office/drawing/2014/main" val="4070636505"/>
                    </a:ext>
                  </a:extLst>
                </a:gridCol>
                <a:gridCol w="1905499">
                  <a:extLst>
                    <a:ext uri="{9D8B030D-6E8A-4147-A177-3AD203B41FA5}">
                      <a16:colId xmlns:a16="http://schemas.microsoft.com/office/drawing/2014/main" val="2254514133"/>
                    </a:ext>
                  </a:extLst>
                </a:gridCol>
              </a:tblGrid>
              <a:tr h="389539">
                <a:tc>
                  <a:txBody>
                    <a:bodyPr/>
                    <a:lstStyle/>
                    <a:p>
                      <a:r>
                        <a:rPr lang="en-US" sz="1800" b="1" kern="1200">
                          <a:solidFill>
                            <a:schemeClr val="tx1"/>
                          </a:solidFill>
                          <a:latin typeface="+mj-lt"/>
                          <a:ea typeface="+mn-ea"/>
                          <a:cs typeface="+mn-cs"/>
                        </a:rPr>
                        <a:t>Patient Positioning and Alignment Specifications</a:t>
                      </a:r>
                      <a:endParaRPr lang="fr-BE" sz="1800" b="1" kern="1200">
                        <a:solidFill>
                          <a:schemeClr val="tx1"/>
                        </a:solidFill>
                        <a:latin typeface="+mj-lt"/>
                        <a:ea typeface="+mn-ea"/>
                        <a:cs typeface="+mn-cs"/>
                      </a:endParaRPr>
                    </a:p>
                  </a:txBody>
                  <a:tcPr marL="106447" marR="106447" marT="48385" marB="48385" anchor="ctr">
                    <a:solidFill>
                      <a:schemeClr val="accent3">
                        <a:lumMod val="40000"/>
                        <a:lumOff val="60000"/>
                      </a:schemeClr>
                    </a:solidFill>
                  </a:tcPr>
                </a:tc>
                <a:tc>
                  <a:txBody>
                    <a:bodyPr/>
                    <a:lstStyle/>
                    <a:p>
                      <a:pPr algn="ctr"/>
                      <a:r>
                        <a:rPr lang="fr-BE" sz="1800" b="1">
                          <a:solidFill>
                            <a:schemeClr val="tx1"/>
                          </a:solidFill>
                          <a:latin typeface="+mj-lt"/>
                        </a:rPr>
                        <a:t>Unit</a:t>
                      </a:r>
                    </a:p>
                  </a:txBody>
                  <a:tcPr marL="106447" marR="106447" marT="48385" marB="48385" anchor="ctr">
                    <a:solidFill>
                      <a:schemeClr val="accent3">
                        <a:lumMod val="40000"/>
                        <a:lumOff val="60000"/>
                      </a:schemeClr>
                    </a:solidFill>
                  </a:tcPr>
                </a:tc>
                <a:tc>
                  <a:txBody>
                    <a:bodyPr/>
                    <a:lstStyle/>
                    <a:p>
                      <a:pPr algn="ctr"/>
                      <a:r>
                        <a:rPr lang="fr-BE" sz="1800" b="1">
                          <a:solidFill>
                            <a:schemeClr val="tx1"/>
                          </a:solidFill>
                          <a:latin typeface="+mj-lt"/>
                        </a:rPr>
                        <a:t>Couch</a:t>
                      </a:r>
                    </a:p>
                  </a:txBody>
                  <a:tcPr marL="106447" marR="106447" marT="48385" marB="48385" anchor="ctr">
                    <a:solidFill>
                      <a:schemeClr val="accent3">
                        <a:lumMod val="40000"/>
                        <a:lumOff val="60000"/>
                      </a:schemeClr>
                    </a:solidFill>
                  </a:tcPr>
                </a:tc>
                <a:tc>
                  <a:txBody>
                    <a:bodyPr/>
                    <a:lstStyle/>
                    <a:p>
                      <a:pPr algn="ctr"/>
                      <a:r>
                        <a:rPr lang="fr-BE" sz="1800" b="1">
                          <a:solidFill>
                            <a:schemeClr val="tx1"/>
                          </a:solidFill>
                          <a:latin typeface="+mj-lt"/>
                        </a:rPr>
                        <a:t>Chair</a:t>
                      </a:r>
                      <a:endParaRPr lang="fr-FR" sz="1800">
                        <a:solidFill>
                          <a:schemeClr val="tx1"/>
                        </a:solidFill>
                        <a:latin typeface="+mj-lt"/>
                      </a:endParaRPr>
                    </a:p>
                  </a:txBody>
                  <a:tcPr marL="106447" marR="106447" marT="48385" marB="48385" anchor="ctr">
                    <a:solidFill>
                      <a:schemeClr val="accent3">
                        <a:lumMod val="40000"/>
                        <a:lumOff val="60000"/>
                      </a:schemeClr>
                    </a:solidFill>
                  </a:tcPr>
                </a:tc>
                <a:extLst>
                  <a:ext uri="{0D108BD9-81ED-4DB2-BD59-A6C34878D82A}">
                    <a16:rowId xmlns:a16="http://schemas.microsoft.com/office/drawing/2014/main" val="1982206723"/>
                  </a:ext>
                </a:extLst>
              </a:tr>
              <a:tr h="389539">
                <a:tc>
                  <a:txBody>
                    <a:bodyPr/>
                    <a:lstStyle/>
                    <a:p>
                      <a:pPr marL="0" marR="0" lvl="0" indent="0" algn="l" defTabSz="864017" rtl="0" eaLnBrk="1" fontAlgn="auto" latinLnBrk="0" hangingPunct="1">
                        <a:lnSpc>
                          <a:spcPct val="100000"/>
                        </a:lnSpc>
                        <a:spcBef>
                          <a:spcPts val="0"/>
                        </a:spcBef>
                        <a:spcAft>
                          <a:spcPts val="0"/>
                        </a:spcAft>
                        <a:buClrTx/>
                        <a:buSzTx/>
                        <a:buFontTx/>
                        <a:buNone/>
                        <a:tabLst/>
                        <a:defRPr/>
                      </a:pPr>
                      <a:r>
                        <a:rPr lang="fr-BE" sz="1800" b="0" err="1">
                          <a:latin typeface="+mj-lt"/>
                        </a:rPr>
                        <a:t>Treatment</a:t>
                      </a:r>
                      <a:r>
                        <a:rPr lang="fr-BE" sz="1800" b="0">
                          <a:latin typeface="+mj-lt"/>
                        </a:rPr>
                        <a:t> volume </a:t>
                      </a:r>
                      <a:r>
                        <a:rPr lang="fr-BE" sz="1200" b="0" i="0" kern="1200">
                          <a:solidFill>
                            <a:schemeClr val="dk1"/>
                          </a:solidFill>
                          <a:latin typeface="+mj-lt"/>
                          <a:ea typeface="+mn-ea"/>
                          <a:cs typeface="+mn-cs"/>
                        </a:rPr>
                        <a:t>(L x W x H)</a:t>
                      </a:r>
                      <a:endParaRPr lang="fr-BE" sz="1800" b="0" i="0" kern="1200">
                        <a:solidFill>
                          <a:schemeClr val="dk1"/>
                        </a:solidFill>
                        <a:latin typeface="+mj-lt"/>
                        <a:ea typeface="+mn-ea"/>
                        <a:cs typeface="+mn-cs"/>
                      </a:endParaRPr>
                    </a:p>
                  </a:txBody>
                  <a:tcPr marL="106447" marR="106447" marT="48385" marB="48385" anchor="ctr">
                    <a:solidFill>
                      <a:schemeClr val="accent3">
                        <a:lumMod val="40000"/>
                        <a:lumOff val="60000"/>
                      </a:schemeClr>
                    </a:solidFill>
                  </a:tcPr>
                </a:tc>
                <a:tc>
                  <a:txBody>
                    <a:bodyPr/>
                    <a:lstStyle/>
                    <a:p>
                      <a:pPr marL="0" marR="0" lvl="0" indent="0" algn="ctr" defTabSz="864017" rtl="0" eaLnBrk="1" fontAlgn="auto" latinLnBrk="0" hangingPunct="1">
                        <a:lnSpc>
                          <a:spcPct val="100000"/>
                        </a:lnSpc>
                        <a:spcBef>
                          <a:spcPts val="0"/>
                        </a:spcBef>
                        <a:spcAft>
                          <a:spcPts val="0"/>
                        </a:spcAft>
                        <a:buClrTx/>
                        <a:buSzTx/>
                        <a:buFontTx/>
                        <a:buNone/>
                        <a:tabLst/>
                        <a:defRPr/>
                      </a:pPr>
                      <a:r>
                        <a:rPr lang="fr-BE" sz="1400" b="0">
                          <a:latin typeface="+mj-lt"/>
                        </a:rPr>
                        <a:t>cm</a:t>
                      </a:r>
                    </a:p>
                  </a:txBody>
                  <a:tcPr marL="106447" marR="106447" marT="48385" marB="48385" anchor="ctr">
                    <a:solidFill>
                      <a:schemeClr val="accent3">
                        <a:lumMod val="40000"/>
                        <a:lumOff val="60000"/>
                      </a:schemeClr>
                    </a:solidFill>
                  </a:tcPr>
                </a:tc>
                <a:tc>
                  <a:txBody>
                    <a:bodyPr/>
                    <a:lstStyle/>
                    <a:p>
                      <a:pPr algn="ctr"/>
                      <a:r>
                        <a:rPr lang="fr-FR" sz="1800" kern="1200">
                          <a:solidFill>
                            <a:schemeClr val="dk1"/>
                          </a:solidFill>
                          <a:latin typeface="+mj-lt"/>
                          <a:ea typeface="+mn-ea"/>
                          <a:cs typeface="+mn-cs"/>
                        </a:rPr>
                        <a:t>100 x 50 x 40</a:t>
                      </a:r>
                      <a:endParaRPr lang="fr-BE" sz="1800" kern="1200">
                        <a:solidFill>
                          <a:schemeClr val="dk1"/>
                        </a:solidFill>
                        <a:latin typeface="+mj-lt"/>
                        <a:ea typeface="+mn-ea"/>
                        <a:cs typeface="+mn-cs"/>
                      </a:endParaRPr>
                    </a:p>
                  </a:txBody>
                  <a:tcPr marL="106447" marR="106447" marT="48385" marB="48385" anchor="ctr">
                    <a:solidFill>
                      <a:schemeClr val="accent3">
                        <a:lumMod val="40000"/>
                        <a:lumOff val="60000"/>
                      </a:schemeClr>
                    </a:solidFill>
                  </a:tcPr>
                </a:tc>
                <a:tc>
                  <a:txBody>
                    <a:bodyPr/>
                    <a:lstStyle/>
                    <a:p>
                      <a:pPr algn="ctr"/>
                      <a:r>
                        <a:rPr lang="fr-BE" sz="1800" kern="1200">
                          <a:solidFill>
                            <a:schemeClr val="dk1"/>
                          </a:solidFill>
                          <a:latin typeface="+mj-lt"/>
                          <a:ea typeface="+mn-ea"/>
                          <a:cs typeface="+mn-cs"/>
                        </a:rPr>
                        <a:t>32 x 23 x 55</a:t>
                      </a:r>
                      <a:endParaRPr lang="fr-FR" sz="1800">
                        <a:latin typeface="+mj-lt"/>
                      </a:endParaRPr>
                    </a:p>
                  </a:txBody>
                  <a:tcPr marL="106447" marR="106447" marT="48385" marB="48385" anchor="ctr">
                    <a:solidFill>
                      <a:schemeClr val="accent3">
                        <a:lumMod val="40000"/>
                        <a:lumOff val="60000"/>
                      </a:schemeClr>
                    </a:solidFill>
                  </a:tcPr>
                </a:tc>
                <a:extLst>
                  <a:ext uri="{0D108BD9-81ED-4DB2-BD59-A6C34878D82A}">
                    <a16:rowId xmlns:a16="http://schemas.microsoft.com/office/drawing/2014/main" val="3150575441"/>
                  </a:ext>
                </a:extLst>
              </a:tr>
              <a:tr h="389539">
                <a:tc>
                  <a:txBody>
                    <a:bodyPr/>
                    <a:lstStyle/>
                    <a:p>
                      <a:pPr marL="0" marR="0" lvl="0" indent="0" algn="l" defTabSz="864017" rtl="0" eaLnBrk="1" fontAlgn="auto" latinLnBrk="0" hangingPunct="1">
                        <a:lnSpc>
                          <a:spcPct val="100000"/>
                        </a:lnSpc>
                        <a:spcBef>
                          <a:spcPts val="0"/>
                        </a:spcBef>
                        <a:spcAft>
                          <a:spcPts val="0"/>
                        </a:spcAft>
                        <a:buClrTx/>
                        <a:buSzTx/>
                        <a:buFontTx/>
                        <a:buNone/>
                        <a:tabLst/>
                        <a:defRPr/>
                      </a:pPr>
                      <a:r>
                        <a:rPr lang="fr-BE" sz="1800" b="0" i="0" kern="1200" err="1">
                          <a:solidFill>
                            <a:schemeClr val="dk1"/>
                          </a:solidFill>
                          <a:latin typeface="+mj-lt"/>
                          <a:ea typeface="+mn-ea"/>
                          <a:cs typeface="+mn-cs"/>
                        </a:rPr>
                        <a:t>Yaw</a:t>
                      </a:r>
                      <a:r>
                        <a:rPr lang="fr-BE" sz="1800" b="0" i="0" kern="1200">
                          <a:solidFill>
                            <a:schemeClr val="dk1"/>
                          </a:solidFill>
                          <a:latin typeface="+mj-lt"/>
                          <a:ea typeface="+mn-ea"/>
                          <a:cs typeface="+mn-cs"/>
                        </a:rPr>
                        <a:t> rotation for prescription / correction</a:t>
                      </a:r>
                    </a:p>
                  </a:txBody>
                  <a:tcPr marL="106447" marR="106447" marT="48385" marB="48385" anchor="ctr">
                    <a:solidFill>
                      <a:schemeClr val="accent3">
                        <a:lumMod val="40000"/>
                        <a:lumOff val="60000"/>
                      </a:schemeClr>
                    </a:solidFill>
                  </a:tcPr>
                </a:tc>
                <a:tc>
                  <a:txBody>
                    <a:bodyPr/>
                    <a:lstStyle/>
                    <a:p>
                      <a:pPr marL="0" marR="0" lvl="0" indent="0" algn="ctr" defTabSz="864017" rtl="0" eaLnBrk="1" fontAlgn="auto" latinLnBrk="0" hangingPunct="1">
                        <a:lnSpc>
                          <a:spcPct val="100000"/>
                        </a:lnSpc>
                        <a:spcBef>
                          <a:spcPts val="0"/>
                        </a:spcBef>
                        <a:spcAft>
                          <a:spcPts val="0"/>
                        </a:spcAft>
                        <a:buClrTx/>
                        <a:buSzTx/>
                        <a:buFontTx/>
                        <a:buNone/>
                        <a:tabLst/>
                        <a:defRPr/>
                      </a:pPr>
                      <a:r>
                        <a:rPr lang="fr-BE" sz="1400" kern="1200">
                          <a:solidFill>
                            <a:schemeClr val="dk1"/>
                          </a:solidFill>
                          <a:latin typeface="+mj-lt"/>
                          <a:ea typeface="+mn-ea"/>
                          <a:cs typeface="+mn-cs"/>
                        </a:rPr>
                        <a:t>°</a:t>
                      </a:r>
                    </a:p>
                  </a:txBody>
                  <a:tcPr marL="106447" marR="106447" marT="48385" marB="48385" anchor="ctr">
                    <a:solidFill>
                      <a:schemeClr val="accent3">
                        <a:lumMod val="40000"/>
                        <a:lumOff val="60000"/>
                      </a:schemeClr>
                    </a:solidFill>
                  </a:tcPr>
                </a:tc>
                <a:tc>
                  <a:txBody>
                    <a:bodyPr/>
                    <a:lstStyle/>
                    <a:p>
                      <a:pPr algn="ctr"/>
                      <a:r>
                        <a:rPr lang="en-US" sz="1800" kern="1200">
                          <a:solidFill>
                            <a:schemeClr val="dk1"/>
                          </a:solidFill>
                          <a:latin typeface="+mj-lt"/>
                          <a:ea typeface="+mn-ea"/>
                          <a:cs typeface="+mn-cs"/>
                        </a:rPr>
                        <a:t>± 90  /  ± 5</a:t>
                      </a:r>
                      <a:endParaRPr lang="fr-BE" sz="1800" kern="1200">
                        <a:solidFill>
                          <a:schemeClr val="dk1"/>
                        </a:solidFill>
                        <a:latin typeface="+mj-lt"/>
                        <a:ea typeface="+mn-ea"/>
                        <a:cs typeface="+mn-cs"/>
                      </a:endParaRPr>
                    </a:p>
                  </a:txBody>
                  <a:tcPr marL="106447" marR="106447" marT="48385" marB="48385" anchor="ctr">
                    <a:solidFill>
                      <a:schemeClr val="accent3">
                        <a:lumMod val="40000"/>
                        <a:lumOff val="60000"/>
                      </a:schemeClr>
                    </a:solidFill>
                  </a:tcPr>
                </a:tc>
                <a:tc>
                  <a:txBody>
                    <a:bodyPr/>
                    <a:lstStyle/>
                    <a:p>
                      <a:pPr marL="0" marR="0" lvl="0" indent="0" algn="ctr" defTabSz="3239902" rtl="0" eaLnBrk="1" fontAlgn="auto" latinLnBrk="0" hangingPunct="1">
                        <a:lnSpc>
                          <a:spcPct val="100000"/>
                        </a:lnSpc>
                        <a:spcBef>
                          <a:spcPts val="0"/>
                        </a:spcBef>
                        <a:spcAft>
                          <a:spcPts val="0"/>
                        </a:spcAft>
                        <a:buClrTx/>
                        <a:buSzTx/>
                        <a:buFontTx/>
                        <a:buNone/>
                        <a:tabLst/>
                        <a:defRPr/>
                      </a:pPr>
                      <a:r>
                        <a:rPr lang="en-US" sz="1800" kern="1200">
                          <a:solidFill>
                            <a:schemeClr val="dk1"/>
                          </a:solidFill>
                          <a:latin typeface="+mj-lt"/>
                          <a:ea typeface="+mn-ea"/>
                          <a:cs typeface="+mn-cs"/>
                        </a:rPr>
                        <a:t>± 180 /  ± 5</a:t>
                      </a:r>
                      <a:endParaRPr lang="fr-BE" sz="1800" kern="1200">
                        <a:solidFill>
                          <a:schemeClr val="dk1"/>
                        </a:solidFill>
                        <a:latin typeface="+mj-lt"/>
                        <a:ea typeface="+mn-ea"/>
                        <a:cs typeface="+mn-cs"/>
                      </a:endParaRPr>
                    </a:p>
                  </a:txBody>
                  <a:tcPr marL="106447" marR="106447" marT="48385" marB="48385" anchor="ctr">
                    <a:solidFill>
                      <a:schemeClr val="accent3">
                        <a:lumMod val="40000"/>
                        <a:lumOff val="60000"/>
                      </a:schemeClr>
                    </a:solidFill>
                  </a:tcPr>
                </a:tc>
                <a:extLst>
                  <a:ext uri="{0D108BD9-81ED-4DB2-BD59-A6C34878D82A}">
                    <a16:rowId xmlns:a16="http://schemas.microsoft.com/office/drawing/2014/main" val="2830927098"/>
                  </a:ext>
                </a:extLst>
              </a:tr>
              <a:tr h="389539">
                <a:tc>
                  <a:txBody>
                    <a:bodyPr/>
                    <a:lstStyle/>
                    <a:p>
                      <a:pPr marL="0" marR="0" lvl="0" indent="0" algn="l" defTabSz="864017" rtl="0" eaLnBrk="1" fontAlgn="auto" latinLnBrk="0" hangingPunct="1">
                        <a:lnSpc>
                          <a:spcPct val="100000"/>
                        </a:lnSpc>
                        <a:spcBef>
                          <a:spcPts val="0"/>
                        </a:spcBef>
                        <a:spcAft>
                          <a:spcPts val="0"/>
                        </a:spcAft>
                        <a:buClrTx/>
                        <a:buSzTx/>
                        <a:buFontTx/>
                        <a:buNone/>
                        <a:tabLst/>
                        <a:defRPr/>
                      </a:pPr>
                      <a:r>
                        <a:rPr lang="fr-BE" sz="1800" b="0" i="0" kern="1200">
                          <a:solidFill>
                            <a:schemeClr val="dk1"/>
                          </a:solidFill>
                          <a:latin typeface="+mj-lt"/>
                          <a:ea typeface="+mn-ea"/>
                          <a:cs typeface="+mn-cs"/>
                        </a:rPr>
                        <a:t>Pitch and roll range for prescription / correction</a:t>
                      </a:r>
                    </a:p>
                  </a:txBody>
                  <a:tcPr marL="106447" marR="106447" marT="48385" marB="48385" anchor="ctr">
                    <a:solidFill>
                      <a:schemeClr val="accent3">
                        <a:lumMod val="40000"/>
                        <a:lumOff val="60000"/>
                      </a:schemeClr>
                    </a:solidFill>
                  </a:tcPr>
                </a:tc>
                <a:tc>
                  <a:txBody>
                    <a:bodyPr/>
                    <a:lstStyle/>
                    <a:p>
                      <a:pPr algn="ctr"/>
                      <a:r>
                        <a:rPr lang="fr-BE" sz="1400" b="0">
                          <a:latin typeface="+mj-lt"/>
                        </a:rPr>
                        <a:t>°</a:t>
                      </a:r>
                    </a:p>
                  </a:txBody>
                  <a:tcPr marL="106447" marR="106447" marT="48385" marB="48385" anchor="ctr">
                    <a:solidFill>
                      <a:schemeClr val="accent3">
                        <a:lumMod val="40000"/>
                        <a:lumOff val="60000"/>
                      </a:schemeClr>
                    </a:solidFill>
                  </a:tcPr>
                </a:tc>
                <a:tc gridSpan="2">
                  <a:txBody>
                    <a:bodyPr/>
                    <a:lstStyle/>
                    <a:p>
                      <a:pPr algn="ctr"/>
                      <a:r>
                        <a:rPr lang="en-US" sz="1800" kern="1200">
                          <a:solidFill>
                            <a:schemeClr val="dk1"/>
                          </a:solidFill>
                          <a:latin typeface="+mj-lt"/>
                          <a:ea typeface="+mn-ea"/>
                          <a:cs typeface="+mn-cs"/>
                        </a:rPr>
                        <a:t>± 10  /  ± 5</a:t>
                      </a:r>
                      <a:endParaRPr lang="fr-BE" sz="1800" kern="1200">
                        <a:solidFill>
                          <a:schemeClr val="dk1"/>
                        </a:solidFill>
                        <a:latin typeface="+mj-lt"/>
                        <a:ea typeface="+mn-ea"/>
                        <a:cs typeface="+mn-cs"/>
                      </a:endParaRPr>
                    </a:p>
                  </a:txBody>
                  <a:tcPr marL="106447" marR="106447" marT="48385" marB="48385" anchor="ctr">
                    <a:solidFill>
                      <a:schemeClr val="accent3">
                        <a:lumMod val="40000"/>
                        <a:lumOff val="60000"/>
                      </a:schemeClr>
                    </a:solidFill>
                  </a:tcPr>
                </a:tc>
                <a:tc hMerge="1">
                  <a:txBody>
                    <a:bodyPr/>
                    <a:lstStyle/>
                    <a:p>
                      <a:endParaRPr lang="fr-FR"/>
                    </a:p>
                  </a:txBody>
                  <a:tcPr/>
                </a:tc>
                <a:extLst>
                  <a:ext uri="{0D108BD9-81ED-4DB2-BD59-A6C34878D82A}">
                    <a16:rowId xmlns:a16="http://schemas.microsoft.com/office/drawing/2014/main" val="4238910201"/>
                  </a:ext>
                </a:extLst>
              </a:tr>
            </a:tbl>
          </a:graphicData>
        </a:graphic>
      </p:graphicFrame>
      <p:sp>
        <p:nvSpPr>
          <p:cNvPr id="4" name="ZoneTexte 3">
            <a:extLst>
              <a:ext uri="{FF2B5EF4-FFF2-40B4-BE49-F238E27FC236}">
                <a16:creationId xmlns:a16="http://schemas.microsoft.com/office/drawing/2014/main" id="{FBAB75EE-F9A5-20E9-2BDF-584DBEFAB30B}"/>
              </a:ext>
            </a:extLst>
          </p:cNvPr>
          <p:cNvSpPr txBox="1"/>
          <p:nvPr/>
        </p:nvSpPr>
        <p:spPr>
          <a:xfrm>
            <a:off x="8449056" y="6507149"/>
            <a:ext cx="3742944" cy="261610"/>
          </a:xfrm>
          <a:prstGeom prst="rect">
            <a:avLst/>
          </a:prstGeom>
          <a:noFill/>
        </p:spPr>
        <p:txBody>
          <a:bodyPr wrap="square" rtlCol="0">
            <a:spAutoFit/>
          </a:bodyPr>
          <a:lstStyle/>
          <a:p>
            <a:r>
              <a:rPr lang="fr-FR" sz="1100">
                <a:solidFill>
                  <a:schemeClr val="bg1"/>
                </a:solidFill>
                <a:latin typeface="+mj-lt"/>
              </a:rPr>
              <a:t>©2024  Normandy </a:t>
            </a:r>
            <a:r>
              <a:rPr lang="fr-FR" sz="1100" err="1">
                <a:solidFill>
                  <a:schemeClr val="bg1"/>
                </a:solidFill>
                <a:latin typeface="+mj-lt"/>
              </a:rPr>
              <a:t>Hadrontherapy</a:t>
            </a:r>
            <a:r>
              <a:rPr lang="fr-FR" sz="1100">
                <a:solidFill>
                  <a:schemeClr val="bg1"/>
                </a:solidFill>
                <a:latin typeface="+mj-lt"/>
              </a:rPr>
              <a:t> – </a:t>
            </a:r>
            <a:r>
              <a:rPr lang="fr-FR" sz="1100" err="1">
                <a:solidFill>
                  <a:schemeClr val="bg1"/>
                </a:solidFill>
                <a:latin typeface="+mj-lt"/>
              </a:rPr>
              <a:t>Confidential</a:t>
            </a:r>
            <a:r>
              <a:rPr lang="fr-FR" sz="1100">
                <a:solidFill>
                  <a:schemeClr val="bg1"/>
                </a:solidFill>
                <a:latin typeface="+mj-lt"/>
              </a:rPr>
              <a:t> &amp; </a:t>
            </a:r>
            <a:r>
              <a:rPr lang="fr-FR" sz="1100" err="1">
                <a:solidFill>
                  <a:schemeClr val="bg1"/>
                </a:solidFill>
                <a:latin typeface="+mj-lt"/>
              </a:rPr>
              <a:t>Proprietary</a:t>
            </a:r>
            <a:endParaRPr lang="fr-FR" sz="1100">
              <a:solidFill>
                <a:schemeClr val="bg1"/>
              </a:solidFill>
              <a:latin typeface="+mj-lt"/>
            </a:endParaRPr>
          </a:p>
        </p:txBody>
      </p:sp>
    </p:spTree>
    <p:extLst>
      <p:ext uri="{BB962C8B-B14F-4D97-AF65-F5344CB8AC3E}">
        <p14:creationId xmlns:p14="http://schemas.microsoft.com/office/powerpoint/2010/main" val="2622480512"/>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52" name="Connecteur droit 1051">
            <a:extLst>
              <a:ext uri="{FF2B5EF4-FFF2-40B4-BE49-F238E27FC236}">
                <a16:creationId xmlns:a16="http://schemas.microsoft.com/office/drawing/2014/main" id="{04D826B3-6C28-A4F2-D9B2-96E528E65E0E}"/>
              </a:ext>
            </a:extLst>
          </p:cNvPr>
          <p:cNvCxnSpPr>
            <a:cxnSpLocks/>
          </p:cNvCxnSpPr>
          <p:nvPr/>
        </p:nvCxnSpPr>
        <p:spPr>
          <a:xfrm>
            <a:off x="3735400" y="3331595"/>
            <a:ext cx="4256186" cy="320633"/>
          </a:xfrm>
          <a:prstGeom prst="line">
            <a:avLst/>
          </a:prstGeom>
          <a:ln w="38100" cap="rnd">
            <a:solidFill>
              <a:srgbClr val="404040"/>
            </a:solidFill>
            <a:prstDash val="sysDot"/>
          </a:ln>
        </p:spPr>
        <p:style>
          <a:lnRef idx="1">
            <a:schemeClr val="accent1"/>
          </a:lnRef>
          <a:fillRef idx="0">
            <a:schemeClr val="accent1"/>
          </a:fillRef>
          <a:effectRef idx="0">
            <a:schemeClr val="accent1"/>
          </a:effectRef>
          <a:fontRef idx="minor">
            <a:schemeClr val="tx1"/>
          </a:fontRef>
        </p:style>
      </p:cxnSp>
      <p:sp>
        <p:nvSpPr>
          <p:cNvPr id="1028" name="Rectangle : coins arrondis 1027">
            <a:extLst>
              <a:ext uri="{FF2B5EF4-FFF2-40B4-BE49-F238E27FC236}">
                <a16:creationId xmlns:a16="http://schemas.microsoft.com/office/drawing/2014/main" id="{D4F7D4E7-3DE3-1712-1778-0AE2313BC9F5}"/>
              </a:ext>
            </a:extLst>
          </p:cNvPr>
          <p:cNvSpPr/>
          <p:nvPr/>
        </p:nvSpPr>
        <p:spPr>
          <a:xfrm>
            <a:off x="607168" y="4049406"/>
            <a:ext cx="3110810" cy="728210"/>
          </a:xfrm>
          <a:prstGeom prst="roundRect">
            <a:avLst/>
          </a:prstGeom>
          <a:gradFill flip="none" rotWithShape="1">
            <a:gsLst>
              <a:gs pos="0">
                <a:srgbClr val="92D050"/>
              </a:gs>
              <a:gs pos="50000">
                <a:srgbClr val="92D050"/>
              </a:gs>
              <a:gs pos="100000">
                <a:schemeClr val="bg1">
                  <a:lumMod val="85000"/>
                  <a:shade val="100000"/>
                  <a:satMod val="11500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a:solidFill>
                  <a:schemeClr val="tx1"/>
                </a:solidFill>
                <a:latin typeface="+mj-lt"/>
              </a:rPr>
              <a:t>High dose rate </a:t>
            </a:r>
            <a:r>
              <a:rPr lang="en-US" sz="1600">
                <a:solidFill>
                  <a:schemeClr val="tx1"/>
                </a:solidFill>
                <a:latin typeface="+mj-lt"/>
              </a:rPr>
              <a:t>treatment</a:t>
            </a:r>
          </a:p>
        </p:txBody>
      </p:sp>
      <p:sp>
        <p:nvSpPr>
          <p:cNvPr id="1025" name="Rectangle : coins arrondis 1024">
            <a:extLst>
              <a:ext uri="{FF2B5EF4-FFF2-40B4-BE49-F238E27FC236}">
                <a16:creationId xmlns:a16="http://schemas.microsoft.com/office/drawing/2014/main" id="{BCE68C9F-6DAD-9AC2-763E-E176D0603F7B}"/>
              </a:ext>
            </a:extLst>
          </p:cNvPr>
          <p:cNvSpPr/>
          <p:nvPr/>
        </p:nvSpPr>
        <p:spPr>
          <a:xfrm>
            <a:off x="1585882" y="1041755"/>
            <a:ext cx="3677120" cy="728210"/>
          </a:xfrm>
          <a:prstGeom prst="roundRect">
            <a:avLst/>
          </a:prstGeom>
          <a:gradFill flip="none" rotWithShape="1">
            <a:gsLst>
              <a:gs pos="0">
                <a:srgbClr val="92D050"/>
              </a:gs>
              <a:gs pos="50000">
                <a:srgbClr val="92D050"/>
              </a:gs>
              <a:gs pos="100000">
                <a:schemeClr val="bg1">
                  <a:lumMod val="85000"/>
                  <a:shade val="100000"/>
                  <a:satMod val="11500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lIns="108000" rIns="108000" rtlCol="0" anchor="ctr"/>
          <a:lstStyle/>
          <a:p>
            <a:pPr algn="ctr">
              <a:spcAft>
                <a:spcPts val="317"/>
              </a:spcAft>
              <a:buClr>
                <a:srgbClr val="F29400"/>
              </a:buClr>
            </a:pPr>
            <a:r>
              <a:rPr lang="en-US" sz="1600" b="1">
                <a:solidFill>
                  <a:schemeClr val="tx1"/>
                </a:solidFill>
                <a:latin typeface="+mj-lt"/>
              </a:rPr>
              <a:t>Helium ions </a:t>
            </a:r>
            <a:r>
              <a:rPr lang="en-US" sz="1600">
                <a:solidFill>
                  <a:schemeClr val="tx1"/>
                </a:solidFill>
                <a:latin typeface="+mj-lt"/>
              </a:rPr>
              <a:t>PBS ready</a:t>
            </a:r>
          </a:p>
        </p:txBody>
      </p:sp>
      <p:sp>
        <p:nvSpPr>
          <p:cNvPr id="1024" name="Rectangle : coins arrondis 1023">
            <a:extLst>
              <a:ext uri="{FF2B5EF4-FFF2-40B4-BE49-F238E27FC236}">
                <a16:creationId xmlns:a16="http://schemas.microsoft.com/office/drawing/2014/main" id="{6BEF5CF7-2F2C-69CB-6BBD-BCA3D7CA152E}"/>
              </a:ext>
            </a:extLst>
          </p:cNvPr>
          <p:cNvSpPr/>
          <p:nvPr/>
        </p:nvSpPr>
        <p:spPr>
          <a:xfrm>
            <a:off x="306449" y="1928893"/>
            <a:ext cx="3482577" cy="728210"/>
          </a:xfrm>
          <a:prstGeom prst="roundRect">
            <a:avLst/>
          </a:prstGeom>
          <a:gradFill flip="none" rotWithShape="1">
            <a:gsLst>
              <a:gs pos="0">
                <a:srgbClr val="92D050"/>
              </a:gs>
              <a:gs pos="50000">
                <a:srgbClr val="92D050"/>
              </a:gs>
              <a:gs pos="100000">
                <a:schemeClr val="bg1">
                  <a:lumMod val="85000"/>
                  <a:shade val="100000"/>
                  <a:satMod val="11500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a:solidFill>
                  <a:schemeClr val="tx1"/>
                </a:solidFill>
                <a:latin typeface="+mj-lt"/>
              </a:rPr>
              <a:t>Third party CBCT, SGPT </a:t>
            </a:r>
            <a:r>
              <a:rPr lang="en-US" sz="1600">
                <a:solidFill>
                  <a:schemeClr val="tx1"/>
                </a:solidFill>
                <a:latin typeface="+mj-lt"/>
              </a:rPr>
              <a:t>compatible</a:t>
            </a:r>
          </a:p>
        </p:txBody>
      </p:sp>
      <p:sp>
        <p:nvSpPr>
          <p:cNvPr id="55" name="Rectangle : coins arrondis 54">
            <a:extLst>
              <a:ext uri="{FF2B5EF4-FFF2-40B4-BE49-F238E27FC236}">
                <a16:creationId xmlns:a16="http://schemas.microsoft.com/office/drawing/2014/main" id="{63AF3A38-1A88-70A4-A980-D950DD894B5D}"/>
              </a:ext>
            </a:extLst>
          </p:cNvPr>
          <p:cNvSpPr/>
          <p:nvPr/>
        </p:nvSpPr>
        <p:spPr>
          <a:xfrm>
            <a:off x="6721166" y="5358729"/>
            <a:ext cx="3742945" cy="827743"/>
          </a:xfrm>
          <a:prstGeom prst="roundRect">
            <a:avLst/>
          </a:prstGeom>
          <a:gradFill>
            <a:gsLst>
              <a:gs pos="0">
                <a:srgbClr val="AC3EA6"/>
              </a:gs>
              <a:gs pos="50000">
                <a:srgbClr val="AC3EA6"/>
              </a:gs>
              <a:gs pos="100000">
                <a:schemeClr val="bg1">
                  <a:lumMod val="85000"/>
                  <a:shade val="100000"/>
                  <a:satMod val="115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lIns="108000" tIns="0" rIns="108000" bIns="0" rtlCol="0" anchor="ctr"/>
          <a:lstStyle/>
          <a:p>
            <a:pPr algn="ctr">
              <a:spcAft>
                <a:spcPts val="317"/>
              </a:spcAft>
              <a:buClr>
                <a:srgbClr val="F29400"/>
              </a:buClr>
            </a:pPr>
            <a:r>
              <a:rPr lang="en-US" sz="1600" dirty="0">
                <a:solidFill>
                  <a:schemeClr val="bg1"/>
                </a:solidFill>
                <a:latin typeface="+mj-lt"/>
              </a:rPr>
              <a:t>New ions like </a:t>
            </a:r>
            <a:r>
              <a:rPr lang="en-US" sz="1600" b="1" dirty="0">
                <a:solidFill>
                  <a:schemeClr val="bg1"/>
                </a:solidFill>
                <a:latin typeface="+mj-lt"/>
              </a:rPr>
              <a:t>Oxygen…</a:t>
            </a:r>
            <a:endParaRPr lang="en-US" sz="1600" dirty="0">
              <a:solidFill>
                <a:schemeClr val="bg1"/>
              </a:solidFill>
              <a:latin typeface="+mj-lt"/>
            </a:endParaRPr>
          </a:p>
        </p:txBody>
      </p:sp>
      <p:sp>
        <p:nvSpPr>
          <p:cNvPr id="35" name="Ellipse 34">
            <a:extLst>
              <a:ext uri="{FF2B5EF4-FFF2-40B4-BE49-F238E27FC236}">
                <a16:creationId xmlns:a16="http://schemas.microsoft.com/office/drawing/2014/main" id="{EC70F484-0E86-63A6-17A8-BAD670FDFE1E}"/>
              </a:ext>
            </a:extLst>
          </p:cNvPr>
          <p:cNvSpPr/>
          <p:nvPr/>
        </p:nvSpPr>
        <p:spPr>
          <a:xfrm>
            <a:off x="6505166" y="5585342"/>
            <a:ext cx="432000" cy="432000"/>
          </a:xfrm>
          <a:prstGeom prst="ellipse">
            <a:avLst/>
          </a:prstGeom>
          <a:solidFill>
            <a:srgbClr val="AC3EA6">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25" name="Ellipse 24">
            <a:extLst>
              <a:ext uri="{FF2B5EF4-FFF2-40B4-BE49-F238E27FC236}">
                <a16:creationId xmlns:a16="http://schemas.microsoft.com/office/drawing/2014/main" id="{159F71CF-A442-57FD-8396-A126DF8C0A9B}"/>
              </a:ext>
            </a:extLst>
          </p:cNvPr>
          <p:cNvSpPr/>
          <p:nvPr/>
        </p:nvSpPr>
        <p:spPr>
          <a:xfrm>
            <a:off x="5047002" y="1225570"/>
            <a:ext cx="432000" cy="432000"/>
          </a:xfrm>
          <a:prstGeom prst="ellipse">
            <a:avLst/>
          </a:prstGeom>
          <a:solidFill>
            <a:srgbClr val="92D050">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Ellipse 25">
            <a:extLst>
              <a:ext uri="{FF2B5EF4-FFF2-40B4-BE49-F238E27FC236}">
                <a16:creationId xmlns:a16="http://schemas.microsoft.com/office/drawing/2014/main" id="{9E764C0D-DA69-9B46-0B42-5436F8BA79C6}"/>
              </a:ext>
            </a:extLst>
          </p:cNvPr>
          <p:cNvSpPr/>
          <p:nvPr/>
        </p:nvSpPr>
        <p:spPr>
          <a:xfrm>
            <a:off x="3583902" y="2093527"/>
            <a:ext cx="432000" cy="432000"/>
          </a:xfrm>
          <a:prstGeom prst="ellipse">
            <a:avLst/>
          </a:prstGeom>
          <a:solidFill>
            <a:srgbClr val="92D050">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Ellipse 29">
            <a:extLst>
              <a:ext uri="{FF2B5EF4-FFF2-40B4-BE49-F238E27FC236}">
                <a16:creationId xmlns:a16="http://schemas.microsoft.com/office/drawing/2014/main" id="{24868EAD-E88B-BC66-7952-1B8063017E26}"/>
              </a:ext>
            </a:extLst>
          </p:cNvPr>
          <p:cNvSpPr/>
          <p:nvPr/>
        </p:nvSpPr>
        <p:spPr>
          <a:xfrm>
            <a:off x="3467189" y="4194183"/>
            <a:ext cx="432000" cy="432000"/>
          </a:xfrm>
          <a:prstGeom prst="ellipse">
            <a:avLst/>
          </a:prstGeom>
          <a:solidFill>
            <a:srgbClr val="92D050">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Rectangle : coins arrondis 50">
            <a:extLst>
              <a:ext uri="{FF2B5EF4-FFF2-40B4-BE49-F238E27FC236}">
                <a16:creationId xmlns:a16="http://schemas.microsoft.com/office/drawing/2014/main" id="{D4A62744-B8FA-E973-3FD7-F5C497106CB0}"/>
              </a:ext>
            </a:extLst>
          </p:cNvPr>
          <p:cNvSpPr/>
          <p:nvPr/>
        </p:nvSpPr>
        <p:spPr>
          <a:xfrm>
            <a:off x="8021122" y="4369616"/>
            <a:ext cx="3881570" cy="827743"/>
          </a:xfrm>
          <a:prstGeom prst="roundRect">
            <a:avLst/>
          </a:prstGeom>
          <a:gradFill>
            <a:gsLst>
              <a:gs pos="0">
                <a:srgbClr val="AC3EA6"/>
              </a:gs>
              <a:gs pos="50000">
                <a:srgbClr val="AC3EA6"/>
              </a:gs>
              <a:gs pos="100000">
                <a:schemeClr val="bg1">
                  <a:lumMod val="85000"/>
                  <a:shade val="100000"/>
                  <a:satMod val="115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lIns="108000" tIns="0" rIns="108000" bIns="0" rtlCol="0" anchor="ctr"/>
          <a:lstStyle/>
          <a:p>
            <a:pPr algn="ctr">
              <a:buClr>
                <a:srgbClr val="F29400"/>
              </a:buClr>
            </a:pPr>
            <a:r>
              <a:rPr lang="en-US" sz="1600" b="1" dirty="0">
                <a:solidFill>
                  <a:schemeClr val="bg1"/>
                </a:solidFill>
                <a:latin typeface="+mj-lt"/>
              </a:rPr>
              <a:t>Gantry based technology </a:t>
            </a:r>
            <a:r>
              <a:rPr lang="en-US" sz="1600" dirty="0">
                <a:solidFill>
                  <a:schemeClr val="bg1"/>
                </a:solidFill>
                <a:latin typeface="+mj-lt"/>
              </a:rPr>
              <a:t>(Arc, CBCT…)</a:t>
            </a:r>
          </a:p>
        </p:txBody>
      </p:sp>
      <p:sp>
        <p:nvSpPr>
          <p:cNvPr id="44" name="Ellipse 43">
            <a:extLst>
              <a:ext uri="{FF2B5EF4-FFF2-40B4-BE49-F238E27FC236}">
                <a16:creationId xmlns:a16="http://schemas.microsoft.com/office/drawing/2014/main" id="{AF9D873B-C23D-6F35-1955-89C59B3D3954}"/>
              </a:ext>
            </a:extLst>
          </p:cNvPr>
          <p:cNvSpPr/>
          <p:nvPr/>
        </p:nvSpPr>
        <p:spPr>
          <a:xfrm>
            <a:off x="7768645" y="4506296"/>
            <a:ext cx="451704" cy="432000"/>
          </a:xfrm>
          <a:prstGeom prst="ellipse">
            <a:avLst/>
          </a:prstGeom>
          <a:solidFill>
            <a:srgbClr val="AC3EA6">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50" name="Rectangle : coins arrondis 49">
            <a:extLst>
              <a:ext uri="{FF2B5EF4-FFF2-40B4-BE49-F238E27FC236}">
                <a16:creationId xmlns:a16="http://schemas.microsoft.com/office/drawing/2014/main" id="{DE167CE0-B2F3-63FE-084B-EDAA5FAA99C7}"/>
              </a:ext>
            </a:extLst>
          </p:cNvPr>
          <p:cNvSpPr/>
          <p:nvPr/>
        </p:nvSpPr>
        <p:spPr>
          <a:xfrm>
            <a:off x="8157321" y="2202399"/>
            <a:ext cx="3285183" cy="827743"/>
          </a:xfrm>
          <a:prstGeom prst="roundRect">
            <a:avLst/>
          </a:prstGeom>
          <a:gradFill>
            <a:gsLst>
              <a:gs pos="0">
                <a:srgbClr val="AC3EA6"/>
              </a:gs>
              <a:gs pos="50000">
                <a:srgbClr val="AC3EA6"/>
              </a:gs>
              <a:gs pos="100000">
                <a:schemeClr val="bg1">
                  <a:lumMod val="85000"/>
                  <a:shade val="100000"/>
                  <a:satMod val="115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lIns="108000" rIns="108000" rtlCol="0" anchor="ctr"/>
          <a:lstStyle/>
          <a:p>
            <a:pPr algn="ctr">
              <a:buClr>
                <a:srgbClr val="F29400"/>
              </a:buClr>
            </a:pPr>
            <a:r>
              <a:rPr lang="en-US" sz="1600" b="1" dirty="0">
                <a:solidFill>
                  <a:schemeClr val="bg1"/>
                </a:solidFill>
                <a:latin typeface="+mj-lt"/>
              </a:rPr>
              <a:t>Conformal Hadron Flash </a:t>
            </a:r>
            <a:r>
              <a:rPr lang="en-US" sz="1600" dirty="0">
                <a:solidFill>
                  <a:schemeClr val="bg1"/>
                </a:solidFill>
                <a:latin typeface="+mj-lt"/>
              </a:rPr>
              <a:t>therapy</a:t>
            </a:r>
          </a:p>
        </p:txBody>
      </p:sp>
      <p:sp>
        <p:nvSpPr>
          <p:cNvPr id="46" name="Ellipse 45">
            <a:extLst>
              <a:ext uri="{FF2B5EF4-FFF2-40B4-BE49-F238E27FC236}">
                <a16:creationId xmlns:a16="http://schemas.microsoft.com/office/drawing/2014/main" id="{2BF1724F-3766-3396-9532-F73D95EB3246}"/>
              </a:ext>
            </a:extLst>
          </p:cNvPr>
          <p:cNvSpPr/>
          <p:nvPr/>
        </p:nvSpPr>
        <p:spPr>
          <a:xfrm>
            <a:off x="7871197" y="2400271"/>
            <a:ext cx="432000" cy="432000"/>
          </a:xfrm>
          <a:prstGeom prst="ellipse">
            <a:avLst/>
          </a:prstGeom>
          <a:solidFill>
            <a:srgbClr val="AC3EA6">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a:p>
        </p:txBody>
      </p:sp>
      <p:grpSp>
        <p:nvGrpSpPr>
          <p:cNvPr id="1042" name="Groupe 1041">
            <a:extLst>
              <a:ext uri="{FF2B5EF4-FFF2-40B4-BE49-F238E27FC236}">
                <a16:creationId xmlns:a16="http://schemas.microsoft.com/office/drawing/2014/main" id="{34A5A4CF-A1C4-3DE0-6FC9-44044C73285F}"/>
              </a:ext>
            </a:extLst>
          </p:cNvPr>
          <p:cNvGrpSpPr/>
          <p:nvPr/>
        </p:nvGrpSpPr>
        <p:grpSpPr>
          <a:xfrm>
            <a:off x="3659608" y="1594305"/>
            <a:ext cx="4402067" cy="4054302"/>
            <a:chOff x="3659608" y="1594305"/>
            <a:chExt cx="4402067" cy="4054302"/>
          </a:xfrm>
        </p:grpSpPr>
        <p:cxnSp>
          <p:nvCxnSpPr>
            <p:cNvPr id="17" name="Connecteur droit 16">
              <a:extLst>
                <a:ext uri="{FF2B5EF4-FFF2-40B4-BE49-F238E27FC236}">
                  <a16:creationId xmlns:a16="http://schemas.microsoft.com/office/drawing/2014/main" id="{8ED92727-4A60-5876-CF6C-0F4B40C83844}"/>
                </a:ext>
              </a:extLst>
            </p:cNvPr>
            <p:cNvCxnSpPr>
              <a:cxnSpLocks/>
              <a:stCxn id="25" idx="5"/>
              <a:endCxn id="35" idx="1"/>
            </p:cNvCxnSpPr>
            <p:nvPr/>
          </p:nvCxnSpPr>
          <p:spPr>
            <a:xfrm>
              <a:off x="5415737" y="1594305"/>
              <a:ext cx="1152694" cy="4054302"/>
            </a:xfrm>
            <a:prstGeom prst="line">
              <a:avLst/>
            </a:prstGeom>
            <a:ln w="38100" cap="rnd">
              <a:solidFill>
                <a:srgbClr val="404040"/>
              </a:solidFill>
              <a:prstDash val="sysDot"/>
            </a:ln>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539CB924-107D-B612-0504-BDE9AA5BCE4C}"/>
                </a:ext>
              </a:extLst>
            </p:cNvPr>
            <p:cNvCxnSpPr>
              <a:cxnSpLocks/>
              <a:stCxn id="26" idx="5"/>
              <a:endCxn id="44" idx="1"/>
            </p:cNvCxnSpPr>
            <p:nvPr/>
          </p:nvCxnSpPr>
          <p:spPr>
            <a:xfrm>
              <a:off x="3952637" y="2462262"/>
              <a:ext cx="3882159" cy="2107299"/>
            </a:xfrm>
            <a:prstGeom prst="line">
              <a:avLst/>
            </a:prstGeom>
            <a:ln w="38100" cap="rnd">
              <a:solidFill>
                <a:srgbClr val="404040"/>
              </a:solidFill>
              <a:prstDash val="sysDot"/>
            </a:ln>
          </p:spPr>
          <p:style>
            <a:lnRef idx="1">
              <a:schemeClr val="accent1"/>
            </a:lnRef>
            <a:fillRef idx="0">
              <a:schemeClr val="accent1"/>
            </a:fillRef>
            <a:effectRef idx="0">
              <a:schemeClr val="accent1"/>
            </a:effectRef>
            <a:fontRef idx="minor">
              <a:schemeClr val="tx1"/>
            </a:fontRef>
          </p:style>
        </p:cxnSp>
        <p:cxnSp>
          <p:nvCxnSpPr>
            <p:cNvPr id="16" name="Connecteur droit 15">
              <a:extLst>
                <a:ext uri="{FF2B5EF4-FFF2-40B4-BE49-F238E27FC236}">
                  <a16:creationId xmlns:a16="http://schemas.microsoft.com/office/drawing/2014/main" id="{1E4CA162-D2C8-88A6-550B-D065B8939A00}"/>
                </a:ext>
              </a:extLst>
            </p:cNvPr>
            <p:cNvCxnSpPr>
              <a:cxnSpLocks/>
              <a:stCxn id="46" idx="2"/>
              <a:endCxn id="30" idx="6"/>
            </p:cNvCxnSpPr>
            <p:nvPr/>
          </p:nvCxnSpPr>
          <p:spPr>
            <a:xfrm flipH="1">
              <a:off x="3899189" y="2616271"/>
              <a:ext cx="3972008" cy="1793912"/>
            </a:xfrm>
            <a:prstGeom prst="line">
              <a:avLst/>
            </a:prstGeom>
            <a:ln w="38100" cap="rnd">
              <a:solidFill>
                <a:srgbClr val="404040"/>
              </a:solidFill>
              <a:prstDash val="sysDot"/>
            </a:ln>
          </p:spPr>
          <p:style>
            <a:lnRef idx="1">
              <a:schemeClr val="accent1"/>
            </a:lnRef>
            <a:fillRef idx="0">
              <a:schemeClr val="accent1"/>
            </a:fillRef>
            <a:effectRef idx="0">
              <a:schemeClr val="accent1"/>
            </a:effectRef>
            <a:fontRef idx="minor">
              <a:schemeClr val="tx1"/>
            </a:fontRef>
          </p:style>
        </p:cxnSp>
        <p:sp>
          <p:nvSpPr>
            <p:cNvPr id="3" name="Arc plein 2">
              <a:extLst>
                <a:ext uri="{FF2B5EF4-FFF2-40B4-BE49-F238E27FC236}">
                  <a16:creationId xmlns:a16="http://schemas.microsoft.com/office/drawing/2014/main" id="{5C458D4E-07FE-E913-5229-3F4003CE656F}"/>
                </a:ext>
              </a:extLst>
            </p:cNvPr>
            <p:cNvSpPr/>
            <p:nvPr/>
          </p:nvSpPr>
          <p:spPr>
            <a:xfrm rot="19379395">
              <a:off x="4238999" y="1959714"/>
              <a:ext cx="3240000" cy="3240000"/>
            </a:xfrm>
            <a:prstGeom prst="blockArc">
              <a:avLst>
                <a:gd name="adj1" fmla="val 10800000"/>
                <a:gd name="adj2" fmla="val 21515576"/>
                <a:gd name="adj3" fmla="val 24101"/>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 name="Arc plein 3">
              <a:extLst>
                <a:ext uri="{FF2B5EF4-FFF2-40B4-BE49-F238E27FC236}">
                  <a16:creationId xmlns:a16="http://schemas.microsoft.com/office/drawing/2014/main" id="{39AC31CF-A4C8-77BB-7D7E-F2D05F006C6D}"/>
                </a:ext>
              </a:extLst>
            </p:cNvPr>
            <p:cNvSpPr/>
            <p:nvPr/>
          </p:nvSpPr>
          <p:spPr>
            <a:xfrm rot="8582165">
              <a:off x="4230887" y="1945712"/>
              <a:ext cx="3240000" cy="3240000"/>
            </a:xfrm>
            <a:prstGeom prst="blockArc">
              <a:avLst>
                <a:gd name="adj1" fmla="val 10800000"/>
                <a:gd name="adj2" fmla="val 40245"/>
                <a:gd name="adj3" fmla="val 22594"/>
              </a:avLst>
            </a:prstGeom>
            <a:solidFill>
              <a:srgbClr val="AC3EA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6" name="Rectangle 5">
              <a:extLst>
                <a:ext uri="{FF2B5EF4-FFF2-40B4-BE49-F238E27FC236}">
                  <a16:creationId xmlns:a16="http://schemas.microsoft.com/office/drawing/2014/main" id="{7269BD59-419A-0181-9EA2-5E350040AE17}"/>
                </a:ext>
              </a:extLst>
            </p:cNvPr>
            <p:cNvSpPr/>
            <p:nvPr/>
          </p:nvSpPr>
          <p:spPr>
            <a:xfrm rot="19313846">
              <a:off x="3659608" y="3515751"/>
              <a:ext cx="4402067" cy="14565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llipse 1">
              <a:extLst>
                <a:ext uri="{FF2B5EF4-FFF2-40B4-BE49-F238E27FC236}">
                  <a16:creationId xmlns:a16="http://schemas.microsoft.com/office/drawing/2014/main" id="{0BF6524D-4F72-04EA-D417-3DC5222356B1}"/>
                </a:ext>
              </a:extLst>
            </p:cNvPr>
            <p:cNvSpPr/>
            <p:nvPr/>
          </p:nvSpPr>
          <p:spPr>
            <a:xfrm>
              <a:off x="4960642" y="2688579"/>
              <a:ext cx="1800000" cy="1800000"/>
            </a:xfrm>
            <a:prstGeom prst="ellipse">
              <a:avLst/>
            </a:prstGeom>
            <a:solidFill>
              <a:schemeClr val="tx1">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Content Placeholder 4">
            <a:extLst>
              <a:ext uri="{FF2B5EF4-FFF2-40B4-BE49-F238E27FC236}">
                <a16:creationId xmlns:a16="http://schemas.microsoft.com/office/drawing/2014/main" id="{AA559AA9-E1EC-101B-7474-CAAD2F871545}"/>
              </a:ext>
            </a:extLst>
          </p:cNvPr>
          <p:cNvSpPr txBox="1">
            <a:spLocks/>
          </p:cNvSpPr>
          <p:nvPr/>
        </p:nvSpPr>
        <p:spPr>
          <a:xfrm rot="19309922">
            <a:off x="4683417" y="2414113"/>
            <a:ext cx="2409546" cy="2521899"/>
          </a:xfrm>
          <a:prstGeom prst="rect">
            <a:avLst/>
          </a:prstGeom>
          <a:noFill/>
          <a:ln>
            <a:noFill/>
          </a:ln>
        </p:spPr>
        <p:txBody>
          <a:bodyPr vert="horz" lIns="38098" tIns="38098" rIns="38098" bIns="38098" rtlCol="0" anchor="ctr">
            <a:prstTxWarp prst="textArchUp">
              <a:avLst>
                <a:gd name="adj" fmla="val 5543826"/>
              </a:avLst>
            </a:prstTxWarp>
            <a:noAutofit/>
          </a:bodyPr>
          <a:lstStyle>
            <a:lvl1pPr marL="216004" indent="-216004" algn="l" defTabSz="864017" rtl="0" eaLnBrk="1" latinLnBrk="0" hangingPunct="1">
              <a:lnSpc>
                <a:spcPct val="90000"/>
              </a:lnSpc>
              <a:spcBef>
                <a:spcPts val="945"/>
              </a:spcBef>
              <a:buClr>
                <a:schemeClr val="accent1"/>
              </a:buClr>
              <a:buFont typeface="Wingdings" pitchFamily="2" charset="2"/>
              <a:buChar char="§"/>
              <a:defRPr lang="en-US" sz="2268" kern="1200" smtClean="0">
                <a:solidFill>
                  <a:schemeClr val="tx1"/>
                </a:solidFill>
                <a:latin typeface="+mn-lt"/>
                <a:ea typeface="+mn-ea"/>
                <a:cs typeface="+mn-cs"/>
              </a:defRPr>
            </a:lvl1pPr>
            <a:lvl2pPr marL="648012" indent="-216004" algn="l" defTabSz="864017" rtl="0" eaLnBrk="1" latinLnBrk="0" hangingPunct="1">
              <a:lnSpc>
                <a:spcPct val="90000"/>
              </a:lnSpc>
              <a:spcBef>
                <a:spcPts val="472"/>
              </a:spcBef>
              <a:buClr>
                <a:schemeClr val="accent1"/>
              </a:buClr>
              <a:buFont typeface="Arial" panose="020B0604020202020204" pitchFamily="34" charset="0"/>
              <a:buChar char="•"/>
              <a:defRPr lang="en-US" sz="1890" kern="1200" smtClean="0">
                <a:solidFill>
                  <a:schemeClr val="tx1"/>
                </a:solidFill>
                <a:latin typeface="+mn-lt"/>
                <a:ea typeface="+mn-ea"/>
                <a:cs typeface="+mn-cs"/>
              </a:defRPr>
            </a:lvl2pPr>
            <a:lvl3pPr marL="1080021" indent="-216004" algn="l" defTabSz="864017" rtl="0" eaLnBrk="1" latinLnBrk="0" hangingPunct="1">
              <a:lnSpc>
                <a:spcPct val="90000"/>
              </a:lnSpc>
              <a:spcBef>
                <a:spcPts val="472"/>
              </a:spcBef>
              <a:buClr>
                <a:schemeClr val="accent1"/>
              </a:buClr>
              <a:buSzPct val="90000"/>
              <a:buFont typeface="Arial" panose="020B0604020202020204" pitchFamily="34" charset="0"/>
              <a:buChar char="•"/>
              <a:defRPr lang="en-US" sz="1701" kern="1200" smtClean="0">
                <a:solidFill>
                  <a:schemeClr val="tx1"/>
                </a:solidFill>
                <a:latin typeface="+mn-lt"/>
                <a:ea typeface="+mn-ea"/>
                <a:cs typeface="+mn-cs"/>
              </a:defRPr>
            </a:lvl3pPr>
            <a:lvl4pPr marL="1512029" indent="-216004" algn="l" defTabSz="864017" rtl="0" eaLnBrk="1" latinLnBrk="0" hangingPunct="1">
              <a:lnSpc>
                <a:spcPct val="90000"/>
              </a:lnSpc>
              <a:spcBef>
                <a:spcPts val="472"/>
              </a:spcBef>
              <a:buClr>
                <a:schemeClr val="accent1"/>
              </a:buClr>
              <a:buSzPct val="80000"/>
              <a:buFont typeface="Arial" panose="020B0604020202020204" pitchFamily="34" charset="0"/>
              <a:buChar char="•"/>
              <a:defRPr lang="en-US" sz="1701" kern="1200" smtClean="0">
                <a:solidFill>
                  <a:schemeClr val="tx1"/>
                </a:solidFill>
                <a:latin typeface="+mn-lt"/>
                <a:ea typeface="+mn-ea"/>
                <a:cs typeface="+mn-cs"/>
              </a:defRPr>
            </a:lvl4pPr>
            <a:lvl5pPr marL="1944037" indent="-216004" algn="l" defTabSz="864017" rtl="0" eaLnBrk="1" latinLnBrk="0" hangingPunct="1">
              <a:lnSpc>
                <a:spcPct val="90000"/>
              </a:lnSpc>
              <a:spcBef>
                <a:spcPts val="472"/>
              </a:spcBef>
              <a:buClr>
                <a:schemeClr val="accent1"/>
              </a:buClr>
              <a:buSzPct val="70000"/>
              <a:buFont typeface="Arial" panose="020B0604020202020204" pitchFamily="34" charset="0"/>
              <a:buChar char="•"/>
              <a:defRPr lang="en-US" sz="1701" kern="1200">
                <a:solidFill>
                  <a:schemeClr val="tx1"/>
                </a:solidFill>
                <a:latin typeface="+mn-lt"/>
                <a:ea typeface="+mn-ea"/>
                <a:cs typeface="+mn-cs"/>
              </a:defRPr>
            </a:lvl5pPr>
            <a:lvl6pPr marL="2376046"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8054"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40062"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2070"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a:lstStyle>
          <a:p>
            <a:pPr marL="0" indent="0" algn="ctr">
              <a:buNone/>
            </a:pPr>
            <a:r>
              <a:rPr lang="en-US" sz="2200" b="1">
                <a:solidFill>
                  <a:srgbClr val="007E39"/>
                </a:solidFill>
              </a:rPr>
              <a:t>	ALREADY COMPATIBLE</a:t>
            </a:r>
          </a:p>
        </p:txBody>
      </p:sp>
      <p:sp>
        <p:nvSpPr>
          <p:cNvPr id="11" name="Content Placeholder 4">
            <a:extLst>
              <a:ext uri="{FF2B5EF4-FFF2-40B4-BE49-F238E27FC236}">
                <a16:creationId xmlns:a16="http://schemas.microsoft.com/office/drawing/2014/main" id="{6FC97A33-5F4C-61D3-7E49-877552157358}"/>
              </a:ext>
            </a:extLst>
          </p:cNvPr>
          <p:cNvSpPr txBox="1">
            <a:spLocks/>
          </p:cNvSpPr>
          <p:nvPr/>
        </p:nvSpPr>
        <p:spPr>
          <a:xfrm rot="8622146">
            <a:off x="4562719" y="2279829"/>
            <a:ext cx="2521592" cy="2527493"/>
          </a:xfrm>
          <a:prstGeom prst="rect">
            <a:avLst/>
          </a:prstGeom>
          <a:noFill/>
          <a:ln>
            <a:noFill/>
          </a:ln>
        </p:spPr>
        <p:txBody>
          <a:bodyPr vert="horz" lIns="38098" tIns="38098" rIns="38098" bIns="38098" rtlCol="0" anchor="ctr">
            <a:prstTxWarp prst="textArchUp">
              <a:avLst>
                <a:gd name="adj" fmla="val 5514275"/>
              </a:avLst>
            </a:prstTxWarp>
            <a:noAutofit/>
          </a:bodyPr>
          <a:lstStyle>
            <a:lvl1pPr marL="216004" indent="-216004" algn="l" defTabSz="864017" rtl="0" eaLnBrk="1" latinLnBrk="0" hangingPunct="1">
              <a:lnSpc>
                <a:spcPct val="90000"/>
              </a:lnSpc>
              <a:spcBef>
                <a:spcPts val="945"/>
              </a:spcBef>
              <a:buClr>
                <a:schemeClr val="accent1"/>
              </a:buClr>
              <a:buFont typeface="Wingdings" pitchFamily="2" charset="2"/>
              <a:buChar char="§"/>
              <a:defRPr lang="en-US" sz="2268" kern="1200" smtClean="0">
                <a:solidFill>
                  <a:schemeClr val="tx1"/>
                </a:solidFill>
                <a:latin typeface="+mn-lt"/>
                <a:ea typeface="+mn-ea"/>
                <a:cs typeface="+mn-cs"/>
              </a:defRPr>
            </a:lvl1pPr>
            <a:lvl2pPr marL="648012" indent="-216004" algn="l" defTabSz="864017" rtl="0" eaLnBrk="1" latinLnBrk="0" hangingPunct="1">
              <a:lnSpc>
                <a:spcPct val="90000"/>
              </a:lnSpc>
              <a:spcBef>
                <a:spcPts val="472"/>
              </a:spcBef>
              <a:buClr>
                <a:schemeClr val="accent1"/>
              </a:buClr>
              <a:buFont typeface="Arial" panose="020B0604020202020204" pitchFamily="34" charset="0"/>
              <a:buChar char="•"/>
              <a:defRPr lang="en-US" sz="1890" kern="1200" smtClean="0">
                <a:solidFill>
                  <a:schemeClr val="tx1"/>
                </a:solidFill>
                <a:latin typeface="+mn-lt"/>
                <a:ea typeface="+mn-ea"/>
                <a:cs typeface="+mn-cs"/>
              </a:defRPr>
            </a:lvl2pPr>
            <a:lvl3pPr marL="1080021" indent="-216004" algn="l" defTabSz="864017" rtl="0" eaLnBrk="1" latinLnBrk="0" hangingPunct="1">
              <a:lnSpc>
                <a:spcPct val="90000"/>
              </a:lnSpc>
              <a:spcBef>
                <a:spcPts val="472"/>
              </a:spcBef>
              <a:buClr>
                <a:schemeClr val="accent1"/>
              </a:buClr>
              <a:buSzPct val="90000"/>
              <a:buFont typeface="Arial" panose="020B0604020202020204" pitchFamily="34" charset="0"/>
              <a:buChar char="•"/>
              <a:defRPr lang="en-US" sz="1701" kern="1200" smtClean="0">
                <a:solidFill>
                  <a:schemeClr val="tx1"/>
                </a:solidFill>
                <a:latin typeface="+mn-lt"/>
                <a:ea typeface="+mn-ea"/>
                <a:cs typeface="+mn-cs"/>
              </a:defRPr>
            </a:lvl3pPr>
            <a:lvl4pPr marL="1512029" indent="-216004" algn="l" defTabSz="864017" rtl="0" eaLnBrk="1" latinLnBrk="0" hangingPunct="1">
              <a:lnSpc>
                <a:spcPct val="90000"/>
              </a:lnSpc>
              <a:spcBef>
                <a:spcPts val="472"/>
              </a:spcBef>
              <a:buClr>
                <a:schemeClr val="accent1"/>
              </a:buClr>
              <a:buSzPct val="80000"/>
              <a:buFont typeface="Arial" panose="020B0604020202020204" pitchFamily="34" charset="0"/>
              <a:buChar char="•"/>
              <a:defRPr lang="en-US" sz="1701" kern="1200" smtClean="0">
                <a:solidFill>
                  <a:schemeClr val="tx1"/>
                </a:solidFill>
                <a:latin typeface="+mn-lt"/>
                <a:ea typeface="+mn-ea"/>
                <a:cs typeface="+mn-cs"/>
              </a:defRPr>
            </a:lvl4pPr>
            <a:lvl5pPr marL="1944037" indent="-216004" algn="l" defTabSz="864017" rtl="0" eaLnBrk="1" latinLnBrk="0" hangingPunct="1">
              <a:lnSpc>
                <a:spcPct val="90000"/>
              </a:lnSpc>
              <a:spcBef>
                <a:spcPts val="472"/>
              </a:spcBef>
              <a:buClr>
                <a:schemeClr val="accent1"/>
              </a:buClr>
              <a:buSzPct val="70000"/>
              <a:buFont typeface="Arial" panose="020B0604020202020204" pitchFamily="34" charset="0"/>
              <a:buChar char="•"/>
              <a:defRPr lang="en-US" sz="1701" kern="1200">
                <a:solidFill>
                  <a:schemeClr val="tx1"/>
                </a:solidFill>
                <a:latin typeface="+mn-lt"/>
                <a:ea typeface="+mn-ea"/>
                <a:cs typeface="+mn-cs"/>
              </a:defRPr>
            </a:lvl5pPr>
            <a:lvl6pPr marL="2376046"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8054"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40062"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2070"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a:lstStyle>
          <a:p>
            <a:pPr marL="0" indent="0" algn="ctr">
              <a:buNone/>
            </a:pPr>
            <a:r>
              <a:rPr lang="en-US" sz="2200" b="1" dirty="0">
                <a:solidFill>
                  <a:schemeClr val="bg1"/>
                </a:solidFill>
              </a:rPr>
              <a:t>NEXT DEVELOPMENT</a:t>
            </a:r>
          </a:p>
        </p:txBody>
      </p:sp>
      <p:sp>
        <p:nvSpPr>
          <p:cNvPr id="5" name="ZoneTexte 4">
            <a:extLst>
              <a:ext uri="{FF2B5EF4-FFF2-40B4-BE49-F238E27FC236}">
                <a16:creationId xmlns:a16="http://schemas.microsoft.com/office/drawing/2014/main" id="{E6D1F68A-395A-0A6C-E57C-6C2BE1C6BD88}"/>
              </a:ext>
            </a:extLst>
          </p:cNvPr>
          <p:cNvSpPr txBox="1"/>
          <p:nvPr/>
        </p:nvSpPr>
        <p:spPr>
          <a:xfrm>
            <a:off x="8449056" y="6507149"/>
            <a:ext cx="3742944" cy="261610"/>
          </a:xfrm>
          <a:prstGeom prst="rect">
            <a:avLst/>
          </a:prstGeom>
          <a:noFill/>
        </p:spPr>
        <p:txBody>
          <a:bodyPr wrap="square" rtlCol="0">
            <a:spAutoFit/>
          </a:bodyPr>
          <a:lstStyle/>
          <a:p>
            <a:r>
              <a:rPr lang="fr-FR" sz="1100">
                <a:solidFill>
                  <a:schemeClr val="bg1"/>
                </a:solidFill>
                <a:latin typeface="+mj-lt"/>
              </a:rPr>
              <a:t>©2024  Normandy </a:t>
            </a:r>
            <a:r>
              <a:rPr lang="fr-FR" sz="1100" err="1">
                <a:solidFill>
                  <a:schemeClr val="bg1"/>
                </a:solidFill>
                <a:latin typeface="+mj-lt"/>
              </a:rPr>
              <a:t>Hadrontherapy</a:t>
            </a:r>
            <a:r>
              <a:rPr lang="fr-FR" sz="1100">
                <a:solidFill>
                  <a:schemeClr val="bg1"/>
                </a:solidFill>
                <a:latin typeface="+mj-lt"/>
              </a:rPr>
              <a:t> – </a:t>
            </a:r>
            <a:r>
              <a:rPr lang="fr-FR" sz="1100" err="1">
                <a:solidFill>
                  <a:schemeClr val="bg1"/>
                </a:solidFill>
                <a:latin typeface="+mj-lt"/>
              </a:rPr>
              <a:t>Confidential</a:t>
            </a:r>
            <a:r>
              <a:rPr lang="fr-FR" sz="1100">
                <a:solidFill>
                  <a:schemeClr val="bg1"/>
                </a:solidFill>
                <a:latin typeface="+mj-lt"/>
              </a:rPr>
              <a:t> &amp; </a:t>
            </a:r>
            <a:r>
              <a:rPr lang="fr-FR" sz="1100" err="1">
                <a:solidFill>
                  <a:schemeClr val="bg1"/>
                </a:solidFill>
                <a:latin typeface="+mj-lt"/>
              </a:rPr>
              <a:t>Proprietary</a:t>
            </a:r>
            <a:endParaRPr lang="fr-FR" sz="1100">
              <a:solidFill>
                <a:schemeClr val="bg1"/>
              </a:solidFill>
              <a:latin typeface="+mj-lt"/>
            </a:endParaRPr>
          </a:p>
        </p:txBody>
      </p:sp>
      <p:sp>
        <p:nvSpPr>
          <p:cNvPr id="7" name="Title 1">
            <a:extLst>
              <a:ext uri="{FF2B5EF4-FFF2-40B4-BE49-F238E27FC236}">
                <a16:creationId xmlns:a16="http://schemas.microsoft.com/office/drawing/2014/main" id="{C3AD1893-D858-73FD-6708-AA1B6C4194CF}"/>
              </a:ext>
            </a:extLst>
          </p:cNvPr>
          <p:cNvSpPr txBox="1">
            <a:spLocks/>
          </p:cNvSpPr>
          <p:nvPr/>
        </p:nvSpPr>
        <p:spPr>
          <a:xfrm>
            <a:off x="609602" y="-451541"/>
            <a:ext cx="11120876" cy="1296877"/>
          </a:xfrm>
          <a:prstGeom prst="rect">
            <a:avLst/>
          </a:prstGeom>
        </p:spPr>
        <p:txBody>
          <a:bodyPr vert="horz" lIns="91440" tIns="45720" rIns="91440" bIns="45720" rtlCol="0" anchor="b">
            <a:noAutofit/>
          </a:bodyPr>
          <a:lstStyle>
            <a:lvl1pPr>
              <a:lnSpc>
                <a:spcPct val="90000"/>
              </a:lnSpc>
              <a:spcBef>
                <a:spcPct val="0"/>
              </a:spcBef>
              <a:buNone/>
              <a:defRPr sz="3600" b="1">
                <a:ln w="6600">
                  <a:solidFill>
                    <a:schemeClr val="accent2"/>
                  </a:solidFill>
                  <a:prstDash val="solid"/>
                </a:ln>
                <a:solidFill>
                  <a:srgbClr val="FFFFFF"/>
                </a:solidFill>
                <a:effectLst>
                  <a:outerShdw dist="38100" dir="2700000" algn="tl" rotWithShape="0">
                    <a:schemeClr val="accent2"/>
                  </a:outerShdw>
                </a:effectLst>
                <a:latin typeface="Calibri Light (En-têtes)"/>
                <a:ea typeface="Tahoma" panose="020B0604030504040204" pitchFamily="34" charset="0"/>
                <a:cs typeface="Tahoma" panose="020B0604030504040204" pitchFamily="34" charset="0"/>
              </a:defRPr>
            </a:lvl1pPr>
          </a:lstStyle>
          <a:p>
            <a:r>
              <a:rPr lang="en-US" sz="3200" dirty="0">
                <a:ln w="0"/>
                <a:solidFill>
                  <a:srgbClr val="EB6A0A"/>
                </a:solidFill>
                <a:effectLst/>
              </a:rPr>
              <a:t>Challenges, perspectives and partnerships</a:t>
            </a:r>
          </a:p>
        </p:txBody>
      </p:sp>
      <p:pic>
        <p:nvPicPr>
          <p:cNvPr id="2050" name="Picture 2" descr="Challenges - Free business and finance icons">
            <a:extLst>
              <a:ext uri="{FF2B5EF4-FFF2-40B4-BE49-F238E27FC236}">
                <a16:creationId xmlns:a16="http://schemas.microsoft.com/office/drawing/2014/main" id="{CB26844A-D427-234F-66A5-A79CCFCECFCC}"/>
              </a:ext>
            </a:extLst>
          </p:cNvPr>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5479002" y="3184288"/>
            <a:ext cx="783998" cy="783998"/>
          </a:xfrm>
          <a:prstGeom prst="rect">
            <a:avLst/>
          </a:prstGeom>
          <a:noFill/>
          <a:extLst>
            <a:ext uri="{909E8E84-426E-40DD-AFC4-6F175D3DCCD1}">
              <a14:hiddenFill xmlns:a14="http://schemas.microsoft.com/office/drawing/2010/main">
                <a:solidFill>
                  <a:srgbClr val="FFFFFF"/>
                </a:solidFill>
              </a14:hiddenFill>
            </a:ext>
          </a:extLst>
        </p:spPr>
      </p:pic>
      <p:sp>
        <p:nvSpPr>
          <p:cNvPr id="1055" name="Rectangle : coins arrondis 1054">
            <a:extLst>
              <a:ext uri="{FF2B5EF4-FFF2-40B4-BE49-F238E27FC236}">
                <a16:creationId xmlns:a16="http://schemas.microsoft.com/office/drawing/2014/main" id="{23637166-64E5-3E4C-C361-AF8B29DEDCBE}"/>
              </a:ext>
            </a:extLst>
          </p:cNvPr>
          <p:cNvSpPr/>
          <p:nvPr/>
        </p:nvSpPr>
        <p:spPr>
          <a:xfrm>
            <a:off x="134014" y="2931148"/>
            <a:ext cx="3482577" cy="728210"/>
          </a:xfrm>
          <a:prstGeom prst="roundRect">
            <a:avLst/>
          </a:prstGeom>
          <a:gradFill flip="none" rotWithShape="1">
            <a:gsLst>
              <a:gs pos="0">
                <a:srgbClr val="92D050"/>
              </a:gs>
              <a:gs pos="50000">
                <a:srgbClr val="92D050"/>
              </a:gs>
              <a:gs pos="100000">
                <a:schemeClr val="bg1">
                  <a:lumMod val="85000"/>
                  <a:shade val="100000"/>
                  <a:satMod val="11500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mj-lt"/>
              </a:rPr>
              <a:t>Carbon Flash </a:t>
            </a:r>
            <a:r>
              <a:rPr lang="en-US" sz="1600" dirty="0">
                <a:solidFill>
                  <a:schemeClr val="tx1"/>
                </a:solidFill>
                <a:latin typeface="+mj-lt"/>
              </a:rPr>
              <a:t>research - 2x2x2cm²</a:t>
            </a:r>
          </a:p>
        </p:txBody>
      </p:sp>
      <p:sp>
        <p:nvSpPr>
          <p:cNvPr id="1056" name="Ellipse 1055">
            <a:extLst>
              <a:ext uri="{FF2B5EF4-FFF2-40B4-BE49-F238E27FC236}">
                <a16:creationId xmlns:a16="http://schemas.microsoft.com/office/drawing/2014/main" id="{4F0C3136-9B01-5B0D-5CBD-BA394432150A}"/>
              </a:ext>
            </a:extLst>
          </p:cNvPr>
          <p:cNvSpPr/>
          <p:nvPr/>
        </p:nvSpPr>
        <p:spPr>
          <a:xfrm>
            <a:off x="3411467" y="3095782"/>
            <a:ext cx="432000" cy="432000"/>
          </a:xfrm>
          <a:prstGeom prst="ellipse">
            <a:avLst/>
          </a:prstGeom>
          <a:solidFill>
            <a:srgbClr val="92D050">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57" name="Rectangle : coins arrondis 1056">
            <a:extLst>
              <a:ext uri="{FF2B5EF4-FFF2-40B4-BE49-F238E27FC236}">
                <a16:creationId xmlns:a16="http://schemas.microsoft.com/office/drawing/2014/main" id="{F6DBFF73-C61F-0124-D28B-FE459106996E}"/>
              </a:ext>
            </a:extLst>
          </p:cNvPr>
          <p:cNvSpPr/>
          <p:nvPr/>
        </p:nvSpPr>
        <p:spPr>
          <a:xfrm>
            <a:off x="8212479" y="3291742"/>
            <a:ext cx="2962452" cy="827743"/>
          </a:xfrm>
          <a:prstGeom prst="roundRect">
            <a:avLst/>
          </a:prstGeom>
          <a:gradFill>
            <a:gsLst>
              <a:gs pos="0">
                <a:srgbClr val="AC3EA6"/>
              </a:gs>
              <a:gs pos="50000">
                <a:srgbClr val="AC3EA6"/>
              </a:gs>
              <a:gs pos="100000">
                <a:schemeClr val="bg1">
                  <a:lumMod val="85000"/>
                  <a:shade val="100000"/>
                  <a:satMod val="115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lIns="108000" tIns="0" rIns="108000" bIns="0" rtlCol="0" anchor="ctr"/>
          <a:lstStyle/>
          <a:p>
            <a:pPr algn="ctr">
              <a:buClr>
                <a:srgbClr val="F29400"/>
              </a:buClr>
            </a:pPr>
            <a:r>
              <a:rPr lang="en-US" sz="1600" b="1" dirty="0">
                <a:solidFill>
                  <a:schemeClr val="bg1"/>
                </a:solidFill>
                <a:latin typeface="+mj-lt"/>
              </a:rPr>
              <a:t>Helium imaging</a:t>
            </a:r>
            <a:endParaRPr lang="en-US" sz="1600" dirty="0">
              <a:solidFill>
                <a:schemeClr val="bg1"/>
              </a:solidFill>
              <a:latin typeface="+mj-lt"/>
            </a:endParaRPr>
          </a:p>
        </p:txBody>
      </p:sp>
      <p:sp>
        <p:nvSpPr>
          <p:cNvPr id="1058" name="Ellipse 1057">
            <a:extLst>
              <a:ext uri="{FF2B5EF4-FFF2-40B4-BE49-F238E27FC236}">
                <a16:creationId xmlns:a16="http://schemas.microsoft.com/office/drawing/2014/main" id="{15676A25-0546-06A8-C392-CDE64C6400EA}"/>
              </a:ext>
            </a:extLst>
          </p:cNvPr>
          <p:cNvSpPr/>
          <p:nvPr/>
        </p:nvSpPr>
        <p:spPr>
          <a:xfrm>
            <a:off x="7960002" y="3428422"/>
            <a:ext cx="451704" cy="432000"/>
          </a:xfrm>
          <a:prstGeom prst="ellipse">
            <a:avLst/>
          </a:prstGeom>
          <a:solidFill>
            <a:srgbClr val="AC3EA6">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a:p>
        </p:txBody>
      </p:sp>
      <p:pic>
        <p:nvPicPr>
          <p:cNvPr id="4098" name="Picture 2" descr="Respect Logo Royalty-Free Images, Stock Photos &amp; Pictures | Shutterstock">
            <a:extLst>
              <a:ext uri="{FF2B5EF4-FFF2-40B4-BE49-F238E27FC236}">
                <a16:creationId xmlns:a16="http://schemas.microsoft.com/office/drawing/2014/main" id="{0876682B-5FC2-9B9A-A1DD-2F8C1E0BDFB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7793" t="15869" r="18313" b="23561"/>
          <a:stretch/>
        </p:blipFill>
        <p:spPr bwMode="auto">
          <a:xfrm>
            <a:off x="4965499" y="2679331"/>
            <a:ext cx="1811710" cy="1793912"/>
          </a:xfrm>
          <a:prstGeom prst="ellipse">
            <a:avLst/>
          </a:prstGeom>
          <a:noFill/>
          <a:extLst>
            <a:ext uri="{909E8E84-426E-40DD-AFC4-6F175D3DCCD1}">
              <a14:hiddenFill xmlns:a14="http://schemas.microsoft.com/office/drawing/2010/main">
                <a:solidFill>
                  <a:srgbClr val="FFFFFF"/>
                </a:solidFill>
              </a14:hiddenFill>
            </a:ext>
          </a:extLst>
        </p:spPr>
      </p:pic>
      <p:pic>
        <p:nvPicPr>
          <p:cNvPr id="1059" name="Picture 2" descr="Conclusion Icons - Free SVG &amp; PNG Conclusion Images - Noun Project">
            <a:extLst>
              <a:ext uri="{FF2B5EF4-FFF2-40B4-BE49-F238E27FC236}">
                <a16:creationId xmlns:a16="http://schemas.microsoft.com/office/drawing/2014/main" id="{0F482A14-E1F2-8473-EA44-7D752CFBC015}"/>
              </a:ext>
            </a:extLst>
          </p:cNvPr>
          <p:cNvPicPr>
            <a:picLocks noChangeAspect="1" noChangeArrowheads="1"/>
          </p:cNvPicPr>
          <p:nvPr/>
        </p:nvPicPr>
        <p:blipFill>
          <a:blip r:embed="rId5">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346300" y="2549787"/>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5251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6BBC47B0-AFD2-67FB-A9CD-BD308DAFC94A}"/>
              </a:ext>
            </a:extLst>
          </p:cNvPr>
          <p:cNvPicPr>
            <a:picLocks noChangeAspect="1"/>
          </p:cNvPicPr>
          <p:nvPr/>
        </p:nvPicPr>
        <p:blipFill>
          <a:blip r:embed="rId5"/>
          <a:stretch>
            <a:fillRect/>
          </a:stretch>
        </p:blipFill>
        <p:spPr>
          <a:xfrm>
            <a:off x="1644857" y="1419900"/>
            <a:ext cx="9160030" cy="4255331"/>
          </a:xfrm>
          <a:prstGeom prst="rect">
            <a:avLst/>
          </a:prstGeom>
        </p:spPr>
      </p:pic>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6" imgW="353" imgH="353" progId="TCLayout.ActiveDocument.1">
                  <p:embed/>
                </p:oleObj>
              </mc:Choice>
              <mc:Fallback>
                <p:oleObj name="think-cell Slide" r:id="rId6"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7"/>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D9E9D2EB-C5FA-47A4-BFEF-DBE7BD422902}"/>
              </a:ext>
            </a:extLst>
          </p:cNvPr>
          <p:cNvSpPr>
            <a:spLocks noGrp="1"/>
          </p:cNvSpPr>
          <p:nvPr>
            <p:ph type="title"/>
          </p:nvPr>
        </p:nvSpPr>
        <p:spPr>
          <a:xfrm>
            <a:off x="674104" y="-33496"/>
            <a:ext cx="9461631" cy="1411287"/>
          </a:xfrm>
        </p:spPr>
        <p:txBody>
          <a:bodyPr vert="horz">
            <a:normAutofit/>
          </a:bodyPr>
          <a:lstStyle/>
          <a:p>
            <a:r>
              <a:rPr lang="fr-BE" sz="3600" b="1" dirty="0">
                <a:latin typeface="+mn-lt"/>
              </a:rPr>
              <a:t>First site: CYCLHAD (Caen, France)</a:t>
            </a:r>
            <a:endParaRPr lang="en-US" sz="3600" b="1" dirty="0">
              <a:latin typeface="+mn-lt"/>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15</a:t>
            </a:fld>
            <a:endParaRPr lang="fr-FR"/>
          </a:p>
        </p:txBody>
      </p:sp>
      <p:sp>
        <p:nvSpPr>
          <p:cNvPr id="22" name="Rectangle 21">
            <a:extLst>
              <a:ext uri="{FF2B5EF4-FFF2-40B4-BE49-F238E27FC236}">
                <a16:creationId xmlns:a16="http://schemas.microsoft.com/office/drawing/2014/main" id="{B9823639-095F-8C42-C372-37AAE35F4247}"/>
              </a:ext>
            </a:extLst>
          </p:cNvPr>
          <p:cNvSpPr/>
          <p:nvPr/>
        </p:nvSpPr>
        <p:spPr>
          <a:xfrm>
            <a:off x="2167019" y="3771095"/>
            <a:ext cx="832303" cy="480947"/>
          </a:xfrm>
          <a:prstGeom prst="rect">
            <a:avLst/>
          </a:prstGeom>
          <a:solidFill>
            <a:schemeClr val="bg1"/>
          </a:solidFill>
          <a:ln>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770" tIns="48385" rIns="96770" bIns="48385" numCol="1" spcCol="0" rtlCol="0" fromWordArt="0" anchor="ctr" anchorCtr="0" forceAA="0" compatLnSpc="1">
            <a:prstTxWarp prst="textNoShape">
              <a:avLst/>
            </a:prstTxWarp>
            <a:noAutofit/>
          </a:bodyPr>
          <a:lstStyle/>
          <a:p>
            <a:pPr algn="ctr" defTabSz="914389">
              <a:defRPr/>
            </a:pPr>
            <a:r>
              <a:rPr lang="en-US" sz="1200" dirty="0">
                <a:solidFill>
                  <a:srgbClr val="414141"/>
                </a:solidFill>
                <a:latin typeface="Arial" panose="020B0604020202020204"/>
              </a:rPr>
              <a:t>C400 cyclotron</a:t>
            </a:r>
          </a:p>
        </p:txBody>
      </p:sp>
      <p:sp>
        <p:nvSpPr>
          <p:cNvPr id="23" name="AutoShape 19" descr="Résultat de recherche d'images pour &quot;sigmaphi logo&quot;">
            <a:extLst>
              <a:ext uri="{FF2B5EF4-FFF2-40B4-BE49-F238E27FC236}">
                <a16:creationId xmlns:a16="http://schemas.microsoft.com/office/drawing/2014/main" id="{9E20D8BA-1DEF-6A05-0F64-630D82C11AA6}"/>
              </a:ext>
            </a:extLst>
          </p:cNvPr>
          <p:cNvSpPr>
            <a:spLocks noChangeAspect="1" noChangeArrowheads="1"/>
          </p:cNvSpPr>
          <p:nvPr/>
        </p:nvSpPr>
        <p:spPr bwMode="auto">
          <a:xfrm>
            <a:off x="5117432" y="2316288"/>
            <a:ext cx="242349" cy="24234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6770" tIns="48385" rIns="96770" bIns="48385" numCol="1" anchor="t" anchorCtr="0" compatLnSpc="1">
            <a:prstTxWarp prst="textNoShape">
              <a:avLst/>
            </a:prstTxWarp>
          </a:bodyPr>
          <a:lstStyle/>
          <a:p>
            <a:endParaRPr lang="fr-BE" sz="1905"/>
          </a:p>
        </p:txBody>
      </p:sp>
      <p:sp>
        <p:nvSpPr>
          <p:cNvPr id="24" name="AutoShape 21" descr="Résultat de recherche d'images pour &quot;sigmaphi logo&quot;">
            <a:extLst>
              <a:ext uri="{FF2B5EF4-FFF2-40B4-BE49-F238E27FC236}">
                <a16:creationId xmlns:a16="http://schemas.microsoft.com/office/drawing/2014/main" id="{D1DB0ABD-ECA5-34ED-2637-5DA636586E2A}"/>
              </a:ext>
            </a:extLst>
          </p:cNvPr>
          <p:cNvSpPr>
            <a:spLocks noChangeAspect="1" noChangeArrowheads="1"/>
          </p:cNvSpPr>
          <p:nvPr/>
        </p:nvSpPr>
        <p:spPr bwMode="auto">
          <a:xfrm>
            <a:off x="5238606" y="2437463"/>
            <a:ext cx="242349" cy="10441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6770" tIns="48385" rIns="96770" bIns="48385" numCol="1" anchor="t" anchorCtr="0" compatLnSpc="1">
            <a:prstTxWarp prst="textNoShape">
              <a:avLst/>
            </a:prstTxWarp>
          </a:bodyPr>
          <a:lstStyle/>
          <a:p>
            <a:endParaRPr lang="fr-BE" sz="1905"/>
          </a:p>
        </p:txBody>
      </p:sp>
      <p:sp>
        <p:nvSpPr>
          <p:cNvPr id="25" name="Freeform: Shape 24">
            <a:extLst>
              <a:ext uri="{FF2B5EF4-FFF2-40B4-BE49-F238E27FC236}">
                <a16:creationId xmlns:a16="http://schemas.microsoft.com/office/drawing/2014/main" id="{921F70C2-D1A7-9AA8-D3A9-0E95607B1A09}"/>
              </a:ext>
            </a:extLst>
          </p:cNvPr>
          <p:cNvSpPr/>
          <p:nvPr/>
        </p:nvSpPr>
        <p:spPr>
          <a:xfrm>
            <a:off x="6387639" y="4453211"/>
            <a:ext cx="4521200" cy="1264920"/>
          </a:xfrm>
          <a:custGeom>
            <a:avLst/>
            <a:gdLst>
              <a:gd name="connsiteX0" fmla="*/ 0 w 4521200"/>
              <a:gd name="connsiteY0" fmla="*/ 1264920 h 1264920"/>
              <a:gd name="connsiteX1" fmla="*/ 4521200 w 4521200"/>
              <a:gd name="connsiteY1" fmla="*/ 0 h 1264920"/>
              <a:gd name="connsiteX2" fmla="*/ 4516120 w 4521200"/>
              <a:gd name="connsiteY2" fmla="*/ 1264920 h 1264920"/>
              <a:gd name="connsiteX3" fmla="*/ 0 w 4521200"/>
              <a:gd name="connsiteY3" fmla="*/ 1264920 h 1264920"/>
            </a:gdLst>
            <a:ahLst/>
            <a:cxnLst>
              <a:cxn ang="0">
                <a:pos x="connsiteX0" y="connsiteY0"/>
              </a:cxn>
              <a:cxn ang="0">
                <a:pos x="connsiteX1" y="connsiteY1"/>
              </a:cxn>
              <a:cxn ang="0">
                <a:pos x="connsiteX2" y="connsiteY2"/>
              </a:cxn>
              <a:cxn ang="0">
                <a:pos x="connsiteX3" y="connsiteY3"/>
              </a:cxn>
            </a:cxnLst>
            <a:rect l="l" t="t" r="r" b="b"/>
            <a:pathLst>
              <a:path w="4521200" h="1264920">
                <a:moveTo>
                  <a:pt x="0" y="1264920"/>
                </a:moveTo>
                <a:lnTo>
                  <a:pt x="4521200" y="0"/>
                </a:lnTo>
                <a:cubicBezTo>
                  <a:pt x="4519507" y="421640"/>
                  <a:pt x="4517813" y="843280"/>
                  <a:pt x="4516120" y="1264920"/>
                </a:cubicBezTo>
                <a:lnTo>
                  <a:pt x="0" y="126492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CF844899-3CA3-F086-EF7A-F9F56B96CA41}"/>
              </a:ext>
            </a:extLst>
          </p:cNvPr>
          <p:cNvPicPr>
            <a:picLocks noChangeAspect="1"/>
          </p:cNvPicPr>
          <p:nvPr/>
        </p:nvPicPr>
        <p:blipFill>
          <a:blip r:embed="rId8"/>
          <a:stretch>
            <a:fillRect/>
          </a:stretch>
        </p:blipFill>
        <p:spPr>
          <a:xfrm>
            <a:off x="1889859" y="4700769"/>
            <a:ext cx="2338780" cy="1014310"/>
          </a:xfrm>
          <a:prstGeom prst="rect">
            <a:avLst/>
          </a:prstGeom>
          <a:effectLst>
            <a:softEdge rad="63500"/>
          </a:effectLst>
        </p:spPr>
      </p:pic>
      <p:pic>
        <p:nvPicPr>
          <p:cNvPr id="27" name="Picture 2" descr="Image result for caen proton therapy">
            <a:extLst>
              <a:ext uri="{FF2B5EF4-FFF2-40B4-BE49-F238E27FC236}">
                <a16:creationId xmlns:a16="http://schemas.microsoft.com/office/drawing/2014/main" id="{EA98221C-C23A-57C0-A98B-5A544BE40AF1}"/>
              </a:ext>
            </a:extLst>
          </p:cNvPr>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l="16903" t="17096" r="5859"/>
          <a:stretch/>
        </p:blipFill>
        <p:spPr bwMode="auto">
          <a:xfrm>
            <a:off x="8795585" y="2212664"/>
            <a:ext cx="1178135" cy="885941"/>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28" name="Picture 27">
            <a:extLst>
              <a:ext uri="{FF2B5EF4-FFF2-40B4-BE49-F238E27FC236}">
                <a16:creationId xmlns:a16="http://schemas.microsoft.com/office/drawing/2014/main" id="{0B02EC4C-7020-ECE7-911C-23421DD3C6AC}"/>
              </a:ext>
            </a:extLst>
          </p:cNvPr>
          <p:cNvPicPr>
            <a:picLocks noChangeAspect="1"/>
          </p:cNvPicPr>
          <p:nvPr/>
        </p:nvPicPr>
        <p:blipFill>
          <a:blip r:embed="rId10"/>
          <a:stretch>
            <a:fillRect/>
          </a:stretch>
        </p:blipFill>
        <p:spPr>
          <a:xfrm>
            <a:off x="8584159" y="2180506"/>
            <a:ext cx="374245" cy="382848"/>
          </a:xfrm>
          <a:prstGeom prst="rect">
            <a:avLst/>
          </a:prstGeom>
          <a:ln w="47625">
            <a:solidFill>
              <a:schemeClr val="bg1"/>
            </a:solidFill>
          </a:ln>
          <a:effectLst>
            <a:softEdge rad="25400"/>
          </a:effectLst>
        </p:spPr>
      </p:pic>
      <p:sp>
        <p:nvSpPr>
          <p:cNvPr id="29" name="Freeform: Shape 28">
            <a:extLst>
              <a:ext uri="{FF2B5EF4-FFF2-40B4-BE49-F238E27FC236}">
                <a16:creationId xmlns:a16="http://schemas.microsoft.com/office/drawing/2014/main" id="{FE43CCBC-015C-6E9C-7578-53AFDCDF39C8}"/>
              </a:ext>
            </a:extLst>
          </p:cNvPr>
          <p:cNvSpPr/>
          <p:nvPr/>
        </p:nvSpPr>
        <p:spPr>
          <a:xfrm>
            <a:off x="4202335" y="1377791"/>
            <a:ext cx="6720575" cy="1574800"/>
          </a:xfrm>
          <a:custGeom>
            <a:avLst/>
            <a:gdLst>
              <a:gd name="connsiteX0" fmla="*/ 0 w 6604000"/>
              <a:gd name="connsiteY0" fmla="*/ 40640 h 1574800"/>
              <a:gd name="connsiteX1" fmla="*/ 640080 w 6604000"/>
              <a:gd name="connsiteY1" fmla="*/ 1320800 h 1574800"/>
              <a:gd name="connsiteX2" fmla="*/ 4622800 w 6604000"/>
              <a:gd name="connsiteY2" fmla="*/ 741680 h 1574800"/>
              <a:gd name="connsiteX3" fmla="*/ 6604000 w 6604000"/>
              <a:gd name="connsiteY3" fmla="*/ 1574800 h 1574800"/>
              <a:gd name="connsiteX4" fmla="*/ 6583680 w 6604000"/>
              <a:gd name="connsiteY4" fmla="*/ 0 h 1574800"/>
              <a:gd name="connsiteX5" fmla="*/ 0 w 6604000"/>
              <a:gd name="connsiteY5" fmla="*/ 40640 h 157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000" h="1574800">
                <a:moveTo>
                  <a:pt x="0" y="40640"/>
                </a:moveTo>
                <a:lnTo>
                  <a:pt x="640080" y="1320800"/>
                </a:lnTo>
                <a:lnTo>
                  <a:pt x="4622800" y="741680"/>
                </a:lnTo>
                <a:lnTo>
                  <a:pt x="6604000" y="1574800"/>
                </a:lnTo>
                <a:lnTo>
                  <a:pt x="6583680" y="0"/>
                </a:lnTo>
                <a:lnTo>
                  <a:pt x="0" y="4064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75862C78-8BF1-47A1-C298-D7D6F021A727}"/>
              </a:ext>
            </a:extLst>
          </p:cNvPr>
          <p:cNvSpPr/>
          <p:nvPr/>
        </p:nvSpPr>
        <p:spPr>
          <a:xfrm>
            <a:off x="1918697" y="1415189"/>
            <a:ext cx="8924575" cy="4255332"/>
          </a:xfrm>
          <a:custGeom>
            <a:avLst/>
            <a:gdLst>
              <a:gd name="connsiteX0" fmla="*/ 8878186 w 8888819"/>
              <a:gd name="connsiteY0" fmla="*/ 1977656 h 4263656"/>
              <a:gd name="connsiteX1" fmla="*/ 8293395 w 8888819"/>
              <a:gd name="connsiteY1" fmla="*/ 2200939 h 4263656"/>
              <a:gd name="connsiteX2" fmla="*/ 5773479 w 8888819"/>
              <a:gd name="connsiteY2" fmla="*/ 861237 h 4263656"/>
              <a:gd name="connsiteX3" fmla="*/ 2892056 w 8888819"/>
              <a:gd name="connsiteY3" fmla="*/ 1265274 h 4263656"/>
              <a:gd name="connsiteX4" fmla="*/ 2286000 w 8888819"/>
              <a:gd name="connsiteY4" fmla="*/ 21265 h 4263656"/>
              <a:gd name="connsiteX5" fmla="*/ 733646 w 8888819"/>
              <a:gd name="connsiteY5" fmla="*/ 0 h 4263656"/>
              <a:gd name="connsiteX6" fmla="*/ 21265 w 8888819"/>
              <a:gd name="connsiteY6" fmla="*/ 925033 h 4263656"/>
              <a:gd name="connsiteX7" fmla="*/ 0 w 8888819"/>
              <a:gd name="connsiteY7" fmla="*/ 4263656 h 4263656"/>
              <a:gd name="connsiteX8" fmla="*/ 4646428 w 8888819"/>
              <a:gd name="connsiteY8" fmla="*/ 4242391 h 4263656"/>
              <a:gd name="connsiteX9" fmla="*/ 8888819 w 8888819"/>
              <a:gd name="connsiteY9" fmla="*/ 3051544 h 4263656"/>
              <a:gd name="connsiteX10" fmla="*/ 8878186 w 8888819"/>
              <a:gd name="connsiteY10" fmla="*/ 1977656 h 4263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888819" h="4263656">
                <a:moveTo>
                  <a:pt x="8878186" y="1977656"/>
                </a:moveTo>
                <a:lnTo>
                  <a:pt x="8293395" y="2200939"/>
                </a:lnTo>
                <a:lnTo>
                  <a:pt x="5773479" y="861237"/>
                </a:lnTo>
                <a:lnTo>
                  <a:pt x="2892056" y="1265274"/>
                </a:lnTo>
                <a:lnTo>
                  <a:pt x="2286000" y="21265"/>
                </a:lnTo>
                <a:lnTo>
                  <a:pt x="733646" y="0"/>
                </a:lnTo>
                <a:lnTo>
                  <a:pt x="21265" y="925033"/>
                </a:lnTo>
                <a:lnTo>
                  <a:pt x="0" y="4263656"/>
                </a:lnTo>
                <a:lnTo>
                  <a:pt x="4646428" y="4242391"/>
                </a:lnTo>
                <a:lnTo>
                  <a:pt x="8888819" y="3051544"/>
                </a:lnTo>
                <a:lnTo>
                  <a:pt x="8878186" y="1977656"/>
                </a:lnTo>
                <a:close/>
              </a:path>
            </a:pathLst>
          </a:custGeom>
          <a:noFill/>
          <a:ln w="47625">
            <a:solidFill>
              <a:schemeClr val="accent2"/>
            </a:solidFill>
          </a:ln>
          <a:effectLst>
            <a:glow rad="76200">
              <a:schemeClr val="accent3">
                <a:satMod val="175000"/>
                <a:alpha val="40000"/>
              </a:schemeClr>
            </a:glo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0000"/>
              </a:highlight>
            </a:endParaRPr>
          </a:p>
        </p:txBody>
      </p:sp>
      <p:sp>
        <p:nvSpPr>
          <p:cNvPr id="31" name="Rectangle 30">
            <a:extLst>
              <a:ext uri="{FF2B5EF4-FFF2-40B4-BE49-F238E27FC236}">
                <a16:creationId xmlns:a16="http://schemas.microsoft.com/office/drawing/2014/main" id="{7565E805-159F-FC3A-E430-645F1ABC9431}"/>
              </a:ext>
            </a:extLst>
          </p:cNvPr>
          <p:cNvSpPr/>
          <p:nvPr/>
        </p:nvSpPr>
        <p:spPr>
          <a:xfrm>
            <a:off x="6292706" y="1825953"/>
            <a:ext cx="1537199" cy="663716"/>
          </a:xfrm>
          <a:prstGeom prst="rect">
            <a:avLst/>
          </a:prstGeom>
          <a:solidFill>
            <a:schemeClr val="bg1">
              <a:alpha val="80000"/>
            </a:schemeClr>
          </a:solidFill>
          <a:ln>
            <a:solidFill>
              <a:schemeClr val="tx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770" tIns="48385" rIns="96770" bIns="48385" numCol="1" spcCol="0" rtlCol="0" fromWordArt="0" anchor="ctr" anchorCtr="0" forceAA="0" compatLnSpc="1">
            <a:prstTxWarp prst="textNoShape">
              <a:avLst/>
            </a:prstTxWarp>
            <a:noAutofit/>
          </a:bodyPr>
          <a:lstStyle/>
          <a:p>
            <a:pPr algn="ctr" defTabSz="914389">
              <a:defRPr/>
            </a:pPr>
            <a:r>
              <a:rPr lang="en-US" sz="1100" dirty="0">
                <a:solidFill>
                  <a:srgbClr val="414141"/>
                </a:solidFill>
                <a:latin typeface="Arial" panose="020B0604020202020204"/>
              </a:rPr>
              <a:t>Fixed beam room #1 Treatments </a:t>
            </a:r>
          </a:p>
          <a:p>
            <a:pPr algn="ctr" defTabSz="914389">
              <a:defRPr/>
            </a:pPr>
            <a:r>
              <a:rPr lang="en-US" sz="1100" dirty="0">
                <a:solidFill>
                  <a:srgbClr val="414141"/>
                </a:solidFill>
                <a:latin typeface="Arial" panose="020B0604020202020204"/>
              </a:rPr>
              <a:t>&amp; Clinical research</a:t>
            </a:r>
          </a:p>
        </p:txBody>
      </p:sp>
      <p:sp>
        <p:nvSpPr>
          <p:cNvPr id="32" name="Rectangle 31">
            <a:extLst>
              <a:ext uri="{FF2B5EF4-FFF2-40B4-BE49-F238E27FC236}">
                <a16:creationId xmlns:a16="http://schemas.microsoft.com/office/drawing/2014/main" id="{3A18A7CE-2033-E58B-3B4E-788D71E9E63A}"/>
              </a:ext>
            </a:extLst>
          </p:cNvPr>
          <p:cNvSpPr/>
          <p:nvPr/>
        </p:nvSpPr>
        <p:spPr>
          <a:xfrm>
            <a:off x="4932859" y="2040071"/>
            <a:ext cx="1473875" cy="663717"/>
          </a:xfrm>
          <a:prstGeom prst="rect">
            <a:avLst/>
          </a:prstGeom>
          <a:solidFill>
            <a:schemeClr val="bg1">
              <a:alpha val="8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770" tIns="48385" rIns="96770" bIns="48385" numCol="1" spcCol="0" rtlCol="0" fromWordArt="0" anchor="ctr" anchorCtr="0" forceAA="0" compatLnSpc="1">
            <a:prstTxWarp prst="textNoShape">
              <a:avLst/>
            </a:prstTxWarp>
            <a:noAutofit/>
          </a:bodyPr>
          <a:lstStyle/>
          <a:p>
            <a:pPr algn="ctr" defTabSz="914389">
              <a:defRPr/>
            </a:pPr>
            <a:r>
              <a:rPr lang="en-US" sz="1100" dirty="0">
                <a:solidFill>
                  <a:srgbClr val="414141"/>
                </a:solidFill>
                <a:latin typeface="Arial" panose="020B0604020202020204"/>
              </a:rPr>
              <a:t>Fixed beam room #2 </a:t>
            </a:r>
          </a:p>
          <a:p>
            <a:pPr algn="ctr" defTabSz="914389">
              <a:defRPr/>
            </a:pPr>
            <a:r>
              <a:rPr lang="en-US" sz="1100" dirty="0">
                <a:solidFill>
                  <a:srgbClr val="414141"/>
                </a:solidFill>
                <a:latin typeface="Arial" panose="020B0604020202020204"/>
              </a:rPr>
              <a:t>Radiobiology research</a:t>
            </a:r>
          </a:p>
        </p:txBody>
      </p:sp>
      <p:pic>
        <p:nvPicPr>
          <p:cNvPr id="33" name="Picture 32">
            <a:extLst>
              <a:ext uri="{FF2B5EF4-FFF2-40B4-BE49-F238E27FC236}">
                <a16:creationId xmlns:a16="http://schemas.microsoft.com/office/drawing/2014/main" id="{7D084312-A4D0-C60A-19E9-D952BF07C1C6}"/>
              </a:ext>
            </a:extLst>
          </p:cNvPr>
          <p:cNvPicPr>
            <a:picLocks noChangeAspect="1"/>
          </p:cNvPicPr>
          <p:nvPr/>
        </p:nvPicPr>
        <p:blipFill>
          <a:blip r:embed="rId11"/>
          <a:stretch>
            <a:fillRect/>
          </a:stretch>
        </p:blipFill>
        <p:spPr>
          <a:xfrm>
            <a:off x="9669074" y="2935534"/>
            <a:ext cx="967824" cy="259102"/>
          </a:xfrm>
          <a:prstGeom prst="rect">
            <a:avLst/>
          </a:prstGeom>
          <a:effectLst>
            <a:softEdge rad="25400"/>
          </a:effectLst>
        </p:spPr>
      </p:pic>
      <p:sp>
        <p:nvSpPr>
          <p:cNvPr id="34" name="Freeform: Shape 33">
            <a:extLst>
              <a:ext uri="{FF2B5EF4-FFF2-40B4-BE49-F238E27FC236}">
                <a16:creationId xmlns:a16="http://schemas.microsoft.com/office/drawing/2014/main" id="{2F39FA69-C9AA-E76F-0939-31C7FE7269F6}"/>
              </a:ext>
            </a:extLst>
          </p:cNvPr>
          <p:cNvSpPr/>
          <p:nvPr/>
        </p:nvSpPr>
        <p:spPr>
          <a:xfrm>
            <a:off x="7818097" y="2092027"/>
            <a:ext cx="3005328" cy="1414272"/>
          </a:xfrm>
          <a:custGeom>
            <a:avLst/>
            <a:gdLst>
              <a:gd name="connsiteX0" fmla="*/ 0 w 3005328"/>
              <a:gd name="connsiteY0" fmla="*/ 152400 h 1414272"/>
              <a:gd name="connsiteX1" fmla="*/ 1054608 w 3005328"/>
              <a:gd name="connsiteY1" fmla="*/ 0 h 1414272"/>
              <a:gd name="connsiteX2" fmla="*/ 3005328 w 3005328"/>
              <a:gd name="connsiteY2" fmla="*/ 829056 h 1414272"/>
              <a:gd name="connsiteX3" fmla="*/ 2999232 w 3005328"/>
              <a:gd name="connsiteY3" fmla="*/ 1219200 h 1414272"/>
              <a:gd name="connsiteX4" fmla="*/ 2444496 w 3005328"/>
              <a:gd name="connsiteY4" fmla="*/ 1414272 h 1414272"/>
              <a:gd name="connsiteX5" fmla="*/ 0 w 3005328"/>
              <a:gd name="connsiteY5" fmla="*/ 152400 h 1414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05328" h="1414272">
                <a:moveTo>
                  <a:pt x="0" y="152400"/>
                </a:moveTo>
                <a:lnTo>
                  <a:pt x="1054608" y="0"/>
                </a:lnTo>
                <a:lnTo>
                  <a:pt x="3005328" y="829056"/>
                </a:lnTo>
                <a:lnTo>
                  <a:pt x="2999232" y="1219200"/>
                </a:lnTo>
                <a:lnTo>
                  <a:pt x="2444496" y="1414272"/>
                </a:lnTo>
                <a:lnTo>
                  <a:pt x="0" y="152400"/>
                </a:lnTo>
                <a:close/>
              </a:path>
            </a:pathLst>
          </a:custGeom>
          <a:solidFill>
            <a:srgbClr val="69BD27">
              <a:alpha val="0"/>
            </a:srgbClr>
          </a:solidFill>
          <a:ln w="28575">
            <a:solidFill>
              <a:srgbClr val="6DBF2D"/>
            </a:solidFill>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Présentation PowerPoint">
            <a:extLst>
              <a:ext uri="{FF2B5EF4-FFF2-40B4-BE49-F238E27FC236}">
                <a16:creationId xmlns:a16="http://schemas.microsoft.com/office/drawing/2014/main" id="{08686964-F37A-FA61-926A-D876D2AB9505}"/>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44042" b="23176"/>
          <a:stretch/>
        </p:blipFill>
        <p:spPr bwMode="auto">
          <a:xfrm>
            <a:off x="9389019" y="5000728"/>
            <a:ext cx="2316247" cy="882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8777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2D079F2C-622A-746C-A5E8-88C447928604}"/>
              </a:ext>
            </a:extLst>
          </p:cNvPr>
          <p:cNvGrpSpPr/>
          <p:nvPr/>
        </p:nvGrpSpPr>
        <p:grpSpPr>
          <a:xfrm>
            <a:off x="150078" y="1238127"/>
            <a:ext cx="5043492" cy="3893066"/>
            <a:chOff x="150078" y="1478758"/>
            <a:chExt cx="5043492" cy="3893066"/>
          </a:xfrm>
        </p:grpSpPr>
        <p:pic>
          <p:nvPicPr>
            <p:cNvPr id="47" name="Picture 46">
              <a:extLst>
                <a:ext uri="{FF2B5EF4-FFF2-40B4-BE49-F238E27FC236}">
                  <a16:creationId xmlns:a16="http://schemas.microsoft.com/office/drawing/2014/main" id="{BB8A8827-789A-51E4-6A5B-3C2F25FC9350}"/>
                </a:ext>
              </a:extLst>
            </p:cNvPr>
            <p:cNvPicPr>
              <a:picLocks noChangeAspect="1"/>
            </p:cNvPicPr>
            <p:nvPr/>
          </p:nvPicPr>
          <p:blipFill rotWithShape="1">
            <a:blip r:embed="rId5">
              <a:clrChange>
                <a:clrFrom>
                  <a:srgbClr val="FFFFFF"/>
                </a:clrFrom>
                <a:clrTo>
                  <a:srgbClr val="FFFFFF">
                    <a:alpha val="0"/>
                  </a:srgbClr>
                </a:clrTo>
              </a:clrChange>
            </a:blip>
            <a:srcRect b="9136"/>
            <a:stretch/>
          </p:blipFill>
          <p:spPr>
            <a:xfrm>
              <a:off x="150078" y="1478758"/>
              <a:ext cx="5043492" cy="3865087"/>
            </a:xfrm>
            <a:prstGeom prst="rect">
              <a:avLst/>
            </a:prstGeom>
          </p:spPr>
        </p:pic>
        <p:sp>
          <p:nvSpPr>
            <p:cNvPr id="48" name="TextBox 47">
              <a:extLst>
                <a:ext uri="{FF2B5EF4-FFF2-40B4-BE49-F238E27FC236}">
                  <a16:creationId xmlns:a16="http://schemas.microsoft.com/office/drawing/2014/main" id="{E6F5B0BC-142E-59D3-0C25-FF91DB404EC4}"/>
                </a:ext>
              </a:extLst>
            </p:cNvPr>
            <p:cNvSpPr txBox="1"/>
            <p:nvPr/>
          </p:nvSpPr>
          <p:spPr>
            <a:xfrm>
              <a:off x="2584343" y="2884225"/>
              <a:ext cx="418704" cy="307777"/>
            </a:xfrm>
            <a:prstGeom prst="rect">
              <a:avLst/>
            </a:prstGeom>
            <a:noFill/>
          </p:spPr>
          <p:txBody>
            <a:bodyPr wrap="none" rtlCol="0">
              <a:spAutoFit/>
            </a:bodyPr>
            <a:lstStyle/>
            <a:p>
              <a:r>
                <a:rPr lang="fr-BE" sz="1400" dirty="0">
                  <a:solidFill>
                    <a:srgbClr val="92D050"/>
                  </a:solidFill>
                </a:rPr>
                <a:t>7m</a:t>
              </a:r>
              <a:endParaRPr lang="en-US" dirty="0">
                <a:solidFill>
                  <a:srgbClr val="92D050"/>
                </a:solidFill>
              </a:endParaRPr>
            </a:p>
          </p:txBody>
        </p:sp>
        <p:sp>
          <p:nvSpPr>
            <p:cNvPr id="49" name="Arrow: Right 48">
              <a:extLst>
                <a:ext uri="{FF2B5EF4-FFF2-40B4-BE49-F238E27FC236}">
                  <a16:creationId xmlns:a16="http://schemas.microsoft.com/office/drawing/2014/main" id="{2B96ED85-B65C-7F8A-B18E-A49498C6A977}"/>
                </a:ext>
              </a:extLst>
            </p:cNvPr>
            <p:cNvSpPr/>
            <p:nvPr/>
          </p:nvSpPr>
          <p:spPr>
            <a:xfrm flipH="1">
              <a:off x="2952515" y="2975646"/>
              <a:ext cx="175406" cy="157548"/>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50" name="Equals 49">
              <a:extLst>
                <a:ext uri="{FF2B5EF4-FFF2-40B4-BE49-F238E27FC236}">
                  <a16:creationId xmlns:a16="http://schemas.microsoft.com/office/drawing/2014/main" id="{A003F806-B11D-9C8D-E9AD-CC08BD5567E7}"/>
                </a:ext>
              </a:extLst>
            </p:cNvPr>
            <p:cNvSpPr/>
            <p:nvPr/>
          </p:nvSpPr>
          <p:spPr>
            <a:xfrm>
              <a:off x="2987757" y="2082803"/>
              <a:ext cx="175406" cy="198285"/>
            </a:xfrm>
            <a:prstGeom prst="mathEqual">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51" name="TextBox 50">
              <a:extLst>
                <a:ext uri="{FF2B5EF4-FFF2-40B4-BE49-F238E27FC236}">
                  <a16:creationId xmlns:a16="http://schemas.microsoft.com/office/drawing/2014/main" id="{C0EA7308-4957-8266-2557-56638BEB2A02}"/>
                </a:ext>
              </a:extLst>
            </p:cNvPr>
            <p:cNvSpPr txBox="1"/>
            <p:nvPr/>
          </p:nvSpPr>
          <p:spPr>
            <a:xfrm>
              <a:off x="2107902" y="2151247"/>
              <a:ext cx="912429" cy="307777"/>
            </a:xfrm>
            <a:prstGeom prst="rect">
              <a:avLst/>
            </a:prstGeom>
            <a:noFill/>
          </p:spPr>
          <p:txBody>
            <a:bodyPr wrap="none" rtlCol="0">
              <a:spAutoFit/>
            </a:bodyPr>
            <a:lstStyle/>
            <a:p>
              <a:r>
                <a:rPr lang="fr-BE" sz="1400" dirty="0">
                  <a:solidFill>
                    <a:srgbClr val="92D050"/>
                  </a:solidFill>
                </a:rPr>
                <a:t>260&lt;&lt;270</a:t>
              </a:r>
              <a:endParaRPr lang="en-US" dirty="0">
                <a:solidFill>
                  <a:srgbClr val="92D050"/>
                </a:solidFill>
              </a:endParaRPr>
            </a:p>
          </p:txBody>
        </p:sp>
        <p:sp>
          <p:nvSpPr>
            <p:cNvPr id="52" name="Equals 51">
              <a:extLst>
                <a:ext uri="{FF2B5EF4-FFF2-40B4-BE49-F238E27FC236}">
                  <a16:creationId xmlns:a16="http://schemas.microsoft.com/office/drawing/2014/main" id="{05083D3D-423A-BCED-DEC2-DEF0D2E2B1D6}"/>
                </a:ext>
              </a:extLst>
            </p:cNvPr>
            <p:cNvSpPr/>
            <p:nvPr/>
          </p:nvSpPr>
          <p:spPr>
            <a:xfrm>
              <a:off x="2976318" y="3096691"/>
              <a:ext cx="175406" cy="198285"/>
            </a:xfrm>
            <a:prstGeom prst="mathEqual">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53" name="Equals 52">
              <a:extLst>
                <a:ext uri="{FF2B5EF4-FFF2-40B4-BE49-F238E27FC236}">
                  <a16:creationId xmlns:a16="http://schemas.microsoft.com/office/drawing/2014/main" id="{CBF18CFE-1B8F-126A-5E48-396DF2BC068E}"/>
                </a:ext>
              </a:extLst>
            </p:cNvPr>
            <p:cNvSpPr/>
            <p:nvPr/>
          </p:nvSpPr>
          <p:spPr>
            <a:xfrm>
              <a:off x="2972504" y="3255443"/>
              <a:ext cx="175406" cy="198285"/>
            </a:xfrm>
            <a:prstGeom prst="mathEqual">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54" name="Equals 53">
              <a:extLst>
                <a:ext uri="{FF2B5EF4-FFF2-40B4-BE49-F238E27FC236}">
                  <a16:creationId xmlns:a16="http://schemas.microsoft.com/office/drawing/2014/main" id="{4957E9C8-66DD-D10C-E3A1-3A731252B00A}"/>
                </a:ext>
              </a:extLst>
            </p:cNvPr>
            <p:cNvSpPr/>
            <p:nvPr/>
          </p:nvSpPr>
          <p:spPr>
            <a:xfrm>
              <a:off x="2968691" y="3393256"/>
              <a:ext cx="175406" cy="198285"/>
            </a:xfrm>
            <a:prstGeom prst="mathEqual">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55" name="Equals 54">
              <a:extLst>
                <a:ext uri="{FF2B5EF4-FFF2-40B4-BE49-F238E27FC236}">
                  <a16:creationId xmlns:a16="http://schemas.microsoft.com/office/drawing/2014/main" id="{C1C231A6-77B2-361F-C659-E3E1A470A6BA}"/>
                </a:ext>
              </a:extLst>
            </p:cNvPr>
            <p:cNvSpPr/>
            <p:nvPr/>
          </p:nvSpPr>
          <p:spPr>
            <a:xfrm>
              <a:off x="2964877" y="3531069"/>
              <a:ext cx="175406" cy="198285"/>
            </a:xfrm>
            <a:prstGeom prst="mathEqual">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pic>
          <p:nvPicPr>
            <p:cNvPr id="56" name="Picture 55">
              <a:extLst>
                <a:ext uri="{FF2B5EF4-FFF2-40B4-BE49-F238E27FC236}">
                  <a16:creationId xmlns:a16="http://schemas.microsoft.com/office/drawing/2014/main" id="{623422CD-0402-00A8-81E1-2041DD6D3265}"/>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2923662" y="3828953"/>
              <a:ext cx="221944" cy="146708"/>
            </a:xfrm>
            <a:prstGeom prst="rect">
              <a:avLst/>
            </a:prstGeom>
            <a:solidFill>
              <a:srgbClr val="92D050"/>
            </a:solidFill>
          </p:spPr>
        </p:pic>
        <p:pic>
          <p:nvPicPr>
            <p:cNvPr id="57" name="Picture 56">
              <a:extLst>
                <a:ext uri="{FF2B5EF4-FFF2-40B4-BE49-F238E27FC236}">
                  <a16:creationId xmlns:a16="http://schemas.microsoft.com/office/drawing/2014/main" id="{D1BA744D-E70A-E13B-5755-C3817D361C5C}"/>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2925967" y="3677410"/>
              <a:ext cx="221944" cy="146708"/>
            </a:xfrm>
            <a:prstGeom prst="rect">
              <a:avLst/>
            </a:prstGeom>
            <a:solidFill>
              <a:srgbClr val="92D050"/>
            </a:solidFill>
          </p:spPr>
        </p:pic>
        <p:pic>
          <p:nvPicPr>
            <p:cNvPr id="58" name="Picture 57">
              <a:extLst>
                <a:ext uri="{FF2B5EF4-FFF2-40B4-BE49-F238E27FC236}">
                  <a16:creationId xmlns:a16="http://schemas.microsoft.com/office/drawing/2014/main" id="{1DE6112F-A70E-2494-5D70-70A3179CD919}"/>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2937507" y="2237027"/>
              <a:ext cx="221944" cy="146708"/>
            </a:xfrm>
            <a:prstGeom prst="rect">
              <a:avLst/>
            </a:prstGeom>
            <a:solidFill>
              <a:srgbClr val="92D050"/>
            </a:solidFill>
          </p:spPr>
        </p:pic>
        <p:pic>
          <p:nvPicPr>
            <p:cNvPr id="59" name="Picture 58">
              <a:extLst>
                <a:ext uri="{FF2B5EF4-FFF2-40B4-BE49-F238E27FC236}">
                  <a16:creationId xmlns:a16="http://schemas.microsoft.com/office/drawing/2014/main" id="{35320162-B8F6-F368-AEA7-7ADD2A97568D}"/>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2918340" y="4128404"/>
              <a:ext cx="221944" cy="146708"/>
            </a:xfrm>
            <a:prstGeom prst="rect">
              <a:avLst/>
            </a:prstGeom>
            <a:solidFill>
              <a:srgbClr val="92D050"/>
            </a:solidFill>
          </p:spPr>
        </p:pic>
        <p:pic>
          <p:nvPicPr>
            <p:cNvPr id="60" name="Picture 59">
              <a:extLst>
                <a:ext uri="{FF2B5EF4-FFF2-40B4-BE49-F238E27FC236}">
                  <a16:creationId xmlns:a16="http://schemas.microsoft.com/office/drawing/2014/main" id="{BEFE6EFD-F00C-A452-CC3F-A3BED3160912}"/>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2906392" y="4275112"/>
              <a:ext cx="221944" cy="146708"/>
            </a:xfrm>
            <a:prstGeom prst="rect">
              <a:avLst/>
            </a:prstGeom>
            <a:solidFill>
              <a:srgbClr val="92D050"/>
            </a:solidFill>
          </p:spPr>
        </p:pic>
        <p:sp>
          <p:nvSpPr>
            <p:cNvPr id="61" name="Equals 60">
              <a:extLst>
                <a:ext uri="{FF2B5EF4-FFF2-40B4-BE49-F238E27FC236}">
                  <a16:creationId xmlns:a16="http://schemas.microsoft.com/office/drawing/2014/main" id="{8AB79765-6ACD-DE5A-3C88-ED1494B69164}"/>
                </a:ext>
              </a:extLst>
            </p:cNvPr>
            <p:cNvSpPr/>
            <p:nvPr/>
          </p:nvSpPr>
          <p:spPr>
            <a:xfrm>
              <a:off x="2939064" y="4391023"/>
              <a:ext cx="175406" cy="198285"/>
            </a:xfrm>
            <a:prstGeom prst="mathEqual">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62" name="Equals 61">
              <a:extLst>
                <a:ext uri="{FF2B5EF4-FFF2-40B4-BE49-F238E27FC236}">
                  <a16:creationId xmlns:a16="http://schemas.microsoft.com/office/drawing/2014/main" id="{8659ABD4-FCC6-B6B5-5BB1-ABF063BCA0B4}"/>
                </a:ext>
              </a:extLst>
            </p:cNvPr>
            <p:cNvSpPr/>
            <p:nvPr/>
          </p:nvSpPr>
          <p:spPr>
            <a:xfrm>
              <a:off x="2923811" y="4555910"/>
              <a:ext cx="175406" cy="198285"/>
            </a:xfrm>
            <a:prstGeom prst="mathEqual">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63" name="Equals 62">
              <a:extLst>
                <a:ext uri="{FF2B5EF4-FFF2-40B4-BE49-F238E27FC236}">
                  <a16:creationId xmlns:a16="http://schemas.microsoft.com/office/drawing/2014/main" id="{A4390EC5-916F-3B8C-35DD-16FA3ADA579E}"/>
                </a:ext>
              </a:extLst>
            </p:cNvPr>
            <p:cNvSpPr/>
            <p:nvPr/>
          </p:nvSpPr>
          <p:spPr>
            <a:xfrm>
              <a:off x="2923812" y="4706363"/>
              <a:ext cx="175406" cy="198285"/>
            </a:xfrm>
            <a:prstGeom prst="mathEqual">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64" name="Arrow: Right 63">
              <a:extLst>
                <a:ext uri="{FF2B5EF4-FFF2-40B4-BE49-F238E27FC236}">
                  <a16:creationId xmlns:a16="http://schemas.microsoft.com/office/drawing/2014/main" id="{373686BA-407D-9C5C-0B48-6E626E3CC33F}"/>
                </a:ext>
              </a:extLst>
            </p:cNvPr>
            <p:cNvSpPr/>
            <p:nvPr/>
          </p:nvSpPr>
          <p:spPr>
            <a:xfrm flipH="1">
              <a:off x="2929660" y="4976328"/>
              <a:ext cx="175406" cy="157548"/>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65" name="Arrow: Right 64">
              <a:extLst>
                <a:ext uri="{FF2B5EF4-FFF2-40B4-BE49-F238E27FC236}">
                  <a16:creationId xmlns:a16="http://schemas.microsoft.com/office/drawing/2014/main" id="{3EAE0273-3512-D41B-D01A-057C57246373}"/>
                </a:ext>
              </a:extLst>
            </p:cNvPr>
            <p:cNvSpPr/>
            <p:nvPr/>
          </p:nvSpPr>
          <p:spPr>
            <a:xfrm flipH="1">
              <a:off x="2923810" y="5145677"/>
              <a:ext cx="175406" cy="157548"/>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66" name="Arrow: Right 65">
              <a:extLst>
                <a:ext uri="{FF2B5EF4-FFF2-40B4-BE49-F238E27FC236}">
                  <a16:creationId xmlns:a16="http://schemas.microsoft.com/office/drawing/2014/main" id="{613097BB-4FF8-97AB-EF8E-FDDFF3938F80}"/>
                </a:ext>
              </a:extLst>
            </p:cNvPr>
            <p:cNvSpPr/>
            <p:nvPr/>
          </p:nvSpPr>
          <p:spPr>
            <a:xfrm flipH="1">
              <a:off x="2960775" y="2535482"/>
              <a:ext cx="175406" cy="157548"/>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67" name="TextBox 66">
              <a:extLst>
                <a:ext uri="{FF2B5EF4-FFF2-40B4-BE49-F238E27FC236}">
                  <a16:creationId xmlns:a16="http://schemas.microsoft.com/office/drawing/2014/main" id="{2683CF5A-CF27-F4B5-D132-48AD62F6B294}"/>
                </a:ext>
              </a:extLst>
            </p:cNvPr>
            <p:cNvSpPr txBox="1"/>
            <p:nvPr/>
          </p:nvSpPr>
          <p:spPr>
            <a:xfrm>
              <a:off x="2420464" y="2466728"/>
              <a:ext cx="562975" cy="307777"/>
            </a:xfrm>
            <a:prstGeom prst="rect">
              <a:avLst/>
            </a:prstGeom>
            <a:noFill/>
          </p:spPr>
          <p:txBody>
            <a:bodyPr wrap="none" rtlCol="0">
              <a:spAutoFit/>
            </a:bodyPr>
            <a:lstStyle/>
            <a:p>
              <a:r>
                <a:rPr lang="fr-BE" sz="1400" dirty="0">
                  <a:solidFill>
                    <a:srgbClr val="92D050"/>
                  </a:solidFill>
                </a:rPr>
                <a:t>~</a:t>
              </a:r>
              <a:r>
                <a:rPr lang="fr-BE" sz="1100" dirty="0">
                  <a:solidFill>
                    <a:srgbClr val="92D050"/>
                  </a:solidFill>
                </a:rPr>
                <a:t>2100</a:t>
              </a:r>
              <a:endParaRPr lang="en-US" dirty="0">
                <a:solidFill>
                  <a:srgbClr val="92D050"/>
                </a:solidFill>
              </a:endParaRPr>
            </a:p>
          </p:txBody>
        </p:sp>
        <p:sp>
          <p:nvSpPr>
            <p:cNvPr id="68" name="TextBox 67">
              <a:extLst>
                <a:ext uri="{FF2B5EF4-FFF2-40B4-BE49-F238E27FC236}">
                  <a16:creationId xmlns:a16="http://schemas.microsoft.com/office/drawing/2014/main" id="{DFAFF580-A194-C739-CC73-A5C4AA582ABE}"/>
                </a:ext>
              </a:extLst>
            </p:cNvPr>
            <p:cNvSpPr txBox="1"/>
            <p:nvPr/>
          </p:nvSpPr>
          <p:spPr>
            <a:xfrm>
              <a:off x="2374831" y="4925000"/>
              <a:ext cx="595035" cy="307777"/>
            </a:xfrm>
            <a:prstGeom prst="rect">
              <a:avLst/>
            </a:prstGeom>
            <a:noFill/>
          </p:spPr>
          <p:txBody>
            <a:bodyPr wrap="none" rtlCol="0">
              <a:spAutoFit/>
            </a:bodyPr>
            <a:lstStyle/>
            <a:p>
              <a:r>
                <a:rPr lang="fr-BE" sz="1400" dirty="0">
                  <a:solidFill>
                    <a:srgbClr val="92D050"/>
                  </a:solidFill>
                </a:rPr>
                <a:t>~</a:t>
              </a:r>
              <a:r>
                <a:rPr lang="fr-BE" sz="1100" dirty="0">
                  <a:solidFill>
                    <a:srgbClr val="92D050"/>
                  </a:solidFill>
                </a:rPr>
                <a:t>60 kV</a:t>
              </a:r>
              <a:endParaRPr lang="en-US" dirty="0">
                <a:solidFill>
                  <a:srgbClr val="92D050"/>
                </a:solidFill>
              </a:endParaRPr>
            </a:p>
          </p:txBody>
        </p:sp>
        <p:sp>
          <p:nvSpPr>
            <p:cNvPr id="69" name="TextBox 68">
              <a:extLst>
                <a:ext uri="{FF2B5EF4-FFF2-40B4-BE49-F238E27FC236}">
                  <a16:creationId xmlns:a16="http://schemas.microsoft.com/office/drawing/2014/main" id="{DFA8E74F-1DBB-D35C-DCB3-0AD9F27A730A}"/>
                </a:ext>
              </a:extLst>
            </p:cNvPr>
            <p:cNvSpPr txBox="1"/>
            <p:nvPr/>
          </p:nvSpPr>
          <p:spPr>
            <a:xfrm>
              <a:off x="2317293" y="5064047"/>
              <a:ext cx="667170" cy="307777"/>
            </a:xfrm>
            <a:prstGeom prst="rect">
              <a:avLst/>
            </a:prstGeom>
            <a:noFill/>
          </p:spPr>
          <p:txBody>
            <a:bodyPr wrap="none" rtlCol="0">
              <a:spAutoFit/>
            </a:bodyPr>
            <a:lstStyle/>
            <a:p>
              <a:r>
                <a:rPr lang="fr-BE" sz="1400" dirty="0">
                  <a:solidFill>
                    <a:srgbClr val="92D050"/>
                  </a:solidFill>
                </a:rPr>
                <a:t>~</a:t>
              </a:r>
              <a:r>
                <a:rPr lang="fr-BE" sz="1100" dirty="0">
                  <a:solidFill>
                    <a:srgbClr val="92D050"/>
                  </a:solidFill>
                </a:rPr>
                <a:t>150 kV</a:t>
              </a:r>
              <a:endParaRPr lang="en-US" dirty="0">
                <a:solidFill>
                  <a:srgbClr val="92D050"/>
                </a:solidFill>
              </a:endParaRPr>
            </a:p>
          </p:txBody>
        </p:sp>
        <p:sp>
          <p:nvSpPr>
            <p:cNvPr id="70" name="Arrow: Right 69">
              <a:extLst>
                <a:ext uri="{FF2B5EF4-FFF2-40B4-BE49-F238E27FC236}">
                  <a16:creationId xmlns:a16="http://schemas.microsoft.com/office/drawing/2014/main" id="{EC446805-D330-9D0B-3EAD-FE68E66F54A5}"/>
                </a:ext>
              </a:extLst>
            </p:cNvPr>
            <p:cNvSpPr/>
            <p:nvPr/>
          </p:nvSpPr>
          <p:spPr>
            <a:xfrm flipH="1">
              <a:off x="2960775" y="1965227"/>
              <a:ext cx="175406" cy="157548"/>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71" name="TextBox 70">
              <a:extLst>
                <a:ext uri="{FF2B5EF4-FFF2-40B4-BE49-F238E27FC236}">
                  <a16:creationId xmlns:a16="http://schemas.microsoft.com/office/drawing/2014/main" id="{E147348B-E4AC-E78C-F2B6-BB7A454A02DA}"/>
                </a:ext>
              </a:extLst>
            </p:cNvPr>
            <p:cNvSpPr txBox="1"/>
            <p:nvPr/>
          </p:nvSpPr>
          <p:spPr>
            <a:xfrm>
              <a:off x="2458223" y="1926293"/>
              <a:ext cx="611460" cy="276999"/>
            </a:xfrm>
            <a:prstGeom prst="rect">
              <a:avLst/>
            </a:prstGeom>
            <a:noFill/>
          </p:spPr>
          <p:txBody>
            <a:bodyPr wrap="square">
              <a:spAutoFit/>
            </a:bodyPr>
            <a:lstStyle/>
            <a:p>
              <a:r>
                <a:rPr lang="fr-BE" sz="1200" dirty="0">
                  <a:solidFill>
                    <a:srgbClr val="92D050"/>
                  </a:solidFill>
                </a:rPr>
                <a:t>26 kV</a:t>
              </a:r>
              <a:endParaRPr lang="en-US" sz="1200" dirty="0">
                <a:solidFill>
                  <a:srgbClr val="92D050"/>
                </a:solidFill>
              </a:endParaRPr>
            </a:p>
          </p:txBody>
        </p:sp>
        <p:sp>
          <p:nvSpPr>
            <p:cNvPr id="72" name="Equals 71">
              <a:extLst>
                <a:ext uri="{FF2B5EF4-FFF2-40B4-BE49-F238E27FC236}">
                  <a16:creationId xmlns:a16="http://schemas.microsoft.com/office/drawing/2014/main" id="{41471602-D5A1-6937-8B56-B04757F170AA}"/>
                </a:ext>
              </a:extLst>
            </p:cNvPr>
            <p:cNvSpPr/>
            <p:nvPr/>
          </p:nvSpPr>
          <p:spPr>
            <a:xfrm>
              <a:off x="2983924" y="1804043"/>
              <a:ext cx="175406" cy="198285"/>
            </a:xfrm>
            <a:prstGeom prst="mathEqual">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73" name="Arrow: Right 72">
              <a:extLst>
                <a:ext uri="{FF2B5EF4-FFF2-40B4-BE49-F238E27FC236}">
                  <a16:creationId xmlns:a16="http://schemas.microsoft.com/office/drawing/2014/main" id="{A6FBFF43-4D81-71A5-DA9E-F3D530E07B6C}"/>
                </a:ext>
              </a:extLst>
            </p:cNvPr>
            <p:cNvSpPr/>
            <p:nvPr/>
          </p:nvSpPr>
          <p:spPr>
            <a:xfrm flipH="1">
              <a:off x="2961752" y="2818628"/>
              <a:ext cx="175406" cy="157548"/>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74" name="TextBox 73">
              <a:extLst>
                <a:ext uri="{FF2B5EF4-FFF2-40B4-BE49-F238E27FC236}">
                  <a16:creationId xmlns:a16="http://schemas.microsoft.com/office/drawing/2014/main" id="{0267FED3-4243-98AC-6A26-0025635F9BB4}"/>
                </a:ext>
              </a:extLst>
            </p:cNvPr>
            <p:cNvSpPr txBox="1"/>
            <p:nvPr/>
          </p:nvSpPr>
          <p:spPr>
            <a:xfrm>
              <a:off x="2252363" y="2762329"/>
              <a:ext cx="740074" cy="276999"/>
            </a:xfrm>
            <a:prstGeom prst="rect">
              <a:avLst/>
            </a:prstGeom>
            <a:noFill/>
          </p:spPr>
          <p:txBody>
            <a:bodyPr wrap="none" rtlCol="0">
              <a:spAutoFit/>
            </a:bodyPr>
            <a:lstStyle/>
            <a:p>
              <a:r>
                <a:rPr lang="fr-BE" sz="1200" dirty="0">
                  <a:solidFill>
                    <a:srgbClr val="92D050"/>
                  </a:solidFill>
                </a:rPr>
                <a:t>737 Tons</a:t>
              </a:r>
              <a:endParaRPr lang="en-US" sz="1600" dirty="0">
                <a:solidFill>
                  <a:srgbClr val="92D050"/>
                </a:solidFill>
              </a:endParaRPr>
            </a:p>
          </p:txBody>
        </p:sp>
      </p:grpSp>
      <p:pic>
        <p:nvPicPr>
          <p:cNvPr id="76" name="Picture 75">
            <a:extLst>
              <a:ext uri="{FF2B5EF4-FFF2-40B4-BE49-F238E27FC236}">
                <a16:creationId xmlns:a16="http://schemas.microsoft.com/office/drawing/2014/main" id="{C79FB132-2760-B649-17AF-26787278EE3D}"/>
              </a:ext>
            </a:extLst>
          </p:cNvPr>
          <p:cNvPicPr>
            <a:picLocks noChangeAspect="1"/>
          </p:cNvPicPr>
          <p:nvPr/>
        </p:nvPicPr>
        <p:blipFill>
          <a:blip r:embed="rId7"/>
          <a:stretch>
            <a:fillRect/>
          </a:stretch>
        </p:blipFill>
        <p:spPr>
          <a:xfrm>
            <a:off x="6314223" y="1051162"/>
            <a:ext cx="4020402" cy="5225813"/>
          </a:xfrm>
          <a:prstGeom prst="rect">
            <a:avLst/>
          </a:prstGeom>
          <a:ln>
            <a:solidFill>
              <a:schemeClr val="accent3"/>
            </a:solidFill>
          </a:ln>
        </p:spPr>
      </p:pic>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8" imgW="353" imgH="353" progId="TCLayout.ActiveDocument.1">
                  <p:embed/>
                </p:oleObj>
              </mc:Choice>
              <mc:Fallback>
                <p:oleObj name="think-cell Slide" r:id="rId8"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9"/>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D9E9D2EB-C5FA-47A4-BFEF-DBE7BD422902}"/>
              </a:ext>
            </a:extLst>
          </p:cNvPr>
          <p:cNvSpPr>
            <a:spLocks noGrp="1"/>
          </p:cNvSpPr>
          <p:nvPr>
            <p:ph type="title"/>
          </p:nvPr>
        </p:nvSpPr>
        <p:spPr>
          <a:xfrm>
            <a:off x="674104" y="54788"/>
            <a:ext cx="9461631" cy="946845"/>
          </a:xfrm>
        </p:spPr>
        <p:txBody>
          <a:bodyPr vert="horz">
            <a:normAutofit/>
          </a:bodyPr>
          <a:lstStyle/>
          <a:p>
            <a:r>
              <a:rPr lang="fr-BE" sz="3600" b="1" dirty="0">
                <a:latin typeface="+mn-lt"/>
              </a:rPr>
              <a:t>The C400 cyclotron</a:t>
            </a:r>
            <a:endParaRPr lang="en-US" sz="3600" b="1" dirty="0">
              <a:latin typeface="+mn-lt"/>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16</a:t>
            </a:fld>
            <a:endParaRPr lang="fr-FR"/>
          </a:p>
        </p:txBody>
      </p:sp>
      <p:pic>
        <p:nvPicPr>
          <p:cNvPr id="45" name="Picture 44">
            <a:extLst>
              <a:ext uri="{FF2B5EF4-FFF2-40B4-BE49-F238E27FC236}">
                <a16:creationId xmlns:a16="http://schemas.microsoft.com/office/drawing/2014/main" id="{619FA38D-4943-B05F-4501-AB7DEF25CB95}"/>
              </a:ext>
            </a:extLst>
          </p:cNvPr>
          <p:cNvPicPr>
            <a:picLocks noChangeAspect="1"/>
          </p:cNvPicPr>
          <p:nvPr/>
        </p:nvPicPr>
        <p:blipFill>
          <a:blip r:embed="rId10"/>
          <a:stretch>
            <a:fillRect/>
          </a:stretch>
        </p:blipFill>
        <p:spPr>
          <a:xfrm>
            <a:off x="9812157" y="2477994"/>
            <a:ext cx="1906823" cy="2585524"/>
          </a:xfrm>
          <a:prstGeom prst="rect">
            <a:avLst/>
          </a:prstGeom>
        </p:spPr>
      </p:pic>
      <p:sp>
        <p:nvSpPr>
          <p:cNvPr id="75" name="TextBox 74">
            <a:extLst>
              <a:ext uri="{FF2B5EF4-FFF2-40B4-BE49-F238E27FC236}">
                <a16:creationId xmlns:a16="http://schemas.microsoft.com/office/drawing/2014/main" id="{F96FA8A9-97AD-33EA-60D6-E1D097055AE6}"/>
              </a:ext>
            </a:extLst>
          </p:cNvPr>
          <p:cNvSpPr txBox="1"/>
          <p:nvPr/>
        </p:nvSpPr>
        <p:spPr>
          <a:xfrm>
            <a:off x="204825" y="5293649"/>
            <a:ext cx="5572977" cy="317459"/>
          </a:xfrm>
          <a:prstGeom prst="rect">
            <a:avLst/>
          </a:prstGeom>
          <a:noFill/>
        </p:spPr>
        <p:txBody>
          <a:bodyPr wrap="square">
            <a:spAutoFit/>
          </a:bodyPr>
          <a:lstStyle/>
          <a:p>
            <a:pPr marL="0" marR="0" lvl="0" indent="0" algn="l" defTabSz="914389" rtl="0" eaLnBrk="1" fontAlgn="auto" latinLnBrk="0" hangingPunct="1">
              <a:lnSpc>
                <a:spcPct val="110000"/>
              </a:lnSpc>
              <a:spcBef>
                <a:spcPts val="1000"/>
              </a:spcBef>
              <a:spcAft>
                <a:spcPts val="0"/>
              </a:spcAft>
              <a:buClr>
                <a:srgbClr val="69BE28"/>
              </a:buClr>
              <a:buSzTx/>
              <a:buFont typeface="Wingdings" pitchFamily="2" charset="2"/>
              <a:buNone/>
              <a:tabLst/>
              <a:defRPr/>
            </a:pPr>
            <a:r>
              <a:rPr lang="en-US" sz="1400" dirty="0">
                <a:solidFill>
                  <a:schemeClr val="accent3"/>
                </a:solidFill>
              </a:rPr>
              <a:t>.</a:t>
            </a:r>
          </a:p>
        </p:txBody>
      </p:sp>
      <p:sp>
        <p:nvSpPr>
          <p:cNvPr id="81" name="Arrow: Right 80">
            <a:extLst>
              <a:ext uri="{FF2B5EF4-FFF2-40B4-BE49-F238E27FC236}">
                <a16:creationId xmlns:a16="http://schemas.microsoft.com/office/drawing/2014/main" id="{632A9ABB-BB8A-3FF5-5170-A256E2ACF924}"/>
              </a:ext>
            </a:extLst>
          </p:cNvPr>
          <p:cNvSpPr/>
          <p:nvPr/>
        </p:nvSpPr>
        <p:spPr>
          <a:xfrm>
            <a:off x="374900" y="5278809"/>
            <a:ext cx="523415" cy="233105"/>
          </a:xfrm>
          <a:prstGeom prst="rightArrow">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rgbClr val="92D050"/>
              </a:solidFill>
            </a:endParaRPr>
          </a:p>
        </p:txBody>
      </p:sp>
      <p:sp>
        <p:nvSpPr>
          <p:cNvPr id="82" name="Content Placeholder 9">
            <a:extLst>
              <a:ext uri="{FF2B5EF4-FFF2-40B4-BE49-F238E27FC236}">
                <a16:creationId xmlns:a16="http://schemas.microsoft.com/office/drawing/2014/main" id="{D16DF01F-7A07-13D3-AD8D-C28A51C10838}"/>
              </a:ext>
            </a:extLst>
          </p:cNvPr>
          <p:cNvSpPr txBox="1">
            <a:spLocks/>
          </p:cNvSpPr>
          <p:nvPr/>
        </p:nvSpPr>
        <p:spPr>
          <a:xfrm>
            <a:off x="1027956" y="5136789"/>
            <a:ext cx="4815025" cy="676147"/>
          </a:xfrm>
          <a:prstGeom prst="rect">
            <a:avLst/>
          </a:prstGeom>
        </p:spPr>
        <p:txBody>
          <a:bodyPr vert="horz" lIns="0" tIns="0" rIns="0" bIns="0" rtlCol="0">
            <a:normAutofit/>
          </a:bodyPr>
          <a:lstStyle>
            <a:lvl1pPr marL="228597" indent="-228597" algn="l" defTabSz="914389" rtl="0" eaLnBrk="1" latinLnBrk="0" hangingPunct="1">
              <a:lnSpc>
                <a:spcPct val="90000"/>
              </a:lnSpc>
              <a:spcBef>
                <a:spcPts val="1000"/>
              </a:spcBef>
              <a:buClr>
                <a:schemeClr val="accent1"/>
              </a:buClr>
              <a:buFont typeface="Wingdings" pitchFamily="2" charset="2"/>
              <a:buChar char="§"/>
              <a:defRPr sz="2400" kern="1200">
                <a:solidFill>
                  <a:schemeClr val="tx1"/>
                </a:solidFill>
                <a:latin typeface="+mn-lt"/>
                <a:ea typeface="+mn-ea"/>
                <a:cs typeface="+mn-cs"/>
              </a:defRPr>
            </a:lvl1pPr>
            <a:lvl2pPr marL="685791" indent="-228597" algn="l" defTabSz="914389"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2pPr>
            <a:lvl3pPr marL="1142986" indent="-228597" algn="l" defTabSz="914389" rtl="0" eaLnBrk="1" latinLnBrk="0" hangingPunct="1">
              <a:lnSpc>
                <a:spcPct val="90000"/>
              </a:lnSpc>
              <a:spcBef>
                <a:spcPts val="500"/>
              </a:spcBef>
              <a:buClr>
                <a:schemeClr val="accent1"/>
              </a:buClr>
              <a:buSzPct val="90000"/>
              <a:buFont typeface="Arial" panose="020B0604020202020204" pitchFamily="34" charset="0"/>
              <a:buChar char="•"/>
              <a:defRPr sz="1800" kern="1200">
                <a:solidFill>
                  <a:schemeClr val="tx1"/>
                </a:solidFill>
                <a:latin typeface="+mn-lt"/>
                <a:ea typeface="+mn-ea"/>
                <a:cs typeface="+mn-cs"/>
              </a:defRPr>
            </a:lvl3pPr>
            <a:lvl4pPr marL="1600180" indent="-228597" algn="l" defTabSz="914389" rtl="0" eaLnBrk="1" latinLnBrk="0" hangingPunct="1">
              <a:lnSpc>
                <a:spcPct val="90000"/>
              </a:lnSpc>
              <a:spcBef>
                <a:spcPts val="500"/>
              </a:spcBef>
              <a:buClr>
                <a:schemeClr val="accent1"/>
              </a:buClr>
              <a:buSzPct val="80000"/>
              <a:buFont typeface="Arial" panose="020B0604020202020204" pitchFamily="34" charset="0"/>
              <a:buChar char="•"/>
              <a:defRPr sz="1800" kern="1200">
                <a:solidFill>
                  <a:schemeClr val="tx1"/>
                </a:solidFill>
                <a:latin typeface="+mn-lt"/>
                <a:ea typeface="+mn-ea"/>
                <a:cs typeface="+mn-cs"/>
              </a:defRPr>
            </a:lvl4pPr>
            <a:lvl5pPr marL="2057374" indent="-228597" algn="l" defTabSz="914389" rtl="0" eaLnBrk="1" latinLnBrk="0" hangingPunct="1">
              <a:lnSpc>
                <a:spcPct val="90000"/>
              </a:lnSpc>
              <a:spcBef>
                <a:spcPts val="500"/>
              </a:spcBef>
              <a:buClr>
                <a:schemeClr val="accent1"/>
              </a:buClr>
              <a:buSzPct val="70000"/>
              <a:buFont typeface="Arial" panose="020B0604020202020204" pitchFamily="34" charset="0"/>
              <a:buChar char="•"/>
              <a:defRPr sz="1800" kern="1200">
                <a:solidFill>
                  <a:schemeClr val="tx1"/>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89" rtl="0" eaLnBrk="1" fontAlgn="auto" latinLnBrk="0" hangingPunct="1">
              <a:lnSpc>
                <a:spcPct val="90000"/>
              </a:lnSpc>
              <a:spcBef>
                <a:spcPts val="1000"/>
              </a:spcBef>
              <a:spcAft>
                <a:spcPts val="0"/>
              </a:spcAft>
              <a:buClr>
                <a:srgbClr val="69BE28"/>
              </a:buClr>
              <a:buSzTx/>
              <a:buFont typeface="Wingdings" pitchFamily="2" charset="2"/>
              <a:buNone/>
              <a:tabLst/>
              <a:defRPr/>
            </a:pPr>
            <a:r>
              <a:rPr kumimoji="0" lang="en-US" sz="1100" b="1" i="0" u="none" strike="noStrike" kern="1200" cap="none" spc="0" normalizeH="0" baseline="0" noProof="0" dirty="0">
                <a:ln>
                  <a:noFill/>
                </a:ln>
                <a:solidFill>
                  <a:srgbClr val="1D1D1D"/>
                </a:solidFill>
                <a:effectLst/>
                <a:uLnTx/>
                <a:uFillTx/>
                <a:latin typeface="Arial" panose="020B0604020202020204"/>
                <a:ea typeface="+mn-ea"/>
                <a:cs typeface="+mn-cs"/>
              </a:rPr>
              <a:t>IBA experts (Jérôme Mandrillon, Vincent Nuttens, Willem Kleeven </a:t>
            </a:r>
            <a:r>
              <a:rPr kumimoji="0" lang="en-US" sz="1100" b="1" i="1" u="none" strike="noStrike" kern="1200" cap="none" spc="0" normalizeH="0" baseline="0" noProof="0" dirty="0">
                <a:ln>
                  <a:noFill/>
                </a:ln>
                <a:solidFill>
                  <a:srgbClr val="1D1D1D"/>
                </a:solidFill>
                <a:effectLst/>
                <a:uLnTx/>
                <a:uFillTx/>
                <a:latin typeface="Arial" panose="020B0604020202020204"/>
                <a:ea typeface="+mn-ea"/>
                <a:cs typeface="+mn-cs"/>
              </a:rPr>
              <a:t>et al</a:t>
            </a:r>
            <a:r>
              <a:rPr kumimoji="0" lang="en-US" sz="1100" b="1" i="0" u="none" strike="noStrike" kern="1200" cap="none" spc="0" normalizeH="0" baseline="0" noProof="0" dirty="0">
                <a:ln>
                  <a:noFill/>
                </a:ln>
                <a:solidFill>
                  <a:srgbClr val="1D1D1D"/>
                </a:solidFill>
                <a:effectLst/>
                <a:uLnTx/>
                <a:uFillTx/>
                <a:latin typeface="Arial" panose="020B0604020202020204"/>
                <a:ea typeface="+mn-ea"/>
                <a:cs typeface="+mn-cs"/>
              </a:rPr>
              <a:t>.) did an extra pass on all subsystems with substantial modifications and additions</a:t>
            </a:r>
            <a:endParaRPr kumimoji="0" lang="fr-BE" sz="11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p:txBody>
      </p:sp>
      <p:sp>
        <p:nvSpPr>
          <p:cNvPr id="9" name="TextBox 74">
            <a:extLst>
              <a:ext uri="{FF2B5EF4-FFF2-40B4-BE49-F238E27FC236}">
                <a16:creationId xmlns:a16="http://schemas.microsoft.com/office/drawing/2014/main" id="{BF09C7C3-1496-2E55-0F96-91B9149E6A57}"/>
              </a:ext>
            </a:extLst>
          </p:cNvPr>
          <p:cNvSpPr txBox="1"/>
          <p:nvPr/>
        </p:nvSpPr>
        <p:spPr>
          <a:xfrm>
            <a:off x="204825" y="5886447"/>
            <a:ext cx="5572977" cy="317459"/>
          </a:xfrm>
          <a:prstGeom prst="rect">
            <a:avLst/>
          </a:prstGeom>
          <a:noFill/>
        </p:spPr>
        <p:txBody>
          <a:bodyPr wrap="square">
            <a:spAutoFit/>
          </a:bodyPr>
          <a:lstStyle/>
          <a:p>
            <a:pPr marL="0" marR="0" lvl="0" indent="0" algn="l" defTabSz="914389" rtl="0" eaLnBrk="1" fontAlgn="auto" latinLnBrk="0" hangingPunct="1">
              <a:lnSpc>
                <a:spcPct val="110000"/>
              </a:lnSpc>
              <a:spcBef>
                <a:spcPts val="1000"/>
              </a:spcBef>
              <a:spcAft>
                <a:spcPts val="0"/>
              </a:spcAft>
              <a:buClr>
                <a:srgbClr val="69BE28"/>
              </a:buClr>
              <a:buSzTx/>
              <a:buFont typeface="Wingdings" pitchFamily="2" charset="2"/>
              <a:buNone/>
              <a:tabLst/>
              <a:defRPr/>
            </a:pPr>
            <a:r>
              <a:rPr lang="en-US" sz="1400" dirty="0">
                <a:solidFill>
                  <a:schemeClr val="accent3"/>
                </a:solidFill>
              </a:rPr>
              <a:t>.</a:t>
            </a:r>
          </a:p>
        </p:txBody>
      </p:sp>
      <p:sp>
        <p:nvSpPr>
          <p:cNvPr id="10" name="Arrow: Right 80">
            <a:extLst>
              <a:ext uri="{FF2B5EF4-FFF2-40B4-BE49-F238E27FC236}">
                <a16:creationId xmlns:a16="http://schemas.microsoft.com/office/drawing/2014/main" id="{89D34AA5-524A-2080-0FF1-95720BAD696A}"/>
              </a:ext>
            </a:extLst>
          </p:cNvPr>
          <p:cNvSpPr/>
          <p:nvPr/>
        </p:nvSpPr>
        <p:spPr>
          <a:xfrm>
            <a:off x="374900" y="5871607"/>
            <a:ext cx="523415" cy="233105"/>
          </a:xfrm>
          <a:prstGeom prst="rightArrow">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rgbClr val="92D050"/>
              </a:solidFill>
            </a:endParaRPr>
          </a:p>
        </p:txBody>
      </p:sp>
      <p:sp>
        <p:nvSpPr>
          <p:cNvPr id="11" name="Content Placeholder 9">
            <a:extLst>
              <a:ext uri="{FF2B5EF4-FFF2-40B4-BE49-F238E27FC236}">
                <a16:creationId xmlns:a16="http://schemas.microsoft.com/office/drawing/2014/main" id="{DB247E33-E28D-3E19-E113-0DA7B7AF202E}"/>
              </a:ext>
            </a:extLst>
          </p:cNvPr>
          <p:cNvSpPr txBox="1">
            <a:spLocks/>
          </p:cNvSpPr>
          <p:nvPr/>
        </p:nvSpPr>
        <p:spPr>
          <a:xfrm>
            <a:off x="1027956" y="5729587"/>
            <a:ext cx="4815025" cy="676147"/>
          </a:xfrm>
          <a:prstGeom prst="rect">
            <a:avLst/>
          </a:prstGeom>
        </p:spPr>
        <p:txBody>
          <a:bodyPr vert="horz" lIns="0" tIns="0" rIns="0" bIns="0" rtlCol="0">
            <a:normAutofit/>
          </a:bodyPr>
          <a:lstStyle>
            <a:lvl1pPr marL="228597" indent="-228597" algn="l" defTabSz="914389" rtl="0" eaLnBrk="1" latinLnBrk="0" hangingPunct="1">
              <a:lnSpc>
                <a:spcPct val="90000"/>
              </a:lnSpc>
              <a:spcBef>
                <a:spcPts val="1000"/>
              </a:spcBef>
              <a:buClr>
                <a:schemeClr val="accent1"/>
              </a:buClr>
              <a:buFont typeface="Wingdings" pitchFamily="2" charset="2"/>
              <a:buChar char="§"/>
              <a:defRPr sz="2400" kern="1200">
                <a:solidFill>
                  <a:schemeClr val="tx1"/>
                </a:solidFill>
                <a:latin typeface="+mn-lt"/>
                <a:ea typeface="+mn-ea"/>
                <a:cs typeface="+mn-cs"/>
              </a:defRPr>
            </a:lvl1pPr>
            <a:lvl2pPr marL="685791" indent="-228597" algn="l" defTabSz="914389"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2pPr>
            <a:lvl3pPr marL="1142986" indent="-228597" algn="l" defTabSz="914389" rtl="0" eaLnBrk="1" latinLnBrk="0" hangingPunct="1">
              <a:lnSpc>
                <a:spcPct val="90000"/>
              </a:lnSpc>
              <a:spcBef>
                <a:spcPts val="500"/>
              </a:spcBef>
              <a:buClr>
                <a:schemeClr val="accent1"/>
              </a:buClr>
              <a:buSzPct val="90000"/>
              <a:buFont typeface="Arial" panose="020B0604020202020204" pitchFamily="34" charset="0"/>
              <a:buChar char="•"/>
              <a:defRPr sz="1800" kern="1200">
                <a:solidFill>
                  <a:schemeClr val="tx1"/>
                </a:solidFill>
                <a:latin typeface="+mn-lt"/>
                <a:ea typeface="+mn-ea"/>
                <a:cs typeface="+mn-cs"/>
              </a:defRPr>
            </a:lvl3pPr>
            <a:lvl4pPr marL="1600180" indent="-228597" algn="l" defTabSz="914389" rtl="0" eaLnBrk="1" latinLnBrk="0" hangingPunct="1">
              <a:lnSpc>
                <a:spcPct val="90000"/>
              </a:lnSpc>
              <a:spcBef>
                <a:spcPts val="500"/>
              </a:spcBef>
              <a:buClr>
                <a:schemeClr val="accent1"/>
              </a:buClr>
              <a:buSzPct val="80000"/>
              <a:buFont typeface="Arial" panose="020B0604020202020204" pitchFamily="34" charset="0"/>
              <a:buChar char="•"/>
              <a:defRPr sz="1800" kern="1200">
                <a:solidFill>
                  <a:schemeClr val="tx1"/>
                </a:solidFill>
                <a:latin typeface="+mn-lt"/>
                <a:ea typeface="+mn-ea"/>
                <a:cs typeface="+mn-cs"/>
              </a:defRPr>
            </a:lvl4pPr>
            <a:lvl5pPr marL="2057374" indent="-228597" algn="l" defTabSz="914389" rtl="0" eaLnBrk="1" latinLnBrk="0" hangingPunct="1">
              <a:lnSpc>
                <a:spcPct val="90000"/>
              </a:lnSpc>
              <a:spcBef>
                <a:spcPts val="500"/>
              </a:spcBef>
              <a:buClr>
                <a:schemeClr val="accent1"/>
              </a:buClr>
              <a:buSzPct val="70000"/>
              <a:buFont typeface="Arial" panose="020B0604020202020204" pitchFamily="34" charset="0"/>
              <a:buChar char="•"/>
              <a:defRPr sz="1800" kern="1200">
                <a:solidFill>
                  <a:schemeClr val="tx1"/>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89" rtl="0" eaLnBrk="1" fontAlgn="auto" latinLnBrk="0" hangingPunct="1">
              <a:lnSpc>
                <a:spcPct val="90000"/>
              </a:lnSpc>
              <a:spcBef>
                <a:spcPts val="1000"/>
              </a:spcBef>
              <a:spcAft>
                <a:spcPts val="0"/>
              </a:spcAft>
              <a:buClr>
                <a:srgbClr val="69BE28"/>
              </a:buClr>
              <a:buSzTx/>
              <a:buFont typeface="Wingdings" pitchFamily="2" charset="2"/>
              <a:buNone/>
              <a:tabLst/>
              <a:defRPr/>
            </a:pPr>
            <a:r>
              <a:rPr kumimoji="0" lang="en-US" sz="1100" b="1" i="0" u="none" strike="noStrike" kern="1200" cap="none" spc="0" normalizeH="0" baseline="0" noProof="0" dirty="0">
                <a:ln>
                  <a:noFill/>
                </a:ln>
                <a:solidFill>
                  <a:srgbClr val="1D1D1D"/>
                </a:solidFill>
                <a:effectLst/>
                <a:uLnTx/>
                <a:uFillTx/>
                <a:latin typeface="Arial" panose="020B0604020202020204"/>
                <a:ea typeface="+mn-ea"/>
                <a:cs typeface="+mn-cs"/>
              </a:rPr>
              <a:t>Let’s mention also the mechanical engineering experts: Laurent Koffel, Sebastien Deprez and Yohakim Otu that led the nice developments presented here.</a:t>
            </a:r>
            <a:endParaRPr kumimoji="0" lang="fr-BE" sz="11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1600" b="0" i="0" u="none" strike="noStrike" kern="1200" cap="none" spc="0" normalizeH="0" baseline="0" noProof="0" dirty="0">
              <a:ln>
                <a:noFill/>
              </a:ln>
              <a:solidFill>
                <a:srgbClr val="1D1D1D"/>
              </a:solidFill>
              <a:effectLst/>
              <a:uLnTx/>
              <a:uFillTx/>
              <a:latin typeface="Arial" panose="020B0604020202020204"/>
              <a:ea typeface="+mn-ea"/>
              <a:cs typeface="+mn-cs"/>
            </a:endParaRPr>
          </a:p>
        </p:txBody>
      </p:sp>
      <p:sp>
        <p:nvSpPr>
          <p:cNvPr id="5" name="Content Placeholder 9">
            <a:extLst>
              <a:ext uri="{FF2B5EF4-FFF2-40B4-BE49-F238E27FC236}">
                <a16:creationId xmlns:a16="http://schemas.microsoft.com/office/drawing/2014/main" id="{2169A263-B1EB-29EE-1EB5-91CB99AC391F}"/>
              </a:ext>
            </a:extLst>
          </p:cNvPr>
          <p:cNvSpPr txBox="1">
            <a:spLocks/>
          </p:cNvSpPr>
          <p:nvPr/>
        </p:nvSpPr>
        <p:spPr>
          <a:xfrm>
            <a:off x="571618" y="775424"/>
            <a:ext cx="5727699" cy="676147"/>
          </a:xfrm>
          <a:prstGeom prst="rect">
            <a:avLst/>
          </a:prstGeom>
        </p:spPr>
        <p:txBody>
          <a:bodyPr vert="horz" lIns="0" tIns="0" rIns="0" bIns="0" rtlCol="0">
            <a:normAutofit/>
          </a:bodyPr>
          <a:lstStyle>
            <a:lvl1pPr marL="228597" indent="-228597" algn="l" defTabSz="914389" rtl="0" eaLnBrk="1" latinLnBrk="0" hangingPunct="1">
              <a:lnSpc>
                <a:spcPct val="90000"/>
              </a:lnSpc>
              <a:spcBef>
                <a:spcPts val="1000"/>
              </a:spcBef>
              <a:buClr>
                <a:schemeClr val="accent1"/>
              </a:buClr>
              <a:buFont typeface="Wingdings" pitchFamily="2" charset="2"/>
              <a:buChar char="§"/>
              <a:defRPr sz="2400" kern="1200">
                <a:solidFill>
                  <a:schemeClr val="tx1"/>
                </a:solidFill>
                <a:latin typeface="+mn-lt"/>
                <a:ea typeface="+mn-ea"/>
                <a:cs typeface="+mn-cs"/>
              </a:defRPr>
            </a:lvl1pPr>
            <a:lvl2pPr marL="685791" indent="-228597" algn="l" defTabSz="914389"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2pPr>
            <a:lvl3pPr marL="1142986" indent="-228597" algn="l" defTabSz="914389" rtl="0" eaLnBrk="1" latinLnBrk="0" hangingPunct="1">
              <a:lnSpc>
                <a:spcPct val="90000"/>
              </a:lnSpc>
              <a:spcBef>
                <a:spcPts val="500"/>
              </a:spcBef>
              <a:buClr>
                <a:schemeClr val="accent1"/>
              </a:buClr>
              <a:buSzPct val="90000"/>
              <a:buFont typeface="Arial" panose="020B0604020202020204" pitchFamily="34" charset="0"/>
              <a:buChar char="•"/>
              <a:defRPr sz="1800" kern="1200">
                <a:solidFill>
                  <a:schemeClr val="tx1"/>
                </a:solidFill>
                <a:latin typeface="+mn-lt"/>
                <a:ea typeface="+mn-ea"/>
                <a:cs typeface="+mn-cs"/>
              </a:defRPr>
            </a:lvl3pPr>
            <a:lvl4pPr marL="1600180" indent="-228597" algn="l" defTabSz="914389" rtl="0" eaLnBrk="1" latinLnBrk="0" hangingPunct="1">
              <a:lnSpc>
                <a:spcPct val="90000"/>
              </a:lnSpc>
              <a:spcBef>
                <a:spcPts val="500"/>
              </a:spcBef>
              <a:buClr>
                <a:schemeClr val="accent1"/>
              </a:buClr>
              <a:buSzPct val="80000"/>
              <a:buFont typeface="Arial" panose="020B0604020202020204" pitchFamily="34" charset="0"/>
              <a:buChar char="•"/>
              <a:defRPr sz="1800" kern="1200">
                <a:solidFill>
                  <a:schemeClr val="tx1"/>
                </a:solidFill>
                <a:latin typeface="+mn-lt"/>
                <a:ea typeface="+mn-ea"/>
                <a:cs typeface="+mn-cs"/>
              </a:defRPr>
            </a:lvl4pPr>
            <a:lvl5pPr marL="2057374" indent="-228597" algn="l" defTabSz="914389" rtl="0" eaLnBrk="1" latinLnBrk="0" hangingPunct="1">
              <a:lnSpc>
                <a:spcPct val="90000"/>
              </a:lnSpc>
              <a:spcBef>
                <a:spcPts val="500"/>
              </a:spcBef>
              <a:buClr>
                <a:schemeClr val="accent1"/>
              </a:buClr>
              <a:buSzPct val="70000"/>
              <a:buFont typeface="Arial" panose="020B0604020202020204" pitchFamily="34" charset="0"/>
              <a:buChar char="•"/>
              <a:defRPr sz="1800" kern="1200">
                <a:solidFill>
                  <a:schemeClr val="tx1"/>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89" rtl="0" eaLnBrk="1" fontAlgn="auto" latinLnBrk="0" hangingPunct="1">
              <a:lnSpc>
                <a:spcPct val="90000"/>
              </a:lnSpc>
              <a:spcBef>
                <a:spcPts val="1000"/>
              </a:spcBef>
              <a:spcAft>
                <a:spcPts val="0"/>
              </a:spcAft>
              <a:buClr>
                <a:srgbClr val="69BE28"/>
              </a:buClr>
              <a:buSzTx/>
              <a:buFont typeface="Wingdings" pitchFamily="2" charset="2"/>
              <a:buNone/>
              <a:tabLst/>
              <a:defRPr/>
            </a:pPr>
            <a:r>
              <a:rPr kumimoji="0" lang="en-US" sz="1400" b="1" i="0" u="none" strike="noStrike" kern="1200" cap="none" spc="0" normalizeH="0" baseline="0" noProof="0" dirty="0">
                <a:ln>
                  <a:noFill/>
                </a:ln>
                <a:solidFill>
                  <a:srgbClr val="1D1D1D"/>
                </a:solidFill>
                <a:effectLst/>
                <a:uLnTx/>
                <a:uFillTx/>
                <a:latin typeface="Arial" panose="020B0604020202020204"/>
                <a:ea typeface="+mn-ea"/>
                <a:cs typeface="+mn-cs"/>
              </a:rPr>
              <a:t>REMINDER: </a:t>
            </a:r>
            <a:r>
              <a:rPr kumimoji="0" lang="en-US" sz="1400" b="0" i="0" u="none" strike="noStrike" kern="1200" cap="none" spc="0" normalizeH="0" baseline="0" noProof="0" dirty="0">
                <a:ln>
                  <a:noFill/>
                </a:ln>
                <a:solidFill>
                  <a:srgbClr val="1D1D1D"/>
                </a:solidFill>
                <a:effectLst/>
                <a:uLnTx/>
                <a:uFillTx/>
                <a:latin typeface="Arial" panose="020B0604020202020204"/>
                <a:ea typeface="+mn-ea"/>
                <a:cs typeface="+mn-cs"/>
              </a:rPr>
              <a:t>Initial accelerator design is based on a </a:t>
            </a:r>
            <a:r>
              <a:rPr kumimoji="0" lang="en-US" sz="1400" b="0" i="0" u="none" strike="noStrike" kern="1200" cap="none" spc="0" normalizeH="0" baseline="0" noProof="0" dirty="0">
                <a:ln>
                  <a:noFill/>
                </a:ln>
                <a:solidFill>
                  <a:srgbClr val="F0AB00"/>
                </a:solidFill>
                <a:effectLst/>
                <a:uLnTx/>
                <a:uFillTx/>
                <a:latin typeface="Arial" panose="020B0604020202020204"/>
                <a:ea typeface="+mn-ea"/>
                <a:cs typeface="+mn-cs"/>
              </a:rPr>
              <a:t>IBA-JINR collaboration</a:t>
            </a:r>
            <a:r>
              <a:rPr lang="en-US" sz="1400" dirty="0">
                <a:solidFill>
                  <a:srgbClr val="1D1D1D"/>
                </a:solidFill>
                <a:latin typeface="Arial" panose="020B0604020202020204"/>
              </a:rPr>
              <a:t> </a:t>
            </a:r>
            <a:r>
              <a:rPr kumimoji="0" lang="en-US" sz="1400" b="0" i="0" u="none" strike="noStrike" kern="1200" cap="none" spc="0" normalizeH="0" baseline="0" noProof="0" dirty="0">
                <a:ln>
                  <a:noFill/>
                </a:ln>
                <a:solidFill>
                  <a:srgbClr val="1D1D1D"/>
                </a:solidFill>
                <a:effectLst/>
                <a:uLnTx/>
                <a:uFillTx/>
                <a:latin typeface="Arial" panose="020B0604020202020204"/>
                <a:ea typeface="+mn-ea"/>
                <a:cs typeface="+mn-cs"/>
              </a:rPr>
              <a:t>from 2009, reviewed by experts of our community.</a:t>
            </a:r>
            <a:endParaRPr kumimoji="0" lang="fr-BE" sz="14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20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20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20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20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20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20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20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20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2000" b="0" i="0" u="none" strike="noStrike" kern="1200" cap="none" spc="0" normalizeH="0" baseline="0" noProof="0" dirty="0">
              <a:ln>
                <a:noFill/>
              </a:ln>
              <a:solidFill>
                <a:srgbClr val="1D1D1D"/>
              </a:solidFill>
              <a:effectLst/>
              <a:uLnTx/>
              <a:uFillTx/>
              <a:latin typeface="Arial" panose="020B0604020202020204"/>
              <a:ea typeface="+mn-ea"/>
              <a:cs typeface="+mn-cs"/>
            </a:endParaRPr>
          </a:p>
          <a:p>
            <a:pPr marL="228597" marR="0" lvl="0" indent="-228597" algn="l" defTabSz="914389" rtl="0" eaLnBrk="1" fontAlgn="auto" latinLnBrk="0" hangingPunct="1">
              <a:lnSpc>
                <a:spcPct val="90000"/>
              </a:lnSpc>
              <a:spcBef>
                <a:spcPts val="1000"/>
              </a:spcBef>
              <a:spcAft>
                <a:spcPts val="0"/>
              </a:spcAft>
              <a:buClr>
                <a:srgbClr val="69BE28"/>
              </a:buClr>
              <a:buSzTx/>
              <a:buFont typeface="Wingdings" pitchFamily="2" charset="2"/>
              <a:buChar char="§"/>
              <a:tabLst/>
              <a:defRPr/>
            </a:pPr>
            <a:endParaRPr kumimoji="0" lang="fr-BE" sz="2000" b="0" i="0" u="none" strike="noStrike" kern="1200" cap="none" spc="0" normalizeH="0" baseline="0" noProof="0" dirty="0">
              <a:ln>
                <a:noFill/>
              </a:ln>
              <a:solidFill>
                <a:srgbClr val="1D1D1D"/>
              </a:solidFill>
              <a:effectLst/>
              <a:uLnTx/>
              <a:uFillTx/>
              <a:latin typeface="Arial" panose="020B0604020202020204"/>
              <a:ea typeface="+mn-ea"/>
              <a:cs typeface="+mn-cs"/>
            </a:endParaRPr>
          </a:p>
        </p:txBody>
      </p:sp>
    </p:spTree>
    <p:extLst>
      <p:ext uri="{BB962C8B-B14F-4D97-AF65-F5344CB8AC3E}">
        <p14:creationId xmlns:p14="http://schemas.microsoft.com/office/powerpoint/2010/main" val="8857866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scale model, toy, construction set toy, LEGO&#10;&#10;Description automatically generated">
            <a:extLst>
              <a:ext uri="{FF2B5EF4-FFF2-40B4-BE49-F238E27FC236}">
                <a16:creationId xmlns:a16="http://schemas.microsoft.com/office/drawing/2014/main" id="{E249D500-4448-183B-5C1D-A70130CCA251}"/>
              </a:ext>
            </a:extLst>
          </p:cNvPr>
          <p:cNvPicPr>
            <a:picLocks noChangeAspect="1"/>
          </p:cNvPicPr>
          <p:nvPr/>
        </p:nvPicPr>
        <p:blipFill rotWithShape="1">
          <a:blip r:embed="rId5">
            <a:extLst>
              <a:ext uri="{28A0092B-C50C-407E-A947-70E740481C1C}">
                <a14:useLocalDpi xmlns:a14="http://schemas.microsoft.com/office/drawing/2010/main" val="0"/>
              </a:ext>
            </a:extLst>
          </a:blip>
          <a:srcRect l="14852" r="15891"/>
          <a:stretch/>
        </p:blipFill>
        <p:spPr>
          <a:xfrm>
            <a:off x="4852453" y="1239647"/>
            <a:ext cx="7339547" cy="5067554"/>
          </a:xfrm>
          <a:prstGeom prst="rect">
            <a:avLst/>
          </a:prstGeom>
        </p:spPr>
      </p:pic>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6" imgW="353" imgH="353" progId="TCLayout.ActiveDocument.1">
                  <p:embed/>
                </p:oleObj>
              </mc:Choice>
              <mc:Fallback>
                <p:oleObj name="think-cell Slide" r:id="rId6"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7"/>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D9E9D2EB-C5FA-47A4-BFEF-DBE7BD422902}"/>
              </a:ext>
            </a:extLst>
          </p:cNvPr>
          <p:cNvSpPr>
            <a:spLocks noGrp="1"/>
          </p:cNvSpPr>
          <p:nvPr>
            <p:ph type="title"/>
          </p:nvPr>
        </p:nvSpPr>
        <p:spPr>
          <a:xfrm>
            <a:off x="674104" y="-33496"/>
            <a:ext cx="9461631" cy="1411287"/>
          </a:xfrm>
        </p:spPr>
        <p:txBody>
          <a:bodyPr vert="horz">
            <a:normAutofit/>
          </a:bodyPr>
          <a:lstStyle/>
          <a:p>
            <a:r>
              <a:rPr lang="fr-BE" sz="3600" b="1" dirty="0">
                <a:latin typeface="+mn-lt"/>
              </a:rPr>
              <a:t>General </a:t>
            </a:r>
            <a:r>
              <a:rPr lang="fr-BE" sz="3600" b="1" dirty="0" err="1">
                <a:latin typeface="+mn-lt"/>
              </a:rPr>
              <a:t>overview</a:t>
            </a:r>
            <a:r>
              <a:rPr lang="fr-BE" sz="3600" b="1" dirty="0">
                <a:latin typeface="+mn-lt"/>
              </a:rPr>
              <a:t> of the C400 cyclotron</a:t>
            </a:r>
            <a:endParaRPr lang="en-US" sz="3600" b="1" dirty="0">
              <a:latin typeface="+mn-lt"/>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17</a:t>
            </a:fld>
            <a:endParaRPr lang="fr-FR"/>
          </a:p>
        </p:txBody>
      </p:sp>
      <p:sp>
        <p:nvSpPr>
          <p:cNvPr id="9" name="Rectangle: Rounded Corners 8">
            <a:extLst>
              <a:ext uri="{FF2B5EF4-FFF2-40B4-BE49-F238E27FC236}">
                <a16:creationId xmlns:a16="http://schemas.microsoft.com/office/drawing/2014/main" id="{FF0BEAF0-9A56-6935-3238-FA15CA6AAF2F}"/>
              </a:ext>
            </a:extLst>
          </p:cNvPr>
          <p:cNvSpPr/>
          <p:nvPr/>
        </p:nvSpPr>
        <p:spPr>
          <a:xfrm>
            <a:off x="128145" y="1080581"/>
            <a:ext cx="4600949" cy="4801473"/>
          </a:xfrm>
          <a:prstGeom prst="roundRect">
            <a:avLst/>
          </a:prstGeom>
          <a:noFill/>
          <a:ln>
            <a:solidFill>
              <a:srgbClr val="FFC2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9">
            <a:extLst>
              <a:ext uri="{FF2B5EF4-FFF2-40B4-BE49-F238E27FC236}">
                <a16:creationId xmlns:a16="http://schemas.microsoft.com/office/drawing/2014/main" id="{8368ABFC-1316-A8C9-F5DE-FE3DDB30C4DF}"/>
              </a:ext>
            </a:extLst>
          </p:cNvPr>
          <p:cNvSpPr txBox="1">
            <a:spLocks/>
          </p:cNvSpPr>
          <p:nvPr/>
        </p:nvSpPr>
        <p:spPr>
          <a:xfrm>
            <a:off x="457466" y="1751210"/>
            <a:ext cx="4546055" cy="4474025"/>
          </a:xfrm>
          <a:prstGeom prst="rect">
            <a:avLst/>
          </a:prstGeom>
        </p:spPr>
        <p:txBody>
          <a:bodyPr vert="horz" lIns="91440" tIns="45720" rIns="91440" bIns="45720" rtlCol="0" anchor="b">
            <a:normAutofit lnSpcReduction="10000"/>
          </a:bodyPr>
          <a:lstStyle>
            <a:lvl1pPr marL="0" indent="0" algn="l" defTabSz="914400" rtl="0" eaLnBrk="1" latinLnBrk="0" hangingPunct="1">
              <a:lnSpc>
                <a:spcPct val="90000"/>
              </a:lnSpc>
              <a:spcBef>
                <a:spcPts val="1000"/>
              </a:spcBef>
              <a:buFontTx/>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SzPct val="75000"/>
              <a:buFontTx/>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2000" dirty="0">
                <a:solidFill>
                  <a:schemeClr val="accent2"/>
                </a:solidFill>
              </a:rPr>
              <a:t>Main technical features:</a:t>
            </a:r>
          </a:p>
          <a:p>
            <a:pPr marL="285750" indent="-285750">
              <a:buFont typeface="Arial" panose="020B0604020202020204" pitchFamily="34" charset="0"/>
              <a:buChar char="•"/>
            </a:pPr>
            <a:r>
              <a:rPr lang="en-US" sz="1600" dirty="0">
                <a:solidFill>
                  <a:schemeClr val="accent2"/>
                </a:solidFill>
              </a:rPr>
              <a:t>“Compact” magnet </a:t>
            </a:r>
          </a:p>
          <a:p>
            <a:pPr lvl="1"/>
            <a:r>
              <a:rPr lang="en-US" sz="1200" dirty="0"/>
              <a:t>740 Tons – 7m diameter yoke - pole radius 1.87m</a:t>
            </a:r>
          </a:p>
          <a:p>
            <a:pPr lvl="1"/>
            <a:r>
              <a:rPr lang="en-US" sz="1200" dirty="0"/>
              <a:t>pole is 4-fold symmetry / Elliptical gap / Spiralized poles</a:t>
            </a:r>
          </a:p>
          <a:p>
            <a:pPr lvl="1"/>
            <a:r>
              <a:rPr lang="en-US" sz="1200" dirty="0"/>
              <a:t>can accelerate q/m = ½ particles  </a:t>
            </a:r>
          </a:p>
          <a:p>
            <a:pPr marL="285750" indent="-285750">
              <a:buFont typeface="Arial" panose="020B0604020202020204" pitchFamily="34" charset="0"/>
              <a:buChar char="•"/>
            </a:pPr>
            <a:r>
              <a:rPr lang="en-US" sz="1600" dirty="0">
                <a:solidFill>
                  <a:schemeClr val="accent2"/>
                </a:solidFill>
              </a:rPr>
              <a:t>RF</a:t>
            </a:r>
            <a:r>
              <a:rPr lang="en-US" sz="1600" dirty="0"/>
              <a:t>: </a:t>
            </a:r>
            <a:r>
              <a:rPr lang="en-US" sz="1400" dirty="0"/>
              <a:t>75MHz for </a:t>
            </a:r>
            <a:r>
              <a:rPr lang="en-US" sz="1400" baseline="30000" dirty="0"/>
              <a:t>12</a:t>
            </a:r>
            <a:r>
              <a:rPr lang="en-US" sz="1400" dirty="0"/>
              <a:t>C</a:t>
            </a:r>
            <a:r>
              <a:rPr lang="en-US" sz="1400" baseline="30000" dirty="0"/>
              <a:t>6+ </a:t>
            </a:r>
            <a:r>
              <a:rPr lang="en-US" sz="1400" dirty="0"/>
              <a:t>, 75.6MHz for H</a:t>
            </a:r>
            <a:r>
              <a:rPr lang="en-US" sz="1400" baseline="-25000" dirty="0"/>
              <a:t>2</a:t>
            </a:r>
            <a:r>
              <a:rPr lang="en-US" sz="1400" baseline="30000" dirty="0"/>
              <a:t>+</a:t>
            </a:r>
            <a:r>
              <a:rPr lang="en-US" sz="1400" dirty="0"/>
              <a:t>, Harmonic #4</a:t>
            </a:r>
            <a:endParaRPr lang="en-US" sz="1400" dirty="0">
              <a:solidFill>
                <a:schemeClr val="accent2"/>
              </a:solidFill>
            </a:endParaRPr>
          </a:p>
          <a:p>
            <a:pPr marL="285750" indent="-285750">
              <a:buFont typeface="Arial" panose="020B0604020202020204" pitchFamily="34" charset="0"/>
              <a:buChar char="•"/>
            </a:pPr>
            <a:r>
              <a:rPr lang="en-US" sz="1600" dirty="0">
                <a:solidFill>
                  <a:schemeClr val="accent2"/>
                </a:solidFill>
              </a:rPr>
              <a:t>Cryogenic coils</a:t>
            </a:r>
          </a:p>
          <a:p>
            <a:pPr lvl="1"/>
            <a:r>
              <a:rPr lang="en-US" sz="1200" dirty="0"/>
              <a:t>max field 4.5T</a:t>
            </a:r>
          </a:p>
          <a:p>
            <a:pPr lvl="1"/>
            <a:r>
              <a:rPr lang="en-US" sz="1200" dirty="0"/>
              <a:t>coils in liquid He bath </a:t>
            </a:r>
          </a:p>
          <a:p>
            <a:pPr lvl="1"/>
            <a:r>
              <a:rPr lang="en-US" sz="1200" dirty="0"/>
              <a:t>2 sub-coils/coil to adapt field to particle masses discrepancies.  </a:t>
            </a:r>
            <a:endParaRPr lang="en-US" sz="1600" dirty="0">
              <a:solidFill>
                <a:srgbClr val="FFC000"/>
              </a:solidFill>
            </a:endParaRPr>
          </a:p>
          <a:p>
            <a:pPr marL="285750" indent="-285750">
              <a:buFont typeface="Arial" panose="020B0604020202020204" pitchFamily="34" charset="0"/>
              <a:buChar char="•"/>
            </a:pPr>
            <a:r>
              <a:rPr lang="en-US" sz="1600" dirty="0">
                <a:solidFill>
                  <a:schemeClr val="accent2"/>
                </a:solidFill>
              </a:rPr>
              <a:t>Injection line</a:t>
            </a:r>
          </a:p>
          <a:p>
            <a:pPr lvl="1"/>
            <a:r>
              <a:rPr lang="en-US" sz="1400" dirty="0">
                <a:solidFill>
                  <a:srgbClr val="FFC000"/>
                </a:solidFill>
              </a:rPr>
              <a:t>3 sources:</a:t>
            </a:r>
            <a:r>
              <a:rPr lang="en-US" sz="1400" dirty="0"/>
              <a:t> H</a:t>
            </a:r>
            <a:r>
              <a:rPr lang="en-US" sz="1400" baseline="-25000" dirty="0"/>
              <a:t>2</a:t>
            </a:r>
            <a:r>
              <a:rPr lang="en-US" sz="1400" baseline="30000" dirty="0"/>
              <a:t>+</a:t>
            </a:r>
            <a:r>
              <a:rPr lang="en-US" sz="1400" dirty="0"/>
              <a:t>, </a:t>
            </a:r>
            <a:r>
              <a:rPr lang="en-US" sz="1400" baseline="30000" dirty="0"/>
              <a:t>4</a:t>
            </a:r>
            <a:r>
              <a:rPr lang="en-US" sz="1400" dirty="0"/>
              <a:t>He</a:t>
            </a:r>
            <a:r>
              <a:rPr lang="en-US" sz="1400" baseline="30000" dirty="0"/>
              <a:t>2+</a:t>
            </a:r>
            <a:r>
              <a:rPr lang="en-US" sz="1400" dirty="0"/>
              <a:t> &amp; </a:t>
            </a:r>
            <a:r>
              <a:rPr lang="en-US" sz="1400" baseline="30000" dirty="0"/>
              <a:t>12</a:t>
            </a:r>
            <a:r>
              <a:rPr lang="en-US" sz="1400" dirty="0"/>
              <a:t>C</a:t>
            </a:r>
            <a:r>
              <a:rPr lang="en-US" sz="1400" baseline="30000" dirty="0"/>
              <a:t>6+</a:t>
            </a:r>
            <a:r>
              <a:rPr lang="en-US" sz="1400" dirty="0"/>
              <a:t> </a:t>
            </a:r>
          </a:p>
          <a:p>
            <a:pPr lvl="1"/>
            <a:r>
              <a:rPr lang="en-US" sz="1400" dirty="0"/>
              <a:t>Beam optics controls, buncher &amp; diagnostics</a:t>
            </a:r>
            <a:endParaRPr lang="en-US" sz="1400" dirty="0">
              <a:solidFill>
                <a:schemeClr val="accent3"/>
              </a:solidFill>
            </a:endParaRPr>
          </a:p>
          <a:p>
            <a:pPr marL="285750" indent="-285750">
              <a:buFont typeface="Arial" panose="020B0604020202020204" pitchFamily="34" charset="0"/>
              <a:buChar char="•"/>
            </a:pPr>
            <a:r>
              <a:rPr lang="en-US" sz="1600" dirty="0">
                <a:solidFill>
                  <a:schemeClr val="accent2"/>
                </a:solidFill>
              </a:rPr>
              <a:t>Dual extraction</a:t>
            </a:r>
            <a:r>
              <a:rPr lang="en-US" sz="1600" dirty="0"/>
              <a:t>:</a:t>
            </a:r>
          </a:p>
          <a:p>
            <a:pPr lvl="1"/>
            <a:r>
              <a:rPr lang="en-US" sz="1200" dirty="0">
                <a:solidFill>
                  <a:schemeClr val="accent2"/>
                </a:solidFill>
              </a:rPr>
              <a:t>H</a:t>
            </a:r>
            <a:r>
              <a:rPr lang="en-US" sz="1200" baseline="-25000" dirty="0">
                <a:solidFill>
                  <a:schemeClr val="accent2"/>
                </a:solidFill>
              </a:rPr>
              <a:t>2</a:t>
            </a:r>
            <a:r>
              <a:rPr lang="en-US" sz="1200" baseline="30000" dirty="0">
                <a:solidFill>
                  <a:schemeClr val="accent2"/>
                </a:solidFill>
              </a:rPr>
              <a:t>+</a:t>
            </a:r>
            <a:r>
              <a:rPr lang="en-US" sz="1200" dirty="0">
                <a:solidFill>
                  <a:schemeClr val="accent2"/>
                </a:solidFill>
              </a:rPr>
              <a:t> @ ~265 MeV/u</a:t>
            </a:r>
            <a:r>
              <a:rPr lang="en-US" sz="1200" dirty="0"/>
              <a:t>: protons extracted via stripping</a:t>
            </a:r>
          </a:p>
          <a:p>
            <a:pPr lvl="1"/>
            <a:r>
              <a:rPr lang="en-US" sz="1200" baseline="30000" dirty="0">
                <a:solidFill>
                  <a:schemeClr val="accent2"/>
                </a:solidFill>
              </a:rPr>
              <a:t>4</a:t>
            </a:r>
            <a:r>
              <a:rPr lang="en-US" sz="1200" dirty="0">
                <a:solidFill>
                  <a:schemeClr val="accent2"/>
                </a:solidFill>
              </a:rPr>
              <a:t>He</a:t>
            </a:r>
            <a:r>
              <a:rPr lang="en-US" sz="1200" baseline="30000" dirty="0">
                <a:solidFill>
                  <a:schemeClr val="accent2"/>
                </a:solidFill>
              </a:rPr>
              <a:t>2+</a:t>
            </a:r>
            <a:r>
              <a:rPr lang="en-US" sz="1200" dirty="0">
                <a:solidFill>
                  <a:schemeClr val="accent2"/>
                </a:solidFill>
              </a:rPr>
              <a:t> &amp; </a:t>
            </a:r>
            <a:r>
              <a:rPr lang="en-US" sz="1200" baseline="30000" dirty="0">
                <a:solidFill>
                  <a:schemeClr val="accent2"/>
                </a:solidFill>
              </a:rPr>
              <a:t>12</a:t>
            </a:r>
            <a:r>
              <a:rPr lang="en-US" sz="1200" dirty="0">
                <a:solidFill>
                  <a:schemeClr val="accent2"/>
                </a:solidFill>
              </a:rPr>
              <a:t>C</a:t>
            </a:r>
            <a:r>
              <a:rPr lang="en-US" sz="1200" baseline="30000" dirty="0">
                <a:solidFill>
                  <a:schemeClr val="accent2"/>
                </a:solidFill>
              </a:rPr>
              <a:t>6+ </a:t>
            </a:r>
            <a:r>
              <a:rPr lang="en-US" sz="1200" dirty="0">
                <a:solidFill>
                  <a:schemeClr val="accent2"/>
                </a:solidFill>
              </a:rPr>
              <a:t>@ 400 MeV/u</a:t>
            </a:r>
            <a:r>
              <a:rPr lang="en-US" sz="1200" dirty="0"/>
              <a:t>: via electrostatic deflector</a:t>
            </a:r>
            <a:endParaRPr lang="en-US" sz="1600" dirty="0">
              <a:solidFill>
                <a:schemeClr val="accent3"/>
              </a:solidFill>
            </a:endParaRPr>
          </a:p>
          <a:p>
            <a:pPr lvl="1"/>
            <a:endParaRPr lang="en-US" sz="1200" dirty="0"/>
          </a:p>
          <a:p>
            <a:pPr lvl="1"/>
            <a:endParaRPr lang="en-US" sz="1200" dirty="0"/>
          </a:p>
          <a:p>
            <a:pPr lvl="1"/>
            <a:endParaRPr lang="en-US" sz="1200" dirty="0"/>
          </a:p>
        </p:txBody>
      </p:sp>
      <p:sp>
        <p:nvSpPr>
          <p:cNvPr id="11" name="Rectangle 10">
            <a:extLst>
              <a:ext uri="{FF2B5EF4-FFF2-40B4-BE49-F238E27FC236}">
                <a16:creationId xmlns:a16="http://schemas.microsoft.com/office/drawing/2014/main" id="{9D131BC9-EEE4-0B0E-4090-C965E58D7438}"/>
              </a:ext>
            </a:extLst>
          </p:cNvPr>
          <p:cNvSpPr/>
          <p:nvPr/>
        </p:nvSpPr>
        <p:spPr>
          <a:xfrm>
            <a:off x="334107" y="1635369"/>
            <a:ext cx="4192173" cy="3924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a:extLst>
              <a:ext uri="{FF2B5EF4-FFF2-40B4-BE49-F238E27FC236}">
                <a16:creationId xmlns:a16="http://schemas.microsoft.com/office/drawing/2014/main" id="{E36929B7-50A4-AECB-5772-40C3692F504F}"/>
              </a:ext>
            </a:extLst>
          </p:cNvPr>
          <p:cNvSpPr/>
          <p:nvPr/>
        </p:nvSpPr>
        <p:spPr>
          <a:xfrm>
            <a:off x="435514" y="1598911"/>
            <a:ext cx="4192173" cy="18300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998184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LEGO&#10;&#10;Description automatically generated">
            <a:extLst>
              <a:ext uri="{FF2B5EF4-FFF2-40B4-BE49-F238E27FC236}">
                <a16:creationId xmlns:a16="http://schemas.microsoft.com/office/drawing/2014/main" id="{C182CBF2-C28B-3208-A049-24B7AD02170D}"/>
              </a:ext>
            </a:extLst>
          </p:cNvPr>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val="0"/>
              </a:ext>
            </a:extLst>
          </a:blip>
          <a:srcRect l="21528" r="16200"/>
          <a:stretch/>
        </p:blipFill>
        <p:spPr>
          <a:xfrm>
            <a:off x="5282469" y="877299"/>
            <a:ext cx="6909531" cy="5473057"/>
          </a:xfrm>
          <a:prstGeom prst="rect">
            <a:avLst/>
          </a:prstGeom>
        </p:spPr>
      </p:pic>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7" imgW="353" imgH="353" progId="TCLayout.ActiveDocument.1">
                  <p:embed/>
                </p:oleObj>
              </mc:Choice>
              <mc:Fallback>
                <p:oleObj name="think-cell Slide" r:id="rId7"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8"/>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18</a:t>
            </a:fld>
            <a:endParaRPr lang="fr-FR"/>
          </a:p>
        </p:txBody>
      </p:sp>
      <p:sp>
        <p:nvSpPr>
          <p:cNvPr id="9" name="Rectangle: Rounded Corners 8">
            <a:extLst>
              <a:ext uri="{FF2B5EF4-FFF2-40B4-BE49-F238E27FC236}">
                <a16:creationId xmlns:a16="http://schemas.microsoft.com/office/drawing/2014/main" id="{BB87CF2B-A003-675E-0C1F-468FC9C201CA}"/>
              </a:ext>
            </a:extLst>
          </p:cNvPr>
          <p:cNvSpPr/>
          <p:nvPr/>
        </p:nvSpPr>
        <p:spPr>
          <a:xfrm>
            <a:off x="128145" y="1080581"/>
            <a:ext cx="4600949" cy="4801473"/>
          </a:xfrm>
          <a:prstGeom prst="roundRect">
            <a:avLst/>
          </a:prstGeom>
          <a:noFill/>
          <a:ln>
            <a:solidFill>
              <a:srgbClr val="FFC2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9">
            <a:extLst>
              <a:ext uri="{FF2B5EF4-FFF2-40B4-BE49-F238E27FC236}">
                <a16:creationId xmlns:a16="http://schemas.microsoft.com/office/drawing/2014/main" id="{CF07AC7D-72B1-4A0E-5686-985AFC423AE0}"/>
              </a:ext>
            </a:extLst>
          </p:cNvPr>
          <p:cNvSpPr txBox="1">
            <a:spLocks/>
          </p:cNvSpPr>
          <p:nvPr/>
        </p:nvSpPr>
        <p:spPr>
          <a:xfrm>
            <a:off x="457466" y="1751210"/>
            <a:ext cx="4546055" cy="4474025"/>
          </a:xfrm>
          <a:prstGeom prst="rect">
            <a:avLst/>
          </a:prstGeom>
        </p:spPr>
        <p:txBody>
          <a:bodyPr vert="horz" lIns="91440" tIns="45720" rIns="91440" bIns="45720" rtlCol="0" anchor="b">
            <a:normAutofit lnSpcReduction="10000"/>
          </a:bodyPr>
          <a:lstStyle>
            <a:lvl1pPr marL="0" indent="0" algn="l" defTabSz="914400" rtl="0" eaLnBrk="1" latinLnBrk="0" hangingPunct="1">
              <a:lnSpc>
                <a:spcPct val="90000"/>
              </a:lnSpc>
              <a:spcBef>
                <a:spcPts val="1000"/>
              </a:spcBef>
              <a:buFontTx/>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SzPct val="75000"/>
              <a:buFontTx/>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2000" dirty="0">
                <a:solidFill>
                  <a:schemeClr val="accent2"/>
                </a:solidFill>
              </a:rPr>
              <a:t>Main technical features:</a:t>
            </a:r>
          </a:p>
          <a:p>
            <a:pPr marL="285750" indent="-285750">
              <a:buFont typeface="Arial" panose="020B0604020202020204" pitchFamily="34" charset="0"/>
              <a:buChar char="•"/>
            </a:pPr>
            <a:r>
              <a:rPr lang="en-US" sz="1600" dirty="0">
                <a:solidFill>
                  <a:schemeClr val="accent2"/>
                </a:solidFill>
              </a:rPr>
              <a:t>“Compact” magnet </a:t>
            </a:r>
          </a:p>
          <a:p>
            <a:pPr lvl="1"/>
            <a:r>
              <a:rPr lang="en-US" sz="1200" dirty="0"/>
              <a:t>740 Tons – 7m diameter yoke - pole radius 1.87m</a:t>
            </a:r>
          </a:p>
          <a:p>
            <a:pPr lvl="1"/>
            <a:r>
              <a:rPr lang="en-US" sz="1200" dirty="0"/>
              <a:t>pole is 4-fold symmetry / Elliptical gap / Spiralized poles</a:t>
            </a:r>
          </a:p>
          <a:p>
            <a:pPr lvl="1"/>
            <a:r>
              <a:rPr lang="en-US" sz="1200" dirty="0"/>
              <a:t>can accelerate q/m = ½ particles  </a:t>
            </a:r>
          </a:p>
          <a:p>
            <a:pPr marL="285750" indent="-285750">
              <a:buFont typeface="Arial" panose="020B0604020202020204" pitchFamily="34" charset="0"/>
              <a:buChar char="•"/>
            </a:pPr>
            <a:r>
              <a:rPr lang="en-US" sz="1600" dirty="0">
                <a:solidFill>
                  <a:schemeClr val="accent2"/>
                </a:solidFill>
              </a:rPr>
              <a:t>RF</a:t>
            </a:r>
            <a:r>
              <a:rPr lang="en-US" sz="1600" dirty="0"/>
              <a:t>: </a:t>
            </a:r>
            <a:r>
              <a:rPr lang="en-US" sz="1400" dirty="0"/>
              <a:t>75MHz for </a:t>
            </a:r>
            <a:r>
              <a:rPr lang="en-US" sz="1400" baseline="30000" dirty="0"/>
              <a:t>12</a:t>
            </a:r>
            <a:r>
              <a:rPr lang="en-US" sz="1400" dirty="0"/>
              <a:t>C</a:t>
            </a:r>
            <a:r>
              <a:rPr lang="en-US" sz="1400" baseline="30000" dirty="0"/>
              <a:t>6+ </a:t>
            </a:r>
            <a:r>
              <a:rPr lang="en-US" sz="1400" dirty="0"/>
              <a:t>, 75.6MHz for H</a:t>
            </a:r>
            <a:r>
              <a:rPr lang="en-US" sz="1400" baseline="-25000" dirty="0"/>
              <a:t>2</a:t>
            </a:r>
            <a:r>
              <a:rPr lang="en-US" sz="1400" baseline="30000" dirty="0"/>
              <a:t>+</a:t>
            </a:r>
            <a:r>
              <a:rPr lang="en-US" sz="1400" dirty="0"/>
              <a:t>, Harmonic #4</a:t>
            </a:r>
            <a:endParaRPr lang="en-US" sz="1400" dirty="0">
              <a:solidFill>
                <a:schemeClr val="accent2"/>
              </a:solidFill>
            </a:endParaRPr>
          </a:p>
          <a:p>
            <a:pPr marL="285750" indent="-285750">
              <a:buFont typeface="Arial" panose="020B0604020202020204" pitchFamily="34" charset="0"/>
              <a:buChar char="•"/>
            </a:pPr>
            <a:r>
              <a:rPr lang="en-US" sz="1600" dirty="0">
                <a:solidFill>
                  <a:schemeClr val="accent2"/>
                </a:solidFill>
              </a:rPr>
              <a:t>Cryogenic coils</a:t>
            </a:r>
          </a:p>
          <a:p>
            <a:pPr lvl="1"/>
            <a:r>
              <a:rPr lang="en-US" sz="1200" dirty="0"/>
              <a:t>max field 4.5T</a:t>
            </a:r>
          </a:p>
          <a:p>
            <a:pPr lvl="1"/>
            <a:r>
              <a:rPr lang="en-US" sz="1200" dirty="0"/>
              <a:t>coils in liquid He bath </a:t>
            </a:r>
          </a:p>
          <a:p>
            <a:pPr lvl="1"/>
            <a:r>
              <a:rPr lang="en-US" sz="1200" dirty="0"/>
              <a:t>2 sub-coils/coil to adapt field to particle masses discrepancies.  </a:t>
            </a:r>
            <a:endParaRPr lang="en-US" sz="1600" dirty="0">
              <a:solidFill>
                <a:srgbClr val="FFC000"/>
              </a:solidFill>
            </a:endParaRPr>
          </a:p>
          <a:p>
            <a:pPr marL="285750" indent="-285750">
              <a:buFont typeface="Arial" panose="020B0604020202020204" pitchFamily="34" charset="0"/>
              <a:buChar char="•"/>
            </a:pPr>
            <a:r>
              <a:rPr lang="en-US" sz="1600" dirty="0">
                <a:solidFill>
                  <a:schemeClr val="accent2"/>
                </a:solidFill>
              </a:rPr>
              <a:t>Injection line</a:t>
            </a:r>
          </a:p>
          <a:p>
            <a:pPr lvl="1"/>
            <a:r>
              <a:rPr lang="en-US" sz="1400" dirty="0">
                <a:solidFill>
                  <a:srgbClr val="FFC000"/>
                </a:solidFill>
              </a:rPr>
              <a:t>3 sources:</a:t>
            </a:r>
            <a:r>
              <a:rPr lang="en-US" sz="1400" dirty="0"/>
              <a:t> H</a:t>
            </a:r>
            <a:r>
              <a:rPr lang="en-US" sz="1400" baseline="-25000" dirty="0"/>
              <a:t>2</a:t>
            </a:r>
            <a:r>
              <a:rPr lang="en-US" sz="1400" baseline="30000" dirty="0"/>
              <a:t>+</a:t>
            </a:r>
            <a:r>
              <a:rPr lang="en-US" sz="1400" dirty="0"/>
              <a:t>, </a:t>
            </a:r>
            <a:r>
              <a:rPr lang="en-US" sz="1400" baseline="30000" dirty="0"/>
              <a:t>4</a:t>
            </a:r>
            <a:r>
              <a:rPr lang="en-US" sz="1400" dirty="0"/>
              <a:t>He</a:t>
            </a:r>
            <a:r>
              <a:rPr lang="en-US" sz="1400" baseline="30000" dirty="0"/>
              <a:t>2+</a:t>
            </a:r>
            <a:r>
              <a:rPr lang="en-US" sz="1400" dirty="0"/>
              <a:t> &amp; </a:t>
            </a:r>
            <a:r>
              <a:rPr lang="en-US" sz="1400" baseline="30000" dirty="0"/>
              <a:t>12</a:t>
            </a:r>
            <a:r>
              <a:rPr lang="en-US" sz="1400" dirty="0"/>
              <a:t>C</a:t>
            </a:r>
            <a:r>
              <a:rPr lang="en-US" sz="1400" baseline="30000" dirty="0"/>
              <a:t>6+</a:t>
            </a:r>
            <a:r>
              <a:rPr lang="en-US" sz="1400" dirty="0"/>
              <a:t> </a:t>
            </a:r>
          </a:p>
          <a:p>
            <a:pPr lvl="1"/>
            <a:r>
              <a:rPr lang="en-US" sz="1400" dirty="0"/>
              <a:t>Beam optics controls, buncher &amp; diagnostics</a:t>
            </a:r>
            <a:endParaRPr lang="en-US" sz="1400" dirty="0">
              <a:solidFill>
                <a:schemeClr val="accent3"/>
              </a:solidFill>
            </a:endParaRPr>
          </a:p>
          <a:p>
            <a:pPr marL="285750" indent="-285750">
              <a:buFont typeface="Arial" panose="020B0604020202020204" pitchFamily="34" charset="0"/>
              <a:buChar char="•"/>
            </a:pPr>
            <a:r>
              <a:rPr lang="en-US" sz="1600" dirty="0">
                <a:solidFill>
                  <a:schemeClr val="accent2"/>
                </a:solidFill>
              </a:rPr>
              <a:t>Dual extraction</a:t>
            </a:r>
            <a:r>
              <a:rPr lang="en-US" sz="1600" dirty="0"/>
              <a:t>:</a:t>
            </a:r>
          </a:p>
          <a:p>
            <a:pPr lvl="1"/>
            <a:r>
              <a:rPr lang="en-US" sz="1200" dirty="0">
                <a:solidFill>
                  <a:schemeClr val="accent2"/>
                </a:solidFill>
              </a:rPr>
              <a:t>H</a:t>
            </a:r>
            <a:r>
              <a:rPr lang="en-US" sz="1200" baseline="-25000" dirty="0">
                <a:solidFill>
                  <a:schemeClr val="accent2"/>
                </a:solidFill>
              </a:rPr>
              <a:t>2</a:t>
            </a:r>
            <a:r>
              <a:rPr lang="en-US" sz="1200" baseline="30000" dirty="0">
                <a:solidFill>
                  <a:schemeClr val="accent2"/>
                </a:solidFill>
              </a:rPr>
              <a:t>+</a:t>
            </a:r>
            <a:r>
              <a:rPr lang="en-US" sz="1200" dirty="0">
                <a:solidFill>
                  <a:schemeClr val="accent2"/>
                </a:solidFill>
              </a:rPr>
              <a:t> @ ~265 MeV/u</a:t>
            </a:r>
            <a:r>
              <a:rPr lang="en-US" sz="1200" dirty="0"/>
              <a:t>: protons extracted via stripping</a:t>
            </a:r>
          </a:p>
          <a:p>
            <a:pPr lvl="1"/>
            <a:r>
              <a:rPr lang="en-US" sz="1200" baseline="30000" dirty="0">
                <a:solidFill>
                  <a:schemeClr val="accent2"/>
                </a:solidFill>
              </a:rPr>
              <a:t>4</a:t>
            </a:r>
            <a:r>
              <a:rPr lang="en-US" sz="1200" dirty="0">
                <a:solidFill>
                  <a:schemeClr val="accent2"/>
                </a:solidFill>
              </a:rPr>
              <a:t>He</a:t>
            </a:r>
            <a:r>
              <a:rPr lang="en-US" sz="1200" baseline="30000" dirty="0">
                <a:solidFill>
                  <a:schemeClr val="accent2"/>
                </a:solidFill>
              </a:rPr>
              <a:t>2+</a:t>
            </a:r>
            <a:r>
              <a:rPr lang="en-US" sz="1200" dirty="0">
                <a:solidFill>
                  <a:schemeClr val="accent2"/>
                </a:solidFill>
              </a:rPr>
              <a:t> &amp; </a:t>
            </a:r>
            <a:r>
              <a:rPr lang="en-US" sz="1200" baseline="30000" dirty="0">
                <a:solidFill>
                  <a:schemeClr val="accent2"/>
                </a:solidFill>
              </a:rPr>
              <a:t>12</a:t>
            </a:r>
            <a:r>
              <a:rPr lang="en-US" sz="1200" dirty="0">
                <a:solidFill>
                  <a:schemeClr val="accent2"/>
                </a:solidFill>
              </a:rPr>
              <a:t>C</a:t>
            </a:r>
            <a:r>
              <a:rPr lang="en-US" sz="1200" baseline="30000" dirty="0">
                <a:solidFill>
                  <a:schemeClr val="accent2"/>
                </a:solidFill>
              </a:rPr>
              <a:t>6+ </a:t>
            </a:r>
            <a:r>
              <a:rPr lang="en-US" sz="1200" dirty="0">
                <a:solidFill>
                  <a:schemeClr val="accent2"/>
                </a:solidFill>
              </a:rPr>
              <a:t>@ 400 MeV/u</a:t>
            </a:r>
            <a:r>
              <a:rPr lang="en-US" sz="1200" dirty="0"/>
              <a:t>: via electrostatic deflector</a:t>
            </a:r>
            <a:endParaRPr lang="en-US" sz="1600" dirty="0">
              <a:solidFill>
                <a:schemeClr val="accent3"/>
              </a:solidFill>
            </a:endParaRPr>
          </a:p>
          <a:p>
            <a:pPr lvl="1"/>
            <a:endParaRPr lang="en-US" sz="1200" dirty="0"/>
          </a:p>
          <a:p>
            <a:pPr lvl="1"/>
            <a:endParaRPr lang="en-US" sz="1200" dirty="0"/>
          </a:p>
          <a:p>
            <a:pPr lvl="1"/>
            <a:endParaRPr lang="en-US" sz="1200" dirty="0"/>
          </a:p>
        </p:txBody>
      </p:sp>
      <p:sp>
        <p:nvSpPr>
          <p:cNvPr id="11" name="Rectangle 10">
            <a:extLst>
              <a:ext uri="{FF2B5EF4-FFF2-40B4-BE49-F238E27FC236}">
                <a16:creationId xmlns:a16="http://schemas.microsoft.com/office/drawing/2014/main" id="{0EC9789F-F026-B40F-F1A2-D9CB3EF25F92}"/>
              </a:ext>
            </a:extLst>
          </p:cNvPr>
          <p:cNvSpPr/>
          <p:nvPr/>
        </p:nvSpPr>
        <p:spPr>
          <a:xfrm>
            <a:off x="334107" y="3050931"/>
            <a:ext cx="4201317" cy="24994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le 5">
            <a:extLst>
              <a:ext uri="{FF2B5EF4-FFF2-40B4-BE49-F238E27FC236}">
                <a16:creationId xmlns:a16="http://schemas.microsoft.com/office/drawing/2014/main" id="{E33AEA3A-F57E-005B-39C6-DCBD046732E6}"/>
              </a:ext>
            </a:extLst>
          </p:cNvPr>
          <p:cNvSpPr txBox="1">
            <a:spLocks/>
          </p:cNvSpPr>
          <p:nvPr/>
        </p:nvSpPr>
        <p:spPr>
          <a:xfrm>
            <a:off x="674104" y="-33496"/>
            <a:ext cx="9461631" cy="14112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BE" sz="3600" b="1" dirty="0">
                <a:latin typeface="+mn-lt"/>
              </a:rPr>
              <a:t>General </a:t>
            </a:r>
            <a:r>
              <a:rPr lang="fr-BE" sz="3600" b="1" dirty="0" err="1">
                <a:latin typeface="+mn-lt"/>
              </a:rPr>
              <a:t>overview</a:t>
            </a:r>
            <a:r>
              <a:rPr lang="fr-BE" sz="3600" b="1" dirty="0">
                <a:latin typeface="+mn-lt"/>
              </a:rPr>
              <a:t> of the C400 cyclotron</a:t>
            </a:r>
            <a:endParaRPr lang="en-US" sz="3600" b="1" dirty="0">
              <a:latin typeface="+mn-lt"/>
            </a:endParaRPr>
          </a:p>
        </p:txBody>
      </p:sp>
    </p:spTree>
    <p:extLst>
      <p:ext uri="{BB962C8B-B14F-4D97-AF65-F5344CB8AC3E}">
        <p14:creationId xmlns:p14="http://schemas.microsoft.com/office/powerpoint/2010/main" val="23341204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4ADCA100-F3C4-4E12-28FF-D9E362B99394}"/>
              </a:ext>
            </a:extLst>
          </p:cNvPr>
          <p:cNvPicPr>
            <a:picLocks noChangeAspect="1"/>
          </p:cNvPicPr>
          <p:nvPr/>
        </p:nvPicPr>
        <p:blipFill rotWithShape="1">
          <a:blip r:embed="rId5">
            <a:clrChange>
              <a:clrFrom>
                <a:srgbClr val="FFFFFF"/>
              </a:clrFrom>
              <a:clrTo>
                <a:srgbClr val="FFFFFF">
                  <a:alpha val="0"/>
                </a:srgbClr>
              </a:clrTo>
            </a:clrChange>
            <a:grayscl/>
          </a:blip>
          <a:srcRect b="1671"/>
          <a:stretch/>
        </p:blipFill>
        <p:spPr>
          <a:xfrm>
            <a:off x="4813130" y="1831527"/>
            <a:ext cx="3315365" cy="1754594"/>
          </a:xfrm>
          <a:prstGeom prst="rect">
            <a:avLst/>
          </a:prstGeom>
        </p:spPr>
      </p:pic>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6" imgW="353" imgH="353" progId="TCLayout.ActiveDocument.1">
                  <p:embed/>
                </p:oleObj>
              </mc:Choice>
              <mc:Fallback>
                <p:oleObj name="think-cell Slide" r:id="rId6"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7"/>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19</a:t>
            </a:fld>
            <a:endParaRPr lang="fr-FR"/>
          </a:p>
        </p:txBody>
      </p:sp>
      <p:pic>
        <p:nvPicPr>
          <p:cNvPr id="7" name="Picture 6">
            <a:extLst>
              <a:ext uri="{FF2B5EF4-FFF2-40B4-BE49-F238E27FC236}">
                <a16:creationId xmlns:a16="http://schemas.microsoft.com/office/drawing/2014/main" id="{C547924C-BED7-F1F3-C10F-EDEF5C94D852}"/>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5070363" y="3586121"/>
            <a:ext cx="3432473" cy="2439507"/>
          </a:xfrm>
          <a:prstGeom prst="rect">
            <a:avLst/>
          </a:prstGeom>
        </p:spPr>
      </p:pic>
      <p:sp>
        <p:nvSpPr>
          <p:cNvPr id="10" name="Text Placeholder 2">
            <a:extLst>
              <a:ext uri="{FF2B5EF4-FFF2-40B4-BE49-F238E27FC236}">
                <a16:creationId xmlns:a16="http://schemas.microsoft.com/office/drawing/2014/main" id="{895749B5-B8C7-A491-D596-0F5247A2E08E}"/>
              </a:ext>
            </a:extLst>
          </p:cNvPr>
          <p:cNvSpPr txBox="1">
            <a:spLocks/>
          </p:cNvSpPr>
          <p:nvPr/>
        </p:nvSpPr>
        <p:spPr>
          <a:xfrm>
            <a:off x="9126883" y="991556"/>
            <a:ext cx="2470161" cy="1745884"/>
          </a:xfrm>
          <a:prstGeom prst="rect">
            <a:avLst/>
          </a:prstGeom>
        </p:spPr>
        <p:txBody>
          <a:bodyPr lIns="0"/>
          <a:lstStyle>
            <a:lvl1pPr marL="228600" indent="-228600" algn="l" defTabSz="914400" rtl="0" eaLnBrk="1" latinLnBrk="0" hangingPunct="1">
              <a:lnSpc>
                <a:spcPct val="90000"/>
              </a:lnSpc>
              <a:spcBef>
                <a:spcPts val="1000"/>
              </a:spcBef>
              <a:buClr>
                <a:schemeClr val="accent3"/>
              </a:buClr>
              <a:buFont typeface="Wingdings" panose="05000000000000000000" pitchFamily="2" charset="2"/>
              <a:buChar char="§"/>
              <a:defRPr lang="en-US" sz="2800" kern="1200">
                <a:solidFill>
                  <a:schemeClr val="tx1">
                    <a:lumMod val="75000"/>
                  </a:schemeClr>
                </a:solidFill>
                <a:latin typeface="+mn-lt"/>
                <a:ea typeface="+mn-ea"/>
                <a:cs typeface="+mn-cs"/>
              </a:defRPr>
            </a:lvl1pPr>
            <a:lvl2pPr marL="6858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2400" kern="1200">
                <a:solidFill>
                  <a:schemeClr val="tx1">
                    <a:lumMod val="75000"/>
                  </a:schemeClr>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2000" kern="1200" baseline="0">
                <a:solidFill>
                  <a:schemeClr val="tx1">
                    <a:lumMod val="75000"/>
                  </a:schemeClr>
                </a:solidFill>
                <a:latin typeface="+mn-lt"/>
                <a:ea typeface="+mn-ea"/>
                <a:cs typeface="+mn-cs"/>
              </a:defRPr>
            </a:lvl3pPr>
            <a:lvl4pPr marL="16002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1800" kern="1200">
                <a:solidFill>
                  <a:schemeClr val="tx1">
                    <a:lumMod val="75000"/>
                  </a:schemeClr>
                </a:solidFill>
                <a:latin typeface="+mn-lt"/>
                <a:ea typeface="+mn-ea"/>
                <a:cs typeface="+mn-cs"/>
              </a:defRPr>
            </a:lvl4pPr>
            <a:lvl5pPr marL="20574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1800" kern="1200" baseline="0">
                <a:solidFill>
                  <a:schemeClr val="tx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i="1" dirty="0">
                <a:solidFill>
                  <a:srgbClr val="F79016"/>
                </a:solidFill>
                <a:latin typeface="Arial" panose="020B0604020202020204"/>
              </a:rPr>
              <a:t>Coils</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800" b="1" i="1" dirty="0">
                <a:solidFill>
                  <a:schemeClr val="accent2"/>
                </a:solidFill>
                <a:latin typeface="Arial" panose="020B0604020202020204"/>
              </a:rPr>
              <a:t>Ramping time : 2 hours</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800" b="1" i="1" dirty="0">
                <a:solidFill>
                  <a:schemeClr val="accent2"/>
                </a:solidFill>
                <a:latin typeface="Arial" panose="020B0604020202020204"/>
              </a:rPr>
              <a:t>Time to switch between particles : &lt; 15 min</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800" i="1" dirty="0">
                <a:solidFill>
                  <a:srgbClr val="4D5255">
                    <a:lumMod val="75000"/>
                  </a:srgbClr>
                </a:solidFill>
                <a:latin typeface="Arial" panose="020B0604020202020204"/>
              </a:rPr>
              <a:t>Stored energy: ~55.6 MJ</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800" i="1" dirty="0">
                <a:solidFill>
                  <a:srgbClr val="4D5255">
                    <a:lumMod val="75000"/>
                  </a:srgbClr>
                </a:solidFill>
                <a:latin typeface="Arial" panose="020B0604020202020204"/>
              </a:rPr>
              <a:t>turns per coil : 1344</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800" i="1" dirty="0">
                <a:solidFill>
                  <a:srgbClr val="4D5255">
                    <a:lumMod val="75000"/>
                  </a:srgbClr>
                </a:solidFill>
                <a:latin typeface="Arial" panose="020B0604020202020204"/>
              </a:rPr>
              <a:t>Supra material : </a:t>
            </a:r>
            <a:r>
              <a:rPr lang="en-US" sz="800" i="1" dirty="0" err="1">
                <a:solidFill>
                  <a:srgbClr val="4D5255">
                    <a:lumMod val="75000"/>
                  </a:srgbClr>
                </a:solidFill>
                <a:latin typeface="Arial" panose="020B0604020202020204"/>
              </a:rPr>
              <a:t>NbTi</a:t>
            </a:r>
            <a:endParaRPr lang="en-US" sz="800" i="1" dirty="0">
              <a:solidFill>
                <a:srgbClr val="4D5255">
                  <a:lumMod val="75000"/>
                </a:srgbClr>
              </a:solidFill>
              <a:latin typeface="Arial" panose="020B0604020202020204"/>
            </a:endParaRP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800" i="1" dirty="0">
                <a:solidFill>
                  <a:srgbClr val="4D5255">
                    <a:lumMod val="75000"/>
                  </a:srgbClr>
                </a:solidFill>
                <a:latin typeface="Arial" panose="020B0604020202020204"/>
              </a:rPr>
              <a:t>Critical current: 2800 A @ 4,5 T @ 4,2 K</a:t>
            </a:r>
          </a:p>
          <a:p>
            <a:pPr marL="0" marR="0" lvl="0" indent="0" algn="l" defTabSz="914400" rtl="0" eaLnBrk="1" fontAlgn="auto" latinLnBrk="0" hangingPunct="1">
              <a:lnSpc>
                <a:spcPct val="90000"/>
              </a:lnSpc>
              <a:spcBef>
                <a:spcPts val="1000"/>
              </a:spcBef>
              <a:spcAft>
                <a:spcPts val="0"/>
              </a:spcAft>
              <a:buClr>
                <a:srgbClr val="F0AB00"/>
              </a:buClr>
              <a:buSzTx/>
              <a:buNone/>
              <a:tabLst/>
              <a:defRPr/>
            </a:pPr>
            <a:endParaRPr lang="en-US" sz="1400" dirty="0">
              <a:solidFill>
                <a:srgbClr val="4D5255">
                  <a:lumMod val="75000"/>
                </a:srgbClr>
              </a:solidFill>
              <a:latin typeface="Arial" panose="020B0604020202020204"/>
            </a:endParaRPr>
          </a:p>
        </p:txBody>
      </p:sp>
      <p:grpSp>
        <p:nvGrpSpPr>
          <p:cNvPr id="21" name="Group 20">
            <a:extLst>
              <a:ext uri="{FF2B5EF4-FFF2-40B4-BE49-F238E27FC236}">
                <a16:creationId xmlns:a16="http://schemas.microsoft.com/office/drawing/2014/main" id="{E8C842CB-52A6-3C50-F685-589C1AC73380}"/>
              </a:ext>
            </a:extLst>
          </p:cNvPr>
          <p:cNvGrpSpPr/>
          <p:nvPr/>
        </p:nvGrpSpPr>
        <p:grpSpPr>
          <a:xfrm>
            <a:off x="8128495" y="5463487"/>
            <a:ext cx="1615268" cy="769691"/>
            <a:chOff x="7602000" y="2748418"/>
            <a:chExt cx="1615268" cy="769691"/>
          </a:xfrm>
        </p:grpSpPr>
        <p:sp>
          <p:nvSpPr>
            <p:cNvPr id="13" name="Rectangle: Rounded Corners 12">
              <a:extLst>
                <a:ext uri="{FF2B5EF4-FFF2-40B4-BE49-F238E27FC236}">
                  <a16:creationId xmlns:a16="http://schemas.microsoft.com/office/drawing/2014/main" id="{392F9383-C31B-92A1-9144-7997D73A6E30}"/>
                </a:ext>
              </a:extLst>
            </p:cNvPr>
            <p:cNvSpPr/>
            <p:nvPr/>
          </p:nvSpPr>
          <p:spPr>
            <a:xfrm>
              <a:off x="7602000" y="2769111"/>
              <a:ext cx="1615268" cy="748998"/>
            </a:xfrm>
            <a:prstGeom prst="round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BE"/>
            </a:p>
          </p:txBody>
        </p:sp>
        <p:sp>
          <p:nvSpPr>
            <p:cNvPr id="20" name="TextBox 19">
              <a:extLst>
                <a:ext uri="{FF2B5EF4-FFF2-40B4-BE49-F238E27FC236}">
                  <a16:creationId xmlns:a16="http://schemas.microsoft.com/office/drawing/2014/main" id="{0BB321B0-408C-6394-415B-8922CD98CE67}"/>
                </a:ext>
              </a:extLst>
            </p:cNvPr>
            <p:cNvSpPr txBox="1"/>
            <p:nvPr/>
          </p:nvSpPr>
          <p:spPr>
            <a:xfrm>
              <a:off x="7704771" y="2748418"/>
              <a:ext cx="1448535" cy="764312"/>
            </a:xfrm>
            <a:prstGeom prst="rect">
              <a:avLst/>
            </a:prstGeom>
            <a:noFill/>
          </p:spPr>
          <p:txBody>
            <a:bodyPr wrap="square">
              <a:spAutoFit/>
            </a:bodyPr>
            <a:lstStyle/>
            <a:p>
              <a:pPr marL="0" marR="0" lvl="0" indent="0" algn="r"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F79016"/>
                  </a:solidFill>
                  <a:latin typeface="Arial" panose="020B0604020202020204"/>
                </a:rPr>
                <a:t>Cryostat</a:t>
              </a:r>
            </a:p>
            <a:p>
              <a:pPr marL="0" marR="0" lvl="0" indent="0" algn="r" defTabSz="914400" rtl="0" eaLnBrk="1" fontAlgn="auto" latinLnBrk="0" hangingPunct="1">
                <a:lnSpc>
                  <a:spcPct val="90000"/>
                </a:lnSpc>
                <a:spcBef>
                  <a:spcPts val="1000"/>
                </a:spcBef>
                <a:spcAft>
                  <a:spcPts val="0"/>
                </a:spcAft>
                <a:buClr>
                  <a:srgbClr val="F0AB00"/>
                </a:buClr>
                <a:buSzTx/>
                <a:buNone/>
                <a:tabLst/>
                <a:defRPr/>
              </a:pPr>
              <a:r>
                <a:rPr lang="en-US" sz="800" i="1" dirty="0">
                  <a:solidFill>
                    <a:srgbClr val="4D5255">
                      <a:lumMod val="75000"/>
                    </a:srgbClr>
                  </a:solidFill>
                  <a:latin typeface="Arial" panose="020B0604020202020204"/>
                </a:rPr>
                <a:t>Outer diameter: 4.8m</a:t>
              </a:r>
            </a:p>
            <a:p>
              <a:pPr marL="0" marR="0" lvl="0" indent="0" algn="r" defTabSz="914400" rtl="0" eaLnBrk="1" fontAlgn="auto" latinLnBrk="0" hangingPunct="1">
                <a:lnSpc>
                  <a:spcPct val="90000"/>
                </a:lnSpc>
                <a:spcBef>
                  <a:spcPts val="1000"/>
                </a:spcBef>
                <a:spcAft>
                  <a:spcPts val="0"/>
                </a:spcAft>
                <a:buClr>
                  <a:srgbClr val="F0AB00"/>
                </a:buClr>
                <a:buSzTx/>
                <a:buNone/>
                <a:tabLst/>
                <a:defRPr/>
              </a:pPr>
              <a:r>
                <a:rPr lang="en-US" sz="800" i="1" dirty="0">
                  <a:solidFill>
                    <a:srgbClr val="4D5255">
                      <a:lumMod val="75000"/>
                    </a:srgbClr>
                  </a:solidFill>
                  <a:latin typeface="Arial" panose="020B0604020202020204"/>
                </a:rPr>
                <a:t>Liquid helium bath T°: 4.3 K</a:t>
              </a:r>
            </a:p>
          </p:txBody>
        </p:sp>
      </p:grpSp>
      <p:sp>
        <p:nvSpPr>
          <p:cNvPr id="22" name="Arrow: Right 21">
            <a:extLst>
              <a:ext uri="{FF2B5EF4-FFF2-40B4-BE49-F238E27FC236}">
                <a16:creationId xmlns:a16="http://schemas.microsoft.com/office/drawing/2014/main" id="{35801D6D-BD79-A913-7CDE-3DAD27C26C63}"/>
              </a:ext>
            </a:extLst>
          </p:cNvPr>
          <p:cNvSpPr/>
          <p:nvPr/>
        </p:nvSpPr>
        <p:spPr>
          <a:xfrm rot="12154284">
            <a:off x="7137990" y="5231593"/>
            <a:ext cx="1084721" cy="151032"/>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 name="Picture 7">
            <a:extLst>
              <a:ext uri="{FF2B5EF4-FFF2-40B4-BE49-F238E27FC236}">
                <a16:creationId xmlns:a16="http://schemas.microsoft.com/office/drawing/2014/main" id="{54BD9C30-0AD3-D2DB-465F-CE927ECB6029}"/>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5040242" y="906071"/>
            <a:ext cx="2715801" cy="1455795"/>
          </a:xfrm>
          <a:prstGeom prst="rect">
            <a:avLst/>
          </a:prstGeom>
        </p:spPr>
      </p:pic>
      <p:sp>
        <p:nvSpPr>
          <p:cNvPr id="25" name="Rectangle: Rounded Corners 24">
            <a:extLst>
              <a:ext uri="{FF2B5EF4-FFF2-40B4-BE49-F238E27FC236}">
                <a16:creationId xmlns:a16="http://schemas.microsoft.com/office/drawing/2014/main" id="{09985599-77E2-6457-D3A5-CE84B3FDF27E}"/>
              </a:ext>
            </a:extLst>
          </p:cNvPr>
          <p:cNvSpPr/>
          <p:nvPr/>
        </p:nvSpPr>
        <p:spPr>
          <a:xfrm>
            <a:off x="9022206" y="953039"/>
            <a:ext cx="2331593" cy="790902"/>
          </a:xfrm>
          <a:prstGeom prst="round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BE"/>
          </a:p>
        </p:txBody>
      </p:sp>
      <p:sp>
        <p:nvSpPr>
          <p:cNvPr id="27" name="Rectangle: Rounded Corners 26">
            <a:extLst>
              <a:ext uri="{FF2B5EF4-FFF2-40B4-BE49-F238E27FC236}">
                <a16:creationId xmlns:a16="http://schemas.microsoft.com/office/drawing/2014/main" id="{54D7793C-E218-A478-D20E-2F4694096660}"/>
              </a:ext>
            </a:extLst>
          </p:cNvPr>
          <p:cNvSpPr/>
          <p:nvPr/>
        </p:nvSpPr>
        <p:spPr>
          <a:xfrm>
            <a:off x="128145" y="1080581"/>
            <a:ext cx="4600949" cy="4801473"/>
          </a:xfrm>
          <a:prstGeom prst="roundRect">
            <a:avLst/>
          </a:prstGeom>
          <a:noFill/>
          <a:ln>
            <a:solidFill>
              <a:srgbClr val="FFC2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ontent Placeholder 9">
            <a:extLst>
              <a:ext uri="{FF2B5EF4-FFF2-40B4-BE49-F238E27FC236}">
                <a16:creationId xmlns:a16="http://schemas.microsoft.com/office/drawing/2014/main" id="{A52977FA-F624-EA8D-3399-D2009E4D02B6}"/>
              </a:ext>
            </a:extLst>
          </p:cNvPr>
          <p:cNvSpPr txBox="1">
            <a:spLocks/>
          </p:cNvSpPr>
          <p:nvPr/>
        </p:nvSpPr>
        <p:spPr>
          <a:xfrm>
            <a:off x="457466" y="1751210"/>
            <a:ext cx="4546055" cy="4474025"/>
          </a:xfrm>
          <a:prstGeom prst="rect">
            <a:avLst/>
          </a:prstGeom>
        </p:spPr>
        <p:txBody>
          <a:bodyPr vert="horz" lIns="91440" tIns="45720" rIns="91440" bIns="45720" rtlCol="0" anchor="b">
            <a:normAutofit lnSpcReduction="10000"/>
          </a:bodyPr>
          <a:lstStyle>
            <a:lvl1pPr marL="0" indent="0" algn="l" defTabSz="914400" rtl="0" eaLnBrk="1" latinLnBrk="0" hangingPunct="1">
              <a:lnSpc>
                <a:spcPct val="90000"/>
              </a:lnSpc>
              <a:spcBef>
                <a:spcPts val="1000"/>
              </a:spcBef>
              <a:buFontTx/>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SzPct val="75000"/>
              <a:buFontTx/>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2000" dirty="0">
                <a:solidFill>
                  <a:schemeClr val="accent2"/>
                </a:solidFill>
              </a:rPr>
              <a:t>Main technical features:</a:t>
            </a:r>
          </a:p>
          <a:p>
            <a:pPr marL="285750" indent="-285750">
              <a:buFont typeface="Arial" panose="020B0604020202020204" pitchFamily="34" charset="0"/>
              <a:buChar char="•"/>
            </a:pPr>
            <a:r>
              <a:rPr lang="en-US" sz="1600" dirty="0">
                <a:solidFill>
                  <a:schemeClr val="accent2"/>
                </a:solidFill>
              </a:rPr>
              <a:t>“Compact” magnet </a:t>
            </a:r>
          </a:p>
          <a:p>
            <a:pPr lvl="1"/>
            <a:r>
              <a:rPr lang="en-US" sz="1200" dirty="0"/>
              <a:t>740 Tons – 7m diameter yoke - pole radius 1.87m</a:t>
            </a:r>
          </a:p>
          <a:p>
            <a:pPr lvl="1"/>
            <a:r>
              <a:rPr lang="en-US" sz="1200" dirty="0"/>
              <a:t>pole is 4-fold symmetry / Elliptical gap / Spiralized poles</a:t>
            </a:r>
          </a:p>
          <a:p>
            <a:pPr lvl="1"/>
            <a:r>
              <a:rPr lang="en-US" sz="1200" dirty="0"/>
              <a:t>can accelerate q/m = ½ particles  </a:t>
            </a:r>
          </a:p>
          <a:p>
            <a:pPr marL="285750" indent="-285750">
              <a:buFont typeface="Arial" panose="020B0604020202020204" pitchFamily="34" charset="0"/>
              <a:buChar char="•"/>
            </a:pPr>
            <a:r>
              <a:rPr lang="en-US" sz="1600" dirty="0">
                <a:solidFill>
                  <a:schemeClr val="accent2"/>
                </a:solidFill>
              </a:rPr>
              <a:t>RF</a:t>
            </a:r>
            <a:r>
              <a:rPr lang="en-US" sz="1600" dirty="0"/>
              <a:t>: </a:t>
            </a:r>
            <a:r>
              <a:rPr lang="en-US" sz="1400" dirty="0"/>
              <a:t>75MHz for </a:t>
            </a:r>
            <a:r>
              <a:rPr lang="en-US" sz="1400" baseline="30000" dirty="0"/>
              <a:t>12</a:t>
            </a:r>
            <a:r>
              <a:rPr lang="en-US" sz="1400" dirty="0"/>
              <a:t>C</a:t>
            </a:r>
            <a:r>
              <a:rPr lang="en-US" sz="1400" baseline="30000" dirty="0"/>
              <a:t>6+ </a:t>
            </a:r>
            <a:r>
              <a:rPr lang="en-US" sz="1400" dirty="0"/>
              <a:t>, 75.6MHz for H</a:t>
            </a:r>
            <a:r>
              <a:rPr lang="en-US" sz="1400" baseline="-25000" dirty="0"/>
              <a:t>2</a:t>
            </a:r>
            <a:r>
              <a:rPr lang="en-US" sz="1400" baseline="30000" dirty="0"/>
              <a:t>+</a:t>
            </a:r>
            <a:r>
              <a:rPr lang="en-US" sz="1400" dirty="0"/>
              <a:t>, Harmonic #4</a:t>
            </a:r>
            <a:endParaRPr lang="en-US" sz="1400" dirty="0">
              <a:solidFill>
                <a:schemeClr val="accent2"/>
              </a:solidFill>
            </a:endParaRPr>
          </a:p>
          <a:p>
            <a:pPr marL="285750" indent="-285750">
              <a:buFont typeface="Arial" panose="020B0604020202020204" pitchFamily="34" charset="0"/>
              <a:buChar char="•"/>
            </a:pPr>
            <a:r>
              <a:rPr lang="en-US" sz="1600" dirty="0">
                <a:solidFill>
                  <a:schemeClr val="accent2"/>
                </a:solidFill>
              </a:rPr>
              <a:t>Cryogenic coils</a:t>
            </a:r>
          </a:p>
          <a:p>
            <a:pPr lvl="1"/>
            <a:r>
              <a:rPr lang="en-US" sz="1200" dirty="0"/>
              <a:t>max field 4.5T</a:t>
            </a:r>
          </a:p>
          <a:p>
            <a:pPr lvl="1"/>
            <a:r>
              <a:rPr lang="en-US" sz="1200" dirty="0"/>
              <a:t>coils in liquid He bath </a:t>
            </a:r>
          </a:p>
          <a:p>
            <a:pPr lvl="1"/>
            <a:r>
              <a:rPr lang="en-US" sz="1200" dirty="0"/>
              <a:t>2 sub-coils/coil to adapt field to particle masses discrepancies.  </a:t>
            </a:r>
            <a:endParaRPr lang="en-US" sz="1600" dirty="0">
              <a:solidFill>
                <a:srgbClr val="FFC000"/>
              </a:solidFill>
            </a:endParaRPr>
          </a:p>
          <a:p>
            <a:pPr marL="285750" indent="-285750">
              <a:buFont typeface="Arial" panose="020B0604020202020204" pitchFamily="34" charset="0"/>
              <a:buChar char="•"/>
            </a:pPr>
            <a:r>
              <a:rPr lang="en-US" sz="1600" dirty="0">
                <a:solidFill>
                  <a:schemeClr val="accent2"/>
                </a:solidFill>
              </a:rPr>
              <a:t>Injection line</a:t>
            </a:r>
          </a:p>
          <a:p>
            <a:pPr lvl="1"/>
            <a:r>
              <a:rPr lang="en-US" sz="1400" dirty="0">
                <a:solidFill>
                  <a:srgbClr val="FFC000"/>
                </a:solidFill>
              </a:rPr>
              <a:t>3 sources:</a:t>
            </a:r>
            <a:r>
              <a:rPr lang="en-US" sz="1400" dirty="0"/>
              <a:t> H</a:t>
            </a:r>
            <a:r>
              <a:rPr lang="en-US" sz="1400" baseline="-25000" dirty="0"/>
              <a:t>2</a:t>
            </a:r>
            <a:r>
              <a:rPr lang="en-US" sz="1400" baseline="30000" dirty="0"/>
              <a:t>+</a:t>
            </a:r>
            <a:r>
              <a:rPr lang="en-US" sz="1400" dirty="0"/>
              <a:t>, </a:t>
            </a:r>
            <a:r>
              <a:rPr lang="en-US" sz="1400" baseline="30000" dirty="0"/>
              <a:t>4</a:t>
            </a:r>
            <a:r>
              <a:rPr lang="en-US" sz="1400" dirty="0"/>
              <a:t>He</a:t>
            </a:r>
            <a:r>
              <a:rPr lang="en-US" sz="1400" baseline="30000" dirty="0"/>
              <a:t>2+</a:t>
            </a:r>
            <a:r>
              <a:rPr lang="en-US" sz="1400" dirty="0"/>
              <a:t> &amp; </a:t>
            </a:r>
            <a:r>
              <a:rPr lang="en-US" sz="1400" baseline="30000" dirty="0"/>
              <a:t>12</a:t>
            </a:r>
            <a:r>
              <a:rPr lang="en-US" sz="1400" dirty="0"/>
              <a:t>C</a:t>
            </a:r>
            <a:r>
              <a:rPr lang="en-US" sz="1400" baseline="30000" dirty="0"/>
              <a:t>6+</a:t>
            </a:r>
            <a:r>
              <a:rPr lang="en-US" sz="1400" dirty="0"/>
              <a:t> </a:t>
            </a:r>
          </a:p>
          <a:p>
            <a:pPr lvl="1"/>
            <a:r>
              <a:rPr lang="en-US" sz="1400" dirty="0"/>
              <a:t>Beam optics controls, buncher &amp; diagnostics</a:t>
            </a:r>
            <a:endParaRPr lang="en-US" sz="1400" dirty="0">
              <a:solidFill>
                <a:schemeClr val="accent3"/>
              </a:solidFill>
            </a:endParaRPr>
          </a:p>
          <a:p>
            <a:pPr marL="285750" indent="-285750">
              <a:buFont typeface="Arial" panose="020B0604020202020204" pitchFamily="34" charset="0"/>
              <a:buChar char="•"/>
            </a:pPr>
            <a:r>
              <a:rPr lang="en-US" sz="1600" dirty="0">
                <a:solidFill>
                  <a:schemeClr val="accent2"/>
                </a:solidFill>
              </a:rPr>
              <a:t>Dual extraction</a:t>
            </a:r>
            <a:r>
              <a:rPr lang="en-US" sz="1600" dirty="0"/>
              <a:t>:</a:t>
            </a:r>
          </a:p>
          <a:p>
            <a:pPr lvl="1"/>
            <a:r>
              <a:rPr lang="en-US" sz="1200" dirty="0">
                <a:solidFill>
                  <a:schemeClr val="accent2"/>
                </a:solidFill>
              </a:rPr>
              <a:t>H</a:t>
            </a:r>
            <a:r>
              <a:rPr lang="en-US" sz="1200" baseline="-25000" dirty="0">
                <a:solidFill>
                  <a:schemeClr val="accent2"/>
                </a:solidFill>
              </a:rPr>
              <a:t>2</a:t>
            </a:r>
            <a:r>
              <a:rPr lang="en-US" sz="1200" baseline="30000" dirty="0">
                <a:solidFill>
                  <a:schemeClr val="accent2"/>
                </a:solidFill>
              </a:rPr>
              <a:t>+</a:t>
            </a:r>
            <a:r>
              <a:rPr lang="en-US" sz="1200" dirty="0">
                <a:solidFill>
                  <a:schemeClr val="accent2"/>
                </a:solidFill>
              </a:rPr>
              <a:t> @ ~265 MeV/u</a:t>
            </a:r>
            <a:r>
              <a:rPr lang="en-US" sz="1200" dirty="0"/>
              <a:t>: protons extracted via stripping</a:t>
            </a:r>
          </a:p>
          <a:p>
            <a:pPr lvl="1"/>
            <a:r>
              <a:rPr lang="en-US" sz="1200" baseline="30000" dirty="0">
                <a:solidFill>
                  <a:schemeClr val="accent2"/>
                </a:solidFill>
              </a:rPr>
              <a:t>4</a:t>
            </a:r>
            <a:r>
              <a:rPr lang="en-US" sz="1200" dirty="0">
                <a:solidFill>
                  <a:schemeClr val="accent2"/>
                </a:solidFill>
              </a:rPr>
              <a:t>He</a:t>
            </a:r>
            <a:r>
              <a:rPr lang="en-US" sz="1200" baseline="30000" dirty="0">
                <a:solidFill>
                  <a:schemeClr val="accent2"/>
                </a:solidFill>
              </a:rPr>
              <a:t>2+</a:t>
            </a:r>
            <a:r>
              <a:rPr lang="en-US" sz="1200" dirty="0">
                <a:solidFill>
                  <a:schemeClr val="accent2"/>
                </a:solidFill>
              </a:rPr>
              <a:t> &amp; </a:t>
            </a:r>
            <a:r>
              <a:rPr lang="en-US" sz="1200" baseline="30000" dirty="0">
                <a:solidFill>
                  <a:schemeClr val="accent2"/>
                </a:solidFill>
              </a:rPr>
              <a:t>12</a:t>
            </a:r>
            <a:r>
              <a:rPr lang="en-US" sz="1200" dirty="0">
                <a:solidFill>
                  <a:schemeClr val="accent2"/>
                </a:solidFill>
              </a:rPr>
              <a:t>C</a:t>
            </a:r>
            <a:r>
              <a:rPr lang="en-US" sz="1200" baseline="30000" dirty="0">
                <a:solidFill>
                  <a:schemeClr val="accent2"/>
                </a:solidFill>
              </a:rPr>
              <a:t>6+ </a:t>
            </a:r>
            <a:r>
              <a:rPr lang="en-US" sz="1200" dirty="0">
                <a:solidFill>
                  <a:schemeClr val="accent2"/>
                </a:solidFill>
              </a:rPr>
              <a:t>@ 400 MeV/u</a:t>
            </a:r>
            <a:r>
              <a:rPr lang="en-US" sz="1200" dirty="0"/>
              <a:t>: via electrostatic deflector</a:t>
            </a:r>
            <a:endParaRPr lang="en-US" sz="1600" dirty="0">
              <a:solidFill>
                <a:schemeClr val="accent3"/>
              </a:solidFill>
            </a:endParaRPr>
          </a:p>
          <a:p>
            <a:pPr lvl="1"/>
            <a:endParaRPr lang="en-US" sz="1200" dirty="0"/>
          </a:p>
          <a:p>
            <a:pPr lvl="1"/>
            <a:endParaRPr lang="en-US" sz="1200" dirty="0"/>
          </a:p>
          <a:p>
            <a:pPr lvl="1"/>
            <a:endParaRPr lang="en-US" sz="1200" dirty="0"/>
          </a:p>
        </p:txBody>
      </p:sp>
      <p:sp>
        <p:nvSpPr>
          <p:cNvPr id="29" name="Rectangle 28">
            <a:extLst>
              <a:ext uri="{FF2B5EF4-FFF2-40B4-BE49-F238E27FC236}">
                <a16:creationId xmlns:a16="http://schemas.microsoft.com/office/drawing/2014/main" id="{6BBAA9DF-374D-E956-3F63-C2FED462E491}"/>
              </a:ext>
            </a:extLst>
          </p:cNvPr>
          <p:cNvSpPr/>
          <p:nvPr/>
        </p:nvSpPr>
        <p:spPr>
          <a:xfrm>
            <a:off x="334107" y="4079631"/>
            <a:ext cx="4201317" cy="14524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29">
            <a:extLst>
              <a:ext uri="{FF2B5EF4-FFF2-40B4-BE49-F238E27FC236}">
                <a16:creationId xmlns:a16="http://schemas.microsoft.com/office/drawing/2014/main" id="{890866D2-8F47-8B81-E64D-401F9D4FE1E3}"/>
              </a:ext>
            </a:extLst>
          </p:cNvPr>
          <p:cNvSpPr/>
          <p:nvPr/>
        </p:nvSpPr>
        <p:spPr>
          <a:xfrm>
            <a:off x="334107" y="1635369"/>
            <a:ext cx="4273061" cy="1327639"/>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itle 5">
            <a:extLst>
              <a:ext uri="{FF2B5EF4-FFF2-40B4-BE49-F238E27FC236}">
                <a16:creationId xmlns:a16="http://schemas.microsoft.com/office/drawing/2014/main" id="{DFC392BF-9D0C-1DA7-71C1-CED83D4EB920}"/>
              </a:ext>
            </a:extLst>
          </p:cNvPr>
          <p:cNvSpPr>
            <a:spLocks noGrp="1"/>
          </p:cNvSpPr>
          <p:nvPr>
            <p:ph type="title"/>
          </p:nvPr>
        </p:nvSpPr>
        <p:spPr>
          <a:xfrm>
            <a:off x="674104" y="-33496"/>
            <a:ext cx="9461631" cy="1411287"/>
          </a:xfrm>
        </p:spPr>
        <p:txBody>
          <a:bodyPr vert="horz">
            <a:normAutofit/>
          </a:bodyPr>
          <a:lstStyle/>
          <a:p>
            <a:r>
              <a:rPr lang="fr-BE" sz="3600" b="1" dirty="0">
                <a:latin typeface="+mn-lt"/>
              </a:rPr>
              <a:t>General </a:t>
            </a:r>
            <a:r>
              <a:rPr lang="fr-BE" sz="3600" b="1" dirty="0" err="1">
                <a:latin typeface="+mn-lt"/>
              </a:rPr>
              <a:t>overview</a:t>
            </a:r>
            <a:r>
              <a:rPr lang="fr-BE" sz="3600" b="1" dirty="0">
                <a:latin typeface="+mn-lt"/>
              </a:rPr>
              <a:t> of the C400 cyclotron</a:t>
            </a:r>
            <a:endParaRPr lang="en-US" sz="3600" b="1" dirty="0">
              <a:latin typeface="+mn-lt"/>
            </a:endParaRPr>
          </a:p>
        </p:txBody>
      </p:sp>
      <p:pic>
        <p:nvPicPr>
          <p:cNvPr id="14" name="Picture 13">
            <a:extLst>
              <a:ext uri="{FF2B5EF4-FFF2-40B4-BE49-F238E27FC236}">
                <a16:creationId xmlns:a16="http://schemas.microsoft.com/office/drawing/2014/main" id="{E28F8940-B60D-4ECE-F7C0-BE22D21B536F}"/>
              </a:ext>
            </a:extLst>
          </p:cNvPr>
          <p:cNvPicPr>
            <a:picLocks noChangeAspect="1"/>
          </p:cNvPicPr>
          <p:nvPr/>
        </p:nvPicPr>
        <p:blipFill>
          <a:blip r:embed="rId10"/>
          <a:stretch>
            <a:fillRect/>
          </a:stretch>
        </p:blipFill>
        <p:spPr>
          <a:xfrm>
            <a:off x="8610600" y="2988288"/>
            <a:ext cx="2374343" cy="2069070"/>
          </a:xfrm>
          <a:prstGeom prst="rect">
            <a:avLst/>
          </a:prstGeom>
        </p:spPr>
      </p:pic>
      <p:pic>
        <p:nvPicPr>
          <p:cNvPr id="16" name="Picture 15">
            <a:extLst>
              <a:ext uri="{FF2B5EF4-FFF2-40B4-BE49-F238E27FC236}">
                <a16:creationId xmlns:a16="http://schemas.microsoft.com/office/drawing/2014/main" id="{397C94C6-0CE2-BE6A-28D7-029D283387C7}"/>
              </a:ext>
            </a:extLst>
          </p:cNvPr>
          <p:cNvPicPr>
            <a:picLocks noChangeAspect="1"/>
          </p:cNvPicPr>
          <p:nvPr/>
        </p:nvPicPr>
        <p:blipFill>
          <a:blip r:embed="rId11"/>
          <a:stretch>
            <a:fillRect/>
          </a:stretch>
        </p:blipFill>
        <p:spPr>
          <a:xfrm>
            <a:off x="11259360" y="3385247"/>
            <a:ext cx="674552" cy="533086"/>
          </a:xfrm>
          <a:prstGeom prst="rect">
            <a:avLst/>
          </a:prstGeom>
        </p:spPr>
      </p:pic>
      <p:sp>
        <p:nvSpPr>
          <p:cNvPr id="19" name="TextBox 18">
            <a:extLst>
              <a:ext uri="{FF2B5EF4-FFF2-40B4-BE49-F238E27FC236}">
                <a16:creationId xmlns:a16="http://schemas.microsoft.com/office/drawing/2014/main" id="{77A628DE-691C-EE15-F2A0-21E31A5198C7}"/>
              </a:ext>
            </a:extLst>
          </p:cNvPr>
          <p:cNvSpPr txBox="1"/>
          <p:nvPr/>
        </p:nvSpPr>
        <p:spPr>
          <a:xfrm>
            <a:off x="11197447" y="3130396"/>
            <a:ext cx="645882" cy="276999"/>
          </a:xfrm>
          <a:prstGeom prst="rect">
            <a:avLst/>
          </a:prstGeom>
          <a:noFill/>
        </p:spPr>
        <p:txBody>
          <a:bodyPr wrap="none" rtlCol="0">
            <a:spAutoFit/>
          </a:bodyPr>
          <a:lstStyle/>
          <a:p>
            <a:r>
              <a:rPr lang="en-US" sz="1200" i="1" dirty="0"/>
              <a:t>SC wire</a:t>
            </a:r>
            <a:endParaRPr lang="fr-FR" sz="1200" i="1" dirty="0"/>
          </a:p>
        </p:txBody>
      </p:sp>
      <p:sp>
        <p:nvSpPr>
          <p:cNvPr id="23" name="TextBox 22">
            <a:extLst>
              <a:ext uri="{FF2B5EF4-FFF2-40B4-BE49-F238E27FC236}">
                <a16:creationId xmlns:a16="http://schemas.microsoft.com/office/drawing/2014/main" id="{350F2931-4A56-DA19-94BF-12EB48D7E795}"/>
              </a:ext>
            </a:extLst>
          </p:cNvPr>
          <p:cNvSpPr txBox="1"/>
          <p:nvPr/>
        </p:nvSpPr>
        <p:spPr>
          <a:xfrm>
            <a:off x="10960981" y="3988222"/>
            <a:ext cx="1271310" cy="461665"/>
          </a:xfrm>
          <a:prstGeom prst="rect">
            <a:avLst/>
          </a:prstGeom>
          <a:noFill/>
        </p:spPr>
        <p:txBody>
          <a:bodyPr wrap="none" rtlCol="0">
            <a:spAutoFit/>
          </a:bodyPr>
          <a:lstStyle/>
          <a:p>
            <a:r>
              <a:rPr lang="en-US" sz="1200" dirty="0" err="1"/>
              <a:t>NbTi</a:t>
            </a:r>
            <a:endParaRPr lang="en-US" sz="1200" dirty="0"/>
          </a:p>
          <a:p>
            <a:r>
              <a:rPr lang="en-US" sz="1200" dirty="0"/>
              <a:t>Hardened copper</a:t>
            </a:r>
            <a:endParaRPr lang="fr-FR" sz="1200" dirty="0"/>
          </a:p>
        </p:txBody>
      </p:sp>
      <p:cxnSp>
        <p:nvCxnSpPr>
          <p:cNvPr id="26" name="Straight Arrow Connector 25">
            <a:extLst>
              <a:ext uri="{FF2B5EF4-FFF2-40B4-BE49-F238E27FC236}">
                <a16:creationId xmlns:a16="http://schemas.microsoft.com/office/drawing/2014/main" id="{78FB851D-B842-A709-C07A-062A9ADE5759}"/>
              </a:ext>
            </a:extLst>
          </p:cNvPr>
          <p:cNvCxnSpPr>
            <a:endCxn id="16" idx="1"/>
          </p:cNvCxnSpPr>
          <p:nvPr/>
        </p:nvCxnSpPr>
        <p:spPr>
          <a:xfrm flipV="1">
            <a:off x="11117580" y="3651790"/>
            <a:ext cx="141780" cy="3710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F21FB2C-CEB1-9490-9433-0EBEED26C283}"/>
              </a:ext>
            </a:extLst>
          </p:cNvPr>
          <p:cNvCxnSpPr>
            <a:cxnSpLocks/>
          </p:cNvCxnSpPr>
          <p:nvPr/>
        </p:nvCxnSpPr>
        <p:spPr>
          <a:xfrm flipH="1" flipV="1">
            <a:off x="11533777" y="3743827"/>
            <a:ext cx="324116" cy="4752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8B1A4026-CEC6-F4E1-918B-A1E35A6A9748}"/>
              </a:ext>
            </a:extLst>
          </p:cNvPr>
          <p:cNvSpPr txBox="1"/>
          <p:nvPr/>
        </p:nvSpPr>
        <p:spPr>
          <a:xfrm>
            <a:off x="10905407" y="4417654"/>
            <a:ext cx="896784" cy="461665"/>
          </a:xfrm>
          <a:prstGeom prst="rect">
            <a:avLst/>
          </a:prstGeom>
          <a:noFill/>
        </p:spPr>
        <p:txBody>
          <a:bodyPr wrap="square" rtlCol="0">
            <a:spAutoFit/>
          </a:bodyPr>
          <a:lstStyle/>
          <a:p>
            <a:r>
              <a:rPr lang="en-US" sz="1200" i="1" dirty="0"/>
              <a:t>Fiber glass insulation</a:t>
            </a:r>
            <a:endParaRPr lang="fr-FR" sz="1200" i="1" dirty="0"/>
          </a:p>
        </p:txBody>
      </p:sp>
      <p:sp>
        <p:nvSpPr>
          <p:cNvPr id="36" name="TextBox 35">
            <a:extLst>
              <a:ext uri="{FF2B5EF4-FFF2-40B4-BE49-F238E27FC236}">
                <a16:creationId xmlns:a16="http://schemas.microsoft.com/office/drawing/2014/main" id="{F204FD9C-32C2-22D4-3204-B8F4C5A3DA72}"/>
              </a:ext>
            </a:extLst>
          </p:cNvPr>
          <p:cNvSpPr txBox="1"/>
          <p:nvPr/>
        </p:nvSpPr>
        <p:spPr>
          <a:xfrm>
            <a:off x="9743763" y="4984257"/>
            <a:ext cx="1667562" cy="461665"/>
          </a:xfrm>
          <a:prstGeom prst="rect">
            <a:avLst/>
          </a:prstGeom>
          <a:noFill/>
        </p:spPr>
        <p:txBody>
          <a:bodyPr wrap="square" rtlCol="0">
            <a:spAutoFit/>
          </a:bodyPr>
          <a:lstStyle/>
          <a:p>
            <a:r>
              <a:rPr lang="en-US" sz="1200" i="1" dirty="0"/>
              <a:t>Encapsulation with Epoxy impregnation</a:t>
            </a:r>
            <a:endParaRPr lang="fr-FR" sz="1200" i="1" dirty="0"/>
          </a:p>
        </p:txBody>
      </p:sp>
    </p:spTree>
    <p:extLst>
      <p:ext uri="{BB962C8B-B14F-4D97-AF65-F5344CB8AC3E}">
        <p14:creationId xmlns:p14="http://schemas.microsoft.com/office/powerpoint/2010/main" val="563706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3A7BB5-51AE-4405-93CE-AAFAEE1C5B13}"/>
              </a:ext>
            </a:extLst>
          </p:cNvPr>
          <p:cNvSpPr>
            <a:spLocks noGrp="1"/>
          </p:cNvSpPr>
          <p:nvPr>
            <p:ph type="title"/>
          </p:nvPr>
        </p:nvSpPr>
        <p:spPr>
          <a:xfrm>
            <a:off x="574611" y="174326"/>
            <a:ext cx="9455062" cy="806968"/>
          </a:xfrm>
        </p:spPr>
        <p:txBody>
          <a:bodyPr>
            <a:normAutofit/>
          </a:bodyPr>
          <a:lstStyle/>
          <a:p>
            <a:r>
              <a:rPr lang="en-US" sz="4000" b="1">
                <a:latin typeface="+mn-lt"/>
              </a:rPr>
              <a:t>Disclaimer</a:t>
            </a:r>
            <a:endParaRPr lang="fr-FR" sz="4000" b="1">
              <a:latin typeface="+mn-lt"/>
            </a:endParaRPr>
          </a:p>
        </p:txBody>
      </p:sp>
      <p:sp>
        <p:nvSpPr>
          <p:cNvPr id="4" name="Text Placeholder 5">
            <a:extLst>
              <a:ext uri="{FF2B5EF4-FFF2-40B4-BE49-F238E27FC236}">
                <a16:creationId xmlns:a16="http://schemas.microsoft.com/office/drawing/2014/main" id="{83F2C770-493A-83FA-C686-4916D9D76E3B}"/>
              </a:ext>
            </a:extLst>
          </p:cNvPr>
          <p:cNvSpPr txBox="1">
            <a:spLocks/>
          </p:cNvSpPr>
          <p:nvPr/>
        </p:nvSpPr>
        <p:spPr>
          <a:xfrm>
            <a:off x="401652" y="1213503"/>
            <a:ext cx="11160807" cy="4953099"/>
          </a:xfrm>
          <a:prstGeom prst="rect">
            <a:avLst/>
          </a:prstGeom>
        </p:spPr>
        <p:txBody>
          <a:bodyPr vert="horz" lIns="0" tIns="0" rIns="0" bIns="0" rtlCol="0" anchor="t">
            <a:normAutofit/>
          </a:bodyPr>
          <a:lstStyle>
            <a:lvl1pPr marL="228600" indent="-228600" algn="l" defTabSz="914400" rtl="0" eaLnBrk="1" latinLnBrk="0" hangingPunct="1">
              <a:lnSpc>
                <a:spcPct val="90000"/>
              </a:lnSpc>
              <a:spcBef>
                <a:spcPts val="1000"/>
              </a:spcBef>
              <a:buFontTx/>
              <a:buBlip>
                <a:blip r:embed="rId2"/>
              </a:buBlip>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SzPct val="75000"/>
              <a:buFontTx/>
              <a:buBlip>
                <a:blip r:embed="rId2"/>
              </a:buBlip>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Tx/>
              <a:buNone/>
            </a:pPr>
            <a:r>
              <a:rPr lang="en-US" sz="2400" b="1" dirty="0"/>
              <a:t>PROPRIETARY INFORMATION</a:t>
            </a:r>
            <a:endParaRPr lang="en-US" sz="2400" b="1" dirty="0">
              <a:cs typeface="Arial"/>
            </a:endParaRPr>
          </a:p>
          <a:p>
            <a:pPr marL="0" indent="0" algn="ctr">
              <a:buFontTx/>
              <a:buNone/>
            </a:pPr>
            <a:r>
              <a:rPr lang="en-US" sz="1905" dirty="0"/>
              <a:t>THE INFORMATION CONTAINED IN THIS DOCUMENT IS CONFIDENTIAL AND IS THE EXCLUSIVE PROPERTY OF IBA S.A. AND NHA. THIS IS SHARED FOR INFORMATION PURPOSES ONLY. THE REPRODUCTION, TRANSMISSION OR USE OF THIS INFORMATION IS FORBIDDEN, UNLESS PRIOR WRITTEN PERMISSION OF IBA AND NHA IS PROVIDED.</a:t>
            </a:r>
            <a:endParaRPr lang="en-US" sz="1905" dirty="0">
              <a:cs typeface="Arial"/>
            </a:endParaRPr>
          </a:p>
          <a:p>
            <a:pPr marL="0" indent="0" algn="ctr">
              <a:spcBef>
                <a:spcPts val="999"/>
              </a:spcBef>
              <a:buFontTx/>
              <a:buNone/>
            </a:pPr>
            <a:endParaRPr lang="en-US" sz="1905" dirty="0"/>
          </a:p>
          <a:p>
            <a:pPr marL="0" indent="0" algn="ctr">
              <a:buFontTx/>
              <a:buNone/>
            </a:pPr>
            <a:r>
              <a:rPr lang="en-US" sz="1905" dirty="0"/>
              <a:t>This document may contain express or implied forward-looking statements, opinions, expectations or analysis (the “Statements”). The Statements are subject to a variety of risks and uncertainties, many of which are beyond IBA’s or </a:t>
            </a:r>
            <a:r>
              <a:rPr lang="en-US" sz="1905" dirty="0" err="1"/>
              <a:t>NHa’s</a:t>
            </a:r>
            <a:r>
              <a:rPr lang="en-US" sz="1905" dirty="0"/>
              <a:t> control, and some of which could cause actual results that differ materially from those contemplated in the Statements. IBA and </a:t>
            </a:r>
            <a:r>
              <a:rPr lang="en-US" sz="1905" dirty="0" err="1"/>
              <a:t>Nha</a:t>
            </a:r>
            <a:r>
              <a:rPr lang="en-US" sz="1905" dirty="0"/>
              <a:t> assumes no obligation nor makes any warranty or commitment with respect to the Statements. </a:t>
            </a:r>
            <a:endParaRPr lang="en-US" sz="1905" dirty="0">
              <a:cs typeface="Arial"/>
            </a:endParaRPr>
          </a:p>
          <a:p>
            <a:pPr marL="0" indent="0" algn="ctr">
              <a:spcBef>
                <a:spcPts val="999"/>
              </a:spcBef>
              <a:buFontTx/>
              <a:buNone/>
            </a:pPr>
            <a:endParaRPr lang="en-US" sz="1905" dirty="0">
              <a:ea typeface="+mn-lt"/>
              <a:cs typeface="+mn-lt"/>
            </a:endParaRPr>
          </a:p>
          <a:p>
            <a:pPr marL="228487" indent="-228487" algn="ctr">
              <a:spcBef>
                <a:spcPts val="999"/>
              </a:spcBef>
              <a:buFontTx/>
              <a:buNone/>
            </a:pPr>
            <a:r>
              <a:rPr lang="en-US" sz="1905" dirty="0">
                <a:ea typeface="+mn-lt"/>
                <a:cs typeface="+mn-lt"/>
              </a:rPr>
              <a:t>Due to a continuous research and development program and due to the fact that the Heavy Ion system is under development, IBA and </a:t>
            </a:r>
            <a:r>
              <a:rPr lang="en-US" sz="1905" dirty="0" err="1">
                <a:ea typeface="+mn-lt"/>
                <a:cs typeface="+mn-lt"/>
              </a:rPr>
              <a:t>NHa</a:t>
            </a:r>
            <a:r>
              <a:rPr lang="en-US" sz="1905" dirty="0">
                <a:ea typeface="+mn-lt"/>
                <a:cs typeface="+mn-lt"/>
              </a:rPr>
              <a:t> cannot provide a guarantee that every technical specifications given in this document will be in accordance with the developed product. IBA and </a:t>
            </a:r>
            <a:r>
              <a:rPr lang="en-US" sz="1905" dirty="0" err="1">
                <a:ea typeface="+mn-lt"/>
                <a:cs typeface="+mn-lt"/>
              </a:rPr>
              <a:t>NHa</a:t>
            </a:r>
            <a:r>
              <a:rPr lang="en-US" sz="1905" dirty="0">
                <a:ea typeface="+mn-lt"/>
                <a:cs typeface="+mn-lt"/>
              </a:rPr>
              <a:t> reserve the right to make changes in design, technical descriptions and specifications of its products without prior notice. The Heavy Ion system is also subject to review by competent authorities (FDA, notified bodies, etc.).</a:t>
            </a:r>
            <a:endParaRPr lang="en-US" sz="1905" dirty="0">
              <a:cs typeface="Arial" panose="020B0604020202020204"/>
            </a:endParaRPr>
          </a:p>
          <a:p>
            <a:pPr marL="0" indent="0" algn="ctr">
              <a:spcBef>
                <a:spcPts val="999"/>
              </a:spcBef>
              <a:buFontTx/>
              <a:buNone/>
            </a:pPr>
            <a:endParaRPr lang="en-US" sz="2117" dirty="0">
              <a:cs typeface="Arial"/>
            </a:endParaRPr>
          </a:p>
        </p:txBody>
      </p:sp>
      <p:sp>
        <p:nvSpPr>
          <p:cNvPr id="5" name="ZoneTexte 4">
            <a:extLst>
              <a:ext uri="{FF2B5EF4-FFF2-40B4-BE49-F238E27FC236}">
                <a16:creationId xmlns:a16="http://schemas.microsoft.com/office/drawing/2014/main" id="{F3240649-9633-89AA-A448-BA7958AE2403}"/>
              </a:ext>
            </a:extLst>
          </p:cNvPr>
          <p:cNvSpPr txBox="1"/>
          <p:nvPr/>
        </p:nvSpPr>
        <p:spPr>
          <a:xfrm>
            <a:off x="193611" y="6446354"/>
            <a:ext cx="1324145" cy="369332"/>
          </a:xfrm>
          <a:prstGeom prst="rect">
            <a:avLst/>
          </a:prstGeom>
          <a:noFill/>
        </p:spPr>
        <p:txBody>
          <a:bodyPr wrap="none" rtlCol="0">
            <a:spAutoFit/>
          </a:bodyPr>
          <a:lstStyle/>
          <a:p>
            <a:r>
              <a:rPr lang="en-US">
                <a:solidFill>
                  <a:schemeClr val="bg1"/>
                </a:solidFill>
              </a:rPr>
              <a:t>Confidential</a:t>
            </a:r>
          </a:p>
        </p:txBody>
      </p:sp>
      <p:sp>
        <p:nvSpPr>
          <p:cNvPr id="6" name="Espace réservé du numéro de diapositive 5">
            <a:extLst>
              <a:ext uri="{FF2B5EF4-FFF2-40B4-BE49-F238E27FC236}">
                <a16:creationId xmlns:a16="http://schemas.microsoft.com/office/drawing/2014/main" id="{2AB9C038-2311-1C16-5D25-C4E6D5FD7841}"/>
              </a:ext>
            </a:extLst>
          </p:cNvPr>
          <p:cNvSpPr>
            <a:spLocks noGrp="1"/>
          </p:cNvSpPr>
          <p:nvPr>
            <p:ph type="sldNum" sz="quarter" idx="12"/>
          </p:nvPr>
        </p:nvSpPr>
        <p:spPr/>
        <p:txBody>
          <a:bodyPr/>
          <a:lstStyle/>
          <a:p>
            <a:fld id="{3C70BCF7-18AB-49E6-9587-D4665AED965E}" type="slidenum">
              <a:rPr lang="fr-FR" smtClean="0"/>
              <a:pPr/>
              <a:t>2</a:t>
            </a:fld>
            <a:endParaRPr lang="fr-FR"/>
          </a:p>
        </p:txBody>
      </p:sp>
    </p:spTree>
    <p:extLst>
      <p:ext uri="{BB962C8B-B14F-4D97-AF65-F5344CB8AC3E}">
        <p14:creationId xmlns:p14="http://schemas.microsoft.com/office/powerpoint/2010/main" val="7580534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20</a:t>
            </a:fld>
            <a:endParaRPr lang="fr-FR"/>
          </a:p>
        </p:txBody>
      </p:sp>
      <p:sp>
        <p:nvSpPr>
          <p:cNvPr id="11" name="Text Placeholder 2">
            <a:extLst>
              <a:ext uri="{FF2B5EF4-FFF2-40B4-BE49-F238E27FC236}">
                <a16:creationId xmlns:a16="http://schemas.microsoft.com/office/drawing/2014/main" id="{2C5ECFE3-7B8D-19DC-AD90-D40509E3A94E}"/>
              </a:ext>
            </a:extLst>
          </p:cNvPr>
          <p:cNvSpPr txBox="1">
            <a:spLocks/>
          </p:cNvSpPr>
          <p:nvPr/>
        </p:nvSpPr>
        <p:spPr>
          <a:xfrm>
            <a:off x="9573255" y="1903370"/>
            <a:ext cx="2618745" cy="2433184"/>
          </a:xfrm>
          <a:prstGeom prst="rect">
            <a:avLst/>
          </a:prstGeom>
        </p:spPr>
        <p:txBody>
          <a:bodyPr lIns="0"/>
          <a:lstStyle>
            <a:lvl1pPr marL="228600" indent="-228600" algn="l" defTabSz="914400" rtl="0" eaLnBrk="1" latinLnBrk="0" hangingPunct="1">
              <a:lnSpc>
                <a:spcPct val="90000"/>
              </a:lnSpc>
              <a:spcBef>
                <a:spcPts val="1000"/>
              </a:spcBef>
              <a:buClr>
                <a:schemeClr val="accent3"/>
              </a:buClr>
              <a:buFont typeface="Wingdings" panose="05000000000000000000" pitchFamily="2" charset="2"/>
              <a:buChar char="§"/>
              <a:defRPr lang="en-US" sz="2800" kern="1200">
                <a:solidFill>
                  <a:schemeClr val="tx1">
                    <a:lumMod val="75000"/>
                  </a:schemeClr>
                </a:solidFill>
                <a:latin typeface="+mn-lt"/>
                <a:ea typeface="+mn-ea"/>
                <a:cs typeface="+mn-cs"/>
              </a:defRPr>
            </a:lvl1pPr>
            <a:lvl2pPr marL="6858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2400" kern="1200">
                <a:solidFill>
                  <a:schemeClr val="tx1">
                    <a:lumMod val="75000"/>
                  </a:schemeClr>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2000" kern="1200" baseline="0">
                <a:solidFill>
                  <a:schemeClr val="tx1">
                    <a:lumMod val="75000"/>
                  </a:schemeClr>
                </a:solidFill>
                <a:latin typeface="+mn-lt"/>
                <a:ea typeface="+mn-ea"/>
                <a:cs typeface="+mn-cs"/>
              </a:defRPr>
            </a:lvl3pPr>
            <a:lvl4pPr marL="16002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1800" kern="1200">
                <a:solidFill>
                  <a:schemeClr val="tx1">
                    <a:lumMod val="75000"/>
                  </a:schemeClr>
                </a:solidFill>
                <a:latin typeface="+mn-lt"/>
                <a:ea typeface="+mn-ea"/>
                <a:cs typeface="+mn-cs"/>
              </a:defRPr>
            </a:lvl4pPr>
            <a:lvl5pPr marL="20574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1800" kern="1200" baseline="0">
                <a:solidFill>
                  <a:schemeClr val="tx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F0AB00"/>
              </a:buClr>
              <a:buNone/>
              <a:defRPr/>
            </a:pPr>
            <a:r>
              <a:rPr lang="en-US" sz="1400" dirty="0">
                <a:solidFill>
                  <a:srgbClr val="F79016"/>
                </a:solidFill>
                <a:latin typeface="Arial" panose="020B0604020202020204"/>
              </a:rPr>
              <a:t>Cryogenic system</a:t>
            </a:r>
            <a:endParaRPr lang="en-US" sz="1400" dirty="0">
              <a:solidFill>
                <a:srgbClr val="4D5255">
                  <a:lumMod val="75000"/>
                </a:srgbClr>
              </a:solidFill>
              <a:latin typeface="Arial" panose="020B0604020202020204"/>
            </a:endParaRPr>
          </a:p>
          <a:p>
            <a:pPr marL="0" marR="0" lvl="0" indent="0" defTabSz="914400" rtl="0" eaLnBrk="1" fontAlgn="auto" latinLnBrk="0" hangingPunct="1">
              <a:lnSpc>
                <a:spcPct val="90000"/>
              </a:lnSpc>
              <a:spcBef>
                <a:spcPts val="1000"/>
              </a:spcBef>
              <a:spcAft>
                <a:spcPts val="0"/>
              </a:spcAft>
              <a:buClr>
                <a:srgbClr val="F0AB00"/>
              </a:buClr>
              <a:buSzTx/>
              <a:buNone/>
              <a:tabLst/>
              <a:defRPr/>
            </a:pPr>
            <a:r>
              <a:rPr lang="en-US" sz="900" b="0" i="0" dirty="0">
                <a:solidFill>
                  <a:srgbClr val="333333"/>
                </a:solidFill>
                <a:effectLst/>
                <a:latin typeface="Arial" panose="020B0604020202020204" pitchFamily="34" charset="0"/>
                <a:cs typeface="Arial" panose="020B0604020202020204" pitchFamily="34" charset="0"/>
              </a:rPr>
              <a:t>First cooling from </a:t>
            </a:r>
            <a:r>
              <a:rPr lang="en-US" sz="900" b="0" i="0" dirty="0" err="1">
                <a:solidFill>
                  <a:srgbClr val="333333"/>
                </a:solidFill>
                <a:effectLst/>
                <a:latin typeface="Arial" panose="020B0604020202020204" pitchFamily="34" charset="0"/>
                <a:cs typeface="Arial" panose="020B0604020202020204" pitchFamily="34" charset="0"/>
              </a:rPr>
              <a:t>GHe</a:t>
            </a:r>
            <a:r>
              <a:rPr lang="en-US" sz="900" b="0" i="0" dirty="0">
                <a:solidFill>
                  <a:srgbClr val="333333"/>
                </a:solidFill>
                <a:effectLst/>
                <a:latin typeface="Arial" panose="020B0604020202020204" pitchFamily="34" charset="0"/>
                <a:cs typeface="Arial" panose="020B0604020202020204" pitchFamily="34" charset="0"/>
              </a:rPr>
              <a:t> to </a:t>
            </a:r>
            <a:r>
              <a:rPr lang="en-US" sz="900" b="0" i="0" dirty="0" err="1">
                <a:solidFill>
                  <a:srgbClr val="333333"/>
                </a:solidFill>
                <a:effectLst/>
                <a:latin typeface="Arial" panose="020B0604020202020204" pitchFamily="34" charset="0"/>
                <a:cs typeface="Arial" panose="020B0604020202020204" pitchFamily="34" charset="0"/>
              </a:rPr>
              <a:t>LHe</a:t>
            </a:r>
            <a:r>
              <a:rPr lang="en-US" sz="900" b="0" i="0" dirty="0">
                <a:solidFill>
                  <a:srgbClr val="333333"/>
                </a:solidFill>
                <a:effectLst/>
                <a:latin typeface="Arial" panose="020B0604020202020204" pitchFamily="34" charset="0"/>
                <a:cs typeface="Arial" panose="020B0604020202020204" pitchFamily="34" charset="0"/>
              </a:rPr>
              <a:t> with closed loop </a:t>
            </a:r>
            <a:r>
              <a:rPr lang="en-US" sz="900" b="0" i="0" dirty="0" err="1">
                <a:solidFill>
                  <a:srgbClr val="333333"/>
                </a:solidFill>
                <a:effectLst/>
                <a:latin typeface="Arial" panose="020B0604020202020204" pitchFamily="34" charset="0"/>
                <a:cs typeface="Arial" panose="020B0604020202020204" pitchFamily="34" charset="0"/>
              </a:rPr>
              <a:t>liquifaction</a:t>
            </a:r>
            <a:r>
              <a:rPr lang="en-US" sz="900" b="0" i="0" dirty="0">
                <a:solidFill>
                  <a:srgbClr val="333333"/>
                </a:solidFill>
                <a:effectLst/>
                <a:latin typeface="Arial" panose="020B0604020202020204" pitchFamily="34" charset="0"/>
                <a:cs typeface="Arial" panose="020B0604020202020204" pitchFamily="34" charset="0"/>
              </a:rPr>
              <a:t> system </a:t>
            </a:r>
          </a:p>
          <a:p>
            <a:pPr marL="0" marR="0" lvl="0" indent="0" defTabSz="914400" rtl="0" eaLnBrk="1" fontAlgn="auto" latinLnBrk="0" hangingPunct="1">
              <a:lnSpc>
                <a:spcPct val="90000"/>
              </a:lnSpc>
              <a:spcBef>
                <a:spcPts val="1000"/>
              </a:spcBef>
              <a:spcAft>
                <a:spcPts val="0"/>
              </a:spcAft>
              <a:buClr>
                <a:srgbClr val="F0AB00"/>
              </a:buClr>
              <a:buSzTx/>
              <a:buNone/>
              <a:tabLst/>
              <a:defRPr/>
            </a:pPr>
            <a:r>
              <a:rPr lang="en-US" sz="900" dirty="0">
                <a:solidFill>
                  <a:srgbClr val="4D5255">
                    <a:lumMod val="75000"/>
                  </a:srgbClr>
                </a:solidFill>
                <a:latin typeface="Arial" panose="020B0604020202020204" pitchFamily="34" charset="0"/>
                <a:cs typeface="Arial" panose="020B0604020202020204" pitchFamily="34" charset="0"/>
              </a:rPr>
              <a:t>Cooling power : 6 cryocoolers / 14 W cooling power @ 4.3 K</a:t>
            </a:r>
          </a:p>
          <a:p>
            <a:pPr marL="0" marR="0" lvl="0" indent="0" defTabSz="914400" rtl="0" eaLnBrk="1" fontAlgn="auto" latinLnBrk="0" hangingPunct="1">
              <a:lnSpc>
                <a:spcPct val="90000"/>
              </a:lnSpc>
              <a:spcBef>
                <a:spcPts val="1000"/>
              </a:spcBef>
              <a:spcAft>
                <a:spcPts val="0"/>
              </a:spcAft>
              <a:buClr>
                <a:srgbClr val="F0AB00"/>
              </a:buClr>
              <a:buSzTx/>
              <a:buNone/>
              <a:tabLst/>
              <a:defRPr/>
            </a:pPr>
            <a:r>
              <a:rPr lang="en-US" sz="900" dirty="0">
                <a:solidFill>
                  <a:srgbClr val="4D5255">
                    <a:lumMod val="75000"/>
                  </a:srgbClr>
                </a:solidFill>
                <a:latin typeface="Arial" panose="020B0604020202020204"/>
              </a:rPr>
              <a:t>Highly instrumented for quench management</a:t>
            </a:r>
            <a:br>
              <a:rPr lang="en-US" sz="900" dirty="0">
                <a:solidFill>
                  <a:srgbClr val="4D5255">
                    <a:lumMod val="75000"/>
                  </a:srgbClr>
                </a:solidFill>
                <a:latin typeface="Arial" panose="020B0604020202020204"/>
              </a:rPr>
            </a:br>
            <a:r>
              <a:rPr lang="en-US" sz="900" dirty="0">
                <a:solidFill>
                  <a:srgbClr val="4D5255">
                    <a:lumMod val="75000"/>
                  </a:srgbClr>
                </a:solidFill>
                <a:latin typeface="Arial" panose="020B0604020202020204"/>
              </a:rPr>
              <a:t>(Temperatures / Voltages / pressures, strain gauges, quench heaters)</a:t>
            </a:r>
          </a:p>
          <a:p>
            <a:pPr marL="0" marR="0" lvl="0" indent="0" defTabSz="914400" rtl="0" eaLnBrk="1" fontAlgn="auto" latinLnBrk="0" hangingPunct="1">
              <a:lnSpc>
                <a:spcPct val="90000"/>
              </a:lnSpc>
              <a:spcBef>
                <a:spcPts val="1000"/>
              </a:spcBef>
              <a:spcAft>
                <a:spcPts val="0"/>
              </a:spcAft>
              <a:buClr>
                <a:srgbClr val="F0AB00"/>
              </a:buClr>
              <a:buSzTx/>
              <a:buNone/>
              <a:tabLst/>
              <a:defRPr/>
            </a:pPr>
            <a:r>
              <a:rPr lang="en-US" sz="900" dirty="0">
                <a:solidFill>
                  <a:srgbClr val="4D5255">
                    <a:lumMod val="75000"/>
                  </a:srgbClr>
                </a:solidFill>
                <a:latin typeface="Arial" panose="020B0604020202020204"/>
              </a:rPr>
              <a:t>2x large tanks for complete He recovery &amp; reliquefication on site</a:t>
            </a:r>
            <a:br>
              <a:rPr lang="en-US" sz="900" dirty="0">
                <a:solidFill>
                  <a:srgbClr val="4D5255">
                    <a:lumMod val="75000"/>
                  </a:srgbClr>
                </a:solidFill>
                <a:latin typeface="Arial" panose="020B0604020202020204"/>
              </a:rPr>
            </a:br>
            <a:r>
              <a:rPr lang="en-US" sz="900" dirty="0">
                <a:solidFill>
                  <a:srgbClr val="4D5255">
                    <a:lumMod val="75000"/>
                  </a:srgbClr>
                </a:solidFill>
                <a:latin typeface="Calibri" panose="020F0502020204030204" pitchFamily="34" charset="0"/>
                <a:cs typeface="Calibri" panose="020F0502020204030204" pitchFamily="34" charset="0"/>
              </a:rPr>
              <a:t>→ </a:t>
            </a:r>
            <a:r>
              <a:rPr lang="en-US" sz="900" dirty="0">
                <a:solidFill>
                  <a:srgbClr val="4D5255">
                    <a:lumMod val="75000"/>
                  </a:srgbClr>
                </a:solidFill>
                <a:latin typeface="Arial" panose="020B0604020202020204"/>
              </a:rPr>
              <a:t>Cost saving and environment friendly</a:t>
            </a:r>
          </a:p>
          <a:p>
            <a:pPr marL="0" marR="0" lvl="0" indent="0" defTabSz="914400" rtl="0" eaLnBrk="1" fontAlgn="auto" latinLnBrk="0" hangingPunct="1">
              <a:lnSpc>
                <a:spcPct val="90000"/>
              </a:lnSpc>
              <a:spcBef>
                <a:spcPts val="1000"/>
              </a:spcBef>
              <a:spcAft>
                <a:spcPts val="0"/>
              </a:spcAft>
              <a:buClr>
                <a:srgbClr val="F0AB00"/>
              </a:buClr>
              <a:buSzTx/>
              <a:buNone/>
              <a:tabLst/>
              <a:defRPr/>
            </a:pPr>
            <a:endParaRPr lang="en-US" sz="900" dirty="0">
              <a:solidFill>
                <a:srgbClr val="4D5255">
                  <a:lumMod val="75000"/>
                </a:srgbClr>
              </a:solidFill>
              <a:latin typeface="Arial" panose="020B0604020202020204"/>
            </a:endParaRPr>
          </a:p>
        </p:txBody>
      </p:sp>
      <p:sp>
        <p:nvSpPr>
          <p:cNvPr id="32" name="Rectangle 31">
            <a:extLst>
              <a:ext uri="{FF2B5EF4-FFF2-40B4-BE49-F238E27FC236}">
                <a16:creationId xmlns:a16="http://schemas.microsoft.com/office/drawing/2014/main" id="{8BC5B12C-272E-5F59-CF31-5C45F00215B4}"/>
              </a:ext>
            </a:extLst>
          </p:cNvPr>
          <p:cNvSpPr/>
          <p:nvPr/>
        </p:nvSpPr>
        <p:spPr>
          <a:xfrm>
            <a:off x="334107" y="1635369"/>
            <a:ext cx="4273061" cy="1327639"/>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Content Placeholder 9">
            <a:extLst>
              <a:ext uri="{FF2B5EF4-FFF2-40B4-BE49-F238E27FC236}">
                <a16:creationId xmlns:a16="http://schemas.microsoft.com/office/drawing/2014/main" id="{CEA1E822-616E-7587-E256-1BAA7F9FD8C1}"/>
              </a:ext>
            </a:extLst>
          </p:cNvPr>
          <p:cNvSpPr txBox="1">
            <a:spLocks/>
          </p:cNvSpPr>
          <p:nvPr/>
        </p:nvSpPr>
        <p:spPr>
          <a:xfrm>
            <a:off x="457466" y="1751210"/>
            <a:ext cx="4546055" cy="4474025"/>
          </a:xfrm>
          <a:prstGeom prst="rect">
            <a:avLst/>
          </a:prstGeom>
        </p:spPr>
        <p:txBody>
          <a:bodyPr vert="horz" lIns="91440" tIns="45720" rIns="91440" bIns="45720" rtlCol="0" anchor="b">
            <a:normAutofit lnSpcReduction="10000"/>
          </a:bodyPr>
          <a:lstStyle>
            <a:lvl1pPr marL="0" indent="0" algn="l" defTabSz="914400" rtl="0" eaLnBrk="1" latinLnBrk="0" hangingPunct="1">
              <a:lnSpc>
                <a:spcPct val="90000"/>
              </a:lnSpc>
              <a:spcBef>
                <a:spcPts val="1000"/>
              </a:spcBef>
              <a:buFontTx/>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SzPct val="75000"/>
              <a:buFontTx/>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2000" dirty="0">
                <a:solidFill>
                  <a:schemeClr val="accent2"/>
                </a:solidFill>
              </a:rPr>
              <a:t>Main technical features:</a:t>
            </a:r>
          </a:p>
          <a:p>
            <a:pPr marL="285750" indent="-285750">
              <a:buFont typeface="Arial" panose="020B0604020202020204" pitchFamily="34" charset="0"/>
              <a:buChar char="•"/>
            </a:pPr>
            <a:r>
              <a:rPr lang="en-US" sz="1600" dirty="0">
                <a:solidFill>
                  <a:schemeClr val="accent2"/>
                </a:solidFill>
              </a:rPr>
              <a:t>“Compact” magnet </a:t>
            </a:r>
          </a:p>
          <a:p>
            <a:pPr lvl="1"/>
            <a:r>
              <a:rPr lang="en-US" sz="1200" dirty="0"/>
              <a:t>740 Tons – 7m diameter yoke - pole radius 1.87m</a:t>
            </a:r>
          </a:p>
          <a:p>
            <a:pPr lvl="1"/>
            <a:r>
              <a:rPr lang="en-US" sz="1200" dirty="0"/>
              <a:t>pole is 4-fold symmetry / Elliptical gap / Spiralized poles</a:t>
            </a:r>
          </a:p>
          <a:p>
            <a:pPr lvl="1"/>
            <a:r>
              <a:rPr lang="en-US" sz="1200" dirty="0"/>
              <a:t>can accelerate q/m = ½ particles  </a:t>
            </a:r>
          </a:p>
          <a:p>
            <a:pPr marL="285750" indent="-285750">
              <a:buFont typeface="Arial" panose="020B0604020202020204" pitchFamily="34" charset="0"/>
              <a:buChar char="•"/>
            </a:pPr>
            <a:r>
              <a:rPr lang="en-US" sz="1600" dirty="0">
                <a:solidFill>
                  <a:schemeClr val="accent2"/>
                </a:solidFill>
              </a:rPr>
              <a:t>RF</a:t>
            </a:r>
            <a:r>
              <a:rPr lang="en-US" sz="1600" dirty="0"/>
              <a:t>: </a:t>
            </a:r>
            <a:r>
              <a:rPr lang="en-US" sz="1400" dirty="0"/>
              <a:t>75MHz for </a:t>
            </a:r>
            <a:r>
              <a:rPr lang="en-US" sz="1400" baseline="30000" dirty="0"/>
              <a:t>12</a:t>
            </a:r>
            <a:r>
              <a:rPr lang="en-US" sz="1400" dirty="0"/>
              <a:t>C</a:t>
            </a:r>
            <a:r>
              <a:rPr lang="en-US" sz="1400" baseline="30000" dirty="0"/>
              <a:t>6+ </a:t>
            </a:r>
            <a:r>
              <a:rPr lang="en-US" sz="1400" dirty="0"/>
              <a:t>, 75.6MHz for H</a:t>
            </a:r>
            <a:r>
              <a:rPr lang="en-US" sz="1400" baseline="-25000" dirty="0"/>
              <a:t>2</a:t>
            </a:r>
            <a:r>
              <a:rPr lang="en-US" sz="1400" baseline="30000" dirty="0"/>
              <a:t>+</a:t>
            </a:r>
            <a:r>
              <a:rPr lang="en-US" sz="1400" dirty="0"/>
              <a:t>, Harmonic #4</a:t>
            </a:r>
            <a:endParaRPr lang="en-US" sz="1400" dirty="0">
              <a:solidFill>
                <a:schemeClr val="accent2"/>
              </a:solidFill>
            </a:endParaRPr>
          </a:p>
          <a:p>
            <a:pPr marL="285750" indent="-285750">
              <a:buFont typeface="Arial" panose="020B0604020202020204" pitchFamily="34" charset="0"/>
              <a:buChar char="•"/>
            </a:pPr>
            <a:r>
              <a:rPr lang="en-US" sz="1600" dirty="0">
                <a:solidFill>
                  <a:schemeClr val="accent2"/>
                </a:solidFill>
              </a:rPr>
              <a:t>Cryogenic coils</a:t>
            </a:r>
          </a:p>
          <a:p>
            <a:pPr lvl="1"/>
            <a:r>
              <a:rPr lang="en-US" sz="1200" dirty="0"/>
              <a:t>max field 4.5T</a:t>
            </a:r>
          </a:p>
          <a:p>
            <a:pPr lvl="1"/>
            <a:r>
              <a:rPr lang="en-US" sz="1200" dirty="0"/>
              <a:t>coils in liquid He bath </a:t>
            </a:r>
          </a:p>
          <a:p>
            <a:pPr lvl="1"/>
            <a:r>
              <a:rPr lang="en-US" sz="1200" dirty="0"/>
              <a:t>2 sub-coils/coil to adapt field to particle masses discrepancies.  </a:t>
            </a:r>
            <a:endParaRPr lang="en-US" sz="1600" dirty="0">
              <a:solidFill>
                <a:srgbClr val="FFC000"/>
              </a:solidFill>
            </a:endParaRPr>
          </a:p>
          <a:p>
            <a:pPr marL="285750" indent="-285750">
              <a:buFont typeface="Arial" panose="020B0604020202020204" pitchFamily="34" charset="0"/>
              <a:buChar char="•"/>
            </a:pPr>
            <a:r>
              <a:rPr lang="en-US" sz="1600" dirty="0">
                <a:solidFill>
                  <a:schemeClr val="accent2"/>
                </a:solidFill>
              </a:rPr>
              <a:t>Injection line</a:t>
            </a:r>
          </a:p>
          <a:p>
            <a:pPr lvl="1"/>
            <a:r>
              <a:rPr lang="en-US" sz="1400" dirty="0">
                <a:solidFill>
                  <a:srgbClr val="FFC000"/>
                </a:solidFill>
              </a:rPr>
              <a:t>3 sources:</a:t>
            </a:r>
            <a:r>
              <a:rPr lang="en-US" sz="1400" dirty="0"/>
              <a:t> H</a:t>
            </a:r>
            <a:r>
              <a:rPr lang="en-US" sz="1400" baseline="-25000" dirty="0"/>
              <a:t>2</a:t>
            </a:r>
            <a:r>
              <a:rPr lang="en-US" sz="1400" baseline="30000" dirty="0"/>
              <a:t>+</a:t>
            </a:r>
            <a:r>
              <a:rPr lang="en-US" sz="1400" dirty="0"/>
              <a:t>, </a:t>
            </a:r>
            <a:r>
              <a:rPr lang="en-US" sz="1400" baseline="30000" dirty="0"/>
              <a:t>4</a:t>
            </a:r>
            <a:r>
              <a:rPr lang="en-US" sz="1400" dirty="0"/>
              <a:t>He</a:t>
            </a:r>
            <a:r>
              <a:rPr lang="en-US" sz="1400" baseline="30000" dirty="0"/>
              <a:t>2+</a:t>
            </a:r>
            <a:r>
              <a:rPr lang="en-US" sz="1400" dirty="0"/>
              <a:t> &amp; </a:t>
            </a:r>
            <a:r>
              <a:rPr lang="en-US" sz="1400" baseline="30000" dirty="0"/>
              <a:t>12</a:t>
            </a:r>
            <a:r>
              <a:rPr lang="en-US" sz="1400" dirty="0"/>
              <a:t>C</a:t>
            </a:r>
            <a:r>
              <a:rPr lang="en-US" sz="1400" baseline="30000" dirty="0"/>
              <a:t>6+</a:t>
            </a:r>
            <a:r>
              <a:rPr lang="en-US" sz="1400" dirty="0"/>
              <a:t> </a:t>
            </a:r>
          </a:p>
          <a:p>
            <a:pPr lvl="1"/>
            <a:r>
              <a:rPr lang="en-US" sz="1400" dirty="0"/>
              <a:t>Beam optics controls, buncher &amp; diagnostics</a:t>
            </a:r>
            <a:endParaRPr lang="en-US" sz="1400" dirty="0">
              <a:solidFill>
                <a:schemeClr val="accent3"/>
              </a:solidFill>
            </a:endParaRPr>
          </a:p>
          <a:p>
            <a:pPr marL="285750" indent="-285750">
              <a:buFont typeface="Arial" panose="020B0604020202020204" pitchFamily="34" charset="0"/>
              <a:buChar char="•"/>
            </a:pPr>
            <a:r>
              <a:rPr lang="en-US" sz="1600" dirty="0">
                <a:solidFill>
                  <a:schemeClr val="accent2"/>
                </a:solidFill>
              </a:rPr>
              <a:t>Dual extraction</a:t>
            </a:r>
            <a:r>
              <a:rPr lang="en-US" sz="1600" dirty="0"/>
              <a:t>:</a:t>
            </a:r>
          </a:p>
          <a:p>
            <a:pPr lvl="1"/>
            <a:r>
              <a:rPr lang="en-US" sz="1200" dirty="0">
                <a:solidFill>
                  <a:schemeClr val="accent2"/>
                </a:solidFill>
              </a:rPr>
              <a:t>H</a:t>
            </a:r>
            <a:r>
              <a:rPr lang="en-US" sz="1200" baseline="-25000" dirty="0">
                <a:solidFill>
                  <a:schemeClr val="accent2"/>
                </a:solidFill>
              </a:rPr>
              <a:t>2</a:t>
            </a:r>
            <a:r>
              <a:rPr lang="en-US" sz="1200" baseline="30000" dirty="0">
                <a:solidFill>
                  <a:schemeClr val="accent2"/>
                </a:solidFill>
              </a:rPr>
              <a:t>+</a:t>
            </a:r>
            <a:r>
              <a:rPr lang="en-US" sz="1200" dirty="0">
                <a:solidFill>
                  <a:schemeClr val="accent2"/>
                </a:solidFill>
              </a:rPr>
              <a:t> @ ~265 MeV/u</a:t>
            </a:r>
            <a:r>
              <a:rPr lang="en-US" sz="1200" dirty="0"/>
              <a:t>: protons extracted via stripping</a:t>
            </a:r>
          </a:p>
          <a:p>
            <a:pPr lvl="1"/>
            <a:r>
              <a:rPr lang="en-US" sz="1200" baseline="30000" dirty="0">
                <a:solidFill>
                  <a:schemeClr val="accent2"/>
                </a:solidFill>
              </a:rPr>
              <a:t>4</a:t>
            </a:r>
            <a:r>
              <a:rPr lang="en-US" sz="1200" dirty="0">
                <a:solidFill>
                  <a:schemeClr val="accent2"/>
                </a:solidFill>
              </a:rPr>
              <a:t>He</a:t>
            </a:r>
            <a:r>
              <a:rPr lang="en-US" sz="1200" baseline="30000" dirty="0">
                <a:solidFill>
                  <a:schemeClr val="accent2"/>
                </a:solidFill>
              </a:rPr>
              <a:t>2+</a:t>
            </a:r>
            <a:r>
              <a:rPr lang="en-US" sz="1200" dirty="0">
                <a:solidFill>
                  <a:schemeClr val="accent2"/>
                </a:solidFill>
              </a:rPr>
              <a:t> &amp; </a:t>
            </a:r>
            <a:r>
              <a:rPr lang="en-US" sz="1200" baseline="30000" dirty="0">
                <a:solidFill>
                  <a:schemeClr val="accent2"/>
                </a:solidFill>
              </a:rPr>
              <a:t>12</a:t>
            </a:r>
            <a:r>
              <a:rPr lang="en-US" sz="1200" dirty="0">
                <a:solidFill>
                  <a:schemeClr val="accent2"/>
                </a:solidFill>
              </a:rPr>
              <a:t>C</a:t>
            </a:r>
            <a:r>
              <a:rPr lang="en-US" sz="1200" baseline="30000" dirty="0">
                <a:solidFill>
                  <a:schemeClr val="accent2"/>
                </a:solidFill>
              </a:rPr>
              <a:t>6+ </a:t>
            </a:r>
            <a:r>
              <a:rPr lang="en-US" sz="1200" dirty="0">
                <a:solidFill>
                  <a:schemeClr val="accent2"/>
                </a:solidFill>
              </a:rPr>
              <a:t>@ 400 MeV/u</a:t>
            </a:r>
            <a:r>
              <a:rPr lang="en-US" sz="1200" dirty="0"/>
              <a:t>: via electrostatic deflector</a:t>
            </a:r>
            <a:endParaRPr lang="en-US" sz="1600" dirty="0">
              <a:solidFill>
                <a:schemeClr val="accent3"/>
              </a:solidFill>
            </a:endParaRPr>
          </a:p>
          <a:p>
            <a:pPr lvl="1"/>
            <a:endParaRPr lang="en-US" sz="1200" dirty="0"/>
          </a:p>
          <a:p>
            <a:pPr lvl="1"/>
            <a:endParaRPr lang="en-US" sz="1200" dirty="0"/>
          </a:p>
          <a:p>
            <a:pPr lvl="1"/>
            <a:endParaRPr lang="en-US" sz="1200" dirty="0"/>
          </a:p>
        </p:txBody>
      </p:sp>
      <p:sp>
        <p:nvSpPr>
          <p:cNvPr id="31" name="Rectangle 30">
            <a:extLst>
              <a:ext uri="{FF2B5EF4-FFF2-40B4-BE49-F238E27FC236}">
                <a16:creationId xmlns:a16="http://schemas.microsoft.com/office/drawing/2014/main" id="{70112D0E-A2B6-7B24-51B5-F70C4FB5CD8B}"/>
              </a:ext>
            </a:extLst>
          </p:cNvPr>
          <p:cNvSpPr/>
          <p:nvPr/>
        </p:nvSpPr>
        <p:spPr>
          <a:xfrm>
            <a:off x="334107" y="4079630"/>
            <a:ext cx="4273061" cy="162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Picture 8" descr="A picture containing LEGO, toy&#10;&#10;Description automatically generated">
            <a:extLst>
              <a:ext uri="{FF2B5EF4-FFF2-40B4-BE49-F238E27FC236}">
                <a16:creationId xmlns:a16="http://schemas.microsoft.com/office/drawing/2014/main" id="{42E4B810-F78C-C1B4-C9D0-8DD510E1C2F1}"/>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364" r="27246"/>
          <a:stretch/>
        </p:blipFill>
        <p:spPr>
          <a:xfrm>
            <a:off x="3218837" y="1049251"/>
            <a:ext cx="6217920" cy="4546937"/>
          </a:xfrm>
          <a:prstGeom prst="rect">
            <a:avLst/>
          </a:prstGeom>
        </p:spPr>
      </p:pic>
      <p:sp>
        <p:nvSpPr>
          <p:cNvPr id="28" name="Rectangle: Rounded Corners 27">
            <a:extLst>
              <a:ext uri="{FF2B5EF4-FFF2-40B4-BE49-F238E27FC236}">
                <a16:creationId xmlns:a16="http://schemas.microsoft.com/office/drawing/2014/main" id="{34C92496-DBF6-30EC-73B5-43ACAB861C75}"/>
              </a:ext>
            </a:extLst>
          </p:cNvPr>
          <p:cNvSpPr/>
          <p:nvPr/>
        </p:nvSpPr>
        <p:spPr>
          <a:xfrm>
            <a:off x="128145" y="1080581"/>
            <a:ext cx="4600949" cy="4801473"/>
          </a:xfrm>
          <a:prstGeom prst="roundRect">
            <a:avLst/>
          </a:prstGeom>
          <a:noFill/>
          <a:ln>
            <a:solidFill>
              <a:srgbClr val="FFC2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Arrow: Right 25">
            <a:extLst>
              <a:ext uri="{FF2B5EF4-FFF2-40B4-BE49-F238E27FC236}">
                <a16:creationId xmlns:a16="http://schemas.microsoft.com/office/drawing/2014/main" id="{10E05118-8ABB-2DD5-48E4-ECBB8F4CC4DE}"/>
              </a:ext>
            </a:extLst>
          </p:cNvPr>
          <p:cNvSpPr/>
          <p:nvPr/>
        </p:nvSpPr>
        <p:spPr>
          <a:xfrm rot="11214034">
            <a:off x="8180498" y="2194179"/>
            <a:ext cx="1222207" cy="21866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Arrow: Right 26">
            <a:extLst>
              <a:ext uri="{FF2B5EF4-FFF2-40B4-BE49-F238E27FC236}">
                <a16:creationId xmlns:a16="http://schemas.microsoft.com/office/drawing/2014/main" id="{150B268F-8AAA-5C36-B972-E8228648AF4D}"/>
              </a:ext>
            </a:extLst>
          </p:cNvPr>
          <p:cNvSpPr/>
          <p:nvPr/>
        </p:nvSpPr>
        <p:spPr>
          <a:xfrm rot="10551066">
            <a:off x="8270651" y="3208319"/>
            <a:ext cx="1229086" cy="19016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a:extLst>
              <a:ext uri="{FF2B5EF4-FFF2-40B4-BE49-F238E27FC236}">
                <a16:creationId xmlns:a16="http://schemas.microsoft.com/office/drawing/2014/main" id="{B518B97D-1D45-58C1-2E66-BB790820B81D}"/>
              </a:ext>
            </a:extLst>
          </p:cNvPr>
          <p:cNvSpPr/>
          <p:nvPr/>
        </p:nvSpPr>
        <p:spPr>
          <a:xfrm>
            <a:off x="486507" y="1687185"/>
            <a:ext cx="4120661" cy="1327639"/>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Title 5">
            <a:extLst>
              <a:ext uri="{FF2B5EF4-FFF2-40B4-BE49-F238E27FC236}">
                <a16:creationId xmlns:a16="http://schemas.microsoft.com/office/drawing/2014/main" id="{0D0F030A-C0E7-9676-02FD-0885E6A695F9}"/>
              </a:ext>
            </a:extLst>
          </p:cNvPr>
          <p:cNvSpPr>
            <a:spLocks noGrp="1"/>
          </p:cNvSpPr>
          <p:nvPr>
            <p:ph type="title"/>
          </p:nvPr>
        </p:nvSpPr>
        <p:spPr>
          <a:xfrm>
            <a:off x="674104" y="-33496"/>
            <a:ext cx="9461631" cy="1411287"/>
          </a:xfrm>
        </p:spPr>
        <p:txBody>
          <a:bodyPr vert="horz">
            <a:normAutofit/>
          </a:bodyPr>
          <a:lstStyle/>
          <a:p>
            <a:r>
              <a:rPr lang="fr-BE" sz="3600" b="1" dirty="0">
                <a:latin typeface="+mn-lt"/>
              </a:rPr>
              <a:t>General </a:t>
            </a:r>
            <a:r>
              <a:rPr lang="fr-BE" sz="3600" b="1" dirty="0" err="1">
                <a:latin typeface="+mn-lt"/>
              </a:rPr>
              <a:t>overview</a:t>
            </a:r>
            <a:r>
              <a:rPr lang="fr-BE" sz="3600" b="1" dirty="0">
                <a:latin typeface="+mn-lt"/>
              </a:rPr>
              <a:t> of the C400 cyclotron</a:t>
            </a:r>
            <a:endParaRPr lang="en-US" sz="3600" b="1" dirty="0">
              <a:latin typeface="+mn-lt"/>
            </a:endParaRPr>
          </a:p>
        </p:txBody>
      </p:sp>
      <p:sp>
        <p:nvSpPr>
          <p:cNvPr id="5" name="TextBox 4">
            <a:extLst>
              <a:ext uri="{FF2B5EF4-FFF2-40B4-BE49-F238E27FC236}">
                <a16:creationId xmlns:a16="http://schemas.microsoft.com/office/drawing/2014/main" id="{F3D3E0CC-2F18-F130-5607-DE7D34D860B6}"/>
              </a:ext>
            </a:extLst>
          </p:cNvPr>
          <p:cNvSpPr txBox="1"/>
          <p:nvPr/>
        </p:nvSpPr>
        <p:spPr>
          <a:xfrm>
            <a:off x="8171788" y="1507648"/>
            <a:ext cx="2862258" cy="307777"/>
          </a:xfrm>
          <a:prstGeom prst="rect">
            <a:avLst/>
          </a:prstGeom>
          <a:noFill/>
        </p:spPr>
        <p:txBody>
          <a:bodyPr wrap="none" rtlCol="0">
            <a:spAutoFit/>
          </a:bodyPr>
          <a:lstStyle/>
          <a:p>
            <a:r>
              <a:rPr lang="en-US" sz="1400" i="1" dirty="0"/>
              <a:t>‘HMS’ (Helium Management System)</a:t>
            </a:r>
            <a:endParaRPr lang="fr-FR" sz="1400" i="1" dirty="0"/>
          </a:p>
        </p:txBody>
      </p:sp>
    </p:spTree>
    <p:extLst>
      <p:ext uri="{BB962C8B-B14F-4D97-AF65-F5344CB8AC3E}">
        <p14:creationId xmlns:p14="http://schemas.microsoft.com/office/powerpoint/2010/main" val="33925824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e 6">
            <a:extLst>
              <a:ext uri="{FF2B5EF4-FFF2-40B4-BE49-F238E27FC236}">
                <a16:creationId xmlns:a16="http://schemas.microsoft.com/office/drawing/2014/main" id="{3A2DFD81-C01C-5B73-7DE7-3C4B9E7C5F5D}"/>
              </a:ext>
            </a:extLst>
          </p:cNvPr>
          <p:cNvGrpSpPr/>
          <p:nvPr/>
        </p:nvGrpSpPr>
        <p:grpSpPr>
          <a:xfrm>
            <a:off x="4761697" y="33110"/>
            <a:ext cx="7697806" cy="4618794"/>
            <a:chOff x="2457226" y="71210"/>
            <a:chExt cx="7697806" cy="4618794"/>
          </a:xfrm>
        </p:grpSpPr>
        <p:grpSp>
          <p:nvGrpSpPr>
            <p:cNvPr id="7" name="Groupe 7">
              <a:extLst>
                <a:ext uri="{FF2B5EF4-FFF2-40B4-BE49-F238E27FC236}">
                  <a16:creationId xmlns:a16="http://schemas.microsoft.com/office/drawing/2014/main" id="{24297842-B5C3-F4BF-6C47-E4682155ACEA}"/>
                </a:ext>
              </a:extLst>
            </p:cNvPr>
            <p:cNvGrpSpPr/>
            <p:nvPr/>
          </p:nvGrpSpPr>
          <p:grpSpPr>
            <a:xfrm>
              <a:off x="2457226" y="71210"/>
              <a:ext cx="7697806" cy="4618794"/>
              <a:chOff x="2457226" y="71210"/>
              <a:chExt cx="7697806" cy="4618794"/>
            </a:xfrm>
          </p:grpSpPr>
          <p:pic>
            <p:nvPicPr>
              <p:cNvPr id="11" name="Image 10">
                <a:extLst>
                  <a:ext uri="{FF2B5EF4-FFF2-40B4-BE49-F238E27FC236}">
                    <a16:creationId xmlns:a16="http://schemas.microsoft.com/office/drawing/2014/main" id="{AC4AB519-6325-5AFD-C8B2-17FC7E2331B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350565" y="71210"/>
                <a:ext cx="4957584" cy="2447415"/>
              </a:xfrm>
              <a:prstGeom prst="rect">
                <a:avLst/>
              </a:prstGeom>
            </p:spPr>
          </p:pic>
          <p:grpSp>
            <p:nvGrpSpPr>
              <p:cNvPr id="13" name="Groupe 12">
                <a:extLst>
                  <a:ext uri="{FF2B5EF4-FFF2-40B4-BE49-F238E27FC236}">
                    <a16:creationId xmlns:a16="http://schemas.microsoft.com/office/drawing/2014/main" id="{348A4483-BE4B-E506-2D2D-228CF472DC45}"/>
                  </a:ext>
                </a:extLst>
              </p:cNvPr>
              <p:cNvGrpSpPr/>
              <p:nvPr/>
            </p:nvGrpSpPr>
            <p:grpSpPr>
              <a:xfrm>
                <a:off x="2457226" y="299333"/>
                <a:ext cx="7697806" cy="4390671"/>
                <a:chOff x="2457226" y="299333"/>
                <a:chExt cx="7697806" cy="4390671"/>
              </a:xfrm>
            </p:grpSpPr>
            <p:pic>
              <p:nvPicPr>
                <p:cNvPr id="14" name="Picture 44">
                  <a:extLst>
                    <a:ext uri="{FF2B5EF4-FFF2-40B4-BE49-F238E27FC236}">
                      <a16:creationId xmlns:a16="http://schemas.microsoft.com/office/drawing/2014/main" id="{072522EF-9DF7-1456-7F6D-CFB1C4BBDEAC}"/>
                    </a:ext>
                  </a:extLst>
                </p:cNvPr>
                <p:cNvPicPr>
                  <a:picLocks noChangeAspect="1"/>
                </p:cNvPicPr>
                <p:nvPr/>
              </p:nvPicPr>
              <p:blipFill rotWithShape="1">
                <a:blip r:embed="rId6"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457226" y="1517759"/>
                  <a:ext cx="7082178" cy="3172245"/>
                </a:xfrm>
                <a:prstGeom prst="rect">
                  <a:avLst/>
                </a:prstGeom>
              </p:spPr>
            </p:pic>
            <p:sp>
              <p:nvSpPr>
                <p:cNvPr id="15" name="TextBox 47">
                  <a:extLst>
                    <a:ext uri="{FF2B5EF4-FFF2-40B4-BE49-F238E27FC236}">
                      <a16:creationId xmlns:a16="http://schemas.microsoft.com/office/drawing/2014/main" id="{A18D8BF5-C22F-BA53-10A0-6090EE3A1663}"/>
                    </a:ext>
                  </a:extLst>
                </p:cNvPr>
                <p:cNvSpPr txBox="1"/>
                <p:nvPr/>
              </p:nvSpPr>
              <p:spPr>
                <a:xfrm>
                  <a:off x="6096000" y="299333"/>
                  <a:ext cx="1696808" cy="369332"/>
                </a:xfrm>
                <a:prstGeom prst="rect">
                  <a:avLst/>
                </a:prstGeom>
                <a:noFill/>
              </p:spPr>
              <p:txBody>
                <a:bodyPr wrap="square">
                  <a:spAutoFit/>
                </a:bodyPr>
                <a:lstStyle/>
                <a:p>
                  <a:r>
                    <a:rPr lang="en-US" sz="1800" b="1" dirty="0"/>
                    <a:t>H</a:t>
                  </a:r>
                  <a:r>
                    <a:rPr lang="en-US" sz="1800" b="1" baseline="-25000" dirty="0"/>
                    <a:t>2</a:t>
                  </a:r>
                  <a:r>
                    <a:rPr lang="en-US" sz="1800" b="1" baseline="30000" dirty="0"/>
                    <a:t>+</a:t>
                  </a:r>
                  <a:r>
                    <a:rPr lang="en-US" sz="1800" b="1" dirty="0"/>
                    <a:t> - TES type IS</a:t>
                  </a:r>
                  <a:endParaRPr lang="fr-FR" b="1" dirty="0"/>
                </a:p>
              </p:txBody>
            </p:sp>
            <p:sp>
              <p:nvSpPr>
                <p:cNvPr id="16" name="TextBox 49">
                  <a:extLst>
                    <a:ext uri="{FF2B5EF4-FFF2-40B4-BE49-F238E27FC236}">
                      <a16:creationId xmlns:a16="http://schemas.microsoft.com/office/drawing/2014/main" id="{B268BDA7-7DD5-CE8E-D874-58F30D42E13B}"/>
                    </a:ext>
                  </a:extLst>
                </p:cNvPr>
                <p:cNvSpPr txBox="1"/>
                <p:nvPr/>
              </p:nvSpPr>
              <p:spPr>
                <a:xfrm>
                  <a:off x="7920230" y="1351825"/>
                  <a:ext cx="2234802" cy="369332"/>
                </a:xfrm>
                <a:prstGeom prst="rect">
                  <a:avLst/>
                </a:prstGeom>
                <a:noFill/>
              </p:spPr>
              <p:txBody>
                <a:bodyPr wrap="square">
                  <a:spAutoFit/>
                </a:bodyPr>
                <a:lstStyle/>
                <a:p>
                  <a:r>
                    <a:rPr lang="en-US" sz="1800" b="1" baseline="30000" dirty="0"/>
                    <a:t>4</a:t>
                  </a:r>
                  <a:r>
                    <a:rPr lang="en-US" sz="1800" b="1" dirty="0"/>
                    <a:t>He</a:t>
                  </a:r>
                  <a:r>
                    <a:rPr lang="en-US" sz="1800" b="1" baseline="30000" dirty="0"/>
                    <a:t>2+ </a:t>
                  </a:r>
                  <a:r>
                    <a:rPr lang="en-US" sz="1800" b="1" dirty="0"/>
                    <a:t>- ECR type IS</a:t>
                  </a:r>
                </a:p>
              </p:txBody>
            </p:sp>
            <p:sp>
              <p:nvSpPr>
                <p:cNvPr id="18" name="TextBox 53">
                  <a:extLst>
                    <a:ext uri="{FF2B5EF4-FFF2-40B4-BE49-F238E27FC236}">
                      <a16:creationId xmlns:a16="http://schemas.microsoft.com/office/drawing/2014/main" id="{6835F457-1B20-A1B8-AF17-ABE419EBBEA5}"/>
                    </a:ext>
                  </a:extLst>
                </p:cNvPr>
                <p:cNvSpPr txBox="1"/>
                <p:nvPr/>
              </p:nvSpPr>
              <p:spPr>
                <a:xfrm>
                  <a:off x="2652596" y="1340387"/>
                  <a:ext cx="1841657" cy="369332"/>
                </a:xfrm>
                <a:prstGeom prst="rect">
                  <a:avLst/>
                </a:prstGeom>
                <a:noFill/>
              </p:spPr>
              <p:txBody>
                <a:bodyPr wrap="square">
                  <a:spAutoFit/>
                </a:bodyPr>
                <a:lstStyle/>
                <a:p>
                  <a:r>
                    <a:rPr lang="en-US" sz="1800" b="1" baseline="30000" dirty="0"/>
                    <a:t>12</a:t>
                  </a:r>
                  <a:r>
                    <a:rPr lang="en-US" sz="1800" b="1" dirty="0"/>
                    <a:t>C</a:t>
                  </a:r>
                  <a:r>
                    <a:rPr lang="en-US" sz="1800" b="1" baseline="30000" dirty="0"/>
                    <a:t>6+ </a:t>
                  </a:r>
                  <a:r>
                    <a:rPr lang="en-US" sz="1800" b="1" dirty="0"/>
                    <a:t>- ECR type IS</a:t>
                  </a:r>
                  <a:endParaRPr lang="fr-FR" b="1" dirty="0"/>
                </a:p>
              </p:txBody>
            </p:sp>
            <p:sp>
              <p:nvSpPr>
                <p:cNvPr id="19" name="Rectangle 18">
                  <a:extLst>
                    <a:ext uri="{FF2B5EF4-FFF2-40B4-BE49-F238E27FC236}">
                      <a16:creationId xmlns:a16="http://schemas.microsoft.com/office/drawing/2014/main" id="{242EEB7F-BF38-B05D-5DD3-43710F56ABE5}"/>
                    </a:ext>
                  </a:extLst>
                </p:cNvPr>
                <p:cNvSpPr/>
                <p:nvPr/>
              </p:nvSpPr>
              <p:spPr>
                <a:xfrm>
                  <a:off x="3037617" y="1892960"/>
                  <a:ext cx="952828" cy="8883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Carbon source</a:t>
                  </a:r>
                </a:p>
              </p:txBody>
            </p:sp>
          </p:grpSp>
        </p:grpSp>
        <p:sp>
          <p:nvSpPr>
            <p:cNvPr id="8" name="TextBox 49">
              <a:extLst>
                <a:ext uri="{FF2B5EF4-FFF2-40B4-BE49-F238E27FC236}">
                  <a16:creationId xmlns:a16="http://schemas.microsoft.com/office/drawing/2014/main" id="{EB11ECE9-451F-B599-81E0-58989DFE815F}"/>
                </a:ext>
              </a:extLst>
            </p:cNvPr>
            <p:cNvSpPr txBox="1"/>
            <p:nvPr/>
          </p:nvSpPr>
          <p:spPr>
            <a:xfrm>
              <a:off x="5500867" y="4066169"/>
              <a:ext cx="989098" cy="553998"/>
            </a:xfrm>
            <a:prstGeom prst="rect">
              <a:avLst/>
            </a:prstGeom>
            <a:noFill/>
          </p:spPr>
          <p:txBody>
            <a:bodyPr wrap="square">
              <a:spAutoFit/>
            </a:bodyPr>
            <a:lstStyle/>
            <a:p>
              <a:r>
                <a:rPr lang="en-US" sz="1800" b="1" baseline="30000" dirty="0"/>
                <a:t>Diagnostic</a:t>
              </a:r>
            </a:p>
            <a:p>
              <a:r>
                <a:rPr lang="en-US" sz="1800" b="1" baseline="30000" dirty="0"/>
                <a:t>box</a:t>
              </a:r>
              <a:endParaRPr lang="en-US" sz="1800" b="1" dirty="0"/>
            </a:p>
          </p:txBody>
        </p:sp>
        <p:sp>
          <p:nvSpPr>
            <p:cNvPr id="10" name="TextBox 49">
              <a:extLst>
                <a:ext uri="{FF2B5EF4-FFF2-40B4-BE49-F238E27FC236}">
                  <a16:creationId xmlns:a16="http://schemas.microsoft.com/office/drawing/2014/main" id="{80E3721E-0F35-D1DA-85BC-ECB1D6E04616}"/>
                </a:ext>
              </a:extLst>
            </p:cNvPr>
            <p:cNvSpPr txBox="1"/>
            <p:nvPr/>
          </p:nvSpPr>
          <p:spPr>
            <a:xfrm>
              <a:off x="5467190" y="2509832"/>
              <a:ext cx="989098" cy="369332"/>
            </a:xfrm>
            <a:prstGeom prst="rect">
              <a:avLst/>
            </a:prstGeom>
            <a:noFill/>
          </p:spPr>
          <p:txBody>
            <a:bodyPr wrap="square">
              <a:spAutoFit/>
            </a:bodyPr>
            <a:lstStyle/>
            <a:p>
              <a:r>
                <a:rPr lang="en-US" sz="1800" b="1" baseline="30000" dirty="0" err="1"/>
                <a:t>Tmagnet</a:t>
              </a:r>
              <a:endParaRPr lang="en-US" sz="1800" b="1" dirty="0"/>
            </a:p>
          </p:txBody>
        </p:sp>
      </p:grpSp>
      <p:pic>
        <p:nvPicPr>
          <p:cNvPr id="57" name="Picture 56" descr="A picture containing LEGO, transport, ship, watercraft&#10;&#10;Description automatically generated">
            <a:extLst>
              <a:ext uri="{FF2B5EF4-FFF2-40B4-BE49-F238E27FC236}">
                <a16:creationId xmlns:a16="http://schemas.microsoft.com/office/drawing/2014/main" id="{C690A587-CA7D-B015-028E-D554132DB87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66356" y="4612171"/>
            <a:ext cx="3603650" cy="1723174"/>
          </a:xfrm>
          <a:prstGeom prst="rect">
            <a:avLst/>
          </a:prstGeom>
        </p:spPr>
      </p:pic>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8" imgW="353" imgH="353" progId="TCLayout.ActiveDocument.1">
                  <p:embed/>
                </p:oleObj>
              </mc:Choice>
              <mc:Fallback>
                <p:oleObj name="think-cell Slide" r:id="rId8"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9"/>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21</a:t>
            </a:fld>
            <a:endParaRPr lang="fr-FR"/>
          </a:p>
        </p:txBody>
      </p:sp>
      <p:sp>
        <p:nvSpPr>
          <p:cNvPr id="4" name="Rectangle: Rounded Corners 3">
            <a:extLst>
              <a:ext uri="{FF2B5EF4-FFF2-40B4-BE49-F238E27FC236}">
                <a16:creationId xmlns:a16="http://schemas.microsoft.com/office/drawing/2014/main" id="{654E027D-75F1-5220-1496-9B67B957ACEE}"/>
              </a:ext>
            </a:extLst>
          </p:cNvPr>
          <p:cNvSpPr/>
          <p:nvPr/>
        </p:nvSpPr>
        <p:spPr>
          <a:xfrm>
            <a:off x="128145" y="1080581"/>
            <a:ext cx="4600949" cy="4801473"/>
          </a:xfrm>
          <a:prstGeom prst="roundRect">
            <a:avLst/>
          </a:prstGeom>
          <a:noFill/>
          <a:ln>
            <a:solidFill>
              <a:srgbClr val="FFC2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9">
            <a:extLst>
              <a:ext uri="{FF2B5EF4-FFF2-40B4-BE49-F238E27FC236}">
                <a16:creationId xmlns:a16="http://schemas.microsoft.com/office/drawing/2014/main" id="{D91332E2-C064-5F81-AEA9-26FA4F457918}"/>
              </a:ext>
            </a:extLst>
          </p:cNvPr>
          <p:cNvSpPr txBox="1">
            <a:spLocks/>
          </p:cNvSpPr>
          <p:nvPr/>
        </p:nvSpPr>
        <p:spPr>
          <a:xfrm>
            <a:off x="457466" y="1751210"/>
            <a:ext cx="4546055" cy="4474025"/>
          </a:xfrm>
          <a:prstGeom prst="rect">
            <a:avLst/>
          </a:prstGeom>
        </p:spPr>
        <p:txBody>
          <a:bodyPr vert="horz" lIns="91440" tIns="45720" rIns="91440" bIns="45720" rtlCol="0" anchor="b">
            <a:normAutofit lnSpcReduction="10000"/>
          </a:bodyPr>
          <a:lstStyle>
            <a:lvl1pPr marL="0" indent="0" algn="l" defTabSz="914400" rtl="0" eaLnBrk="1" latinLnBrk="0" hangingPunct="1">
              <a:lnSpc>
                <a:spcPct val="90000"/>
              </a:lnSpc>
              <a:spcBef>
                <a:spcPts val="1000"/>
              </a:spcBef>
              <a:buFontTx/>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SzPct val="75000"/>
              <a:buFontTx/>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2000" dirty="0">
                <a:solidFill>
                  <a:schemeClr val="accent2"/>
                </a:solidFill>
              </a:rPr>
              <a:t>Main technical features:</a:t>
            </a:r>
          </a:p>
          <a:p>
            <a:pPr marL="285750" indent="-285750">
              <a:buFont typeface="Arial" panose="020B0604020202020204" pitchFamily="34" charset="0"/>
              <a:buChar char="•"/>
            </a:pPr>
            <a:r>
              <a:rPr lang="en-US" sz="1600" dirty="0">
                <a:solidFill>
                  <a:schemeClr val="accent2"/>
                </a:solidFill>
              </a:rPr>
              <a:t>“Compact” magnet </a:t>
            </a:r>
          </a:p>
          <a:p>
            <a:pPr lvl="1"/>
            <a:r>
              <a:rPr lang="en-US" sz="1200" dirty="0"/>
              <a:t>740 Tons – 7m diameter yoke - pole radius 1.87m</a:t>
            </a:r>
          </a:p>
          <a:p>
            <a:pPr lvl="1"/>
            <a:r>
              <a:rPr lang="en-US" sz="1200" dirty="0"/>
              <a:t>pole is 4-fold symmetry / Elliptical gap / Spiralized poles</a:t>
            </a:r>
          </a:p>
          <a:p>
            <a:pPr lvl="1"/>
            <a:r>
              <a:rPr lang="en-US" sz="1200" dirty="0"/>
              <a:t>can accelerate q/m = ½ particles  </a:t>
            </a:r>
          </a:p>
          <a:p>
            <a:pPr marL="285750" indent="-285750">
              <a:buFont typeface="Arial" panose="020B0604020202020204" pitchFamily="34" charset="0"/>
              <a:buChar char="•"/>
            </a:pPr>
            <a:r>
              <a:rPr lang="en-US" sz="1600" dirty="0">
                <a:solidFill>
                  <a:schemeClr val="accent2"/>
                </a:solidFill>
              </a:rPr>
              <a:t>RF</a:t>
            </a:r>
            <a:r>
              <a:rPr lang="en-US" sz="1600" dirty="0"/>
              <a:t>: </a:t>
            </a:r>
            <a:r>
              <a:rPr lang="en-US" sz="1400" dirty="0"/>
              <a:t>75MHz for </a:t>
            </a:r>
            <a:r>
              <a:rPr lang="en-US" sz="1400" baseline="30000" dirty="0"/>
              <a:t>12</a:t>
            </a:r>
            <a:r>
              <a:rPr lang="en-US" sz="1400" dirty="0"/>
              <a:t>C</a:t>
            </a:r>
            <a:r>
              <a:rPr lang="en-US" sz="1400" baseline="30000" dirty="0"/>
              <a:t>6+ </a:t>
            </a:r>
            <a:r>
              <a:rPr lang="en-US" sz="1400" dirty="0"/>
              <a:t>, 75.6MHz for H</a:t>
            </a:r>
            <a:r>
              <a:rPr lang="en-US" sz="1400" baseline="-25000" dirty="0"/>
              <a:t>2</a:t>
            </a:r>
            <a:r>
              <a:rPr lang="en-US" sz="1400" baseline="30000" dirty="0"/>
              <a:t>+</a:t>
            </a:r>
            <a:r>
              <a:rPr lang="en-US" sz="1400" dirty="0"/>
              <a:t>, Harmonic #4</a:t>
            </a:r>
            <a:endParaRPr lang="en-US" sz="1400" dirty="0">
              <a:solidFill>
                <a:schemeClr val="accent2"/>
              </a:solidFill>
            </a:endParaRPr>
          </a:p>
          <a:p>
            <a:pPr marL="285750" indent="-285750">
              <a:buFont typeface="Arial" panose="020B0604020202020204" pitchFamily="34" charset="0"/>
              <a:buChar char="•"/>
            </a:pPr>
            <a:r>
              <a:rPr lang="en-US" sz="1600" dirty="0">
                <a:solidFill>
                  <a:schemeClr val="accent2"/>
                </a:solidFill>
              </a:rPr>
              <a:t>Cryogenic coils</a:t>
            </a:r>
          </a:p>
          <a:p>
            <a:pPr lvl="1"/>
            <a:r>
              <a:rPr lang="en-US" sz="1200" dirty="0"/>
              <a:t>max field 4.5T</a:t>
            </a:r>
          </a:p>
          <a:p>
            <a:pPr lvl="1"/>
            <a:r>
              <a:rPr lang="en-US" sz="1200" dirty="0"/>
              <a:t>coils in liquid He bath </a:t>
            </a:r>
          </a:p>
          <a:p>
            <a:pPr lvl="1"/>
            <a:r>
              <a:rPr lang="en-US" sz="1200" dirty="0"/>
              <a:t>2 sub-coils/coil to adapt field to particle masses discrepancies.  </a:t>
            </a:r>
            <a:endParaRPr lang="en-US" sz="1600" dirty="0">
              <a:solidFill>
                <a:srgbClr val="FFC000"/>
              </a:solidFill>
            </a:endParaRPr>
          </a:p>
          <a:p>
            <a:pPr marL="285750" indent="-285750">
              <a:buFont typeface="Arial" panose="020B0604020202020204" pitchFamily="34" charset="0"/>
              <a:buChar char="•"/>
            </a:pPr>
            <a:r>
              <a:rPr lang="en-US" sz="1600" dirty="0">
                <a:solidFill>
                  <a:schemeClr val="accent2"/>
                </a:solidFill>
              </a:rPr>
              <a:t>Injection line</a:t>
            </a:r>
          </a:p>
          <a:p>
            <a:pPr lvl="1"/>
            <a:r>
              <a:rPr lang="en-US" sz="1400" dirty="0">
                <a:solidFill>
                  <a:srgbClr val="FFC000"/>
                </a:solidFill>
              </a:rPr>
              <a:t>3 sources:</a:t>
            </a:r>
            <a:r>
              <a:rPr lang="en-US" sz="1400" dirty="0"/>
              <a:t> H</a:t>
            </a:r>
            <a:r>
              <a:rPr lang="en-US" sz="1400" baseline="-25000" dirty="0"/>
              <a:t>2</a:t>
            </a:r>
            <a:r>
              <a:rPr lang="en-US" sz="1400" baseline="30000" dirty="0"/>
              <a:t>+</a:t>
            </a:r>
            <a:r>
              <a:rPr lang="en-US" sz="1400" dirty="0"/>
              <a:t>, </a:t>
            </a:r>
            <a:r>
              <a:rPr lang="en-US" sz="1400" baseline="30000" dirty="0"/>
              <a:t>4</a:t>
            </a:r>
            <a:r>
              <a:rPr lang="en-US" sz="1400" dirty="0"/>
              <a:t>He</a:t>
            </a:r>
            <a:r>
              <a:rPr lang="en-US" sz="1400" baseline="30000" dirty="0"/>
              <a:t>2+</a:t>
            </a:r>
            <a:r>
              <a:rPr lang="en-US" sz="1400" dirty="0"/>
              <a:t> &amp; </a:t>
            </a:r>
            <a:r>
              <a:rPr lang="en-US" sz="1400" baseline="30000" dirty="0"/>
              <a:t>12</a:t>
            </a:r>
            <a:r>
              <a:rPr lang="en-US" sz="1400" dirty="0"/>
              <a:t>C</a:t>
            </a:r>
            <a:r>
              <a:rPr lang="en-US" sz="1400" baseline="30000" dirty="0"/>
              <a:t>6+</a:t>
            </a:r>
            <a:r>
              <a:rPr lang="en-US" sz="1400" dirty="0"/>
              <a:t> </a:t>
            </a:r>
          </a:p>
          <a:p>
            <a:pPr lvl="1"/>
            <a:r>
              <a:rPr lang="en-US" sz="1400" dirty="0"/>
              <a:t>Beam optics controls, buncher &amp; diagnostics</a:t>
            </a:r>
            <a:endParaRPr lang="en-US" sz="1400" dirty="0">
              <a:solidFill>
                <a:schemeClr val="accent3"/>
              </a:solidFill>
            </a:endParaRPr>
          </a:p>
          <a:p>
            <a:pPr marL="285750" indent="-285750">
              <a:buFont typeface="Arial" panose="020B0604020202020204" pitchFamily="34" charset="0"/>
              <a:buChar char="•"/>
            </a:pPr>
            <a:r>
              <a:rPr lang="en-US" sz="1600" dirty="0">
                <a:solidFill>
                  <a:schemeClr val="accent2"/>
                </a:solidFill>
              </a:rPr>
              <a:t>Dual extraction</a:t>
            </a:r>
            <a:r>
              <a:rPr lang="en-US" sz="1600" dirty="0"/>
              <a:t>:</a:t>
            </a:r>
          </a:p>
          <a:p>
            <a:pPr lvl="1"/>
            <a:r>
              <a:rPr lang="en-US" sz="1200" dirty="0">
                <a:solidFill>
                  <a:schemeClr val="accent2"/>
                </a:solidFill>
              </a:rPr>
              <a:t>H</a:t>
            </a:r>
            <a:r>
              <a:rPr lang="en-US" sz="1200" baseline="-25000" dirty="0">
                <a:solidFill>
                  <a:schemeClr val="accent2"/>
                </a:solidFill>
              </a:rPr>
              <a:t>2</a:t>
            </a:r>
            <a:r>
              <a:rPr lang="en-US" sz="1200" baseline="30000" dirty="0">
                <a:solidFill>
                  <a:schemeClr val="accent2"/>
                </a:solidFill>
              </a:rPr>
              <a:t>+</a:t>
            </a:r>
            <a:r>
              <a:rPr lang="en-US" sz="1200" dirty="0">
                <a:solidFill>
                  <a:schemeClr val="accent2"/>
                </a:solidFill>
              </a:rPr>
              <a:t> @ ~265 MeV/u</a:t>
            </a:r>
            <a:r>
              <a:rPr lang="en-US" sz="1200" dirty="0"/>
              <a:t>: protons extracted via stripping</a:t>
            </a:r>
          </a:p>
          <a:p>
            <a:pPr lvl="1"/>
            <a:r>
              <a:rPr lang="en-US" sz="1200" baseline="30000" dirty="0">
                <a:solidFill>
                  <a:schemeClr val="accent2"/>
                </a:solidFill>
              </a:rPr>
              <a:t>4</a:t>
            </a:r>
            <a:r>
              <a:rPr lang="en-US" sz="1200" dirty="0">
                <a:solidFill>
                  <a:schemeClr val="accent2"/>
                </a:solidFill>
              </a:rPr>
              <a:t>He</a:t>
            </a:r>
            <a:r>
              <a:rPr lang="en-US" sz="1200" baseline="30000" dirty="0">
                <a:solidFill>
                  <a:schemeClr val="accent2"/>
                </a:solidFill>
              </a:rPr>
              <a:t>2+</a:t>
            </a:r>
            <a:r>
              <a:rPr lang="en-US" sz="1200" dirty="0">
                <a:solidFill>
                  <a:schemeClr val="accent2"/>
                </a:solidFill>
              </a:rPr>
              <a:t> &amp; </a:t>
            </a:r>
            <a:r>
              <a:rPr lang="en-US" sz="1200" baseline="30000" dirty="0">
                <a:solidFill>
                  <a:schemeClr val="accent2"/>
                </a:solidFill>
              </a:rPr>
              <a:t>12</a:t>
            </a:r>
            <a:r>
              <a:rPr lang="en-US" sz="1200" dirty="0">
                <a:solidFill>
                  <a:schemeClr val="accent2"/>
                </a:solidFill>
              </a:rPr>
              <a:t>C</a:t>
            </a:r>
            <a:r>
              <a:rPr lang="en-US" sz="1200" baseline="30000" dirty="0">
                <a:solidFill>
                  <a:schemeClr val="accent2"/>
                </a:solidFill>
              </a:rPr>
              <a:t>6+ </a:t>
            </a:r>
            <a:r>
              <a:rPr lang="en-US" sz="1200" dirty="0">
                <a:solidFill>
                  <a:schemeClr val="accent2"/>
                </a:solidFill>
              </a:rPr>
              <a:t>@ 400 MeV/u</a:t>
            </a:r>
            <a:r>
              <a:rPr lang="en-US" sz="1200" dirty="0"/>
              <a:t>: via electrostatic deflector</a:t>
            </a:r>
            <a:endParaRPr lang="en-US" sz="1600" dirty="0">
              <a:solidFill>
                <a:schemeClr val="accent3"/>
              </a:solidFill>
            </a:endParaRPr>
          </a:p>
          <a:p>
            <a:pPr lvl="1"/>
            <a:endParaRPr lang="en-US" sz="1200" dirty="0"/>
          </a:p>
          <a:p>
            <a:pPr lvl="1"/>
            <a:endParaRPr lang="en-US" sz="1200" dirty="0"/>
          </a:p>
          <a:p>
            <a:pPr lvl="1"/>
            <a:endParaRPr lang="en-US" sz="1200" dirty="0"/>
          </a:p>
        </p:txBody>
      </p:sp>
      <p:sp>
        <p:nvSpPr>
          <p:cNvPr id="58" name="Oval 57">
            <a:extLst>
              <a:ext uri="{FF2B5EF4-FFF2-40B4-BE49-F238E27FC236}">
                <a16:creationId xmlns:a16="http://schemas.microsoft.com/office/drawing/2014/main" id="{D3AE2BC6-C9AB-BAB5-BD40-9ACA68A02002}"/>
              </a:ext>
            </a:extLst>
          </p:cNvPr>
          <p:cNvSpPr/>
          <p:nvPr/>
        </p:nvSpPr>
        <p:spPr>
          <a:xfrm>
            <a:off x="5161782" y="4784166"/>
            <a:ext cx="1101360" cy="62907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Arrow: Right 58">
            <a:extLst>
              <a:ext uri="{FF2B5EF4-FFF2-40B4-BE49-F238E27FC236}">
                <a16:creationId xmlns:a16="http://schemas.microsoft.com/office/drawing/2014/main" id="{280A80BF-9C69-4672-F25F-ED78DB0BFFCF}"/>
              </a:ext>
            </a:extLst>
          </p:cNvPr>
          <p:cNvSpPr/>
          <p:nvPr/>
        </p:nvSpPr>
        <p:spPr>
          <a:xfrm rot="19103082">
            <a:off x="6029370" y="4318603"/>
            <a:ext cx="1484634" cy="28881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Text Placeholder 2">
            <a:extLst>
              <a:ext uri="{FF2B5EF4-FFF2-40B4-BE49-F238E27FC236}">
                <a16:creationId xmlns:a16="http://schemas.microsoft.com/office/drawing/2014/main" id="{9D7A309C-425B-6F2D-C4D8-9BC525986FE0}"/>
              </a:ext>
            </a:extLst>
          </p:cNvPr>
          <p:cNvSpPr txBox="1">
            <a:spLocks/>
          </p:cNvSpPr>
          <p:nvPr/>
        </p:nvSpPr>
        <p:spPr>
          <a:xfrm>
            <a:off x="8134164" y="4618802"/>
            <a:ext cx="2743200" cy="1361899"/>
          </a:xfrm>
          <a:prstGeom prst="rect">
            <a:avLst/>
          </a:prstGeom>
        </p:spPr>
        <p:txBody>
          <a:bodyPr lIns="0"/>
          <a:lstStyle>
            <a:lvl1pPr marL="228600" indent="-228600" algn="l" defTabSz="914400" rtl="0" eaLnBrk="1" latinLnBrk="0" hangingPunct="1">
              <a:lnSpc>
                <a:spcPct val="90000"/>
              </a:lnSpc>
              <a:spcBef>
                <a:spcPts val="1000"/>
              </a:spcBef>
              <a:buClr>
                <a:schemeClr val="accent3"/>
              </a:buClr>
              <a:buFont typeface="Wingdings" panose="05000000000000000000" pitchFamily="2" charset="2"/>
              <a:buChar char="§"/>
              <a:defRPr lang="en-US" sz="2800" kern="1200">
                <a:solidFill>
                  <a:schemeClr val="tx1">
                    <a:lumMod val="75000"/>
                  </a:schemeClr>
                </a:solidFill>
                <a:latin typeface="+mn-lt"/>
                <a:ea typeface="+mn-ea"/>
                <a:cs typeface="+mn-cs"/>
              </a:defRPr>
            </a:lvl1pPr>
            <a:lvl2pPr marL="6858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2400" kern="1200">
                <a:solidFill>
                  <a:schemeClr val="tx1">
                    <a:lumMod val="75000"/>
                  </a:schemeClr>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2000" kern="1200" baseline="0">
                <a:solidFill>
                  <a:schemeClr val="tx1">
                    <a:lumMod val="75000"/>
                  </a:schemeClr>
                </a:solidFill>
                <a:latin typeface="+mn-lt"/>
                <a:ea typeface="+mn-ea"/>
                <a:cs typeface="+mn-cs"/>
              </a:defRPr>
            </a:lvl3pPr>
            <a:lvl4pPr marL="16002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1800" kern="1200">
                <a:solidFill>
                  <a:schemeClr val="tx1">
                    <a:lumMod val="75000"/>
                  </a:schemeClr>
                </a:solidFill>
                <a:latin typeface="+mn-lt"/>
                <a:ea typeface="+mn-ea"/>
                <a:cs typeface="+mn-cs"/>
              </a:defRPr>
            </a:lvl4pPr>
            <a:lvl5pPr marL="20574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1800" kern="1200" baseline="0">
                <a:solidFill>
                  <a:schemeClr val="tx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F79016"/>
                </a:solidFill>
                <a:latin typeface="Arial" panose="020B0604020202020204"/>
              </a:rPr>
              <a:t>ECR sources</a:t>
            </a:r>
            <a:endParaRPr lang="en-US" sz="800" i="1" dirty="0">
              <a:solidFill>
                <a:srgbClr val="4D5255">
                  <a:lumMod val="75000"/>
                </a:srgbClr>
              </a:solidFill>
              <a:latin typeface="Arial" panose="020B0604020202020204"/>
            </a:endParaRPr>
          </a:p>
          <a:p>
            <a:pPr marL="0" indent="0">
              <a:buClr>
                <a:srgbClr val="F0AB00"/>
              </a:buClr>
              <a:buNone/>
              <a:defRPr/>
            </a:pPr>
            <a:r>
              <a:rPr lang="en-US" sz="800" i="1" dirty="0">
                <a:solidFill>
                  <a:srgbClr val="4D5255">
                    <a:lumMod val="75000"/>
                  </a:srgbClr>
                </a:solidFill>
                <a:latin typeface="Arial" panose="020B0604020202020204"/>
              </a:rPr>
              <a:t>He and H2 sources are commercial items (Polygon Physics) specifically tuned for the C400 IONS injection line</a:t>
            </a:r>
          </a:p>
          <a:p>
            <a:pPr marL="0" indent="0">
              <a:buClr>
                <a:srgbClr val="F0AB00"/>
              </a:buClr>
              <a:buNone/>
              <a:defRPr/>
            </a:pPr>
            <a:r>
              <a:rPr lang="en-US" sz="800" i="1" dirty="0">
                <a:solidFill>
                  <a:srgbClr val="4D5255">
                    <a:lumMod val="75000"/>
                  </a:srgbClr>
                </a:solidFill>
                <a:latin typeface="Arial" panose="020B0604020202020204"/>
              </a:rPr>
              <a:t>The Carbon source is a novel in-house developments with up-to-date methods and technology</a:t>
            </a:r>
          </a:p>
          <a:p>
            <a:pPr marL="0" indent="0">
              <a:buClr>
                <a:srgbClr val="F0AB00"/>
              </a:buClr>
              <a:buNone/>
              <a:defRPr/>
            </a:pPr>
            <a:r>
              <a:rPr lang="en-US" sz="1400" dirty="0">
                <a:solidFill>
                  <a:srgbClr val="F79016"/>
                </a:solidFill>
                <a:latin typeface="Arial" panose="020B0604020202020204"/>
              </a:rPr>
              <a:t>Transport line</a:t>
            </a:r>
            <a:endParaRPr lang="en-US" sz="800" i="1" dirty="0">
              <a:solidFill>
                <a:srgbClr val="4D5255">
                  <a:lumMod val="75000"/>
                </a:srgbClr>
              </a:solidFill>
              <a:latin typeface="Arial" panose="020B0604020202020204"/>
            </a:endParaRP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800" i="1" dirty="0">
                <a:solidFill>
                  <a:srgbClr val="4D5255">
                    <a:lumMod val="75000"/>
                  </a:srgbClr>
                </a:solidFill>
                <a:latin typeface="Arial" panose="020B0604020202020204"/>
              </a:rPr>
              <a:t>layout &amp; equipment designed to maximize transmission and injection into cyclotron</a:t>
            </a:r>
          </a:p>
        </p:txBody>
      </p:sp>
      <p:sp>
        <p:nvSpPr>
          <p:cNvPr id="62" name="Rectangle 61">
            <a:extLst>
              <a:ext uri="{FF2B5EF4-FFF2-40B4-BE49-F238E27FC236}">
                <a16:creationId xmlns:a16="http://schemas.microsoft.com/office/drawing/2014/main" id="{54C890AF-D28C-C8BB-2D87-E172FA472992}"/>
              </a:ext>
            </a:extLst>
          </p:cNvPr>
          <p:cNvSpPr/>
          <p:nvPr/>
        </p:nvSpPr>
        <p:spPr>
          <a:xfrm>
            <a:off x="334108" y="4818185"/>
            <a:ext cx="4082444" cy="8236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Rectangle 62">
            <a:extLst>
              <a:ext uri="{FF2B5EF4-FFF2-40B4-BE49-F238E27FC236}">
                <a16:creationId xmlns:a16="http://schemas.microsoft.com/office/drawing/2014/main" id="{120688A8-8768-B689-AD97-D5749F47EB79}"/>
              </a:ext>
            </a:extLst>
          </p:cNvPr>
          <p:cNvSpPr/>
          <p:nvPr/>
        </p:nvSpPr>
        <p:spPr>
          <a:xfrm>
            <a:off x="334107" y="1635369"/>
            <a:ext cx="4273061" cy="2412502"/>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itle 5">
            <a:extLst>
              <a:ext uri="{FF2B5EF4-FFF2-40B4-BE49-F238E27FC236}">
                <a16:creationId xmlns:a16="http://schemas.microsoft.com/office/drawing/2014/main" id="{2B613150-BEAE-8D72-C527-9ED3746D2CF0}"/>
              </a:ext>
            </a:extLst>
          </p:cNvPr>
          <p:cNvSpPr>
            <a:spLocks noGrp="1"/>
          </p:cNvSpPr>
          <p:nvPr>
            <p:ph type="title"/>
          </p:nvPr>
        </p:nvSpPr>
        <p:spPr>
          <a:xfrm>
            <a:off x="674104" y="-33496"/>
            <a:ext cx="9461631" cy="1411287"/>
          </a:xfrm>
        </p:spPr>
        <p:txBody>
          <a:bodyPr vert="horz">
            <a:normAutofit/>
          </a:bodyPr>
          <a:lstStyle/>
          <a:p>
            <a:r>
              <a:rPr lang="fr-BE" sz="3600" b="1" dirty="0">
                <a:latin typeface="+mn-lt"/>
              </a:rPr>
              <a:t>General </a:t>
            </a:r>
            <a:r>
              <a:rPr lang="fr-BE" sz="3600" b="1" dirty="0" err="1">
                <a:latin typeface="+mn-lt"/>
              </a:rPr>
              <a:t>overview</a:t>
            </a:r>
            <a:r>
              <a:rPr lang="fr-BE" sz="3600" b="1" dirty="0">
                <a:latin typeface="+mn-lt"/>
              </a:rPr>
              <a:t> of the C400 cyclotron</a:t>
            </a:r>
            <a:endParaRPr lang="en-US" sz="3600" b="1" dirty="0">
              <a:latin typeface="+mn-lt"/>
            </a:endParaRPr>
          </a:p>
        </p:txBody>
      </p:sp>
    </p:spTree>
    <p:extLst>
      <p:ext uri="{BB962C8B-B14F-4D97-AF65-F5344CB8AC3E}">
        <p14:creationId xmlns:p14="http://schemas.microsoft.com/office/powerpoint/2010/main" val="13727555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22</a:t>
            </a:fld>
            <a:endParaRPr lang="fr-FR"/>
          </a:p>
        </p:txBody>
      </p:sp>
      <p:pic>
        <p:nvPicPr>
          <p:cNvPr id="7" name="Picture 6">
            <a:extLst>
              <a:ext uri="{FF2B5EF4-FFF2-40B4-BE49-F238E27FC236}">
                <a16:creationId xmlns:a16="http://schemas.microsoft.com/office/drawing/2014/main" id="{B302CC15-51B2-48A1-6764-1AF7AB5EE562}"/>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5353013" y="1011130"/>
            <a:ext cx="6117868" cy="3377417"/>
          </a:xfrm>
          <a:prstGeom prst="rect">
            <a:avLst/>
          </a:prstGeom>
        </p:spPr>
      </p:pic>
      <p:sp>
        <p:nvSpPr>
          <p:cNvPr id="52" name="Rectangle: Rounded Corners 51">
            <a:extLst>
              <a:ext uri="{FF2B5EF4-FFF2-40B4-BE49-F238E27FC236}">
                <a16:creationId xmlns:a16="http://schemas.microsoft.com/office/drawing/2014/main" id="{8310F72B-2DEF-1684-1EC3-5DEBDC01E846}"/>
              </a:ext>
            </a:extLst>
          </p:cNvPr>
          <p:cNvSpPr/>
          <p:nvPr/>
        </p:nvSpPr>
        <p:spPr>
          <a:xfrm>
            <a:off x="128145" y="1080581"/>
            <a:ext cx="4600949" cy="4801473"/>
          </a:xfrm>
          <a:prstGeom prst="roundRect">
            <a:avLst/>
          </a:prstGeom>
          <a:noFill/>
          <a:ln>
            <a:solidFill>
              <a:srgbClr val="FFC2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Content Placeholder 9">
            <a:extLst>
              <a:ext uri="{FF2B5EF4-FFF2-40B4-BE49-F238E27FC236}">
                <a16:creationId xmlns:a16="http://schemas.microsoft.com/office/drawing/2014/main" id="{0C635D73-2854-04A4-98C8-E7CB5A26BF2F}"/>
              </a:ext>
            </a:extLst>
          </p:cNvPr>
          <p:cNvSpPr txBox="1">
            <a:spLocks/>
          </p:cNvSpPr>
          <p:nvPr/>
        </p:nvSpPr>
        <p:spPr>
          <a:xfrm>
            <a:off x="457466" y="1751210"/>
            <a:ext cx="4546055" cy="4474025"/>
          </a:xfrm>
          <a:prstGeom prst="rect">
            <a:avLst/>
          </a:prstGeom>
        </p:spPr>
        <p:txBody>
          <a:bodyPr vert="horz" lIns="91440" tIns="45720" rIns="91440" bIns="45720" rtlCol="0" anchor="b">
            <a:normAutofit lnSpcReduction="10000"/>
          </a:bodyPr>
          <a:lstStyle>
            <a:lvl1pPr marL="0" indent="0" algn="l" defTabSz="914400" rtl="0" eaLnBrk="1" latinLnBrk="0" hangingPunct="1">
              <a:lnSpc>
                <a:spcPct val="90000"/>
              </a:lnSpc>
              <a:spcBef>
                <a:spcPts val="1000"/>
              </a:spcBef>
              <a:buFontTx/>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SzPct val="75000"/>
              <a:buFontTx/>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2000" dirty="0">
                <a:solidFill>
                  <a:schemeClr val="accent2"/>
                </a:solidFill>
              </a:rPr>
              <a:t>Main technical features:</a:t>
            </a:r>
          </a:p>
          <a:p>
            <a:pPr marL="285750" indent="-285750">
              <a:buFont typeface="Arial" panose="020B0604020202020204" pitchFamily="34" charset="0"/>
              <a:buChar char="•"/>
            </a:pPr>
            <a:r>
              <a:rPr lang="en-US" sz="1600" dirty="0">
                <a:solidFill>
                  <a:schemeClr val="accent2"/>
                </a:solidFill>
              </a:rPr>
              <a:t>“Compact” magnet </a:t>
            </a:r>
          </a:p>
          <a:p>
            <a:pPr lvl="1"/>
            <a:r>
              <a:rPr lang="en-US" sz="1200" dirty="0"/>
              <a:t>740 Tons – 7m diameter yoke - pole radius 1.87m</a:t>
            </a:r>
          </a:p>
          <a:p>
            <a:pPr lvl="1"/>
            <a:r>
              <a:rPr lang="en-US" sz="1200" dirty="0"/>
              <a:t>pole is 4-fold symmetry / Elliptical gap / Spiralized poles</a:t>
            </a:r>
          </a:p>
          <a:p>
            <a:pPr lvl="1"/>
            <a:r>
              <a:rPr lang="en-US" sz="1200" dirty="0"/>
              <a:t>can accelerate q/m = ½ particles  </a:t>
            </a:r>
          </a:p>
          <a:p>
            <a:pPr marL="285750" indent="-285750">
              <a:buFont typeface="Arial" panose="020B0604020202020204" pitchFamily="34" charset="0"/>
              <a:buChar char="•"/>
            </a:pPr>
            <a:r>
              <a:rPr lang="en-US" sz="1600" dirty="0">
                <a:solidFill>
                  <a:schemeClr val="accent2"/>
                </a:solidFill>
              </a:rPr>
              <a:t>RF</a:t>
            </a:r>
            <a:r>
              <a:rPr lang="en-US" sz="1600" dirty="0"/>
              <a:t>: </a:t>
            </a:r>
            <a:r>
              <a:rPr lang="en-US" sz="1400" dirty="0"/>
              <a:t>75MHz for </a:t>
            </a:r>
            <a:r>
              <a:rPr lang="en-US" sz="1400" baseline="30000" dirty="0"/>
              <a:t>12</a:t>
            </a:r>
            <a:r>
              <a:rPr lang="en-US" sz="1400" dirty="0"/>
              <a:t>C</a:t>
            </a:r>
            <a:r>
              <a:rPr lang="en-US" sz="1400" baseline="30000" dirty="0"/>
              <a:t>6+ </a:t>
            </a:r>
            <a:r>
              <a:rPr lang="en-US" sz="1400" dirty="0"/>
              <a:t>, 75.6MHz for H</a:t>
            </a:r>
            <a:r>
              <a:rPr lang="en-US" sz="1400" baseline="-25000" dirty="0"/>
              <a:t>2</a:t>
            </a:r>
            <a:r>
              <a:rPr lang="en-US" sz="1400" baseline="30000" dirty="0"/>
              <a:t>+</a:t>
            </a:r>
            <a:r>
              <a:rPr lang="en-US" sz="1400" dirty="0"/>
              <a:t>, Harmonic #4</a:t>
            </a:r>
            <a:endParaRPr lang="en-US" sz="1400" dirty="0">
              <a:solidFill>
                <a:schemeClr val="accent2"/>
              </a:solidFill>
            </a:endParaRPr>
          </a:p>
          <a:p>
            <a:pPr marL="285750" indent="-285750">
              <a:buFont typeface="Arial" panose="020B0604020202020204" pitchFamily="34" charset="0"/>
              <a:buChar char="•"/>
            </a:pPr>
            <a:r>
              <a:rPr lang="en-US" sz="1600" dirty="0">
                <a:solidFill>
                  <a:schemeClr val="accent2"/>
                </a:solidFill>
              </a:rPr>
              <a:t>Cryogenic coils</a:t>
            </a:r>
          </a:p>
          <a:p>
            <a:pPr lvl="1"/>
            <a:r>
              <a:rPr lang="en-US" sz="1200" dirty="0"/>
              <a:t>max field 4.5T</a:t>
            </a:r>
          </a:p>
          <a:p>
            <a:pPr lvl="1"/>
            <a:r>
              <a:rPr lang="en-US" sz="1200" dirty="0"/>
              <a:t>coils in liquid He bath </a:t>
            </a:r>
          </a:p>
          <a:p>
            <a:pPr lvl="1"/>
            <a:r>
              <a:rPr lang="en-US" sz="1200" dirty="0"/>
              <a:t>2 sub-coils/coil to adapt field to particle masses discrepancies.  </a:t>
            </a:r>
            <a:endParaRPr lang="en-US" sz="1600" dirty="0">
              <a:solidFill>
                <a:srgbClr val="FFC000"/>
              </a:solidFill>
            </a:endParaRPr>
          </a:p>
          <a:p>
            <a:pPr marL="285750" indent="-285750">
              <a:buFont typeface="Arial" panose="020B0604020202020204" pitchFamily="34" charset="0"/>
              <a:buChar char="•"/>
            </a:pPr>
            <a:r>
              <a:rPr lang="en-US" sz="1600" dirty="0">
                <a:solidFill>
                  <a:schemeClr val="accent2"/>
                </a:solidFill>
              </a:rPr>
              <a:t>Injection line</a:t>
            </a:r>
          </a:p>
          <a:p>
            <a:pPr lvl="1"/>
            <a:r>
              <a:rPr lang="en-US" sz="1400" dirty="0">
                <a:solidFill>
                  <a:srgbClr val="FFC000"/>
                </a:solidFill>
              </a:rPr>
              <a:t>3 sources:</a:t>
            </a:r>
            <a:r>
              <a:rPr lang="en-US" sz="1400" dirty="0"/>
              <a:t> H</a:t>
            </a:r>
            <a:r>
              <a:rPr lang="en-US" sz="1400" baseline="-25000" dirty="0"/>
              <a:t>2</a:t>
            </a:r>
            <a:r>
              <a:rPr lang="en-US" sz="1400" baseline="30000" dirty="0"/>
              <a:t>+</a:t>
            </a:r>
            <a:r>
              <a:rPr lang="en-US" sz="1400" dirty="0"/>
              <a:t>, </a:t>
            </a:r>
            <a:r>
              <a:rPr lang="en-US" sz="1400" baseline="30000" dirty="0"/>
              <a:t>4</a:t>
            </a:r>
            <a:r>
              <a:rPr lang="en-US" sz="1400" dirty="0"/>
              <a:t>He</a:t>
            </a:r>
            <a:r>
              <a:rPr lang="en-US" sz="1400" baseline="30000" dirty="0"/>
              <a:t>2+</a:t>
            </a:r>
            <a:r>
              <a:rPr lang="en-US" sz="1400" dirty="0"/>
              <a:t> &amp; </a:t>
            </a:r>
            <a:r>
              <a:rPr lang="en-US" sz="1400" baseline="30000" dirty="0"/>
              <a:t>12</a:t>
            </a:r>
            <a:r>
              <a:rPr lang="en-US" sz="1400" dirty="0"/>
              <a:t>C</a:t>
            </a:r>
            <a:r>
              <a:rPr lang="en-US" sz="1400" baseline="30000" dirty="0"/>
              <a:t>6+</a:t>
            </a:r>
            <a:r>
              <a:rPr lang="en-US" sz="1400" dirty="0"/>
              <a:t> </a:t>
            </a:r>
          </a:p>
          <a:p>
            <a:pPr lvl="1"/>
            <a:r>
              <a:rPr lang="en-US" sz="1400" dirty="0"/>
              <a:t>Beam optics controls, buncher &amp; diagnostics</a:t>
            </a:r>
            <a:endParaRPr lang="en-US" sz="1400" dirty="0">
              <a:solidFill>
                <a:schemeClr val="accent3"/>
              </a:solidFill>
            </a:endParaRPr>
          </a:p>
          <a:p>
            <a:pPr marL="285750" indent="-285750">
              <a:buFont typeface="Arial" panose="020B0604020202020204" pitchFamily="34" charset="0"/>
              <a:buChar char="•"/>
            </a:pPr>
            <a:r>
              <a:rPr lang="en-US" sz="1600" dirty="0">
                <a:solidFill>
                  <a:schemeClr val="accent2"/>
                </a:solidFill>
              </a:rPr>
              <a:t>Dual extraction</a:t>
            </a:r>
            <a:r>
              <a:rPr lang="en-US" sz="1600" dirty="0"/>
              <a:t>:</a:t>
            </a:r>
          </a:p>
          <a:p>
            <a:pPr lvl="1"/>
            <a:r>
              <a:rPr lang="en-US" sz="1200" dirty="0">
                <a:solidFill>
                  <a:schemeClr val="accent2"/>
                </a:solidFill>
              </a:rPr>
              <a:t>H</a:t>
            </a:r>
            <a:r>
              <a:rPr lang="en-US" sz="1200" baseline="-25000" dirty="0">
                <a:solidFill>
                  <a:schemeClr val="accent2"/>
                </a:solidFill>
              </a:rPr>
              <a:t>2</a:t>
            </a:r>
            <a:r>
              <a:rPr lang="en-US" sz="1200" baseline="30000" dirty="0">
                <a:solidFill>
                  <a:schemeClr val="accent2"/>
                </a:solidFill>
              </a:rPr>
              <a:t>+</a:t>
            </a:r>
            <a:r>
              <a:rPr lang="en-US" sz="1200" dirty="0">
                <a:solidFill>
                  <a:schemeClr val="accent2"/>
                </a:solidFill>
              </a:rPr>
              <a:t> @ ~265 MeV/u</a:t>
            </a:r>
            <a:r>
              <a:rPr lang="en-US" sz="1200" dirty="0"/>
              <a:t>: protons extracted via stripping</a:t>
            </a:r>
          </a:p>
          <a:p>
            <a:pPr lvl="1"/>
            <a:r>
              <a:rPr lang="en-US" sz="1200" baseline="30000" dirty="0">
                <a:solidFill>
                  <a:schemeClr val="accent2"/>
                </a:solidFill>
              </a:rPr>
              <a:t>4</a:t>
            </a:r>
            <a:r>
              <a:rPr lang="en-US" sz="1200" dirty="0">
                <a:solidFill>
                  <a:schemeClr val="accent2"/>
                </a:solidFill>
              </a:rPr>
              <a:t>He</a:t>
            </a:r>
            <a:r>
              <a:rPr lang="en-US" sz="1200" baseline="30000" dirty="0">
                <a:solidFill>
                  <a:schemeClr val="accent2"/>
                </a:solidFill>
              </a:rPr>
              <a:t>2+</a:t>
            </a:r>
            <a:r>
              <a:rPr lang="en-US" sz="1200" dirty="0">
                <a:solidFill>
                  <a:schemeClr val="accent2"/>
                </a:solidFill>
              </a:rPr>
              <a:t> &amp; </a:t>
            </a:r>
            <a:r>
              <a:rPr lang="en-US" sz="1200" baseline="30000" dirty="0">
                <a:solidFill>
                  <a:schemeClr val="accent2"/>
                </a:solidFill>
              </a:rPr>
              <a:t>12</a:t>
            </a:r>
            <a:r>
              <a:rPr lang="en-US" sz="1200" dirty="0">
                <a:solidFill>
                  <a:schemeClr val="accent2"/>
                </a:solidFill>
              </a:rPr>
              <a:t>C</a:t>
            </a:r>
            <a:r>
              <a:rPr lang="en-US" sz="1200" baseline="30000" dirty="0">
                <a:solidFill>
                  <a:schemeClr val="accent2"/>
                </a:solidFill>
              </a:rPr>
              <a:t>6+ </a:t>
            </a:r>
            <a:r>
              <a:rPr lang="en-US" sz="1200" dirty="0">
                <a:solidFill>
                  <a:schemeClr val="accent2"/>
                </a:solidFill>
              </a:rPr>
              <a:t>@ 400 MeV/u</a:t>
            </a:r>
            <a:r>
              <a:rPr lang="en-US" sz="1200" dirty="0"/>
              <a:t>: via electrostatic deflector</a:t>
            </a:r>
            <a:endParaRPr lang="en-US" sz="1600" dirty="0">
              <a:solidFill>
                <a:schemeClr val="accent3"/>
              </a:solidFill>
            </a:endParaRPr>
          </a:p>
          <a:p>
            <a:pPr lvl="1"/>
            <a:endParaRPr lang="en-US" sz="1200" dirty="0"/>
          </a:p>
          <a:p>
            <a:pPr lvl="1"/>
            <a:endParaRPr lang="en-US" sz="1200" dirty="0"/>
          </a:p>
          <a:p>
            <a:pPr lvl="1"/>
            <a:endParaRPr lang="en-US" sz="1200" dirty="0"/>
          </a:p>
        </p:txBody>
      </p:sp>
      <p:sp>
        <p:nvSpPr>
          <p:cNvPr id="54" name="Rectangle 53">
            <a:extLst>
              <a:ext uri="{FF2B5EF4-FFF2-40B4-BE49-F238E27FC236}">
                <a16:creationId xmlns:a16="http://schemas.microsoft.com/office/drawing/2014/main" id="{CE441061-C187-2770-B021-4B4A5E3AFD68}"/>
              </a:ext>
            </a:extLst>
          </p:cNvPr>
          <p:cNvSpPr/>
          <p:nvPr/>
        </p:nvSpPr>
        <p:spPr>
          <a:xfrm>
            <a:off x="334107" y="1635369"/>
            <a:ext cx="4273061" cy="324642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Title 5">
            <a:extLst>
              <a:ext uri="{FF2B5EF4-FFF2-40B4-BE49-F238E27FC236}">
                <a16:creationId xmlns:a16="http://schemas.microsoft.com/office/drawing/2014/main" id="{5EEFCD26-A100-1B04-905E-18C20BF988DE}"/>
              </a:ext>
            </a:extLst>
          </p:cNvPr>
          <p:cNvSpPr>
            <a:spLocks noGrp="1"/>
          </p:cNvSpPr>
          <p:nvPr>
            <p:ph type="title"/>
          </p:nvPr>
        </p:nvSpPr>
        <p:spPr>
          <a:xfrm>
            <a:off x="674104" y="-33496"/>
            <a:ext cx="9461631" cy="1411287"/>
          </a:xfrm>
        </p:spPr>
        <p:txBody>
          <a:bodyPr vert="horz">
            <a:normAutofit/>
          </a:bodyPr>
          <a:lstStyle/>
          <a:p>
            <a:r>
              <a:rPr lang="fr-BE" sz="3600" b="1" dirty="0">
                <a:latin typeface="+mn-lt"/>
              </a:rPr>
              <a:t>General </a:t>
            </a:r>
            <a:r>
              <a:rPr lang="fr-BE" sz="3600" b="1" dirty="0" err="1">
                <a:latin typeface="+mn-lt"/>
              </a:rPr>
              <a:t>overview</a:t>
            </a:r>
            <a:r>
              <a:rPr lang="fr-BE" sz="3600" b="1" dirty="0">
                <a:latin typeface="+mn-lt"/>
              </a:rPr>
              <a:t> of the C400 cyclotron</a:t>
            </a:r>
            <a:endParaRPr lang="en-US" sz="3600" b="1" dirty="0">
              <a:latin typeface="+mn-lt"/>
            </a:endParaRPr>
          </a:p>
        </p:txBody>
      </p:sp>
      <p:pic>
        <p:nvPicPr>
          <p:cNvPr id="5" name="Picture 4">
            <a:extLst>
              <a:ext uri="{FF2B5EF4-FFF2-40B4-BE49-F238E27FC236}">
                <a16:creationId xmlns:a16="http://schemas.microsoft.com/office/drawing/2014/main" id="{D18A93EA-D9D8-D0AF-FB13-A526D3757C27}"/>
              </a:ext>
            </a:extLst>
          </p:cNvPr>
          <p:cNvPicPr>
            <a:picLocks noChangeAspect="1"/>
          </p:cNvPicPr>
          <p:nvPr/>
        </p:nvPicPr>
        <p:blipFill>
          <a:blip r:embed="rId8"/>
          <a:stretch>
            <a:fillRect/>
          </a:stretch>
        </p:blipFill>
        <p:spPr>
          <a:xfrm>
            <a:off x="6232942" y="4467260"/>
            <a:ext cx="4140918" cy="2348426"/>
          </a:xfrm>
          <a:prstGeom prst="rect">
            <a:avLst/>
          </a:prstGeom>
        </p:spPr>
      </p:pic>
    </p:spTree>
    <p:extLst>
      <p:ext uri="{BB962C8B-B14F-4D97-AF65-F5344CB8AC3E}">
        <p14:creationId xmlns:p14="http://schemas.microsoft.com/office/powerpoint/2010/main" val="32736059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Rounded Corners 26">
            <a:extLst>
              <a:ext uri="{FF2B5EF4-FFF2-40B4-BE49-F238E27FC236}">
                <a16:creationId xmlns:a16="http://schemas.microsoft.com/office/drawing/2014/main" id="{4C1DF3E0-28D7-8F15-3919-D40850221080}"/>
              </a:ext>
            </a:extLst>
          </p:cNvPr>
          <p:cNvSpPr/>
          <p:nvPr/>
        </p:nvSpPr>
        <p:spPr>
          <a:xfrm>
            <a:off x="164902" y="1268373"/>
            <a:ext cx="1927331" cy="716705"/>
          </a:xfrm>
          <a:prstGeom prst="roundRect">
            <a:avLst/>
          </a:prstGeom>
          <a:solidFill>
            <a:schemeClr val="bg1"/>
          </a:solidFill>
          <a:ln>
            <a:solidFill>
              <a:srgbClr val="FFC2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pic>
        <p:nvPicPr>
          <p:cNvPr id="17" name="Picture 16">
            <a:extLst>
              <a:ext uri="{FF2B5EF4-FFF2-40B4-BE49-F238E27FC236}">
                <a16:creationId xmlns:a16="http://schemas.microsoft.com/office/drawing/2014/main" id="{8242FF10-F9B7-836F-1B9B-980B363A0D95}"/>
              </a:ext>
            </a:extLst>
          </p:cNvPr>
          <p:cNvPicPr>
            <a:picLocks noChangeAspect="1"/>
          </p:cNvPicPr>
          <p:nvPr/>
        </p:nvPicPr>
        <p:blipFill>
          <a:blip r:embed="rId3"/>
          <a:stretch>
            <a:fillRect/>
          </a:stretch>
        </p:blipFill>
        <p:spPr>
          <a:xfrm>
            <a:off x="2294639" y="1716822"/>
            <a:ext cx="6356076" cy="4985235"/>
          </a:xfrm>
          <a:prstGeom prst="rect">
            <a:avLst/>
          </a:prstGeom>
        </p:spPr>
      </p:pic>
      <p:sp>
        <p:nvSpPr>
          <p:cNvPr id="2" name="Slide Number Placeholder 1">
            <a:extLst>
              <a:ext uri="{FF2B5EF4-FFF2-40B4-BE49-F238E27FC236}">
                <a16:creationId xmlns:a16="http://schemas.microsoft.com/office/drawing/2014/main" id="{7982808D-2A08-4C76-FFE3-280FA0EC7E3D}"/>
              </a:ext>
            </a:extLst>
          </p:cNvPr>
          <p:cNvSpPr>
            <a:spLocks noGrp="1"/>
          </p:cNvSpPr>
          <p:nvPr>
            <p:ph type="sldNum" sz="quarter" idx="12"/>
          </p:nvPr>
        </p:nvSpPr>
        <p:spPr>
          <a:xfrm>
            <a:off x="10531409" y="6140473"/>
            <a:ext cx="1292205" cy="347338"/>
          </a:xfrm>
        </p:spPr>
        <p:txBody>
          <a:bodyPr/>
          <a:lstStyle/>
          <a:p>
            <a:fld id="{B981A7AF-A60D-244B-AFB3-9527C61DD654}" type="slidenum">
              <a:rPr lang="fr-FR" smtClean="0"/>
              <a:pPr/>
              <a:t>23</a:t>
            </a:fld>
            <a:endParaRPr lang="fr-FR"/>
          </a:p>
        </p:txBody>
      </p:sp>
      <p:sp>
        <p:nvSpPr>
          <p:cNvPr id="56" name="TextBox 55">
            <a:extLst>
              <a:ext uri="{FF2B5EF4-FFF2-40B4-BE49-F238E27FC236}">
                <a16:creationId xmlns:a16="http://schemas.microsoft.com/office/drawing/2014/main" id="{00F11536-E3EC-362B-C024-BBCC0120E71E}"/>
              </a:ext>
            </a:extLst>
          </p:cNvPr>
          <p:cNvSpPr txBox="1"/>
          <p:nvPr/>
        </p:nvSpPr>
        <p:spPr>
          <a:xfrm>
            <a:off x="8709354" y="4184431"/>
            <a:ext cx="1112176" cy="523220"/>
          </a:xfrm>
          <a:prstGeom prst="rect">
            <a:avLst/>
          </a:prstGeom>
          <a:noFill/>
        </p:spPr>
        <p:txBody>
          <a:bodyPr wrap="square">
            <a:spAutoFit/>
          </a:bodyPr>
          <a:lstStyle/>
          <a:p>
            <a:r>
              <a:rPr lang="en-US" sz="1400" b="1" dirty="0">
                <a:solidFill>
                  <a:srgbClr val="16E116"/>
                </a:solidFill>
              </a:rPr>
              <a:t>265 MeV protons </a:t>
            </a:r>
          </a:p>
        </p:txBody>
      </p:sp>
      <p:sp>
        <p:nvSpPr>
          <p:cNvPr id="57" name="TextBox 56">
            <a:extLst>
              <a:ext uri="{FF2B5EF4-FFF2-40B4-BE49-F238E27FC236}">
                <a16:creationId xmlns:a16="http://schemas.microsoft.com/office/drawing/2014/main" id="{6B1F8FA6-FBC5-34C2-6423-8B45DB5237E5}"/>
              </a:ext>
            </a:extLst>
          </p:cNvPr>
          <p:cNvSpPr txBox="1"/>
          <p:nvPr/>
        </p:nvSpPr>
        <p:spPr>
          <a:xfrm>
            <a:off x="8918097" y="5214918"/>
            <a:ext cx="1112176" cy="523220"/>
          </a:xfrm>
          <a:prstGeom prst="rect">
            <a:avLst/>
          </a:prstGeom>
          <a:noFill/>
        </p:spPr>
        <p:txBody>
          <a:bodyPr wrap="square">
            <a:spAutoFit/>
          </a:bodyPr>
          <a:lstStyle/>
          <a:p>
            <a:r>
              <a:rPr lang="en-US" sz="1400" b="1" dirty="0">
                <a:solidFill>
                  <a:srgbClr val="FF0000"/>
                </a:solidFill>
              </a:rPr>
              <a:t>400 MeV/u</a:t>
            </a:r>
          </a:p>
          <a:p>
            <a:r>
              <a:rPr lang="en-US" sz="1400" b="1" dirty="0">
                <a:solidFill>
                  <a:srgbClr val="FF0000"/>
                </a:solidFill>
              </a:rPr>
              <a:t>ions</a:t>
            </a:r>
          </a:p>
        </p:txBody>
      </p:sp>
      <p:sp>
        <p:nvSpPr>
          <p:cNvPr id="4" name="TextBox 3">
            <a:extLst>
              <a:ext uri="{FF2B5EF4-FFF2-40B4-BE49-F238E27FC236}">
                <a16:creationId xmlns:a16="http://schemas.microsoft.com/office/drawing/2014/main" id="{EFDAAE93-3059-D97A-55B2-CAE7D1FF54CA}"/>
              </a:ext>
            </a:extLst>
          </p:cNvPr>
          <p:cNvSpPr txBox="1"/>
          <p:nvPr/>
        </p:nvSpPr>
        <p:spPr>
          <a:xfrm>
            <a:off x="6553012" y="1180190"/>
            <a:ext cx="3280436" cy="492443"/>
          </a:xfrm>
          <a:prstGeom prst="rect">
            <a:avLst/>
          </a:prstGeom>
          <a:solidFill>
            <a:schemeClr val="bg1"/>
          </a:solidFill>
          <a:ln>
            <a:solidFill>
              <a:schemeClr val="accent3"/>
            </a:solidFill>
          </a:ln>
        </p:spPr>
        <p:txBody>
          <a:bodyPr wrap="square">
            <a:spAutoFit/>
          </a:bodyPr>
          <a:lstStyle/>
          <a:p>
            <a:r>
              <a:rPr lang="en-US" sz="1400" b="1" dirty="0">
                <a:solidFill>
                  <a:srgbClr val="727577"/>
                </a:solidFill>
              </a:rPr>
              <a:t>“Gradient corrector”</a:t>
            </a:r>
          </a:p>
          <a:p>
            <a:r>
              <a:rPr lang="en-US" sz="1200" i="1" dirty="0">
                <a:solidFill>
                  <a:srgbClr val="727577"/>
                </a:solidFill>
              </a:rPr>
              <a:t>(Magnetostatic channel)</a:t>
            </a:r>
          </a:p>
        </p:txBody>
      </p:sp>
      <p:sp>
        <p:nvSpPr>
          <p:cNvPr id="5" name="Freeform: Shape 4">
            <a:extLst>
              <a:ext uri="{FF2B5EF4-FFF2-40B4-BE49-F238E27FC236}">
                <a16:creationId xmlns:a16="http://schemas.microsoft.com/office/drawing/2014/main" id="{2F9E7F8B-F32B-1914-717B-A9D3908A795F}"/>
              </a:ext>
            </a:extLst>
          </p:cNvPr>
          <p:cNvSpPr/>
          <p:nvPr/>
        </p:nvSpPr>
        <p:spPr>
          <a:xfrm rot="1235470">
            <a:off x="6080488" y="1572986"/>
            <a:ext cx="615723" cy="1543115"/>
          </a:xfrm>
          <a:custGeom>
            <a:avLst/>
            <a:gdLst>
              <a:gd name="connsiteX0" fmla="*/ 0 w 245027"/>
              <a:gd name="connsiteY0" fmla="*/ 944880 h 944880"/>
              <a:gd name="connsiteX1" fmla="*/ 223520 w 245027"/>
              <a:gd name="connsiteY1" fmla="*/ 487680 h 944880"/>
              <a:gd name="connsiteX2" fmla="*/ 223520 w 245027"/>
              <a:gd name="connsiteY2" fmla="*/ 0 h 944880"/>
            </a:gdLst>
            <a:ahLst/>
            <a:cxnLst>
              <a:cxn ang="0">
                <a:pos x="connsiteX0" y="connsiteY0"/>
              </a:cxn>
              <a:cxn ang="0">
                <a:pos x="connsiteX1" y="connsiteY1"/>
              </a:cxn>
              <a:cxn ang="0">
                <a:pos x="connsiteX2" y="connsiteY2"/>
              </a:cxn>
            </a:cxnLst>
            <a:rect l="l" t="t" r="r" b="b"/>
            <a:pathLst>
              <a:path w="245027" h="944880">
                <a:moveTo>
                  <a:pt x="0" y="944880"/>
                </a:moveTo>
                <a:cubicBezTo>
                  <a:pt x="93133" y="795020"/>
                  <a:pt x="186267" y="645160"/>
                  <a:pt x="223520" y="487680"/>
                </a:cubicBezTo>
                <a:cubicBezTo>
                  <a:pt x="260773" y="330200"/>
                  <a:pt x="242146" y="165100"/>
                  <a:pt x="223520" y="0"/>
                </a:cubicBezTo>
              </a:path>
            </a:pathLst>
          </a:cu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rgbClr val="727577"/>
              </a:solidFill>
            </a:endParaRPr>
          </a:p>
        </p:txBody>
      </p:sp>
      <p:sp>
        <p:nvSpPr>
          <p:cNvPr id="6" name="TextBox 5">
            <a:extLst>
              <a:ext uri="{FF2B5EF4-FFF2-40B4-BE49-F238E27FC236}">
                <a16:creationId xmlns:a16="http://schemas.microsoft.com/office/drawing/2014/main" id="{8AD9AF11-3B8B-2788-CDA6-641B413D1FBA}"/>
              </a:ext>
            </a:extLst>
          </p:cNvPr>
          <p:cNvSpPr txBox="1"/>
          <p:nvPr/>
        </p:nvSpPr>
        <p:spPr>
          <a:xfrm>
            <a:off x="3042470" y="2208847"/>
            <a:ext cx="2244363" cy="307777"/>
          </a:xfrm>
          <a:prstGeom prst="rect">
            <a:avLst/>
          </a:prstGeom>
          <a:solidFill>
            <a:schemeClr val="bg1"/>
          </a:solidFill>
          <a:ln>
            <a:solidFill>
              <a:schemeClr val="accent3"/>
            </a:solidFill>
          </a:ln>
        </p:spPr>
        <p:txBody>
          <a:bodyPr wrap="square">
            <a:spAutoFit/>
          </a:bodyPr>
          <a:lstStyle/>
          <a:p>
            <a:r>
              <a:rPr lang="en-US" sz="1400" b="1">
                <a:solidFill>
                  <a:srgbClr val="727577"/>
                </a:solidFill>
              </a:rPr>
              <a:t>Electrostatic deflector</a:t>
            </a:r>
          </a:p>
        </p:txBody>
      </p:sp>
      <p:sp>
        <p:nvSpPr>
          <p:cNvPr id="7" name="Freeform: Shape 6">
            <a:extLst>
              <a:ext uri="{FF2B5EF4-FFF2-40B4-BE49-F238E27FC236}">
                <a16:creationId xmlns:a16="http://schemas.microsoft.com/office/drawing/2014/main" id="{DA960574-E56D-E442-7021-11365231957D}"/>
              </a:ext>
            </a:extLst>
          </p:cNvPr>
          <p:cNvSpPr/>
          <p:nvPr/>
        </p:nvSpPr>
        <p:spPr>
          <a:xfrm>
            <a:off x="3830354" y="2581801"/>
            <a:ext cx="223517" cy="600250"/>
          </a:xfrm>
          <a:custGeom>
            <a:avLst/>
            <a:gdLst>
              <a:gd name="connsiteX0" fmla="*/ 0 w 223520"/>
              <a:gd name="connsiteY0" fmla="*/ 600259 h 600259"/>
              <a:gd name="connsiteX1" fmla="*/ 132080 w 223520"/>
              <a:gd name="connsiteY1" fmla="*/ 244659 h 600259"/>
              <a:gd name="connsiteX2" fmla="*/ 223520 w 223520"/>
              <a:gd name="connsiteY2" fmla="*/ 819 h 600259"/>
            </a:gdLst>
            <a:ahLst/>
            <a:cxnLst>
              <a:cxn ang="0">
                <a:pos x="connsiteX0" y="connsiteY0"/>
              </a:cxn>
              <a:cxn ang="0">
                <a:pos x="connsiteX1" y="connsiteY1"/>
              </a:cxn>
              <a:cxn ang="0">
                <a:pos x="connsiteX2" y="connsiteY2"/>
              </a:cxn>
            </a:cxnLst>
            <a:rect l="l" t="t" r="r" b="b"/>
            <a:pathLst>
              <a:path w="223520" h="600259">
                <a:moveTo>
                  <a:pt x="0" y="600259"/>
                </a:moveTo>
                <a:lnTo>
                  <a:pt x="132080" y="244659"/>
                </a:lnTo>
                <a:cubicBezTo>
                  <a:pt x="169333" y="144752"/>
                  <a:pt x="193040" y="-12728"/>
                  <a:pt x="223520" y="819"/>
                </a:cubicBezTo>
              </a:path>
            </a:pathLst>
          </a:cu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rgbClr val="727577"/>
              </a:solidFill>
            </a:endParaRPr>
          </a:p>
        </p:txBody>
      </p:sp>
      <p:sp>
        <p:nvSpPr>
          <p:cNvPr id="8" name="Freeform: Shape 7">
            <a:extLst>
              <a:ext uri="{FF2B5EF4-FFF2-40B4-BE49-F238E27FC236}">
                <a16:creationId xmlns:a16="http://schemas.microsoft.com/office/drawing/2014/main" id="{9815FAE9-E3C7-26FB-AC31-BF14C1AA3C69}"/>
              </a:ext>
            </a:extLst>
          </p:cNvPr>
          <p:cNvSpPr/>
          <p:nvPr/>
        </p:nvSpPr>
        <p:spPr>
          <a:xfrm>
            <a:off x="4051917" y="2602940"/>
            <a:ext cx="225472" cy="355594"/>
          </a:xfrm>
          <a:custGeom>
            <a:avLst/>
            <a:gdLst>
              <a:gd name="connsiteX0" fmla="*/ 225475 w 225475"/>
              <a:gd name="connsiteY0" fmla="*/ 355600 h 355600"/>
              <a:gd name="connsiteX1" fmla="*/ 32435 w 225475"/>
              <a:gd name="connsiteY1" fmla="*/ 203200 h 355600"/>
              <a:gd name="connsiteX2" fmla="*/ 1955 w 225475"/>
              <a:gd name="connsiteY2" fmla="*/ 0 h 355600"/>
            </a:gdLst>
            <a:ahLst/>
            <a:cxnLst>
              <a:cxn ang="0">
                <a:pos x="connsiteX0" y="connsiteY0"/>
              </a:cxn>
              <a:cxn ang="0">
                <a:pos x="connsiteX1" y="connsiteY1"/>
              </a:cxn>
              <a:cxn ang="0">
                <a:pos x="connsiteX2" y="connsiteY2"/>
              </a:cxn>
            </a:cxnLst>
            <a:rect l="l" t="t" r="r" b="b"/>
            <a:pathLst>
              <a:path w="225475" h="355600">
                <a:moveTo>
                  <a:pt x="225475" y="355600"/>
                </a:moveTo>
                <a:cubicBezTo>
                  <a:pt x="147581" y="309033"/>
                  <a:pt x="69688" y="262466"/>
                  <a:pt x="32435" y="203200"/>
                </a:cubicBezTo>
                <a:cubicBezTo>
                  <a:pt x="-4818" y="143934"/>
                  <a:pt x="-1432" y="71967"/>
                  <a:pt x="1955" y="0"/>
                </a:cubicBezTo>
              </a:path>
            </a:pathLst>
          </a:cu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rgbClr val="727577"/>
              </a:solidFill>
            </a:endParaRPr>
          </a:p>
        </p:txBody>
      </p:sp>
      <p:sp>
        <p:nvSpPr>
          <p:cNvPr id="12" name="Freeform: Shape 11">
            <a:extLst>
              <a:ext uri="{FF2B5EF4-FFF2-40B4-BE49-F238E27FC236}">
                <a16:creationId xmlns:a16="http://schemas.microsoft.com/office/drawing/2014/main" id="{90B0CC6C-087D-FF69-5D32-A24476EF894B}"/>
              </a:ext>
            </a:extLst>
          </p:cNvPr>
          <p:cNvSpPr/>
          <p:nvPr/>
        </p:nvSpPr>
        <p:spPr>
          <a:xfrm>
            <a:off x="4053871" y="2643579"/>
            <a:ext cx="640070" cy="203197"/>
          </a:xfrm>
          <a:custGeom>
            <a:avLst/>
            <a:gdLst>
              <a:gd name="connsiteX0" fmla="*/ 640080 w 640080"/>
              <a:gd name="connsiteY0" fmla="*/ 203200 h 203200"/>
              <a:gd name="connsiteX1" fmla="*/ 355600 w 640080"/>
              <a:gd name="connsiteY1" fmla="*/ 172720 h 203200"/>
              <a:gd name="connsiteX2" fmla="*/ 91440 w 640080"/>
              <a:gd name="connsiteY2" fmla="*/ 132080 h 203200"/>
              <a:gd name="connsiteX3" fmla="*/ 0 w 640080"/>
              <a:gd name="connsiteY3" fmla="*/ 0 h 203200"/>
            </a:gdLst>
            <a:ahLst/>
            <a:cxnLst>
              <a:cxn ang="0">
                <a:pos x="connsiteX0" y="connsiteY0"/>
              </a:cxn>
              <a:cxn ang="0">
                <a:pos x="connsiteX1" y="connsiteY1"/>
              </a:cxn>
              <a:cxn ang="0">
                <a:pos x="connsiteX2" y="connsiteY2"/>
              </a:cxn>
              <a:cxn ang="0">
                <a:pos x="connsiteX3" y="connsiteY3"/>
              </a:cxn>
            </a:cxnLst>
            <a:rect l="l" t="t" r="r" b="b"/>
            <a:pathLst>
              <a:path w="640080" h="203200">
                <a:moveTo>
                  <a:pt x="640080" y="203200"/>
                </a:moveTo>
                <a:cubicBezTo>
                  <a:pt x="543560" y="193886"/>
                  <a:pt x="447040" y="184573"/>
                  <a:pt x="355600" y="172720"/>
                </a:cubicBezTo>
                <a:cubicBezTo>
                  <a:pt x="264160" y="160867"/>
                  <a:pt x="150707" y="160867"/>
                  <a:pt x="91440" y="132080"/>
                </a:cubicBezTo>
                <a:cubicBezTo>
                  <a:pt x="32173" y="103293"/>
                  <a:pt x="16086" y="51646"/>
                  <a:pt x="0" y="0"/>
                </a:cubicBezTo>
              </a:path>
            </a:pathLst>
          </a:cu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rgbClr val="727577"/>
              </a:solidFill>
            </a:endParaRPr>
          </a:p>
        </p:txBody>
      </p:sp>
      <p:sp>
        <p:nvSpPr>
          <p:cNvPr id="13" name="Freeform: Shape 12">
            <a:extLst>
              <a:ext uri="{FF2B5EF4-FFF2-40B4-BE49-F238E27FC236}">
                <a16:creationId xmlns:a16="http://schemas.microsoft.com/office/drawing/2014/main" id="{2804F6B9-AD75-258A-020A-D331C93925CC}"/>
              </a:ext>
            </a:extLst>
          </p:cNvPr>
          <p:cNvSpPr/>
          <p:nvPr/>
        </p:nvSpPr>
        <p:spPr>
          <a:xfrm>
            <a:off x="1889824" y="3761161"/>
            <a:ext cx="1940531" cy="1023914"/>
          </a:xfrm>
          <a:custGeom>
            <a:avLst/>
            <a:gdLst>
              <a:gd name="connsiteX0" fmla="*/ 2092960 w 2092960"/>
              <a:gd name="connsiteY0" fmla="*/ 1178560 h 1178560"/>
              <a:gd name="connsiteX1" fmla="*/ 497840 w 2092960"/>
              <a:gd name="connsiteY1" fmla="*/ 843280 h 1178560"/>
              <a:gd name="connsiteX2" fmla="*/ 0 w 2092960"/>
              <a:gd name="connsiteY2" fmla="*/ 0 h 1178560"/>
            </a:gdLst>
            <a:ahLst/>
            <a:cxnLst>
              <a:cxn ang="0">
                <a:pos x="connsiteX0" y="connsiteY0"/>
              </a:cxn>
              <a:cxn ang="0">
                <a:pos x="connsiteX1" y="connsiteY1"/>
              </a:cxn>
              <a:cxn ang="0">
                <a:pos x="connsiteX2" y="connsiteY2"/>
              </a:cxn>
            </a:cxnLst>
            <a:rect l="l" t="t" r="r" b="b"/>
            <a:pathLst>
              <a:path w="2092960" h="1178560">
                <a:moveTo>
                  <a:pt x="2092960" y="1178560"/>
                </a:moveTo>
                <a:cubicBezTo>
                  <a:pt x="1469813" y="1109133"/>
                  <a:pt x="846667" y="1039707"/>
                  <a:pt x="497840" y="843280"/>
                </a:cubicBezTo>
                <a:cubicBezTo>
                  <a:pt x="149013" y="646853"/>
                  <a:pt x="64347" y="169333"/>
                  <a:pt x="0" y="0"/>
                </a:cubicBezTo>
              </a:path>
            </a:pathLst>
          </a:cu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rgbClr val="727577"/>
              </a:solidFill>
            </a:endParaRPr>
          </a:p>
        </p:txBody>
      </p:sp>
      <p:sp>
        <p:nvSpPr>
          <p:cNvPr id="14" name="Freeform: Shape 13">
            <a:extLst>
              <a:ext uri="{FF2B5EF4-FFF2-40B4-BE49-F238E27FC236}">
                <a16:creationId xmlns:a16="http://schemas.microsoft.com/office/drawing/2014/main" id="{3730AA0F-2C40-2BCE-008A-9470588B3091}"/>
              </a:ext>
            </a:extLst>
          </p:cNvPr>
          <p:cNvSpPr/>
          <p:nvPr/>
        </p:nvSpPr>
        <p:spPr>
          <a:xfrm>
            <a:off x="883928" y="5334324"/>
            <a:ext cx="2451057" cy="317530"/>
          </a:xfrm>
          <a:custGeom>
            <a:avLst/>
            <a:gdLst>
              <a:gd name="connsiteX0" fmla="*/ 2123440 w 2123440"/>
              <a:gd name="connsiteY0" fmla="*/ 416560 h 472792"/>
              <a:gd name="connsiteX1" fmla="*/ 822960 w 2123440"/>
              <a:gd name="connsiteY1" fmla="*/ 436880 h 472792"/>
              <a:gd name="connsiteX2" fmla="*/ 0 w 2123440"/>
              <a:gd name="connsiteY2" fmla="*/ 0 h 472792"/>
            </a:gdLst>
            <a:ahLst/>
            <a:cxnLst>
              <a:cxn ang="0">
                <a:pos x="connsiteX0" y="connsiteY0"/>
              </a:cxn>
              <a:cxn ang="0">
                <a:pos x="connsiteX1" y="connsiteY1"/>
              </a:cxn>
              <a:cxn ang="0">
                <a:pos x="connsiteX2" y="connsiteY2"/>
              </a:cxn>
            </a:cxnLst>
            <a:rect l="l" t="t" r="r" b="b"/>
            <a:pathLst>
              <a:path w="2123440" h="472792">
                <a:moveTo>
                  <a:pt x="2123440" y="416560"/>
                </a:moveTo>
                <a:cubicBezTo>
                  <a:pt x="1650153" y="461433"/>
                  <a:pt x="1176867" y="506307"/>
                  <a:pt x="822960" y="436880"/>
                </a:cubicBezTo>
                <a:cubicBezTo>
                  <a:pt x="469053" y="367453"/>
                  <a:pt x="234526" y="183726"/>
                  <a:pt x="0" y="0"/>
                </a:cubicBezTo>
              </a:path>
            </a:pathLst>
          </a:cu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15" name="TextBox 14">
            <a:extLst>
              <a:ext uri="{FF2B5EF4-FFF2-40B4-BE49-F238E27FC236}">
                <a16:creationId xmlns:a16="http://schemas.microsoft.com/office/drawing/2014/main" id="{052B6E18-E3E2-A274-E10D-2E41BB3CB537}"/>
              </a:ext>
            </a:extLst>
          </p:cNvPr>
          <p:cNvSpPr txBox="1"/>
          <p:nvPr/>
        </p:nvSpPr>
        <p:spPr>
          <a:xfrm>
            <a:off x="368389" y="3499593"/>
            <a:ext cx="1574434" cy="307777"/>
          </a:xfrm>
          <a:prstGeom prst="rect">
            <a:avLst/>
          </a:prstGeom>
          <a:solidFill>
            <a:schemeClr val="bg1"/>
          </a:solidFill>
          <a:ln>
            <a:solidFill>
              <a:schemeClr val="accent3"/>
            </a:solidFill>
          </a:ln>
        </p:spPr>
        <p:txBody>
          <a:bodyPr wrap="square">
            <a:spAutoFit/>
          </a:bodyPr>
          <a:lstStyle/>
          <a:p>
            <a:r>
              <a:rPr lang="en-US" sz="1400" b="1">
                <a:solidFill>
                  <a:srgbClr val="727577"/>
                </a:solidFill>
              </a:rPr>
              <a:t>Cavity and Dee</a:t>
            </a:r>
          </a:p>
        </p:txBody>
      </p:sp>
      <p:sp>
        <p:nvSpPr>
          <p:cNvPr id="16" name="TextBox 15">
            <a:extLst>
              <a:ext uri="{FF2B5EF4-FFF2-40B4-BE49-F238E27FC236}">
                <a16:creationId xmlns:a16="http://schemas.microsoft.com/office/drawing/2014/main" id="{7F6D81E3-67FA-557B-F80A-ACC545EAC303}"/>
              </a:ext>
            </a:extLst>
          </p:cNvPr>
          <p:cNvSpPr txBox="1"/>
          <p:nvPr/>
        </p:nvSpPr>
        <p:spPr>
          <a:xfrm>
            <a:off x="139795" y="4785076"/>
            <a:ext cx="2451058" cy="738662"/>
          </a:xfrm>
          <a:prstGeom prst="rect">
            <a:avLst/>
          </a:prstGeom>
          <a:solidFill>
            <a:schemeClr val="bg1"/>
          </a:solidFill>
          <a:ln>
            <a:solidFill>
              <a:schemeClr val="accent3"/>
            </a:solidFill>
          </a:ln>
        </p:spPr>
        <p:txBody>
          <a:bodyPr wrap="square" lIns="91438" tIns="45719" rIns="91438" bIns="45719" anchor="t">
            <a:spAutoFit/>
          </a:bodyPr>
          <a:lstStyle/>
          <a:p>
            <a:r>
              <a:rPr lang="en-US" sz="1400" b="1">
                <a:solidFill>
                  <a:srgbClr val="737777"/>
                </a:solidFill>
              </a:rPr>
              <a:t>Magnet</a:t>
            </a:r>
            <a:r>
              <a:rPr lang="en-US" sz="1400">
                <a:solidFill>
                  <a:srgbClr val="CBD009"/>
                </a:solidFill>
              </a:rPr>
              <a:t> </a:t>
            </a:r>
          </a:p>
          <a:p>
            <a:r>
              <a:rPr lang="en-US" sz="1400">
                <a:solidFill>
                  <a:srgbClr val="CBD009"/>
                </a:solidFill>
              </a:rPr>
              <a:t>Pole = single piece of iron of 3.8m</a:t>
            </a:r>
            <a:endParaRPr lang="en-US" sz="1400">
              <a:solidFill>
                <a:srgbClr val="CBD009"/>
              </a:solidFill>
              <a:cs typeface="Arial"/>
            </a:endParaRPr>
          </a:p>
        </p:txBody>
      </p:sp>
      <p:sp>
        <p:nvSpPr>
          <p:cNvPr id="18" name="TextBox 17">
            <a:extLst>
              <a:ext uri="{FF2B5EF4-FFF2-40B4-BE49-F238E27FC236}">
                <a16:creationId xmlns:a16="http://schemas.microsoft.com/office/drawing/2014/main" id="{94E03684-BE00-EB11-E452-2CB7C8BEE202}"/>
              </a:ext>
            </a:extLst>
          </p:cNvPr>
          <p:cNvSpPr txBox="1"/>
          <p:nvPr/>
        </p:nvSpPr>
        <p:spPr>
          <a:xfrm>
            <a:off x="9114104" y="2808992"/>
            <a:ext cx="2540425" cy="861774"/>
          </a:xfrm>
          <a:prstGeom prst="rect">
            <a:avLst/>
          </a:prstGeom>
          <a:solidFill>
            <a:schemeClr val="bg1"/>
          </a:solidFill>
          <a:ln>
            <a:solidFill>
              <a:schemeClr val="accent3"/>
            </a:solidFill>
          </a:ln>
        </p:spPr>
        <p:txBody>
          <a:bodyPr wrap="square">
            <a:spAutoFit/>
          </a:bodyPr>
          <a:lstStyle/>
          <a:p>
            <a:r>
              <a:rPr lang="en-US" sz="1400" b="1">
                <a:solidFill>
                  <a:srgbClr val="727577"/>
                </a:solidFill>
              </a:rPr>
              <a:t>Extraction tables</a:t>
            </a:r>
          </a:p>
          <a:p>
            <a:r>
              <a:rPr lang="en-US" sz="1100" i="1">
                <a:solidFill>
                  <a:srgbClr val="9FA4C9"/>
                </a:solidFill>
              </a:rPr>
              <a:t>Permanent magnets quadrupoles assemblies</a:t>
            </a:r>
          </a:p>
          <a:p>
            <a:pPr defTabSz="864007">
              <a:defRPr/>
            </a:pPr>
            <a:r>
              <a:rPr lang="en-US" sz="1400">
                <a:solidFill>
                  <a:srgbClr val="727577"/>
                </a:solidFill>
                <a:latin typeface="Arial" panose="020B0604020202020204"/>
              </a:rPr>
              <a:t>(still in yoke !)</a:t>
            </a:r>
          </a:p>
        </p:txBody>
      </p:sp>
      <p:sp>
        <p:nvSpPr>
          <p:cNvPr id="23" name="TextBox 22">
            <a:extLst>
              <a:ext uri="{FF2B5EF4-FFF2-40B4-BE49-F238E27FC236}">
                <a16:creationId xmlns:a16="http://schemas.microsoft.com/office/drawing/2014/main" id="{9044B567-0ECD-CBF3-9ED5-E0401D8F884B}"/>
              </a:ext>
            </a:extLst>
          </p:cNvPr>
          <p:cNvSpPr txBox="1"/>
          <p:nvPr/>
        </p:nvSpPr>
        <p:spPr>
          <a:xfrm>
            <a:off x="7647884" y="2187001"/>
            <a:ext cx="2540425" cy="307777"/>
          </a:xfrm>
          <a:prstGeom prst="rect">
            <a:avLst/>
          </a:prstGeom>
          <a:solidFill>
            <a:schemeClr val="bg1"/>
          </a:solidFill>
          <a:ln>
            <a:solidFill>
              <a:schemeClr val="accent3"/>
            </a:solidFill>
          </a:ln>
        </p:spPr>
        <p:txBody>
          <a:bodyPr wrap="square">
            <a:spAutoFit/>
          </a:bodyPr>
          <a:lstStyle/>
          <a:p>
            <a:r>
              <a:rPr lang="en-US" sz="1400" b="1">
                <a:solidFill>
                  <a:srgbClr val="727577"/>
                </a:solidFill>
              </a:rPr>
              <a:t>Stripper positioning system</a:t>
            </a:r>
            <a:endParaRPr lang="en-US" sz="1400" b="1">
              <a:solidFill>
                <a:srgbClr val="727577"/>
              </a:solidFill>
              <a:latin typeface="Arial" panose="020B0604020202020204"/>
            </a:endParaRPr>
          </a:p>
        </p:txBody>
      </p:sp>
      <p:sp>
        <p:nvSpPr>
          <p:cNvPr id="26" name="TextBox 25">
            <a:extLst>
              <a:ext uri="{FF2B5EF4-FFF2-40B4-BE49-F238E27FC236}">
                <a16:creationId xmlns:a16="http://schemas.microsoft.com/office/drawing/2014/main" id="{D7633F7C-7E79-1C9A-3DE8-25B53390BE93}"/>
              </a:ext>
            </a:extLst>
          </p:cNvPr>
          <p:cNvSpPr txBox="1"/>
          <p:nvPr/>
        </p:nvSpPr>
        <p:spPr>
          <a:xfrm>
            <a:off x="252681" y="1354184"/>
            <a:ext cx="2244363" cy="523220"/>
          </a:xfrm>
          <a:prstGeom prst="rect">
            <a:avLst/>
          </a:prstGeom>
          <a:noFill/>
        </p:spPr>
        <p:txBody>
          <a:bodyPr wrap="square">
            <a:spAutoFit/>
          </a:bodyPr>
          <a:lstStyle/>
          <a:p>
            <a:r>
              <a:rPr lang="en-US" sz="1400" b="1" dirty="0"/>
              <a:t>C400 – Inside view </a:t>
            </a:r>
          </a:p>
          <a:p>
            <a:r>
              <a:rPr lang="en-US" sz="1400" b="1" dirty="0"/>
              <a:t>on BOTTOM pole:</a:t>
            </a:r>
          </a:p>
        </p:txBody>
      </p:sp>
      <p:sp>
        <p:nvSpPr>
          <p:cNvPr id="28" name="Freeform: Shape 27">
            <a:extLst>
              <a:ext uri="{FF2B5EF4-FFF2-40B4-BE49-F238E27FC236}">
                <a16:creationId xmlns:a16="http://schemas.microsoft.com/office/drawing/2014/main" id="{2FC5872B-EC51-8651-BBCD-3BB40286E38E}"/>
              </a:ext>
            </a:extLst>
          </p:cNvPr>
          <p:cNvSpPr/>
          <p:nvPr/>
        </p:nvSpPr>
        <p:spPr>
          <a:xfrm>
            <a:off x="6245353" y="2348943"/>
            <a:ext cx="1394943" cy="1661080"/>
          </a:xfrm>
          <a:custGeom>
            <a:avLst/>
            <a:gdLst>
              <a:gd name="connsiteX0" fmla="*/ 1017520 w 1017520"/>
              <a:gd name="connsiteY0" fmla="*/ 0 h 1899920"/>
              <a:gd name="connsiteX1" fmla="*/ 560320 w 1017520"/>
              <a:gd name="connsiteY1" fmla="*/ 406400 h 1899920"/>
              <a:gd name="connsiteX2" fmla="*/ 52320 w 1017520"/>
              <a:gd name="connsiteY2" fmla="*/ 1076960 h 1899920"/>
              <a:gd name="connsiteX3" fmla="*/ 42160 w 1017520"/>
              <a:gd name="connsiteY3" fmla="*/ 1899920 h 1899920"/>
            </a:gdLst>
            <a:ahLst/>
            <a:cxnLst>
              <a:cxn ang="0">
                <a:pos x="connsiteX0" y="connsiteY0"/>
              </a:cxn>
              <a:cxn ang="0">
                <a:pos x="connsiteX1" y="connsiteY1"/>
              </a:cxn>
              <a:cxn ang="0">
                <a:pos x="connsiteX2" y="connsiteY2"/>
              </a:cxn>
              <a:cxn ang="0">
                <a:pos x="connsiteX3" y="connsiteY3"/>
              </a:cxn>
            </a:cxnLst>
            <a:rect l="l" t="t" r="r" b="b"/>
            <a:pathLst>
              <a:path w="1017520" h="1899920">
                <a:moveTo>
                  <a:pt x="1017520" y="0"/>
                </a:moveTo>
                <a:cubicBezTo>
                  <a:pt x="869353" y="113453"/>
                  <a:pt x="721187" y="226907"/>
                  <a:pt x="560320" y="406400"/>
                </a:cubicBezTo>
                <a:cubicBezTo>
                  <a:pt x="399453" y="585893"/>
                  <a:pt x="138680" y="828040"/>
                  <a:pt x="52320" y="1076960"/>
                </a:cubicBezTo>
                <a:cubicBezTo>
                  <a:pt x="-34040" y="1325880"/>
                  <a:pt x="4060" y="1612900"/>
                  <a:pt x="42160" y="1899920"/>
                </a:cubicBezTo>
              </a:path>
            </a:pathLst>
          </a:cu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rgbClr val="727577"/>
              </a:solidFill>
            </a:endParaRPr>
          </a:p>
        </p:txBody>
      </p:sp>
      <p:sp>
        <p:nvSpPr>
          <p:cNvPr id="30" name="Freeform: Shape 29">
            <a:extLst>
              <a:ext uri="{FF2B5EF4-FFF2-40B4-BE49-F238E27FC236}">
                <a16:creationId xmlns:a16="http://schemas.microsoft.com/office/drawing/2014/main" id="{6CEC9F47-4659-BEFB-2738-A011479720EE}"/>
              </a:ext>
            </a:extLst>
          </p:cNvPr>
          <p:cNvSpPr/>
          <p:nvPr/>
        </p:nvSpPr>
        <p:spPr>
          <a:xfrm>
            <a:off x="7762845" y="3375087"/>
            <a:ext cx="1249031" cy="558790"/>
          </a:xfrm>
          <a:custGeom>
            <a:avLst/>
            <a:gdLst>
              <a:gd name="connsiteX0" fmla="*/ 0 w 538480"/>
              <a:gd name="connsiteY0" fmla="*/ 406400 h 406400"/>
              <a:gd name="connsiteX1" fmla="*/ 60960 w 538480"/>
              <a:gd name="connsiteY1" fmla="*/ 264160 h 406400"/>
              <a:gd name="connsiteX2" fmla="*/ 91440 w 538480"/>
              <a:gd name="connsiteY2" fmla="*/ 142240 h 406400"/>
              <a:gd name="connsiteX3" fmla="*/ 538480 w 538480"/>
              <a:gd name="connsiteY3" fmla="*/ 0 h 406400"/>
            </a:gdLst>
            <a:ahLst/>
            <a:cxnLst>
              <a:cxn ang="0">
                <a:pos x="connsiteX0" y="connsiteY0"/>
              </a:cxn>
              <a:cxn ang="0">
                <a:pos x="connsiteX1" y="connsiteY1"/>
              </a:cxn>
              <a:cxn ang="0">
                <a:pos x="connsiteX2" y="connsiteY2"/>
              </a:cxn>
              <a:cxn ang="0">
                <a:pos x="connsiteX3" y="connsiteY3"/>
              </a:cxn>
            </a:cxnLst>
            <a:rect l="l" t="t" r="r" b="b"/>
            <a:pathLst>
              <a:path w="538480" h="406400">
                <a:moveTo>
                  <a:pt x="0" y="406400"/>
                </a:moveTo>
                <a:cubicBezTo>
                  <a:pt x="22860" y="357293"/>
                  <a:pt x="45720" y="308187"/>
                  <a:pt x="60960" y="264160"/>
                </a:cubicBezTo>
                <a:cubicBezTo>
                  <a:pt x="76200" y="220133"/>
                  <a:pt x="11853" y="186267"/>
                  <a:pt x="91440" y="142240"/>
                </a:cubicBezTo>
                <a:cubicBezTo>
                  <a:pt x="171027" y="98213"/>
                  <a:pt x="354753" y="49106"/>
                  <a:pt x="538480" y="0"/>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rgbClr val="727577"/>
              </a:solidFill>
            </a:endParaRPr>
          </a:p>
        </p:txBody>
      </p:sp>
      <p:cxnSp>
        <p:nvCxnSpPr>
          <p:cNvPr id="20" name="Straight Connector 19">
            <a:extLst>
              <a:ext uri="{FF2B5EF4-FFF2-40B4-BE49-F238E27FC236}">
                <a16:creationId xmlns:a16="http://schemas.microsoft.com/office/drawing/2014/main" id="{FFF40A60-6A22-C45C-330C-D8C5441FD85A}"/>
              </a:ext>
            </a:extLst>
          </p:cNvPr>
          <p:cNvCxnSpPr>
            <a:cxnSpLocks/>
          </p:cNvCxnSpPr>
          <p:nvPr/>
        </p:nvCxnSpPr>
        <p:spPr>
          <a:xfrm>
            <a:off x="6533983" y="3375087"/>
            <a:ext cx="869688" cy="74461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0637524-7A82-B783-5FD0-84F9FBAAEAEF}"/>
              </a:ext>
            </a:extLst>
          </p:cNvPr>
          <p:cNvCxnSpPr>
            <a:cxnSpLocks/>
          </p:cNvCxnSpPr>
          <p:nvPr/>
        </p:nvCxnSpPr>
        <p:spPr>
          <a:xfrm>
            <a:off x="7956309" y="4609826"/>
            <a:ext cx="862101" cy="71500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0A75AE19-3278-2E2A-0781-80B5DFE5D9FE}"/>
              </a:ext>
            </a:extLst>
          </p:cNvPr>
          <p:cNvSpPr txBox="1"/>
          <p:nvPr/>
        </p:nvSpPr>
        <p:spPr>
          <a:xfrm>
            <a:off x="164901" y="6231764"/>
            <a:ext cx="2549197" cy="523220"/>
          </a:xfrm>
          <a:prstGeom prst="rect">
            <a:avLst/>
          </a:prstGeom>
          <a:solidFill>
            <a:schemeClr val="bg1"/>
          </a:solidFill>
          <a:ln>
            <a:solidFill>
              <a:schemeClr val="accent3"/>
            </a:solidFill>
          </a:ln>
        </p:spPr>
        <p:txBody>
          <a:bodyPr wrap="square">
            <a:spAutoFit/>
          </a:bodyPr>
          <a:lstStyle/>
          <a:p>
            <a:r>
              <a:rPr lang="en-US" sz="1400" b="1">
                <a:solidFill>
                  <a:srgbClr val="727577"/>
                </a:solidFill>
              </a:rPr>
              <a:t>Dummy Gradient corrector</a:t>
            </a:r>
          </a:p>
          <a:p>
            <a:pPr defTabSz="864007">
              <a:defRPr/>
            </a:pPr>
            <a:r>
              <a:rPr lang="en-US" sz="1400">
                <a:solidFill>
                  <a:srgbClr val="727577"/>
                </a:solidFill>
                <a:latin typeface="Arial" panose="020B0604020202020204"/>
              </a:rPr>
              <a:t>Keep magnetic symmetry</a:t>
            </a:r>
          </a:p>
        </p:txBody>
      </p:sp>
      <p:sp>
        <p:nvSpPr>
          <p:cNvPr id="10" name="Freeform: Shape 9">
            <a:extLst>
              <a:ext uri="{FF2B5EF4-FFF2-40B4-BE49-F238E27FC236}">
                <a16:creationId xmlns:a16="http://schemas.microsoft.com/office/drawing/2014/main" id="{D0577A87-E34B-D081-895B-43C645EFB0A5}"/>
              </a:ext>
            </a:extLst>
          </p:cNvPr>
          <p:cNvSpPr/>
          <p:nvPr/>
        </p:nvSpPr>
        <p:spPr>
          <a:xfrm rot="19047465">
            <a:off x="2419217" y="5765159"/>
            <a:ext cx="2075399" cy="317530"/>
          </a:xfrm>
          <a:custGeom>
            <a:avLst/>
            <a:gdLst>
              <a:gd name="connsiteX0" fmla="*/ 2123440 w 2123440"/>
              <a:gd name="connsiteY0" fmla="*/ 416560 h 472792"/>
              <a:gd name="connsiteX1" fmla="*/ 822960 w 2123440"/>
              <a:gd name="connsiteY1" fmla="*/ 436880 h 472792"/>
              <a:gd name="connsiteX2" fmla="*/ 0 w 2123440"/>
              <a:gd name="connsiteY2" fmla="*/ 0 h 472792"/>
            </a:gdLst>
            <a:ahLst/>
            <a:cxnLst>
              <a:cxn ang="0">
                <a:pos x="connsiteX0" y="connsiteY0"/>
              </a:cxn>
              <a:cxn ang="0">
                <a:pos x="connsiteX1" y="connsiteY1"/>
              </a:cxn>
              <a:cxn ang="0">
                <a:pos x="connsiteX2" y="connsiteY2"/>
              </a:cxn>
            </a:cxnLst>
            <a:rect l="l" t="t" r="r" b="b"/>
            <a:pathLst>
              <a:path w="2123440" h="472792">
                <a:moveTo>
                  <a:pt x="2123440" y="416560"/>
                </a:moveTo>
                <a:cubicBezTo>
                  <a:pt x="1650153" y="461433"/>
                  <a:pt x="1176867" y="506307"/>
                  <a:pt x="822960" y="436880"/>
                </a:cubicBezTo>
                <a:cubicBezTo>
                  <a:pt x="469053" y="367453"/>
                  <a:pt x="234526" y="183726"/>
                  <a:pt x="0" y="0"/>
                </a:cubicBezTo>
              </a:path>
            </a:pathLst>
          </a:cu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11" name="TextBox 10">
            <a:extLst>
              <a:ext uri="{FF2B5EF4-FFF2-40B4-BE49-F238E27FC236}">
                <a16:creationId xmlns:a16="http://schemas.microsoft.com/office/drawing/2014/main" id="{129369EF-9E96-5FFB-623A-D00998773CD8}"/>
              </a:ext>
            </a:extLst>
          </p:cNvPr>
          <p:cNvSpPr txBox="1"/>
          <p:nvPr/>
        </p:nvSpPr>
        <p:spPr>
          <a:xfrm>
            <a:off x="368389" y="2397795"/>
            <a:ext cx="1574434" cy="307777"/>
          </a:xfrm>
          <a:prstGeom prst="rect">
            <a:avLst/>
          </a:prstGeom>
          <a:solidFill>
            <a:schemeClr val="bg1"/>
          </a:solidFill>
          <a:ln>
            <a:solidFill>
              <a:schemeClr val="accent3"/>
            </a:solidFill>
          </a:ln>
        </p:spPr>
        <p:txBody>
          <a:bodyPr wrap="square">
            <a:spAutoFit/>
          </a:bodyPr>
          <a:lstStyle/>
          <a:p>
            <a:r>
              <a:rPr lang="en-US" sz="1400" b="1">
                <a:solidFill>
                  <a:srgbClr val="727577"/>
                </a:solidFill>
              </a:rPr>
              <a:t>Movable shims</a:t>
            </a:r>
          </a:p>
        </p:txBody>
      </p:sp>
      <p:sp>
        <p:nvSpPr>
          <p:cNvPr id="19" name="Freeform: Shape 18">
            <a:extLst>
              <a:ext uri="{FF2B5EF4-FFF2-40B4-BE49-F238E27FC236}">
                <a16:creationId xmlns:a16="http://schemas.microsoft.com/office/drawing/2014/main" id="{7A52DA3F-6B04-F737-A23B-DDEF3F777723}"/>
              </a:ext>
            </a:extLst>
          </p:cNvPr>
          <p:cNvSpPr/>
          <p:nvPr/>
        </p:nvSpPr>
        <p:spPr>
          <a:xfrm>
            <a:off x="1658130" y="2673002"/>
            <a:ext cx="2126404" cy="1023914"/>
          </a:xfrm>
          <a:custGeom>
            <a:avLst/>
            <a:gdLst>
              <a:gd name="connsiteX0" fmla="*/ 2092960 w 2092960"/>
              <a:gd name="connsiteY0" fmla="*/ 1178560 h 1178560"/>
              <a:gd name="connsiteX1" fmla="*/ 497840 w 2092960"/>
              <a:gd name="connsiteY1" fmla="*/ 843280 h 1178560"/>
              <a:gd name="connsiteX2" fmla="*/ 0 w 2092960"/>
              <a:gd name="connsiteY2" fmla="*/ 0 h 1178560"/>
            </a:gdLst>
            <a:ahLst/>
            <a:cxnLst>
              <a:cxn ang="0">
                <a:pos x="connsiteX0" y="connsiteY0"/>
              </a:cxn>
              <a:cxn ang="0">
                <a:pos x="connsiteX1" y="connsiteY1"/>
              </a:cxn>
              <a:cxn ang="0">
                <a:pos x="connsiteX2" y="connsiteY2"/>
              </a:cxn>
            </a:cxnLst>
            <a:rect l="l" t="t" r="r" b="b"/>
            <a:pathLst>
              <a:path w="2092960" h="1178560">
                <a:moveTo>
                  <a:pt x="2092960" y="1178560"/>
                </a:moveTo>
                <a:cubicBezTo>
                  <a:pt x="1469813" y="1109133"/>
                  <a:pt x="846667" y="1039707"/>
                  <a:pt x="497840" y="843280"/>
                </a:cubicBezTo>
                <a:cubicBezTo>
                  <a:pt x="149013" y="646853"/>
                  <a:pt x="64347" y="169333"/>
                  <a:pt x="0" y="0"/>
                </a:cubicBezTo>
              </a:path>
            </a:pathLst>
          </a:cu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rgbClr val="727577"/>
              </a:solidFill>
            </a:endParaRPr>
          </a:p>
        </p:txBody>
      </p:sp>
      <p:sp>
        <p:nvSpPr>
          <p:cNvPr id="21" name="Freeform: Shape 20">
            <a:extLst>
              <a:ext uri="{FF2B5EF4-FFF2-40B4-BE49-F238E27FC236}">
                <a16:creationId xmlns:a16="http://schemas.microsoft.com/office/drawing/2014/main" id="{9C608AA0-68AC-8966-2AF8-59CFFF13BA4D}"/>
              </a:ext>
            </a:extLst>
          </p:cNvPr>
          <p:cNvSpPr/>
          <p:nvPr/>
        </p:nvSpPr>
        <p:spPr>
          <a:xfrm>
            <a:off x="1679912" y="2685161"/>
            <a:ext cx="4390680" cy="1760123"/>
          </a:xfrm>
          <a:custGeom>
            <a:avLst/>
            <a:gdLst>
              <a:gd name="connsiteX0" fmla="*/ 2092960 w 2092960"/>
              <a:gd name="connsiteY0" fmla="*/ 1178560 h 1178560"/>
              <a:gd name="connsiteX1" fmla="*/ 497840 w 2092960"/>
              <a:gd name="connsiteY1" fmla="*/ 843280 h 1178560"/>
              <a:gd name="connsiteX2" fmla="*/ 0 w 2092960"/>
              <a:gd name="connsiteY2" fmla="*/ 0 h 1178560"/>
            </a:gdLst>
            <a:ahLst/>
            <a:cxnLst>
              <a:cxn ang="0">
                <a:pos x="connsiteX0" y="connsiteY0"/>
              </a:cxn>
              <a:cxn ang="0">
                <a:pos x="connsiteX1" y="connsiteY1"/>
              </a:cxn>
              <a:cxn ang="0">
                <a:pos x="connsiteX2" y="connsiteY2"/>
              </a:cxn>
            </a:cxnLst>
            <a:rect l="l" t="t" r="r" b="b"/>
            <a:pathLst>
              <a:path w="2092960" h="1178560">
                <a:moveTo>
                  <a:pt x="2092960" y="1178560"/>
                </a:moveTo>
                <a:cubicBezTo>
                  <a:pt x="1469813" y="1109133"/>
                  <a:pt x="846667" y="1039707"/>
                  <a:pt x="497840" y="843280"/>
                </a:cubicBezTo>
                <a:cubicBezTo>
                  <a:pt x="149013" y="646853"/>
                  <a:pt x="64347" y="169333"/>
                  <a:pt x="0" y="0"/>
                </a:cubicBezTo>
              </a:path>
            </a:pathLst>
          </a:cu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rgbClr val="727577"/>
              </a:solidFill>
            </a:endParaRPr>
          </a:p>
        </p:txBody>
      </p:sp>
      <p:sp>
        <p:nvSpPr>
          <p:cNvPr id="29" name="Title 5">
            <a:extLst>
              <a:ext uri="{FF2B5EF4-FFF2-40B4-BE49-F238E27FC236}">
                <a16:creationId xmlns:a16="http://schemas.microsoft.com/office/drawing/2014/main" id="{CC3A5CBB-EF28-B38F-ECF8-0D960C9D8940}"/>
              </a:ext>
            </a:extLst>
          </p:cNvPr>
          <p:cNvSpPr>
            <a:spLocks noGrp="1"/>
          </p:cNvSpPr>
          <p:nvPr>
            <p:ph type="title"/>
          </p:nvPr>
        </p:nvSpPr>
        <p:spPr>
          <a:xfrm>
            <a:off x="674104" y="-33496"/>
            <a:ext cx="9461631" cy="1411287"/>
          </a:xfrm>
        </p:spPr>
        <p:txBody>
          <a:bodyPr vert="horz">
            <a:normAutofit/>
          </a:bodyPr>
          <a:lstStyle/>
          <a:p>
            <a:r>
              <a:rPr lang="fr-BE" sz="3600" b="1" dirty="0">
                <a:latin typeface="+mn-lt"/>
              </a:rPr>
              <a:t>General </a:t>
            </a:r>
            <a:r>
              <a:rPr lang="fr-BE" sz="3600" b="1" dirty="0" err="1">
                <a:latin typeface="+mn-lt"/>
              </a:rPr>
              <a:t>overview</a:t>
            </a:r>
            <a:r>
              <a:rPr lang="fr-BE" sz="3600" b="1" dirty="0">
                <a:latin typeface="+mn-lt"/>
              </a:rPr>
              <a:t> of the C400 cyclotron</a:t>
            </a:r>
            <a:endParaRPr lang="en-US" sz="3600" b="1" dirty="0">
              <a:latin typeface="+mn-lt"/>
            </a:endParaRPr>
          </a:p>
        </p:txBody>
      </p:sp>
    </p:spTree>
    <p:extLst>
      <p:ext uri="{BB962C8B-B14F-4D97-AF65-F5344CB8AC3E}">
        <p14:creationId xmlns:p14="http://schemas.microsoft.com/office/powerpoint/2010/main" val="16922593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7D0C0F43-FA52-FA50-F8E0-38897FAC6117}"/>
              </a:ext>
            </a:extLst>
          </p:cNvPr>
          <p:cNvPicPr>
            <a:picLocks noChangeAspect="1"/>
          </p:cNvPicPr>
          <p:nvPr/>
        </p:nvPicPr>
        <p:blipFill>
          <a:blip r:embed="rId2"/>
          <a:stretch>
            <a:fillRect/>
          </a:stretch>
        </p:blipFill>
        <p:spPr>
          <a:xfrm rot="10800000">
            <a:off x="2584824" y="1268374"/>
            <a:ext cx="7708948" cy="4941107"/>
          </a:xfrm>
          <a:prstGeom prst="rect">
            <a:avLst/>
          </a:prstGeom>
        </p:spPr>
      </p:pic>
      <p:sp>
        <p:nvSpPr>
          <p:cNvPr id="27" name="Rectangle: Rounded Corners 26">
            <a:extLst>
              <a:ext uri="{FF2B5EF4-FFF2-40B4-BE49-F238E27FC236}">
                <a16:creationId xmlns:a16="http://schemas.microsoft.com/office/drawing/2014/main" id="{4C1DF3E0-28D7-8F15-3919-D40850221080}"/>
              </a:ext>
            </a:extLst>
          </p:cNvPr>
          <p:cNvSpPr/>
          <p:nvPr/>
        </p:nvSpPr>
        <p:spPr>
          <a:xfrm>
            <a:off x="164902" y="1268373"/>
            <a:ext cx="1927331" cy="716705"/>
          </a:xfrm>
          <a:prstGeom prst="roundRect">
            <a:avLst/>
          </a:prstGeom>
          <a:solidFill>
            <a:schemeClr val="bg1"/>
          </a:solidFill>
          <a:ln>
            <a:solidFill>
              <a:srgbClr val="FFC2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p>
        </p:txBody>
      </p:sp>
      <p:sp>
        <p:nvSpPr>
          <p:cNvPr id="2" name="Slide Number Placeholder 1">
            <a:extLst>
              <a:ext uri="{FF2B5EF4-FFF2-40B4-BE49-F238E27FC236}">
                <a16:creationId xmlns:a16="http://schemas.microsoft.com/office/drawing/2014/main" id="{7982808D-2A08-4C76-FFE3-280FA0EC7E3D}"/>
              </a:ext>
            </a:extLst>
          </p:cNvPr>
          <p:cNvSpPr>
            <a:spLocks noGrp="1"/>
          </p:cNvSpPr>
          <p:nvPr>
            <p:ph type="sldNum" sz="quarter" idx="12"/>
          </p:nvPr>
        </p:nvSpPr>
        <p:spPr>
          <a:xfrm>
            <a:off x="10531409" y="6140473"/>
            <a:ext cx="1292205" cy="347338"/>
          </a:xfrm>
        </p:spPr>
        <p:txBody>
          <a:bodyPr/>
          <a:lstStyle/>
          <a:p>
            <a:fld id="{B981A7AF-A60D-244B-AFB3-9527C61DD654}" type="slidenum">
              <a:rPr lang="fr-FR" smtClean="0"/>
              <a:pPr/>
              <a:t>24</a:t>
            </a:fld>
            <a:endParaRPr lang="fr-FR"/>
          </a:p>
        </p:txBody>
      </p:sp>
      <p:sp>
        <p:nvSpPr>
          <p:cNvPr id="57" name="TextBox 56">
            <a:extLst>
              <a:ext uri="{FF2B5EF4-FFF2-40B4-BE49-F238E27FC236}">
                <a16:creationId xmlns:a16="http://schemas.microsoft.com/office/drawing/2014/main" id="{6B1F8FA6-FBC5-34C2-6423-8B45DB5237E5}"/>
              </a:ext>
            </a:extLst>
          </p:cNvPr>
          <p:cNvSpPr txBox="1"/>
          <p:nvPr/>
        </p:nvSpPr>
        <p:spPr>
          <a:xfrm>
            <a:off x="4446512" y="1387219"/>
            <a:ext cx="1112176" cy="523220"/>
          </a:xfrm>
          <a:prstGeom prst="rect">
            <a:avLst/>
          </a:prstGeom>
          <a:noFill/>
        </p:spPr>
        <p:txBody>
          <a:bodyPr wrap="square">
            <a:spAutoFit/>
          </a:bodyPr>
          <a:lstStyle/>
          <a:p>
            <a:r>
              <a:rPr lang="en-US" sz="1400" b="1" dirty="0">
                <a:solidFill>
                  <a:srgbClr val="FF0000"/>
                </a:solidFill>
              </a:rPr>
              <a:t>400 MeV/u</a:t>
            </a:r>
          </a:p>
          <a:p>
            <a:r>
              <a:rPr lang="en-US" sz="1400" b="1" dirty="0">
                <a:solidFill>
                  <a:srgbClr val="FF0000"/>
                </a:solidFill>
              </a:rPr>
              <a:t>ions</a:t>
            </a:r>
          </a:p>
        </p:txBody>
      </p:sp>
      <p:sp>
        <p:nvSpPr>
          <p:cNvPr id="26" name="TextBox 25">
            <a:extLst>
              <a:ext uri="{FF2B5EF4-FFF2-40B4-BE49-F238E27FC236}">
                <a16:creationId xmlns:a16="http://schemas.microsoft.com/office/drawing/2014/main" id="{D7633F7C-7E79-1C9A-3DE8-25B53390BE93}"/>
              </a:ext>
            </a:extLst>
          </p:cNvPr>
          <p:cNvSpPr txBox="1"/>
          <p:nvPr/>
        </p:nvSpPr>
        <p:spPr>
          <a:xfrm>
            <a:off x="252681" y="1354184"/>
            <a:ext cx="2244363" cy="523220"/>
          </a:xfrm>
          <a:prstGeom prst="rect">
            <a:avLst/>
          </a:prstGeom>
          <a:noFill/>
        </p:spPr>
        <p:txBody>
          <a:bodyPr wrap="square">
            <a:spAutoFit/>
          </a:bodyPr>
          <a:lstStyle/>
          <a:p>
            <a:r>
              <a:rPr lang="en-US" sz="1400" b="1" dirty="0"/>
              <a:t>C400 – Inside view </a:t>
            </a:r>
          </a:p>
          <a:p>
            <a:r>
              <a:rPr lang="en-US" sz="1400" b="1" dirty="0"/>
              <a:t>on TOP pole:</a:t>
            </a:r>
          </a:p>
        </p:txBody>
      </p:sp>
      <p:cxnSp>
        <p:nvCxnSpPr>
          <p:cNvPr id="20" name="Straight Connector 19">
            <a:extLst>
              <a:ext uri="{FF2B5EF4-FFF2-40B4-BE49-F238E27FC236}">
                <a16:creationId xmlns:a16="http://schemas.microsoft.com/office/drawing/2014/main" id="{FFF40A60-6A22-C45C-330C-D8C5441FD85A}"/>
              </a:ext>
            </a:extLst>
          </p:cNvPr>
          <p:cNvCxnSpPr>
            <a:cxnSpLocks/>
          </p:cNvCxnSpPr>
          <p:nvPr/>
        </p:nvCxnSpPr>
        <p:spPr>
          <a:xfrm>
            <a:off x="6955618" y="2945614"/>
            <a:ext cx="535773" cy="31193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0637524-7A82-B783-5FD0-84F9FBAAEAEF}"/>
              </a:ext>
            </a:extLst>
          </p:cNvPr>
          <p:cNvCxnSpPr>
            <a:cxnSpLocks/>
          </p:cNvCxnSpPr>
          <p:nvPr/>
        </p:nvCxnSpPr>
        <p:spPr>
          <a:xfrm>
            <a:off x="5243498" y="1732648"/>
            <a:ext cx="630376" cy="50486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F3168507-C06E-25AF-63ED-747A26C0CF65}"/>
              </a:ext>
            </a:extLst>
          </p:cNvPr>
          <p:cNvSpPr txBox="1"/>
          <p:nvPr/>
        </p:nvSpPr>
        <p:spPr>
          <a:xfrm>
            <a:off x="2347188" y="2793811"/>
            <a:ext cx="2339995" cy="523220"/>
          </a:xfrm>
          <a:prstGeom prst="rect">
            <a:avLst/>
          </a:prstGeom>
          <a:solidFill>
            <a:schemeClr val="bg1"/>
          </a:solidFill>
          <a:ln>
            <a:solidFill>
              <a:schemeClr val="accent3"/>
            </a:solidFill>
          </a:ln>
        </p:spPr>
        <p:txBody>
          <a:bodyPr wrap="square">
            <a:spAutoFit/>
          </a:bodyPr>
          <a:lstStyle/>
          <a:p>
            <a:pPr algn="ctr"/>
            <a:r>
              <a:rPr lang="en-US" sz="1400" b="1">
                <a:solidFill>
                  <a:srgbClr val="727577"/>
                </a:solidFill>
              </a:rPr>
              <a:t>“Beam probe”</a:t>
            </a:r>
          </a:p>
          <a:p>
            <a:pPr algn="ctr"/>
            <a:r>
              <a:rPr lang="en-US" sz="1400" b="1">
                <a:solidFill>
                  <a:srgbClr val="727577"/>
                </a:solidFill>
              </a:rPr>
              <a:t>Current measure + visual</a:t>
            </a:r>
          </a:p>
        </p:txBody>
      </p:sp>
      <p:sp>
        <p:nvSpPr>
          <p:cNvPr id="32" name="Freeform: Shape 31">
            <a:extLst>
              <a:ext uri="{FF2B5EF4-FFF2-40B4-BE49-F238E27FC236}">
                <a16:creationId xmlns:a16="http://schemas.microsoft.com/office/drawing/2014/main" id="{20DDFE6E-5039-0607-FF2A-6D31608199E2}"/>
              </a:ext>
            </a:extLst>
          </p:cNvPr>
          <p:cNvSpPr/>
          <p:nvPr/>
        </p:nvSpPr>
        <p:spPr>
          <a:xfrm rot="16800630">
            <a:off x="4920549" y="2623909"/>
            <a:ext cx="400833" cy="959726"/>
          </a:xfrm>
          <a:custGeom>
            <a:avLst/>
            <a:gdLst>
              <a:gd name="connsiteX0" fmla="*/ 0 w 245027"/>
              <a:gd name="connsiteY0" fmla="*/ 944880 h 944880"/>
              <a:gd name="connsiteX1" fmla="*/ 223520 w 245027"/>
              <a:gd name="connsiteY1" fmla="*/ 487680 h 944880"/>
              <a:gd name="connsiteX2" fmla="*/ 223520 w 245027"/>
              <a:gd name="connsiteY2" fmla="*/ 0 h 944880"/>
            </a:gdLst>
            <a:ahLst/>
            <a:cxnLst>
              <a:cxn ang="0">
                <a:pos x="connsiteX0" y="connsiteY0"/>
              </a:cxn>
              <a:cxn ang="0">
                <a:pos x="connsiteX1" y="connsiteY1"/>
              </a:cxn>
              <a:cxn ang="0">
                <a:pos x="connsiteX2" y="connsiteY2"/>
              </a:cxn>
            </a:cxnLst>
            <a:rect l="l" t="t" r="r" b="b"/>
            <a:pathLst>
              <a:path w="245027" h="944880">
                <a:moveTo>
                  <a:pt x="0" y="944880"/>
                </a:moveTo>
                <a:cubicBezTo>
                  <a:pt x="93133" y="795020"/>
                  <a:pt x="186267" y="645160"/>
                  <a:pt x="223520" y="487680"/>
                </a:cubicBezTo>
                <a:cubicBezTo>
                  <a:pt x="260773" y="330200"/>
                  <a:pt x="242146" y="165100"/>
                  <a:pt x="223520" y="0"/>
                </a:cubicBezTo>
              </a:path>
            </a:pathLst>
          </a:custGeom>
          <a:noFill/>
          <a:ln w="28575">
            <a:solidFill>
              <a:srgbClr val="FA37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rgbClr val="727577"/>
              </a:solidFill>
            </a:endParaRPr>
          </a:p>
        </p:txBody>
      </p:sp>
      <p:sp>
        <p:nvSpPr>
          <p:cNvPr id="34" name="TextBox 33">
            <a:extLst>
              <a:ext uri="{FF2B5EF4-FFF2-40B4-BE49-F238E27FC236}">
                <a16:creationId xmlns:a16="http://schemas.microsoft.com/office/drawing/2014/main" id="{E78903C8-4BFD-1566-1FFE-2EEFAA58F5AC}"/>
              </a:ext>
            </a:extLst>
          </p:cNvPr>
          <p:cNvSpPr txBox="1"/>
          <p:nvPr/>
        </p:nvSpPr>
        <p:spPr>
          <a:xfrm>
            <a:off x="3163516" y="5901710"/>
            <a:ext cx="1479777" cy="307777"/>
          </a:xfrm>
          <a:prstGeom prst="rect">
            <a:avLst/>
          </a:prstGeom>
          <a:solidFill>
            <a:schemeClr val="bg1"/>
          </a:solidFill>
          <a:ln>
            <a:solidFill>
              <a:schemeClr val="accent3"/>
            </a:solidFill>
          </a:ln>
        </p:spPr>
        <p:txBody>
          <a:bodyPr wrap="square">
            <a:spAutoFit/>
          </a:bodyPr>
          <a:lstStyle/>
          <a:p>
            <a:r>
              <a:rPr lang="en-US" sz="1400" b="1">
                <a:solidFill>
                  <a:srgbClr val="727577"/>
                </a:solidFill>
              </a:rPr>
              <a:t>“Periscope”</a:t>
            </a:r>
          </a:p>
        </p:txBody>
      </p:sp>
      <p:sp>
        <p:nvSpPr>
          <p:cNvPr id="35" name="Freeform: Shape 34">
            <a:extLst>
              <a:ext uri="{FF2B5EF4-FFF2-40B4-BE49-F238E27FC236}">
                <a16:creationId xmlns:a16="http://schemas.microsoft.com/office/drawing/2014/main" id="{879462BB-3A08-50FF-E84C-0C800F7BF4EB}"/>
              </a:ext>
            </a:extLst>
          </p:cNvPr>
          <p:cNvSpPr/>
          <p:nvPr/>
        </p:nvSpPr>
        <p:spPr>
          <a:xfrm rot="11577556">
            <a:off x="4036308" y="5095452"/>
            <a:ext cx="580660" cy="859791"/>
          </a:xfrm>
          <a:custGeom>
            <a:avLst/>
            <a:gdLst>
              <a:gd name="connsiteX0" fmla="*/ 0 w 245027"/>
              <a:gd name="connsiteY0" fmla="*/ 944880 h 944880"/>
              <a:gd name="connsiteX1" fmla="*/ 223520 w 245027"/>
              <a:gd name="connsiteY1" fmla="*/ 487680 h 944880"/>
              <a:gd name="connsiteX2" fmla="*/ 223520 w 245027"/>
              <a:gd name="connsiteY2" fmla="*/ 0 h 944880"/>
            </a:gdLst>
            <a:ahLst/>
            <a:cxnLst>
              <a:cxn ang="0">
                <a:pos x="connsiteX0" y="connsiteY0"/>
              </a:cxn>
              <a:cxn ang="0">
                <a:pos x="connsiteX1" y="connsiteY1"/>
              </a:cxn>
              <a:cxn ang="0">
                <a:pos x="connsiteX2" y="connsiteY2"/>
              </a:cxn>
            </a:cxnLst>
            <a:rect l="l" t="t" r="r" b="b"/>
            <a:pathLst>
              <a:path w="245027" h="944880">
                <a:moveTo>
                  <a:pt x="0" y="944880"/>
                </a:moveTo>
                <a:cubicBezTo>
                  <a:pt x="93133" y="795020"/>
                  <a:pt x="186267" y="645160"/>
                  <a:pt x="223520" y="487680"/>
                </a:cubicBezTo>
                <a:cubicBezTo>
                  <a:pt x="260773" y="330200"/>
                  <a:pt x="242146" y="165100"/>
                  <a:pt x="223520" y="0"/>
                </a:cubicBezTo>
              </a:path>
            </a:pathLst>
          </a:custGeom>
          <a:noFill/>
          <a:ln w="28575">
            <a:solidFill>
              <a:srgbClr val="FA37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1">
              <a:solidFill>
                <a:srgbClr val="727577"/>
              </a:solidFill>
            </a:endParaRPr>
          </a:p>
        </p:txBody>
      </p:sp>
      <p:sp>
        <p:nvSpPr>
          <p:cNvPr id="3" name="TextBox 2">
            <a:extLst>
              <a:ext uri="{FF2B5EF4-FFF2-40B4-BE49-F238E27FC236}">
                <a16:creationId xmlns:a16="http://schemas.microsoft.com/office/drawing/2014/main" id="{C1017857-B108-105D-4A4B-D7565670FF19}"/>
              </a:ext>
            </a:extLst>
          </p:cNvPr>
          <p:cNvSpPr txBox="1"/>
          <p:nvPr/>
        </p:nvSpPr>
        <p:spPr>
          <a:xfrm>
            <a:off x="5521138" y="1228093"/>
            <a:ext cx="1112176" cy="523220"/>
          </a:xfrm>
          <a:prstGeom prst="rect">
            <a:avLst/>
          </a:prstGeom>
          <a:noFill/>
        </p:spPr>
        <p:txBody>
          <a:bodyPr wrap="square">
            <a:spAutoFit/>
          </a:bodyPr>
          <a:lstStyle/>
          <a:p>
            <a:r>
              <a:rPr lang="en-US" sz="1400" b="1" dirty="0">
                <a:solidFill>
                  <a:srgbClr val="16E116"/>
                </a:solidFill>
              </a:rPr>
              <a:t>265 MeV protons </a:t>
            </a:r>
          </a:p>
        </p:txBody>
      </p:sp>
      <p:sp>
        <p:nvSpPr>
          <p:cNvPr id="6" name="Title 5">
            <a:extLst>
              <a:ext uri="{FF2B5EF4-FFF2-40B4-BE49-F238E27FC236}">
                <a16:creationId xmlns:a16="http://schemas.microsoft.com/office/drawing/2014/main" id="{1F1AD200-569A-AEB1-B70B-5A74362D149D}"/>
              </a:ext>
            </a:extLst>
          </p:cNvPr>
          <p:cNvSpPr>
            <a:spLocks noGrp="1"/>
          </p:cNvSpPr>
          <p:nvPr>
            <p:ph type="title"/>
          </p:nvPr>
        </p:nvSpPr>
        <p:spPr>
          <a:xfrm>
            <a:off x="674104" y="-33496"/>
            <a:ext cx="9461631" cy="1411287"/>
          </a:xfrm>
        </p:spPr>
        <p:txBody>
          <a:bodyPr vert="horz">
            <a:normAutofit/>
          </a:bodyPr>
          <a:lstStyle/>
          <a:p>
            <a:r>
              <a:rPr lang="fr-BE" sz="3600" b="1" dirty="0">
                <a:latin typeface="+mn-lt"/>
              </a:rPr>
              <a:t>General </a:t>
            </a:r>
            <a:r>
              <a:rPr lang="fr-BE" sz="3600" b="1" dirty="0" err="1">
                <a:latin typeface="+mn-lt"/>
              </a:rPr>
              <a:t>overview</a:t>
            </a:r>
            <a:r>
              <a:rPr lang="fr-BE" sz="3600" b="1" dirty="0">
                <a:latin typeface="+mn-lt"/>
              </a:rPr>
              <a:t> of the C400 cyclotron</a:t>
            </a:r>
            <a:endParaRPr lang="en-US" sz="3600" b="1" dirty="0">
              <a:latin typeface="+mn-lt"/>
            </a:endParaRPr>
          </a:p>
        </p:txBody>
      </p:sp>
      <p:pic>
        <p:nvPicPr>
          <p:cNvPr id="7" name="Picture 6">
            <a:extLst>
              <a:ext uri="{FF2B5EF4-FFF2-40B4-BE49-F238E27FC236}">
                <a16:creationId xmlns:a16="http://schemas.microsoft.com/office/drawing/2014/main" id="{05B2DE6F-EDC3-5E88-560D-ADDF9A4D1EF6}"/>
              </a:ext>
            </a:extLst>
          </p:cNvPr>
          <p:cNvPicPr>
            <a:picLocks noChangeAspect="1"/>
          </p:cNvPicPr>
          <p:nvPr/>
        </p:nvPicPr>
        <p:blipFill>
          <a:blip r:embed="rId2"/>
          <a:stretch>
            <a:fillRect/>
          </a:stretch>
        </p:blipFill>
        <p:spPr>
          <a:xfrm rot="10800000">
            <a:off x="12590182" y="1114491"/>
            <a:ext cx="7708948" cy="4941107"/>
          </a:xfrm>
          <a:prstGeom prst="rect">
            <a:avLst/>
          </a:prstGeom>
        </p:spPr>
      </p:pic>
    </p:spTree>
    <p:extLst>
      <p:ext uri="{BB962C8B-B14F-4D97-AF65-F5344CB8AC3E}">
        <p14:creationId xmlns:p14="http://schemas.microsoft.com/office/powerpoint/2010/main" val="24792827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D9E9D2EB-C5FA-47A4-BFEF-DBE7BD422902}"/>
              </a:ext>
            </a:extLst>
          </p:cNvPr>
          <p:cNvSpPr>
            <a:spLocks noGrp="1"/>
          </p:cNvSpPr>
          <p:nvPr>
            <p:ph type="title"/>
          </p:nvPr>
        </p:nvSpPr>
        <p:spPr>
          <a:xfrm>
            <a:off x="191288" y="31761"/>
            <a:ext cx="9461631" cy="570223"/>
          </a:xfrm>
        </p:spPr>
        <p:txBody>
          <a:bodyPr vert="horz">
            <a:normAutofit/>
          </a:bodyPr>
          <a:lstStyle/>
          <a:p>
            <a:r>
              <a:rPr lang="fr-BE" sz="2000" b="1" dirty="0" err="1">
                <a:latin typeface="+mn-lt"/>
              </a:rPr>
              <a:t>Recent</a:t>
            </a:r>
            <a:r>
              <a:rPr lang="fr-BE" sz="2000" b="1" dirty="0">
                <a:latin typeface="+mn-lt"/>
              </a:rPr>
              <a:t> </a:t>
            </a:r>
            <a:r>
              <a:rPr lang="fr-BE" sz="2000" b="1" dirty="0" err="1">
                <a:latin typeface="+mn-lt"/>
              </a:rPr>
              <a:t>developments</a:t>
            </a:r>
            <a:r>
              <a:rPr lang="fr-BE" sz="2000" b="1" dirty="0">
                <a:latin typeface="+mn-lt"/>
              </a:rPr>
              <a:t>: Design </a:t>
            </a:r>
            <a:r>
              <a:rPr lang="fr-BE" sz="2000" b="1" dirty="0" err="1">
                <a:latin typeface="+mn-lt"/>
              </a:rPr>
              <a:t>progress</a:t>
            </a:r>
            <a:endParaRPr lang="en-US" sz="2000" b="1" dirty="0">
              <a:latin typeface="+mn-lt"/>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25</a:t>
            </a:fld>
            <a:endParaRPr lang="fr-FR"/>
          </a:p>
        </p:txBody>
      </p:sp>
      <p:sp>
        <p:nvSpPr>
          <p:cNvPr id="4" name="TextBox 3">
            <a:extLst>
              <a:ext uri="{FF2B5EF4-FFF2-40B4-BE49-F238E27FC236}">
                <a16:creationId xmlns:a16="http://schemas.microsoft.com/office/drawing/2014/main" id="{C89578D5-B2EA-D944-93B8-EF5D9C99F544}"/>
              </a:ext>
            </a:extLst>
          </p:cNvPr>
          <p:cNvSpPr txBox="1"/>
          <p:nvPr/>
        </p:nvSpPr>
        <p:spPr>
          <a:xfrm>
            <a:off x="0" y="1084675"/>
            <a:ext cx="8281455" cy="1508105"/>
          </a:xfrm>
          <a:prstGeom prst="rect">
            <a:avLst/>
          </a:prstGeom>
          <a:noFill/>
        </p:spPr>
        <p:txBody>
          <a:bodyPr wrap="square" rtlCol="0">
            <a:spAutoFit/>
          </a:bodyPr>
          <a:lstStyle/>
          <a:p>
            <a:r>
              <a:rPr lang="en-US" sz="2800" b="1" dirty="0">
                <a:solidFill>
                  <a:schemeClr val="accent1"/>
                </a:solidFill>
              </a:rPr>
              <a:t>	</a:t>
            </a:r>
          </a:p>
          <a:p>
            <a:pPr marL="742950" lvl="1" indent="-285750">
              <a:buFontTx/>
              <a:buChar char="-"/>
            </a:pPr>
            <a:r>
              <a:rPr lang="en-US" sz="1600" u="sng" dirty="0"/>
              <a:t>Why?</a:t>
            </a:r>
          </a:p>
          <a:p>
            <a:pPr marL="1200150" lvl="2" indent="-285750">
              <a:buFontTx/>
              <a:buChar char="-"/>
            </a:pPr>
            <a:r>
              <a:rPr lang="en-US" sz="1600" dirty="0"/>
              <a:t>High energy &amp; current          large energy deposition spread inside the cyclotron </a:t>
            </a:r>
          </a:p>
          <a:p>
            <a:pPr marL="1200150" lvl="2" indent="-285750">
              <a:buFontTx/>
              <a:buChar char="-"/>
            </a:pPr>
            <a:r>
              <a:rPr lang="en-US" sz="1600" dirty="0"/>
              <a:t>Activation          Dose received to personnel</a:t>
            </a:r>
          </a:p>
          <a:p>
            <a:pPr marL="1200150" lvl="2" indent="-285750">
              <a:buFontTx/>
              <a:buChar char="-"/>
            </a:pPr>
            <a:r>
              <a:rPr lang="en-US" sz="1600" dirty="0"/>
              <a:t>Power transmitted on SCC cryostat          Quench risk</a:t>
            </a:r>
          </a:p>
        </p:txBody>
      </p:sp>
      <p:pic>
        <p:nvPicPr>
          <p:cNvPr id="9" name="Picture 8">
            <a:extLst>
              <a:ext uri="{FF2B5EF4-FFF2-40B4-BE49-F238E27FC236}">
                <a16:creationId xmlns:a16="http://schemas.microsoft.com/office/drawing/2014/main" id="{FDE271B9-7A09-6695-D331-7F9B1006B28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96000" y="2895297"/>
            <a:ext cx="5904117" cy="3012474"/>
          </a:xfrm>
          <a:prstGeom prst="rect">
            <a:avLst/>
          </a:prstGeom>
        </p:spPr>
      </p:pic>
      <p:sp>
        <p:nvSpPr>
          <p:cNvPr id="11" name="TextBox 10">
            <a:extLst>
              <a:ext uri="{FF2B5EF4-FFF2-40B4-BE49-F238E27FC236}">
                <a16:creationId xmlns:a16="http://schemas.microsoft.com/office/drawing/2014/main" id="{6B16381B-0E57-93FB-CCF1-FAEFD0B15F4C}"/>
              </a:ext>
            </a:extLst>
          </p:cNvPr>
          <p:cNvSpPr txBox="1"/>
          <p:nvPr/>
        </p:nvSpPr>
        <p:spPr>
          <a:xfrm>
            <a:off x="102122" y="3212038"/>
            <a:ext cx="5168988" cy="2062103"/>
          </a:xfrm>
          <a:prstGeom prst="rect">
            <a:avLst/>
          </a:prstGeom>
          <a:noFill/>
        </p:spPr>
        <p:txBody>
          <a:bodyPr wrap="square">
            <a:spAutoFit/>
          </a:bodyPr>
          <a:lstStyle/>
          <a:p>
            <a:pPr marL="742950" lvl="1" indent="-285750">
              <a:buFontTx/>
              <a:buChar char="-"/>
            </a:pPr>
            <a:r>
              <a:rPr lang="en-US" sz="1600" u="sng" dirty="0"/>
              <a:t>Principles:</a:t>
            </a:r>
          </a:p>
          <a:p>
            <a:pPr marL="1200150" lvl="2" indent="-285750">
              <a:buFontTx/>
              <a:buChar char="-"/>
            </a:pPr>
            <a:r>
              <a:rPr lang="en-US" sz="1600" dirty="0"/>
              <a:t>Computation of particle tracking of the lost particles inside matter</a:t>
            </a:r>
          </a:p>
          <a:p>
            <a:pPr lvl="2"/>
            <a:endParaRPr lang="en-US" sz="1600" dirty="0"/>
          </a:p>
          <a:p>
            <a:pPr marL="742950" lvl="1" indent="-285750">
              <a:buFontTx/>
              <a:buChar char="-"/>
            </a:pPr>
            <a:r>
              <a:rPr lang="en-US" sz="1600" u="sng" dirty="0"/>
              <a:t>Mitigations: </a:t>
            </a:r>
          </a:p>
          <a:p>
            <a:pPr marL="1200150" lvl="2" indent="-285750">
              <a:buFontTx/>
              <a:buChar char="-"/>
            </a:pPr>
            <a:r>
              <a:rPr lang="en-US" sz="1600" dirty="0"/>
              <a:t>1. Optimize injection</a:t>
            </a:r>
          </a:p>
          <a:p>
            <a:pPr marL="1200150" lvl="2" indent="-285750">
              <a:buFontTx/>
              <a:buChar char="-"/>
            </a:pPr>
            <a:r>
              <a:rPr lang="en-US" sz="1600" dirty="0"/>
              <a:t>2. Tune beam in the central region</a:t>
            </a:r>
          </a:p>
          <a:p>
            <a:pPr marL="1200150" lvl="2" indent="-285750">
              <a:buFontTx/>
              <a:buChar char="-"/>
            </a:pPr>
            <a:r>
              <a:rPr lang="en-US" sz="1600" dirty="0"/>
              <a:t>3. Addition of collimators at high radius</a:t>
            </a:r>
          </a:p>
        </p:txBody>
      </p:sp>
      <p:sp>
        <p:nvSpPr>
          <p:cNvPr id="7" name="TextBox 6">
            <a:extLst>
              <a:ext uri="{FF2B5EF4-FFF2-40B4-BE49-F238E27FC236}">
                <a16:creationId xmlns:a16="http://schemas.microsoft.com/office/drawing/2014/main" id="{2B69544E-52FC-6C9E-8CB2-7E29A74AACB2}"/>
              </a:ext>
            </a:extLst>
          </p:cNvPr>
          <p:cNvSpPr txBox="1"/>
          <p:nvPr/>
        </p:nvSpPr>
        <p:spPr>
          <a:xfrm>
            <a:off x="691515" y="498779"/>
            <a:ext cx="6137910" cy="584775"/>
          </a:xfrm>
          <a:prstGeom prst="rect">
            <a:avLst/>
          </a:prstGeom>
          <a:noFill/>
        </p:spPr>
        <p:txBody>
          <a:bodyPr wrap="square">
            <a:spAutoFit/>
          </a:bodyPr>
          <a:lstStyle/>
          <a:p>
            <a:r>
              <a:rPr lang="en-US" sz="3200" b="1" dirty="0">
                <a:solidFill>
                  <a:schemeClr val="accent1"/>
                </a:solidFill>
              </a:rPr>
              <a:t>Beam losses management</a:t>
            </a:r>
          </a:p>
        </p:txBody>
      </p:sp>
      <p:sp>
        <p:nvSpPr>
          <p:cNvPr id="5" name="Arrow: Right 4">
            <a:extLst>
              <a:ext uri="{FF2B5EF4-FFF2-40B4-BE49-F238E27FC236}">
                <a16:creationId xmlns:a16="http://schemas.microsoft.com/office/drawing/2014/main" id="{82D2422C-9CE4-4BD2-EFC5-1ED7DD906FC9}"/>
              </a:ext>
            </a:extLst>
          </p:cNvPr>
          <p:cNvSpPr/>
          <p:nvPr/>
        </p:nvSpPr>
        <p:spPr>
          <a:xfrm>
            <a:off x="3212575" y="1838727"/>
            <a:ext cx="298339" cy="18902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Arrow: Right 7">
            <a:extLst>
              <a:ext uri="{FF2B5EF4-FFF2-40B4-BE49-F238E27FC236}">
                <a16:creationId xmlns:a16="http://schemas.microsoft.com/office/drawing/2014/main" id="{34E0D4F2-890D-D504-23BA-96B00C797F39}"/>
              </a:ext>
            </a:extLst>
          </p:cNvPr>
          <p:cNvSpPr/>
          <p:nvPr/>
        </p:nvSpPr>
        <p:spPr>
          <a:xfrm>
            <a:off x="2205041" y="2092727"/>
            <a:ext cx="298339" cy="18902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Arrow: Right 9">
            <a:extLst>
              <a:ext uri="{FF2B5EF4-FFF2-40B4-BE49-F238E27FC236}">
                <a16:creationId xmlns:a16="http://schemas.microsoft.com/office/drawing/2014/main" id="{71FC79EA-E037-AD66-ABE0-E93F62D16B6C}"/>
              </a:ext>
            </a:extLst>
          </p:cNvPr>
          <p:cNvSpPr/>
          <p:nvPr/>
        </p:nvSpPr>
        <p:spPr>
          <a:xfrm>
            <a:off x="4237041" y="2329794"/>
            <a:ext cx="298339" cy="18902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0972390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26</a:t>
            </a:fld>
            <a:endParaRPr lang="fr-FR"/>
          </a:p>
        </p:txBody>
      </p:sp>
      <p:sp>
        <p:nvSpPr>
          <p:cNvPr id="8" name="TextBox 7">
            <a:extLst>
              <a:ext uri="{FF2B5EF4-FFF2-40B4-BE49-F238E27FC236}">
                <a16:creationId xmlns:a16="http://schemas.microsoft.com/office/drawing/2014/main" id="{780150EE-8ADE-0E5F-C7E2-7018FA38F172}"/>
              </a:ext>
            </a:extLst>
          </p:cNvPr>
          <p:cNvSpPr txBox="1"/>
          <p:nvPr/>
        </p:nvSpPr>
        <p:spPr>
          <a:xfrm>
            <a:off x="692766" y="1576693"/>
            <a:ext cx="6571984" cy="369332"/>
          </a:xfrm>
          <a:prstGeom prst="rect">
            <a:avLst/>
          </a:prstGeom>
          <a:noFill/>
        </p:spPr>
        <p:txBody>
          <a:bodyPr wrap="square">
            <a:spAutoFit/>
          </a:bodyPr>
          <a:lstStyle/>
          <a:p>
            <a:r>
              <a:rPr lang="en-US" b="1" dirty="0"/>
              <a:t>1</a:t>
            </a:r>
            <a:r>
              <a:rPr lang="en-US" sz="1800" b="1" dirty="0"/>
              <a:t>. Optimize injection: make use of the buncher in the injection line</a:t>
            </a:r>
          </a:p>
        </p:txBody>
      </p:sp>
      <p:pic>
        <p:nvPicPr>
          <p:cNvPr id="7" name="Picture 6">
            <a:extLst>
              <a:ext uri="{FF2B5EF4-FFF2-40B4-BE49-F238E27FC236}">
                <a16:creationId xmlns:a16="http://schemas.microsoft.com/office/drawing/2014/main" id="{7F8251B9-C0B2-4D95-90AE-545733A1091A}"/>
              </a:ext>
            </a:extLst>
          </p:cNvPr>
          <p:cNvPicPr>
            <a:picLocks noChangeAspect="1"/>
          </p:cNvPicPr>
          <p:nvPr/>
        </p:nvPicPr>
        <p:blipFill>
          <a:blip r:embed="rId7"/>
          <a:stretch>
            <a:fillRect/>
          </a:stretch>
        </p:blipFill>
        <p:spPr>
          <a:xfrm>
            <a:off x="8007423" y="2065992"/>
            <a:ext cx="3807653" cy="1848267"/>
          </a:xfrm>
          <a:prstGeom prst="rect">
            <a:avLst/>
          </a:prstGeom>
        </p:spPr>
      </p:pic>
      <p:pic>
        <p:nvPicPr>
          <p:cNvPr id="13" name="Picture 12">
            <a:extLst>
              <a:ext uri="{FF2B5EF4-FFF2-40B4-BE49-F238E27FC236}">
                <a16:creationId xmlns:a16="http://schemas.microsoft.com/office/drawing/2014/main" id="{90B8AD0D-C99D-32C8-2D8B-1EB238CA55F7}"/>
              </a:ext>
            </a:extLst>
          </p:cNvPr>
          <p:cNvPicPr>
            <a:picLocks noChangeAspect="1"/>
          </p:cNvPicPr>
          <p:nvPr/>
        </p:nvPicPr>
        <p:blipFill>
          <a:blip r:embed="rId8"/>
          <a:stretch>
            <a:fillRect/>
          </a:stretch>
        </p:blipFill>
        <p:spPr>
          <a:xfrm>
            <a:off x="7928876" y="3880703"/>
            <a:ext cx="3886200" cy="2476750"/>
          </a:xfrm>
          <a:prstGeom prst="rect">
            <a:avLst/>
          </a:prstGeom>
        </p:spPr>
      </p:pic>
      <p:sp>
        <p:nvSpPr>
          <p:cNvPr id="15" name="TextBox 14">
            <a:extLst>
              <a:ext uri="{FF2B5EF4-FFF2-40B4-BE49-F238E27FC236}">
                <a16:creationId xmlns:a16="http://schemas.microsoft.com/office/drawing/2014/main" id="{EF057D16-1986-F675-8C36-06B065AF3425}"/>
              </a:ext>
            </a:extLst>
          </p:cNvPr>
          <p:cNvSpPr txBox="1"/>
          <p:nvPr/>
        </p:nvSpPr>
        <p:spPr>
          <a:xfrm>
            <a:off x="982059" y="5006376"/>
            <a:ext cx="5209937" cy="1169551"/>
          </a:xfrm>
          <a:prstGeom prst="rect">
            <a:avLst/>
          </a:prstGeom>
          <a:noFill/>
        </p:spPr>
        <p:txBody>
          <a:bodyPr wrap="square">
            <a:spAutoFit/>
          </a:bodyPr>
          <a:lstStyle/>
          <a:p>
            <a:r>
              <a:rPr lang="en-US" sz="1400" b="1" dirty="0"/>
              <a:t>Depending on the settings of the buncher, we can get either: </a:t>
            </a:r>
          </a:p>
          <a:p>
            <a:r>
              <a:rPr lang="en-US" sz="1400" b="1" dirty="0"/>
              <a:t>- an activation reduction by a factor ~2</a:t>
            </a:r>
          </a:p>
          <a:p>
            <a:r>
              <a:rPr lang="en-US" sz="1400" b="1" dirty="0"/>
              <a:t>- OR a max current multiplication by a factor ~4</a:t>
            </a:r>
          </a:p>
          <a:p>
            <a:endParaRPr lang="en-US" sz="1400" b="1" dirty="0"/>
          </a:p>
          <a:p>
            <a:r>
              <a:rPr lang="en-US" sz="1400" b="1" dirty="0"/>
              <a:t>Final settings and use will be defined by tests during commissioning</a:t>
            </a:r>
          </a:p>
        </p:txBody>
      </p:sp>
      <p:sp>
        <p:nvSpPr>
          <p:cNvPr id="16" name="Arrow: Right 15">
            <a:extLst>
              <a:ext uri="{FF2B5EF4-FFF2-40B4-BE49-F238E27FC236}">
                <a16:creationId xmlns:a16="http://schemas.microsoft.com/office/drawing/2014/main" id="{1DB6F180-C465-98F0-5992-A14F0153AA7C}"/>
              </a:ext>
            </a:extLst>
          </p:cNvPr>
          <p:cNvSpPr/>
          <p:nvPr/>
        </p:nvSpPr>
        <p:spPr>
          <a:xfrm>
            <a:off x="393176" y="5898510"/>
            <a:ext cx="588883" cy="27508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 name="Picture 18">
            <a:extLst>
              <a:ext uri="{FF2B5EF4-FFF2-40B4-BE49-F238E27FC236}">
                <a16:creationId xmlns:a16="http://schemas.microsoft.com/office/drawing/2014/main" id="{5C48C065-E2F8-8F99-60EF-2833F6FF0E84}"/>
              </a:ext>
            </a:extLst>
          </p:cNvPr>
          <p:cNvPicPr>
            <a:picLocks noChangeAspect="1"/>
          </p:cNvPicPr>
          <p:nvPr/>
        </p:nvPicPr>
        <p:blipFill>
          <a:blip r:embed="rId9"/>
          <a:stretch>
            <a:fillRect/>
          </a:stretch>
        </p:blipFill>
        <p:spPr>
          <a:xfrm>
            <a:off x="86882" y="2585842"/>
            <a:ext cx="2877789" cy="1535644"/>
          </a:xfrm>
          <a:prstGeom prst="rect">
            <a:avLst/>
          </a:prstGeom>
        </p:spPr>
      </p:pic>
      <p:sp>
        <p:nvSpPr>
          <p:cNvPr id="20" name="TextBox 19">
            <a:extLst>
              <a:ext uri="{FF2B5EF4-FFF2-40B4-BE49-F238E27FC236}">
                <a16:creationId xmlns:a16="http://schemas.microsoft.com/office/drawing/2014/main" id="{3AA0B64F-625C-55A4-6CCF-347C51ADF89E}"/>
              </a:ext>
            </a:extLst>
          </p:cNvPr>
          <p:cNvSpPr txBox="1"/>
          <p:nvPr/>
        </p:nvSpPr>
        <p:spPr>
          <a:xfrm>
            <a:off x="86882" y="2278319"/>
            <a:ext cx="3852145" cy="307777"/>
          </a:xfrm>
          <a:prstGeom prst="rect">
            <a:avLst/>
          </a:prstGeom>
          <a:noFill/>
        </p:spPr>
        <p:txBody>
          <a:bodyPr wrap="none" rtlCol="0">
            <a:spAutoFit/>
          </a:bodyPr>
          <a:lstStyle/>
          <a:p>
            <a:r>
              <a:rPr lang="en-US" sz="1400" i="1" dirty="0"/>
              <a:t>2 gaps – single harmonic buncher of known design</a:t>
            </a:r>
            <a:endParaRPr lang="fr-FR" sz="1400" i="1" dirty="0"/>
          </a:p>
        </p:txBody>
      </p:sp>
      <p:pic>
        <p:nvPicPr>
          <p:cNvPr id="9" name="Image 8">
            <a:extLst>
              <a:ext uri="{FF2B5EF4-FFF2-40B4-BE49-F238E27FC236}">
                <a16:creationId xmlns:a16="http://schemas.microsoft.com/office/drawing/2014/main" id="{BA954075-EE9B-373C-8D3E-7688EDD178D0}"/>
              </a:ext>
            </a:extLst>
          </p:cNvPr>
          <p:cNvPicPr>
            <a:picLocks noChangeAspect="1"/>
          </p:cNvPicPr>
          <p:nvPr/>
        </p:nvPicPr>
        <p:blipFill>
          <a:blip r:embed="rId10"/>
          <a:stretch>
            <a:fillRect/>
          </a:stretch>
        </p:blipFill>
        <p:spPr>
          <a:xfrm>
            <a:off x="4118503" y="2108274"/>
            <a:ext cx="2735087" cy="2705496"/>
          </a:xfrm>
          <a:prstGeom prst="rect">
            <a:avLst/>
          </a:prstGeom>
        </p:spPr>
      </p:pic>
      <p:cxnSp>
        <p:nvCxnSpPr>
          <p:cNvPr id="11" name="Connecteur droit avec flèche 10">
            <a:extLst>
              <a:ext uri="{FF2B5EF4-FFF2-40B4-BE49-F238E27FC236}">
                <a16:creationId xmlns:a16="http://schemas.microsoft.com/office/drawing/2014/main" id="{B85CCAC4-4EAF-1019-F826-04EE2061C245}"/>
              </a:ext>
            </a:extLst>
          </p:cNvPr>
          <p:cNvCxnSpPr>
            <a:stCxn id="19" idx="3"/>
          </p:cNvCxnSpPr>
          <p:nvPr/>
        </p:nvCxnSpPr>
        <p:spPr>
          <a:xfrm>
            <a:off x="2964671" y="3353664"/>
            <a:ext cx="2088592" cy="0"/>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sp>
        <p:nvSpPr>
          <p:cNvPr id="14" name="Title 5">
            <a:extLst>
              <a:ext uri="{FF2B5EF4-FFF2-40B4-BE49-F238E27FC236}">
                <a16:creationId xmlns:a16="http://schemas.microsoft.com/office/drawing/2014/main" id="{30EC67A7-2046-1668-F97E-E627FC6476C1}"/>
              </a:ext>
            </a:extLst>
          </p:cNvPr>
          <p:cNvSpPr>
            <a:spLocks noGrp="1"/>
          </p:cNvSpPr>
          <p:nvPr>
            <p:ph type="title"/>
          </p:nvPr>
        </p:nvSpPr>
        <p:spPr>
          <a:xfrm>
            <a:off x="191288" y="31761"/>
            <a:ext cx="9461631" cy="570223"/>
          </a:xfrm>
        </p:spPr>
        <p:txBody>
          <a:bodyPr vert="horz">
            <a:normAutofit/>
          </a:bodyPr>
          <a:lstStyle/>
          <a:p>
            <a:r>
              <a:rPr lang="fr-BE" sz="2000" b="1" dirty="0" err="1">
                <a:latin typeface="+mn-lt"/>
              </a:rPr>
              <a:t>Recent</a:t>
            </a:r>
            <a:r>
              <a:rPr lang="fr-BE" sz="2000" b="1" dirty="0">
                <a:latin typeface="+mn-lt"/>
              </a:rPr>
              <a:t> </a:t>
            </a:r>
            <a:r>
              <a:rPr lang="fr-BE" sz="2000" b="1" dirty="0" err="1">
                <a:latin typeface="+mn-lt"/>
              </a:rPr>
              <a:t>developments</a:t>
            </a:r>
            <a:r>
              <a:rPr lang="fr-BE" sz="2000" b="1" dirty="0">
                <a:latin typeface="+mn-lt"/>
              </a:rPr>
              <a:t>: Design </a:t>
            </a:r>
            <a:r>
              <a:rPr lang="fr-BE" sz="2000" b="1" dirty="0" err="1">
                <a:latin typeface="+mn-lt"/>
              </a:rPr>
              <a:t>progress</a:t>
            </a:r>
            <a:endParaRPr lang="en-US" sz="2000" b="1" dirty="0">
              <a:latin typeface="+mn-lt"/>
            </a:endParaRPr>
          </a:p>
        </p:txBody>
      </p:sp>
      <p:sp>
        <p:nvSpPr>
          <p:cNvPr id="18" name="TextBox 17">
            <a:extLst>
              <a:ext uri="{FF2B5EF4-FFF2-40B4-BE49-F238E27FC236}">
                <a16:creationId xmlns:a16="http://schemas.microsoft.com/office/drawing/2014/main" id="{DEE1F02D-E4AA-ACC3-7739-D9581DA97B09}"/>
              </a:ext>
            </a:extLst>
          </p:cNvPr>
          <p:cNvSpPr txBox="1"/>
          <p:nvPr/>
        </p:nvSpPr>
        <p:spPr>
          <a:xfrm>
            <a:off x="691515" y="498779"/>
            <a:ext cx="6137910" cy="584775"/>
          </a:xfrm>
          <a:prstGeom prst="rect">
            <a:avLst/>
          </a:prstGeom>
          <a:noFill/>
        </p:spPr>
        <p:txBody>
          <a:bodyPr wrap="square">
            <a:spAutoFit/>
          </a:bodyPr>
          <a:lstStyle/>
          <a:p>
            <a:r>
              <a:rPr lang="en-US" sz="3200" b="1" dirty="0">
                <a:solidFill>
                  <a:schemeClr val="accent1"/>
                </a:solidFill>
              </a:rPr>
              <a:t>Beam losses management</a:t>
            </a:r>
          </a:p>
        </p:txBody>
      </p:sp>
      <p:sp>
        <p:nvSpPr>
          <p:cNvPr id="4" name="TextBox 3">
            <a:extLst>
              <a:ext uri="{FF2B5EF4-FFF2-40B4-BE49-F238E27FC236}">
                <a16:creationId xmlns:a16="http://schemas.microsoft.com/office/drawing/2014/main" id="{AF6364B8-75B5-9E5A-B5E1-96CFA262785E}"/>
              </a:ext>
            </a:extLst>
          </p:cNvPr>
          <p:cNvSpPr txBox="1"/>
          <p:nvPr/>
        </p:nvSpPr>
        <p:spPr>
          <a:xfrm rot="16200000">
            <a:off x="7435892" y="2612008"/>
            <a:ext cx="992709" cy="276999"/>
          </a:xfrm>
          <a:prstGeom prst="rect">
            <a:avLst/>
          </a:prstGeom>
          <a:noFill/>
        </p:spPr>
        <p:txBody>
          <a:bodyPr wrap="square" rtlCol="0">
            <a:spAutoFit/>
          </a:bodyPr>
          <a:lstStyle/>
          <a:p>
            <a:r>
              <a:rPr lang="en-US" sz="1200" dirty="0"/>
              <a:t>Transmission</a:t>
            </a:r>
            <a:endParaRPr lang="fr-FR" sz="1200" dirty="0"/>
          </a:p>
        </p:txBody>
      </p:sp>
      <p:sp>
        <p:nvSpPr>
          <p:cNvPr id="6" name="TextBox 5">
            <a:extLst>
              <a:ext uri="{FF2B5EF4-FFF2-40B4-BE49-F238E27FC236}">
                <a16:creationId xmlns:a16="http://schemas.microsoft.com/office/drawing/2014/main" id="{450F061C-02C1-51D9-AB24-BA301FAE9AEC}"/>
              </a:ext>
            </a:extLst>
          </p:cNvPr>
          <p:cNvSpPr txBox="1"/>
          <p:nvPr/>
        </p:nvSpPr>
        <p:spPr>
          <a:xfrm rot="16200000">
            <a:off x="7432522" y="4743413"/>
            <a:ext cx="992708" cy="276999"/>
          </a:xfrm>
          <a:prstGeom prst="rect">
            <a:avLst/>
          </a:prstGeom>
          <a:noFill/>
        </p:spPr>
        <p:txBody>
          <a:bodyPr wrap="none" rtlCol="0">
            <a:spAutoFit/>
          </a:bodyPr>
          <a:lstStyle/>
          <a:p>
            <a:r>
              <a:rPr lang="en-US" sz="1200" dirty="0"/>
              <a:t>Transmission</a:t>
            </a:r>
            <a:endParaRPr lang="fr-FR" sz="1200" dirty="0"/>
          </a:p>
        </p:txBody>
      </p:sp>
      <p:sp>
        <p:nvSpPr>
          <p:cNvPr id="10" name="TextBox 9">
            <a:extLst>
              <a:ext uri="{FF2B5EF4-FFF2-40B4-BE49-F238E27FC236}">
                <a16:creationId xmlns:a16="http://schemas.microsoft.com/office/drawing/2014/main" id="{8DC638A8-5F75-EDF8-DF91-B16D35111488}"/>
              </a:ext>
            </a:extLst>
          </p:cNvPr>
          <p:cNvSpPr txBox="1"/>
          <p:nvPr/>
        </p:nvSpPr>
        <p:spPr>
          <a:xfrm>
            <a:off x="8794677" y="1594693"/>
            <a:ext cx="3321124" cy="369332"/>
          </a:xfrm>
          <a:prstGeom prst="rect">
            <a:avLst/>
          </a:prstGeom>
          <a:noFill/>
        </p:spPr>
        <p:txBody>
          <a:bodyPr vert="horz" wrap="none" lIns="91440" tIns="45720" rIns="91440" bIns="45720" rtlCol="0" anchor="ctr">
            <a:normAutofit/>
          </a:bodyPr>
          <a:lstStyle/>
          <a:p>
            <a:r>
              <a:rPr lang="en-US" sz="1050" dirty="0">
                <a:solidFill>
                  <a:srgbClr val="FFFF00"/>
                </a:solidFill>
                <a:highlight>
                  <a:srgbClr val="808080"/>
                </a:highlight>
              </a:rPr>
              <a:t>“outofCryo”: meaning particles reaching cryostat exit port</a:t>
            </a:r>
          </a:p>
        </p:txBody>
      </p:sp>
    </p:spTree>
    <p:extLst>
      <p:ext uri="{BB962C8B-B14F-4D97-AF65-F5344CB8AC3E}">
        <p14:creationId xmlns:p14="http://schemas.microsoft.com/office/powerpoint/2010/main" val="10843591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27</a:t>
            </a:fld>
            <a:endParaRPr lang="fr-FR"/>
          </a:p>
        </p:txBody>
      </p:sp>
      <p:sp>
        <p:nvSpPr>
          <p:cNvPr id="8" name="TextBox 7">
            <a:extLst>
              <a:ext uri="{FF2B5EF4-FFF2-40B4-BE49-F238E27FC236}">
                <a16:creationId xmlns:a16="http://schemas.microsoft.com/office/drawing/2014/main" id="{780150EE-8ADE-0E5F-C7E2-7018FA38F172}"/>
              </a:ext>
            </a:extLst>
          </p:cNvPr>
          <p:cNvSpPr txBox="1"/>
          <p:nvPr/>
        </p:nvSpPr>
        <p:spPr>
          <a:xfrm>
            <a:off x="692766" y="1576693"/>
            <a:ext cx="6645294" cy="369332"/>
          </a:xfrm>
          <a:prstGeom prst="rect">
            <a:avLst/>
          </a:prstGeom>
          <a:noFill/>
        </p:spPr>
        <p:txBody>
          <a:bodyPr wrap="square">
            <a:spAutoFit/>
          </a:bodyPr>
          <a:lstStyle/>
          <a:p>
            <a:r>
              <a:rPr lang="en-US" sz="1800" b="1" dirty="0"/>
              <a:t>2. Tune beam in the central region: ‘droplet’ shaped phase selector</a:t>
            </a:r>
          </a:p>
        </p:txBody>
      </p:sp>
      <p:pic>
        <p:nvPicPr>
          <p:cNvPr id="7" name="Picture 6">
            <a:extLst>
              <a:ext uri="{FF2B5EF4-FFF2-40B4-BE49-F238E27FC236}">
                <a16:creationId xmlns:a16="http://schemas.microsoft.com/office/drawing/2014/main" id="{28F24BD8-0186-7ED6-C8CC-D039D358C673}"/>
              </a:ext>
            </a:extLst>
          </p:cNvPr>
          <p:cNvPicPr>
            <a:picLocks noChangeAspect="1"/>
          </p:cNvPicPr>
          <p:nvPr/>
        </p:nvPicPr>
        <p:blipFill>
          <a:blip r:embed="rId7"/>
          <a:stretch>
            <a:fillRect/>
          </a:stretch>
        </p:blipFill>
        <p:spPr>
          <a:xfrm>
            <a:off x="289308" y="5231262"/>
            <a:ext cx="1133289" cy="1078453"/>
          </a:xfrm>
          <a:prstGeom prst="rect">
            <a:avLst/>
          </a:prstGeom>
        </p:spPr>
      </p:pic>
      <p:grpSp>
        <p:nvGrpSpPr>
          <p:cNvPr id="38" name="Group 37">
            <a:extLst>
              <a:ext uri="{FF2B5EF4-FFF2-40B4-BE49-F238E27FC236}">
                <a16:creationId xmlns:a16="http://schemas.microsoft.com/office/drawing/2014/main" id="{861F8792-3FB2-EC10-86DB-FE5DBE60B06F}"/>
              </a:ext>
            </a:extLst>
          </p:cNvPr>
          <p:cNvGrpSpPr/>
          <p:nvPr/>
        </p:nvGrpSpPr>
        <p:grpSpPr>
          <a:xfrm>
            <a:off x="86882" y="1987749"/>
            <a:ext cx="3698246" cy="2771438"/>
            <a:chOff x="86882" y="1987748"/>
            <a:chExt cx="4743492" cy="3417462"/>
          </a:xfrm>
        </p:grpSpPr>
        <p:pic>
          <p:nvPicPr>
            <p:cNvPr id="9" name="Picture 8" descr="Diagram, engineering drawing&#10;&#10;Description automatically generated">
              <a:extLst>
                <a:ext uri="{FF2B5EF4-FFF2-40B4-BE49-F238E27FC236}">
                  <a16:creationId xmlns:a16="http://schemas.microsoft.com/office/drawing/2014/main" id="{69F0D0B5-A357-27E0-CBF0-541BD787C094}"/>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6882" y="1987748"/>
              <a:ext cx="4645343" cy="3367259"/>
            </a:xfrm>
            <a:prstGeom prst="rect">
              <a:avLst/>
            </a:prstGeom>
            <a:noFill/>
            <a:ln>
              <a:noFill/>
            </a:ln>
          </p:spPr>
        </p:pic>
        <p:sp>
          <p:nvSpPr>
            <p:cNvPr id="10" name="TextBox 9">
              <a:extLst>
                <a:ext uri="{FF2B5EF4-FFF2-40B4-BE49-F238E27FC236}">
                  <a16:creationId xmlns:a16="http://schemas.microsoft.com/office/drawing/2014/main" id="{73A934C9-719D-D6C8-6DB0-AEB721F9F866}"/>
                </a:ext>
              </a:extLst>
            </p:cNvPr>
            <p:cNvSpPr txBox="1"/>
            <p:nvPr/>
          </p:nvSpPr>
          <p:spPr>
            <a:xfrm>
              <a:off x="2885747" y="5013143"/>
              <a:ext cx="1944627" cy="379520"/>
            </a:xfrm>
            <a:prstGeom prst="rect">
              <a:avLst/>
            </a:prstGeom>
            <a:noFill/>
          </p:spPr>
          <p:txBody>
            <a:bodyPr wrap="none" rtlCol="0">
              <a:spAutoFit/>
            </a:bodyPr>
            <a:lstStyle/>
            <a:p>
              <a:r>
                <a:rPr lang="en-US" sz="1400" dirty="0">
                  <a:solidFill>
                    <a:schemeClr val="bg1"/>
                  </a:solidFill>
                </a:rPr>
                <a:t>Contact with Dees</a:t>
              </a:r>
              <a:endParaRPr lang="fr-FR" sz="1400" dirty="0">
                <a:solidFill>
                  <a:schemeClr val="bg1"/>
                </a:solidFill>
              </a:endParaRPr>
            </a:p>
          </p:txBody>
        </p:sp>
        <p:sp>
          <p:nvSpPr>
            <p:cNvPr id="11" name="TextBox 10">
              <a:extLst>
                <a:ext uri="{FF2B5EF4-FFF2-40B4-BE49-F238E27FC236}">
                  <a16:creationId xmlns:a16="http://schemas.microsoft.com/office/drawing/2014/main" id="{E66BE141-C0C0-F3D4-5DF2-B7A52696B353}"/>
                </a:ext>
              </a:extLst>
            </p:cNvPr>
            <p:cNvSpPr txBox="1"/>
            <p:nvPr/>
          </p:nvSpPr>
          <p:spPr>
            <a:xfrm>
              <a:off x="86882" y="5025690"/>
              <a:ext cx="2461192" cy="379520"/>
            </a:xfrm>
            <a:prstGeom prst="rect">
              <a:avLst/>
            </a:prstGeom>
            <a:noFill/>
          </p:spPr>
          <p:txBody>
            <a:bodyPr wrap="none" rtlCol="0">
              <a:spAutoFit/>
            </a:bodyPr>
            <a:lstStyle/>
            <a:p>
              <a:r>
                <a:rPr lang="en-US" sz="1400" dirty="0">
                  <a:solidFill>
                    <a:schemeClr val="bg1"/>
                  </a:solidFill>
                </a:rPr>
                <a:t>Contact with RF cavities</a:t>
              </a:r>
              <a:endParaRPr lang="fr-FR" sz="1400" dirty="0">
                <a:solidFill>
                  <a:schemeClr val="bg1"/>
                </a:solidFill>
              </a:endParaRPr>
            </a:p>
          </p:txBody>
        </p:sp>
        <p:cxnSp>
          <p:nvCxnSpPr>
            <p:cNvPr id="14" name="Straight Arrow Connector 13">
              <a:extLst>
                <a:ext uri="{FF2B5EF4-FFF2-40B4-BE49-F238E27FC236}">
                  <a16:creationId xmlns:a16="http://schemas.microsoft.com/office/drawing/2014/main" id="{0D030350-791B-A007-F266-17E144A24A3D}"/>
                </a:ext>
              </a:extLst>
            </p:cNvPr>
            <p:cNvCxnSpPr>
              <a:cxnSpLocks/>
            </p:cNvCxnSpPr>
            <p:nvPr/>
          </p:nvCxnSpPr>
          <p:spPr>
            <a:xfrm flipH="1" flipV="1">
              <a:off x="3647866" y="4071887"/>
              <a:ext cx="287004" cy="92702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22EC380-AB74-235B-673D-11959ED9D513}"/>
                </a:ext>
              </a:extLst>
            </p:cNvPr>
            <p:cNvCxnSpPr>
              <a:cxnSpLocks/>
            </p:cNvCxnSpPr>
            <p:nvPr/>
          </p:nvCxnSpPr>
          <p:spPr>
            <a:xfrm flipH="1" flipV="1">
              <a:off x="978533" y="4012429"/>
              <a:ext cx="205740" cy="104157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D972AF9-A9C6-1E28-74AB-98C4B25A1E7E}"/>
                </a:ext>
              </a:extLst>
            </p:cNvPr>
            <p:cNvSpPr txBox="1"/>
            <p:nvPr/>
          </p:nvSpPr>
          <p:spPr>
            <a:xfrm>
              <a:off x="3345136" y="2010115"/>
              <a:ext cx="1026963" cy="379520"/>
            </a:xfrm>
            <a:prstGeom prst="rect">
              <a:avLst/>
            </a:prstGeom>
            <a:noFill/>
          </p:spPr>
          <p:txBody>
            <a:bodyPr wrap="none" rtlCol="0">
              <a:spAutoFit/>
            </a:bodyPr>
            <a:lstStyle/>
            <a:p>
              <a:r>
                <a:rPr lang="en-US" sz="1400" dirty="0">
                  <a:solidFill>
                    <a:schemeClr val="bg1"/>
                  </a:solidFill>
                </a:rPr>
                <a:t>Inflector</a:t>
              </a:r>
              <a:endParaRPr lang="fr-FR" sz="1400" dirty="0">
                <a:solidFill>
                  <a:schemeClr val="bg1"/>
                </a:solidFill>
              </a:endParaRPr>
            </a:p>
          </p:txBody>
        </p:sp>
        <p:cxnSp>
          <p:nvCxnSpPr>
            <p:cNvPr id="19" name="Straight Arrow Connector 18">
              <a:extLst>
                <a:ext uri="{FF2B5EF4-FFF2-40B4-BE49-F238E27FC236}">
                  <a16:creationId xmlns:a16="http://schemas.microsoft.com/office/drawing/2014/main" id="{167FD776-3C40-439F-857E-D30931641768}"/>
                </a:ext>
              </a:extLst>
            </p:cNvPr>
            <p:cNvCxnSpPr>
              <a:cxnSpLocks/>
            </p:cNvCxnSpPr>
            <p:nvPr/>
          </p:nvCxnSpPr>
          <p:spPr>
            <a:xfrm flipH="1">
              <a:off x="2515031" y="2194781"/>
              <a:ext cx="844021" cy="700261"/>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DCCBCBFE-50E9-D21E-C7DA-E22FDED38D4D}"/>
                </a:ext>
              </a:extLst>
            </p:cNvPr>
            <p:cNvSpPr txBox="1"/>
            <p:nvPr/>
          </p:nvSpPr>
          <p:spPr>
            <a:xfrm>
              <a:off x="104884" y="1991440"/>
              <a:ext cx="2440137" cy="379520"/>
            </a:xfrm>
            <a:prstGeom prst="rect">
              <a:avLst/>
            </a:prstGeom>
            <a:noFill/>
          </p:spPr>
          <p:txBody>
            <a:bodyPr wrap="none" rtlCol="0">
              <a:spAutoFit/>
            </a:bodyPr>
            <a:lstStyle/>
            <a:p>
              <a:r>
                <a:rPr lang="en-US" sz="1400" dirty="0">
                  <a:solidFill>
                    <a:schemeClr val="bg1"/>
                  </a:solidFill>
                </a:rPr>
                <a:t>Droplet phase selectors</a:t>
              </a:r>
              <a:endParaRPr lang="fr-FR" sz="1400" dirty="0">
                <a:solidFill>
                  <a:schemeClr val="bg1"/>
                </a:solidFill>
              </a:endParaRPr>
            </a:p>
          </p:txBody>
        </p:sp>
        <p:cxnSp>
          <p:nvCxnSpPr>
            <p:cNvPr id="23" name="Straight Arrow Connector 22">
              <a:extLst>
                <a:ext uri="{FF2B5EF4-FFF2-40B4-BE49-F238E27FC236}">
                  <a16:creationId xmlns:a16="http://schemas.microsoft.com/office/drawing/2014/main" id="{AEB6108B-F841-C0AD-708F-E7DE09DA2950}"/>
                </a:ext>
              </a:extLst>
            </p:cNvPr>
            <p:cNvCxnSpPr>
              <a:cxnSpLocks/>
            </p:cNvCxnSpPr>
            <p:nvPr/>
          </p:nvCxnSpPr>
          <p:spPr>
            <a:xfrm>
              <a:off x="1123856" y="2329892"/>
              <a:ext cx="1193206" cy="35665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F4BF3197-0E2B-CD9F-31F1-EFE7C29B99AC}"/>
                </a:ext>
              </a:extLst>
            </p:cNvPr>
            <p:cNvCxnSpPr>
              <a:cxnSpLocks/>
            </p:cNvCxnSpPr>
            <p:nvPr/>
          </p:nvCxnSpPr>
          <p:spPr>
            <a:xfrm>
              <a:off x="1123856" y="2323365"/>
              <a:ext cx="499786" cy="104280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D715AA87-B305-853D-AAA1-6EF80314EC06}"/>
              </a:ext>
            </a:extLst>
          </p:cNvPr>
          <p:cNvGrpSpPr/>
          <p:nvPr/>
        </p:nvGrpSpPr>
        <p:grpSpPr>
          <a:xfrm>
            <a:off x="1489306" y="5307171"/>
            <a:ext cx="2144559" cy="950175"/>
            <a:chOff x="5026083" y="2484583"/>
            <a:chExt cx="3725863" cy="1820863"/>
          </a:xfrm>
        </p:grpSpPr>
        <p:pic>
          <p:nvPicPr>
            <p:cNvPr id="27" name="Picture 1">
              <a:extLst>
                <a:ext uri="{FF2B5EF4-FFF2-40B4-BE49-F238E27FC236}">
                  <a16:creationId xmlns:a16="http://schemas.microsoft.com/office/drawing/2014/main" id="{E5619533-0592-27DD-A6B0-2A37E7ADDC7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26083" y="2484583"/>
              <a:ext cx="3725863" cy="182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27">
              <a:extLst>
                <a:ext uri="{FF2B5EF4-FFF2-40B4-BE49-F238E27FC236}">
                  <a16:creationId xmlns:a16="http://schemas.microsoft.com/office/drawing/2014/main" id="{6EE1CEB9-5288-3986-DF1E-BD7143488370}"/>
                </a:ext>
              </a:extLst>
            </p:cNvPr>
            <p:cNvSpPr txBox="1"/>
            <p:nvPr/>
          </p:nvSpPr>
          <p:spPr>
            <a:xfrm>
              <a:off x="5447009" y="3631331"/>
              <a:ext cx="1021080" cy="461649"/>
            </a:xfrm>
            <a:prstGeom prst="rect">
              <a:avLst/>
            </a:prstGeom>
            <a:noFill/>
          </p:spPr>
          <p:txBody>
            <a:bodyPr vert="horz" wrap="none" lIns="91440" tIns="45720" rIns="91440" bIns="45720" rtlCol="0" anchor="ctr">
              <a:normAutofit fontScale="92500" lnSpcReduction="20000"/>
            </a:bodyPr>
            <a:lstStyle/>
            <a:p>
              <a:r>
                <a:rPr lang="en-US" sz="1200" i="1" dirty="0">
                  <a:solidFill>
                    <a:schemeClr val="bg1"/>
                  </a:solidFill>
                </a:rPr>
                <a:t>Dia. 14mm</a:t>
              </a:r>
            </a:p>
          </p:txBody>
        </p:sp>
        <p:grpSp>
          <p:nvGrpSpPr>
            <p:cNvPr id="29" name="Group 28">
              <a:extLst>
                <a:ext uri="{FF2B5EF4-FFF2-40B4-BE49-F238E27FC236}">
                  <a16:creationId xmlns:a16="http://schemas.microsoft.com/office/drawing/2014/main" id="{2FED2FA6-73DD-71D5-444F-3D2C7698AA46}"/>
                </a:ext>
              </a:extLst>
            </p:cNvPr>
            <p:cNvGrpSpPr/>
            <p:nvPr/>
          </p:nvGrpSpPr>
          <p:grpSpPr>
            <a:xfrm>
              <a:off x="5788875" y="2933365"/>
              <a:ext cx="2963071" cy="1035939"/>
              <a:chOff x="1238407" y="2731034"/>
              <a:chExt cx="2963071" cy="1035939"/>
            </a:xfrm>
          </p:grpSpPr>
          <p:sp>
            <p:nvSpPr>
              <p:cNvPr id="31" name="TextBox 30">
                <a:extLst>
                  <a:ext uri="{FF2B5EF4-FFF2-40B4-BE49-F238E27FC236}">
                    <a16:creationId xmlns:a16="http://schemas.microsoft.com/office/drawing/2014/main" id="{7CD62743-6C1C-0DB1-BE74-A427F6B55472}"/>
                  </a:ext>
                </a:extLst>
              </p:cNvPr>
              <p:cNvSpPr txBox="1"/>
              <p:nvPr/>
            </p:nvSpPr>
            <p:spPr>
              <a:xfrm>
                <a:off x="3180398" y="2731034"/>
                <a:ext cx="1021080" cy="461649"/>
              </a:xfrm>
              <a:prstGeom prst="rect">
                <a:avLst/>
              </a:prstGeom>
              <a:noFill/>
            </p:spPr>
            <p:txBody>
              <a:bodyPr vert="horz" wrap="none" lIns="91440" tIns="45720" rIns="91440" bIns="45720" rtlCol="0" anchor="ctr">
                <a:normAutofit fontScale="92500" lnSpcReduction="20000"/>
              </a:bodyPr>
              <a:lstStyle/>
              <a:p>
                <a:r>
                  <a:rPr lang="en-US" sz="1200" i="1" dirty="0">
                    <a:solidFill>
                      <a:schemeClr val="bg1"/>
                    </a:solidFill>
                  </a:rPr>
                  <a:t>Drop axis</a:t>
                </a:r>
              </a:p>
            </p:txBody>
          </p:sp>
          <p:sp>
            <p:nvSpPr>
              <p:cNvPr id="32" name="TextBox 31">
                <a:extLst>
                  <a:ext uri="{FF2B5EF4-FFF2-40B4-BE49-F238E27FC236}">
                    <a16:creationId xmlns:a16="http://schemas.microsoft.com/office/drawing/2014/main" id="{FD0E9624-08C1-6063-2E11-7C32F9C65B43}"/>
                  </a:ext>
                </a:extLst>
              </p:cNvPr>
              <p:cNvSpPr txBox="1"/>
              <p:nvPr/>
            </p:nvSpPr>
            <p:spPr>
              <a:xfrm>
                <a:off x="2338546" y="3305324"/>
                <a:ext cx="1021080" cy="461649"/>
              </a:xfrm>
              <a:prstGeom prst="rect">
                <a:avLst/>
              </a:prstGeom>
              <a:noFill/>
            </p:spPr>
            <p:txBody>
              <a:bodyPr vert="horz" wrap="none" lIns="91440" tIns="45720" rIns="91440" bIns="45720" rtlCol="0" anchor="ctr">
                <a:normAutofit fontScale="92500" lnSpcReduction="20000"/>
              </a:bodyPr>
              <a:lstStyle/>
              <a:p>
                <a:r>
                  <a:rPr lang="en-US" sz="1200" i="1" dirty="0">
                    <a:solidFill>
                      <a:schemeClr val="bg1"/>
                    </a:solidFill>
                  </a:rPr>
                  <a:t>Base circle(Ro)</a:t>
                </a:r>
              </a:p>
            </p:txBody>
          </p:sp>
          <p:sp>
            <p:nvSpPr>
              <p:cNvPr id="33" name="Freeform: Shape 32">
                <a:extLst>
                  <a:ext uri="{FF2B5EF4-FFF2-40B4-BE49-F238E27FC236}">
                    <a16:creationId xmlns:a16="http://schemas.microsoft.com/office/drawing/2014/main" id="{426D5DA6-F373-0C69-B47A-1F3F28479D81}"/>
                  </a:ext>
                </a:extLst>
              </p:cNvPr>
              <p:cNvSpPr/>
              <p:nvPr/>
            </p:nvSpPr>
            <p:spPr>
              <a:xfrm>
                <a:off x="2080260" y="3131820"/>
                <a:ext cx="464820" cy="327660"/>
              </a:xfrm>
              <a:custGeom>
                <a:avLst/>
                <a:gdLst>
                  <a:gd name="connsiteX0" fmla="*/ 464820 w 464820"/>
                  <a:gd name="connsiteY0" fmla="*/ 327660 h 327660"/>
                  <a:gd name="connsiteX1" fmla="*/ 297180 w 464820"/>
                  <a:gd name="connsiteY1" fmla="*/ 83820 h 327660"/>
                  <a:gd name="connsiteX2" fmla="*/ 0 w 464820"/>
                  <a:gd name="connsiteY2" fmla="*/ 0 h 327660"/>
                </a:gdLst>
                <a:ahLst/>
                <a:cxnLst>
                  <a:cxn ang="0">
                    <a:pos x="connsiteX0" y="connsiteY0"/>
                  </a:cxn>
                  <a:cxn ang="0">
                    <a:pos x="connsiteX1" y="connsiteY1"/>
                  </a:cxn>
                  <a:cxn ang="0">
                    <a:pos x="connsiteX2" y="connsiteY2"/>
                  </a:cxn>
                </a:cxnLst>
                <a:rect l="l" t="t" r="r" b="b"/>
                <a:pathLst>
                  <a:path w="464820" h="327660">
                    <a:moveTo>
                      <a:pt x="464820" y="327660"/>
                    </a:moveTo>
                    <a:cubicBezTo>
                      <a:pt x="419735" y="233045"/>
                      <a:pt x="374650" y="138430"/>
                      <a:pt x="297180" y="83820"/>
                    </a:cubicBezTo>
                    <a:cubicBezTo>
                      <a:pt x="219710" y="29210"/>
                      <a:pt x="0" y="0"/>
                      <a:pt x="0" y="0"/>
                    </a:cubicBezTo>
                  </a:path>
                </a:pathLst>
              </a:custGeom>
              <a:noFill/>
              <a:ln>
                <a:solidFill>
                  <a:schemeClr val="bg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id="{E142C6B2-C0A4-06A4-E59C-6A5E386C8072}"/>
                  </a:ext>
                </a:extLst>
              </p:cNvPr>
              <p:cNvSpPr/>
              <p:nvPr/>
            </p:nvSpPr>
            <p:spPr>
              <a:xfrm flipH="1">
                <a:off x="1238407" y="3295650"/>
                <a:ext cx="273765" cy="247650"/>
              </a:xfrm>
              <a:custGeom>
                <a:avLst/>
                <a:gdLst>
                  <a:gd name="connsiteX0" fmla="*/ 464820 w 464820"/>
                  <a:gd name="connsiteY0" fmla="*/ 327660 h 327660"/>
                  <a:gd name="connsiteX1" fmla="*/ 297180 w 464820"/>
                  <a:gd name="connsiteY1" fmla="*/ 83820 h 327660"/>
                  <a:gd name="connsiteX2" fmla="*/ 0 w 464820"/>
                  <a:gd name="connsiteY2" fmla="*/ 0 h 327660"/>
                </a:gdLst>
                <a:ahLst/>
                <a:cxnLst>
                  <a:cxn ang="0">
                    <a:pos x="connsiteX0" y="connsiteY0"/>
                  </a:cxn>
                  <a:cxn ang="0">
                    <a:pos x="connsiteX1" y="connsiteY1"/>
                  </a:cxn>
                  <a:cxn ang="0">
                    <a:pos x="connsiteX2" y="connsiteY2"/>
                  </a:cxn>
                </a:cxnLst>
                <a:rect l="l" t="t" r="r" b="b"/>
                <a:pathLst>
                  <a:path w="464820" h="327660">
                    <a:moveTo>
                      <a:pt x="464820" y="327660"/>
                    </a:moveTo>
                    <a:cubicBezTo>
                      <a:pt x="419735" y="233045"/>
                      <a:pt x="374650" y="138430"/>
                      <a:pt x="297180" y="83820"/>
                    </a:cubicBezTo>
                    <a:cubicBezTo>
                      <a:pt x="219710" y="29210"/>
                      <a:pt x="0" y="0"/>
                      <a:pt x="0" y="0"/>
                    </a:cubicBezTo>
                  </a:path>
                </a:pathLst>
              </a:custGeom>
              <a:noFill/>
              <a:ln>
                <a:solidFill>
                  <a:schemeClr val="bg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36" name="Picture 35" descr="Graphical user interface&#10;&#10;Description automatically generated">
            <a:extLst>
              <a:ext uri="{FF2B5EF4-FFF2-40B4-BE49-F238E27FC236}">
                <a16:creationId xmlns:a16="http://schemas.microsoft.com/office/drawing/2014/main" id="{C795B7D3-30DE-0C08-E924-D23313EAB87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294318" y="2390819"/>
            <a:ext cx="6087483" cy="2996317"/>
          </a:xfrm>
          <a:prstGeom prst="rect">
            <a:avLst/>
          </a:prstGeom>
        </p:spPr>
      </p:pic>
      <p:sp>
        <p:nvSpPr>
          <p:cNvPr id="37" name="TextBox 36">
            <a:extLst>
              <a:ext uri="{FF2B5EF4-FFF2-40B4-BE49-F238E27FC236}">
                <a16:creationId xmlns:a16="http://schemas.microsoft.com/office/drawing/2014/main" id="{E1C6DE44-5A43-56FD-E401-A144FC3962FD}"/>
              </a:ext>
            </a:extLst>
          </p:cNvPr>
          <p:cNvSpPr txBox="1"/>
          <p:nvPr/>
        </p:nvSpPr>
        <p:spPr>
          <a:xfrm>
            <a:off x="4227609" y="5387136"/>
            <a:ext cx="1021080" cy="461649"/>
          </a:xfrm>
          <a:prstGeom prst="rect">
            <a:avLst/>
          </a:prstGeom>
          <a:noFill/>
        </p:spPr>
        <p:txBody>
          <a:bodyPr vert="horz" wrap="none" lIns="91440" tIns="45720" rIns="91440" bIns="45720" rtlCol="0" anchor="ctr">
            <a:normAutofit fontScale="85000" lnSpcReduction="20000"/>
          </a:bodyPr>
          <a:lstStyle/>
          <a:p>
            <a:r>
              <a:rPr lang="en-US" sz="1600" dirty="0">
                <a:solidFill>
                  <a:srgbClr val="FFFF00"/>
                </a:solidFill>
                <a:highlight>
                  <a:srgbClr val="808080"/>
                </a:highlight>
              </a:rPr>
              <a:t>“outofCryo”: meaning particles reaching cryostat exit port</a:t>
            </a:r>
          </a:p>
          <a:p>
            <a:r>
              <a:rPr lang="en-US" sz="1600" dirty="0">
                <a:solidFill>
                  <a:srgbClr val="0000FF"/>
                </a:solidFill>
              </a:rPr>
              <a:t>Blue: High energy losses: losses post central region: in resonance &amp; in extraction</a:t>
            </a:r>
          </a:p>
        </p:txBody>
      </p:sp>
      <p:sp>
        <p:nvSpPr>
          <p:cNvPr id="40" name="TextBox 39">
            <a:extLst>
              <a:ext uri="{FF2B5EF4-FFF2-40B4-BE49-F238E27FC236}">
                <a16:creationId xmlns:a16="http://schemas.microsoft.com/office/drawing/2014/main" id="{EE7AE987-C0F1-E7BF-96DC-E8FB86B226C3}"/>
              </a:ext>
            </a:extLst>
          </p:cNvPr>
          <p:cNvSpPr txBox="1"/>
          <p:nvPr/>
        </p:nvSpPr>
        <p:spPr>
          <a:xfrm>
            <a:off x="1127746" y="4859490"/>
            <a:ext cx="2547492" cy="307777"/>
          </a:xfrm>
          <a:prstGeom prst="rect">
            <a:avLst/>
          </a:prstGeom>
          <a:noFill/>
        </p:spPr>
        <p:txBody>
          <a:bodyPr wrap="none" rtlCol="0">
            <a:spAutoFit/>
          </a:bodyPr>
          <a:lstStyle/>
          <a:p>
            <a:r>
              <a:rPr lang="en-US" sz="1400" b="1" i="1" dirty="0"/>
              <a:t>Actuated from outside the </a:t>
            </a:r>
            <a:r>
              <a:rPr lang="en-US" sz="1400" b="1" i="1" dirty="0" err="1"/>
              <a:t>cyclo</a:t>
            </a:r>
            <a:endParaRPr lang="fr-FR" sz="1400" b="1" i="1" dirty="0"/>
          </a:p>
        </p:txBody>
      </p:sp>
      <p:sp>
        <p:nvSpPr>
          <p:cNvPr id="41" name="TextBox 40">
            <a:extLst>
              <a:ext uri="{FF2B5EF4-FFF2-40B4-BE49-F238E27FC236}">
                <a16:creationId xmlns:a16="http://schemas.microsoft.com/office/drawing/2014/main" id="{D592F32B-AADE-C615-3549-D2142F6F79AD}"/>
              </a:ext>
            </a:extLst>
          </p:cNvPr>
          <p:cNvSpPr txBox="1"/>
          <p:nvPr/>
        </p:nvSpPr>
        <p:spPr>
          <a:xfrm>
            <a:off x="5716413" y="2057941"/>
            <a:ext cx="3318537" cy="369332"/>
          </a:xfrm>
          <a:prstGeom prst="rect">
            <a:avLst/>
          </a:prstGeom>
          <a:noFill/>
        </p:spPr>
        <p:txBody>
          <a:bodyPr wrap="none" rtlCol="0">
            <a:spAutoFit/>
          </a:bodyPr>
          <a:lstStyle/>
          <a:p>
            <a:r>
              <a:rPr lang="en-US" i="1" dirty="0">
                <a:solidFill>
                  <a:srgbClr val="FF0000"/>
                </a:solidFill>
              </a:rPr>
              <a:t>NO HIT DETECTION ON SELECTOR</a:t>
            </a:r>
            <a:endParaRPr lang="fr-FR" i="1" dirty="0">
              <a:solidFill>
                <a:srgbClr val="FF0000"/>
              </a:solidFill>
            </a:endParaRPr>
          </a:p>
        </p:txBody>
      </p:sp>
      <p:sp>
        <p:nvSpPr>
          <p:cNvPr id="5" name="Flèche : droite 4">
            <a:extLst>
              <a:ext uri="{FF2B5EF4-FFF2-40B4-BE49-F238E27FC236}">
                <a16:creationId xmlns:a16="http://schemas.microsoft.com/office/drawing/2014/main" id="{0CA5FCC5-E1B5-10CE-B495-309AD832D15C}"/>
              </a:ext>
            </a:extLst>
          </p:cNvPr>
          <p:cNvSpPr/>
          <p:nvPr/>
        </p:nvSpPr>
        <p:spPr>
          <a:xfrm>
            <a:off x="453630" y="4859490"/>
            <a:ext cx="606047" cy="28877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Title 5">
            <a:extLst>
              <a:ext uri="{FF2B5EF4-FFF2-40B4-BE49-F238E27FC236}">
                <a16:creationId xmlns:a16="http://schemas.microsoft.com/office/drawing/2014/main" id="{BF1F3A29-25B1-3113-1865-3E3BFD39B4B7}"/>
              </a:ext>
            </a:extLst>
          </p:cNvPr>
          <p:cNvSpPr>
            <a:spLocks noGrp="1"/>
          </p:cNvSpPr>
          <p:nvPr>
            <p:ph type="title"/>
          </p:nvPr>
        </p:nvSpPr>
        <p:spPr>
          <a:xfrm>
            <a:off x="191288" y="31761"/>
            <a:ext cx="9461631" cy="570223"/>
          </a:xfrm>
        </p:spPr>
        <p:txBody>
          <a:bodyPr vert="horz">
            <a:normAutofit/>
          </a:bodyPr>
          <a:lstStyle/>
          <a:p>
            <a:r>
              <a:rPr lang="fr-BE" sz="2000" b="1" dirty="0" err="1">
                <a:latin typeface="+mn-lt"/>
              </a:rPr>
              <a:t>Recent</a:t>
            </a:r>
            <a:r>
              <a:rPr lang="fr-BE" sz="2000" b="1" dirty="0">
                <a:latin typeface="+mn-lt"/>
              </a:rPr>
              <a:t> </a:t>
            </a:r>
            <a:r>
              <a:rPr lang="fr-BE" sz="2000" b="1" dirty="0" err="1">
                <a:latin typeface="+mn-lt"/>
              </a:rPr>
              <a:t>developments</a:t>
            </a:r>
            <a:r>
              <a:rPr lang="fr-BE" sz="2000" b="1" dirty="0">
                <a:latin typeface="+mn-lt"/>
              </a:rPr>
              <a:t>: Design </a:t>
            </a:r>
            <a:r>
              <a:rPr lang="fr-BE" sz="2000" b="1" dirty="0" err="1">
                <a:latin typeface="+mn-lt"/>
              </a:rPr>
              <a:t>progress</a:t>
            </a:r>
            <a:endParaRPr lang="en-US" sz="2000" b="1" dirty="0">
              <a:latin typeface="+mn-lt"/>
            </a:endParaRPr>
          </a:p>
        </p:txBody>
      </p:sp>
      <p:sp>
        <p:nvSpPr>
          <p:cNvPr id="21" name="TextBox 20">
            <a:extLst>
              <a:ext uri="{FF2B5EF4-FFF2-40B4-BE49-F238E27FC236}">
                <a16:creationId xmlns:a16="http://schemas.microsoft.com/office/drawing/2014/main" id="{5D14FF27-76DD-5300-E53A-2D7CF4C90150}"/>
              </a:ext>
            </a:extLst>
          </p:cNvPr>
          <p:cNvSpPr txBox="1"/>
          <p:nvPr/>
        </p:nvSpPr>
        <p:spPr>
          <a:xfrm>
            <a:off x="691515" y="498779"/>
            <a:ext cx="6137910" cy="584775"/>
          </a:xfrm>
          <a:prstGeom prst="rect">
            <a:avLst/>
          </a:prstGeom>
          <a:noFill/>
        </p:spPr>
        <p:txBody>
          <a:bodyPr wrap="square">
            <a:spAutoFit/>
          </a:bodyPr>
          <a:lstStyle/>
          <a:p>
            <a:r>
              <a:rPr lang="en-US" sz="3200" b="1" dirty="0">
                <a:solidFill>
                  <a:schemeClr val="accent1"/>
                </a:solidFill>
              </a:rPr>
              <a:t>Beam losses management</a:t>
            </a:r>
          </a:p>
        </p:txBody>
      </p:sp>
    </p:spTree>
    <p:extLst>
      <p:ext uri="{BB962C8B-B14F-4D97-AF65-F5344CB8AC3E}">
        <p14:creationId xmlns:p14="http://schemas.microsoft.com/office/powerpoint/2010/main" val="40009173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diagram&#10;&#10;Description automatically generated">
            <a:extLst>
              <a:ext uri="{FF2B5EF4-FFF2-40B4-BE49-F238E27FC236}">
                <a16:creationId xmlns:a16="http://schemas.microsoft.com/office/drawing/2014/main" id="{7782B7F4-88E7-150B-F030-8CA2B4B7321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07605" y="2388454"/>
            <a:ext cx="6074196" cy="2996317"/>
          </a:xfrm>
          <a:prstGeom prst="rect">
            <a:avLst/>
          </a:prstGeom>
        </p:spPr>
      </p:pic>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6" imgW="353" imgH="353" progId="TCLayout.ActiveDocument.1">
                  <p:embed/>
                </p:oleObj>
              </mc:Choice>
              <mc:Fallback>
                <p:oleObj name="think-cell Slide" r:id="rId6"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7"/>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28</a:t>
            </a:fld>
            <a:endParaRPr lang="fr-FR"/>
          </a:p>
        </p:txBody>
      </p:sp>
      <p:sp>
        <p:nvSpPr>
          <p:cNvPr id="8" name="TextBox 7">
            <a:extLst>
              <a:ext uri="{FF2B5EF4-FFF2-40B4-BE49-F238E27FC236}">
                <a16:creationId xmlns:a16="http://schemas.microsoft.com/office/drawing/2014/main" id="{780150EE-8ADE-0E5F-C7E2-7018FA38F172}"/>
              </a:ext>
            </a:extLst>
          </p:cNvPr>
          <p:cNvSpPr txBox="1"/>
          <p:nvPr/>
        </p:nvSpPr>
        <p:spPr>
          <a:xfrm>
            <a:off x="692766" y="1576693"/>
            <a:ext cx="6645294" cy="369332"/>
          </a:xfrm>
          <a:prstGeom prst="rect">
            <a:avLst/>
          </a:prstGeom>
          <a:noFill/>
        </p:spPr>
        <p:txBody>
          <a:bodyPr wrap="square">
            <a:spAutoFit/>
          </a:bodyPr>
          <a:lstStyle/>
          <a:p>
            <a:r>
              <a:rPr lang="en-US" sz="1800" b="1" dirty="0"/>
              <a:t>2. Tune beam in the central region: ‘droplet’ shaped phase selector</a:t>
            </a:r>
          </a:p>
        </p:txBody>
      </p:sp>
      <p:grpSp>
        <p:nvGrpSpPr>
          <p:cNvPr id="38" name="Group 37">
            <a:extLst>
              <a:ext uri="{FF2B5EF4-FFF2-40B4-BE49-F238E27FC236}">
                <a16:creationId xmlns:a16="http://schemas.microsoft.com/office/drawing/2014/main" id="{861F8792-3FB2-EC10-86DB-FE5DBE60B06F}"/>
              </a:ext>
            </a:extLst>
          </p:cNvPr>
          <p:cNvGrpSpPr/>
          <p:nvPr/>
        </p:nvGrpSpPr>
        <p:grpSpPr>
          <a:xfrm>
            <a:off x="86882" y="1987749"/>
            <a:ext cx="3698246" cy="2771438"/>
            <a:chOff x="86882" y="1987748"/>
            <a:chExt cx="4743492" cy="3417462"/>
          </a:xfrm>
        </p:grpSpPr>
        <p:pic>
          <p:nvPicPr>
            <p:cNvPr id="9" name="Picture 8" descr="Diagram, engineering drawing&#10;&#10;Description automatically generated">
              <a:extLst>
                <a:ext uri="{FF2B5EF4-FFF2-40B4-BE49-F238E27FC236}">
                  <a16:creationId xmlns:a16="http://schemas.microsoft.com/office/drawing/2014/main" id="{69F0D0B5-A357-27E0-CBF0-541BD787C094}"/>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6882" y="1987748"/>
              <a:ext cx="4645343" cy="3367259"/>
            </a:xfrm>
            <a:prstGeom prst="rect">
              <a:avLst/>
            </a:prstGeom>
            <a:noFill/>
            <a:ln>
              <a:noFill/>
            </a:ln>
          </p:spPr>
        </p:pic>
        <p:sp>
          <p:nvSpPr>
            <p:cNvPr id="10" name="TextBox 9">
              <a:extLst>
                <a:ext uri="{FF2B5EF4-FFF2-40B4-BE49-F238E27FC236}">
                  <a16:creationId xmlns:a16="http://schemas.microsoft.com/office/drawing/2014/main" id="{73A934C9-719D-D6C8-6DB0-AEB721F9F866}"/>
                </a:ext>
              </a:extLst>
            </p:cNvPr>
            <p:cNvSpPr txBox="1"/>
            <p:nvPr/>
          </p:nvSpPr>
          <p:spPr>
            <a:xfrm>
              <a:off x="2885747" y="5013143"/>
              <a:ext cx="1944627" cy="379520"/>
            </a:xfrm>
            <a:prstGeom prst="rect">
              <a:avLst/>
            </a:prstGeom>
            <a:noFill/>
          </p:spPr>
          <p:txBody>
            <a:bodyPr wrap="none" rtlCol="0">
              <a:spAutoFit/>
            </a:bodyPr>
            <a:lstStyle/>
            <a:p>
              <a:r>
                <a:rPr lang="en-US" sz="1400" dirty="0">
                  <a:solidFill>
                    <a:schemeClr val="bg1"/>
                  </a:solidFill>
                </a:rPr>
                <a:t>Contact with Dees</a:t>
              </a:r>
              <a:endParaRPr lang="fr-FR" sz="1400" dirty="0">
                <a:solidFill>
                  <a:schemeClr val="bg1"/>
                </a:solidFill>
              </a:endParaRPr>
            </a:p>
          </p:txBody>
        </p:sp>
        <p:sp>
          <p:nvSpPr>
            <p:cNvPr id="11" name="TextBox 10">
              <a:extLst>
                <a:ext uri="{FF2B5EF4-FFF2-40B4-BE49-F238E27FC236}">
                  <a16:creationId xmlns:a16="http://schemas.microsoft.com/office/drawing/2014/main" id="{E66BE141-C0C0-F3D4-5DF2-B7A52696B353}"/>
                </a:ext>
              </a:extLst>
            </p:cNvPr>
            <p:cNvSpPr txBox="1"/>
            <p:nvPr/>
          </p:nvSpPr>
          <p:spPr>
            <a:xfrm>
              <a:off x="86882" y="5025690"/>
              <a:ext cx="2461192" cy="379520"/>
            </a:xfrm>
            <a:prstGeom prst="rect">
              <a:avLst/>
            </a:prstGeom>
            <a:noFill/>
          </p:spPr>
          <p:txBody>
            <a:bodyPr wrap="none" rtlCol="0">
              <a:spAutoFit/>
            </a:bodyPr>
            <a:lstStyle/>
            <a:p>
              <a:r>
                <a:rPr lang="en-US" sz="1400" dirty="0">
                  <a:solidFill>
                    <a:schemeClr val="bg1"/>
                  </a:solidFill>
                </a:rPr>
                <a:t>Contact with RF cavities</a:t>
              </a:r>
              <a:endParaRPr lang="fr-FR" sz="1400" dirty="0">
                <a:solidFill>
                  <a:schemeClr val="bg1"/>
                </a:solidFill>
              </a:endParaRPr>
            </a:p>
          </p:txBody>
        </p:sp>
        <p:cxnSp>
          <p:nvCxnSpPr>
            <p:cNvPr id="14" name="Straight Arrow Connector 13">
              <a:extLst>
                <a:ext uri="{FF2B5EF4-FFF2-40B4-BE49-F238E27FC236}">
                  <a16:creationId xmlns:a16="http://schemas.microsoft.com/office/drawing/2014/main" id="{0D030350-791B-A007-F266-17E144A24A3D}"/>
                </a:ext>
              </a:extLst>
            </p:cNvPr>
            <p:cNvCxnSpPr>
              <a:cxnSpLocks/>
            </p:cNvCxnSpPr>
            <p:nvPr/>
          </p:nvCxnSpPr>
          <p:spPr>
            <a:xfrm flipH="1" flipV="1">
              <a:off x="3647866" y="4071887"/>
              <a:ext cx="287004" cy="92702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22EC380-AB74-235B-673D-11959ED9D513}"/>
                </a:ext>
              </a:extLst>
            </p:cNvPr>
            <p:cNvCxnSpPr>
              <a:cxnSpLocks/>
            </p:cNvCxnSpPr>
            <p:nvPr/>
          </p:nvCxnSpPr>
          <p:spPr>
            <a:xfrm flipH="1" flipV="1">
              <a:off x="978533" y="4012429"/>
              <a:ext cx="205740" cy="104157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D972AF9-A9C6-1E28-74AB-98C4B25A1E7E}"/>
                </a:ext>
              </a:extLst>
            </p:cNvPr>
            <p:cNvSpPr txBox="1"/>
            <p:nvPr/>
          </p:nvSpPr>
          <p:spPr>
            <a:xfrm>
              <a:off x="3345136" y="2010115"/>
              <a:ext cx="1026963" cy="379520"/>
            </a:xfrm>
            <a:prstGeom prst="rect">
              <a:avLst/>
            </a:prstGeom>
            <a:noFill/>
          </p:spPr>
          <p:txBody>
            <a:bodyPr wrap="none" rtlCol="0">
              <a:spAutoFit/>
            </a:bodyPr>
            <a:lstStyle/>
            <a:p>
              <a:r>
                <a:rPr lang="en-US" sz="1400" dirty="0">
                  <a:solidFill>
                    <a:schemeClr val="bg1"/>
                  </a:solidFill>
                </a:rPr>
                <a:t>Inflector</a:t>
              </a:r>
              <a:endParaRPr lang="fr-FR" sz="1400" dirty="0">
                <a:solidFill>
                  <a:schemeClr val="bg1"/>
                </a:solidFill>
              </a:endParaRPr>
            </a:p>
          </p:txBody>
        </p:sp>
        <p:cxnSp>
          <p:nvCxnSpPr>
            <p:cNvPr id="19" name="Straight Arrow Connector 18">
              <a:extLst>
                <a:ext uri="{FF2B5EF4-FFF2-40B4-BE49-F238E27FC236}">
                  <a16:creationId xmlns:a16="http://schemas.microsoft.com/office/drawing/2014/main" id="{167FD776-3C40-439F-857E-D30931641768}"/>
                </a:ext>
              </a:extLst>
            </p:cNvPr>
            <p:cNvCxnSpPr>
              <a:cxnSpLocks/>
            </p:cNvCxnSpPr>
            <p:nvPr/>
          </p:nvCxnSpPr>
          <p:spPr>
            <a:xfrm flipH="1">
              <a:off x="2515031" y="2194781"/>
              <a:ext cx="844021" cy="700261"/>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DCCBCBFE-50E9-D21E-C7DA-E22FDED38D4D}"/>
                </a:ext>
              </a:extLst>
            </p:cNvPr>
            <p:cNvSpPr txBox="1"/>
            <p:nvPr/>
          </p:nvSpPr>
          <p:spPr>
            <a:xfrm>
              <a:off x="104884" y="1991440"/>
              <a:ext cx="2440137" cy="379520"/>
            </a:xfrm>
            <a:prstGeom prst="rect">
              <a:avLst/>
            </a:prstGeom>
            <a:noFill/>
          </p:spPr>
          <p:txBody>
            <a:bodyPr wrap="none" rtlCol="0">
              <a:spAutoFit/>
            </a:bodyPr>
            <a:lstStyle/>
            <a:p>
              <a:r>
                <a:rPr lang="en-US" sz="1400" dirty="0">
                  <a:solidFill>
                    <a:schemeClr val="bg1"/>
                  </a:solidFill>
                </a:rPr>
                <a:t>Droplet phase selectors</a:t>
              </a:r>
              <a:endParaRPr lang="fr-FR" sz="1400" dirty="0">
                <a:solidFill>
                  <a:schemeClr val="bg1"/>
                </a:solidFill>
              </a:endParaRPr>
            </a:p>
          </p:txBody>
        </p:sp>
        <p:cxnSp>
          <p:nvCxnSpPr>
            <p:cNvPr id="23" name="Straight Arrow Connector 22">
              <a:extLst>
                <a:ext uri="{FF2B5EF4-FFF2-40B4-BE49-F238E27FC236}">
                  <a16:creationId xmlns:a16="http://schemas.microsoft.com/office/drawing/2014/main" id="{AEB6108B-F841-C0AD-708F-E7DE09DA2950}"/>
                </a:ext>
              </a:extLst>
            </p:cNvPr>
            <p:cNvCxnSpPr>
              <a:cxnSpLocks/>
            </p:cNvCxnSpPr>
            <p:nvPr/>
          </p:nvCxnSpPr>
          <p:spPr>
            <a:xfrm>
              <a:off x="1123856" y="2329892"/>
              <a:ext cx="1193206" cy="35665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F4BF3197-0E2B-CD9F-31F1-EFE7C29B99AC}"/>
                </a:ext>
              </a:extLst>
            </p:cNvPr>
            <p:cNvCxnSpPr>
              <a:cxnSpLocks/>
            </p:cNvCxnSpPr>
            <p:nvPr/>
          </p:nvCxnSpPr>
          <p:spPr>
            <a:xfrm>
              <a:off x="1123856" y="2323365"/>
              <a:ext cx="499786" cy="104280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TextBox 40">
            <a:extLst>
              <a:ext uri="{FF2B5EF4-FFF2-40B4-BE49-F238E27FC236}">
                <a16:creationId xmlns:a16="http://schemas.microsoft.com/office/drawing/2014/main" id="{D592F32B-AADE-C615-3549-D2142F6F79AD}"/>
              </a:ext>
            </a:extLst>
          </p:cNvPr>
          <p:cNvSpPr txBox="1"/>
          <p:nvPr/>
        </p:nvSpPr>
        <p:spPr>
          <a:xfrm>
            <a:off x="5716413" y="2057941"/>
            <a:ext cx="3868880" cy="369332"/>
          </a:xfrm>
          <a:prstGeom prst="rect">
            <a:avLst/>
          </a:prstGeom>
          <a:noFill/>
        </p:spPr>
        <p:txBody>
          <a:bodyPr wrap="none" rtlCol="0">
            <a:spAutoFit/>
          </a:bodyPr>
          <a:lstStyle/>
          <a:p>
            <a:r>
              <a:rPr lang="en-US" i="1" dirty="0">
                <a:solidFill>
                  <a:srgbClr val="FF0000"/>
                </a:solidFill>
              </a:rPr>
              <a:t>HIT DETECTION ON SELECTOR (</a:t>
            </a:r>
            <a:r>
              <a:rPr lang="en-US" i="1" dirty="0">
                <a:solidFill>
                  <a:srgbClr val="FF0000"/>
                </a:solidFill>
                <a:sym typeface="Symbol" panose="05050102010706020507" pitchFamily="18" charset="2"/>
              </a:rPr>
              <a:t> = -43°)</a:t>
            </a:r>
            <a:endParaRPr lang="fr-FR" i="1" dirty="0">
              <a:solidFill>
                <a:srgbClr val="FF0000"/>
              </a:solidFill>
            </a:endParaRPr>
          </a:p>
        </p:txBody>
      </p:sp>
      <p:sp>
        <p:nvSpPr>
          <p:cNvPr id="13" name="TextBox 12">
            <a:extLst>
              <a:ext uri="{FF2B5EF4-FFF2-40B4-BE49-F238E27FC236}">
                <a16:creationId xmlns:a16="http://schemas.microsoft.com/office/drawing/2014/main" id="{78838E2B-6592-21A1-8E26-EDC527876F43}"/>
              </a:ext>
            </a:extLst>
          </p:cNvPr>
          <p:cNvSpPr txBox="1"/>
          <p:nvPr/>
        </p:nvSpPr>
        <p:spPr>
          <a:xfrm>
            <a:off x="4227609" y="5387136"/>
            <a:ext cx="1021080" cy="461649"/>
          </a:xfrm>
          <a:prstGeom prst="rect">
            <a:avLst/>
          </a:prstGeom>
          <a:noFill/>
        </p:spPr>
        <p:txBody>
          <a:bodyPr vert="horz" wrap="none" lIns="91440" tIns="45720" rIns="91440" bIns="45720" rtlCol="0" anchor="ctr">
            <a:normAutofit fontScale="85000" lnSpcReduction="20000"/>
          </a:bodyPr>
          <a:lstStyle/>
          <a:p>
            <a:r>
              <a:rPr lang="en-US" sz="1600" dirty="0">
                <a:solidFill>
                  <a:srgbClr val="FFFF00"/>
                </a:solidFill>
                <a:highlight>
                  <a:srgbClr val="808080"/>
                </a:highlight>
              </a:rPr>
              <a:t>“outofCryo”: meaning particles reaching cryostat exit port</a:t>
            </a:r>
          </a:p>
          <a:p>
            <a:r>
              <a:rPr lang="en-US" sz="1600" dirty="0">
                <a:solidFill>
                  <a:srgbClr val="0000FF"/>
                </a:solidFill>
              </a:rPr>
              <a:t>Blue: High energy losses: losses post central region: in resonance &amp; in extraction</a:t>
            </a:r>
          </a:p>
        </p:txBody>
      </p:sp>
      <p:pic>
        <p:nvPicPr>
          <p:cNvPr id="16" name="Picture 6">
            <a:extLst>
              <a:ext uri="{FF2B5EF4-FFF2-40B4-BE49-F238E27FC236}">
                <a16:creationId xmlns:a16="http://schemas.microsoft.com/office/drawing/2014/main" id="{FBAB8596-B83D-79E8-32F3-CC3BD551ACF9}"/>
              </a:ext>
            </a:extLst>
          </p:cNvPr>
          <p:cNvPicPr>
            <a:picLocks noChangeAspect="1"/>
          </p:cNvPicPr>
          <p:nvPr/>
        </p:nvPicPr>
        <p:blipFill>
          <a:blip r:embed="rId9"/>
          <a:stretch>
            <a:fillRect/>
          </a:stretch>
        </p:blipFill>
        <p:spPr>
          <a:xfrm>
            <a:off x="289308" y="5231262"/>
            <a:ext cx="1133289" cy="1078453"/>
          </a:xfrm>
          <a:prstGeom prst="rect">
            <a:avLst/>
          </a:prstGeom>
        </p:spPr>
      </p:pic>
      <p:grpSp>
        <p:nvGrpSpPr>
          <p:cNvPr id="20" name="Group 34">
            <a:extLst>
              <a:ext uri="{FF2B5EF4-FFF2-40B4-BE49-F238E27FC236}">
                <a16:creationId xmlns:a16="http://schemas.microsoft.com/office/drawing/2014/main" id="{2285A5EE-254E-B66E-C33B-5AF5C6540FAF}"/>
              </a:ext>
            </a:extLst>
          </p:cNvPr>
          <p:cNvGrpSpPr/>
          <p:nvPr/>
        </p:nvGrpSpPr>
        <p:grpSpPr>
          <a:xfrm>
            <a:off x="1489306" y="5307171"/>
            <a:ext cx="2144559" cy="950175"/>
            <a:chOff x="5026083" y="2484583"/>
            <a:chExt cx="3725863" cy="1820863"/>
          </a:xfrm>
        </p:grpSpPr>
        <p:pic>
          <p:nvPicPr>
            <p:cNvPr id="21" name="Picture 1">
              <a:extLst>
                <a:ext uri="{FF2B5EF4-FFF2-40B4-BE49-F238E27FC236}">
                  <a16:creationId xmlns:a16="http://schemas.microsoft.com/office/drawing/2014/main" id="{59D0B989-9F17-D7E3-DDD6-B2DDB798CFD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26083" y="2484583"/>
              <a:ext cx="3725863" cy="182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27">
              <a:extLst>
                <a:ext uri="{FF2B5EF4-FFF2-40B4-BE49-F238E27FC236}">
                  <a16:creationId xmlns:a16="http://schemas.microsoft.com/office/drawing/2014/main" id="{2073625E-335D-7975-5FFA-6911C07B04C8}"/>
                </a:ext>
              </a:extLst>
            </p:cNvPr>
            <p:cNvSpPr txBox="1"/>
            <p:nvPr/>
          </p:nvSpPr>
          <p:spPr>
            <a:xfrm>
              <a:off x="5447009" y="3631331"/>
              <a:ext cx="1021080" cy="461649"/>
            </a:xfrm>
            <a:prstGeom prst="rect">
              <a:avLst/>
            </a:prstGeom>
            <a:noFill/>
          </p:spPr>
          <p:txBody>
            <a:bodyPr vert="horz" wrap="none" lIns="91440" tIns="45720" rIns="91440" bIns="45720" rtlCol="0" anchor="ctr">
              <a:normAutofit fontScale="92500" lnSpcReduction="20000"/>
            </a:bodyPr>
            <a:lstStyle/>
            <a:p>
              <a:r>
                <a:rPr lang="en-US" sz="1200" i="1" dirty="0">
                  <a:solidFill>
                    <a:schemeClr val="bg1"/>
                  </a:solidFill>
                </a:rPr>
                <a:t>Dia. 14mm</a:t>
              </a:r>
            </a:p>
          </p:txBody>
        </p:sp>
        <p:grpSp>
          <p:nvGrpSpPr>
            <p:cNvPr id="26" name="Group 28">
              <a:extLst>
                <a:ext uri="{FF2B5EF4-FFF2-40B4-BE49-F238E27FC236}">
                  <a16:creationId xmlns:a16="http://schemas.microsoft.com/office/drawing/2014/main" id="{B5CBB0F7-423B-492F-1587-556FEF002620}"/>
                </a:ext>
              </a:extLst>
            </p:cNvPr>
            <p:cNvGrpSpPr/>
            <p:nvPr/>
          </p:nvGrpSpPr>
          <p:grpSpPr>
            <a:xfrm>
              <a:off x="5788875" y="2933365"/>
              <a:ext cx="2963071" cy="1035939"/>
              <a:chOff x="1238407" y="2731034"/>
              <a:chExt cx="2963071" cy="1035939"/>
            </a:xfrm>
          </p:grpSpPr>
          <p:sp>
            <p:nvSpPr>
              <p:cNvPr id="30" name="TextBox 30">
                <a:extLst>
                  <a:ext uri="{FF2B5EF4-FFF2-40B4-BE49-F238E27FC236}">
                    <a16:creationId xmlns:a16="http://schemas.microsoft.com/office/drawing/2014/main" id="{764DE521-FB25-5D2D-4545-5C3935EDE74B}"/>
                  </a:ext>
                </a:extLst>
              </p:cNvPr>
              <p:cNvSpPr txBox="1"/>
              <p:nvPr/>
            </p:nvSpPr>
            <p:spPr>
              <a:xfrm>
                <a:off x="3180398" y="2731034"/>
                <a:ext cx="1021080" cy="461649"/>
              </a:xfrm>
              <a:prstGeom prst="rect">
                <a:avLst/>
              </a:prstGeom>
              <a:noFill/>
            </p:spPr>
            <p:txBody>
              <a:bodyPr vert="horz" wrap="none" lIns="91440" tIns="45720" rIns="91440" bIns="45720" rtlCol="0" anchor="ctr">
                <a:normAutofit fontScale="92500" lnSpcReduction="20000"/>
              </a:bodyPr>
              <a:lstStyle/>
              <a:p>
                <a:r>
                  <a:rPr lang="en-US" sz="1200" i="1" dirty="0">
                    <a:solidFill>
                      <a:schemeClr val="bg1"/>
                    </a:solidFill>
                  </a:rPr>
                  <a:t>Drop axis</a:t>
                </a:r>
              </a:p>
            </p:txBody>
          </p:sp>
          <p:sp>
            <p:nvSpPr>
              <p:cNvPr id="36" name="TextBox 31">
                <a:extLst>
                  <a:ext uri="{FF2B5EF4-FFF2-40B4-BE49-F238E27FC236}">
                    <a16:creationId xmlns:a16="http://schemas.microsoft.com/office/drawing/2014/main" id="{11474544-DF1D-7BDC-42D5-5B092D9B4BD6}"/>
                  </a:ext>
                </a:extLst>
              </p:cNvPr>
              <p:cNvSpPr txBox="1"/>
              <p:nvPr/>
            </p:nvSpPr>
            <p:spPr>
              <a:xfrm>
                <a:off x="2338546" y="3305324"/>
                <a:ext cx="1021080" cy="461649"/>
              </a:xfrm>
              <a:prstGeom prst="rect">
                <a:avLst/>
              </a:prstGeom>
              <a:noFill/>
            </p:spPr>
            <p:txBody>
              <a:bodyPr vert="horz" wrap="none" lIns="91440" tIns="45720" rIns="91440" bIns="45720" rtlCol="0" anchor="ctr">
                <a:normAutofit fontScale="92500" lnSpcReduction="20000"/>
              </a:bodyPr>
              <a:lstStyle/>
              <a:p>
                <a:r>
                  <a:rPr lang="en-US" sz="1200" i="1" dirty="0">
                    <a:solidFill>
                      <a:schemeClr val="bg1"/>
                    </a:solidFill>
                  </a:rPr>
                  <a:t>Base circle(Ro)</a:t>
                </a:r>
              </a:p>
            </p:txBody>
          </p:sp>
          <p:sp>
            <p:nvSpPr>
              <p:cNvPr id="37" name="Freeform: Shape 32">
                <a:extLst>
                  <a:ext uri="{FF2B5EF4-FFF2-40B4-BE49-F238E27FC236}">
                    <a16:creationId xmlns:a16="http://schemas.microsoft.com/office/drawing/2014/main" id="{5063D37E-C35C-A0B8-F37F-53E590A8FAB2}"/>
                  </a:ext>
                </a:extLst>
              </p:cNvPr>
              <p:cNvSpPr/>
              <p:nvPr/>
            </p:nvSpPr>
            <p:spPr>
              <a:xfrm>
                <a:off x="2080260" y="3131820"/>
                <a:ext cx="464820" cy="327660"/>
              </a:xfrm>
              <a:custGeom>
                <a:avLst/>
                <a:gdLst>
                  <a:gd name="connsiteX0" fmla="*/ 464820 w 464820"/>
                  <a:gd name="connsiteY0" fmla="*/ 327660 h 327660"/>
                  <a:gd name="connsiteX1" fmla="*/ 297180 w 464820"/>
                  <a:gd name="connsiteY1" fmla="*/ 83820 h 327660"/>
                  <a:gd name="connsiteX2" fmla="*/ 0 w 464820"/>
                  <a:gd name="connsiteY2" fmla="*/ 0 h 327660"/>
                </a:gdLst>
                <a:ahLst/>
                <a:cxnLst>
                  <a:cxn ang="0">
                    <a:pos x="connsiteX0" y="connsiteY0"/>
                  </a:cxn>
                  <a:cxn ang="0">
                    <a:pos x="connsiteX1" y="connsiteY1"/>
                  </a:cxn>
                  <a:cxn ang="0">
                    <a:pos x="connsiteX2" y="connsiteY2"/>
                  </a:cxn>
                </a:cxnLst>
                <a:rect l="l" t="t" r="r" b="b"/>
                <a:pathLst>
                  <a:path w="464820" h="327660">
                    <a:moveTo>
                      <a:pt x="464820" y="327660"/>
                    </a:moveTo>
                    <a:cubicBezTo>
                      <a:pt x="419735" y="233045"/>
                      <a:pt x="374650" y="138430"/>
                      <a:pt x="297180" y="83820"/>
                    </a:cubicBezTo>
                    <a:cubicBezTo>
                      <a:pt x="219710" y="29210"/>
                      <a:pt x="0" y="0"/>
                      <a:pt x="0" y="0"/>
                    </a:cubicBezTo>
                  </a:path>
                </a:pathLst>
              </a:custGeom>
              <a:noFill/>
              <a:ln>
                <a:solidFill>
                  <a:schemeClr val="bg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3">
                <a:extLst>
                  <a:ext uri="{FF2B5EF4-FFF2-40B4-BE49-F238E27FC236}">
                    <a16:creationId xmlns:a16="http://schemas.microsoft.com/office/drawing/2014/main" id="{716F830A-98DC-F414-0F7A-914A61172454}"/>
                  </a:ext>
                </a:extLst>
              </p:cNvPr>
              <p:cNvSpPr/>
              <p:nvPr/>
            </p:nvSpPr>
            <p:spPr>
              <a:xfrm flipH="1">
                <a:off x="1238407" y="3295650"/>
                <a:ext cx="273765" cy="247650"/>
              </a:xfrm>
              <a:custGeom>
                <a:avLst/>
                <a:gdLst>
                  <a:gd name="connsiteX0" fmla="*/ 464820 w 464820"/>
                  <a:gd name="connsiteY0" fmla="*/ 327660 h 327660"/>
                  <a:gd name="connsiteX1" fmla="*/ 297180 w 464820"/>
                  <a:gd name="connsiteY1" fmla="*/ 83820 h 327660"/>
                  <a:gd name="connsiteX2" fmla="*/ 0 w 464820"/>
                  <a:gd name="connsiteY2" fmla="*/ 0 h 327660"/>
                </a:gdLst>
                <a:ahLst/>
                <a:cxnLst>
                  <a:cxn ang="0">
                    <a:pos x="connsiteX0" y="connsiteY0"/>
                  </a:cxn>
                  <a:cxn ang="0">
                    <a:pos x="connsiteX1" y="connsiteY1"/>
                  </a:cxn>
                  <a:cxn ang="0">
                    <a:pos x="connsiteX2" y="connsiteY2"/>
                  </a:cxn>
                </a:cxnLst>
                <a:rect l="l" t="t" r="r" b="b"/>
                <a:pathLst>
                  <a:path w="464820" h="327660">
                    <a:moveTo>
                      <a:pt x="464820" y="327660"/>
                    </a:moveTo>
                    <a:cubicBezTo>
                      <a:pt x="419735" y="233045"/>
                      <a:pt x="374650" y="138430"/>
                      <a:pt x="297180" y="83820"/>
                    </a:cubicBezTo>
                    <a:cubicBezTo>
                      <a:pt x="219710" y="29210"/>
                      <a:pt x="0" y="0"/>
                      <a:pt x="0" y="0"/>
                    </a:cubicBezTo>
                  </a:path>
                </a:pathLst>
              </a:custGeom>
              <a:noFill/>
              <a:ln>
                <a:solidFill>
                  <a:schemeClr val="bg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2" name="TextBox 39">
            <a:extLst>
              <a:ext uri="{FF2B5EF4-FFF2-40B4-BE49-F238E27FC236}">
                <a16:creationId xmlns:a16="http://schemas.microsoft.com/office/drawing/2014/main" id="{6DBE586B-40D2-C715-8960-451B5FD8C3C3}"/>
              </a:ext>
            </a:extLst>
          </p:cNvPr>
          <p:cNvSpPr txBox="1"/>
          <p:nvPr/>
        </p:nvSpPr>
        <p:spPr>
          <a:xfrm>
            <a:off x="1127746" y="4859490"/>
            <a:ext cx="2547492" cy="307777"/>
          </a:xfrm>
          <a:prstGeom prst="rect">
            <a:avLst/>
          </a:prstGeom>
          <a:noFill/>
        </p:spPr>
        <p:txBody>
          <a:bodyPr wrap="none" rtlCol="0">
            <a:spAutoFit/>
          </a:bodyPr>
          <a:lstStyle/>
          <a:p>
            <a:r>
              <a:rPr lang="en-US" sz="1400" b="1" i="1" dirty="0"/>
              <a:t>Actuated from outside the </a:t>
            </a:r>
            <a:r>
              <a:rPr lang="en-US" sz="1400" b="1" i="1" dirty="0" err="1"/>
              <a:t>cyclo</a:t>
            </a:r>
            <a:endParaRPr lang="fr-FR" sz="1400" b="1" i="1" dirty="0"/>
          </a:p>
        </p:txBody>
      </p:sp>
      <p:sp>
        <p:nvSpPr>
          <p:cNvPr id="43" name="Flèche : droite 42">
            <a:extLst>
              <a:ext uri="{FF2B5EF4-FFF2-40B4-BE49-F238E27FC236}">
                <a16:creationId xmlns:a16="http://schemas.microsoft.com/office/drawing/2014/main" id="{F00480F9-DB9B-87CA-9F8C-A54B6731031F}"/>
              </a:ext>
            </a:extLst>
          </p:cNvPr>
          <p:cNvSpPr/>
          <p:nvPr/>
        </p:nvSpPr>
        <p:spPr>
          <a:xfrm>
            <a:off x="453630" y="4859490"/>
            <a:ext cx="606047" cy="28877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Title 5">
            <a:extLst>
              <a:ext uri="{FF2B5EF4-FFF2-40B4-BE49-F238E27FC236}">
                <a16:creationId xmlns:a16="http://schemas.microsoft.com/office/drawing/2014/main" id="{1B4A1906-59E3-6D02-6010-143E3B3A359A}"/>
              </a:ext>
            </a:extLst>
          </p:cNvPr>
          <p:cNvSpPr>
            <a:spLocks noGrp="1"/>
          </p:cNvSpPr>
          <p:nvPr>
            <p:ph type="title"/>
          </p:nvPr>
        </p:nvSpPr>
        <p:spPr>
          <a:xfrm>
            <a:off x="191288" y="31761"/>
            <a:ext cx="9461631" cy="570223"/>
          </a:xfrm>
        </p:spPr>
        <p:txBody>
          <a:bodyPr vert="horz">
            <a:normAutofit/>
          </a:bodyPr>
          <a:lstStyle/>
          <a:p>
            <a:r>
              <a:rPr lang="fr-BE" sz="2000" b="1" dirty="0" err="1">
                <a:latin typeface="+mn-lt"/>
              </a:rPr>
              <a:t>Recent</a:t>
            </a:r>
            <a:r>
              <a:rPr lang="fr-BE" sz="2000" b="1" dirty="0">
                <a:latin typeface="+mn-lt"/>
              </a:rPr>
              <a:t> </a:t>
            </a:r>
            <a:r>
              <a:rPr lang="fr-BE" sz="2000" b="1" dirty="0" err="1">
                <a:latin typeface="+mn-lt"/>
              </a:rPr>
              <a:t>developments</a:t>
            </a:r>
            <a:r>
              <a:rPr lang="fr-BE" sz="2000" b="1" dirty="0">
                <a:latin typeface="+mn-lt"/>
              </a:rPr>
              <a:t>: Design </a:t>
            </a:r>
            <a:r>
              <a:rPr lang="fr-BE" sz="2000" b="1" dirty="0" err="1">
                <a:latin typeface="+mn-lt"/>
              </a:rPr>
              <a:t>progress</a:t>
            </a:r>
            <a:endParaRPr lang="en-US" sz="2000" b="1" dirty="0">
              <a:latin typeface="+mn-lt"/>
            </a:endParaRPr>
          </a:p>
        </p:txBody>
      </p:sp>
      <p:sp>
        <p:nvSpPr>
          <p:cNvPr id="29" name="TextBox 28">
            <a:extLst>
              <a:ext uri="{FF2B5EF4-FFF2-40B4-BE49-F238E27FC236}">
                <a16:creationId xmlns:a16="http://schemas.microsoft.com/office/drawing/2014/main" id="{F87D4523-30F1-9CBF-8BB5-4F52A5C35D5B}"/>
              </a:ext>
            </a:extLst>
          </p:cNvPr>
          <p:cNvSpPr txBox="1"/>
          <p:nvPr/>
        </p:nvSpPr>
        <p:spPr>
          <a:xfrm>
            <a:off x="691515" y="498779"/>
            <a:ext cx="6137910" cy="584775"/>
          </a:xfrm>
          <a:prstGeom prst="rect">
            <a:avLst/>
          </a:prstGeom>
          <a:noFill/>
        </p:spPr>
        <p:txBody>
          <a:bodyPr wrap="square">
            <a:spAutoFit/>
          </a:bodyPr>
          <a:lstStyle/>
          <a:p>
            <a:r>
              <a:rPr lang="en-US" sz="3200" b="1" dirty="0">
                <a:solidFill>
                  <a:schemeClr val="accent1"/>
                </a:solidFill>
              </a:rPr>
              <a:t>Beam losses management</a:t>
            </a:r>
          </a:p>
        </p:txBody>
      </p:sp>
    </p:spTree>
    <p:extLst>
      <p:ext uri="{BB962C8B-B14F-4D97-AF65-F5344CB8AC3E}">
        <p14:creationId xmlns:p14="http://schemas.microsoft.com/office/powerpoint/2010/main" val="37235498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29</a:t>
            </a:fld>
            <a:endParaRPr lang="fr-FR"/>
          </a:p>
        </p:txBody>
      </p:sp>
      <p:sp>
        <p:nvSpPr>
          <p:cNvPr id="8" name="TextBox 7">
            <a:extLst>
              <a:ext uri="{FF2B5EF4-FFF2-40B4-BE49-F238E27FC236}">
                <a16:creationId xmlns:a16="http://schemas.microsoft.com/office/drawing/2014/main" id="{780150EE-8ADE-0E5F-C7E2-7018FA38F172}"/>
              </a:ext>
            </a:extLst>
          </p:cNvPr>
          <p:cNvSpPr txBox="1"/>
          <p:nvPr/>
        </p:nvSpPr>
        <p:spPr>
          <a:xfrm>
            <a:off x="692766" y="1576693"/>
            <a:ext cx="6300220" cy="646331"/>
          </a:xfrm>
          <a:prstGeom prst="rect">
            <a:avLst/>
          </a:prstGeom>
          <a:noFill/>
        </p:spPr>
        <p:txBody>
          <a:bodyPr wrap="square">
            <a:spAutoFit/>
          </a:bodyPr>
          <a:lstStyle/>
          <a:p>
            <a:r>
              <a:rPr lang="en-US" sz="1800" b="1" dirty="0"/>
              <a:t>3. Addition of collimators at high radius</a:t>
            </a:r>
          </a:p>
          <a:p>
            <a:endParaRPr lang="en-US" sz="1800" b="1" dirty="0"/>
          </a:p>
        </p:txBody>
      </p:sp>
      <p:pic>
        <p:nvPicPr>
          <p:cNvPr id="18" name="Picture 17">
            <a:extLst>
              <a:ext uri="{FF2B5EF4-FFF2-40B4-BE49-F238E27FC236}">
                <a16:creationId xmlns:a16="http://schemas.microsoft.com/office/drawing/2014/main" id="{7774DDD9-7C91-2592-BB58-2F32DD94C153}"/>
              </a:ext>
            </a:extLst>
          </p:cNvPr>
          <p:cNvPicPr>
            <a:picLocks noChangeAspect="1"/>
          </p:cNvPicPr>
          <p:nvPr/>
        </p:nvPicPr>
        <p:blipFill>
          <a:blip r:embed="rId7"/>
          <a:stretch>
            <a:fillRect/>
          </a:stretch>
        </p:blipFill>
        <p:spPr>
          <a:xfrm>
            <a:off x="3619408" y="3047874"/>
            <a:ext cx="2623139" cy="1779836"/>
          </a:xfrm>
          <a:prstGeom prst="rect">
            <a:avLst/>
          </a:prstGeom>
        </p:spPr>
      </p:pic>
      <p:pic>
        <p:nvPicPr>
          <p:cNvPr id="20" name="Picture 19">
            <a:extLst>
              <a:ext uri="{FF2B5EF4-FFF2-40B4-BE49-F238E27FC236}">
                <a16:creationId xmlns:a16="http://schemas.microsoft.com/office/drawing/2014/main" id="{5B2A64F5-39EE-23CC-60DE-9D2E2037940D}"/>
              </a:ext>
            </a:extLst>
          </p:cNvPr>
          <p:cNvPicPr>
            <a:picLocks noChangeAspect="1"/>
          </p:cNvPicPr>
          <p:nvPr/>
        </p:nvPicPr>
        <p:blipFill>
          <a:blip r:embed="rId8"/>
          <a:stretch>
            <a:fillRect/>
          </a:stretch>
        </p:blipFill>
        <p:spPr>
          <a:xfrm>
            <a:off x="6341152" y="3726375"/>
            <a:ext cx="2068161" cy="1554932"/>
          </a:xfrm>
          <a:prstGeom prst="rect">
            <a:avLst/>
          </a:prstGeom>
        </p:spPr>
      </p:pic>
      <p:pic>
        <p:nvPicPr>
          <p:cNvPr id="22" name="Picture 21">
            <a:extLst>
              <a:ext uri="{FF2B5EF4-FFF2-40B4-BE49-F238E27FC236}">
                <a16:creationId xmlns:a16="http://schemas.microsoft.com/office/drawing/2014/main" id="{A2CFA454-427D-79B9-E495-69A0E4EAABA3}"/>
              </a:ext>
            </a:extLst>
          </p:cNvPr>
          <p:cNvPicPr>
            <a:picLocks noChangeAspect="1"/>
          </p:cNvPicPr>
          <p:nvPr/>
        </p:nvPicPr>
        <p:blipFill>
          <a:blip r:embed="rId9"/>
          <a:stretch>
            <a:fillRect/>
          </a:stretch>
        </p:blipFill>
        <p:spPr>
          <a:xfrm>
            <a:off x="636608" y="2106207"/>
            <a:ext cx="2884195" cy="2735865"/>
          </a:xfrm>
          <a:prstGeom prst="rect">
            <a:avLst/>
          </a:prstGeom>
        </p:spPr>
      </p:pic>
      <p:pic>
        <p:nvPicPr>
          <p:cNvPr id="2050" name="Picture 2">
            <a:extLst>
              <a:ext uri="{FF2B5EF4-FFF2-40B4-BE49-F238E27FC236}">
                <a16:creationId xmlns:a16="http://schemas.microsoft.com/office/drawing/2014/main" id="{D7CE3AD9-3FD9-D4EB-03AF-93BD9D33DAD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28171" y="4827710"/>
            <a:ext cx="3267829" cy="1510094"/>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E282F01E-2719-1A9E-96F1-6A78909B5730}"/>
              </a:ext>
            </a:extLst>
          </p:cNvPr>
          <p:cNvSpPr txBox="1"/>
          <p:nvPr/>
        </p:nvSpPr>
        <p:spPr>
          <a:xfrm>
            <a:off x="2194241" y="4992203"/>
            <a:ext cx="1785232" cy="307777"/>
          </a:xfrm>
          <a:prstGeom prst="rect">
            <a:avLst/>
          </a:prstGeom>
          <a:noFill/>
        </p:spPr>
        <p:txBody>
          <a:bodyPr wrap="none" rtlCol="0">
            <a:spAutoFit/>
          </a:bodyPr>
          <a:lstStyle/>
          <a:p>
            <a:r>
              <a:rPr lang="en-US" sz="1400" dirty="0"/>
              <a:t>Electrostatic deflector</a:t>
            </a:r>
            <a:endParaRPr lang="fr-FR" sz="1400" dirty="0"/>
          </a:p>
        </p:txBody>
      </p:sp>
      <p:cxnSp>
        <p:nvCxnSpPr>
          <p:cNvPr id="27" name="Straight Arrow Connector 26">
            <a:extLst>
              <a:ext uri="{FF2B5EF4-FFF2-40B4-BE49-F238E27FC236}">
                <a16:creationId xmlns:a16="http://schemas.microsoft.com/office/drawing/2014/main" id="{C87696DD-5DBC-371D-7155-57BBEDCBC381}"/>
              </a:ext>
            </a:extLst>
          </p:cNvPr>
          <p:cNvCxnSpPr>
            <a:cxnSpLocks/>
            <a:stCxn id="25" idx="0"/>
          </p:cNvCxnSpPr>
          <p:nvPr/>
        </p:nvCxnSpPr>
        <p:spPr>
          <a:xfrm flipH="1" flipV="1">
            <a:off x="2094089" y="4584612"/>
            <a:ext cx="992768" cy="4075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B6216A69-EDC0-446A-1F19-8AC0079C9E46}"/>
              </a:ext>
            </a:extLst>
          </p:cNvPr>
          <p:cNvCxnSpPr>
            <a:cxnSpLocks/>
            <a:stCxn id="25" idx="0"/>
          </p:cNvCxnSpPr>
          <p:nvPr/>
        </p:nvCxnSpPr>
        <p:spPr>
          <a:xfrm flipV="1">
            <a:off x="3086857" y="4319752"/>
            <a:ext cx="2039984" cy="6724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65837FF8-80BD-E66E-E0E3-62DCE3594C0C}"/>
              </a:ext>
            </a:extLst>
          </p:cNvPr>
          <p:cNvSpPr txBox="1"/>
          <p:nvPr/>
        </p:nvSpPr>
        <p:spPr>
          <a:xfrm>
            <a:off x="6113115" y="5380676"/>
            <a:ext cx="1135567" cy="307777"/>
          </a:xfrm>
          <a:prstGeom prst="rect">
            <a:avLst/>
          </a:prstGeom>
          <a:noFill/>
        </p:spPr>
        <p:txBody>
          <a:bodyPr wrap="none" rtlCol="0">
            <a:spAutoFit/>
          </a:bodyPr>
          <a:lstStyle/>
          <a:p>
            <a:r>
              <a:rPr lang="en-US" sz="1400" i="1" dirty="0"/>
              <a:t>HV electrode</a:t>
            </a:r>
            <a:endParaRPr lang="fr-FR" sz="1400" i="1" dirty="0"/>
          </a:p>
        </p:txBody>
      </p:sp>
      <p:sp>
        <p:nvSpPr>
          <p:cNvPr id="37" name="TextBox 36">
            <a:extLst>
              <a:ext uri="{FF2B5EF4-FFF2-40B4-BE49-F238E27FC236}">
                <a16:creationId xmlns:a16="http://schemas.microsoft.com/office/drawing/2014/main" id="{64A76B8A-2CFE-E132-F6CE-9EE44D56E182}"/>
              </a:ext>
            </a:extLst>
          </p:cNvPr>
          <p:cNvSpPr txBox="1"/>
          <p:nvPr/>
        </p:nvSpPr>
        <p:spPr>
          <a:xfrm>
            <a:off x="6519765" y="5956173"/>
            <a:ext cx="728917" cy="307777"/>
          </a:xfrm>
          <a:prstGeom prst="rect">
            <a:avLst/>
          </a:prstGeom>
          <a:noFill/>
        </p:spPr>
        <p:txBody>
          <a:bodyPr wrap="none" rtlCol="0">
            <a:spAutoFit/>
          </a:bodyPr>
          <a:lstStyle/>
          <a:p>
            <a:r>
              <a:rPr lang="en-US" sz="1400" i="1" dirty="0"/>
              <a:t>septum</a:t>
            </a:r>
            <a:endParaRPr lang="fr-FR" sz="1400" i="1" dirty="0"/>
          </a:p>
        </p:txBody>
      </p:sp>
      <p:cxnSp>
        <p:nvCxnSpPr>
          <p:cNvPr id="38" name="Straight Arrow Connector 37">
            <a:extLst>
              <a:ext uri="{FF2B5EF4-FFF2-40B4-BE49-F238E27FC236}">
                <a16:creationId xmlns:a16="http://schemas.microsoft.com/office/drawing/2014/main" id="{C1F00017-1F22-9306-F427-EC4509723791}"/>
              </a:ext>
            </a:extLst>
          </p:cNvPr>
          <p:cNvCxnSpPr>
            <a:cxnSpLocks/>
            <a:stCxn id="35" idx="0"/>
          </p:cNvCxnSpPr>
          <p:nvPr/>
        </p:nvCxnSpPr>
        <p:spPr>
          <a:xfrm flipV="1">
            <a:off x="6680899" y="4539734"/>
            <a:ext cx="424984" cy="8478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F8B1032E-865E-A213-3B25-F40CEC5DFAE8}"/>
              </a:ext>
            </a:extLst>
          </p:cNvPr>
          <p:cNvCxnSpPr>
            <a:cxnSpLocks/>
            <a:stCxn id="35" idx="0"/>
          </p:cNvCxnSpPr>
          <p:nvPr/>
        </p:nvCxnSpPr>
        <p:spPr>
          <a:xfrm flipH="1" flipV="1">
            <a:off x="5870820" y="5135888"/>
            <a:ext cx="810079" cy="2517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2A9BF16C-31C0-672F-B0BA-60F7F323D631}"/>
              </a:ext>
            </a:extLst>
          </p:cNvPr>
          <p:cNvCxnSpPr>
            <a:cxnSpLocks/>
            <a:stCxn id="37" idx="0"/>
          </p:cNvCxnSpPr>
          <p:nvPr/>
        </p:nvCxnSpPr>
        <p:spPr>
          <a:xfrm flipH="1" flipV="1">
            <a:off x="5672236" y="5263205"/>
            <a:ext cx="1211988" cy="6929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8CD6C5B6-9F96-818B-B191-240A75A18DD2}"/>
              </a:ext>
            </a:extLst>
          </p:cNvPr>
          <p:cNvCxnSpPr>
            <a:cxnSpLocks/>
            <a:stCxn id="37" idx="0"/>
          </p:cNvCxnSpPr>
          <p:nvPr/>
        </p:nvCxnSpPr>
        <p:spPr>
          <a:xfrm flipV="1">
            <a:off x="6884224" y="4466227"/>
            <a:ext cx="1249670" cy="14899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967D0CD0-1D2D-2EFB-4C89-64ED36A9ECDE}"/>
              </a:ext>
            </a:extLst>
          </p:cNvPr>
          <p:cNvSpPr txBox="1"/>
          <p:nvPr/>
        </p:nvSpPr>
        <p:spPr>
          <a:xfrm>
            <a:off x="6341152" y="2602272"/>
            <a:ext cx="4235762" cy="646331"/>
          </a:xfrm>
          <a:prstGeom prst="rect">
            <a:avLst/>
          </a:prstGeom>
          <a:noFill/>
        </p:spPr>
        <p:txBody>
          <a:bodyPr wrap="square" rtlCol="0">
            <a:spAutoFit/>
          </a:bodyPr>
          <a:lstStyle/>
          <a:p>
            <a:r>
              <a:rPr lang="en-US" sz="1200" i="1" dirty="0"/>
              <a:t>Extraction channel capture parts of several orbit turns</a:t>
            </a:r>
          </a:p>
          <a:p>
            <a:r>
              <a:rPr lang="en-US" sz="1200" i="1" dirty="0"/>
              <a:t>Energy losses in the septum generate a “particle shower” of variable radii downstream</a:t>
            </a:r>
            <a:endParaRPr lang="fr-FR" sz="1200" i="1" dirty="0"/>
          </a:p>
        </p:txBody>
      </p:sp>
      <p:cxnSp>
        <p:nvCxnSpPr>
          <p:cNvPr id="54" name="Straight Arrow Connector 53">
            <a:extLst>
              <a:ext uri="{FF2B5EF4-FFF2-40B4-BE49-F238E27FC236}">
                <a16:creationId xmlns:a16="http://schemas.microsoft.com/office/drawing/2014/main" id="{96BE060B-2D71-534B-14A1-048BAB1CD4B3}"/>
              </a:ext>
            </a:extLst>
          </p:cNvPr>
          <p:cNvCxnSpPr>
            <a:cxnSpLocks/>
          </p:cNvCxnSpPr>
          <p:nvPr/>
        </p:nvCxnSpPr>
        <p:spPr>
          <a:xfrm>
            <a:off x="7096716" y="3231764"/>
            <a:ext cx="0" cy="8340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C39A7B90-2C9F-0296-5D90-83743A904B18}"/>
              </a:ext>
            </a:extLst>
          </p:cNvPr>
          <p:cNvCxnSpPr>
            <a:cxnSpLocks/>
          </p:cNvCxnSpPr>
          <p:nvPr/>
        </p:nvCxnSpPr>
        <p:spPr>
          <a:xfrm flipH="1">
            <a:off x="5095285" y="3226281"/>
            <a:ext cx="1992897" cy="8044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11D391E0-DE7A-3997-ED6F-41A2D9CFA496}"/>
              </a:ext>
            </a:extLst>
          </p:cNvPr>
          <p:cNvSpPr txBox="1"/>
          <p:nvPr/>
        </p:nvSpPr>
        <p:spPr>
          <a:xfrm>
            <a:off x="3753975" y="2180197"/>
            <a:ext cx="5531579" cy="307777"/>
          </a:xfrm>
          <a:prstGeom prst="rect">
            <a:avLst/>
          </a:prstGeom>
          <a:noFill/>
        </p:spPr>
        <p:txBody>
          <a:bodyPr wrap="none" rtlCol="0">
            <a:spAutoFit/>
          </a:bodyPr>
          <a:lstStyle/>
          <a:p>
            <a:r>
              <a:rPr lang="en-US" sz="1400" dirty="0"/>
              <a:t>Added a low Z material (Al) volume to stop the tracks as much as possible</a:t>
            </a:r>
            <a:endParaRPr lang="fr-FR" sz="1400" dirty="0"/>
          </a:p>
        </p:txBody>
      </p:sp>
      <p:cxnSp>
        <p:nvCxnSpPr>
          <p:cNvPr id="60" name="Straight Arrow Connector 59">
            <a:extLst>
              <a:ext uri="{FF2B5EF4-FFF2-40B4-BE49-F238E27FC236}">
                <a16:creationId xmlns:a16="http://schemas.microsoft.com/office/drawing/2014/main" id="{45BC24E5-2CF2-7947-DD7E-2FF03CA722F8}"/>
              </a:ext>
            </a:extLst>
          </p:cNvPr>
          <p:cNvCxnSpPr>
            <a:cxnSpLocks/>
          </p:cNvCxnSpPr>
          <p:nvPr/>
        </p:nvCxnSpPr>
        <p:spPr>
          <a:xfrm>
            <a:off x="5020283" y="2463045"/>
            <a:ext cx="159798" cy="11857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055" name="Picture 2054">
            <a:extLst>
              <a:ext uri="{FF2B5EF4-FFF2-40B4-BE49-F238E27FC236}">
                <a16:creationId xmlns:a16="http://schemas.microsoft.com/office/drawing/2014/main" id="{7901D268-AA08-9EE4-1E2C-892D9E0C7030}"/>
              </a:ext>
            </a:extLst>
          </p:cNvPr>
          <p:cNvPicPr>
            <a:picLocks noChangeAspect="1"/>
          </p:cNvPicPr>
          <p:nvPr/>
        </p:nvPicPr>
        <p:blipFill>
          <a:blip r:embed="rId11"/>
          <a:stretch>
            <a:fillRect/>
          </a:stretch>
        </p:blipFill>
        <p:spPr>
          <a:xfrm>
            <a:off x="691325" y="4950265"/>
            <a:ext cx="1485492" cy="1757228"/>
          </a:xfrm>
          <a:prstGeom prst="rect">
            <a:avLst/>
          </a:prstGeom>
        </p:spPr>
      </p:pic>
      <p:sp>
        <p:nvSpPr>
          <p:cNvPr id="9" name="Title 5">
            <a:extLst>
              <a:ext uri="{FF2B5EF4-FFF2-40B4-BE49-F238E27FC236}">
                <a16:creationId xmlns:a16="http://schemas.microsoft.com/office/drawing/2014/main" id="{9DC6A8E5-478E-DA94-CDA7-88CC7D74816B}"/>
              </a:ext>
            </a:extLst>
          </p:cNvPr>
          <p:cNvSpPr>
            <a:spLocks noGrp="1"/>
          </p:cNvSpPr>
          <p:nvPr>
            <p:ph type="title"/>
          </p:nvPr>
        </p:nvSpPr>
        <p:spPr>
          <a:xfrm>
            <a:off x="191288" y="31761"/>
            <a:ext cx="9461631" cy="570223"/>
          </a:xfrm>
        </p:spPr>
        <p:txBody>
          <a:bodyPr vert="horz">
            <a:normAutofit/>
          </a:bodyPr>
          <a:lstStyle/>
          <a:p>
            <a:r>
              <a:rPr lang="fr-BE" sz="2000" b="1" dirty="0" err="1">
                <a:latin typeface="+mn-lt"/>
              </a:rPr>
              <a:t>Recent</a:t>
            </a:r>
            <a:r>
              <a:rPr lang="fr-BE" sz="2000" b="1" dirty="0">
                <a:latin typeface="+mn-lt"/>
              </a:rPr>
              <a:t> </a:t>
            </a:r>
            <a:r>
              <a:rPr lang="fr-BE" sz="2000" b="1" dirty="0" err="1">
                <a:latin typeface="+mn-lt"/>
              </a:rPr>
              <a:t>developments</a:t>
            </a:r>
            <a:r>
              <a:rPr lang="fr-BE" sz="2000" b="1" dirty="0">
                <a:latin typeface="+mn-lt"/>
              </a:rPr>
              <a:t>: Design </a:t>
            </a:r>
            <a:r>
              <a:rPr lang="fr-BE" sz="2000" b="1" dirty="0" err="1">
                <a:latin typeface="+mn-lt"/>
              </a:rPr>
              <a:t>progress</a:t>
            </a:r>
            <a:endParaRPr lang="en-US" sz="2000" b="1" dirty="0">
              <a:latin typeface="+mn-lt"/>
            </a:endParaRPr>
          </a:p>
        </p:txBody>
      </p:sp>
      <p:sp>
        <p:nvSpPr>
          <p:cNvPr id="10" name="TextBox 9">
            <a:extLst>
              <a:ext uri="{FF2B5EF4-FFF2-40B4-BE49-F238E27FC236}">
                <a16:creationId xmlns:a16="http://schemas.microsoft.com/office/drawing/2014/main" id="{5EF91F7D-70F0-926B-D4EE-9940566FF2B8}"/>
              </a:ext>
            </a:extLst>
          </p:cNvPr>
          <p:cNvSpPr txBox="1"/>
          <p:nvPr/>
        </p:nvSpPr>
        <p:spPr>
          <a:xfrm>
            <a:off x="691515" y="498779"/>
            <a:ext cx="6137910" cy="584775"/>
          </a:xfrm>
          <a:prstGeom prst="rect">
            <a:avLst/>
          </a:prstGeom>
          <a:noFill/>
        </p:spPr>
        <p:txBody>
          <a:bodyPr wrap="square">
            <a:spAutoFit/>
          </a:bodyPr>
          <a:lstStyle/>
          <a:p>
            <a:r>
              <a:rPr lang="en-US" sz="3200" b="1" dirty="0">
                <a:solidFill>
                  <a:schemeClr val="accent1"/>
                </a:solidFill>
              </a:rPr>
              <a:t>Beam losses management</a:t>
            </a:r>
          </a:p>
        </p:txBody>
      </p:sp>
    </p:spTree>
    <p:extLst>
      <p:ext uri="{BB962C8B-B14F-4D97-AF65-F5344CB8AC3E}">
        <p14:creationId xmlns:p14="http://schemas.microsoft.com/office/powerpoint/2010/main" val="39252074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D9E9D2EB-C5FA-47A4-BFEF-DBE7BD422902}"/>
              </a:ext>
            </a:extLst>
          </p:cNvPr>
          <p:cNvSpPr>
            <a:spLocks noGrp="1"/>
          </p:cNvSpPr>
          <p:nvPr>
            <p:ph type="title"/>
          </p:nvPr>
        </p:nvSpPr>
        <p:spPr>
          <a:xfrm>
            <a:off x="674104" y="-33496"/>
            <a:ext cx="9461631" cy="1411287"/>
          </a:xfrm>
        </p:spPr>
        <p:txBody>
          <a:bodyPr vert="horz">
            <a:normAutofit/>
          </a:bodyPr>
          <a:lstStyle/>
          <a:p>
            <a:r>
              <a:rPr lang="fr-BE" sz="3600" b="1" dirty="0" err="1">
                <a:latin typeface="+mn-lt"/>
              </a:rPr>
              <a:t>Layout</a:t>
            </a:r>
            <a:r>
              <a:rPr lang="fr-BE" sz="3600" b="1" dirty="0">
                <a:latin typeface="+mn-lt"/>
              </a:rPr>
              <a:t> of the </a:t>
            </a:r>
            <a:r>
              <a:rPr lang="fr-BE" sz="3600" b="1" dirty="0" err="1">
                <a:latin typeface="+mn-lt"/>
              </a:rPr>
              <a:t>presentation</a:t>
            </a:r>
            <a:endParaRPr lang="en-US" sz="3600" b="1" dirty="0">
              <a:latin typeface="+mn-lt"/>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3</a:t>
            </a:fld>
            <a:endParaRPr lang="fr-FR"/>
          </a:p>
        </p:txBody>
      </p:sp>
      <p:sp>
        <p:nvSpPr>
          <p:cNvPr id="5" name="Content Placeholder 9">
            <a:extLst>
              <a:ext uri="{FF2B5EF4-FFF2-40B4-BE49-F238E27FC236}">
                <a16:creationId xmlns:a16="http://schemas.microsoft.com/office/drawing/2014/main" id="{41046EF4-0FBF-AD83-EC0B-C37DAC9ACA4F}"/>
              </a:ext>
            </a:extLst>
          </p:cNvPr>
          <p:cNvSpPr txBox="1">
            <a:spLocks/>
          </p:cNvSpPr>
          <p:nvPr/>
        </p:nvSpPr>
        <p:spPr>
          <a:xfrm>
            <a:off x="531146" y="1445188"/>
            <a:ext cx="5230261" cy="2104581"/>
          </a:xfrm>
          <a:prstGeom prst="rect">
            <a:avLst/>
          </a:prstGeom>
          <a:solidFill>
            <a:schemeClr val="bg1"/>
          </a:solidFill>
        </p:spPr>
        <p:txBody>
          <a:bodyPr vert="horz" lIns="91440" tIns="45720" rIns="91440" bIns="45720" rtlCol="0" anchor="b">
            <a:noAutofit/>
          </a:bodyPr>
          <a:lstStyle>
            <a:lvl1pPr marL="0" indent="0" algn="l" defTabSz="914400" rtl="0" eaLnBrk="1" latinLnBrk="0" hangingPunct="1">
              <a:lnSpc>
                <a:spcPct val="90000"/>
              </a:lnSpc>
              <a:spcBef>
                <a:spcPts val="1000"/>
              </a:spcBef>
              <a:buFontTx/>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SzPct val="75000"/>
              <a:buFontTx/>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457200" indent="-457200">
              <a:buFont typeface="+mj-lt"/>
              <a:buAutoNum type="arabicPeriod"/>
            </a:pPr>
            <a:r>
              <a:rPr lang="en-US" sz="2000" dirty="0">
                <a:solidFill>
                  <a:schemeClr val="accent2"/>
                </a:solidFill>
                <a:latin typeface="Calibri Light (En-têtes)"/>
              </a:rPr>
              <a:t>The clinical context</a:t>
            </a:r>
          </a:p>
          <a:p>
            <a:pPr marL="457200" indent="-457200">
              <a:buFont typeface="+mj-lt"/>
              <a:buAutoNum type="arabicPeriod"/>
            </a:pPr>
            <a:r>
              <a:rPr lang="en-US" sz="2000" dirty="0">
                <a:solidFill>
                  <a:schemeClr val="accent2"/>
                </a:solidFill>
                <a:latin typeface="Calibri Light (En-têtes)"/>
              </a:rPr>
              <a:t>Presentation of the C400IONS</a:t>
            </a:r>
          </a:p>
          <a:p>
            <a:pPr marL="457200" indent="-457200">
              <a:buFont typeface="+mj-lt"/>
              <a:buAutoNum type="arabicPeriod"/>
            </a:pPr>
            <a:r>
              <a:rPr lang="en-US" sz="2000" dirty="0">
                <a:solidFill>
                  <a:schemeClr val="accent2"/>
                </a:solidFill>
                <a:latin typeface="Calibri Light (En-têtes)"/>
              </a:rPr>
              <a:t>Recent developments: design &amp; production</a:t>
            </a:r>
          </a:p>
          <a:p>
            <a:pPr marL="457200" indent="-457200">
              <a:buFont typeface="+mj-lt"/>
              <a:buAutoNum type="arabicPeriod"/>
            </a:pPr>
            <a:r>
              <a:rPr lang="en-US" sz="2000" dirty="0">
                <a:solidFill>
                  <a:schemeClr val="accent2"/>
                </a:solidFill>
                <a:latin typeface="Calibri Light (En-têtes)"/>
              </a:rPr>
              <a:t>Installation status</a:t>
            </a:r>
          </a:p>
        </p:txBody>
      </p:sp>
      <p:pic>
        <p:nvPicPr>
          <p:cNvPr id="4" name="Picture 9" descr="A picture containing wall, indoor, cluttered&#10;&#10;Description automatically generated">
            <a:extLst>
              <a:ext uri="{FF2B5EF4-FFF2-40B4-BE49-F238E27FC236}">
                <a16:creationId xmlns:a16="http://schemas.microsoft.com/office/drawing/2014/main" id="{824B93A1-633E-D357-161D-DCE87577DEC5}"/>
              </a:ext>
            </a:extLst>
          </p:cNvPr>
          <p:cNvPicPr>
            <a:picLocks noChangeAspect="1"/>
          </p:cNvPicPr>
          <p:nvPr/>
        </p:nvPicPr>
        <p:blipFill>
          <a:blip r:embed="rId7"/>
          <a:stretch>
            <a:fillRect/>
          </a:stretch>
        </p:blipFill>
        <p:spPr>
          <a:xfrm>
            <a:off x="6430595" y="1445188"/>
            <a:ext cx="5459574" cy="392073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906373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BE615617-8DD8-482E-522B-0CE9F04AB1B6}"/>
              </a:ext>
            </a:extLst>
          </p:cNvPr>
          <p:cNvPicPr>
            <a:picLocks noChangeAspect="1"/>
          </p:cNvPicPr>
          <p:nvPr/>
        </p:nvPicPr>
        <p:blipFill>
          <a:blip r:embed="rId5"/>
          <a:stretch>
            <a:fillRect/>
          </a:stretch>
        </p:blipFill>
        <p:spPr>
          <a:xfrm>
            <a:off x="7630031" y="461264"/>
            <a:ext cx="2847534" cy="2735866"/>
          </a:xfrm>
          <a:prstGeom prst="rect">
            <a:avLst/>
          </a:prstGeom>
        </p:spPr>
      </p:pic>
      <p:pic>
        <p:nvPicPr>
          <p:cNvPr id="7" name="Picture 6">
            <a:extLst>
              <a:ext uri="{FF2B5EF4-FFF2-40B4-BE49-F238E27FC236}">
                <a16:creationId xmlns:a16="http://schemas.microsoft.com/office/drawing/2014/main" id="{9DBC12B1-5F6E-BC4C-8042-88F089231A0F}"/>
              </a:ext>
            </a:extLst>
          </p:cNvPr>
          <p:cNvPicPr>
            <a:picLocks noChangeAspect="1"/>
          </p:cNvPicPr>
          <p:nvPr/>
        </p:nvPicPr>
        <p:blipFill>
          <a:blip r:embed="rId6"/>
          <a:stretch>
            <a:fillRect/>
          </a:stretch>
        </p:blipFill>
        <p:spPr>
          <a:xfrm>
            <a:off x="662850" y="2113196"/>
            <a:ext cx="2867980" cy="2735866"/>
          </a:xfrm>
          <a:prstGeom prst="rect">
            <a:avLst/>
          </a:prstGeom>
        </p:spPr>
      </p:pic>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7" imgW="353" imgH="353" progId="TCLayout.ActiveDocument.1">
                  <p:embed/>
                </p:oleObj>
              </mc:Choice>
              <mc:Fallback>
                <p:oleObj name="think-cell Slide" r:id="rId7"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8"/>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30</a:t>
            </a:fld>
            <a:endParaRPr lang="fr-FR"/>
          </a:p>
        </p:txBody>
      </p:sp>
      <p:sp>
        <p:nvSpPr>
          <p:cNvPr id="8" name="TextBox 7">
            <a:extLst>
              <a:ext uri="{FF2B5EF4-FFF2-40B4-BE49-F238E27FC236}">
                <a16:creationId xmlns:a16="http://schemas.microsoft.com/office/drawing/2014/main" id="{780150EE-8ADE-0E5F-C7E2-7018FA38F172}"/>
              </a:ext>
            </a:extLst>
          </p:cNvPr>
          <p:cNvSpPr txBox="1"/>
          <p:nvPr/>
        </p:nvSpPr>
        <p:spPr>
          <a:xfrm>
            <a:off x="692766" y="1576693"/>
            <a:ext cx="6300220" cy="646331"/>
          </a:xfrm>
          <a:prstGeom prst="rect">
            <a:avLst/>
          </a:prstGeom>
          <a:noFill/>
        </p:spPr>
        <p:txBody>
          <a:bodyPr wrap="square">
            <a:spAutoFit/>
          </a:bodyPr>
          <a:lstStyle/>
          <a:p>
            <a:r>
              <a:rPr lang="en-US" sz="1800" b="1" dirty="0"/>
              <a:t>3. Addition of collimators at high radius</a:t>
            </a:r>
          </a:p>
          <a:p>
            <a:endParaRPr lang="en-US" sz="1800" b="1" dirty="0"/>
          </a:p>
        </p:txBody>
      </p:sp>
      <p:sp>
        <p:nvSpPr>
          <p:cNvPr id="9" name="TextBox 8">
            <a:extLst>
              <a:ext uri="{FF2B5EF4-FFF2-40B4-BE49-F238E27FC236}">
                <a16:creationId xmlns:a16="http://schemas.microsoft.com/office/drawing/2014/main" id="{0CB63A53-9E03-E22D-C916-A729D6ECAEF3}"/>
              </a:ext>
            </a:extLst>
          </p:cNvPr>
          <p:cNvSpPr txBox="1"/>
          <p:nvPr/>
        </p:nvSpPr>
        <p:spPr>
          <a:xfrm>
            <a:off x="3734408" y="2113196"/>
            <a:ext cx="3378345" cy="523220"/>
          </a:xfrm>
          <a:prstGeom prst="rect">
            <a:avLst/>
          </a:prstGeom>
          <a:noFill/>
        </p:spPr>
        <p:txBody>
          <a:bodyPr wrap="square" rtlCol="0">
            <a:spAutoFit/>
          </a:bodyPr>
          <a:lstStyle/>
          <a:p>
            <a:r>
              <a:rPr lang="en-US" sz="1400" dirty="0"/>
              <a:t>Second piece of collimators to stop remaining particles that going to be lost</a:t>
            </a:r>
            <a:endParaRPr lang="fr-FR" sz="1400" dirty="0"/>
          </a:p>
        </p:txBody>
      </p:sp>
      <p:cxnSp>
        <p:nvCxnSpPr>
          <p:cNvPr id="10" name="Straight Arrow Connector 9">
            <a:extLst>
              <a:ext uri="{FF2B5EF4-FFF2-40B4-BE49-F238E27FC236}">
                <a16:creationId xmlns:a16="http://schemas.microsoft.com/office/drawing/2014/main" id="{6DB5D3AA-79D8-ADB6-4340-221FB3F399E1}"/>
              </a:ext>
            </a:extLst>
          </p:cNvPr>
          <p:cNvCxnSpPr>
            <a:cxnSpLocks/>
          </p:cNvCxnSpPr>
          <p:nvPr/>
        </p:nvCxnSpPr>
        <p:spPr>
          <a:xfrm flipH="1">
            <a:off x="2509870" y="2334085"/>
            <a:ext cx="1253107" cy="1538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41E58206-5E83-7B7E-9764-0BBEC2D3ADD6}"/>
              </a:ext>
            </a:extLst>
          </p:cNvPr>
          <p:cNvPicPr>
            <a:picLocks noChangeAspect="1"/>
          </p:cNvPicPr>
          <p:nvPr/>
        </p:nvPicPr>
        <p:blipFill>
          <a:blip r:embed="rId9"/>
          <a:stretch>
            <a:fillRect/>
          </a:stretch>
        </p:blipFill>
        <p:spPr>
          <a:xfrm>
            <a:off x="6321436" y="3845101"/>
            <a:ext cx="5637039" cy="2073674"/>
          </a:xfrm>
          <a:prstGeom prst="rect">
            <a:avLst/>
          </a:prstGeom>
        </p:spPr>
      </p:pic>
      <p:cxnSp>
        <p:nvCxnSpPr>
          <p:cNvPr id="15" name="Straight Arrow Connector 14">
            <a:extLst>
              <a:ext uri="{FF2B5EF4-FFF2-40B4-BE49-F238E27FC236}">
                <a16:creationId xmlns:a16="http://schemas.microsoft.com/office/drawing/2014/main" id="{A7D8BBDB-BD58-B603-2892-0D41832C37C5}"/>
              </a:ext>
            </a:extLst>
          </p:cNvPr>
          <p:cNvCxnSpPr>
            <a:cxnSpLocks/>
          </p:cNvCxnSpPr>
          <p:nvPr/>
        </p:nvCxnSpPr>
        <p:spPr>
          <a:xfrm>
            <a:off x="5870565" y="4714875"/>
            <a:ext cx="475476" cy="134187"/>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8F4DBF78-D48E-40E7-60CC-EAA67F036BB7}"/>
              </a:ext>
            </a:extLst>
          </p:cNvPr>
          <p:cNvCxnSpPr>
            <a:cxnSpLocks/>
          </p:cNvCxnSpPr>
          <p:nvPr/>
        </p:nvCxnSpPr>
        <p:spPr>
          <a:xfrm>
            <a:off x="6845231" y="3700344"/>
            <a:ext cx="147754" cy="35133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D59E6A7-8C1C-FDC4-C45E-684044297C27}"/>
              </a:ext>
            </a:extLst>
          </p:cNvPr>
          <p:cNvCxnSpPr>
            <a:cxnSpLocks/>
          </p:cNvCxnSpPr>
          <p:nvPr/>
        </p:nvCxnSpPr>
        <p:spPr>
          <a:xfrm flipH="1">
            <a:off x="10615565" y="3713390"/>
            <a:ext cx="738235" cy="256669"/>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B7D0B238-B874-BE64-F19A-309B2DAA5A03}"/>
              </a:ext>
            </a:extLst>
          </p:cNvPr>
          <p:cNvCxnSpPr/>
          <p:nvPr/>
        </p:nvCxnSpPr>
        <p:spPr>
          <a:xfrm flipV="1">
            <a:off x="6559894" y="5364360"/>
            <a:ext cx="570676" cy="359375"/>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29129DA-3330-A4C5-CE84-A3130785336F}"/>
              </a:ext>
            </a:extLst>
          </p:cNvPr>
          <p:cNvSpPr txBox="1"/>
          <p:nvPr/>
        </p:nvSpPr>
        <p:spPr>
          <a:xfrm>
            <a:off x="6195125" y="3190170"/>
            <a:ext cx="2704779" cy="523220"/>
          </a:xfrm>
          <a:prstGeom prst="rect">
            <a:avLst/>
          </a:prstGeom>
          <a:noFill/>
        </p:spPr>
        <p:txBody>
          <a:bodyPr wrap="none" rtlCol="0">
            <a:spAutoFit/>
          </a:bodyPr>
          <a:lstStyle/>
          <a:p>
            <a:r>
              <a:rPr lang="en-US" sz="1400" dirty="0"/>
              <a:t>4</a:t>
            </a:r>
            <a:r>
              <a:rPr lang="en-US" sz="1400" baseline="30000" dirty="0"/>
              <a:t>th</a:t>
            </a:r>
            <a:r>
              <a:rPr lang="en-US" sz="1400" dirty="0"/>
              <a:t> piece deals with proton losses</a:t>
            </a:r>
          </a:p>
          <a:p>
            <a:r>
              <a:rPr lang="en-US" sz="1400" dirty="0"/>
              <a:t>during the 2-turns extraction</a:t>
            </a:r>
            <a:endParaRPr lang="fr-FR" sz="1400" dirty="0"/>
          </a:p>
        </p:txBody>
      </p:sp>
      <p:sp>
        <p:nvSpPr>
          <p:cNvPr id="22" name="TextBox 8">
            <a:extLst>
              <a:ext uri="{FF2B5EF4-FFF2-40B4-BE49-F238E27FC236}">
                <a16:creationId xmlns:a16="http://schemas.microsoft.com/office/drawing/2014/main" id="{78098B49-2085-FE99-6EB4-A8CBBD44A922}"/>
              </a:ext>
            </a:extLst>
          </p:cNvPr>
          <p:cNvSpPr txBox="1"/>
          <p:nvPr/>
        </p:nvSpPr>
        <p:spPr>
          <a:xfrm>
            <a:off x="3694005" y="4345543"/>
            <a:ext cx="2176560" cy="738664"/>
          </a:xfrm>
          <a:prstGeom prst="rect">
            <a:avLst/>
          </a:prstGeom>
          <a:noFill/>
        </p:spPr>
        <p:txBody>
          <a:bodyPr wrap="square" rtlCol="0">
            <a:spAutoFit/>
          </a:bodyPr>
          <a:lstStyle/>
          <a:p>
            <a:r>
              <a:rPr lang="en-US" sz="1400" dirty="0"/>
              <a:t>Pre-septum of the gradient corrector to protect it from carbons and </a:t>
            </a:r>
            <a:r>
              <a:rPr lang="en-US" sz="1400" dirty="0" err="1"/>
              <a:t>heliums</a:t>
            </a:r>
            <a:endParaRPr lang="fr-FR" sz="1400" dirty="0"/>
          </a:p>
        </p:txBody>
      </p:sp>
      <p:sp>
        <p:nvSpPr>
          <p:cNvPr id="13" name="Title 5">
            <a:extLst>
              <a:ext uri="{FF2B5EF4-FFF2-40B4-BE49-F238E27FC236}">
                <a16:creationId xmlns:a16="http://schemas.microsoft.com/office/drawing/2014/main" id="{02F5402C-87FD-A06B-510F-540CF838DF46}"/>
              </a:ext>
            </a:extLst>
          </p:cNvPr>
          <p:cNvSpPr>
            <a:spLocks noGrp="1"/>
          </p:cNvSpPr>
          <p:nvPr>
            <p:ph type="title"/>
          </p:nvPr>
        </p:nvSpPr>
        <p:spPr>
          <a:xfrm>
            <a:off x="191288" y="31761"/>
            <a:ext cx="9461631" cy="570223"/>
          </a:xfrm>
        </p:spPr>
        <p:txBody>
          <a:bodyPr vert="horz">
            <a:normAutofit/>
          </a:bodyPr>
          <a:lstStyle/>
          <a:p>
            <a:r>
              <a:rPr lang="fr-BE" sz="2000" b="1" dirty="0" err="1">
                <a:latin typeface="+mn-lt"/>
              </a:rPr>
              <a:t>Recent</a:t>
            </a:r>
            <a:r>
              <a:rPr lang="fr-BE" sz="2000" b="1" dirty="0">
                <a:latin typeface="+mn-lt"/>
              </a:rPr>
              <a:t> </a:t>
            </a:r>
            <a:r>
              <a:rPr lang="fr-BE" sz="2000" b="1" dirty="0" err="1">
                <a:latin typeface="+mn-lt"/>
              </a:rPr>
              <a:t>developments</a:t>
            </a:r>
            <a:r>
              <a:rPr lang="fr-BE" sz="2000" b="1" dirty="0">
                <a:latin typeface="+mn-lt"/>
              </a:rPr>
              <a:t>: Design </a:t>
            </a:r>
            <a:r>
              <a:rPr lang="fr-BE" sz="2000" b="1" dirty="0" err="1">
                <a:latin typeface="+mn-lt"/>
              </a:rPr>
              <a:t>progress</a:t>
            </a:r>
            <a:endParaRPr lang="en-US" sz="2000" b="1" dirty="0">
              <a:latin typeface="+mn-lt"/>
            </a:endParaRPr>
          </a:p>
        </p:txBody>
      </p:sp>
      <p:sp>
        <p:nvSpPr>
          <p:cNvPr id="18" name="TextBox 17">
            <a:extLst>
              <a:ext uri="{FF2B5EF4-FFF2-40B4-BE49-F238E27FC236}">
                <a16:creationId xmlns:a16="http://schemas.microsoft.com/office/drawing/2014/main" id="{7478DF4A-BB68-F181-C9EA-742DC0DD3FDF}"/>
              </a:ext>
            </a:extLst>
          </p:cNvPr>
          <p:cNvSpPr txBox="1"/>
          <p:nvPr/>
        </p:nvSpPr>
        <p:spPr>
          <a:xfrm>
            <a:off x="691515" y="498779"/>
            <a:ext cx="6137910" cy="584775"/>
          </a:xfrm>
          <a:prstGeom prst="rect">
            <a:avLst/>
          </a:prstGeom>
          <a:noFill/>
        </p:spPr>
        <p:txBody>
          <a:bodyPr wrap="square">
            <a:spAutoFit/>
          </a:bodyPr>
          <a:lstStyle/>
          <a:p>
            <a:r>
              <a:rPr lang="en-US" sz="3200" b="1" dirty="0">
                <a:solidFill>
                  <a:schemeClr val="accent1"/>
                </a:solidFill>
              </a:rPr>
              <a:t>Beam losses management</a:t>
            </a:r>
          </a:p>
        </p:txBody>
      </p:sp>
    </p:spTree>
    <p:extLst>
      <p:ext uri="{BB962C8B-B14F-4D97-AF65-F5344CB8AC3E}">
        <p14:creationId xmlns:p14="http://schemas.microsoft.com/office/powerpoint/2010/main" val="21371066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202A373-2A8E-3C32-888B-04A050489B9B}"/>
              </a:ext>
            </a:extLst>
          </p:cNvPr>
          <p:cNvPicPr>
            <a:picLocks noChangeAspect="1"/>
          </p:cNvPicPr>
          <p:nvPr/>
        </p:nvPicPr>
        <p:blipFill>
          <a:blip r:embed="rId5"/>
          <a:stretch>
            <a:fillRect/>
          </a:stretch>
        </p:blipFill>
        <p:spPr>
          <a:xfrm>
            <a:off x="4807324" y="2851868"/>
            <a:ext cx="7258228" cy="3184034"/>
          </a:xfrm>
          <a:prstGeom prst="rect">
            <a:avLst/>
          </a:prstGeom>
        </p:spPr>
      </p:pic>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6" imgW="353" imgH="353" progId="TCLayout.ActiveDocument.1">
                  <p:embed/>
                </p:oleObj>
              </mc:Choice>
              <mc:Fallback>
                <p:oleObj name="think-cell Slide" r:id="rId6"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7"/>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31</a:t>
            </a:fld>
            <a:endParaRPr lang="fr-FR"/>
          </a:p>
        </p:txBody>
      </p:sp>
      <p:sp>
        <p:nvSpPr>
          <p:cNvPr id="4" name="TextBox 3">
            <a:extLst>
              <a:ext uri="{FF2B5EF4-FFF2-40B4-BE49-F238E27FC236}">
                <a16:creationId xmlns:a16="http://schemas.microsoft.com/office/drawing/2014/main" id="{C89578D5-B2EA-D944-93B8-EF5D9C99F544}"/>
              </a:ext>
            </a:extLst>
          </p:cNvPr>
          <p:cNvSpPr txBox="1"/>
          <p:nvPr/>
        </p:nvSpPr>
        <p:spPr>
          <a:xfrm>
            <a:off x="-1905" y="1314062"/>
            <a:ext cx="10385664" cy="1077218"/>
          </a:xfrm>
          <a:prstGeom prst="rect">
            <a:avLst/>
          </a:prstGeom>
          <a:noFill/>
        </p:spPr>
        <p:txBody>
          <a:bodyPr wrap="none" rtlCol="0">
            <a:spAutoFit/>
          </a:bodyPr>
          <a:lstStyle/>
          <a:p>
            <a:pPr lvl="1"/>
            <a:r>
              <a:rPr lang="en-US" sz="1600" b="1" dirty="0"/>
              <a:t>Design Requirements: </a:t>
            </a:r>
          </a:p>
          <a:p>
            <a:pPr marL="1200150" lvl="2" indent="-285750">
              <a:buFontTx/>
              <a:buChar char="-"/>
            </a:pPr>
            <a:r>
              <a:rPr lang="en-US" sz="1600" dirty="0"/>
              <a:t>measure beam current &amp; shape at all orbits, mechanical accuracy (1mm), non </a:t>
            </a:r>
            <a:r>
              <a:rPr lang="en-US" sz="1600" dirty="0" err="1"/>
              <a:t>magnetic+vacuum</a:t>
            </a:r>
            <a:r>
              <a:rPr lang="en-US" sz="1600" dirty="0"/>
              <a:t> compatible</a:t>
            </a:r>
          </a:p>
          <a:p>
            <a:pPr marL="1200150" lvl="2" indent="-285750">
              <a:buFontTx/>
              <a:buChar char="-"/>
            </a:pPr>
            <a:r>
              <a:rPr lang="en-US" sz="1600" dirty="0"/>
              <a:t>Cooling, signal extraction, shielding from RF noise</a:t>
            </a:r>
          </a:p>
          <a:p>
            <a:pPr marL="1200150" lvl="2" indent="-285750">
              <a:buFontTx/>
              <a:buChar char="-"/>
            </a:pPr>
            <a:r>
              <a:rPr lang="en-US" sz="1600" dirty="0"/>
              <a:t>relatively fast: 2/3 minutes for a full track</a:t>
            </a:r>
            <a:endParaRPr lang="fr-FR" sz="1600" dirty="0"/>
          </a:p>
        </p:txBody>
      </p:sp>
      <p:sp>
        <p:nvSpPr>
          <p:cNvPr id="7" name="TextBox 6">
            <a:extLst>
              <a:ext uri="{FF2B5EF4-FFF2-40B4-BE49-F238E27FC236}">
                <a16:creationId xmlns:a16="http://schemas.microsoft.com/office/drawing/2014/main" id="{EBBF94B4-7FD0-3A66-BCAD-61C26293A1EE}"/>
              </a:ext>
            </a:extLst>
          </p:cNvPr>
          <p:cNvSpPr txBox="1"/>
          <p:nvPr/>
        </p:nvSpPr>
        <p:spPr>
          <a:xfrm>
            <a:off x="1298681" y="3083156"/>
            <a:ext cx="3287438" cy="523220"/>
          </a:xfrm>
          <a:prstGeom prst="rect">
            <a:avLst/>
          </a:prstGeom>
          <a:solidFill>
            <a:schemeClr val="bg1"/>
          </a:solidFill>
        </p:spPr>
        <p:txBody>
          <a:bodyPr wrap="none" rtlCol="0">
            <a:spAutoFit/>
          </a:bodyPr>
          <a:lstStyle/>
          <a:p>
            <a:r>
              <a:rPr lang="en-US" sz="1400" dirty="0"/>
              <a:t>“Usual radial probe” used on IBA cyclotron</a:t>
            </a:r>
          </a:p>
          <a:p>
            <a:pPr algn="ctr"/>
            <a:r>
              <a:rPr lang="en-US" sz="1400" b="1" dirty="0"/>
              <a:t>Not suited for C400</a:t>
            </a:r>
            <a:endParaRPr lang="fr-FR" sz="1400" b="1" dirty="0"/>
          </a:p>
        </p:txBody>
      </p:sp>
      <p:sp>
        <p:nvSpPr>
          <p:cNvPr id="21" name="Arrow: Right 20">
            <a:extLst>
              <a:ext uri="{FF2B5EF4-FFF2-40B4-BE49-F238E27FC236}">
                <a16:creationId xmlns:a16="http://schemas.microsoft.com/office/drawing/2014/main" id="{1C4F3EEE-23C4-2973-3784-B19D8A5CAEEE}"/>
              </a:ext>
            </a:extLst>
          </p:cNvPr>
          <p:cNvSpPr/>
          <p:nvPr/>
        </p:nvSpPr>
        <p:spPr>
          <a:xfrm>
            <a:off x="1364208" y="3824040"/>
            <a:ext cx="460353" cy="23059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TextBox 22">
            <a:extLst>
              <a:ext uri="{FF2B5EF4-FFF2-40B4-BE49-F238E27FC236}">
                <a16:creationId xmlns:a16="http://schemas.microsoft.com/office/drawing/2014/main" id="{9E342CEB-EC73-3377-4F87-998F7E9BD0C2}"/>
              </a:ext>
            </a:extLst>
          </p:cNvPr>
          <p:cNvSpPr txBox="1"/>
          <p:nvPr/>
        </p:nvSpPr>
        <p:spPr>
          <a:xfrm>
            <a:off x="1824561" y="3723775"/>
            <a:ext cx="2561809" cy="461665"/>
          </a:xfrm>
          <a:prstGeom prst="rect">
            <a:avLst/>
          </a:prstGeom>
          <a:noFill/>
        </p:spPr>
        <p:txBody>
          <a:bodyPr wrap="square" rtlCol="0">
            <a:spAutoFit/>
          </a:bodyPr>
          <a:lstStyle/>
          <a:p>
            <a:r>
              <a:rPr lang="en-US" sz="1200" dirty="0"/>
              <a:t>Did not allow for the optimum angle between beam and probe (90°)</a:t>
            </a:r>
            <a:endParaRPr lang="fr-FR" sz="1200" dirty="0"/>
          </a:p>
        </p:txBody>
      </p:sp>
      <p:cxnSp>
        <p:nvCxnSpPr>
          <p:cNvPr id="9" name="Straight Arrow Connector 8">
            <a:extLst>
              <a:ext uri="{FF2B5EF4-FFF2-40B4-BE49-F238E27FC236}">
                <a16:creationId xmlns:a16="http://schemas.microsoft.com/office/drawing/2014/main" id="{3C806CC9-3051-7568-C574-82C9E32D3484}"/>
              </a:ext>
            </a:extLst>
          </p:cNvPr>
          <p:cNvCxnSpPr>
            <a:cxnSpLocks/>
            <a:stCxn id="7" idx="3"/>
          </p:cNvCxnSpPr>
          <p:nvPr/>
        </p:nvCxnSpPr>
        <p:spPr>
          <a:xfrm>
            <a:off x="4586119" y="3344766"/>
            <a:ext cx="2322681" cy="13034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 name="Title 5">
            <a:extLst>
              <a:ext uri="{FF2B5EF4-FFF2-40B4-BE49-F238E27FC236}">
                <a16:creationId xmlns:a16="http://schemas.microsoft.com/office/drawing/2014/main" id="{E188A24F-38AC-F301-6FF9-B18AD17153F1}"/>
              </a:ext>
            </a:extLst>
          </p:cNvPr>
          <p:cNvSpPr txBox="1">
            <a:spLocks/>
          </p:cNvSpPr>
          <p:nvPr/>
        </p:nvSpPr>
        <p:spPr>
          <a:xfrm>
            <a:off x="191288" y="31761"/>
            <a:ext cx="9461631" cy="5702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BE" sz="2000" b="1">
                <a:latin typeface="+mn-lt"/>
              </a:rPr>
              <a:t>Recent developments: Design progress</a:t>
            </a:r>
            <a:endParaRPr lang="en-US" sz="2000" b="1" dirty="0">
              <a:latin typeface="+mn-lt"/>
            </a:endParaRPr>
          </a:p>
        </p:txBody>
      </p:sp>
      <p:sp>
        <p:nvSpPr>
          <p:cNvPr id="20" name="TextBox 19">
            <a:extLst>
              <a:ext uri="{FF2B5EF4-FFF2-40B4-BE49-F238E27FC236}">
                <a16:creationId xmlns:a16="http://schemas.microsoft.com/office/drawing/2014/main" id="{3EEA975A-C3C2-026E-AD76-0B953AF52C02}"/>
              </a:ext>
            </a:extLst>
          </p:cNvPr>
          <p:cNvSpPr txBox="1"/>
          <p:nvPr/>
        </p:nvSpPr>
        <p:spPr>
          <a:xfrm>
            <a:off x="691515" y="498779"/>
            <a:ext cx="6137910" cy="584775"/>
          </a:xfrm>
          <a:prstGeom prst="rect">
            <a:avLst/>
          </a:prstGeom>
          <a:noFill/>
        </p:spPr>
        <p:txBody>
          <a:bodyPr wrap="square">
            <a:spAutoFit/>
          </a:bodyPr>
          <a:lstStyle/>
          <a:p>
            <a:r>
              <a:rPr lang="en-US" sz="3200" b="1" dirty="0">
                <a:solidFill>
                  <a:schemeClr val="accent1"/>
                </a:solidFill>
              </a:rPr>
              <a:t>Beam probes</a:t>
            </a:r>
          </a:p>
        </p:txBody>
      </p:sp>
    </p:spTree>
    <p:extLst>
      <p:ext uri="{BB962C8B-B14F-4D97-AF65-F5344CB8AC3E}">
        <p14:creationId xmlns:p14="http://schemas.microsoft.com/office/powerpoint/2010/main" val="3531929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0966EA-1FEE-D941-17C2-CA2A7B2DF16B}"/>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C11F960-2DBB-60C9-0A90-03077DF49E4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BC11F960-2DBB-60C9-0A90-03077DF49E4D}"/>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6A1B7E6-1E81-6FFB-6748-29060DCE729A}"/>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333228EC-42BA-ACE7-1EF4-B6257CC670C3}"/>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829A0986-3905-F5A6-379F-336563006001}"/>
              </a:ext>
            </a:extLst>
          </p:cNvPr>
          <p:cNvSpPr>
            <a:spLocks noGrp="1"/>
          </p:cNvSpPr>
          <p:nvPr>
            <p:ph type="sldNum" sz="quarter" idx="12"/>
          </p:nvPr>
        </p:nvSpPr>
        <p:spPr/>
        <p:txBody>
          <a:bodyPr/>
          <a:lstStyle/>
          <a:p>
            <a:fld id="{3C70BCF7-18AB-49E6-9587-D4665AED965E}" type="slidenum">
              <a:rPr lang="fr-FR" smtClean="0"/>
              <a:t>32</a:t>
            </a:fld>
            <a:endParaRPr lang="fr-FR"/>
          </a:p>
        </p:txBody>
      </p:sp>
      <p:sp>
        <p:nvSpPr>
          <p:cNvPr id="4" name="TextBox 3">
            <a:extLst>
              <a:ext uri="{FF2B5EF4-FFF2-40B4-BE49-F238E27FC236}">
                <a16:creationId xmlns:a16="http://schemas.microsoft.com/office/drawing/2014/main" id="{F75D09E1-BCC2-FFC8-5B73-C7854C08C4E5}"/>
              </a:ext>
            </a:extLst>
          </p:cNvPr>
          <p:cNvSpPr txBox="1"/>
          <p:nvPr/>
        </p:nvSpPr>
        <p:spPr>
          <a:xfrm>
            <a:off x="2264181" y="1187425"/>
            <a:ext cx="4455900" cy="646331"/>
          </a:xfrm>
          <a:prstGeom prst="rect">
            <a:avLst/>
          </a:prstGeom>
          <a:noFill/>
        </p:spPr>
        <p:txBody>
          <a:bodyPr wrap="none" rtlCol="0">
            <a:spAutoFit/>
          </a:bodyPr>
          <a:lstStyle/>
          <a:p>
            <a:r>
              <a:rPr lang="en-US" b="1" u="sng" dirty="0"/>
              <a:t>Chosen design:</a:t>
            </a:r>
          </a:p>
          <a:p>
            <a:r>
              <a:rPr lang="en-US" b="1" dirty="0"/>
              <a:t>curvilinear rail system + periscope +pops-ups</a:t>
            </a:r>
          </a:p>
        </p:txBody>
      </p:sp>
      <p:sp>
        <p:nvSpPr>
          <p:cNvPr id="13" name="TextBox 12">
            <a:extLst>
              <a:ext uri="{FF2B5EF4-FFF2-40B4-BE49-F238E27FC236}">
                <a16:creationId xmlns:a16="http://schemas.microsoft.com/office/drawing/2014/main" id="{9EBFE73B-F7DC-9188-2DAA-7FD237ECAB35}"/>
              </a:ext>
            </a:extLst>
          </p:cNvPr>
          <p:cNvSpPr txBox="1"/>
          <p:nvPr/>
        </p:nvSpPr>
        <p:spPr>
          <a:xfrm>
            <a:off x="3955821" y="2568395"/>
            <a:ext cx="4189560" cy="1846659"/>
          </a:xfrm>
          <a:prstGeom prst="rect">
            <a:avLst/>
          </a:prstGeom>
          <a:noFill/>
        </p:spPr>
        <p:txBody>
          <a:bodyPr wrap="square" rtlCol="0">
            <a:spAutoFit/>
          </a:bodyPr>
          <a:lstStyle/>
          <a:p>
            <a:r>
              <a:rPr lang="en-US" sz="1600" b="1" dirty="0"/>
              <a:t>Features:</a:t>
            </a:r>
          </a:p>
          <a:p>
            <a:pPr marL="285750" indent="-285750">
              <a:buFontTx/>
              <a:buChar char="-"/>
            </a:pPr>
            <a:r>
              <a:rPr lang="en-US" sz="1400" dirty="0"/>
              <a:t>suspended from upper yoke because of space optimization</a:t>
            </a:r>
          </a:p>
          <a:p>
            <a:pPr marL="285750" indent="-285750">
              <a:buFontTx/>
              <a:buChar char="-"/>
            </a:pPr>
            <a:r>
              <a:rPr lang="en-US" sz="1400" dirty="0"/>
              <a:t>Curve parameterized to match almost perfect 90° between probe and beam down to R&lt; 430mm</a:t>
            </a:r>
          </a:p>
          <a:p>
            <a:pPr marL="285750" indent="-285750">
              <a:buFontTx/>
              <a:buChar char="-"/>
            </a:pPr>
            <a:r>
              <a:rPr lang="en-US" sz="1400" dirty="0"/>
              <a:t>Maximal reach R~100mm</a:t>
            </a:r>
          </a:p>
          <a:p>
            <a:pPr marL="285750" indent="-285750">
              <a:buFontTx/>
              <a:buChar char="-"/>
            </a:pPr>
            <a:endParaRPr lang="en-US" sz="1400" dirty="0"/>
          </a:p>
          <a:p>
            <a:pPr marL="285750" indent="-285750">
              <a:buFontTx/>
              <a:buChar char="-"/>
            </a:pPr>
            <a:endParaRPr lang="fr-FR" sz="1400" dirty="0"/>
          </a:p>
        </p:txBody>
      </p:sp>
      <p:sp>
        <p:nvSpPr>
          <p:cNvPr id="16" name="Title 5">
            <a:extLst>
              <a:ext uri="{FF2B5EF4-FFF2-40B4-BE49-F238E27FC236}">
                <a16:creationId xmlns:a16="http://schemas.microsoft.com/office/drawing/2014/main" id="{3BBBC00B-963E-7D2B-0F18-547854BFC760}"/>
              </a:ext>
            </a:extLst>
          </p:cNvPr>
          <p:cNvSpPr txBox="1">
            <a:spLocks/>
          </p:cNvSpPr>
          <p:nvPr/>
        </p:nvSpPr>
        <p:spPr>
          <a:xfrm>
            <a:off x="191288" y="31761"/>
            <a:ext cx="9461631" cy="5702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BE" sz="2000" b="1">
                <a:latin typeface="+mn-lt"/>
              </a:rPr>
              <a:t>Recent developments: Design progress</a:t>
            </a:r>
            <a:endParaRPr lang="en-US" sz="2000" b="1" dirty="0">
              <a:latin typeface="+mn-lt"/>
            </a:endParaRPr>
          </a:p>
        </p:txBody>
      </p:sp>
      <p:sp>
        <p:nvSpPr>
          <p:cNvPr id="18" name="TextBox 17">
            <a:extLst>
              <a:ext uri="{FF2B5EF4-FFF2-40B4-BE49-F238E27FC236}">
                <a16:creationId xmlns:a16="http://schemas.microsoft.com/office/drawing/2014/main" id="{BAAC2C5B-CB0C-691C-6EE3-5C03C9A2E38C}"/>
              </a:ext>
            </a:extLst>
          </p:cNvPr>
          <p:cNvSpPr txBox="1"/>
          <p:nvPr/>
        </p:nvSpPr>
        <p:spPr>
          <a:xfrm>
            <a:off x="691515" y="498779"/>
            <a:ext cx="6137910" cy="584775"/>
          </a:xfrm>
          <a:prstGeom prst="rect">
            <a:avLst/>
          </a:prstGeom>
          <a:noFill/>
        </p:spPr>
        <p:txBody>
          <a:bodyPr wrap="square">
            <a:spAutoFit/>
          </a:bodyPr>
          <a:lstStyle/>
          <a:p>
            <a:r>
              <a:rPr lang="en-US" sz="3200" b="1" dirty="0">
                <a:solidFill>
                  <a:schemeClr val="accent1"/>
                </a:solidFill>
              </a:rPr>
              <a:t>Beam probes</a:t>
            </a:r>
          </a:p>
        </p:txBody>
      </p:sp>
      <p:pic>
        <p:nvPicPr>
          <p:cNvPr id="22" name="Picture 21">
            <a:extLst>
              <a:ext uri="{FF2B5EF4-FFF2-40B4-BE49-F238E27FC236}">
                <a16:creationId xmlns:a16="http://schemas.microsoft.com/office/drawing/2014/main" id="{4BB8B440-3DFF-5C6B-5200-37DB9192AF90}"/>
              </a:ext>
            </a:extLst>
          </p:cNvPr>
          <p:cNvPicPr>
            <a:picLocks noChangeAspect="1"/>
          </p:cNvPicPr>
          <p:nvPr/>
        </p:nvPicPr>
        <p:blipFill>
          <a:blip r:embed="rId7"/>
          <a:stretch>
            <a:fillRect/>
          </a:stretch>
        </p:blipFill>
        <p:spPr>
          <a:xfrm>
            <a:off x="255982" y="1148965"/>
            <a:ext cx="1713712" cy="1100950"/>
          </a:xfrm>
          <a:prstGeom prst="rect">
            <a:avLst/>
          </a:prstGeom>
        </p:spPr>
      </p:pic>
      <p:pic>
        <p:nvPicPr>
          <p:cNvPr id="5" name="Picture 4">
            <a:extLst>
              <a:ext uri="{FF2B5EF4-FFF2-40B4-BE49-F238E27FC236}">
                <a16:creationId xmlns:a16="http://schemas.microsoft.com/office/drawing/2014/main" id="{62712FC4-1CC2-1070-31D7-108B850B5919}"/>
              </a:ext>
            </a:extLst>
          </p:cNvPr>
          <p:cNvPicPr>
            <a:picLocks noChangeAspect="1"/>
          </p:cNvPicPr>
          <p:nvPr/>
        </p:nvPicPr>
        <p:blipFill>
          <a:blip r:embed="rId8"/>
          <a:stretch>
            <a:fillRect/>
          </a:stretch>
        </p:blipFill>
        <p:spPr>
          <a:xfrm>
            <a:off x="506346" y="2315326"/>
            <a:ext cx="3254124" cy="3985334"/>
          </a:xfrm>
          <a:prstGeom prst="rect">
            <a:avLst/>
          </a:prstGeom>
        </p:spPr>
      </p:pic>
      <p:pic>
        <p:nvPicPr>
          <p:cNvPr id="6" name="Picture 5">
            <a:extLst>
              <a:ext uri="{FF2B5EF4-FFF2-40B4-BE49-F238E27FC236}">
                <a16:creationId xmlns:a16="http://schemas.microsoft.com/office/drawing/2014/main" id="{39B56F7E-FC22-F16C-C375-9CFDE219E4D4}"/>
              </a:ext>
            </a:extLst>
          </p:cNvPr>
          <p:cNvPicPr>
            <a:picLocks noChangeAspect="1"/>
          </p:cNvPicPr>
          <p:nvPr/>
        </p:nvPicPr>
        <p:blipFill>
          <a:blip r:embed="rId9"/>
          <a:stretch>
            <a:fillRect/>
          </a:stretch>
        </p:blipFill>
        <p:spPr>
          <a:xfrm>
            <a:off x="8815552" y="863163"/>
            <a:ext cx="2950009" cy="5322012"/>
          </a:xfrm>
          <a:prstGeom prst="rect">
            <a:avLst/>
          </a:prstGeom>
        </p:spPr>
      </p:pic>
    </p:spTree>
    <p:extLst>
      <p:ext uri="{BB962C8B-B14F-4D97-AF65-F5344CB8AC3E}">
        <p14:creationId xmlns:p14="http://schemas.microsoft.com/office/powerpoint/2010/main" val="6692662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FC5576-B31B-3F1C-0CD8-59462C6A96E6}"/>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1643B62D-6D7D-7A99-4796-0C45407737BC}"/>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1643B62D-6D7D-7A99-4796-0C45407737BC}"/>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E165A5A-0D8A-3B60-BC8D-7038EC04C0C8}"/>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5D9741E5-1148-CA32-4A8E-8E432C91D362}"/>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EF82414C-3A89-3FEB-0BA2-56B82EAA3BEA}"/>
              </a:ext>
            </a:extLst>
          </p:cNvPr>
          <p:cNvSpPr>
            <a:spLocks noGrp="1"/>
          </p:cNvSpPr>
          <p:nvPr>
            <p:ph type="sldNum" sz="quarter" idx="12"/>
          </p:nvPr>
        </p:nvSpPr>
        <p:spPr/>
        <p:txBody>
          <a:bodyPr/>
          <a:lstStyle/>
          <a:p>
            <a:fld id="{3C70BCF7-18AB-49E6-9587-D4665AED965E}" type="slidenum">
              <a:rPr lang="fr-FR" smtClean="0"/>
              <a:t>33</a:t>
            </a:fld>
            <a:endParaRPr lang="fr-FR"/>
          </a:p>
        </p:txBody>
      </p:sp>
      <p:sp>
        <p:nvSpPr>
          <p:cNvPr id="16" name="Title 5">
            <a:extLst>
              <a:ext uri="{FF2B5EF4-FFF2-40B4-BE49-F238E27FC236}">
                <a16:creationId xmlns:a16="http://schemas.microsoft.com/office/drawing/2014/main" id="{03B523A3-04AC-6423-9DCF-1AAF7DC8B6CA}"/>
              </a:ext>
            </a:extLst>
          </p:cNvPr>
          <p:cNvSpPr txBox="1">
            <a:spLocks/>
          </p:cNvSpPr>
          <p:nvPr/>
        </p:nvSpPr>
        <p:spPr>
          <a:xfrm>
            <a:off x="191288" y="31761"/>
            <a:ext cx="9461631" cy="5702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BE" sz="2000" b="1">
                <a:latin typeface="+mn-lt"/>
              </a:rPr>
              <a:t>Recent developments: Design progress</a:t>
            </a:r>
            <a:endParaRPr lang="en-US" sz="2000" b="1" dirty="0">
              <a:latin typeface="+mn-lt"/>
            </a:endParaRPr>
          </a:p>
        </p:txBody>
      </p:sp>
      <p:sp>
        <p:nvSpPr>
          <p:cNvPr id="18" name="TextBox 17">
            <a:extLst>
              <a:ext uri="{FF2B5EF4-FFF2-40B4-BE49-F238E27FC236}">
                <a16:creationId xmlns:a16="http://schemas.microsoft.com/office/drawing/2014/main" id="{503B778A-C414-2308-AB67-094558E08FBA}"/>
              </a:ext>
            </a:extLst>
          </p:cNvPr>
          <p:cNvSpPr txBox="1"/>
          <p:nvPr/>
        </p:nvSpPr>
        <p:spPr>
          <a:xfrm>
            <a:off x="691515" y="498779"/>
            <a:ext cx="6137910" cy="584775"/>
          </a:xfrm>
          <a:prstGeom prst="rect">
            <a:avLst/>
          </a:prstGeom>
          <a:noFill/>
        </p:spPr>
        <p:txBody>
          <a:bodyPr wrap="square">
            <a:spAutoFit/>
          </a:bodyPr>
          <a:lstStyle/>
          <a:p>
            <a:r>
              <a:rPr lang="en-US" sz="3200" b="1" dirty="0">
                <a:solidFill>
                  <a:schemeClr val="accent1"/>
                </a:solidFill>
              </a:rPr>
              <a:t>Beam probes</a:t>
            </a:r>
          </a:p>
        </p:txBody>
      </p:sp>
      <p:pic>
        <p:nvPicPr>
          <p:cNvPr id="22" name="Picture 21">
            <a:extLst>
              <a:ext uri="{FF2B5EF4-FFF2-40B4-BE49-F238E27FC236}">
                <a16:creationId xmlns:a16="http://schemas.microsoft.com/office/drawing/2014/main" id="{F0957D3F-C9E1-50D4-3D1F-9C0B11B75A15}"/>
              </a:ext>
            </a:extLst>
          </p:cNvPr>
          <p:cNvPicPr>
            <a:picLocks noChangeAspect="1"/>
          </p:cNvPicPr>
          <p:nvPr/>
        </p:nvPicPr>
        <p:blipFill>
          <a:blip r:embed="rId7"/>
          <a:stretch>
            <a:fillRect/>
          </a:stretch>
        </p:blipFill>
        <p:spPr>
          <a:xfrm>
            <a:off x="255982" y="1148965"/>
            <a:ext cx="1713712" cy="1100950"/>
          </a:xfrm>
          <a:prstGeom prst="rect">
            <a:avLst/>
          </a:prstGeom>
        </p:spPr>
      </p:pic>
      <p:pic>
        <p:nvPicPr>
          <p:cNvPr id="5" name="Picture 4">
            <a:extLst>
              <a:ext uri="{FF2B5EF4-FFF2-40B4-BE49-F238E27FC236}">
                <a16:creationId xmlns:a16="http://schemas.microsoft.com/office/drawing/2014/main" id="{5620CA0F-D93E-E6CB-33A4-8A7CD671EA28}"/>
              </a:ext>
            </a:extLst>
          </p:cNvPr>
          <p:cNvPicPr>
            <a:picLocks noChangeAspect="1"/>
          </p:cNvPicPr>
          <p:nvPr/>
        </p:nvPicPr>
        <p:blipFill>
          <a:blip r:embed="rId8"/>
          <a:stretch>
            <a:fillRect/>
          </a:stretch>
        </p:blipFill>
        <p:spPr>
          <a:xfrm>
            <a:off x="506346" y="2315326"/>
            <a:ext cx="3254124" cy="3985334"/>
          </a:xfrm>
          <a:prstGeom prst="rect">
            <a:avLst/>
          </a:prstGeom>
        </p:spPr>
      </p:pic>
      <p:pic>
        <p:nvPicPr>
          <p:cNvPr id="6" name="Picture 5" descr="A diagram of a metal box&#10;&#10;Description automatically generated">
            <a:extLst>
              <a:ext uri="{FF2B5EF4-FFF2-40B4-BE49-F238E27FC236}">
                <a16:creationId xmlns:a16="http://schemas.microsoft.com/office/drawing/2014/main" id="{4D352FB1-2154-392F-09A1-E4FF3312D5AB}"/>
              </a:ext>
            </a:extLst>
          </p:cNvPr>
          <p:cNvPicPr>
            <a:picLocks noChangeAspect="1"/>
          </p:cNvPicPr>
          <p:nvPr/>
        </p:nvPicPr>
        <p:blipFill rotWithShape="1">
          <a:blip r:embed="rId9"/>
          <a:srcRect l="4894" t="2711"/>
          <a:stretch/>
        </p:blipFill>
        <p:spPr bwMode="auto">
          <a:xfrm>
            <a:off x="5612861" y="2927392"/>
            <a:ext cx="5287639" cy="3030901"/>
          </a:xfrm>
          <a:prstGeom prst="rect">
            <a:avLst/>
          </a:prstGeom>
          <a:ln>
            <a:no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5FB32757-C791-1576-0EB3-D6D0E86A48BA}"/>
              </a:ext>
            </a:extLst>
          </p:cNvPr>
          <p:cNvSpPr txBox="1"/>
          <p:nvPr/>
        </p:nvSpPr>
        <p:spPr>
          <a:xfrm>
            <a:off x="4645569" y="2464020"/>
            <a:ext cx="3005822" cy="369332"/>
          </a:xfrm>
          <a:prstGeom prst="rect">
            <a:avLst/>
          </a:prstGeom>
          <a:noFill/>
        </p:spPr>
        <p:txBody>
          <a:bodyPr wrap="square">
            <a:spAutoFit/>
          </a:bodyPr>
          <a:lstStyle/>
          <a:p>
            <a:r>
              <a:rPr lang="fr-BE" dirty="0"/>
              <a:t>Beam </a:t>
            </a:r>
            <a:r>
              <a:rPr lang="fr-BE" dirty="0" err="1"/>
              <a:t>current</a:t>
            </a:r>
            <a:r>
              <a:rPr lang="fr-BE" dirty="0"/>
              <a:t> </a:t>
            </a:r>
            <a:r>
              <a:rPr lang="fr-BE" dirty="0" err="1"/>
              <a:t>measurement</a:t>
            </a:r>
            <a:r>
              <a:rPr lang="fr-BE" dirty="0"/>
              <a:t>:</a:t>
            </a:r>
          </a:p>
        </p:txBody>
      </p:sp>
      <p:sp>
        <p:nvSpPr>
          <p:cNvPr id="10" name="TextBox 9">
            <a:extLst>
              <a:ext uri="{FF2B5EF4-FFF2-40B4-BE49-F238E27FC236}">
                <a16:creationId xmlns:a16="http://schemas.microsoft.com/office/drawing/2014/main" id="{148D61C7-6F1B-F847-F32B-991A133E2B3B}"/>
              </a:ext>
            </a:extLst>
          </p:cNvPr>
          <p:cNvSpPr txBox="1"/>
          <p:nvPr/>
        </p:nvSpPr>
        <p:spPr>
          <a:xfrm>
            <a:off x="2264181" y="1187425"/>
            <a:ext cx="4455900" cy="646331"/>
          </a:xfrm>
          <a:prstGeom prst="rect">
            <a:avLst/>
          </a:prstGeom>
          <a:noFill/>
        </p:spPr>
        <p:txBody>
          <a:bodyPr wrap="none" rtlCol="0">
            <a:spAutoFit/>
          </a:bodyPr>
          <a:lstStyle/>
          <a:p>
            <a:r>
              <a:rPr lang="en-US" b="1" u="sng" dirty="0"/>
              <a:t>Chosen design:</a:t>
            </a:r>
          </a:p>
          <a:p>
            <a:r>
              <a:rPr lang="en-US" b="1" dirty="0"/>
              <a:t>curvilinear rail system + periscope +pops-ups</a:t>
            </a:r>
          </a:p>
        </p:txBody>
      </p:sp>
      <p:sp>
        <p:nvSpPr>
          <p:cNvPr id="11" name="Arrow: Right 10">
            <a:extLst>
              <a:ext uri="{FF2B5EF4-FFF2-40B4-BE49-F238E27FC236}">
                <a16:creationId xmlns:a16="http://schemas.microsoft.com/office/drawing/2014/main" id="{1368386F-DF59-8E57-C82A-93DE1B0B89B8}"/>
              </a:ext>
            </a:extLst>
          </p:cNvPr>
          <p:cNvSpPr/>
          <p:nvPr/>
        </p:nvSpPr>
        <p:spPr>
          <a:xfrm>
            <a:off x="4094708" y="2543579"/>
            <a:ext cx="460353" cy="23059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9578199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49C1FA-37A5-F80A-A3CA-1ED85866EA4F}"/>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8DE00B6-722C-6F95-E847-F6FE40D744B2}"/>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A8DE00B6-722C-6F95-E847-F6FE40D744B2}"/>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A104246-B348-A971-9E35-5A42535148C8}"/>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0D03BE6A-270E-D1A9-E937-20E95DD017D8}"/>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576152B2-940F-55F3-A4F6-397CAFF55CA5}"/>
              </a:ext>
            </a:extLst>
          </p:cNvPr>
          <p:cNvSpPr>
            <a:spLocks noGrp="1"/>
          </p:cNvSpPr>
          <p:nvPr>
            <p:ph type="sldNum" sz="quarter" idx="12"/>
          </p:nvPr>
        </p:nvSpPr>
        <p:spPr/>
        <p:txBody>
          <a:bodyPr/>
          <a:lstStyle/>
          <a:p>
            <a:fld id="{3C70BCF7-18AB-49E6-9587-D4665AED965E}" type="slidenum">
              <a:rPr lang="fr-FR" smtClean="0"/>
              <a:t>34</a:t>
            </a:fld>
            <a:endParaRPr lang="fr-FR"/>
          </a:p>
        </p:txBody>
      </p:sp>
      <p:sp>
        <p:nvSpPr>
          <p:cNvPr id="16" name="Title 5">
            <a:extLst>
              <a:ext uri="{FF2B5EF4-FFF2-40B4-BE49-F238E27FC236}">
                <a16:creationId xmlns:a16="http://schemas.microsoft.com/office/drawing/2014/main" id="{0BA3BDB1-2148-754A-0EB5-11773862592E}"/>
              </a:ext>
            </a:extLst>
          </p:cNvPr>
          <p:cNvSpPr txBox="1">
            <a:spLocks/>
          </p:cNvSpPr>
          <p:nvPr/>
        </p:nvSpPr>
        <p:spPr>
          <a:xfrm>
            <a:off x="191288" y="31761"/>
            <a:ext cx="9461631" cy="5702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BE" sz="2000" b="1">
                <a:latin typeface="+mn-lt"/>
              </a:rPr>
              <a:t>Recent developments: Design progress</a:t>
            </a:r>
            <a:endParaRPr lang="en-US" sz="2000" b="1" dirty="0">
              <a:latin typeface="+mn-lt"/>
            </a:endParaRPr>
          </a:p>
        </p:txBody>
      </p:sp>
      <p:sp>
        <p:nvSpPr>
          <p:cNvPr id="18" name="TextBox 17">
            <a:extLst>
              <a:ext uri="{FF2B5EF4-FFF2-40B4-BE49-F238E27FC236}">
                <a16:creationId xmlns:a16="http://schemas.microsoft.com/office/drawing/2014/main" id="{70D75890-5CCA-9753-519D-A8DAB76068F0}"/>
              </a:ext>
            </a:extLst>
          </p:cNvPr>
          <p:cNvSpPr txBox="1"/>
          <p:nvPr/>
        </p:nvSpPr>
        <p:spPr>
          <a:xfrm>
            <a:off x="691515" y="498779"/>
            <a:ext cx="6137910" cy="584775"/>
          </a:xfrm>
          <a:prstGeom prst="rect">
            <a:avLst/>
          </a:prstGeom>
          <a:noFill/>
        </p:spPr>
        <p:txBody>
          <a:bodyPr wrap="square">
            <a:spAutoFit/>
          </a:bodyPr>
          <a:lstStyle/>
          <a:p>
            <a:r>
              <a:rPr lang="en-US" sz="3200" b="1" dirty="0">
                <a:solidFill>
                  <a:schemeClr val="accent1"/>
                </a:solidFill>
              </a:rPr>
              <a:t>Beam probes</a:t>
            </a:r>
          </a:p>
        </p:txBody>
      </p:sp>
      <p:pic>
        <p:nvPicPr>
          <p:cNvPr id="22" name="Picture 21">
            <a:extLst>
              <a:ext uri="{FF2B5EF4-FFF2-40B4-BE49-F238E27FC236}">
                <a16:creationId xmlns:a16="http://schemas.microsoft.com/office/drawing/2014/main" id="{AD1087B1-769C-7EDD-6B08-CF921E8E808E}"/>
              </a:ext>
            </a:extLst>
          </p:cNvPr>
          <p:cNvPicPr>
            <a:picLocks noChangeAspect="1"/>
          </p:cNvPicPr>
          <p:nvPr/>
        </p:nvPicPr>
        <p:blipFill>
          <a:blip r:embed="rId7"/>
          <a:stretch>
            <a:fillRect/>
          </a:stretch>
        </p:blipFill>
        <p:spPr>
          <a:xfrm>
            <a:off x="255982" y="1148965"/>
            <a:ext cx="1713712" cy="1100950"/>
          </a:xfrm>
          <a:prstGeom prst="rect">
            <a:avLst/>
          </a:prstGeom>
        </p:spPr>
      </p:pic>
      <p:pic>
        <p:nvPicPr>
          <p:cNvPr id="5" name="Picture 4">
            <a:extLst>
              <a:ext uri="{FF2B5EF4-FFF2-40B4-BE49-F238E27FC236}">
                <a16:creationId xmlns:a16="http://schemas.microsoft.com/office/drawing/2014/main" id="{927315E1-4BBF-B43E-B47E-6752DBFDD4E8}"/>
              </a:ext>
            </a:extLst>
          </p:cNvPr>
          <p:cNvPicPr>
            <a:picLocks noChangeAspect="1"/>
          </p:cNvPicPr>
          <p:nvPr/>
        </p:nvPicPr>
        <p:blipFill>
          <a:blip r:embed="rId8"/>
          <a:stretch>
            <a:fillRect/>
          </a:stretch>
        </p:blipFill>
        <p:spPr>
          <a:xfrm>
            <a:off x="506346" y="2315326"/>
            <a:ext cx="3254124" cy="3985334"/>
          </a:xfrm>
          <a:prstGeom prst="rect">
            <a:avLst/>
          </a:prstGeom>
        </p:spPr>
      </p:pic>
      <p:sp>
        <p:nvSpPr>
          <p:cNvPr id="10" name="TextBox 9">
            <a:extLst>
              <a:ext uri="{FF2B5EF4-FFF2-40B4-BE49-F238E27FC236}">
                <a16:creationId xmlns:a16="http://schemas.microsoft.com/office/drawing/2014/main" id="{0173B229-D76C-7058-BBA8-B8748A020513}"/>
              </a:ext>
            </a:extLst>
          </p:cNvPr>
          <p:cNvSpPr txBox="1"/>
          <p:nvPr/>
        </p:nvSpPr>
        <p:spPr>
          <a:xfrm>
            <a:off x="2264181" y="1187425"/>
            <a:ext cx="4455900" cy="646331"/>
          </a:xfrm>
          <a:prstGeom prst="rect">
            <a:avLst/>
          </a:prstGeom>
          <a:noFill/>
        </p:spPr>
        <p:txBody>
          <a:bodyPr wrap="none" rtlCol="0">
            <a:spAutoFit/>
          </a:bodyPr>
          <a:lstStyle/>
          <a:p>
            <a:r>
              <a:rPr lang="en-US" b="1" u="sng" dirty="0"/>
              <a:t>Chosen design:</a:t>
            </a:r>
          </a:p>
          <a:p>
            <a:r>
              <a:rPr lang="en-US" b="1" dirty="0"/>
              <a:t>curvilinear rail system + periscope +pops-ups</a:t>
            </a:r>
          </a:p>
        </p:txBody>
      </p:sp>
      <p:pic>
        <p:nvPicPr>
          <p:cNvPr id="4" name="Picture 3" descr="Several images of a machine&#10;&#10;Description automatically generated">
            <a:extLst>
              <a:ext uri="{FF2B5EF4-FFF2-40B4-BE49-F238E27FC236}">
                <a16:creationId xmlns:a16="http://schemas.microsoft.com/office/drawing/2014/main" id="{317BCC67-E672-147F-7227-9D47B77AD157}"/>
              </a:ext>
            </a:extLst>
          </p:cNvPr>
          <p:cNvPicPr>
            <a:picLocks noChangeAspect="1"/>
          </p:cNvPicPr>
          <p:nvPr/>
        </p:nvPicPr>
        <p:blipFill rotWithShape="1">
          <a:blip r:embed="rId9"/>
          <a:srcRect l="1092"/>
          <a:stretch/>
        </p:blipFill>
        <p:spPr bwMode="auto">
          <a:xfrm>
            <a:off x="4260260" y="3350271"/>
            <a:ext cx="4650642" cy="2580398"/>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82D79950-8688-EBCD-D6B2-1AB62FD843F3}"/>
              </a:ext>
            </a:extLst>
          </p:cNvPr>
          <p:cNvPicPr>
            <a:picLocks noChangeAspect="1"/>
          </p:cNvPicPr>
          <p:nvPr/>
        </p:nvPicPr>
        <p:blipFill>
          <a:blip r:embed="rId10"/>
          <a:stretch>
            <a:fillRect/>
          </a:stretch>
        </p:blipFill>
        <p:spPr>
          <a:xfrm>
            <a:off x="10738142" y="3715694"/>
            <a:ext cx="1046830" cy="1174923"/>
          </a:xfrm>
          <a:prstGeom prst="rect">
            <a:avLst/>
          </a:prstGeom>
        </p:spPr>
      </p:pic>
      <p:pic>
        <p:nvPicPr>
          <p:cNvPr id="9" name="Picture 8">
            <a:extLst>
              <a:ext uri="{FF2B5EF4-FFF2-40B4-BE49-F238E27FC236}">
                <a16:creationId xmlns:a16="http://schemas.microsoft.com/office/drawing/2014/main" id="{86914961-2266-AF64-6336-2F423D3ADB0E}"/>
              </a:ext>
            </a:extLst>
          </p:cNvPr>
          <p:cNvPicPr>
            <a:picLocks noChangeAspect="1"/>
          </p:cNvPicPr>
          <p:nvPr/>
        </p:nvPicPr>
        <p:blipFill rotWithShape="1">
          <a:blip r:embed="rId11"/>
          <a:srcRect l="18423" r="22616"/>
          <a:stretch/>
        </p:blipFill>
        <p:spPr>
          <a:xfrm>
            <a:off x="9579398" y="4114966"/>
            <a:ext cx="699045" cy="2047584"/>
          </a:xfrm>
          <a:prstGeom prst="rect">
            <a:avLst/>
          </a:prstGeom>
        </p:spPr>
      </p:pic>
      <p:pic>
        <p:nvPicPr>
          <p:cNvPr id="11" name="Picture 10">
            <a:extLst>
              <a:ext uri="{FF2B5EF4-FFF2-40B4-BE49-F238E27FC236}">
                <a16:creationId xmlns:a16="http://schemas.microsoft.com/office/drawing/2014/main" id="{8196EEB6-1374-4884-ED06-118632BB1A2B}"/>
              </a:ext>
            </a:extLst>
          </p:cNvPr>
          <p:cNvPicPr>
            <a:picLocks noChangeAspect="1"/>
          </p:cNvPicPr>
          <p:nvPr/>
        </p:nvPicPr>
        <p:blipFill rotWithShape="1">
          <a:blip r:embed="rId12"/>
          <a:srcRect t="10482"/>
          <a:stretch/>
        </p:blipFill>
        <p:spPr>
          <a:xfrm>
            <a:off x="9579398" y="2728261"/>
            <a:ext cx="708765" cy="1299896"/>
          </a:xfrm>
          <a:prstGeom prst="rect">
            <a:avLst/>
          </a:prstGeom>
        </p:spPr>
      </p:pic>
      <p:pic>
        <p:nvPicPr>
          <p:cNvPr id="13" name="Picture 2" descr="Periscope - Wikipedia">
            <a:extLst>
              <a:ext uri="{FF2B5EF4-FFF2-40B4-BE49-F238E27FC236}">
                <a16:creationId xmlns:a16="http://schemas.microsoft.com/office/drawing/2014/main" id="{3BD67B6A-F7A1-74EA-53CE-C4941AD334B1}"/>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r="49992"/>
          <a:stretch/>
        </p:blipFill>
        <p:spPr bwMode="auto">
          <a:xfrm>
            <a:off x="10138939" y="995374"/>
            <a:ext cx="1199566" cy="166307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291AA65C-0835-ECC1-5DB6-70FE5A44FD33}"/>
              </a:ext>
            </a:extLst>
          </p:cNvPr>
          <p:cNvSpPr txBox="1"/>
          <p:nvPr/>
        </p:nvSpPr>
        <p:spPr>
          <a:xfrm>
            <a:off x="8910902" y="1052256"/>
            <a:ext cx="1337381" cy="312650"/>
          </a:xfrm>
          <a:prstGeom prst="rect">
            <a:avLst/>
          </a:prstGeom>
          <a:noFill/>
        </p:spPr>
        <p:txBody>
          <a:bodyPr wrap="square" rtlCol="0">
            <a:spAutoFit/>
          </a:bodyPr>
          <a:lstStyle/>
          <a:p>
            <a:pPr lvl="0">
              <a:lnSpc>
                <a:spcPct val="107000"/>
              </a:lnSpc>
            </a:pPr>
            <a:r>
              <a:rPr lang="fr-BE" sz="1400" dirty="0">
                <a:effectLst/>
                <a:latin typeface="Calibri" panose="020F0502020204030204" pitchFamily="34" charset="0"/>
                <a:ea typeface="Calibri" panose="020F0502020204030204" pitchFamily="34" charset="0"/>
                <a:cs typeface="Times New Roman" panose="02020603050405020304" pitchFamily="18" charset="0"/>
              </a:rPr>
              <a:t>MEDIAN PLANE</a:t>
            </a:r>
            <a:endParaRPr lang="fr-BE" sz="1200" i="1" dirty="0"/>
          </a:p>
        </p:txBody>
      </p:sp>
      <p:sp>
        <p:nvSpPr>
          <p:cNvPr id="15" name="TextBox 14">
            <a:extLst>
              <a:ext uri="{FF2B5EF4-FFF2-40B4-BE49-F238E27FC236}">
                <a16:creationId xmlns:a16="http://schemas.microsoft.com/office/drawing/2014/main" id="{E657CDB0-51E1-FDC7-74BC-D551ECA15706}"/>
              </a:ext>
            </a:extLst>
          </p:cNvPr>
          <p:cNvSpPr txBox="1"/>
          <p:nvPr/>
        </p:nvSpPr>
        <p:spPr>
          <a:xfrm>
            <a:off x="11269400" y="2242195"/>
            <a:ext cx="1131970" cy="312650"/>
          </a:xfrm>
          <a:prstGeom prst="rect">
            <a:avLst/>
          </a:prstGeom>
          <a:noFill/>
        </p:spPr>
        <p:txBody>
          <a:bodyPr wrap="square" rtlCol="0">
            <a:spAutoFit/>
          </a:bodyPr>
          <a:lstStyle/>
          <a:p>
            <a:pPr lvl="0">
              <a:lnSpc>
                <a:spcPct val="107000"/>
              </a:lnSpc>
            </a:pPr>
            <a:r>
              <a:rPr lang="fr-BE" sz="1400" dirty="0">
                <a:effectLst/>
                <a:latin typeface="Calibri" panose="020F0502020204030204" pitchFamily="34" charset="0"/>
                <a:ea typeface="Calibri" panose="020F0502020204030204" pitchFamily="34" charset="0"/>
                <a:cs typeface="Times New Roman" panose="02020603050405020304" pitchFamily="18" charset="0"/>
              </a:rPr>
              <a:t>CAMERA</a:t>
            </a:r>
            <a:endParaRPr lang="fr-BE" sz="1200" i="1" dirty="0"/>
          </a:p>
        </p:txBody>
      </p:sp>
      <p:sp>
        <p:nvSpPr>
          <p:cNvPr id="20" name="TextBox 19">
            <a:extLst>
              <a:ext uri="{FF2B5EF4-FFF2-40B4-BE49-F238E27FC236}">
                <a16:creationId xmlns:a16="http://schemas.microsoft.com/office/drawing/2014/main" id="{C2CAD252-BF6F-73E8-798F-E818DED4538D}"/>
              </a:ext>
            </a:extLst>
          </p:cNvPr>
          <p:cNvSpPr txBox="1"/>
          <p:nvPr/>
        </p:nvSpPr>
        <p:spPr>
          <a:xfrm>
            <a:off x="4645569" y="2464020"/>
            <a:ext cx="3005822" cy="369332"/>
          </a:xfrm>
          <a:prstGeom prst="rect">
            <a:avLst/>
          </a:prstGeom>
          <a:noFill/>
        </p:spPr>
        <p:txBody>
          <a:bodyPr wrap="square">
            <a:spAutoFit/>
          </a:bodyPr>
          <a:lstStyle/>
          <a:p>
            <a:r>
              <a:rPr lang="fr-BE" dirty="0"/>
              <a:t>Beam </a:t>
            </a:r>
            <a:r>
              <a:rPr lang="fr-BE" dirty="0" err="1"/>
              <a:t>shape</a:t>
            </a:r>
            <a:r>
              <a:rPr lang="fr-BE" dirty="0"/>
              <a:t> </a:t>
            </a:r>
            <a:r>
              <a:rPr lang="fr-BE" dirty="0" err="1"/>
              <a:t>measurement</a:t>
            </a:r>
            <a:r>
              <a:rPr lang="fr-BE" dirty="0"/>
              <a:t>:</a:t>
            </a:r>
          </a:p>
        </p:txBody>
      </p:sp>
      <p:sp>
        <p:nvSpPr>
          <p:cNvPr id="21" name="Arrow: Right 20">
            <a:extLst>
              <a:ext uri="{FF2B5EF4-FFF2-40B4-BE49-F238E27FC236}">
                <a16:creationId xmlns:a16="http://schemas.microsoft.com/office/drawing/2014/main" id="{77C0DCC5-AF25-A847-B527-028B6BCC5654}"/>
              </a:ext>
            </a:extLst>
          </p:cNvPr>
          <p:cNvSpPr/>
          <p:nvPr/>
        </p:nvSpPr>
        <p:spPr>
          <a:xfrm>
            <a:off x="4094708" y="2543579"/>
            <a:ext cx="460353" cy="23059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TextBox 22">
            <a:extLst>
              <a:ext uri="{FF2B5EF4-FFF2-40B4-BE49-F238E27FC236}">
                <a16:creationId xmlns:a16="http://schemas.microsoft.com/office/drawing/2014/main" id="{5B0078F2-99C2-DB29-9585-D7DB8C7809ED}"/>
              </a:ext>
            </a:extLst>
          </p:cNvPr>
          <p:cNvSpPr txBox="1"/>
          <p:nvPr/>
        </p:nvSpPr>
        <p:spPr>
          <a:xfrm>
            <a:off x="5912167" y="3429000"/>
            <a:ext cx="1515534" cy="338554"/>
          </a:xfrm>
          <a:prstGeom prst="rect">
            <a:avLst/>
          </a:prstGeom>
          <a:noFill/>
        </p:spPr>
        <p:txBody>
          <a:bodyPr wrap="square">
            <a:spAutoFit/>
          </a:bodyPr>
          <a:lstStyle/>
          <a:p>
            <a:r>
              <a:rPr lang="fr-BE" sz="1600" i="1" dirty="0"/>
              <a:t>« </a:t>
            </a:r>
            <a:r>
              <a:rPr lang="fr-BE" sz="1600" i="1" dirty="0" err="1"/>
              <a:t>visual</a:t>
            </a:r>
            <a:r>
              <a:rPr lang="fr-BE" sz="1600" i="1" dirty="0"/>
              <a:t> </a:t>
            </a:r>
            <a:r>
              <a:rPr lang="fr-BE" sz="1600" i="1" dirty="0" err="1"/>
              <a:t>track</a:t>
            </a:r>
            <a:r>
              <a:rPr lang="fr-BE" sz="1600" i="1" dirty="0"/>
              <a:t> »</a:t>
            </a:r>
          </a:p>
        </p:txBody>
      </p:sp>
    </p:spTree>
    <p:extLst>
      <p:ext uri="{BB962C8B-B14F-4D97-AF65-F5344CB8AC3E}">
        <p14:creationId xmlns:p14="http://schemas.microsoft.com/office/powerpoint/2010/main" val="12039462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87D117-6E18-E4EF-B494-173C6B163F9E}"/>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C94317B-2AEC-C875-A2F5-9D67F403163C}"/>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DC94317B-2AEC-C875-A2F5-9D67F403163C}"/>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4FC9B7A5-85CC-E04C-FBEE-8AF0717BE951}"/>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14D15AEC-EABA-0987-8278-789774C1D869}"/>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6CA5098A-4E1D-84CF-28C8-17ED321F8334}"/>
              </a:ext>
            </a:extLst>
          </p:cNvPr>
          <p:cNvSpPr>
            <a:spLocks noGrp="1"/>
          </p:cNvSpPr>
          <p:nvPr>
            <p:ph type="sldNum" sz="quarter" idx="12"/>
          </p:nvPr>
        </p:nvSpPr>
        <p:spPr/>
        <p:txBody>
          <a:bodyPr/>
          <a:lstStyle/>
          <a:p>
            <a:fld id="{3C70BCF7-18AB-49E6-9587-D4665AED965E}" type="slidenum">
              <a:rPr lang="fr-FR" smtClean="0"/>
              <a:t>35</a:t>
            </a:fld>
            <a:endParaRPr lang="fr-FR"/>
          </a:p>
        </p:txBody>
      </p:sp>
      <p:sp>
        <p:nvSpPr>
          <p:cNvPr id="10" name="Title 5">
            <a:extLst>
              <a:ext uri="{FF2B5EF4-FFF2-40B4-BE49-F238E27FC236}">
                <a16:creationId xmlns:a16="http://schemas.microsoft.com/office/drawing/2014/main" id="{653EC2CA-B4E7-25ED-AAC7-9F8006254831}"/>
              </a:ext>
            </a:extLst>
          </p:cNvPr>
          <p:cNvSpPr txBox="1">
            <a:spLocks/>
          </p:cNvSpPr>
          <p:nvPr/>
        </p:nvSpPr>
        <p:spPr>
          <a:xfrm>
            <a:off x="191288" y="31761"/>
            <a:ext cx="9461631" cy="5702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BE" sz="2000" b="1">
                <a:latin typeface="+mn-lt"/>
              </a:rPr>
              <a:t>Recent developments: Design progress</a:t>
            </a:r>
            <a:endParaRPr lang="en-US" sz="2000" b="1" dirty="0">
              <a:latin typeface="+mn-lt"/>
            </a:endParaRPr>
          </a:p>
        </p:txBody>
      </p:sp>
      <p:sp>
        <p:nvSpPr>
          <p:cNvPr id="11" name="TextBox 10">
            <a:extLst>
              <a:ext uri="{FF2B5EF4-FFF2-40B4-BE49-F238E27FC236}">
                <a16:creationId xmlns:a16="http://schemas.microsoft.com/office/drawing/2014/main" id="{0BF7AA8D-3465-F371-97C9-E87DF35C6651}"/>
              </a:ext>
            </a:extLst>
          </p:cNvPr>
          <p:cNvSpPr txBox="1"/>
          <p:nvPr/>
        </p:nvSpPr>
        <p:spPr>
          <a:xfrm>
            <a:off x="691515" y="498779"/>
            <a:ext cx="6137910" cy="584775"/>
          </a:xfrm>
          <a:prstGeom prst="rect">
            <a:avLst/>
          </a:prstGeom>
          <a:noFill/>
        </p:spPr>
        <p:txBody>
          <a:bodyPr wrap="square">
            <a:spAutoFit/>
          </a:bodyPr>
          <a:lstStyle/>
          <a:p>
            <a:r>
              <a:rPr lang="en-US" sz="3200" b="1" dirty="0">
                <a:solidFill>
                  <a:schemeClr val="accent1"/>
                </a:solidFill>
              </a:rPr>
              <a:t>Proton stripper</a:t>
            </a:r>
          </a:p>
        </p:txBody>
      </p:sp>
      <p:pic>
        <p:nvPicPr>
          <p:cNvPr id="14" name="Picture 13">
            <a:extLst>
              <a:ext uri="{FF2B5EF4-FFF2-40B4-BE49-F238E27FC236}">
                <a16:creationId xmlns:a16="http://schemas.microsoft.com/office/drawing/2014/main" id="{3610E742-42B3-6C62-DFD2-8C076B6684AF}"/>
              </a:ext>
            </a:extLst>
          </p:cNvPr>
          <p:cNvPicPr>
            <a:picLocks noChangeAspect="1"/>
          </p:cNvPicPr>
          <p:nvPr/>
        </p:nvPicPr>
        <p:blipFill>
          <a:blip r:embed="rId7"/>
          <a:stretch>
            <a:fillRect/>
          </a:stretch>
        </p:blipFill>
        <p:spPr>
          <a:xfrm>
            <a:off x="3330961" y="2718388"/>
            <a:ext cx="2136530" cy="2758875"/>
          </a:xfrm>
          <a:prstGeom prst="rect">
            <a:avLst/>
          </a:prstGeom>
        </p:spPr>
      </p:pic>
      <p:sp>
        <p:nvSpPr>
          <p:cNvPr id="15" name="TextBox 14">
            <a:extLst>
              <a:ext uri="{FF2B5EF4-FFF2-40B4-BE49-F238E27FC236}">
                <a16:creationId xmlns:a16="http://schemas.microsoft.com/office/drawing/2014/main" id="{193F38AA-5F45-FC20-4A76-CDEE1CC325EE}"/>
              </a:ext>
            </a:extLst>
          </p:cNvPr>
          <p:cNvSpPr txBox="1"/>
          <p:nvPr/>
        </p:nvSpPr>
        <p:spPr>
          <a:xfrm>
            <a:off x="3248148" y="2441389"/>
            <a:ext cx="2355841" cy="276999"/>
          </a:xfrm>
          <a:prstGeom prst="rect">
            <a:avLst/>
          </a:prstGeom>
          <a:noFill/>
        </p:spPr>
        <p:txBody>
          <a:bodyPr wrap="square" rtlCol="0">
            <a:spAutoFit/>
          </a:bodyPr>
          <a:lstStyle/>
          <a:p>
            <a:r>
              <a:rPr lang="en-US" sz="1200" dirty="0"/>
              <a:t>Stripper motion for extraction</a:t>
            </a:r>
            <a:endParaRPr lang="fr-FR" sz="1200" dirty="0"/>
          </a:p>
        </p:txBody>
      </p:sp>
      <p:pic>
        <p:nvPicPr>
          <p:cNvPr id="18" name="Picture 17">
            <a:extLst>
              <a:ext uri="{FF2B5EF4-FFF2-40B4-BE49-F238E27FC236}">
                <a16:creationId xmlns:a16="http://schemas.microsoft.com/office/drawing/2014/main" id="{96B2D914-592D-9CA7-A03E-D7460E8ACA02}"/>
              </a:ext>
            </a:extLst>
          </p:cNvPr>
          <p:cNvPicPr>
            <a:picLocks noChangeAspect="1"/>
          </p:cNvPicPr>
          <p:nvPr/>
        </p:nvPicPr>
        <p:blipFill>
          <a:blip r:embed="rId8"/>
          <a:stretch>
            <a:fillRect/>
          </a:stretch>
        </p:blipFill>
        <p:spPr>
          <a:xfrm>
            <a:off x="108812" y="1083554"/>
            <a:ext cx="1187505" cy="1313167"/>
          </a:xfrm>
          <a:prstGeom prst="rect">
            <a:avLst/>
          </a:prstGeom>
        </p:spPr>
      </p:pic>
      <p:pic>
        <p:nvPicPr>
          <p:cNvPr id="20" name="Picture 19">
            <a:extLst>
              <a:ext uri="{FF2B5EF4-FFF2-40B4-BE49-F238E27FC236}">
                <a16:creationId xmlns:a16="http://schemas.microsoft.com/office/drawing/2014/main" id="{43AF5220-959E-F8EF-40F3-787B4F0D838E}"/>
              </a:ext>
            </a:extLst>
          </p:cNvPr>
          <p:cNvPicPr>
            <a:picLocks noChangeAspect="1"/>
          </p:cNvPicPr>
          <p:nvPr/>
        </p:nvPicPr>
        <p:blipFill>
          <a:blip r:embed="rId9"/>
          <a:stretch>
            <a:fillRect/>
          </a:stretch>
        </p:blipFill>
        <p:spPr>
          <a:xfrm>
            <a:off x="10259875" y="911440"/>
            <a:ext cx="1529464" cy="4128644"/>
          </a:xfrm>
          <a:prstGeom prst="rect">
            <a:avLst/>
          </a:prstGeom>
        </p:spPr>
      </p:pic>
      <p:pic>
        <p:nvPicPr>
          <p:cNvPr id="21" name="Content Placeholder 6">
            <a:extLst>
              <a:ext uri="{FF2B5EF4-FFF2-40B4-BE49-F238E27FC236}">
                <a16:creationId xmlns:a16="http://schemas.microsoft.com/office/drawing/2014/main" id="{217CB149-5490-3E6B-E918-12F36506286C}"/>
              </a:ext>
            </a:extLst>
          </p:cNvPr>
          <p:cNvPicPr>
            <a:picLocks noChangeAspect="1"/>
          </p:cNvPicPr>
          <p:nvPr/>
        </p:nvPicPr>
        <p:blipFill>
          <a:blip r:embed="rId10"/>
          <a:stretch>
            <a:fillRect/>
          </a:stretch>
        </p:blipFill>
        <p:spPr>
          <a:xfrm>
            <a:off x="6033083" y="2598509"/>
            <a:ext cx="3471832" cy="3132365"/>
          </a:xfrm>
          <a:prstGeom prst="rect">
            <a:avLst/>
          </a:prstGeom>
        </p:spPr>
      </p:pic>
      <p:sp>
        <p:nvSpPr>
          <p:cNvPr id="22" name="TextBox 21">
            <a:extLst>
              <a:ext uri="{FF2B5EF4-FFF2-40B4-BE49-F238E27FC236}">
                <a16:creationId xmlns:a16="http://schemas.microsoft.com/office/drawing/2014/main" id="{2FE0B1F9-677C-FA87-DB9C-3E2010176430}"/>
              </a:ext>
            </a:extLst>
          </p:cNvPr>
          <p:cNvSpPr txBox="1"/>
          <p:nvPr/>
        </p:nvSpPr>
        <p:spPr>
          <a:xfrm>
            <a:off x="1739986" y="1221117"/>
            <a:ext cx="5560048" cy="954107"/>
          </a:xfrm>
          <a:prstGeom prst="rect">
            <a:avLst/>
          </a:prstGeom>
          <a:noFill/>
        </p:spPr>
        <p:txBody>
          <a:bodyPr wrap="none" rtlCol="0">
            <a:spAutoFit/>
          </a:bodyPr>
          <a:lstStyle/>
          <a:p>
            <a:r>
              <a:rPr lang="en-US" sz="1400" b="1" dirty="0"/>
              <a:t>Main requirements:</a:t>
            </a:r>
          </a:p>
          <a:p>
            <a:r>
              <a:rPr lang="en-US" sz="1400" dirty="0"/>
              <a:t>- Accuracy and reliability of stripping foil position (affect beam properties)</a:t>
            </a:r>
          </a:p>
          <a:p>
            <a:r>
              <a:rPr lang="en-US" sz="1400" dirty="0"/>
              <a:t>- Fast particle switching proton/ions</a:t>
            </a:r>
          </a:p>
          <a:p>
            <a:r>
              <a:rPr lang="en-US" sz="1400" dirty="0"/>
              <a:t>- Replacement of stripping foil without cyclotron opening</a:t>
            </a:r>
            <a:endParaRPr lang="fr-FR" sz="1400" dirty="0"/>
          </a:p>
        </p:txBody>
      </p:sp>
      <p:pic>
        <p:nvPicPr>
          <p:cNvPr id="23" name="Picture 22">
            <a:extLst>
              <a:ext uri="{FF2B5EF4-FFF2-40B4-BE49-F238E27FC236}">
                <a16:creationId xmlns:a16="http://schemas.microsoft.com/office/drawing/2014/main" id="{4AE8681E-ADF3-E930-EA05-AF7EE882509D}"/>
              </a:ext>
            </a:extLst>
          </p:cNvPr>
          <p:cNvPicPr>
            <a:picLocks noChangeAspect="1"/>
          </p:cNvPicPr>
          <p:nvPr/>
        </p:nvPicPr>
        <p:blipFill>
          <a:blip r:embed="rId11"/>
          <a:stretch>
            <a:fillRect/>
          </a:stretch>
        </p:blipFill>
        <p:spPr>
          <a:xfrm>
            <a:off x="282326" y="2820798"/>
            <a:ext cx="2708103" cy="2953648"/>
          </a:xfrm>
          <a:prstGeom prst="rect">
            <a:avLst/>
          </a:prstGeom>
        </p:spPr>
      </p:pic>
      <p:sp>
        <p:nvSpPr>
          <p:cNvPr id="24" name="TextBox 23">
            <a:extLst>
              <a:ext uri="{FF2B5EF4-FFF2-40B4-BE49-F238E27FC236}">
                <a16:creationId xmlns:a16="http://schemas.microsoft.com/office/drawing/2014/main" id="{3B7A9D20-00D0-B0C4-D445-C7EA8CA2DA0D}"/>
              </a:ext>
            </a:extLst>
          </p:cNvPr>
          <p:cNvSpPr txBox="1"/>
          <p:nvPr/>
        </p:nvSpPr>
        <p:spPr>
          <a:xfrm>
            <a:off x="282326" y="2501143"/>
            <a:ext cx="2210862" cy="276999"/>
          </a:xfrm>
          <a:prstGeom prst="rect">
            <a:avLst/>
          </a:prstGeom>
          <a:noFill/>
        </p:spPr>
        <p:txBody>
          <a:bodyPr wrap="none" rtlCol="0">
            <a:spAutoFit/>
          </a:bodyPr>
          <a:lstStyle/>
          <a:p>
            <a:r>
              <a:rPr lang="en-US" sz="1200" dirty="0"/>
              <a:t>Stripping foil in nominal position</a:t>
            </a:r>
            <a:endParaRPr lang="fr-FR" sz="1200" dirty="0"/>
          </a:p>
        </p:txBody>
      </p:sp>
      <p:cxnSp>
        <p:nvCxnSpPr>
          <p:cNvPr id="26" name="Straight Arrow Connector 25">
            <a:extLst>
              <a:ext uri="{FF2B5EF4-FFF2-40B4-BE49-F238E27FC236}">
                <a16:creationId xmlns:a16="http://schemas.microsoft.com/office/drawing/2014/main" id="{41C365C7-ADDB-1BD8-B20D-062BFE75F33C}"/>
              </a:ext>
            </a:extLst>
          </p:cNvPr>
          <p:cNvCxnSpPr>
            <a:cxnSpLocks/>
            <a:stCxn id="24" idx="2"/>
          </p:cNvCxnSpPr>
          <p:nvPr/>
        </p:nvCxnSpPr>
        <p:spPr>
          <a:xfrm>
            <a:off x="1387757" y="2778142"/>
            <a:ext cx="1288753" cy="395240"/>
          </a:xfrm>
          <a:prstGeom prst="straightConnector1">
            <a:avLst/>
          </a:prstGeom>
          <a:ln w="22225">
            <a:tailEnd type="triangle"/>
          </a:ln>
        </p:spPr>
        <p:style>
          <a:lnRef idx="1">
            <a:schemeClr val="accent5"/>
          </a:lnRef>
          <a:fillRef idx="0">
            <a:schemeClr val="accent5"/>
          </a:fillRef>
          <a:effectRef idx="0">
            <a:schemeClr val="accent5"/>
          </a:effectRef>
          <a:fontRef idx="minor">
            <a:schemeClr val="tx1"/>
          </a:fontRef>
        </p:style>
      </p:cxnSp>
      <p:sp>
        <p:nvSpPr>
          <p:cNvPr id="30" name="TextBox 29">
            <a:extLst>
              <a:ext uri="{FF2B5EF4-FFF2-40B4-BE49-F238E27FC236}">
                <a16:creationId xmlns:a16="http://schemas.microsoft.com/office/drawing/2014/main" id="{94A33C3E-A1EA-C976-65CB-C3D868F0F721}"/>
              </a:ext>
            </a:extLst>
          </p:cNvPr>
          <p:cNvSpPr txBox="1"/>
          <p:nvPr/>
        </p:nvSpPr>
        <p:spPr>
          <a:xfrm>
            <a:off x="8312179" y="1083554"/>
            <a:ext cx="2027596" cy="376056"/>
          </a:xfrm>
          <a:prstGeom prst="rect">
            <a:avLst/>
          </a:prstGeom>
          <a:noFill/>
        </p:spPr>
        <p:txBody>
          <a:bodyPr vert="horz" wrap="none" lIns="86402" tIns="43201" rIns="86402" bIns="43201" rtlCol="0" anchor="ctr">
            <a:normAutofit/>
          </a:bodyPr>
          <a:lstStyle/>
          <a:p>
            <a:r>
              <a:rPr lang="fr-BE" sz="1134" dirty="0"/>
              <a:t>1400 mm stroke (</a:t>
            </a:r>
            <a:r>
              <a:rPr lang="fr-BE" sz="1134" dirty="0" err="1"/>
              <a:t>with</a:t>
            </a:r>
            <a:r>
              <a:rPr lang="fr-BE" sz="1134" dirty="0"/>
              <a:t> </a:t>
            </a:r>
            <a:r>
              <a:rPr lang="fr-BE" sz="1134" dirty="0" err="1"/>
              <a:t>bellow</a:t>
            </a:r>
            <a:r>
              <a:rPr lang="fr-BE" sz="1134" dirty="0"/>
              <a:t>)</a:t>
            </a:r>
          </a:p>
        </p:txBody>
      </p:sp>
      <p:cxnSp>
        <p:nvCxnSpPr>
          <p:cNvPr id="32" name="Straight Arrow Connector 31">
            <a:extLst>
              <a:ext uri="{FF2B5EF4-FFF2-40B4-BE49-F238E27FC236}">
                <a16:creationId xmlns:a16="http://schemas.microsoft.com/office/drawing/2014/main" id="{D05460F8-B161-ED4D-7181-C3D7517F8D7C}"/>
              </a:ext>
            </a:extLst>
          </p:cNvPr>
          <p:cNvCxnSpPr>
            <a:cxnSpLocks/>
          </p:cNvCxnSpPr>
          <p:nvPr/>
        </p:nvCxnSpPr>
        <p:spPr>
          <a:xfrm>
            <a:off x="9652919" y="1459610"/>
            <a:ext cx="1205581" cy="937111"/>
          </a:xfrm>
          <a:prstGeom prst="straightConnector1">
            <a:avLst/>
          </a:prstGeom>
          <a:ln w="22225">
            <a:tailEnd type="triangle"/>
          </a:ln>
        </p:spPr>
        <p:style>
          <a:lnRef idx="1">
            <a:schemeClr val="accent5"/>
          </a:lnRef>
          <a:fillRef idx="0">
            <a:schemeClr val="accent5"/>
          </a:fillRef>
          <a:effectRef idx="0">
            <a:schemeClr val="accent5"/>
          </a:effectRef>
          <a:fontRef idx="minor">
            <a:schemeClr val="tx1"/>
          </a:fontRef>
        </p:style>
      </p:cxnSp>
      <p:sp>
        <p:nvSpPr>
          <p:cNvPr id="36" name="TextBox 35">
            <a:extLst>
              <a:ext uri="{FF2B5EF4-FFF2-40B4-BE49-F238E27FC236}">
                <a16:creationId xmlns:a16="http://schemas.microsoft.com/office/drawing/2014/main" id="{92F40F00-F272-B65E-D719-B8E981E6B0D3}"/>
              </a:ext>
            </a:extLst>
          </p:cNvPr>
          <p:cNvSpPr txBox="1"/>
          <p:nvPr/>
        </p:nvSpPr>
        <p:spPr>
          <a:xfrm>
            <a:off x="7307962" y="1983565"/>
            <a:ext cx="2355841" cy="646331"/>
          </a:xfrm>
          <a:prstGeom prst="rect">
            <a:avLst/>
          </a:prstGeom>
          <a:noFill/>
        </p:spPr>
        <p:txBody>
          <a:bodyPr wrap="square" rtlCol="0">
            <a:spAutoFit/>
          </a:bodyPr>
          <a:lstStyle/>
          <a:p>
            <a:r>
              <a:rPr lang="en-US" sz="1200" dirty="0"/>
              <a:t>Docking station:</a:t>
            </a:r>
          </a:p>
          <a:p>
            <a:pPr marL="171450" indent="-171450">
              <a:buFontTx/>
              <a:buChar char="-"/>
            </a:pPr>
            <a:r>
              <a:rPr lang="en-US" sz="1200" dirty="0"/>
              <a:t>with isolated vacuum volume</a:t>
            </a:r>
          </a:p>
          <a:p>
            <a:pPr marL="171450" indent="-171450">
              <a:buFontTx/>
              <a:buChar char="-"/>
            </a:pPr>
            <a:r>
              <a:rPr lang="en-US" sz="1200" dirty="0"/>
              <a:t>automated airlock sequence</a:t>
            </a:r>
            <a:endParaRPr lang="fr-FR" sz="1200" dirty="0"/>
          </a:p>
        </p:txBody>
      </p:sp>
      <p:sp>
        <p:nvSpPr>
          <p:cNvPr id="37" name="TextBox 36">
            <a:extLst>
              <a:ext uri="{FF2B5EF4-FFF2-40B4-BE49-F238E27FC236}">
                <a16:creationId xmlns:a16="http://schemas.microsoft.com/office/drawing/2014/main" id="{4D72584A-E329-0190-1632-2AB107DC5CE3}"/>
              </a:ext>
            </a:extLst>
          </p:cNvPr>
          <p:cNvSpPr txBox="1"/>
          <p:nvPr/>
        </p:nvSpPr>
        <p:spPr>
          <a:xfrm>
            <a:off x="3761372" y="5845785"/>
            <a:ext cx="7097128" cy="369332"/>
          </a:xfrm>
          <a:prstGeom prst="rect">
            <a:avLst/>
          </a:prstGeom>
          <a:noFill/>
        </p:spPr>
        <p:txBody>
          <a:bodyPr wrap="square">
            <a:spAutoFit/>
          </a:bodyPr>
          <a:lstStyle/>
          <a:p>
            <a:pPr marL="742950" lvl="1" indent="-285750">
              <a:buFontTx/>
              <a:buChar char="-"/>
            </a:pPr>
            <a:r>
              <a:rPr lang="en-US" sz="1800" b="1" dirty="0"/>
              <a:t>System and test bench Design finished, </a:t>
            </a:r>
            <a:r>
              <a:rPr lang="en-US" b="1" dirty="0"/>
              <a:t>production starts soon</a:t>
            </a:r>
            <a:endParaRPr lang="fr-FR" sz="1800" b="1" u="sng" dirty="0"/>
          </a:p>
        </p:txBody>
      </p:sp>
      <p:sp>
        <p:nvSpPr>
          <p:cNvPr id="38" name="Arrow: Right 37">
            <a:extLst>
              <a:ext uri="{FF2B5EF4-FFF2-40B4-BE49-F238E27FC236}">
                <a16:creationId xmlns:a16="http://schemas.microsoft.com/office/drawing/2014/main" id="{4FEBB11B-B4A9-C105-63F0-E43F18B22FBA}"/>
              </a:ext>
            </a:extLst>
          </p:cNvPr>
          <p:cNvSpPr/>
          <p:nvPr/>
        </p:nvSpPr>
        <p:spPr>
          <a:xfrm>
            <a:off x="4004548" y="5921412"/>
            <a:ext cx="460353" cy="23059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9337600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AF8EF61A-69BE-F84E-8EE7-C34E9F662A07}"/>
              </a:ext>
            </a:extLst>
          </p:cNvPr>
          <p:cNvPicPr>
            <a:picLocks noChangeAspect="1"/>
          </p:cNvPicPr>
          <p:nvPr/>
        </p:nvPicPr>
        <p:blipFill>
          <a:blip r:embed="rId5"/>
          <a:stretch>
            <a:fillRect/>
          </a:stretch>
        </p:blipFill>
        <p:spPr>
          <a:xfrm>
            <a:off x="6185764" y="419367"/>
            <a:ext cx="4228392" cy="3340281"/>
          </a:xfrm>
          <a:prstGeom prst="rect">
            <a:avLst/>
          </a:prstGeom>
        </p:spPr>
      </p:pic>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6" imgW="353" imgH="353" progId="TCLayout.ActiveDocument.1">
                  <p:embed/>
                </p:oleObj>
              </mc:Choice>
              <mc:Fallback>
                <p:oleObj name="think-cell Slide" r:id="rId6"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7"/>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D9E9D2EB-C5FA-47A4-BFEF-DBE7BD422902}"/>
              </a:ext>
            </a:extLst>
          </p:cNvPr>
          <p:cNvSpPr>
            <a:spLocks noGrp="1"/>
          </p:cNvSpPr>
          <p:nvPr>
            <p:ph type="title"/>
          </p:nvPr>
        </p:nvSpPr>
        <p:spPr>
          <a:xfrm>
            <a:off x="294917" y="86067"/>
            <a:ext cx="9895355" cy="525636"/>
          </a:xfrm>
        </p:spPr>
        <p:txBody>
          <a:bodyPr vert="horz">
            <a:normAutofit/>
          </a:bodyPr>
          <a:lstStyle/>
          <a:p>
            <a:r>
              <a:rPr lang="fr-BE" sz="2400" b="1" dirty="0" err="1">
                <a:latin typeface="+mn-lt"/>
              </a:rPr>
              <a:t>Upscaling</a:t>
            </a:r>
            <a:r>
              <a:rPr lang="fr-BE" sz="2400" b="1" dirty="0">
                <a:latin typeface="+mn-lt"/>
              </a:rPr>
              <a:t> </a:t>
            </a:r>
            <a:r>
              <a:rPr lang="fr-BE" sz="2400" b="1" dirty="0" err="1">
                <a:latin typeface="+mn-lt"/>
              </a:rPr>
              <a:t>from</a:t>
            </a:r>
            <a:r>
              <a:rPr lang="fr-BE" sz="2400" b="1" dirty="0">
                <a:latin typeface="+mn-lt"/>
              </a:rPr>
              <a:t> C230: in </a:t>
            </a:r>
            <a:r>
              <a:rPr lang="fr-BE" sz="2400" b="1" dirty="0" err="1">
                <a:latin typeface="+mn-lt"/>
              </a:rPr>
              <a:t>need</a:t>
            </a:r>
            <a:r>
              <a:rPr lang="fr-BE" sz="2400" b="1" dirty="0">
                <a:latin typeface="+mn-lt"/>
              </a:rPr>
              <a:t> of new probes and mapping </a:t>
            </a:r>
            <a:r>
              <a:rPr lang="fr-BE" sz="2400" b="1" dirty="0" err="1">
                <a:latin typeface="+mn-lt"/>
              </a:rPr>
              <a:t>methods</a:t>
            </a:r>
            <a:endParaRPr lang="en-US" sz="2400" b="1" dirty="0">
              <a:latin typeface="+mn-lt"/>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36</a:t>
            </a:fld>
            <a:endParaRPr lang="fr-FR"/>
          </a:p>
        </p:txBody>
      </p:sp>
      <p:sp>
        <p:nvSpPr>
          <p:cNvPr id="13" name="TextBox 11">
            <a:extLst>
              <a:ext uri="{FF2B5EF4-FFF2-40B4-BE49-F238E27FC236}">
                <a16:creationId xmlns:a16="http://schemas.microsoft.com/office/drawing/2014/main" id="{B61E7651-F102-C52E-B453-095F3BAF2A18}"/>
              </a:ext>
            </a:extLst>
          </p:cNvPr>
          <p:cNvSpPr txBox="1"/>
          <p:nvPr/>
        </p:nvSpPr>
        <p:spPr>
          <a:xfrm>
            <a:off x="2184663" y="2953385"/>
            <a:ext cx="3057932" cy="354071"/>
          </a:xfrm>
          <a:prstGeom prst="rect">
            <a:avLst/>
          </a:prstGeom>
          <a:noFill/>
        </p:spPr>
        <p:txBody>
          <a:bodyPr wrap="square" rtlCol="0">
            <a:spAutoFit/>
          </a:bodyPr>
          <a:lstStyle/>
          <a:p>
            <a:r>
              <a:rPr lang="en-US" b="1" dirty="0">
                <a:solidFill>
                  <a:schemeClr val="bg1"/>
                </a:solidFill>
              </a:rPr>
              <a:t>NHa C400</a:t>
            </a:r>
            <a:endParaRPr lang="fr-BE" b="1" dirty="0">
              <a:solidFill>
                <a:schemeClr val="bg1"/>
              </a:solidFill>
            </a:endParaRPr>
          </a:p>
        </p:txBody>
      </p:sp>
      <p:sp>
        <p:nvSpPr>
          <p:cNvPr id="4" name="TextBox 3">
            <a:extLst>
              <a:ext uri="{FF2B5EF4-FFF2-40B4-BE49-F238E27FC236}">
                <a16:creationId xmlns:a16="http://schemas.microsoft.com/office/drawing/2014/main" id="{C89578D5-B2EA-D944-93B8-EF5D9C99F544}"/>
              </a:ext>
            </a:extLst>
          </p:cNvPr>
          <p:cNvSpPr txBox="1"/>
          <p:nvPr/>
        </p:nvSpPr>
        <p:spPr>
          <a:xfrm>
            <a:off x="1392515" y="3722368"/>
            <a:ext cx="4135074" cy="1077218"/>
          </a:xfrm>
          <a:prstGeom prst="rect">
            <a:avLst/>
          </a:prstGeom>
          <a:noFill/>
        </p:spPr>
        <p:txBody>
          <a:bodyPr wrap="square" rtlCol="0">
            <a:spAutoFit/>
          </a:bodyPr>
          <a:lstStyle/>
          <a:p>
            <a:pPr algn="ctr"/>
            <a:r>
              <a:rPr lang="en-US" sz="1600" b="1" dirty="0"/>
              <a:t>C230</a:t>
            </a:r>
          </a:p>
          <a:p>
            <a:pPr marL="742950" lvl="1" indent="-285750">
              <a:buFontTx/>
              <a:buChar char="-"/>
            </a:pPr>
            <a:r>
              <a:rPr lang="en-US" sz="1200" dirty="0"/>
              <a:t>40 pole edges with 5 different shapes</a:t>
            </a:r>
          </a:p>
          <a:p>
            <a:pPr marL="742950" lvl="1" indent="-285750">
              <a:buFontTx/>
              <a:buChar char="-"/>
            </a:pPr>
            <a:r>
              <a:rPr lang="en-US" sz="1200" dirty="0"/>
              <a:t>pole edge weights: max 25 kg</a:t>
            </a:r>
          </a:p>
          <a:p>
            <a:pPr marL="742950" lvl="1" indent="-285750">
              <a:buFontTx/>
              <a:buChar char="-"/>
            </a:pPr>
            <a:r>
              <a:rPr lang="en-US" sz="1200" dirty="0"/>
              <a:t>Median plane: </a:t>
            </a:r>
            <a:r>
              <a:rPr lang="en-US" sz="1200" dirty="0" err="1"/>
              <a:t>dia</a:t>
            </a:r>
            <a:r>
              <a:rPr lang="en-US" sz="1200" dirty="0"/>
              <a:t>=2.26m → surface to cover: 4 m2</a:t>
            </a:r>
          </a:p>
          <a:p>
            <a:pPr marL="742950" lvl="1" indent="-285750">
              <a:buFontTx/>
              <a:buChar char="-"/>
            </a:pPr>
            <a:r>
              <a:rPr lang="en-US" sz="1200" dirty="0"/>
              <a:t>Min-max B field: 1 - 2.8 T</a:t>
            </a:r>
          </a:p>
        </p:txBody>
      </p:sp>
      <p:sp>
        <p:nvSpPr>
          <p:cNvPr id="7" name="TextBox 6">
            <a:extLst>
              <a:ext uri="{FF2B5EF4-FFF2-40B4-BE49-F238E27FC236}">
                <a16:creationId xmlns:a16="http://schemas.microsoft.com/office/drawing/2014/main" id="{898EDB30-2540-31F5-AD20-541103A2E1F4}"/>
              </a:ext>
            </a:extLst>
          </p:cNvPr>
          <p:cNvSpPr txBox="1"/>
          <p:nvPr/>
        </p:nvSpPr>
        <p:spPr>
          <a:xfrm>
            <a:off x="5751473" y="3716112"/>
            <a:ext cx="5048012" cy="1261884"/>
          </a:xfrm>
          <a:prstGeom prst="rect">
            <a:avLst/>
          </a:prstGeom>
          <a:noFill/>
        </p:spPr>
        <p:txBody>
          <a:bodyPr wrap="square" rtlCol="0">
            <a:spAutoFit/>
          </a:bodyPr>
          <a:lstStyle/>
          <a:p>
            <a:pPr algn="ctr"/>
            <a:r>
              <a:rPr lang="en-US" sz="1600" b="1" dirty="0"/>
              <a:t>C400</a:t>
            </a:r>
          </a:p>
          <a:p>
            <a:pPr marL="742950" lvl="1" indent="-285750">
              <a:buFontTx/>
              <a:buChar char="-"/>
            </a:pPr>
            <a:r>
              <a:rPr lang="en-US" sz="1200" dirty="0"/>
              <a:t>88 multi-part forming the pole edges with 11 different profiles</a:t>
            </a:r>
          </a:p>
          <a:p>
            <a:pPr marL="742950" lvl="1" indent="-285750">
              <a:buFontTx/>
              <a:buChar char="-"/>
            </a:pPr>
            <a:r>
              <a:rPr lang="en-US" sz="1200" dirty="0"/>
              <a:t>Parts weight: 21-44 kg</a:t>
            </a:r>
          </a:p>
          <a:p>
            <a:pPr marL="742950" lvl="1" indent="-285750">
              <a:buFontTx/>
              <a:buChar char="-"/>
            </a:pPr>
            <a:r>
              <a:rPr lang="en-US" sz="1200" dirty="0"/>
              <a:t>Median plane: </a:t>
            </a:r>
            <a:r>
              <a:rPr lang="en-US" sz="1200" dirty="0" err="1"/>
              <a:t>dia</a:t>
            </a:r>
            <a:r>
              <a:rPr lang="en-US" sz="1200" dirty="0"/>
              <a:t>=3.75m → surface to cover: 11 m2</a:t>
            </a:r>
          </a:p>
          <a:p>
            <a:pPr marL="742950" lvl="1" indent="-285750">
              <a:buFontTx/>
              <a:buChar char="-"/>
            </a:pPr>
            <a:r>
              <a:rPr lang="en-US" sz="1200" dirty="0"/>
              <a:t>Min-max B field: 2.5 - 4.5 T</a:t>
            </a:r>
          </a:p>
          <a:p>
            <a:pPr lvl="1"/>
            <a:endParaRPr lang="en-US" sz="1200" dirty="0"/>
          </a:p>
        </p:txBody>
      </p:sp>
      <p:sp>
        <p:nvSpPr>
          <p:cNvPr id="9" name="TextBox 8">
            <a:extLst>
              <a:ext uri="{FF2B5EF4-FFF2-40B4-BE49-F238E27FC236}">
                <a16:creationId xmlns:a16="http://schemas.microsoft.com/office/drawing/2014/main" id="{F263E87C-2EE9-F67D-2708-3C58B0095852}"/>
              </a:ext>
            </a:extLst>
          </p:cNvPr>
          <p:cNvSpPr txBox="1"/>
          <p:nvPr/>
        </p:nvSpPr>
        <p:spPr>
          <a:xfrm>
            <a:off x="1656824" y="5061571"/>
            <a:ext cx="10240259" cy="1200329"/>
          </a:xfrm>
          <a:prstGeom prst="rect">
            <a:avLst/>
          </a:prstGeom>
          <a:noFill/>
        </p:spPr>
        <p:txBody>
          <a:bodyPr wrap="square">
            <a:spAutoFit/>
          </a:bodyPr>
          <a:lstStyle/>
          <a:p>
            <a:pPr marL="1200150" lvl="2" indent="-285750">
              <a:buFontTx/>
              <a:buChar char="-"/>
            </a:pPr>
            <a:r>
              <a:rPr lang="en-US" sz="1200" dirty="0"/>
              <a:t>Higher risk of accident/damages and mixing errors with pole edge handling</a:t>
            </a:r>
          </a:p>
          <a:p>
            <a:pPr marL="1200150" lvl="2" indent="-285750">
              <a:buFontTx/>
              <a:buChar char="-"/>
            </a:pPr>
            <a:r>
              <a:rPr lang="en-US" sz="1200" dirty="0"/>
              <a:t>Much larger surface to cover</a:t>
            </a:r>
          </a:p>
          <a:p>
            <a:pPr marL="1657350" lvl="3" indent="-285750">
              <a:buFontTx/>
              <a:buChar char="-"/>
            </a:pPr>
            <a:r>
              <a:rPr lang="en-US" sz="1200" b="1" dirty="0"/>
              <a:t>Significantly increase mechanical &amp; measurement accuracy challenges</a:t>
            </a:r>
          </a:p>
          <a:p>
            <a:pPr lvl="4"/>
            <a:r>
              <a:rPr lang="en-US" sz="1200" u="sng" dirty="0"/>
              <a:t>Position: </a:t>
            </a:r>
            <a:r>
              <a:rPr lang="en-US" sz="1200" dirty="0"/>
              <a:t>± 0.1mm repeatability &amp; accuracy,       </a:t>
            </a:r>
            <a:r>
              <a:rPr lang="en-US" sz="1200" u="sng" dirty="0"/>
              <a:t>B field: </a:t>
            </a:r>
            <a:r>
              <a:rPr lang="en-US" sz="1200" dirty="0"/>
              <a:t>Aim for 10ppm absolute precision (~5G at B=4.5T max)</a:t>
            </a:r>
          </a:p>
          <a:p>
            <a:pPr marL="1657350" lvl="3" indent="-285750">
              <a:buFontTx/>
              <a:buChar char="-"/>
            </a:pPr>
            <a:r>
              <a:rPr lang="en-US" sz="1200" b="1" dirty="0"/>
              <a:t>Time challenge: Goal= Keep a full mapping under 24h</a:t>
            </a:r>
          </a:p>
          <a:p>
            <a:pPr marL="1200150" lvl="2" indent="-285750">
              <a:buFontTx/>
              <a:buChar char="-"/>
            </a:pPr>
            <a:r>
              <a:rPr lang="en-US" sz="1200" dirty="0"/>
              <a:t>Take into account impact of pressure force on magnetic field → mapping directly under vacuum</a:t>
            </a:r>
            <a:endParaRPr lang="fr-FR" sz="1200" dirty="0"/>
          </a:p>
        </p:txBody>
      </p:sp>
      <p:sp>
        <p:nvSpPr>
          <p:cNvPr id="10" name="TextBox 9">
            <a:extLst>
              <a:ext uri="{FF2B5EF4-FFF2-40B4-BE49-F238E27FC236}">
                <a16:creationId xmlns:a16="http://schemas.microsoft.com/office/drawing/2014/main" id="{F0A00CDC-22EF-4F35-9E29-BA5B07A4BDE0}"/>
              </a:ext>
            </a:extLst>
          </p:cNvPr>
          <p:cNvSpPr txBox="1"/>
          <p:nvPr/>
        </p:nvSpPr>
        <p:spPr>
          <a:xfrm>
            <a:off x="294917" y="5477069"/>
            <a:ext cx="2522483" cy="369332"/>
          </a:xfrm>
          <a:prstGeom prst="rect">
            <a:avLst/>
          </a:prstGeom>
          <a:noFill/>
        </p:spPr>
        <p:txBody>
          <a:bodyPr wrap="square">
            <a:spAutoFit/>
          </a:bodyPr>
          <a:lstStyle/>
          <a:p>
            <a:pPr lvl="1"/>
            <a:r>
              <a:rPr lang="en-US" dirty="0"/>
              <a:t>C230 </a:t>
            </a:r>
            <a:r>
              <a:rPr lang="en-US" dirty="0">
                <a:latin typeface="Calibri" panose="020F0502020204030204" pitchFamily="34" charset="0"/>
                <a:cs typeface="Calibri" panose="020F0502020204030204" pitchFamily="34" charset="0"/>
              </a:rPr>
              <a:t>→</a:t>
            </a:r>
            <a:r>
              <a:rPr lang="en-US" dirty="0"/>
              <a:t> C400</a:t>
            </a:r>
            <a:endParaRPr lang="fr-FR" dirty="0"/>
          </a:p>
        </p:txBody>
      </p:sp>
      <p:sp>
        <p:nvSpPr>
          <p:cNvPr id="15" name="Left Brace 14">
            <a:extLst>
              <a:ext uri="{FF2B5EF4-FFF2-40B4-BE49-F238E27FC236}">
                <a16:creationId xmlns:a16="http://schemas.microsoft.com/office/drawing/2014/main" id="{5C596711-9B85-8AAD-08A2-0AD6FA2163D0}"/>
              </a:ext>
            </a:extLst>
          </p:cNvPr>
          <p:cNvSpPr/>
          <p:nvPr/>
        </p:nvSpPr>
        <p:spPr>
          <a:xfrm>
            <a:off x="2245010" y="5061571"/>
            <a:ext cx="208104" cy="120032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pic>
        <p:nvPicPr>
          <p:cNvPr id="8" name="Picture 7">
            <a:extLst>
              <a:ext uri="{FF2B5EF4-FFF2-40B4-BE49-F238E27FC236}">
                <a16:creationId xmlns:a16="http://schemas.microsoft.com/office/drawing/2014/main" id="{A0A43191-2DE4-B6F7-764A-4D97094963EC}"/>
              </a:ext>
            </a:extLst>
          </p:cNvPr>
          <p:cNvPicPr>
            <a:picLocks noChangeAspect="1"/>
          </p:cNvPicPr>
          <p:nvPr/>
        </p:nvPicPr>
        <p:blipFill>
          <a:blip r:embed="rId8"/>
          <a:stretch>
            <a:fillRect/>
          </a:stretch>
        </p:blipFill>
        <p:spPr>
          <a:xfrm>
            <a:off x="764262" y="1405916"/>
            <a:ext cx="423230" cy="560449"/>
          </a:xfrm>
          <a:prstGeom prst="rect">
            <a:avLst/>
          </a:prstGeom>
        </p:spPr>
      </p:pic>
      <p:pic>
        <p:nvPicPr>
          <p:cNvPr id="19" name="Picture 18">
            <a:extLst>
              <a:ext uri="{FF2B5EF4-FFF2-40B4-BE49-F238E27FC236}">
                <a16:creationId xmlns:a16="http://schemas.microsoft.com/office/drawing/2014/main" id="{705DA4CB-9890-D606-3250-35FFAECEEE59}"/>
              </a:ext>
            </a:extLst>
          </p:cNvPr>
          <p:cNvPicPr>
            <a:picLocks noChangeAspect="1"/>
          </p:cNvPicPr>
          <p:nvPr/>
        </p:nvPicPr>
        <p:blipFill>
          <a:blip r:embed="rId9"/>
          <a:stretch>
            <a:fillRect/>
          </a:stretch>
        </p:blipFill>
        <p:spPr>
          <a:xfrm>
            <a:off x="458946" y="2190655"/>
            <a:ext cx="647279" cy="633700"/>
          </a:xfrm>
          <a:prstGeom prst="rect">
            <a:avLst/>
          </a:prstGeom>
        </p:spPr>
      </p:pic>
      <p:pic>
        <p:nvPicPr>
          <p:cNvPr id="23" name="Picture 22">
            <a:extLst>
              <a:ext uri="{FF2B5EF4-FFF2-40B4-BE49-F238E27FC236}">
                <a16:creationId xmlns:a16="http://schemas.microsoft.com/office/drawing/2014/main" id="{4DC72A25-6957-2A40-C6C7-49C74FA21762}"/>
              </a:ext>
            </a:extLst>
          </p:cNvPr>
          <p:cNvPicPr>
            <a:picLocks noChangeAspect="1"/>
          </p:cNvPicPr>
          <p:nvPr/>
        </p:nvPicPr>
        <p:blipFill>
          <a:blip r:embed="rId10"/>
          <a:stretch>
            <a:fillRect/>
          </a:stretch>
        </p:blipFill>
        <p:spPr>
          <a:xfrm>
            <a:off x="565336" y="895138"/>
            <a:ext cx="906616" cy="393579"/>
          </a:xfrm>
          <a:prstGeom prst="rect">
            <a:avLst/>
          </a:prstGeom>
        </p:spPr>
      </p:pic>
      <p:pic>
        <p:nvPicPr>
          <p:cNvPr id="25" name="Picture 24">
            <a:extLst>
              <a:ext uri="{FF2B5EF4-FFF2-40B4-BE49-F238E27FC236}">
                <a16:creationId xmlns:a16="http://schemas.microsoft.com/office/drawing/2014/main" id="{7DE8D22E-B9D4-4309-A616-99D7E42C4EB3}"/>
              </a:ext>
            </a:extLst>
          </p:cNvPr>
          <p:cNvPicPr>
            <a:picLocks noChangeAspect="1"/>
          </p:cNvPicPr>
          <p:nvPr/>
        </p:nvPicPr>
        <p:blipFill>
          <a:blip r:embed="rId11"/>
          <a:stretch>
            <a:fillRect/>
          </a:stretch>
        </p:blipFill>
        <p:spPr>
          <a:xfrm>
            <a:off x="1864110" y="967770"/>
            <a:ext cx="3278150" cy="2376173"/>
          </a:xfrm>
          <a:prstGeom prst="rect">
            <a:avLst/>
          </a:prstGeom>
        </p:spPr>
      </p:pic>
      <p:pic>
        <p:nvPicPr>
          <p:cNvPr id="29" name="Picture 28">
            <a:extLst>
              <a:ext uri="{FF2B5EF4-FFF2-40B4-BE49-F238E27FC236}">
                <a16:creationId xmlns:a16="http://schemas.microsoft.com/office/drawing/2014/main" id="{59082B64-C1FA-996F-9AA0-3E35B2727A4D}"/>
              </a:ext>
            </a:extLst>
          </p:cNvPr>
          <p:cNvPicPr>
            <a:picLocks noChangeAspect="1"/>
          </p:cNvPicPr>
          <p:nvPr/>
        </p:nvPicPr>
        <p:blipFill>
          <a:blip r:embed="rId12"/>
          <a:stretch>
            <a:fillRect/>
          </a:stretch>
        </p:blipFill>
        <p:spPr>
          <a:xfrm>
            <a:off x="1040593" y="2789075"/>
            <a:ext cx="456544" cy="1077218"/>
          </a:xfrm>
          <a:prstGeom prst="rect">
            <a:avLst/>
          </a:prstGeom>
        </p:spPr>
      </p:pic>
      <p:pic>
        <p:nvPicPr>
          <p:cNvPr id="31" name="Picture 30">
            <a:extLst>
              <a:ext uri="{FF2B5EF4-FFF2-40B4-BE49-F238E27FC236}">
                <a16:creationId xmlns:a16="http://schemas.microsoft.com/office/drawing/2014/main" id="{9E9A709D-8B28-A61E-D4E8-575083CD9600}"/>
              </a:ext>
            </a:extLst>
          </p:cNvPr>
          <p:cNvPicPr>
            <a:picLocks noChangeAspect="1"/>
          </p:cNvPicPr>
          <p:nvPr/>
        </p:nvPicPr>
        <p:blipFill>
          <a:blip r:embed="rId13"/>
          <a:stretch>
            <a:fillRect/>
          </a:stretch>
        </p:blipFill>
        <p:spPr>
          <a:xfrm>
            <a:off x="1763775" y="537841"/>
            <a:ext cx="913551" cy="525636"/>
          </a:xfrm>
          <a:prstGeom prst="rect">
            <a:avLst/>
          </a:prstGeom>
        </p:spPr>
      </p:pic>
      <p:cxnSp>
        <p:nvCxnSpPr>
          <p:cNvPr id="33" name="Straight Arrow Connector 32">
            <a:extLst>
              <a:ext uri="{FF2B5EF4-FFF2-40B4-BE49-F238E27FC236}">
                <a16:creationId xmlns:a16="http://schemas.microsoft.com/office/drawing/2014/main" id="{7FC1BE21-D856-F520-0C87-D872F7235844}"/>
              </a:ext>
            </a:extLst>
          </p:cNvPr>
          <p:cNvCxnSpPr>
            <a:stCxn id="31" idx="3"/>
          </p:cNvCxnSpPr>
          <p:nvPr/>
        </p:nvCxnSpPr>
        <p:spPr>
          <a:xfrm>
            <a:off x="2677326" y="800659"/>
            <a:ext cx="494752" cy="2628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EF60D90E-EF91-1F27-179B-4D5BDE495160}"/>
              </a:ext>
            </a:extLst>
          </p:cNvPr>
          <p:cNvCxnSpPr>
            <a:cxnSpLocks/>
          </p:cNvCxnSpPr>
          <p:nvPr/>
        </p:nvCxnSpPr>
        <p:spPr>
          <a:xfrm>
            <a:off x="1308782" y="1171379"/>
            <a:ext cx="1040280" cy="1370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77880B23-2A4A-0AC4-17F0-9C4F4AEE1CB6}"/>
              </a:ext>
            </a:extLst>
          </p:cNvPr>
          <p:cNvCxnSpPr>
            <a:cxnSpLocks/>
            <a:stCxn id="19" idx="3"/>
          </p:cNvCxnSpPr>
          <p:nvPr/>
        </p:nvCxnSpPr>
        <p:spPr>
          <a:xfrm flipV="1">
            <a:off x="1106225" y="2114319"/>
            <a:ext cx="1571101" cy="3931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E6084519-8DB3-D6EB-E1AD-D70C0009B649}"/>
              </a:ext>
            </a:extLst>
          </p:cNvPr>
          <p:cNvCxnSpPr>
            <a:cxnSpLocks/>
            <a:stCxn id="8" idx="3"/>
          </p:cNvCxnSpPr>
          <p:nvPr/>
        </p:nvCxnSpPr>
        <p:spPr>
          <a:xfrm>
            <a:off x="1187492" y="1686141"/>
            <a:ext cx="1984586" cy="2995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5876E262-349A-D1A7-38EF-39B9AA711DDC}"/>
              </a:ext>
            </a:extLst>
          </p:cNvPr>
          <p:cNvCxnSpPr>
            <a:cxnSpLocks/>
          </p:cNvCxnSpPr>
          <p:nvPr/>
        </p:nvCxnSpPr>
        <p:spPr>
          <a:xfrm flipV="1">
            <a:off x="1497137" y="2660492"/>
            <a:ext cx="640262" cy="3770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Arrow: Left-Right 48">
            <a:extLst>
              <a:ext uri="{FF2B5EF4-FFF2-40B4-BE49-F238E27FC236}">
                <a16:creationId xmlns:a16="http://schemas.microsoft.com/office/drawing/2014/main" id="{74436031-9A8D-9B00-21ED-082F0AB59F39}"/>
              </a:ext>
            </a:extLst>
          </p:cNvPr>
          <p:cNvSpPr/>
          <p:nvPr/>
        </p:nvSpPr>
        <p:spPr>
          <a:xfrm>
            <a:off x="1889294" y="3237613"/>
            <a:ext cx="3184411" cy="106330"/>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Arrow: Left-Right 49">
            <a:extLst>
              <a:ext uri="{FF2B5EF4-FFF2-40B4-BE49-F238E27FC236}">
                <a16:creationId xmlns:a16="http://schemas.microsoft.com/office/drawing/2014/main" id="{9C108DEC-72F2-9232-43FD-0F4E121FD004}"/>
              </a:ext>
            </a:extLst>
          </p:cNvPr>
          <p:cNvSpPr/>
          <p:nvPr/>
        </p:nvSpPr>
        <p:spPr>
          <a:xfrm>
            <a:off x="6591056" y="3137732"/>
            <a:ext cx="3264428" cy="164072"/>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TextBox 51">
            <a:extLst>
              <a:ext uri="{FF2B5EF4-FFF2-40B4-BE49-F238E27FC236}">
                <a16:creationId xmlns:a16="http://schemas.microsoft.com/office/drawing/2014/main" id="{8F006031-15E1-CD7F-B532-E3F0D7AE89F6}"/>
              </a:ext>
            </a:extLst>
          </p:cNvPr>
          <p:cNvSpPr txBox="1"/>
          <p:nvPr/>
        </p:nvSpPr>
        <p:spPr>
          <a:xfrm>
            <a:off x="3156126" y="3283907"/>
            <a:ext cx="650745" cy="307777"/>
          </a:xfrm>
          <a:prstGeom prst="rect">
            <a:avLst/>
          </a:prstGeom>
          <a:noFill/>
        </p:spPr>
        <p:txBody>
          <a:bodyPr wrap="square">
            <a:spAutoFit/>
          </a:bodyPr>
          <a:lstStyle/>
          <a:p>
            <a:r>
              <a:rPr lang="en-US" sz="1400" b="1" dirty="0"/>
              <a:t>2.26m</a:t>
            </a:r>
            <a:endParaRPr lang="fr-FR" sz="1400" b="1" dirty="0"/>
          </a:p>
        </p:txBody>
      </p:sp>
      <p:sp>
        <p:nvSpPr>
          <p:cNvPr id="53" name="TextBox 52">
            <a:extLst>
              <a:ext uri="{FF2B5EF4-FFF2-40B4-BE49-F238E27FC236}">
                <a16:creationId xmlns:a16="http://schemas.microsoft.com/office/drawing/2014/main" id="{0335F983-D247-4C73-25A5-FD5A47100E4C}"/>
              </a:ext>
            </a:extLst>
          </p:cNvPr>
          <p:cNvSpPr txBox="1"/>
          <p:nvPr/>
        </p:nvSpPr>
        <p:spPr>
          <a:xfrm>
            <a:off x="7960857" y="3237613"/>
            <a:ext cx="650745" cy="307777"/>
          </a:xfrm>
          <a:prstGeom prst="rect">
            <a:avLst/>
          </a:prstGeom>
          <a:noFill/>
        </p:spPr>
        <p:txBody>
          <a:bodyPr wrap="square">
            <a:spAutoFit/>
          </a:bodyPr>
          <a:lstStyle/>
          <a:p>
            <a:r>
              <a:rPr lang="en-US" sz="1400" b="1" dirty="0"/>
              <a:t>3.75m</a:t>
            </a:r>
            <a:endParaRPr lang="fr-FR" sz="1400" b="1" dirty="0"/>
          </a:p>
        </p:txBody>
      </p:sp>
    </p:spTree>
    <p:extLst>
      <p:ext uri="{BB962C8B-B14F-4D97-AF65-F5344CB8AC3E}">
        <p14:creationId xmlns:p14="http://schemas.microsoft.com/office/powerpoint/2010/main" val="11640491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37</a:t>
            </a:fld>
            <a:endParaRPr lang="fr-FR"/>
          </a:p>
        </p:txBody>
      </p:sp>
      <p:sp>
        <p:nvSpPr>
          <p:cNvPr id="4" name="TextBox 3">
            <a:extLst>
              <a:ext uri="{FF2B5EF4-FFF2-40B4-BE49-F238E27FC236}">
                <a16:creationId xmlns:a16="http://schemas.microsoft.com/office/drawing/2014/main" id="{C89578D5-B2EA-D944-93B8-EF5D9C99F544}"/>
              </a:ext>
            </a:extLst>
          </p:cNvPr>
          <p:cNvSpPr txBox="1"/>
          <p:nvPr/>
        </p:nvSpPr>
        <p:spPr>
          <a:xfrm>
            <a:off x="143272" y="1220826"/>
            <a:ext cx="6142198" cy="1446550"/>
          </a:xfrm>
          <a:prstGeom prst="rect">
            <a:avLst/>
          </a:prstGeom>
          <a:noFill/>
        </p:spPr>
        <p:txBody>
          <a:bodyPr wrap="square" rtlCol="0">
            <a:spAutoFit/>
          </a:bodyPr>
          <a:lstStyle/>
          <a:p>
            <a:r>
              <a:rPr lang="en-US" sz="1400" b="1" dirty="0"/>
              <a:t>Key </a:t>
            </a:r>
            <a:r>
              <a:rPr lang="en-US" sz="1400" b="1" dirty="0" err="1"/>
              <a:t>characterics</a:t>
            </a:r>
            <a:r>
              <a:rPr lang="en-US" sz="1400" b="1" dirty="0"/>
              <a:t>:</a:t>
            </a:r>
          </a:p>
          <a:p>
            <a:pPr marL="742950" lvl="1" indent="-285750">
              <a:buFontTx/>
              <a:buChar char="-"/>
            </a:pPr>
            <a:r>
              <a:rPr lang="en-US" sz="1200" dirty="0"/>
              <a:t>Full nonmagnetic environment, no induction, no thermal dilatation</a:t>
            </a:r>
          </a:p>
          <a:p>
            <a:pPr lvl="2"/>
            <a:r>
              <a:rPr lang="en-US" sz="1200" dirty="0"/>
              <a:t>→ Use of polymers, composites</a:t>
            </a:r>
          </a:p>
          <a:p>
            <a:pPr marL="742950" lvl="1" indent="-285750">
              <a:buFontTx/>
              <a:buChar char="-"/>
            </a:pPr>
            <a:r>
              <a:rPr lang="en-US" sz="1200" dirty="0"/>
              <a:t>Vacuum compatible: remote electronics</a:t>
            </a:r>
          </a:p>
          <a:p>
            <a:pPr marL="742950" lvl="1" indent="-285750">
              <a:buFontTx/>
              <a:buChar char="-"/>
            </a:pPr>
            <a:r>
              <a:rPr lang="en-US" sz="1200" dirty="0"/>
              <a:t>High speed of the mechanical arm: up to 0.5 m/s radial , &gt;3 m/s azimuthal at max radius</a:t>
            </a:r>
          </a:p>
          <a:p>
            <a:pPr marL="742950" lvl="1" indent="-285750">
              <a:buFontTx/>
              <a:buChar char="-"/>
            </a:pPr>
            <a:r>
              <a:rPr lang="fr-FR" sz="1200" dirty="0"/>
              <a:t>Multi-probes: Hall probe + NMR + </a:t>
            </a:r>
            <a:r>
              <a:rPr lang="fr-FR" sz="1200" u="sng" dirty="0"/>
              <a:t>custom-made high </a:t>
            </a:r>
            <a:r>
              <a:rPr lang="fr-FR" sz="1200" u="sng" dirty="0" err="1"/>
              <a:t>precision</a:t>
            </a:r>
            <a:r>
              <a:rPr lang="fr-FR" sz="1200" u="sng" dirty="0"/>
              <a:t> </a:t>
            </a:r>
            <a:r>
              <a:rPr lang="fr-FR" sz="1200" u="sng" dirty="0" err="1"/>
              <a:t>search</a:t>
            </a:r>
            <a:r>
              <a:rPr lang="fr-FR" sz="1200" u="sng" dirty="0"/>
              <a:t> </a:t>
            </a:r>
            <a:r>
              <a:rPr lang="fr-FR" sz="1200" u="sng" dirty="0" err="1"/>
              <a:t>coils</a:t>
            </a:r>
            <a:endParaRPr lang="fr-FR" sz="1200" u="sng" dirty="0"/>
          </a:p>
        </p:txBody>
      </p:sp>
      <p:pic>
        <p:nvPicPr>
          <p:cNvPr id="9218" name="Picture 2" descr="Diagram&#10;&#10;Description automatically generated">
            <a:extLst>
              <a:ext uri="{FF2B5EF4-FFF2-40B4-BE49-F238E27FC236}">
                <a16:creationId xmlns:a16="http://schemas.microsoft.com/office/drawing/2014/main" id="{F1CA45BE-B0D7-3DB8-7E6F-C0CEFB3E603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0165" y="4062715"/>
            <a:ext cx="2944206" cy="2081728"/>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FB5EA246-A5C9-80DC-1AE5-3097BBD28E21}"/>
              </a:ext>
            </a:extLst>
          </p:cNvPr>
          <p:cNvGrpSpPr>
            <a:grpSpLocks noChangeAspect="1"/>
          </p:cNvGrpSpPr>
          <p:nvPr/>
        </p:nvGrpSpPr>
        <p:grpSpPr>
          <a:xfrm>
            <a:off x="3426460" y="4025247"/>
            <a:ext cx="2147229" cy="2156663"/>
            <a:chOff x="7209207" y="4284851"/>
            <a:chExt cx="1969603" cy="1978257"/>
          </a:xfrm>
        </p:grpSpPr>
        <p:pic>
          <p:nvPicPr>
            <p:cNvPr id="8" name="Picture 7">
              <a:extLst>
                <a:ext uri="{FF2B5EF4-FFF2-40B4-BE49-F238E27FC236}">
                  <a16:creationId xmlns:a16="http://schemas.microsoft.com/office/drawing/2014/main" id="{642FA11A-F548-B53D-E382-AEB7AB8EB618}"/>
                </a:ext>
              </a:extLst>
            </p:cNvPr>
            <p:cNvPicPr>
              <a:picLocks noChangeAspect="1"/>
            </p:cNvPicPr>
            <p:nvPr/>
          </p:nvPicPr>
          <p:blipFill>
            <a:blip r:embed="rId8"/>
            <a:stretch>
              <a:fillRect/>
            </a:stretch>
          </p:blipFill>
          <p:spPr>
            <a:xfrm>
              <a:off x="7329959" y="4284851"/>
              <a:ext cx="1728099" cy="1978257"/>
            </a:xfrm>
            <a:prstGeom prst="rect">
              <a:avLst/>
            </a:prstGeom>
          </p:spPr>
        </p:pic>
        <p:sp>
          <p:nvSpPr>
            <p:cNvPr id="13" name="TextBox 12">
              <a:extLst>
                <a:ext uri="{FF2B5EF4-FFF2-40B4-BE49-F238E27FC236}">
                  <a16:creationId xmlns:a16="http://schemas.microsoft.com/office/drawing/2014/main" id="{9C111032-7401-4045-D0FA-1ED3D589715A}"/>
                </a:ext>
              </a:extLst>
            </p:cNvPr>
            <p:cNvSpPr txBox="1"/>
            <p:nvPr/>
          </p:nvSpPr>
          <p:spPr>
            <a:xfrm>
              <a:off x="7209207" y="4284851"/>
              <a:ext cx="880110" cy="276999"/>
            </a:xfrm>
            <a:prstGeom prst="rect">
              <a:avLst/>
            </a:prstGeom>
            <a:noFill/>
          </p:spPr>
          <p:txBody>
            <a:bodyPr wrap="square">
              <a:spAutoFit/>
            </a:bodyPr>
            <a:lstStyle/>
            <a:p>
              <a:pPr algn="ctr" fontAlgn="b"/>
              <a:r>
                <a:rPr lang="fr-FR" sz="1200" i="1" u="none" strike="noStrike" dirty="0" err="1">
                  <a:solidFill>
                    <a:schemeClr val="bg1"/>
                  </a:solidFill>
                  <a:effectLst/>
                </a:rPr>
                <a:t>small</a:t>
              </a:r>
              <a:endParaRPr lang="fr-FR" sz="1200" b="0" i="1" u="none" strike="noStrike" dirty="0">
                <a:solidFill>
                  <a:schemeClr val="bg1"/>
                </a:solidFill>
                <a:effectLst/>
                <a:latin typeface="Calibri" panose="020F0502020204030204" pitchFamily="34" charset="0"/>
              </a:endParaRPr>
            </a:p>
          </p:txBody>
        </p:sp>
        <p:sp>
          <p:nvSpPr>
            <p:cNvPr id="14" name="TextBox 13">
              <a:extLst>
                <a:ext uri="{FF2B5EF4-FFF2-40B4-BE49-F238E27FC236}">
                  <a16:creationId xmlns:a16="http://schemas.microsoft.com/office/drawing/2014/main" id="{9CF250B2-5A13-C6E4-64B1-3F54D586B946}"/>
                </a:ext>
              </a:extLst>
            </p:cNvPr>
            <p:cNvSpPr txBox="1"/>
            <p:nvPr/>
          </p:nvSpPr>
          <p:spPr>
            <a:xfrm>
              <a:off x="8298700" y="4300387"/>
              <a:ext cx="880110" cy="276999"/>
            </a:xfrm>
            <a:prstGeom prst="rect">
              <a:avLst/>
            </a:prstGeom>
            <a:noFill/>
          </p:spPr>
          <p:txBody>
            <a:bodyPr wrap="square">
              <a:spAutoFit/>
            </a:bodyPr>
            <a:lstStyle/>
            <a:p>
              <a:pPr algn="ctr" fontAlgn="b"/>
              <a:r>
                <a:rPr lang="fr-FR" sz="1200" i="1" u="none" strike="noStrike" dirty="0">
                  <a:solidFill>
                    <a:schemeClr val="bg1"/>
                  </a:solidFill>
                  <a:effectLst/>
                </a:rPr>
                <a:t>large</a:t>
              </a:r>
              <a:endParaRPr lang="fr-FR" sz="1200" b="0" i="1" u="none" strike="noStrike" dirty="0">
                <a:solidFill>
                  <a:schemeClr val="bg1"/>
                </a:solidFill>
                <a:effectLst/>
                <a:latin typeface="Calibri" panose="020F0502020204030204" pitchFamily="34" charset="0"/>
              </a:endParaRPr>
            </a:p>
          </p:txBody>
        </p:sp>
        <p:cxnSp>
          <p:nvCxnSpPr>
            <p:cNvPr id="16" name="Straight Arrow Connector 15">
              <a:extLst>
                <a:ext uri="{FF2B5EF4-FFF2-40B4-BE49-F238E27FC236}">
                  <a16:creationId xmlns:a16="http://schemas.microsoft.com/office/drawing/2014/main" id="{8AFC0BDA-387B-212C-8381-EA8D9D21F34B}"/>
                </a:ext>
              </a:extLst>
            </p:cNvPr>
            <p:cNvCxnSpPr>
              <a:cxnSpLocks/>
            </p:cNvCxnSpPr>
            <p:nvPr/>
          </p:nvCxnSpPr>
          <p:spPr>
            <a:xfrm flipH="1">
              <a:off x="8521317" y="4561850"/>
              <a:ext cx="206055" cy="27602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37021EC-1222-768A-4743-3452BE1260C4}"/>
                </a:ext>
              </a:extLst>
            </p:cNvPr>
            <p:cNvCxnSpPr>
              <a:cxnSpLocks/>
              <a:stCxn id="13" idx="2"/>
            </p:cNvCxnSpPr>
            <p:nvPr/>
          </p:nvCxnSpPr>
          <p:spPr>
            <a:xfrm>
              <a:off x="7649262" y="4561850"/>
              <a:ext cx="260828" cy="8273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10" name="Table 9">
            <a:extLst>
              <a:ext uri="{FF2B5EF4-FFF2-40B4-BE49-F238E27FC236}">
                <a16:creationId xmlns:a16="http://schemas.microsoft.com/office/drawing/2014/main" id="{D7673442-B9E2-2C1C-9734-C6298591D220}"/>
              </a:ext>
            </a:extLst>
          </p:cNvPr>
          <p:cNvGraphicFramePr>
            <a:graphicFrameLocks noGrp="1"/>
          </p:cNvGraphicFramePr>
          <p:nvPr/>
        </p:nvGraphicFramePr>
        <p:xfrm>
          <a:off x="5613305" y="4727787"/>
          <a:ext cx="2273300" cy="1352550"/>
        </p:xfrm>
        <a:graphic>
          <a:graphicData uri="http://schemas.openxmlformats.org/drawingml/2006/table">
            <a:tbl>
              <a:tblPr>
                <a:tableStyleId>{5C22544A-7EE6-4342-B048-85BDC9FD1C3A}</a:tableStyleId>
              </a:tblPr>
              <a:tblGrid>
                <a:gridCol w="1054100">
                  <a:extLst>
                    <a:ext uri="{9D8B030D-6E8A-4147-A177-3AD203B41FA5}">
                      <a16:colId xmlns:a16="http://schemas.microsoft.com/office/drawing/2014/main" val="1859606709"/>
                    </a:ext>
                  </a:extLst>
                </a:gridCol>
                <a:gridCol w="609600">
                  <a:extLst>
                    <a:ext uri="{9D8B030D-6E8A-4147-A177-3AD203B41FA5}">
                      <a16:colId xmlns:a16="http://schemas.microsoft.com/office/drawing/2014/main" val="3460691716"/>
                    </a:ext>
                  </a:extLst>
                </a:gridCol>
                <a:gridCol w="609600">
                  <a:extLst>
                    <a:ext uri="{9D8B030D-6E8A-4147-A177-3AD203B41FA5}">
                      <a16:colId xmlns:a16="http://schemas.microsoft.com/office/drawing/2014/main" val="2896540542"/>
                    </a:ext>
                  </a:extLst>
                </a:gridCol>
              </a:tblGrid>
              <a:tr h="190500">
                <a:tc>
                  <a:txBody>
                    <a:bodyPr/>
                    <a:lstStyle/>
                    <a:p>
                      <a:pPr algn="ctr" fontAlgn="b"/>
                      <a:endParaRPr lang="fr-FR" sz="1100" b="0" i="0" u="none" strike="noStrike" dirty="0">
                        <a:solidFill>
                          <a:srgbClr val="000000"/>
                        </a:solidFill>
                        <a:effectLst/>
                        <a:latin typeface="Calibri" panose="020F0502020204030204" pitchFamily="34" charset="0"/>
                      </a:endParaRPr>
                    </a:p>
                  </a:txBody>
                  <a:tcPr marL="0" marR="0" marT="0" marB="0" anchor="b"/>
                </a:tc>
                <a:tc gridSpan="2">
                  <a:txBody>
                    <a:bodyPr/>
                    <a:lstStyle/>
                    <a:p>
                      <a:pPr algn="ctr" fontAlgn="b"/>
                      <a:r>
                        <a:rPr lang="fr-FR" sz="1100" u="none" strike="noStrike">
                          <a:effectLst/>
                        </a:rPr>
                        <a:t>model</a:t>
                      </a:r>
                      <a:endParaRPr lang="fr-FR" sz="1100" b="0" i="0" u="none" strike="noStrike">
                        <a:solidFill>
                          <a:srgbClr val="000000"/>
                        </a:solidFill>
                        <a:effectLst/>
                        <a:latin typeface="Calibri" panose="020F0502020204030204" pitchFamily="34" charset="0"/>
                      </a:endParaRPr>
                    </a:p>
                  </a:txBody>
                  <a:tcPr marL="0" marR="0" marT="0" marB="0" anchor="b"/>
                </a:tc>
                <a:tc hMerge="1">
                  <a:txBody>
                    <a:bodyPr/>
                    <a:lstStyle/>
                    <a:p>
                      <a:endParaRPr lang="fr-FR"/>
                    </a:p>
                  </a:txBody>
                  <a:tcPr/>
                </a:tc>
                <a:extLst>
                  <a:ext uri="{0D108BD9-81ED-4DB2-BD59-A6C34878D82A}">
                    <a16:rowId xmlns:a16="http://schemas.microsoft.com/office/drawing/2014/main" val="3017285872"/>
                  </a:ext>
                </a:extLst>
              </a:tr>
              <a:tr h="200025">
                <a:tc>
                  <a:txBody>
                    <a:bodyPr/>
                    <a:lstStyle/>
                    <a:p>
                      <a:pPr algn="ctr" fontAlgn="b"/>
                      <a:endParaRPr lang="fr-FR" sz="11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fr-FR" sz="1100" u="none" strike="noStrike" dirty="0" err="1">
                          <a:effectLst/>
                        </a:rPr>
                        <a:t>small</a:t>
                      </a:r>
                      <a:endParaRPr lang="fr-FR" sz="11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fr-FR" sz="1100" u="none" strike="noStrike">
                          <a:effectLst/>
                        </a:rPr>
                        <a:t>large</a:t>
                      </a:r>
                      <a:endParaRPr lang="fr-FR"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236443492"/>
                  </a:ext>
                </a:extLst>
              </a:tr>
              <a:tr h="190500">
                <a:tc>
                  <a:txBody>
                    <a:bodyPr/>
                    <a:lstStyle/>
                    <a:p>
                      <a:pPr algn="ctr" fontAlgn="b"/>
                      <a:r>
                        <a:rPr lang="fr-FR" sz="1100" u="none" strike="noStrike" dirty="0" err="1">
                          <a:effectLst/>
                        </a:rPr>
                        <a:t>diameter</a:t>
                      </a:r>
                      <a:r>
                        <a:rPr lang="fr-FR" sz="1100" u="none" strike="noStrike" dirty="0">
                          <a:effectLst/>
                        </a:rPr>
                        <a:t> (mm)</a:t>
                      </a:r>
                      <a:endParaRPr lang="fr-FR" sz="11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fr-FR" sz="1100" u="none" strike="noStrike">
                          <a:effectLst/>
                        </a:rPr>
                        <a:t>3,8</a:t>
                      </a:r>
                      <a:endParaRPr lang="fr-FR" sz="11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fr-FR" sz="1100" u="none" strike="noStrike">
                          <a:effectLst/>
                        </a:rPr>
                        <a:t>7,4</a:t>
                      </a:r>
                      <a:endParaRPr lang="fr-FR"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02722314"/>
                  </a:ext>
                </a:extLst>
              </a:tr>
              <a:tr h="190500">
                <a:tc>
                  <a:txBody>
                    <a:bodyPr/>
                    <a:lstStyle/>
                    <a:p>
                      <a:pPr algn="ctr" fontAlgn="b"/>
                      <a:r>
                        <a:rPr lang="fr-FR" sz="1100" u="none" strike="noStrike">
                          <a:effectLst/>
                        </a:rPr>
                        <a:t>wire dia (um)</a:t>
                      </a:r>
                      <a:endParaRPr lang="fr-FR" sz="11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fr-FR" sz="1100" u="none" strike="noStrike">
                          <a:effectLst/>
                        </a:rPr>
                        <a:t>13</a:t>
                      </a:r>
                      <a:endParaRPr lang="fr-FR" sz="11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fr-FR" sz="1100" u="none" strike="noStrike">
                          <a:effectLst/>
                        </a:rPr>
                        <a:t>20</a:t>
                      </a:r>
                      <a:endParaRPr lang="fr-FR"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60103062"/>
                  </a:ext>
                </a:extLst>
              </a:tr>
              <a:tr h="190500">
                <a:tc>
                  <a:txBody>
                    <a:bodyPr/>
                    <a:lstStyle/>
                    <a:p>
                      <a:pPr algn="ctr" fontAlgn="b"/>
                      <a:r>
                        <a:rPr lang="fr-FR" sz="1100" u="none" strike="noStrike">
                          <a:effectLst/>
                        </a:rPr>
                        <a:t>coil height (mm)</a:t>
                      </a:r>
                      <a:endParaRPr lang="fr-FR" sz="11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fr-FR" sz="1100" u="none" strike="noStrike">
                          <a:effectLst/>
                        </a:rPr>
                        <a:t>2,6</a:t>
                      </a:r>
                      <a:endParaRPr lang="fr-FR" sz="11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fr-FR" sz="1100" u="none" strike="noStrike">
                          <a:effectLst/>
                        </a:rPr>
                        <a:t>5</a:t>
                      </a:r>
                      <a:endParaRPr lang="fr-FR"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367255271"/>
                  </a:ext>
                </a:extLst>
              </a:tr>
              <a:tr h="190500">
                <a:tc>
                  <a:txBody>
                    <a:bodyPr/>
                    <a:lstStyle/>
                    <a:p>
                      <a:pPr algn="ctr" fontAlgn="b"/>
                      <a:r>
                        <a:rPr lang="fr-FR" sz="1100" u="none" strike="noStrike">
                          <a:effectLst/>
                        </a:rPr>
                        <a:t>number of turns</a:t>
                      </a:r>
                      <a:endParaRPr lang="fr-FR" sz="11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fr-FR" sz="1100" u="none" strike="noStrike">
                          <a:effectLst/>
                        </a:rPr>
                        <a:t>~10k</a:t>
                      </a:r>
                      <a:endParaRPr lang="fr-FR" sz="11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fr-FR" sz="1100" u="none" strike="noStrike">
                          <a:effectLst/>
                        </a:rPr>
                        <a:t>~18k</a:t>
                      </a:r>
                      <a:endParaRPr lang="fr-FR"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248487624"/>
                  </a:ext>
                </a:extLst>
              </a:tr>
              <a:tr h="200025">
                <a:tc>
                  <a:txBody>
                    <a:bodyPr/>
                    <a:lstStyle/>
                    <a:p>
                      <a:pPr algn="ctr" fontAlgn="b"/>
                      <a:r>
                        <a:rPr lang="fr-FR" sz="1100" u="none" strike="noStrike">
                          <a:effectLst/>
                        </a:rPr>
                        <a:t>eff surface (m2)</a:t>
                      </a:r>
                      <a:endParaRPr lang="fr-FR" sz="11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fr-FR" sz="1100" u="none" strike="noStrike">
                          <a:effectLst/>
                        </a:rPr>
                        <a:t>~0,045</a:t>
                      </a:r>
                      <a:endParaRPr lang="fr-FR" sz="11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fr-FR" sz="1100" u="none" strike="noStrike" dirty="0">
                          <a:effectLst/>
                        </a:rPr>
                        <a:t>~0,375</a:t>
                      </a:r>
                      <a:endParaRPr lang="fr-FR"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419476081"/>
                  </a:ext>
                </a:extLst>
              </a:tr>
            </a:tbl>
          </a:graphicData>
        </a:graphic>
      </p:graphicFrame>
      <p:cxnSp>
        <p:nvCxnSpPr>
          <p:cNvPr id="11" name="Straight Arrow Connector 10">
            <a:extLst>
              <a:ext uri="{FF2B5EF4-FFF2-40B4-BE49-F238E27FC236}">
                <a16:creationId xmlns:a16="http://schemas.microsoft.com/office/drawing/2014/main" id="{DDE7E8A1-B5CD-059F-77DA-FDBFD3C50F9A}"/>
              </a:ext>
            </a:extLst>
          </p:cNvPr>
          <p:cNvCxnSpPr/>
          <p:nvPr/>
        </p:nvCxnSpPr>
        <p:spPr>
          <a:xfrm flipV="1">
            <a:off x="2427833" y="5202248"/>
            <a:ext cx="1620543" cy="296392"/>
          </a:xfrm>
          <a:prstGeom prst="straightConnector1">
            <a:avLst/>
          </a:prstGeom>
          <a:ln w="69850">
            <a:tailEnd type="triangle"/>
          </a:ln>
        </p:spPr>
        <p:style>
          <a:lnRef idx="1">
            <a:schemeClr val="accent2"/>
          </a:lnRef>
          <a:fillRef idx="0">
            <a:schemeClr val="accent2"/>
          </a:fillRef>
          <a:effectRef idx="0">
            <a:schemeClr val="accent2"/>
          </a:effectRef>
          <a:fontRef idx="minor">
            <a:schemeClr val="tx1"/>
          </a:fontRef>
        </p:style>
      </p:cxnSp>
      <p:sp>
        <p:nvSpPr>
          <p:cNvPr id="22" name="TextBox 21">
            <a:extLst>
              <a:ext uri="{FF2B5EF4-FFF2-40B4-BE49-F238E27FC236}">
                <a16:creationId xmlns:a16="http://schemas.microsoft.com/office/drawing/2014/main" id="{6FFCDF28-6ECB-4E10-C93D-636267E9218E}"/>
              </a:ext>
            </a:extLst>
          </p:cNvPr>
          <p:cNvSpPr txBox="1"/>
          <p:nvPr/>
        </p:nvSpPr>
        <p:spPr>
          <a:xfrm>
            <a:off x="608654" y="2950718"/>
            <a:ext cx="5381301" cy="1400383"/>
          </a:xfrm>
          <a:prstGeom prst="rect">
            <a:avLst/>
          </a:prstGeom>
          <a:noFill/>
        </p:spPr>
        <p:txBody>
          <a:bodyPr wrap="square" rtlCol="0">
            <a:spAutoFit/>
          </a:bodyPr>
          <a:lstStyle/>
          <a:p>
            <a:r>
              <a:rPr lang="en-US" sz="1200" b="1" dirty="0"/>
              <a:t>Search coil probes advantages:</a:t>
            </a:r>
          </a:p>
          <a:p>
            <a:pPr marL="285750" indent="-285750">
              <a:buFontTx/>
              <a:buChar char="-"/>
            </a:pPr>
            <a:r>
              <a:rPr lang="en-US" sz="1100" dirty="0"/>
              <a:t>Measurement signal proportional to field gradient</a:t>
            </a:r>
          </a:p>
          <a:p>
            <a:pPr marL="742950" lvl="1" indent="-285750">
              <a:buFontTx/>
              <a:buChar char="-"/>
            </a:pPr>
            <a:r>
              <a:rPr lang="en-US" sz="1100" dirty="0"/>
              <a:t>Independent of field value: full precision in C400 field 2.5 -&gt; 4.5 T</a:t>
            </a:r>
          </a:p>
          <a:p>
            <a:pPr marL="285750" indent="-285750">
              <a:buFontTx/>
              <a:buChar char="-"/>
            </a:pPr>
            <a:r>
              <a:rPr lang="en-US" sz="1100" dirty="0"/>
              <a:t>Dynamic measurement – making use of the high speed of the mechanical arm</a:t>
            </a:r>
          </a:p>
          <a:p>
            <a:pPr marL="285750" indent="-285750">
              <a:buFontTx/>
              <a:buChar char="-"/>
            </a:pPr>
            <a:r>
              <a:rPr lang="en-US" sz="1100" dirty="0"/>
              <a:t>Very high measurement accuracy, depends only on the acquisition setup and electronic chain of measurement</a:t>
            </a:r>
          </a:p>
          <a:p>
            <a:pPr marL="285750" indent="-285750">
              <a:buFontTx/>
              <a:buChar char="-"/>
            </a:pPr>
            <a:endParaRPr lang="fr-FR" sz="1600" dirty="0"/>
          </a:p>
        </p:txBody>
      </p:sp>
      <p:pic>
        <p:nvPicPr>
          <p:cNvPr id="15" name="Picture 14">
            <a:extLst>
              <a:ext uri="{FF2B5EF4-FFF2-40B4-BE49-F238E27FC236}">
                <a16:creationId xmlns:a16="http://schemas.microsoft.com/office/drawing/2014/main" id="{B00A9A37-028C-E294-063A-4D702E191438}"/>
              </a:ext>
            </a:extLst>
          </p:cNvPr>
          <p:cNvPicPr>
            <a:picLocks noChangeAspect="1"/>
          </p:cNvPicPr>
          <p:nvPr/>
        </p:nvPicPr>
        <p:blipFill>
          <a:blip r:embed="rId9"/>
          <a:stretch>
            <a:fillRect/>
          </a:stretch>
        </p:blipFill>
        <p:spPr>
          <a:xfrm>
            <a:off x="6406222" y="786766"/>
            <a:ext cx="5763258" cy="3579093"/>
          </a:xfrm>
          <a:prstGeom prst="rect">
            <a:avLst/>
          </a:prstGeom>
        </p:spPr>
      </p:pic>
      <p:sp>
        <p:nvSpPr>
          <p:cNvPr id="19" name="Title 5">
            <a:extLst>
              <a:ext uri="{FF2B5EF4-FFF2-40B4-BE49-F238E27FC236}">
                <a16:creationId xmlns:a16="http://schemas.microsoft.com/office/drawing/2014/main" id="{4C9DC6A4-14CE-97DE-5A32-91017A2AC5E1}"/>
              </a:ext>
            </a:extLst>
          </p:cNvPr>
          <p:cNvSpPr txBox="1">
            <a:spLocks/>
          </p:cNvSpPr>
          <p:nvPr/>
        </p:nvSpPr>
        <p:spPr>
          <a:xfrm>
            <a:off x="191288" y="31761"/>
            <a:ext cx="9461631" cy="5702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BE" sz="2000" b="1">
                <a:latin typeface="+mn-lt"/>
              </a:rPr>
              <a:t>Recent developments: Design progress</a:t>
            </a:r>
            <a:endParaRPr lang="en-US" sz="2000" b="1" dirty="0">
              <a:latin typeface="+mn-lt"/>
            </a:endParaRPr>
          </a:p>
        </p:txBody>
      </p:sp>
      <p:sp>
        <p:nvSpPr>
          <p:cNvPr id="20" name="TextBox 19">
            <a:extLst>
              <a:ext uri="{FF2B5EF4-FFF2-40B4-BE49-F238E27FC236}">
                <a16:creationId xmlns:a16="http://schemas.microsoft.com/office/drawing/2014/main" id="{1962A626-AE3D-3509-CCC3-0AB07A74A2DC}"/>
              </a:ext>
            </a:extLst>
          </p:cNvPr>
          <p:cNvSpPr txBox="1"/>
          <p:nvPr/>
        </p:nvSpPr>
        <p:spPr>
          <a:xfrm>
            <a:off x="691515" y="498779"/>
            <a:ext cx="6137910" cy="584775"/>
          </a:xfrm>
          <a:prstGeom prst="rect">
            <a:avLst/>
          </a:prstGeom>
          <a:noFill/>
        </p:spPr>
        <p:txBody>
          <a:bodyPr wrap="square">
            <a:spAutoFit/>
          </a:bodyPr>
          <a:lstStyle/>
          <a:p>
            <a:r>
              <a:rPr lang="en-US" sz="3200" b="1" dirty="0">
                <a:solidFill>
                  <a:schemeClr val="accent1"/>
                </a:solidFill>
              </a:rPr>
              <a:t>Magnetic mapping wheel</a:t>
            </a:r>
          </a:p>
        </p:txBody>
      </p:sp>
    </p:spTree>
    <p:extLst>
      <p:ext uri="{BB962C8B-B14F-4D97-AF65-F5344CB8AC3E}">
        <p14:creationId xmlns:p14="http://schemas.microsoft.com/office/powerpoint/2010/main" val="36339199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C6387-DACA-C226-870E-06A8971AE1F0}"/>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6EEB3E22-4580-9C68-4B30-93905BAB754C}"/>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6EEB3E22-4580-9C68-4B30-93905BAB754C}"/>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1EE92F62-3B97-8D06-0655-AC77FEE9BB7E}"/>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7317292E-635A-7916-CFB1-3B5AC75F9F35}"/>
              </a:ext>
            </a:extLst>
          </p:cNvPr>
          <p:cNvSpPr>
            <a:spLocks noGrp="1"/>
          </p:cNvSpPr>
          <p:nvPr>
            <p:ph type="title"/>
          </p:nvPr>
        </p:nvSpPr>
        <p:spPr>
          <a:xfrm>
            <a:off x="73878" y="1224390"/>
            <a:ext cx="4078885" cy="590576"/>
          </a:xfrm>
        </p:spPr>
        <p:txBody>
          <a:bodyPr vert="horz">
            <a:normAutofit/>
          </a:bodyPr>
          <a:lstStyle/>
          <a:p>
            <a:r>
              <a:rPr lang="fr-BE" sz="1800" b="1" dirty="0" err="1">
                <a:latin typeface="+mn-lt"/>
              </a:rPr>
              <a:t>Search</a:t>
            </a:r>
            <a:r>
              <a:rPr lang="fr-BE" sz="1800" b="1" dirty="0">
                <a:latin typeface="+mn-lt"/>
              </a:rPr>
              <a:t> </a:t>
            </a:r>
            <a:r>
              <a:rPr lang="fr-BE" sz="1800" b="1" dirty="0" err="1">
                <a:latin typeface="+mn-lt"/>
              </a:rPr>
              <a:t>coils</a:t>
            </a:r>
            <a:r>
              <a:rPr lang="fr-BE" sz="1800" b="1" dirty="0">
                <a:latin typeface="+mn-lt"/>
              </a:rPr>
              <a:t> commissioning </a:t>
            </a:r>
            <a:r>
              <a:rPr lang="fr-BE" sz="1800" b="1" dirty="0" err="1">
                <a:latin typeface="+mn-lt"/>
              </a:rPr>
              <a:t>sub-project</a:t>
            </a:r>
            <a:endParaRPr lang="en-US" sz="1800" b="1" dirty="0">
              <a:latin typeface="+mn-lt"/>
            </a:endParaRPr>
          </a:p>
        </p:txBody>
      </p:sp>
      <p:sp>
        <p:nvSpPr>
          <p:cNvPr id="12" name="ZoneTexte 11">
            <a:extLst>
              <a:ext uri="{FF2B5EF4-FFF2-40B4-BE49-F238E27FC236}">
                <a16:creationId xmlns:a16="http://schemas.microsoft.com/office/drawing/2014/main" id="{0573210D-7BA5-3D70-4E32-5EBA8D11BDEB}"/>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9E6D5703-0B43-83FF-3F9A-C7F8006B68BB}"/>
              </a:ext>
            </a:extLst>
          </p:cNvPr>
          <p:cNvSpPr>
            <a:spLocks noGrp="1"/>
          </p:cNvSpPr>
          <p:nvPr>
            <p:ph type="sldNum" sz="quarter" idx="12"/>
          </p:nvPr>
        </p:nvSpPr>
        <p:spPr/>
        <p:txBody>
          <a:bodyPr/>
          <a:lstStyle/>
          <a:p>
            <a:fld id="{3C70BCF7-18AB-49E6-9587-D4665AED965E}" type="slidenum">
              <a:rPr lang="fr-FR" smtClean="0"/>
              <a:t>38</a:t>
            </a:fld>
            <a:endParaRPr lang="fr-FR"/>
          </a:p>
        </p:txBody>
      </p:sp>
      <p:sp>
        <p:nvSpPr>
          <p:cNvPr id="9" name="TextBox 8">
            <a:extLst>
              <a:ext uri="{FF2B5EF4-FFF2-40B4-BE49-F238E27FC236}">
                <a16:creationId xmlns:a16="http://schemas.microsoft.com/office/drawing/2014/main" id="{F89CD7C8-C59C-B5A0-CEB2-BA9B4A21927E}"/>
              </a:ext>
            </a:extLst>
          </p:cNvPr>
          <p:cNvSpPr txBox="1"/>
          <p:nvPr/>
        </p:nvSpPr>
        <p:spPr>
          <a:xfrm>
            <a:off x="156072" y="1895290"/>
            <a:ext cx="6365213" cy="4647426"/>
          </a:xfrm>
          <a:prstGeom prst="rect">
            <a:avLst/>
          </a:prstGeom>
          <a:noFill/>
        </p:spPr>
        <p:txBody>
          <a:bodyPr wrap="square" rtlCol="0">
            <a:spAutoFit/>
          </a:bodyPr>
          <a:lstStyle/>
          <a:p>
            <a:r>
              <a:rPr lang="en-US" sz="1600" b="1" dirty="0"/>
              <a:t>Steps:</a:t>
            </a:r>
          </a:p>
          <a:p>
            <a:pPr marL="285750" indent="-285750">
              <a:buFontTx/>
              <a:buChar char="-"/>
            </a:pPr>
            <a:r>
              <a:rPr lang="en-US" sz="1400" dirty="0"/>
              <a:t>Search coil(s) design:</a:t>
            </a:r>
          </a:p>
          <a:p>
            <a:pPr marL="742950" lvl="1" indent="-285750">
              <a:buFontTx/>
              <a:buChar char="-"/>
            </a:pPr>
            <a:r>
              <a:rPr lang="en-US" sz="1400" dirty="0"/>
              <a:t>Geometry: height, inner/outer diameter</a:t>
            </a:r>
          </a:p>
          <a:p>
            <a:pPr marL="742950" lvl="1" indent="-285750">
              <a:buFontTx/>
              <a:buChar char="-"/>
            </a:pPr>
            <a:r>
              <a:rPr lang="en-US" sz="1400" dirty="0"/>
              <a:t>Sensitivity: wire thickness, number of turns</a:t>
            </a:r>
          </a:p>
          <a:p>
            <a:pPr lvl="1"/>
            <a:endParaRPr lang="en-US" sz="1400" dirty="0"/>
          </a:p>
          <a:p>
            <a:pPr marL="285750" indent="-285750">
              <a:buFontTx/>
              <a:buChar char="-"/>
            </a:pPr>
            <a:r>
              <a:rPr lang="en-US" sz="1400" dirty="0"/>
              <a:t>Modelling of the probe response function</a:t>
            </a:r>
          </a:p>
          <a:p>
            <a:pPr marL="742950" lvl="1" indent="-285750">
              <a:buFontTx/>
              <a:buChar char="-"/>
            </a:pPr>
            <a:r>
              <a:rPr lang="en-US" sz="1400" dirty="0"/>
              <a:t>Analytical simulation</a:t>
            </a:r>
          </a:p>
          <a:p>
            <a:pPr marL="742950" lvl="1" indent="-285750">
              <a:buFontTx/>
              <a:buChar char="-"/>
            </a:pPr>
            <a:r>
              <a:rPr lang="en-US" sz="1400" dirty="0"/>
              <a:t>Determine the acquisition setup</a:t>
            </a:r>
          </a:p>
          <a:p>
            <a:pPr lvl="1"/>
            <a:r>
              <a:rPr lang="en-US" sz="1400" dirty="0"/>
              <a:t> </a:t>
            </a:r>
          </a:p>
          <a:p>
            <a:pPr marL="285750" indent="-285750">
              <a:buFontTx/>
              <a:buChar char="-"/>
            </a:pPr>
            <a:r>
              <a:rPr lang="en-US" sz="1400" dirty="0"/>
              <a:t>Manufacture the coils</a:t>
            </a:r>
          </a:p>
          <a:p>
            <a:endParaRPr lang="en-US" sz="1400" dirty="0"/>
          </a:p>
          <a:p>
            <a:pPr marL="285750" indent="-285750">
              <a:buFontTx/>
              <a:buChar char="-"/>
            </a:pPr>
            <a:r>
              <a:rPr lang="en-US" sz="1400" dirty="0"/>
              <a:t>Probe calibration</a:t>
            </a:r>
          </a:p>
          <a:p>
            <a:endParaRPr lang="en-US" sz="1400" dirty="0"/>
          </a:p>
          <a:p>
            <a:pPr marL="285750" indent="-285750">
              <a:buFontTx/>
              <a:buChar char="-"/>
            </a:pPr>
            <a:endParaRPr lang="en-US" sz="1400" dirty="0"/>
          </a:p>
          <a:p>
            <a:pPr marL="285750" indent="-285750">
              <a:buFontTx/>
              <a:buChar char="-"/>
            </a:pPr>
            <a:r>
              <a:rPr lang="en-US" sz="1400" dirty="0"/>
              <a:t>Data analysis and systematic effect mastering</a:t>
            </a:r>
          </a:p>
          <a:p>
            <a:pPr marL="285750" indent="-285750">
              <a:buFontTx/>
              <a:buChar char="-"/>
            </a:pPr>
            <a:endParaRPr lang="en-US" sz="1400" dirty="0"/>
          </a:p>
          <a:p>
            <a:pPr marL="285750" indent="-285750">
              <a:buFontTx/>
              <a:buChar char="-"/>
            </a:pPr>
            <a:endParaRPr lang="en-US" sz="1400" dirty="0"/>
          </a:p>
          <a:p>
            <a:pPr marL="285750" indent="-285750">
              <a:buFontTx/>
              <a:buChar char="-"/>
            </a:pPr>
            <a:r>
              <a:rPr lang="en-US" sz="1400" dirty="0"/>
              <a:t>Mapping strategy</a:t>
            </a:r>
          </a:p>
          <a:p>
            <a:pPr marL="285750" indent="-285750">
              <a:buFontTx/>
              <a:buChar char="-"/>
            </a:pPr>
            <a:endParaRPr lang="en-US" sz="1400" dirty="0"/>
          </a:p>
          <a:p>
            <a:pPr marL="285750" indent="-285750">
              <a:buFontTx/>
              <a:buChar char="-"/>
            </a:pPr>
            <a:r>
              <a:rPr lang="en-US" sz="1400" dirty="0"/>
              <a:t>Commissioning tests</a:t>
            </a:r>
          </a:p>
          <a:p>
            <a:pPr marL="742950" lvl="1" indent="-285750">
              <a:buFontTx/>
              <a:buChar char="-"/>
            </a:pPr>
            <a:endParaRPr lang="fr-FR" sz="1400" u="sng" dirty="0"/>
          </a:p>
        </p:txBody>
      </p:sp>
      <p:sp>
        <p:nvSpPr>
          <p:cNvPr id="19" name="Arrow: Right 18">
            <a:extLst>
              <a:ext uri="{FF2B5EF4-FFF2-40B4-BE49-F238E27FC236}">
                <a16:creationId xmlns:a16="http://schemas.microsoft.com/office/drawing/2014/main" id="{FF19F5BB-19CB-3637-CF11-53B0A9EA0618}"/>
              </a:ext>
            </a:extLst>
          </p:cNvPr>
          <p:cNvSpPr/>
          <p:nvPr/>
        </p:nvSpPr>
        <p:spPr>
          <a:xfrm>
            <a:off x="4937783" y="3268912"/>
            <a:ext cx="424220" cy="17026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26" name="Picture 2">
            <a:extLst>
              <a:ext uri="{FF2B5EF4-FFF2-40B4-BE49-F238E27FC236}">
                <a16:creationId xmlns:a16="http://schemas.microsoft.com/office/drawing/2014/main" id="{8A573EE4-589C-618B-11C1-4EB446F217B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07791" y="2213722"/>
            <a:ext cx="213250" cy="21325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Straight Connector 26">
            <a:extLst>
              <a:ext uri="{FF2B5EF4-FFF2-40B4-BE49-F238E27FC236}">
                <a16:creationId xmlns:a16="http://schemas.microsoft.com/office/drawing/2014/main" id="{9AF1A9A6-60D3-2989-0F5D-F464659304FA}"/>
              </a:ext>
            </a:extLst>
          </p:cNvPr>
          <p:cNvCxnSpPr>
            <a:cxnSpLocks/>
          </p:cNvCxnSpPr>
          <p:nvPr/>
        </p:nvCxnSpPr>
        <p:spPr>
          <a:xfrm>
            <a:off x="4152763" y="1691231"/>
            <a:ext cx="0" cy="4618767"/>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E5B72DF-A274-1590-4F8D-6ABE274C1144}"/>
              </a:ext>
            </a:extLst>
          </p:cNvPr>
          <p:cNvCxnSpPr>
            <a:cxnSpLocks/>
          </p:cNvCxnSpPr>
          <p:nvPr/>
        </p:nvCxnSpPr>
        <p:spPr>
          <a:xfrm>
            <a:off x="4450206" y="1690476"/>
            <a:ext cx="0" cy="4619522"/>
          </a:xfrm>
          <a:prstGeom prst="line">
            <a:avLst/>
          </a:prstGeom>
        </p:spPr>
        <p:style>
          <a:lnRef idx="1">
            <a:schemeClr val="accent1"/>
          </a:lnRef>
          <a:fillRef idx="0">
            <a:schemeClr val="accent1"/>
          </a:fillRef>
          <a:effectRef idx="0">
            <a:schemeClr val="accent1"/>
          </a:effectRef>
          <a:fontRef idx="minor">
            <a:schemeClr val="tx1"/>
          </a:fontRef>
        </p:style>
      </p:cxnSp>
      <p:pic>
        <p:nvPicPr>
          <p:cNvPr id="29" name="Picture 2">
            <a:extLst>
              <a:ext uri="{FF2B5EF4-FFF2-40B4-BE49-F238E27FC236}">
                <a16:creationId xmlns:a16="http://schemas.microsoft.com/office/drawing/2014/main" id="{10D5F99E-607E-84F6-0C47-951C6041E09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7895" y="3240885"/>
            <a:ext cx="213250" cy="21325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a:extLst>
              <a:ext uri="{FF2B5EF4-FFF2-40B4-BE49-F238E27FC236}">
                <a16:creationId xmlns:a16="http://schemas.microsoft.com/office/drawing/2014/main" id="{6B7B0EED-BDF9-4C11-66C4-50FBD6D8848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7895" y="3472257"/>
            <a:ext cx="213250" cy="21325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a:extLst>
              <a:ext uri="{FF2B5EF4-FFF2-40B4-BE49-F238E27FC236}">
                <a16:creationId xmlns:a16="http://schemas.microsoft.com/office/drawing/2014/main" id="{7097509E-D9D1-C168-619B-41110983516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0665" y="3892226"/>
            <a:ext cx="213250" cy="213250"/>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a:extLst>
              <a:ext uri="{FF2B5EF4-FFF2-40B4-BE49-F238E27FC236}">
                <a16:creationId xmlns:a16="http://schemas.microsoft.com/office/drawing/2014/main" id="{2C0841DD-0875-482E-C3A2-D9D0F8A6390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7895" y="4299379"/>
            <a:ext cx="213250" cy="21325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a:extLst>
              <a:ext uri="{FF2B5EF4-FFF2-40B4-BE49-F238E27FC236}">
                <a16:creationId xmlns:a16="http://schemas.microsoft.com/office/drawing/2014/main" id="{D7CCE6E3-D58E-8BE7-C7E1-D89CEEA870E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9055" y="4967253"/>
            <a:ext cx="213250" cy="213250"/>
          </a:xfrm>
          <a:prstGeom prst="rect">
            <a:avLst/>
          </a:prstGeom>
          <a:noFill/>
          <a:extLst>
            <a:ext uri="{909E8E84-426E-40DD-AFC4-6F175D3DCCD1}">
              <a14:hiddenFill xmlns:a14="http://schemas.microsoft.com/office/drawing/2010/main">
                <a:solidFill>
                  <a:srgbClr val="FFFFFF"/>
                </a:solidFill>
              </a14:hiddenFill>
            </a:ext>
          </a:extLst>
        </p:spPr>
      </p:pic>
      <p:sp>
        <p:nvSpPr>
          <p:cNvPr id="34" name="Arrow: Right 33">
            <a:extLst>
              <a:ext uri="{FF2B5EF4-FFF2-40B4-BE49-F238E27FC236}">
                <a16:creationId xmlns:a16="http://schemas.microsoft.com/office/drawing/2014/main" id="{4D340E51-65B6-B6F4-3900-49302F428DF3}"/>
              </a:ext>
            </a:extLst>
          </p:cNvPr>
          <p:cNvSpPr/>
          <p:nvPr/>
        </p:nvSpPr>
        <p:spPr>
          <a:xfrm>
            <a:off x="5148020" y="3509039"/>
            <a:ext cx="424220" cy="17026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TextBox 34">
            <a:extLst>
              <a:ext uri="{FF2B5EF4-FFF2-40B4-BE49-F238E27FC236}">
                <a16:creationId xmlns:a16="http://schemas.microsoft.com/office/drawing/2014/main" id="{1AE5E892-5AA8-011A-65A2-DDBCB8857EDF}"/>
              </a:ext>
            </a:extLst>
          </p:cNvPr>
          <p:cNvSpPr txBox="1"/>
          <p:nvPr/>
        </p:nvSpPr>
        <p:spPr>
          <a:xfrm>
            <a:off x="5338924" y="3219787"/>
            <a:ext cx="3894208" cy="276999"/>
          </a:xfrm>
          <a:prstGeom prst="rect">
            <a:avLst/>
          </a:prstGeom>
          <a:noFill/>
        </p:spPr>
        <p:txBody>
          <a:bodyPr wrap="none" rtlCol="0">
            <a:spAutoFit/>
          </a:bodyPr>
          <a:lstStyle/>
          <a:p>
            <a:r>
              <a:rPr lang="en-US" sz="1200" dirty="0"/>
              <a:t>L. Maunoury &amp; Ph. Velten et al., poster presented at IPAC23</a:t>
            </a:r>
            <a:endParaRPr lang="fr-FR" sz="1200" dirty="0"/>
          </a:p>
        </p:txBody>
      </p:sp>
      <p:sp>
        <p:nvSpPr>
          <p:cNvPr id="36" name="TextBox 35">
            <a:extLst>
              <a:ext uri="{FF2B5EF4-FFF2-40B4-BE49-F238E27FC236}">
                <a16:creationId xmlns:a16="http://schemas.microsoft.com/office/drawing/2014/main" id="{F9EAA52F-F2A9-1F87-59FB-35C228021F97}"/>
              </a:ext>
            </a:extLst>
          </p:cNvPr>
          <p:cNvSpPr txBox="1"/>
          <p:nvPr/>
        </p:nvSpPr>
        <p:spPr>
          <a:xfrm>
            <a:off x="5500773" y="3455672"/>
            <a:ext cx="3238900" cy="276999"/>
          </a:xfrm>
          <a:prstGeom prst="rect">
            <a:avLst/>
          </a:prstGeom>
          <a:noFill/>
        </p:spPr>
        <p:txBody>
          <a:bodyPr wrap="none" rtlCol="0">
            <a:spAutoFit/>
          </a:bodyPr>
          <a:lstStyle/>
          <a:p>
            <a:r>
              <a:rPr lang="en-US" sz="1200" dirty="0"/>
              <a:t>METROLAB FDI 2056 – top class digital integrator</a:t>
            </a:r>
            <a:endParaRPr lang="fr-FR" sz="1200" dirty="0"/>
          </a:p>
        </p:txBody>
      </p:sp>
      <p:sp>
        <p:nvSpPr>
          <p:cNvPr id="37" name="Arrow: Right 36">
            <a:extLst>
              <a:ext uri="{FF2B5EF4-FFF2-40B4-BE49-F238E27FC236}">
                <a16:creationId xmlns:a16="http://schemas.microsoft.com/office/drawing/2014/main" id="{0733B7F6-53B8-138D-A032-5FF00A3394EB}"/>
              </a:ext>
            </a:extLst>
          </p:cNvPr>
          <p:cNvSpPr/>
          <p:nvPr/>
        </p:nvSpPr>
        <p:spPr>
          <a:xfrm>
            <a:off x="4888835" y="3909616"/>
            <a:ext cx="424220" cy="17026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TextBox 37">
            <a:extLst>
              <a:ext uri="{FF2B5EF4-FFF2-40B4-BE49-F238E27FC236}">
                <a16:creationId xmlns:a16="http://schemas.microsoft.com/office/drawing/2014/main" id="{00A3AA22-560F-E94F-1A5B-A1D352D4749A}"/>
              </a:ext>
            </a:extLst>
          </p:cNvPr>
          <p:cNvSpPr txBox="1"/>
          <p:nvPr/>
        </p:nvSpPr>
        <p:spPr>
          <a:xfrm>
            <a:off x="5278972" y="3842498"/>
            <a:ext cx="4422301" cy="276999"/>
          </a:xfrm>
          <a:prstGeom prst="rect">
            <a:avLst/>
          </a:prstGeom>
          <a:noFill/>
        </p:spPr>
        <p:txBody>
          <a:bodyPr wrap="none" rtlCol="0">
            <a:spAutoFit/>
          </a:bodyPr>
          <a:lstStyle/>
          <a:p>
            <a:r>
              <a:rPr lang="en-US" sz="1200" dirty="0"/>
              <a:t>Manufactured by AUDEMARS  </a:t>
            </a:r>
            <a:r>
              <a:rPr lang="en-US" sz="1050" dirty="0"/>
              <a:t>(manufacturer of Swiss luxury watches!) </a:t>
            </a:r>
            <a:endParaRPr lang="fr-FR" sz="1200" dirty="0"/>
          </a:p>
        </p:txBody>
      </p:sp>
      <p:sp>
        <p:nvSpPr>
          <p:cNvPr id="39" name="Arrow: Right 38">
            <a:extLst>
              <a:ext uri="{FF2B5EF4-FFF2-40B4-BE49-F238E27FC236}">
                <a16:creationId xmlns:a16="http://schemas.microsoft.com/office/drawing/2014/main" id="{555184ED-4F27-4FA6-E9BF-B018E301578D}"/>
              </a:ext>
            </a:extLst>
          </p:cNvPr>
          <p:cNvSpPr/>
          <p:nvPr/>
        </p:nvSpPr>
        <p:spPr>
          <a:xfrm>
            <a:off x="4882100" y="4312687"/>
            <a:ext cx="424220" cy="17026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0" name="TextBox 39">
            <a:extLst>
              <a:ext uri="{FF2B5EF4-FFF2-40B4-BE49-F238E27FC236}">
                <a16:creationId xmlns:a16="http://schemas.microsoft.com/office/drawing/2014/main" id="{875DF15A-7537-BA0E-B6AC-BBCFD36E24E5}"/>
              </a:ext>
            </a:extLst>
          </p:cNvPr>
          <p:cNvSpPr txBox="1"/>
          <p:nvPr/>
        </p:nvSpPr>
        <p:spPr>
          <a:xfrm>
            <a:off x="5255411" y="4168470"/>
            <a:ext cx="4023987" cy="461665"/>
          </a:xfrm>
          <a:prstGeom prst="rect">
            <a:avLst/>
          </a:prstGeom>
          <a:noFill/>
        </p:spPr>
        <p:txBody>
          <a:bodyPr wrap="none" rtlCol="0">
            <a:spAutoFit/>
          </a:bodyPr>
          <a:lstStyle/>
          <a:p>
            <a:r>
              <a:rPr lang="en-US" sz="1200" dirty="0"/>
              <a:t>Performed at IBA with C230 mapping probe calibration dipole</a:t>
            </a:r>
          </a:p>
          <a:p>
            <a:r>
              <a:rPr lang="en-US" sz="1200" dirty="0"/>
              <a:t>+ dedicated rotative &amp; translation setup</a:t>
            </a:r>
            <a:endParaRPr lang="fr-FR" sz="1200" dirty="0"/>
          </a:p>
        </p:txBody>
      </p:sp>
      <p:sp>
        <p:nvSpPr>
          <p:cNvPr id="41" name="Arrow: Right 40">
            <a:extLst>
              <a:ext uri="{FF2B5EF4-FFF2-40B4-BE49-F238E27FC236}">
                <a16:creationId xmlns:a16="http://schemas.microsoft.com/office/drawing/2014/main" id="{6BDE7E47-133F-4BFD-C0DB-D14314A14CE6}"/>
              </a:ext>
            </a:extLst>
          </p:cNvPr>
          <p:cNvSpPr/>
          <p:nvPr/>
        </p:nvSpPr>
        <p:spPr>
          <a:xfrm>
            <a:off x="4888835" y="4967165"/>
            <a:ext cx="424220" cy="17026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TextBox 41">
            <a:extLst>
              <a:ext uri="{FF2B5EF4-FFF2-40B4-BE49-F238E27FC236}">
                <a16:creationId xmlns:a16="http://schemas.microsoft.com/office/drawing/2014/main" id="{9178EE46-0110-1302-DAA1-82F817DD9388}"/>
              </a:ext>
            </a:extLst>
          </p:cNvPr>
          <p:cNvSpPr txBox="1"/>
          <p:nvPr/>
        </p:nvSpPr>
        <p:spPr>
          <a:xfrm>
            <a:off x="5250794" y="4857899"/>
            <a:ext cx="4514188" cy="646331"/>
          </a:xfrm>
          <a:prstGeom prst="rect">
            <a:avLst/>
          </a:prstGeom>
          <a:noFill/>
        </p:spPr>
        <p:txBody>
          <a:bodyPr wrap="square" rtlCol="0">
            <a:spAutoFit/>
          </a:bodyPr>
          <a:lstStyle/>
          <a:p>
            <a:r>
              <a:rPr lang="en-US" sz="1200" dirty="0"/>
              <a:t>In-depth analysis revealed a small but significant impedance mismatch between coils and integrator</a:t>
            </a:r>
          </a:p>
          <a:p>
            <a:r>
              <a:rPr lang="en-US" sz="1100" dirty="0"/>
              <a:t>-&gt; confirmed by METROLAB expert</a:t>
            </a:r>
            <a:endParaRPr lang="fr-FR" sz="1200" dirty="0"/>
          </a:p>
        </p:txBody>
      </p:sp>
      <p:pic>
        <p:nvPicPr>
          <p:cNvPr id="44" name="Picture 43">
            <a:extLst>
              <a:ext uri="{FF2B5EF4-FFF2-40B4-BE49-F238E27FC236}">
                <a16:creationId xmlns:a16="http://schemas.microsoft.com/office/drawing/2014/main" id="{77F8DB45-EC7B-9861-8DFE-B84D9ADE200B}"/>
              </a:ext>
            </a:extLst>
          </p:cNvPr>
          <p:cNvPicPr>
            <a:picLocks noChangeAspect="1"/>
          </p:cNvPicPr>
          <p:nvPr/>
        </p:nvPicPr>
        <p:blipFill>
          <a:blip r:embed="rId8"/>
          <a:stretch>
            <a:fillRect/>
          </a:stretch>
        </p:blipFill>
        <p:spPr>
          <a:xfrm>
            <a:off x="4199055" y="5640270"/>
            <a:ext cx="222740" cy="232903"/>
          </a:xfrm>
          <a:prstGeom prst="rect">
            <a:avLst/>
          </a:prstGeom>
        </p:spPr>
      </p:pic>
      <p:pic>
        <p:nvPicPr>
          <p:cNvPr id="47" name="Picture 46">
            <a:extLst>
              <a:ext uri="{FF2B5EF4-FFF2-40B4-BE49-F238E27FC236}">
                <a16:creationId xmlns:a16="http://schemas.microsoft.com/office/drawing/2014/main" id="{4DC9255D-8F59-F6FD-38A4-7E3F00D95599}"/>
              </a:ext>
            </a:extLst>
          </p:cNvPr>
          <p:cNvPicPr>
            <a:picLocks noChangeAspect="1"/>
          </p:cNvPicPr>
          <p:nvPr/>
        </p:nvPicPr>
        <p:blipFill>
          <a:blip r:embed="rId8"/>
          <a:stretch>
            <a:fillRect/>
          </a:stretch>
        </p:blipFill>
        <p:spPr>
          <a:xfrm>
            <a:off x="4199055" y="6077095"/>
            <a:ext cx="222740" cy="232903"/>
          </a:xfrm>
          <a:prstGeom prst="rect">
            <a:avLst/>
          </a:prstGeom>
        </p:spPr>
      </p:pic>
      <p:sp>
        <p:nvSpPr>
          <p:cNvPr id="48" name="Right Brace 47">
            <a:extLst>
              <a:ext uri="{FF2B5EF4-FFF2-40B4-BE49-F238E27FC236}">
                <a16:creationId xmlns:a16="http://schemas.microsoft.com/office/drawing/2014/main" id="{9073A285-8DA6-E35B-1D31-FF04C83EF7E6}"/>
              </a:ext>
            </a:extLst>
          </p:cNvPr>
          <p:cNvSpPr/>
          <p:nvPr/>
        </p:nvSpPr>
        <p:spPr>
          <a:xfrm>
            <a:off x="4797513" y="5552872"/>
            <a:ext cx="278925" cy="76282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9" name="TextBox 48">
            <a:extLst>
              <a:ext uri="{FF2B5EF4-FFF2-40B4-BE49-F238E27FC236}">
                <a16:creationId xmlns:a16="http://schemas.microsoft.com/office/drawing/2014/main" id="{822FDFEB-A757-6F6D-D1FA-E5A7FC741532}"/>
              </a:ext>
            </a:extLst>
          </p:cNvPr>
          <p:cNvSpPr txBox="1"/>
          <p:nvPr/>
        </p:nvSpPr>
        <p:spPr>
          <a:xfrm>
            <a:off x="5094956" y="5671792"/>
            <a:ext cx="3634393" cy="461665"/>
          </a:xfrm>
          <a:prstGeom prst="rect">
            <a:avLst/>
          </a:prstGeom>
          <a:noFill/>
        </p:spPr>
        <p:txBody>
          <a:bodyPr wrap="none" rtlCol="0">
            <a:spAutoFit/>
          </a:bodyPr>
          <a:lstStyle/>
          <a:p>
            <a:r>
              <a:rPr lang="en-US" sz="1200" dirty="0"/>
              <a:t>On-going works with strong support of IBA experts</a:t>
            </a:r>
          </a:p>
          <a:p>
            <a:r>
              <a:rPr lang="en-US" sz="1200" b="1" dirty="0"/>
              <a:t>Goal: Mapping Wheel ready for deployment mid 2025</a:t>
            </a:r>
            <a:endParaRPr lang="fr-FR" sz="1200" b="1" dirty="0"/>
          </a:p>
        </p:txBody>
      </p:sp>
      <p:pic>
        <p:nvPicPr>
          <p:cNvPr id="51" name="Picture 50">
            <a:extLst>
              <a:ext uri="{FF2B5EF4-FFF2-40B4-BE49-F238E27FC236}">
                <a16:creationId xmlns:a16="http://schemas.microsoft.com/office/drawing/2014/main" id="{9E6CA871-7493-7983-CE44-47FF9B1AD7BC}"/>
              </a:ext>
            </a:extLst>
          </p:cNvPr>
          <p:cNvPicPr>
            <a:picLocks noChangeAspect="1"/>
          </p:cNvPicPr>
          <p:nvPr/>
        </p:nvPicPr>
        <p:blipFill>
          <a:blip r:embed="rId9"/>
          <a:stretch>
            <a:fillRect/>
          </a:stretch>
        </p:blipFill>
        <p:spPr>
          <a:xfrm>
            <a:off x="11118493" y="3842498"/>
            <a:ext cx="917435" cy="302116"/>
          </a:xfrm>
          <a:prstGeom prst="rect">
            <a:avLst/>
          </a:prstGeom>
        </p:spPr>
      </p:pic>
      <p:pic>
        <p:nvPicPr>
          <p:cNvPr id="53" name="Picture 52">
            <a:extLst>
              <a:ext uri="{FF2B5EF4-FFF2-40B4-BE49-F238E27FC236}">
                <a16:creationId xmlns:a16="http://schemas.microsoft.com/office/drawing/2014/main" id="{0D040CCC-2D7C-C619-E1AF-9083692406B8}"/>
              </a:ext>
            </a:extLst>
          </p:cNvPr>
          <p:cNvPicPr>
            <a:picLocks noChangeAspect="1"/>
          </p:cNvPicPr>
          <p:nvPr/>
        </p:nvPicPr>
        <p:blipFill>
          <a:blip r:embed="rId10"/>
          <a:stretch>
            <a:fillRect/>
          </a:stretch>
        </p:blipFill>
        <p:spPr>
          <a:xfrm>
            <a:off x="11292954" y="3157585"/>
            <a:ext cx="621043" cy="621043"/>
          </a:xfrm>
          <a:prstGeom prst="rect">
            <a:avLst/>
          </a:prstGeom>
        </p:spPr>
      </p:pic>
      <p:pic>
        <p:nvPicPr>
          <p:cNvPr id="55" name="Picture 54">
            <a:extLst>
              <a:ext uri="{FF2B5EF4-FFF2-40B4-BE49-F238E27FC236}">
                <a16:creationId xmlns:a16="http://schemas.microsoft.com/office/drawing/2014/main" id="{F3267139-FD67-5F41-489B-C55192A2C048}"/>
              </a:ext>
            </a:extLst>
          </p:cNvPr>
          <p:cNvPicPr>
            <a:picLocks noChangeAspect="1"/>
          </p:cNvPicPr>
          <p:nvPr/>
        </p:nvPicPr>
        <p:blipFill>
          <a:blip r:embed="rId11"/>
          <a:stretch>
            <a:fillRect/>
          </a:stretch>
        </p:blipFill>
        <p:spPr>
          <a:xfrm>
            <a:off x="4774973" y="1763299"/>
            <a:ext cx="1395622" cy="846930"/>
          </a:xfrm>
          <a:prstGeom prst="rect">
            <a:avLst/>
          </a:prstGeom>
        </p:spPr>
      </p:pic>
      <p:pic>
        <p:nvPicPr>
          <p:cNvPr id="57" name="Picture 56">
            <a:extLst>
              <a:ext uri="{FF2B5EF4-FFF2-40B4-BE49-F238E27FC236}">
                <a16:creationId xmlns:a16="http://schemas.microsoft.com/office/drawing/2014/main" id="{B0C4A5A4-D91A-527D-86F6-99823E17A222}"/>
              </a:ext>
            </a:extLst>
          </p:cNvPr>
          <p:cNvPicPr>
            <a:picLocks noChangeAspect="1"/>
          </p:cNvPicPr>
          <p:nvPr/>
        </p:nvPicPr>
        <p:blipFill>
          <a:blip r:embed="rId12"/>
          <a:stretch>
            <a:fillRect/>
          </a:stretch>
        </p:blipFill>
        <p:spPr>
          <a:xfrm>
            <a:off x="8442394" y="155141"/>
            <a:ext cx="1861444" cy="2619699"/>
          </a:xfrm>
          <a:prstGeom prst="rect">
            <a:avLst/>
          </a:prstGeom>
        </p:spPr>
      </p:pic>
      <p:pic>
        <p:nvPicPr>
          <p:cNvPr id="59" name="Picture 58">
            <a:extLst>
              <a:ext uri="{FF2B5EF4-FFF2-40B4-BE49-F238E27FC236}">
                <a16:creationId xmlns:a16="http://schemas.microsoft.com/office/drawing/2014/main" id="{74F91F89-502D-5CE6-A6E5-3AB2224CB510}"/>
              </a:ext>
            </a:extLst>
          </p:cNvPr>
          <p:cNvPicPr>
            <a:picLocks noChangeAspect="1"/>
          </p:cNvPicPr>
          <p:nvPr/>
        </p:nvPicPr>
        <p:blipFill>
          <a:blip r:embed="rId13"/>
          <a:stretch>
            <a:fillRect/>
          </a:stretch>
        </p:blipFill>
        <p:spPr>
          <a:xfrm>
            <a:off x="9879546" y="2901251"/>
            <a:ext cx="958001" cy="1126777"/>
          </a:xfrm>
          <a:prstGeom prst="rect">
            <a:avLst/>
          </a:prstGeom>
        </p:spPr>
      </p:pic>
      <p:pic>
        <p:nvPicPr>
          <p:cNvPr id="60" name="Picture 59">
            <a:extLst>
              <a:ext uri="{FF2B5EF4-FFF2-40B4-BE49-F238E27FC236}">
                <a16:creationId xmlns:a16="http://schemas.microsoft.com/office/drawing/2014/main" id="{B0BBB541-BD51-AD1C-F3F6-E168DF3C0569}"/>
              </a:ext>
            </a:extLst>
          </p:cNvPr>
          <p:cNvPicPr>
            <a:picLocks noChangeAspect="1"/>
          </p:cNvPicPr>
          <p:nvPr/>
        </p:nvPicPr>
        <p:blipFill>
          <a:blip r:embed="rId14"/>
          <a:stretch>
            <a:fillRect/>
          </a:stretch>
        </p:blipFill>
        <p:spPr>
          <a:xfrm>
            <a:off x="9523606" y="4192078"/>
            <a:ext cx="1512042" cy="859115"/>
          </a:xfrm>
          <a:prstGeom prst="rect">
            <a:avLst/>
          </a:prstGeom>
        </p:spPr>
      </p:pic>
      <p:pic>
        <p:nvPicPr>
          <p:cNvPr id="63" name="Image 10" descr="Une image contenant texte, ligne, capture d’écran, Tracé&#10;&#10;Description générée automatiquement">
            <a:extLst>
              <a:ext uri="{FF2B5EF4-FFF2-40B4-BE49-F238E27FC236}">
                <a16:creationId xmlns:a16="http://schemas.microsoft.com/office/drawing/2014/main" id="{82827640-1D6E-A9B5-4E2A-9D19AFE64585}"/>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739673" y="5379293"/>
            <a:ext cx="1449209" cy="869526"/>
          </a:xfrm>
          <a:prstGeom prst="rect">
            <a:avLst/>
          </a:prstGeom>
        </p:spPr>
      </p:pic>
      <p:pic>
        <p:nvPicPr>
          <p:cNvPr id="1024" name="Image 3" descr="Une image contenant texte, ligne, capture d’écran, diagramme&#10;&#10;Description générée automatiquement">
            <a:extLst>
              <a:ext uri="{FF2B5EF4-FFF2-40B4-BE49-F238E27FC236}">
                <a16:creationId xmlns:a16="http://schemas.microsoft.com/office/drawing/2014/main" id="{31B8BDBC-BEF0-C8F9-98C8-8FD8E59EE10C}"/>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0182058" y="5311890"/>
            <a:ext cx="1512042" cy="1008028"/>
          </a:xfrm>
          <a:prstGeom prst="rect">
            <a:avLst/>
          </a:prstGeom>
        </p:spPr>
      </p:pic>
      <p:pic>
        <p:nvPicPr>
          <p:cNvPr id="1027" name="Picture 1026">
            <a:extLst>
              <a:ext uri="{FF2B5EF4-FFF2-40B4-BE49-F238E27FC236}">
                <a16:creationId xmlns:a16="http://schemas.microsoft.com/office/drawing/2014/main" id="{4034A164-103C-21A6-1943-8FC061506DE1}"/>
              </a:ext>
            </a:extLst>
          </p:cNvPr>
          <p:cNvPicPr>
            <a:picLocks noChangeAspect="1"/>
          </p:cNvPicPr>
          <p:nvPr/>
        </p:nvPicPr>
        <p:blipFill>
          <a:blip r:embed="rId17"/>
          <a:stretch>
            <a:fillRect/>
          </a:stretch>
        </p:blipFill>
        <p:spPr>
          <a:xfrm>
            <a:off x="6214799" y="1608612"/>
            <a:ext cx="1796145" cy="1050817"/>
          </a:xfrm>
          <a:prstGeom prst="rect">
            <a:avLst/>
          </a:prstGeom>
        </p:spPr>
      </p:pic>
      <p:sp>
        <p:nvSpPr>
          <p:cNvPr id="4" name="Title 5">
            <a:extLst>
              <a:ext uri="{FF2B5EF4-FFF2-40B4-BE49-F238E27FC236}">
                <a16:creationId xmlns:a16="http://schemas.microsoft.com/office/drawing/2014/main" id="{3896D87E-AE0D-4F1B-97E9-66A617C92B38}"/>
              </a:ext>
            </a:extLst>
          </p:cNvPr>
          <p:cNvSpPr txBox="1">
            <a:spLocks/>
          </p:cNvSpPr>
          <p:nvPr/>
        </p:nvSpPr>
        <p:spPr>
          <a:xfrm>
            <a:off x="191288" y="31761"/>
            <a:ext cx="9461631" cy="5702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BE" sz="2000" b="1">
                <a:latin typeface="+mn-lt"/>
              </a:rPr>
              <a:t>Recent developments: Design progress</a:t>
            </a:r>
            <a:endParaRPr lang="en-US" sz="2000" b="1" dirty="0">
              <a:latin typeface="+mn-lt"/>
            </a:endParaRPr>
          </a:p>
        </p:txBody>
      </p:sp>
      <p:sp>
        <p:nvSpPr>
          <p:cNvPr id="5" name="TextBox 4">
            <a:extLst>
              <a:ext uri="{FF2B5EF4-FFF2-40B4-BE49-F238E27FC236}">
                <a16:creationId xmlns:a16="http://schemas.microsoft.com/office/drawing/2014/main" id="{BE9FFD3B-24E0-35E7-BEB7-75B67E9EEEF2}"/>
              </a:ext>
            </a:extLst>
          </p:cNvPr>
          <p:cNvSpPr txBox="1"/>
          <p:nvPr/>
        </p:nvSpPr>
        <p:spPr>
          <a:xfrm>
            <a:off x="691515" y="498779"/>
            <a:ext cx="6137910" cy="584775"/>
          </a:xfrm>
          <a:prstGeom prst="rect">
            <a:avLst/>
          </a:prstGeom>
          <a:noFill/>
        </p:spPr>
        <p:txBody>
          <a:bodyPr wrap="square">
            <a:spAutoFit/>
          </a:bodyPr>
          <a:lstStyle/>
          <a:p>
            <a:r>
              <a:rPr lang="en-US" sz="3200" b="1" dirty="0">
                <a:solidFill>
                  <a:schemeClr val="accent1"/>
                </a:solidFill>
              </a:rPr>
              <a:t>Magnetic mapping wheel</a:t>
            </a:r>
          </a:p>
        </p:txBody>
      </p:sp>
    </p:spTree>
    <p:extLst>
      <p:ext uri="{BB962C8B-B14F-4D97-AF65-F5344CB8AC3E}">
        <p14:creationId xmlns:p14="http://schemas.microsoft.com/office/powerpoint/2010/main" val="35012654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39</a:t>
            </a:fld>
            <a:endParaRPr lang="fr-FR"/>
          </a:p>
        </p:txBody>
      </p:sp>
      <p:sp>
        <p:nvSpPr>
          <p:cNvPr id="11" name="TextBox 10">
            <a:extLst>
              <a:ext uri="{FF2B5EF4-FFF2-40B4-BE49-F238E27FC236}">
                <a16:creationId xmlns:a16="http://schemas.microsoft.com/office/drawing/2014/main" id="{34226D3D-FF55-CFAD-20F4-57F89BC7BFD4}"/>
              </a:ext>
            </a:extLst>
          </p:cNvPr>
          <p:cNvSpPr txBox="1"/>
          <p:nvPr/>
        </p:nvSpPr>
        <p:spPr>
          <a:xfrm>
            <a:off x="2217029" y="4967226"/>
            <a:ext cx="3057932" cy="354071"/>
          </a:xfrm>
          <a:prstGeom prst="rect">
            <a:avLst/>
          </a:prstGeom>
          <a:noFill/>
        </p:spPr>
        <p:txBody>
          <a:bodyPr wrap="square" rtlCol="0">
            <a:spAutoFit/>
          </a:bodyPr>
          <a:lstStyle/>
          <a:p>
            <a:r>
              <a:rPr lang="en-US" b="1" dirty="0">
                <a:solidFill>
                  <a:schemeClr val="bg1"/>
                </a:solidFill>
              </a:rPr>
              <a:t>IBA C230</a:t>
            </a:r>
            <a:endParaRPr lang="fr-BE" b="1" dirty="0">
              <a:solidFill>
                <a:schemeClr val="bg1"/>
              </a:solidFill>
            </a:endParaRPr>
          </a:p>
        </p:txBody>
      </p:sp>
      <p:sp>
        <p:nvSpPr>
          <p:cNvPr id="13" name="TextBox 11">
            <a:extLst>
              <a:ext uri="{FF2B5EF4-FFF2-40B4-BE49-F238E27FC236}">
                <a16:creationId xmlns:a16="http://schemas.microsoft.com/office/drawing/2014/main" id="{B61E7651-F102-C52E-B453-095F3BAF2A18}"/>
              </a:ext>
            </a:extLst>
          </p:cNvPr>
          <p:cNvSpPr txBox="1"/>
          <p:nvPr/>
        </p:nvSpPr>
        <p:spPr>
          <a:xfrm>
            <a:off x="2228988" y="4373864"/>
            <a:ext cx="3057932" cy="354071"/>
          </a:xfrm>
          <a:prstGeom prst="rect">
            <a:avLst/>
          </a:prstGeom>
          <a:noFill/>
        </p:spPr>
        <p:txBody>
          <a:bodyPr wrap="square" rtlCol="0">
            <a:spAutoFit/>
          </a:bodyPr>
          <a:lstStyle/>
          <a:p>
            <a:r>
              <a:rPr lang="en-US" b="1" dirty="0">
                <a:solidFill>
                  <a:schemeClr val="bg1"/>
                </a:solidFill>
              </a:rPr>
              <a:t>NHa C400</a:t>
            </a:r>
            <a:endParaRPr lang="fr-BE" b="1" dirty="0">
              <a:solidFill>
                <a:schemeClr val="bg1"/>
              </a:solidFill>
            </a:endParaRPr>
          </a:p>
        </p:txBody>
      </p:sp>
      <p:sp>
        <p:nvSpPr>
          <p:cNvPr id="10" name="TextBox 9">
            <a:extLst>
              <a:ext uri="{FF2B5EF4-FFF2-40B4-BE49-F238E27FC236}">
                <a16:creationId xmlns:a16="http://schemas.microsoft.com/office/drawing/2014/main" id="{CF4537BC-98B3-ECBC-57EE-B93CE7E68560}"/>
              </a:ext>
            </a:extLst>
          </p:cNvPr>
          <p:cNvSpPr txBox="1"/>
          <p:nvPr/>
        </p:nvSpPr>
        <p:spPr>
          <a:xfrm>
            <a:off x="299951" y="2454838"/>
            <a:ext cx="871777" cy="307777"/>
          </a:xfrm>
          <a:prstGeom prst="rect">
            <a:avLst/>
          </a:prstGeom>
          <a:noFill/>
        </p:spPr>
        <p:txBody>
          <a:bodyPr wrap="none" rtlCol="0">
            <a:spAutoFit/>
          </a:bodyPr>
          <a:lstStyle/>
          <a:p>
            <a:r>
              <a:rPr lang="en-US" sz="1400" i="1" dirty="0"/>
              <a:t>tool head</a:t>
            </a:r>
            <a:endParaRPr lang="fr-FR" sz="1400" i="1" dirty="0"/>
          </a:p>
        </p:txBody>
      </p:sp>
      <p:pic>
        <p:nvPicPr>
          <p:cNvPr id="28" name="Picture 27">
            <a:extLst>
              <a:ext uri="{FF2B5EF4-FFF2-40B4-BE49-F238E27FC236}">
                <a16:creationId xmlns:a16="http://schemas.microsoft.com/office/drawing/2014/main" id="{3F3F325E-F109-4EA4-3F13-52E0E71EE9F0}"/>
              </a:ext>
            </a:extLst>
          </p:cNvPr>
          <p:cNvPicPr>
            <a:picLocks noChangeAspect="1"/>
          </p:cNvPicPr>
          <p:nvPr/>
        </p:nvPicPr>
        <p:blipFill>
          <a:blip r:embed="rId7"/>
          <a:stretch>
            <a:fillRect/>
          </a:stretch>
        </p:blipFill>
        <p:spPr>
          <a:xfrm>
            <a:off x="6809994" y="2196254"/>
            <a:ext cx="5289731" cy="3386244"/>
          </a:xfrm>
          <a:prstGeom prst="rect">
            <a:avLst/>
          </a:prstGeom>
        </p:spPr>
      </p:pic>
      <p:sp>
        <p:nvSpPr>
          <p:cNvPr id="29" name="TextBox 28">
            <a:extLst>
              <a:ext uri="{FF2B5EF4-FFF2-40B4-BE49-F238E27FC236}">
                <a16:creationId xmlns:a16="http://schemas.microsoft.com/office/drawing/2014/main" id="{D634D066-1857-B0D6-05E2-BF1A0F7D26A6}"/>
              </a:ext>
            </a:extLst>
          </p:cNvPr>
          <p:cNvSpPr txBox="1"/>
          <p:nvPr/>
        </p:nvSpPr>
        <p:spPr>
          <a:xfrm>
            <a:off x="7831832" y="1696753"/>
            <a:ext cx="4360168" cy="523220"/>
          </a:xfrm>
          <a:prstGeom prst="rect">
            <a:avLst/>
          </a:prstGeom>
          <a:noFill/>
        </p:spPr>
        <p:txBody>
          <a:bodyPr wrap="none" rtlCol="0">
            <a:spAutoFit/>
          </a:bodyPr>
          <a:lstStyle/>
          <a:p>
            <a:pPr algn="r"/>
            <a:r>
              <a:rPr lang="en-US" sz="1400" i="1" dirty="0"/>
              <a:t>Zero gravity actuated arm (commercial item)</a:t>
            </a:r>
          </a:p>
          <a:p>
            <a:pPr algn="r"/>
            <a:r>
              <a:rPr lang="fr-FR" sz="1400" i="1" dirty="0" err="1"/>
              <a:t>Allows</a:t>
            </a:r>
            <a:r>
              <a:rPr lang="fr-FR" sz="1400" i="1" dirty="0"/>
              <a:t> reversal for </a:t>
            </a:r>
            <a:r>
              <a:rPr lang="fr-FR" sz="1400" i="1" dirty="0" err="1"/>
              <a:t>upper</a:t>
            </a:r>
            <a:r>
              <a:rPr lang="fr-FR" sz="1400" i="1" dirty="0"/>
              <a:t> &amp; </a:t>
            </a:r>
            <a:r>
              <a:rPr lang="fr-FR" sz="1400" i="1" dirty="0" err="1"/>
              <a:t>lower</a:t>
            </a:r>
            <a:r>
              <a:rPr lang="fr-FR" sz="1400" i="1" dirty="0"/>
              <a:t> pole </a:t>
            </a:r>
            <a:r>
              <a:rPr lang="fr-FR" sz="1400" i="1" dirty="0" err="1"/>
              <a:t>edge</a:t>
            </a:r>
            <a:r>
              <a:rPr lang="fr-FR" sz="1400" i="1" dirty="0"/>
              <a:t> manipulation</a:t>
            </a:r>
          </a:p>
        </p:txBody>
      </p:sp>
      <p:sp>
        <p:nvSpPr>
          <p:cNvPr id="30" name="TextBox 29">
            <a:extLst>
              <a:ext uri="{FF2B5EF4-FFF2-40B4-BE49-F238E27FC236}">
                <a16:creationId xmlns:a16="http://schemas.microsoft.com/office/drawing/2014/main" id="{7995987C-5EE4-9AB9-7C2E-D64F280CA63C}"/>
              </a:ext>
            </a:extLst>
          </p:cNvPr>
          <p:cNvSpPr txBox="1"/>
          <p:nvPr/>
        </p:nvSpPr>
        <p:spPr>
          <a:xfrm>
            <a:off x="7741920" y="6072833"/>
            <a:ext cx="2727413" cy="307777"/>
          </a:xfrm>
          <a:prstGeom prst="rect">
            <a:avLst/>
          </a:prstGeom>
          <a:noFill/>
        </p:spPr>
        <p:txBody>
          <a:bodyPr wrap="none" rtlCol="0">
            <a:spAutoFit/>
          </a:bodyPr>
          <a:lstStyle/>
          <a:p>
            <a:pPr algn="r"/>
            <a:r>
              <a:rPr lang="en-US" sz="1400" i="1" dirty="0"/>
              <a:t>Docking station + transport chassis</a:t>
            </a:r>
            <a:endParaRPr lang="fr-FR" sz="1400" i="1" dirty="0"/>
          </a:p>
        </p:txBody>
      </p:sp>
      <p:pic>
        <p:nvPicPr>
          <p:cNvPr id="19" name="Picture 18">
            <a:extLst>
              <a:ext uri="{FF2B5EF4-FFF2-40B4-BE49-F238E27FC236}">
                <a16:creationId xmlns:a16="http://schemas.microsoft.com/office/drawing/2014/main" id="{EDE1A2A4-4D04-4F13-101E-C3C115B26279}"/>
              </a:ext>
            </a:extLst>
          </p:cNvPr>
          <p:cNvPicPr>
            <a:picLocks noChangeAspect="1"/>
          </p:cNvPicPr>
          <p:nvPr/>
        </p:nvPicPr>
        <p:blipFill>
          <a:blip r:embed="rId8"/>
          <a:stretch>
            <a:fillRect/>
          </a:stretch>
        </p:blipFill>
        <p:spPr>
          <a:xfrm>
            <a:off x="10390812" y="5176442"/>
            <a:ext cx="1689334" cy="1261516"/>
          </a:xfrm>
          <a:prstGeom prst="rect">
            <a:avLst/>
          </a:prstGeom>
        </p:spPr>
      </p:pic>
      <p:sp>
        <p:nvSpPr>
          <p:cNvPr id="8" name="Title 5">
            <a:extLst>
              <a:ext uri="{FF2B5EF4-FFF2-40B4-BE49-F238E27FC236}">
                <a16:creationId xmlns:a16="http://schemas.microsoft.com/office/drawing/2014/main" id="{7D2ED74D-0E35-7507-109B-92B62CDE2C99}"/>
              </a:ext>
            </a:extLst>
          </p:cNvPr>
          <p:cNvSpPr txBox="1">
            <a:spLocks/>
          </p:cNvSpPr>
          <p:nvPr/>
        </p:nvSpPr>
        <p:spPr>
          <a:xfrm>
            <a:off x="191288" y="31761"/>
            <a:ext cx="9461631" cy="5702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BE" sz="2000" b="1">
                <a:latin typeface="+mn-lt"/>
              </a:rPr>
              <a:t>Recent developments: Design progress</a:t>
            </a:r>
            <a:endParaRPr lang="en-US" sz="2000" b="1" dirty="0">
              <a:latin typeface="+mn-lt"/>
            </a:endParaRPr>
          </a:p>
        </p:txBody>
      </p:sp>
      <p:sp>
        <p:nvSpPr>
          <p:cNvPr id="14" name="TextBox 13">
            <a:extLst>
              <a:ext uri="{FF2B5EF4-FFF2-40B4-BE49-F238E27FC236}">
                <a16:creationId xmlns:a16="http://schemas.microsoft.com/office/drawing/2014/main" id="{A48FACC2-B778-2E30-6CE9-035EB09ECB1A}"/>
              </a:ext>
            </a:extLst>
          </p:cNvPr>
          <p:cNvSpPr txBox="1"/>
          <p:nvPr/>
        </p:nvSpPr>
        <p:spPr>
          <a:xfrm>
            <a:off x="691515" y="498779"/>
            <a:ext cx="6137910" cy="584775"/>
          </a:xfrm>
          <a:prstGeom prst="rect">
            <a:avLst/>
          </a:prstGeom>
          <a:noFill/>
        </p:spPr>
        <p:txBody>
          <a:bodyPr wrap="square">
            <a:spAutoFit/>
          </a:bodyPr>
          <a:lstStyle/>
          <a:p>
            <a:r>
              <a:rPr lang="en-US" sz="3200" b="1" dirty="0">
                <a:solidFill>
                  <a:schemeClr val="accent1"/>
                </a:solidFill>
              </a:rPr>
              <a:t>Pole edges handling arm</a:t>
            </a:r>
          </a:p>
        </p:txBody>
      </p:sp>
      <p:pic>
        <p:nvPicPr>
          <p:cNvPr id="16" name="Picture 15">
            <a:extLst>
              <a:ext uri="{FF2B5EF4-FFF2-40B4-BE49-F238E27FC236}">
                <a16:creationId xmlns:a16="http://schemas.microsoft.com/office/drawing/2014/main" id="{5B8AFFA8-C5E3-31B1-F47C-911EB96FEF90}"/>
              </a:ext>
            </a:extLst>
          </p:cNvPr>
          <p:cNvPicPr>
            <a:picLocks noChangeAspect="1"/>
          </p:cNvPicPr>
          <p:nvPr/>
        </p:nvPicPr>
        <p:blipFill>
          <a:blip r:embed="rId9"/>
          <a:stretch>
            <a:fillRect/>
          </a:stretch>
        </p:blipFill>
        <p:spPr>
          <a:xfrm>
            <a:off x="223654" y="2703769"/>
            <a:ext cx="5696234" cy="3037250"/>
          </a:xfrm>
          <a:prstGeom prst="rect">
            <a:avLst/>
          </a:prstGeom>
        </p:spPr>
      </p:pic>
      <p:sp>
        <p:nvSpPr>
          <p:cNvPr id="15" name="TextBox 14">
            <a:extLst>
              <a:ext uri="{FF2B5EF4-FFF2-40B4-BE49-F238E27FC236}">
                <a16:creationId xmlns:a16="http://schemas.microsoft.com/office/drawing/2014/main" id="{54BB125D-E628-3F3C-C4E5-0D2B084E6049}"/>
              </a:ext>
            </a:extLst>
          </p:cNvPr>
          <p:cNvSpPr txBox="1"/>
          <p:nvPr/>
        </p:nvSpPr>
        <p:spPr>
          <a:xfrm>
            <a:off x="236630" y="5450717"/>
            <a:ext cx="3255215" cy="523220"/>
          </a:xfrm>
          <a:prstGeom prst="rect">
            <a:avLst/>
          </a:prstGeom>
          <a:noFill/>
        </p:spPr>
        <p:txBody>
          <a:bodyPr wrap="square" rtlCol="0">
            <a:spAutoFit/>
          </a:bodyPr>
          <a:lstStyle/>
          <a:p>
            <a:r>
              <a:rPr lang="en-US" sz="1400" i="1" dirty="0"/>
              <a:t>Pneumatic suction cups,</a:t>
            </a:r>
          </a:p>
          <a:p>
            <a:r>
              <a:rPr lang="en-US" sz="1400" i="1" dirty="0"/>
              <a:t>allow fitting on all types of pole edges</a:t>
            </a:r>
            <a:endParaRPr lang="fr-FR" sz="1400" i="1" dirty="0"/>
          </a:p>
        </p:txBody>
      </p:sp>
      <p:pic>
        <p:nvPicPr>
          <p:cNvPr id="20" name="Picture 19" descr="A drawing of a mechanical arm&#10;&#10;Description automatically generated">
            <a:extLst>
              <a:ext uri="{FF2B5EF4-FFF2-40B4-BE49-F238E27FC236}">
                <a16:creationId xmlns:a16="http://schemas.microsoft.com/office/drawing/2014/main" id="{16DF0AE4-8CC2-B304-9CC8-58D5876A0820}"/>
              </a:ext>
            </a:extLst>
          </p:cNvPr>
          <p:cNvPicPr>
            <a:picLocks noChangeAspect="1"/>
          </p:cNvPicPr>
          <p:nvPr/>
        </p:nvPicPr>
        <p:blipFill rotWithShape="1">
          <a:blip r:embed="rId10"/>
          <a:srcRect t="17515" b="19542"/>
          <a:stretch/>
        </p:blipFill>
        <p:spPr bwMode="auto">
          <a:xfrm>
            <a:off x="6198790" y="309062"/>
            <a:ext cx="3991515" cy="1362506"/>
          </a:xfrm>
          <a:prstGeom prst="rect">
            <a:avLst/>
          </a:prstGeom>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7257CE55-111B-097D-A3DA-B987D13DAD8E}"/>
              </a:ext>
            </a:extLst>
          </p:cNvPr>
          <p:cNvSpPr txBox="1"/>
          <p:nvPr/>
        </p:nvSpPr>
        <p:spPr>
          <a:xfrm>
            <a:off x="241502" y="1201164"/>
            <a:ext cx="5397780" cy="1384995"/>
          </a:xfrm>
          <a:prstGeom prst="rect">
            <a:avLst/>
          </a:prstGeom>
          <a:noFill/>
        </p:spPr>
        <p:txBody>
          <a:bodyPr wrap="square" rtlCol="0">
            <a:spAutoFit/>
          </a:bodyPr>
          <a:lstStyle/>
          <a:p>
            <a:r>
              <a:rPr lang="en-US" sz="1400" b="1" dirty="0"/>
              <a:t>Design requirements:</a:t>
            </a:r>
          </a:p>
          <a:p>
            <a:r>
              <a:rPr lang="en-US" sz="1400" b="1" dirty="0"/>
              <a:t>- </a:t>
            </a:r>
            <a:r>
              <a:rPr lang="en-US" sz="1400" dirty="0"/>
              <a:t>Minimize risks of accident/damage and mixing errors during handling</a:t>
            </a:r>
          </a:p>
          <a:p>
            <a:r>
              <a:rPr lang="en-US" sz="1400" dirty="0"/>
              <a:t>- Speed-up overall process</a:t>
            </a:r>
          </a:p>
          <a:p>
            <a:r>
              <a:rPr lang="en-US" sz="1400" dirty="0"/>
              <a:t>- Facilitate pole edge machining iterations</a:t>
            </a:r>
          </a:p>
          <a:p>
            <a:pPr marL="285750" indent="-285750">
              <a:buFontTx/>
              <a:buChar char="-"/>
            </a:pPr>
            <a:endParaRPr lang="en-US" sz="1400" dirty="0"/>
          </a:p>
          <a:p>
            <a:endParaRPr lang="fr-FR" sz="1400" dirty="0"/>
          </a:p>
        </p:txBody>
      </p:sp>
    </p:spTree>
    <p:extLst>
      <p:ext uri="{BB962C8B-B14F-4D97-AF65-F5344CB8AC3E}">
        <p14:creationId xmlns:p14="http://schemas.microsoft.com/office/powerpoint/2010/main" val="785952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5AF14D77-3F8F-8420-13D4-10775DE1C715}"/>
              </a:ext>
            </a:extLst>
          </p:cNvPr>
          <p:cNvSpPr>
            <a:spLocks noGrp="1"/>
          </p:cNvSpPr>
          <p:nvPr>
            <p:ph type="title"/>
          </p:nvPr>
        </p:nvSpPr>
        <p:spPr>
          <a:xfrm>
            <a:off x="609602" y="169107"/>
            <a:ext cx="10202942" cy="678506"/>
          </a:xfrm>
        </p:spPr>
        <p:txBody>
          <a:bodyPr vert="horz">
            <a:noAutofit/>
          </a:bodyPr>
          <a:lstStyle/>
          <a:p>
            <a:r>
              <a:rPr lang="en-US" b="1">
                <a:ln w="0"/>
                <a:solidFill>
                  <a:srgbClr val="EB6A0A"/>
                </a:solidFill>
                <a:latin typeface="Calibri Light (En-têtes)"/>
                <a:ea typeface="Tahoma" panose="020B0604030504040204" pitchFamily="34" charset="0"/>
                <a:cs typeface="Tahoma" panose="020B0604030504040204" pitchFamily="34" charset="0"/>
              </a:rPr>
              <a:t># Let’s bridge the PT gap</a:t>
            </a:r>
          </a:p>
        </p:txBody>
      </p:sp>
      <p:sp>
        <p:nvSpPr>
          <p:cNvPr id="8" name="ZoneTexte 7">
            <a:extLst>
              <a:ext uri="{FF2B5EF4-FFF2-40B4-BE49-F238E27FC236}">
                <a16:creationId xmlns:a16="http://schemas.microsoft.com/office/drawing/2014/main" id="{37478377-DA91-04C6-0193-2A3D7EFA0001}"/>
              </a:ext>
            </a:extLst>
          </p:cNvPr>
          <p:cNvSpPr txBox="1"/>
          <p:nvPr/>
        </p:nvSpPr>
        <p:spPr>
          <a:xfrm>
            <a:off x="307143" y="1890004"/>
            <a:ext cx="5916328" cy="3467616"/>
          </a:xfrm>
          <a:prstGeom prst="rect">
            <a:avLst/>
          </a:prstGeom>
          <a:noFill/>
        </p:spPr>
        <p:txBody>
          <a:bodyPr wrap="square">
            <a:spAutoFit/>
          </a:bodyPr>
          <a:lstStyle/>
          <a:p>
            <a:pPr algn="just">
              <a:spcAft>
                <a:spcPts val="800"/>
              </a:spcAft>
            </a:pPr>
            <a:r>
              <a:rPr lang="en-US" sz="1800" spc="75" dirty="0">
                <a:solidFill>
                  <a:srgbClr val="616264"/>
                </a:solidFill>
                <a:effectLst/>
                <a:latin typeface="+mj-lt"/>
                <a:ea typeface="MS Mincho" panose="02020609040205080304" pitchFamily="49" charset="-128"/>
                <a:cs typeface="Arial" panose="020B0604020202020204" pitchFamily="34" charset="0"/>
              </a:rPr>
              <a:t>Estimated number of patients who </a:t>
            </a:r>
            <a:r>
              <a:rPr lang="en-US" spc="75" dirty="0">
                <a:solidFill>
                  <a:srgbClr val="616264"/>
                </a:solidFill>
                <a:latin typeface="+mj-lt"/>
                <a:ea typeface="MS Mincho" panose="02020609040205080304" pitchFamily="49" charset="-128"/>
                <a:cs typeface="Arial" panose="020B0604020202020204" pitchFamily="34" charset="0"/>
              </a:rPr>
              <a:t>may</a:t>
            </a:r>
            <a:r>
              <a:rPr lang="en-US" sz="1800" spc="75" dirty="0">
                <a:solidFill>
                  <a:srgbClr val="616264"/>
                </a:solidFill>
                <a:effectLst/>
                <a:latin typeface="+mj-lt"/>
                <a:ea typeface="MS Mincho" panose="02020609040205080304" pitchFamily="49" charset="-128"/>
                <a:cs typeface="Arial" panose="020B0604020202020204" pitchFamily="34" charset="0"/>
              </a:rPr>
              <a:t> benefit from </a:t>
            </a:r>
            <a:r>
              <a:rPr lang="en-US" b="1" spc="75" dirty="0">
                <a:solidFill>
                  <a:schemeClr val="accent2"/>
                </a:solidFill>
                <a:latin typeface="+mj-lt"/>
                <a:ea typeface="MS Mincho" panose="02020609040205080304" pitchFamily="49" charset="-128"/>
                <a:cs typeface="Arial" panose="020B0604020202020204" pitchFamily="34" charset="0"/>
              </a:rPr>
              <a:t>carbon ion </a:t>
            </a:r>
            <a:r>
              <a:rPr lang="en-US" sz="1800" spc="75" dirty="0">
                <a:solidFill>
                  <a:srgbClr val="616264"/>
                </a:solidFill>
                <a:effectLst/>
                <a:latin typeface="+mj-lt"/>
                <a:ea typeface="MS Mincho" panose="02020609040205080304" pitchFamily="49" charset="-128"/>
                <a:cs typeface="Arial" panose="020B0604020202020204" pitchFamily="34" charset="0"/>
              </a:rPr>
              <a:t>radiation therapy is about </a:t>
            </a:r>
            <a:r>
              <a:rPr lang="en-US" b="1" spc="75" dirty="0">
                <a:solidFill>
                  <a:schemeClr val="accent2"/>
                </a:solidFill>
                <a:latin typeface="+mj-lt"/>
                <a:ea typeface="MS Mincho" panose="02020609040205080304" pitchFamily="49" charset="-128"/>
                <a:cs typeface="Arial" panose="020B0604020202020204" pitchFamily="34" charset="0"/>
              </a:rPr>
              <a:t>1-4</a:t>
            </a:r>
            <a:r>
              <a:rPr lang="en-US" sz="1800" b="1" spc="75" dirty="0">
                <a:solidFill>
                  <a:schemeClr val="accent2"/>
                </a:solidFill>
                <a:effectLst/>
                <a:latin typeface="+mj-lt"/>
                <a:ea typeface="MS Mincho" panose="02020609040205080304" pitchFamily="49" charset="-128"/>
                <a:cs typeface="Arial" panose="020B0604020202020204" pitchFamily="34" charset="0"/>
              </a:rPr>
              <a:t>% </a:t>
            </a:r>
            <a:r>
              <a:rPr lang="en-US" sz="1800" spc="75" dirty="0">
                <a:solidFill>
                  <a:srgbClr val="616264"/>
                </a:solidFill>
                <a:effectLst/>
                <a:latin typeface="+mj-lt"/>
                <a:ea typeface="MS Mincho" panose="02020609040205080304" pitchFamily="49" charset="-128"/>
                <a:cs typeface="Arial" panose="020B0604020202020204" pitchFamily="34" charset="0"/>
              </a:rPr>
              <a:t>of new cancer cases </a:t>
            </a:r>
            <a:r>
              <a:rPr lang="en-US" sz="1800" spc="75" baseline="30000" dirty="0">
                <a:solidFill>
                  <a:srgbClr val="616264"/>
                </a:solidFill>
                <a:effectLst/>
                <a:latin typeface="+mj-lt"/>
                <a:ea typeface="MS Mincho" panose="02020609040205080304" pitchFamily="49" charset="-128"/>
                <a:cs typeface="Arial" panose="020B0604020202020204" pitchFamily="34" charset="0"/>
              </a:rPr>
              <a:t>1</a:t>
            </a:r>
          </a:p>
          <a:p>
            <a:pPr algn="just">
              <a:spcAft>
                <a:spcPts val="800"/>
              </a:spcAft>
            </a:pPr>
            <a:endParaRPr lang="en-US" spc="75" dirty="0">
              <a:solidFill>
                <a:srgbClr val="616264"/>
              </a:solidFill>
              <a:latin typeface="+mj-lt"/>
              <a:ea typeface="MS Mincho" panose="02020609040205080304" pitchFamily="49" charset="-128"/>
              <a:cs typeface="Arial" panose="020B0604020202020204" pitchFamily="34" charset="0"/>
            </a:endParaRPr>
          </a:p>
          <a:p>
            <a:pPr algn="just">
              <a:spcAft>
                <a:spcPts val="800"/>
              </a:spcAft>
            </a:pPr>
            <a:r>
              <a:rPr lang="en-US" sz="1800" spc="75" dirty="0">
                <a:solidFill>
                  <a:srgbClr val="616264"/>
                </a:solidFill>
                <a:effectLst/>
                <a:latin typeface="+mj-lt"/>
                <a:ea typeface="MS Mincho" panose="02020609040205080304" pitchFamily="49" charset="-128"/>
                <a:cs typeface="Arial" panose="020B0604020202020204" pitchFamily="34" charset="0"/>
              </a:rPr>
              <a:t>So about </a:t>
            </a:r>
            <a:r>
              <a:rPr lang="en-US" b="1" spc="75" dirty="0">
                <a:solidFill>
                  <a:schemeClr val="accent2"/>
                </a:solidFill>
                <a:latin typeface="+mj-lt"/>
                <a:ea typeface="MS Mincho" panose="02020609040205080304" pitchFamily="49" charset="-128"/>
                <a:cs typeface="Arial" panose="020B0604020202020204" pitchFamily="34" charset="0"/>
              </a:rPr>
              <a:t>200</a:t>
            </a:r>
            <a:r>
              <a:rPr lang="en-US" sz="1800" b="1" spc="75" dirty="0">
                <a:solidFill>
                  <a:schemeClr val="accent2"/>
                </a:solidFill>
                <a:effectLst/>
                <a:latin typeface="+mj-lt"/>
                <a:ea typeface="MS Mincho" panose="02020609040205080304" pitchFamily="49" charset="-128"/>
                <a:cs typeface="Arial" panose="020B0604020202020204" pitchFamily="34" charset="0"/>
              </a:rPr>
              <a:t> 000 </a:t>
            </a:r>
            <a:r>
              <a:rPr lang="en-US" sz="1800" spc="75" dirty="0">
                <a:solidFill>
                  <a:srgbClr val="616264"/>
                </a:solidFill>
                <a:effectLst/>
                <a:latin typeface="+mj-lt"/>
                <a:ea typeface="MS Mincho" panose="02020609040205080304" pitchFamily="49" charset="-128"/>
                <a:cs typeface="Arial" panose="020B0604020202020204" pitchFamily="34" charset="0"/>
              </a:rPr>
              <a:t>to </a:t>
            </a:r>
            <a:r>
              <a:rPr lang="en-US" b="1" spc="75" dirty="0">
                <a:solidFill>
                  <a:schemeClr val="accent2"/>
                </a:solidFill>
                <a:latin typeface="+mj-lt"/>
                <a:ea typeface="MS Mincho" panose="02020609040205080304" pitchFamily="49" charset="-128"/>
                <a:cs typeface="Arial" panose="020B0604020202020204" pitchFamily="34" charset="0"/>
              </a:rPr>
              <a:t>80</a:t>
            </a:r>
            <a:r>
              <a:rPr lang="en-US" sz="1800" b="1" spc="75" dirty="0">
                <a:solidFill>
                  <a:schemeClr val="accent2"/>
                </a:solidFill>
                <a:effectLst/>
                <a:latin typeface="+mj-lt"/>
                <a:ea typeface="MS Mincho" panose="02020609040205080304" pitchFamily="49" charset="-128"/>
                <a:cs typeface="Arial" panose="020B0604020202020204" pitchFamily="34" charset="0"/>
              </a:rPr>
              <a:t>0 000 </a:t>
            </a:r>
            <a:r>
              <a:rPr lang="en-US" sz="1800" spc="75" dirty="0">
                <a:solidFill>
                  <a:srgbClr val="616264"/>
                </a:solidFill>
                <a:effectLst/>
                <a:latin typeface="+mj-lt"/>
                <a:ea typeface="MS Mincho" panose="02020609040205080304" pitchFamily="49" charset="-128"/>
                <a:cs typeface="Arial" panose="020B0604020202020204" pitchFamily="34" charset="0"/>
              </a:rPr>
              <a:t>new</a:t>
            </a:r>
            <a:r>
              <a:rPr lang="en-US" sz="1800" b="1" spc="75" dirty="0">
                <a:solidFill>
                  <a:srgbClr val="616264"/>
                </a:solidFill>
                <a:effectLst/>
                <a:latin typeface="+mj-lt"/>
                <a:ea typeface="MS Mincho" panose="02020609040205080304" pitchFamily="49" charset="-128"/>
                <a:cs typeface="Arial" panose="020B0604020202020204" pitchFamily="34" charset="0"/>
              </a:rPr>
              <a:t> </a:t>
            </a:r>
            <a:r>
              <a:rPr lang="en-US" sz="1800" spc="75" dirty="0">
                <a:solidFill>
                  <a:srgbClr val="616264"/>
                </a:solidFill>
                <a:effectLst/>
                <a:latin typeface="+mj-lt"/>
                <a:ea typeface="MS Mincho" panose="02020609040205080304" pitchFamily="49" charset="-128"/>
                <a:cs typeface="Arial" panose="020B0604020202020204" pitchFamily="34" charset="0"/>
              </a:rPr>
              <a:t>patients per year based on the </a:t>
            </a:r>
            <a:r>
              <a:rPr lang="en-US" spc="75" dirty="0">
                <a:solidFill>
                  <a:srgbClr val="616264"/>
                </a:solidFill>
                <a:latin typeface="+mj-lt"/>
                <a:ea typeface="MS Mincho" panose="02020609040205080304" pitchFamily="49" charset="-128"/>
                <a:cs typeface="Arial" panose="020B0604020202020204" pitchFamily="34" charset="0"/>
              </a:rPr>
              <a:t>19M to 28M</a:t>
            </a:r>
            <a:r>
              <a:rPr lang="en-US" sz="1800" spc="75" dirty="0">
                <a:solidFill>
                  <a:srgbClr val="616264"/>
                </a:solidFill>
                <a:effectLst/>
                <a:latin typeface="+mj-lt"/>
                <a:ea typeface="MS Mincho" panose="02020609040205080304" pitchFamily="49" charset="-128"/>
                <a:cs typeface="Arial" panose="020B0604020202020204" pitchFamily="34" charset="0"/>
              </a:rPr>
              <a:t> new cancer incidence worldwide in 2022 and  2040 respectively</a:t>
            </a:r>
            <a:r>
              <a:rPr lang="en-US" sz="1800" spc="75" baseline="30000" dirty="0">
                <a:solidFill>
                  <a:srgbClr val="616264"/>
                </a:solidFill>
                <a:effectLst/>
                <a:latin typeface="+mj-lt"/>
                <a:ea typeface="MS Mincho" panose="02020609040205080304" pitchFamily="49" charset="-128"/>
                <a:cs typeface="Arial" panose="020B0604020202020204" pitchFamily="34" charset="0"/>
              </a:rPr>
              <a:t>2</a:t>
            </a:r>
          </a:p>
          <a:p>
            <a:pPr algn="just">
              <a:spcAft>
                <a:spcPts val="800"/>
              </a:spcAft>
            </a:pPr>
            <a:endParaRPr lang="en-US" sz="1800" spc="75" baseline="30000" dirty="0">
              <a:solidFill>
                <a:srgbClr val="616264"/>
              </a:solidFill>
              <a:effectLst/>
              <a:latin typeface="+mj-lt"/>
              <a:ea typeface="MS Mincho" panose="02020609040205080304" pitchFamily="49" charset="-128"/>
              <a:cs typeface="Arial" panose="020B0604020202020204" pitchFamily="34" charset="0"/>
            </a:endParaRPr>
          </a:p>
          <a:p>
            <a:pPr algn="just">
              <a:spcAft>
                <a:spcPts val="800"/>
              </a:spcAft>
            </a:pPr>
            <a:endParaRPr lang="en-US" spc="75" baseline="30000" dirty="0">
              <a:solidFill>
                <a:srgbClr val="616264"/>
              </a:solidFill>
              <a:latin typeface="+mj-lt"/>
              <a:ea typeface="MS Mincho" panose="02020609040205080304" pitchFamily="49" charset="-128"/>
              <a:cs typeface="Arial" panose="020B0604020202020204" pitchFamily="34" charset="0"/>
            </a:endParaRPr>
          </a:p>
          <a:p>
            <a:pPr algn="just">
              <a:spcAft>
                <a:spcPts val="800"/>
              </a:spcAft>
            </a:pPr>
            <a:r>
              <a:rPr lang="en-US" spc="75" dirty="0">
                <a:solidFill>
                  <a:srgbClr val="616264"/>
                </a:solidFill>
                <a:latin typeface="+mj-lt"/>
                <a:ea typeface="MS Mincho" panose="02020609040205080304" pitchFamily="49" charset="-128"/>
                <a:cs typeface="Arial" panose="020B0604020202020204" pitchFamily="34" charset="0"/>
              </a:rPr>
              <a:t>Less than </a:t>
            </a:r>
            <a:r>
              <a:rPr lang="en-US" b="1" spc="75" dirty="0">
                <a:solidFill>
                  <a:schemeClr val="accent2"/>
                </a:solidFill>
                <a:latin typeface="+mj-lt"/>
                <a:ea typeface="MS Mincho" panose="02020609040205080304" pitchFamily="49" charset="-128"/>
                <a:cs typeface="Arial" panose="020B0604020202020204" pitchFamily="34" charset="0"/>
              </a:rPr>
              <a:t>7 000 </a:t>
            </a:r>
            <a:r>
              <a:rPr lang="en-US" spc="75" dirty="0">
                <a:solidFill>
                  <a:srgbClr val="616264"/>
                </a:solidFill>
                <a:latin typeface="+mj-lt"/>
                <a:ea typeface="MS Mincho" panose="02020609040205080304" pitchFamily="49" charset="-128"/>
                <a:cs typeface="Arial" panose="020B0604020202020204" pitchFamily="34" charset="0"/>
              </a:rPr>
              <a:t>patients (</a:t>
            </a:r>
            <a:r>
              <a:rPr lang="en-US" b="1" spc="75" dirty="0">
                <a:solidFill>
                  <a:schemeClr val="accent2"/>
                </a:solidFill>
                <a:latin typeface="+mj-lt"/>
                <a:ea typeface="MS Mincho" panose="02020609040205080304" pitchFamily="49" charset="-128"/>
                <a:cs typeface="Arial" panose="020B0604020202020204" pitchFamily="34" charset="0"/>
              </a:rPr>
              <a:t>0,04%</a:t>
            </a:r>
            <a:r>
              <a:rPr lang="en-US" spc="75" dirty="0">
                <a:solidFill>
                  <a:srgbClr val="616264"/>
                </a:solidFill>
                <a:latin typeface="+mj-lt"/>
                <a:ea typeface="MS Mincho" panose="02020609040205080304" pitchFamily="49" charset="-128"/>
                <a:cs typeface="Arial" panose="020B0604020202020204" pitchFamily="34" charset="0"/>
              </a:rPr>
              <a:t>) were treated with carbon in 2023 </a:t>
            </a:r>
            <a:r>
              <a:rPr lang="en-US" spc="75" baseline="30000" dirty="0">
                <a:solidFill>
                  <a:srgbClr val="616264"/>
                </a:solidFill>
                <a:latin typeface="+mj-lt"/>
                <a:ea typeface="MS Mincho" panose="02020609040205080304" pitchFamily="49" charset="-128"/>
                <a:cs typeface="Arial" panose="020B0604020202020204" pitchFamily="34" charset="0"/>
              </a:rPr>
              <a:t>3 </a:t>
            </a:r>
          </a:p>
        </p:txBody>
      </p:sp>
      <p:sp>
        <p:nvSpPr>
          <p:cNvPr id="9" name="Rectangle 8">
            <a:extLst>
              <a:ext uri="{FF2B5EF4-FFF2-40B4-BE49-F238E27FC236}">
                <a16:creationId xmlns:a16="http://schemas.microsoft.com/office/drawing/2014/main" id="{097DA717-5ADB-614D-3422-2FC0A36CB7C1}"/>
              </a:ext>
            </a:extLst>
          </p:cNvPr>
          <p:cNvSpPr/>
          <p:nvPr/>
        </p:nvSpPr>
        <p:spPr>
          <a:xfrm>
            <a:off x="0" y="6346478"/>
            <a:ext cx="6003674" cy="553998"/>
          </a:xfrm>
          <a:prstGeom prst="rect">
            <a:avLst/>
          </a:prstGeom>
        </p:spPr>
        <p:txBody>
          <a:bodyPr wrap="square">
            <a:spAutoFit/>
          </a:bodyPr>
          <a:lstStyle/>
          <a:p>
            <a:r>
              <a:rPr lang="fr-FR" sz="1000">
                <a:solidFill>
                  <a:schemeClr val="bg1">
                    <a:lumMod val="95000"/>
                  </a:schemeClr>
                </a:solidFill>
              </a:rPr>
              <a:t>Source:  </a:t>
            </a:r>
            <a:r>
              <a:rPr lang="fr-FR" sz="1000" baseline="30000">
                <a:solidFill>
                  <a:schemeClr val="bg1">
                    <a:lumMod val="95000"/>
                  </a:schemeClr>
                </a:solidFill>
              </a:rPr>
              <a:t>1</a:t>
            </a:r>
            <a:r>
              <a:rPr lang="fr-FR" sz="1000">
                <a:solidFill>
                  <a:schemeClr val="bg1">
                    <a:lumMod val="95000"/>
                  </a:schemeClr>
                </a:solidFill>
              </a:rPr>
              <a:t> SEER </a:t>
            </a:r>
            <a:r>
              <a:rPr lang="fr-FR" sz="1000" err="1">
                <a:solidFill>
                  <a:schemeClr val="bg1"/>
                </a:solidFill>
              </a:rPr>
              <a:t>database</a:t>
            </a:r>
            <a:r>
              <a:rPr lang="fr-FR" sz="1000">
                <a:solidFill>
                  <a:schemeClr val="bg1">
                    <a:lumMod val="95000"/>
                  </a:schemeClr>
                </a:solidFill>
              </a:rPr>
              <a:t> </a:t>
            </a:r>
            <a:r>
              <a:rPr lang="fr-FR" sz="1000">
                <a:solidFill>
                  <a:schemeClr val="bg1"/>
                </a:solidFill>
              </a:rPr>
              <a:t>/ </a:t>
            </a:r>
            <a:r>
              <a:rPr lang="fr-BE" sz="1000">
                <a:solidFill>
                  <a:schemeClr val="bg1"/>
                </a:solidFill>
              </a:rPr>
              <a:t>Ahern et al., 2023</a:t>
            </a:r>
          </a:p>
          <a:p>
            <a:r>
              <a:rPr lang="fr-BE" sz="1000">
                <a:solidFill>
                  <a:schemeClr val="bg1">
                    <a:lumMod val="95000"/>
                  </a:schemeClr>
                </a:solidFill>
              </a:rPr>
              <a:t>               </a:t>
            </a:r>
            <a:r>
              <a:rPr lang="fr-BE" sz="1000" baseline="30000">
                <a:solidFill>
                  <a:schemeClr val="bg1">
                    <a:lumMod val="95000"/>
                  </a:schemeClr>
                </a:solidFill>
              </a:rPr>
              <a:t>2</a:t>
            </a:r>
            <a:r>
              <a:rPr lang="fr-BE" sz="1000">
                <a:solidFill>
                  <a:schemeClr val="bg1">
                    <a:lumMod val="95000"/>
                  </a:schemeClr>
                </a:solidFill>
              </a:rPr>
              <a:t> </a:t>
            </a:r>
            <a:r>
              <a:rPr lang="fr-FR" sz="1000">
                <a:solidFill>
                  <a:schemeClr val="bg1">
                    <a:lumMod val="95000"/>
                  </a:schemeClr>
                </a:solidFill>
              </a:rPr>
              <a:t>IARC</a:t>
            </a:r>
          </a:p>
          <a:p>
            <a:r>
              <a:rPr lang="fr-FR" sz="1000">
                <a:solidFill>
                  <a:schemeClr val="bg1">
                    <a:lumMod val="95000"/>
                  </a:schemeClr>
                </a:solidFill>
              </a:rPr>
              <a:t>               </a:t>
            </a:r>
            <a:r>
              <a:rPr lang="fr-FR" sz="1000" baseline="30000">
                <a:solidFill>
                  <a:schemeClr val="bg1">
                    <a:lumMod val="95000"/>
                  </a:schemeClr>
                </a:solidFill>
              </a:rPr>
              <a:t>3</a:t>
            </a:r>
            <a:r>
              <a:rPr lang="fr-FR" sz="1000">
                <a:solidFill>
                  <a:schemeClr val="bg1">
                    <a:lumMod val="95000"/>
                  </a:schemeClr>
                </a:solidFill>
              </a:rPr>
              <a:t> PTCOG</a:t>
            </a:r>
          </a:p>
        </p:txBody>
      </p:sp>
      <p:grpSp>
        <p:nvGrpSpPr>
          <p:cNvPr id="15" name="Group 14">
            <a:extLst>
              <a:ext uri="{FF2B5EF4-FFF2-40B4-BE49-F238E27FC236}">
                <a16:creationId xmlns:a16="http://schemas.microsoft.com/office/drawing/2014/main" id="{3D1E4BC6-A064-884F-01DB-364786C04294}"/>
              </a:ext>
            </a:extLst>
          </p:cNvPr>
          <p:cNvGrpSpPr/>
          <p:nvPr/>
        </p:nvGrpSpPr>
        <p:grpSpPr>
          <a:xfrm>
            <a:off x="7393479" y="990609"/>
            <a:ext cx="4614265" cy="2159155"/>
            <a:chOff x="6571386" y="1015125"/>
            <a:chExt cx="5487525" cy="2567780"/>
          </a:xfrm>
        </p:grpSpPr>
        <p:sp>
          <p:nvSpPr>
            <p:cNvPr id="11" name="Rectangle 10">
              <a:extLst>
                <a:ext uri="{FF2B5EF4-FFF2-40B4-BE49-F238E27FC236}">
                  <a16:creationId xmlns:a16="http://schemas.microsoft.com/office/drawing/2014/main" id="{EB75B6AF-B75C-C787-0CDD-43D0CC682D05}"/>
                </a:ext>
              </a:extLst>
            </p:cNvPr>
            <p:cNvSpPr/>
            <p:nvPr/>
          </p:nvSpPr>
          <p:spPr>
            <a:xfrm>
              <a:off x="9617382" y="1078892"/>
              <a:ext cx="2061810" cy="98298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7" name="Groupe 6">
              <a:extLst>
                <a:ext uri="{FF2B5EF4-FFF2-40B4-BE49-F238E27FC236}">
                  <a16:creationId xmlns:a16="http://schemas.microsoft.com/office/drawing/2014/main" id="{87F596A8-A264-5966-B566-CDA6E8C98427}"/>
                </a:ext>
              </a:extLst>
            </p:cNvPr>
            <p:cNvGrpSpPr/>
            <p:nvPr/>
          </p:nvGrpSpPr>
          <p:grpSpPr>
            <a:xfrm>
              <a:off x="6571386" y="1015125"/>
              <a:ext cx="3968852" cy="2550694"/>
              <a:chOff x="6715224" y="2656573"/>
              <a:chExt cx="3968852" cy="2550694"/>
            </a:xfrm>
          </p:grpSpPr>
          <p:pic>
            <p:nvPicPr>
              <p:cNvPr id="1026" name="Picture 2" descr="Business PPT Template – Bridging The Gap – Smiletemplates">
                <a:extLst>
                  <a:ext uri="{FF2B5EF4-FFF2-40B4-BE49-F238E27FC236}">
                    <a16:creationId xmlns:a16="http://schemas.microsoft.com/office/drawing/2014/main" id="{AB11E9BA-7DB4-5C38-B27E-F85F2D49C3A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36" t="20495" r="36685" b="-987"/>
              <a:stretch/>
            </p:blipFill>
            <p:spPr bwMode="auto">
              <a:xfrm>
                <a:off x="6715224" y="2743200"/>
                <a:ext cx="3480336" cy="2464067"/>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502E7A4D-A1CA-444C-9434-82E01B478263}"/>
                  </a:ext>
                </a:extLst>
              </p:cNvPr>
              <p:cNvSpPr/>
              <p:nvPr/>
            </p:nvSpPr>
            <p:spPr>
              <a:xfrm>
                <a:off x="8846820" y="4137660"/>
                <a:ext cx="1348740" cy="10058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E27AA434-6F16-10E3-6A2F-475BDB743ECD}"/>
                  </a:ext>
                </a:extLst>
              </p:cNvPr>
              <p:cNvSpPr/>
              <p:nvPr/>
            </p:nvSpPr>
            <p:spPr>
              <a:xfrm>
                <a:off x="6819900" y="2743200"/>
                <a:ext cx="1767840" cy="98298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a:extLst>
                  <a:ext uri="{FF2B5EF4-FFF2-40B4-BE49-F238E27FC236}">
                    <a16:creationId xmlns:a16="http://schemas.microsoft.com/office/drawing/2014/main" id="{06C41390-7D17-BA17-59FC-37848504EA7D}"/>
                  </a:ext>
                </a:extLst>
              </p:cNvPr>
              <p:cNvSpPr/>
              <p:nvPr/>
            </p:nvSpPr>
            <p:spPr>
              <a:xfrm>
                <a:off x="9521190" y="2656573"/>
                <a:ext cx="1162886" cy="46482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4" name="Picture 2" descr="Business PPT Template – Bridging The Gap – Smiletemplates">
              <a:extLst>
                <a:ext uri="{FF2B5EF4-FFF2-40B4-BE49-F238E27FC236}">
                  <a16:creationId xmlns:a16="http://schemas.microsoft.com/office/drawing/2014/main" id="{FDE733A9-02CB-F86D-C979-A8B69786F4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4287" t="49855" r="636" b="-986"/>
            <a:stretch/>
          </p:blipFill>
          <p:spPr bwMode="auto">
            <a:xfrm>
              <a:off x="10149982" y="2017657"/>
              <a:ext cx="1908929" cy="1565248"/>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Forme libre : forme 15">
            <a:extLst>
              <a:ext uri="{FF2B5EF4-FFF2-40B4-BE49-F238E27FC236}">
                <a16:creationId xmlns:a16="http://schemas.microsoft.com/office/drawing/2014/main" id="{12245CEC-5BB1-7CBF-5DFC-6B0756015B62}"/>
              </a:ext>
            </a:extLst>
          </p:cNvPr>
          <p:cNvSpPr/>
          <p:nvPr/>
        </p:nvSpPr>
        <p:spPr>
          <a:xfrm>
            <a:off x="9963205" y="1163476"/>
            <a:ext cx="1157334" cy="978827"/>
          </a:xfrm>
          <a:custGeom>
            <a:avLst/>
            <a:gdLst>
              <a:gd name="connsiteX0" fmla="*/ 0 w 1333500"/>
              <a:gd name="connsiteY0" fmla="*/ 948337 h 1085020"/>
              <a:gd name="connsiteX1" fmla="*/ 352425 w 1333500"/>
              <a:gd name="connsiteY1" fmla="*/ 934049 h 1085020"/>
              <a:gd name="connsiteX2" fmla="*/ 723900 w 1333500"/>
              <a:gd name="connsiteY2" fmla="*/ 886424 h 1085020"/>
              <a:gd name="connsiteX3" fmla="*/ 876300 w 1333500"/>
              <a:gd name="connsiteY3" fmla="*/ 848324 h 1085020"/>
              <a:gd name="connsiteX4" fmla="*/ 981075 w 1333500"/>
              <a:gd name="connsiteY4" fmla="*/ 791174 h 1085020"/>
              <a:gd name="connsiteX5" fmla="*/ 1033462 w 1333500"/>
              <a:gd name="connsiteY5" fmla="*/ 672112 h 1085020"/>
              <a:gd name="connsiteX6" fmla="*/ 1057275 w 1333500"/>
              <a:gd name="connsiteY6" fmla="*/ 553049 h 1085020"/>
              <a:gd name="connsiteX7" fmla="*/ 1066800 w 1333500"/>
              <a:gd name="connsiteY7" fmla="*/ 224437 h 1085020"/>
              <a:gd name="connsiteX8" fmla="*/ 1076325 w 1333500"/>
              <a:gd name="connsiteY8" fmla="*/ 38699 h 1085020"/>
              <a:gd name="connsiteX9" fmla="*/ 1076325 w 1333500"/>
              <a:gd name="connsiteY9" fmla="*/ 1000724 h 1085020"/>
              <a:gd name="connsiteX10" fmla="*/ 1090612 w 1333500"/>
              <a:gd name="connsiteY10" fmla="*/ 1043587 h 1085020"/>
              <a:gd name="connsiteX11" fmla="*/ 1195387 w 1333500"/>
              <a:gd name="connsiteY11" fmla="*/ 1067399 h 1085020"/>
              <a:gd name="connsiteX12" fmla="*/ 1276350 w 1333500"/>
              <a:gd name="connsiteY12" fmla="*/ 1067399 h 1085020"/>
              <a:gd name="connsiteX13" fmla="*/ 1333500 w 1333500"/>
              <a:gd name="connsiteY13" fmla="*/ 1067399 h 1085020"/>
              <a:gd name="connsiteX0" fmla="*/ 0 w 1333500"/>
              <a:gd name="connsiteY0" fmla="*/ 948337 h 1082445"/>
              <a:gd name="connsiteX1" fmla="*/ 352425 w 1333500"/>
              <a:gd name="connsiteY1" fmla="*/ 934049 h 1082445"/>
              <a:gd name="connsiteX2" fmla="*/ 723900 w 1333500"/>
              <a:gd name="connsiteY2" fmla="*/ 886424 h 1082445"/>
              <a:gd name="connsiteX3" fmla="*/ 876300 w 1333500"/>
              <a:gd name="connsiteY3" fmla="*/ 848324 h 1082445"/>
              <a:gd name="connsiteX4" fmla="*/ 981075 w 1333500"/>
              <a:gd name="connsiteY4" fmla="*/ 791174 h 1082445"/>
              <a:gd name="connsiteX5" fmla="*/ 1033462 w 1333500"/>
              <a:gd name="connsiteY5" fmla="*/ 672112 h 1082445"/>
              <a:gd name="connsiteX6" fmla="*/ 1057275 w 1333500"/>
              <a:gd name="connsiteY6" fmla="*/ 553049 h 1082445"/>
              <a:gd name="connsiteX7" fmla="*/ 1066800 w 1333500"/>
              <a:gd name="connsiteY7" fmla="*/ 224437 h 1082445"/>
              <a:gd name="connsiteX8" fmla="*/ 1076325 w 1333500"/>
              <a:gd name="connsiteY8" fmla="*/ 38699 h 1082445"/>
              <a:gd name="connsiteX9" fmla="*/ 1076325 w 1333500"/>
              <a:gd name="connsiteY9" fmla="*/ 1000724 h 1082445"/>
              <a:gd name="connsiteX10" fmla="*/ 1090612 w 1333500"/>
              <a:gd name="connsiteY10" fmla="*/ 1043587 h 1082445"/>
              <a:gd name="connsiteX11" fmla="*/ 1195387 w 1333500"/>
              <a:gd name="connsiteY11" fmla="*/ 1067399 h 1082445"/>
              <a:gd name="connsiteX12" fmla="*/ 1276350 w 1333500"/>
              <a:gd name="connsiteY12" fmla="*/ 1067399 h 1082445"/>
              <a:gd name="connsiteX13" fmla="*/ 1333500 w 1333500"/>
              <a:gd name="connsiteY13" fmla="*/ 1067399 h 1082445"/>
              <a:gd name="connsiteX0" fmla="*/ 0 w 1333500"/>
              <a:gd name="connsiteY0" fmla="*/ 948337 h 1071455"/>
              <a:gd name="connsiteX1" fmla="*/ 352425 w 1333500"/>
              <a:gd name="connsiteY1" fmla="*/ 934049 h 1071455"/>
              <a:gd name="connsiteX2" fmla="*/ 723900 w 1333500"/>
              <a:gd name="connsiteY2" fmla="*/ 886424 h 1071455"/>
              <a:gd name="connsiteX3" fmla="*/ 876300 w 1333500"/>
              <a:gd name="connsiteY3" fmla="*/ 848324 h 1071455"/>
              <a:gd name="connsiteX4" fmla="*/ 981075 w 1333500"/>
              <a:gd name="connsiteY4" fmla="*/ 791174 h 1071455"/>
              <a:gd name="connsiteX5" fmla="*/ 1033462 w 1333500"/>
              <a:gd name="connsiteY5" fmla="*/ 672112 h 1071455"/>
              <a:gd name="connsiteX6" fmla="*/ 1057275 w 1333500"/>
              <a:gd name="connsiteY6" fmla="*/ 553049 h 1071455"/>
              <a:gd name="connsiteX7" fmla="*/ 1066800 w 1333500"/>
              <a:gd name="connsiteY7" fmla="*/ 224437 h 1071455"/>
              <a:gd name="connsiteX8" fmla="*/ 1076325 w 1333500"/>
              <a:gd name="connsiteY8" fmla="*/ 38699 h 1071455"/>
              <a:gd name="connsiteX9" fmla="*/ 1076325 w 1333500"/>
              <a:gd name="connsiteY9" fmla="*/ 1000724 h 1071455"/>
              <a:gd name="connsiteX10" fmla="*/ 1102518 w 1333500"/>
              <a:gd name="connsiteY10" fmla="*/ 1012631 h 1071455"/>
              <a:gd name="connsiteX11" fmla="*/ 1195387 w 1333500"/>
              <a:gd name="connsiteY11" fmla="*/ 1067399 h 1071455"/>
              <a:gd name="connsiteX12" fmla="*/ 1276350 w 1333500"/>
              <a:gd name="connsiteY12" fmla="*/ 1067399 h 1071455"/>
              <a:gd name="connsiteX13" fmla="*/ 1333500 w 1333500"/>
              <a:gd name="connsiteY13" fmla="*/ 1067399 h 1071455"/>
              <a:gd name="connsiteX0" fmla="*/ 0 w 1333500"/>
              <a:gd name="connsiteY0" fmla="*/ 948337 h 1078023"/>
              <a:gd name="connsiteX1" fmla="*/ 352425 w 1333500"/>
              <a:gd name="connsiteY1" fmla="*/ 934049 h 1078023"/>
              <a:gd name="connsiteX2" fmla="*/ 723900 w 1333500"/>
              <a:gd name="connsiteY2" fmla="*/ 886424 h 1078023"/>
              <a:gd name="connsiteX3" fmla="*/ 876300 w 1333500"/>
              <a:gd name="connsiteY3" fmla="*/ 848324 h 1078023"/>
              <a:gd name="connsiteX4" fmla="*/ 981075 w 1333500"/>
              <a:gd name="connsiteY4" fmla="*/ 791174 h 1078023"/>
              <a:gd name="connsiteX5" fmla="*/ 1033462 w 1333500"/>
              <a:gd name="connsiteY5" fmla="*/ 672112 h 1078023"/>
              <a:gd name="connsiteX6" fmla="*/ 1057275 w 1333500"/>
              <a:gd name="connsiteY6" fmla="*/ 553049 h 1078023"/>
              <a:gd name="connsiteX7" fmla="*/ 1066800 w 1333500"/>
              <a:gd name="connsiteY7" fmla="*/ 224437 h 1078023"/>
              <a:gd name="connsiteX8" fmla="*/ 1076325 w 1333500"/>
              <a:gd name="connsiteY8" fmla="*/ 38699 h 1078023"/>
              <a:gd name="connsiteX9" fmla="*/ 1076325 w 1333500"/>
              <a:gd name="connsiteY9" fmla="*/ 1000724 h 1078023"/>
              <a:gd name="connsiteX10" fmla="*/ 1102518 w 1333500"/>
              <a:gd name="connsiteY10" fmla="*/ 1012631 h 1078023"/>
              <a:gd name="connsiteX11" fmla="*/ 1195387 w 1333500"/>
              <a:gd name="connsiteY11" fmla="*/ 1067399 h 1078023"/>
              <a:gd name="connsiteX12" fmla="*/ 1276350 w 1333500"/>
              <a:gd name="connsiteY12" fmla="*/ 1067399 h 1078023"/>
              <a:gd name="connsiteX13" fmla="*/ 1333500 w 1333500"/>
              <a:gd name="connsiteY13" fmla="*/ 1067399 h 1078023"/>
              <a:gd name="connsiteX0" fmla="*/ 0 w 1333500"/>
              <a:gd name="connsiteY0" fmla="*/ 948337 h 1075710"/>
              <a:gd name="connsiteX1" fmla="*/ 352425 w 1333500"/>
              <a:gd name="connsiteY1" fmla="*/ 934049 h 1075710"/>
              <a:gd name="connsiteX2" fmla="*/ 723900 w 1333500"/>
              <a:gd name="connsiteY2" fmla="*/ 886424 h 1075710"/>
              <a:gd name="connsiteX3" fmla="*/ 876300 w 1333500"/>
              <a:gd name="connsiteY3" fmla="*/ 848324 h 1075710"/>
              <a:gd name="connsiteX4" fmla="*/ 981075 w 1333500"/>
              <a:gd name="connsiteY4" fmla="*/ 791174 h 1075710"/>
              <a:gd name="connsiteX5" fmla="*/ 1033462 w 1333500"/>
              <a:gd name="connsiteY5" fmla="*/ 672112 h 1075710"/>
              <a:gd name="connsiteX6" fmla="*/ 1057275 w 1333500"/>
              <a:gd name="connsiteY6" fmla="*/ 553049 h 1075710"/>
              <a:gd name="connsiteX7" fmla="*/ 1066800 w 1333500"/>
              <a:gd name="connsiteY7" fmla="*/ 224437 h 1075710"/>
              <a:gd name="connsiteX8" fmla="*/ 1076325 w 1333500"/>
              <a:gd name="connsiteY8" fmla="*/ 38699 h 1075710"/>
              <a:gd name="connsiteX9" fmla="*/ 1076325 w 1333500"/>
              <a:gd name="connsiteY9" fmla="*/ 1000724 h 1075710"/>
              <a:gd name="connsiteX10" fmla="*/ 1102518 w 1333500"/>
              <a:gd name="connsiteY10" fmla="*/ 1012631 h 1075710"/>
              <a:gd name="connsiteX11" fmla="*/ 1195387 w 1333500"/>
              <a:gd name="connsiteY11" fmla="*/ 1067399 h 1075710"/>
              <a:gd name="connsiteX12" fmla="*/ 1276350 w 1333500"/>
              <a:gd name="connsiteY12" fmla="*/ 1067399 h 1075710"/>
              <a:gd name="connsiteX13" fmla="*/ 1333500 w 1333500"/>
              <a:gd name="connsiteY13" fmla="*/ 1067399 h 1075710"/>
              <a:gd name="connsiteX0" fmla="*/ 0 w 1333500"/>
              <a:gd name="connsiteY0" fmla="*/ 948337 h 1095457"/>
              <a:gd name="connsiteX1" fmla="*/ 352425 w 1333500"/>
              <a:gd name="connsiteY1" fmla="*/ 934049 h 1095457"/>
              <a:gd name="connsiteX2" fmla="*/ 723900 w 1333500"/>
              <a:gd name="connsiteY2" fmla="*/ 886424 h 1095457"/>
              <a:gd name="connsiteX3" fmla="*/ 876300 w 1333500"/>
              <a:gd name="connsiteY3" fmla="*/ 848324 h 1095457"/>
              <a:gd name="connsiteX4" fmla="*/ 981075 w 1333500"/>
              <a:gd name="connsiteY4" fmla="*/ 791174 h 1095457"/>
              <a:gd name="connsiteX5" fmla="*/ 1033462 w 1333500"/>
              <a:gd name="connsiteY5" fmla="*/ 672112 h 1095457"/>
              <a:gd name="connsiteX6" fmla="*/ 1057275 w 1333500"/>
              <a:gd name="connsiteY6" fmla="*/ 553049 h 1095457"/>
              <a:gd name="connsiteX7" fmla="*/ 1066800 w 1333500"/>
              <a:gd name="connsiteY7" fmla="*/ 224437 h 1095457"/>
              <a:gd name="connsiteX8" fmla="*/ 1076325 w 1333500"/>
              <a:gd name="connsiteY8" fmla="*/ 38699 h 1095457"/>
              <a:gd name="connsiteX9" fmla="*/ 1076325 w 1333500"/>
              <a:gd name="connsiteY9" fmla="*/ 1000724 h 1095457"/>
              <a:gd name="connsiteX10" fmla="*/ 1195387 w 1333500"/>
              <a:gd name="connsiteY10" fmla="*/ 1067399 h 1095457"/>
              <a:gd name="connsiteX11" fmla="*/ 1276350 w 1333500"/>
              <a:gd name="connsiteY11" fmla="*/ 1067399 h 1095457"/>
              <a:gd name="connsiteX12" fmla="*/ 1333500 w 1333500"/>
              <a:gd name="connsiteY12" fmla="*/ 1067399 h 1095457"/>
              <a:gd name="connsiteX0" fmla="*/ 0 w 1333500"/>
              <a:gd name="connsiteY0" fmla="*/ 948337 h 1071455"/>
              <a:gd name="connsiteX1" fmla="*/ 352425 w 1333500"/>
              <a:gd name="connsiteY1" fmla="*/ 934049 h 1071455"/>
              <a:gd name="connsiteX2" fmla="*/ 723900 w 1333500"/>
              <a:gd name="connsiteY2" fmla="*/ 886424 h 1071455"/>
              <a:gd name="connsiteX3" fmla="*/ 876300 w 1333500"/>
              <a:gd name="connsiteY3" fmla="*/ 848324 h 1071455"/>
              <a:gd name="connsiteX4" fmla="*/ 981075 w 1333500"/>
              <a:gd name="connsiteY4" fmla="*/ 791174 h 1071455"/>
              <a:gd name="connsiteX5" fmla="*/ 1033462 w 1333500"/>
              <a:gd name="connsiteY5" fmla="*/ 672112 h 1071455"/>
              <a:gd name="connsiteX6" fmla="*/ 1057275 w 1333500"/>
              <a:gd name="connsiteY6" fmla="*/ 553049 h 1071455"/>
              <a:gd name="connsiteX7" fmla="*/ 1066800 w 1333500"/>
              <a:gd name="connsiteY7" fmla="*/ 224437 h 1071455"/>
              <a:gd name="connsiteX8" fmla="*/ 1076325 w 1333500"/>
              <a:gd name="connsiteY8" fmla="*/ 38699 h 1071455"/>
              <a:gd name="connsiteX9" fmla="*/ 1076325 w 1333500"/>
              <a:gd name="connsiteY9" fmla="*/ 1000724 h 1071455"/>
              <a:gd name="connsiteX10" fmla="*/ 1195387 w 1333500"/>
              <a:gd name="connsiteY10" fmla="*/ 1067399 h 1071455"/>
              <a:gd name="connsiteX11" fmla="*/ 1276350 w 1333500"/>
              <a:gd name="connsiteY11" fmla="*/ 1067399 h 1071455"/>
              <a:gd name="connsiteX12" fmla="*/ 1333500 w 1333500"/>
              <a:gd name="connsiteY12" fmla="*/ 1067399 h 1071455"/>
              <a:gd name="connsiteX0" fmla="*/ 0 w 1333500"/>
              <a:gd name="connsiteY0" fmla="*/ 945970 h 1072647"/>
              <a:gd name="connsiteX1" fmla="*/ 352425 w 1333500"/>
              <a:gd name="connsiteY1" fmla="*/ 931682 h 1072647"/>
              <a:gd name="connsiteX2" fmla="*/ 723900 w 1333500"/>
              <a:gd name="connsiteY2" fmla="*/ 884057 h 1072647"/>
              <a:gd name="connsiteX3" fmla="*/ 876300 w 1333500"/>
              <a:gd name="connsiteY3" fmla="*/ 845957 h 1072647"/>
              <a:gd name="connsiteX4" fmla="*/ 981075 w 1333500"/>
              <a:gd name="connsiteY4" fmla="*/ 788807 h 1072647"/>
              <a:gd name="connsiteX5" fmla="*/ 1033462 w 1333500"/>
              <a:gd name="connsiteY5" fmla="*/ 669745 h 1072647"/>
              <a:gd name="connsiteX6" fmla="*/ 1057275 w 1333500"/>
              <a:gd name="connsiteY6" fmla="*/ 550682 h 1072647"/>
              <a:gd name="connsiteX7" fmla="*/ 1066800 w 1333500"/>
              <a:gd name="connsiteY7" fmla="*/ 222070 h 1072647"/>
              <a:gd name="connsiteX8" fmla="*/ 1076325 w 1333500"/>
              <a:gd name="connsiteY8" fmla="*/ 36332 h 1072647"/>
              <a:gd name="connsiteX9" fmla="*/ 1076325 w 1333500"/>
              <a:gd name="connsiteY9" fmla="*/ 962224 h 1072647"/>
              <a:gd name="connsiteX10" fmla="*/ 1195387 w 1333500"/>
              <a:gd name="connsiteY10" fmla="*/ 1065032 h 1072647"/>
              <a:gd name="connsiteX11" fmla="*/ 1276350 w 1333500"/>
              <a:gd name="connsiteY11" fmla="*/ 1065032 h 1072647"/>
              <a:gd name="connsiteX12" fmla="*/ 1333500 w 1333500"/>
              <a:gd name="connsiteY12" fmla="*/ 1065032 h 1072647"/>
              <a:gd name="connsiteX0" fmla="*/ 0 w 1333500"/>
              <a:gd name="connsiteY0" fmla="*/ 945970 h 1065032"/>
              <a:gd name="connsiteX1" fmla="*/ 352425 w 1333500"/>
              <a:gd name="connsiteY1" fmla="*/ 931682 h 1065032"/>
              <a:gd name="connsiteX2" fmla="*/ 723900 w 1333500"/>
              <a:gd name="connsiteY2" fmla="*/ 884057 h 1065032"/>
              <a:gd name="connsiteX3" fmla="*/ 876300 w 1333500"/>
              <a:gd name="connsiteY3" fmla="*/ 845957 h 1065032"/>
              <a:gd name="connsiteX4" fmla="*/ 981075 w 1333500"/>
              <a:gd name="connsiteY4" fmla="*/ 788807 h 1065032"/>
              <a:gd name="connsiteX5" fmla="*/ 1033462 w 1333500"/>
              <a:gd name="connsiteY5" fmla="*/ 669745 h 1065032"/>
              <a:gd name="connsiteX6" fmla="*/ 1057275 w 1333500"/>
              <a:gd name="connsiteY6" fmla="*/ 550682 h 1065032"/>
              <a:gd name="connsiteX7" fmla="*/ 1066800 w 1333500"/>
              <a:gd name="connsiteY7" fmla="*/ 222070 h 1065032"/>
              <a:gd name="connsiteX8" fmla="*/ 1076325 w 1333500"/>
              <a:gd name="connsiteY8" fmla="*/ 36332 h 1065032"/>
              <a:gd name="connsiteX9" fmla="*/ 1076325 w 1333500"/>
              <a:gd name="connsiteY9" fmla="*/ 962224 h 1065032"/>
              <a:gd name="connsiteX10" fmla="*/ 1200149 w 1333500"/>
              <a:gd name="connsiteY10" fmla="*/ 1043778 h 1065032"/>
              <a:gd name="connsiteX11" fmla="*/ 1276350 w 1333500"/>
              <a:gd name="connsiteY11" fmla="*/ 1065032 h 1065032"/>
              <a:gd name="connsiteX12" fmla="*/ 1333500 w 1333500"/>
              <a:gd name="connsiteY12" fmla="*/ 1065032 h 1065032"/>
              <a:gd name="connsiteX0" fmla="*/ 0 w 1333500"/>
              <a:gd name="connsiteY0" fmla="*/ 945970 h 1065032"/>
              <a:gd name="connsiteX1" fmla="*/ 352425 w 1333500"/>
              <a:gd name="connsiteY1" fmla="*/ 931682 h 1065032"/>
              <a:gd name="connsiteX2" fmla="*/ 723900 w 1333500"/>
              <a:gd name="connsiteY2" fmla="*/ 884057 h 1065032"/>
              <a:gd name="connsiteX3" fmla="*/ 876300 w 1333500"/>
              <a:gd name="connsiteY3" fmla="*/ 845957 h 1065032"/>
              <a:gd name="connsiteX4" fmla="*/ 981075 w 1333500"/>
              <a:gd name="connsiteY4" fmla="*/ 788807 h 1065032"/>
              <a:gd name="connsiteX5" fmla="*/ 1033462 w 1333500"/>
              <a:gd name="connsiteY5" fmla="*/ 669745 h 1065032"/>
              <a:gd name="connsiteX6" fmla="*/ 1057275 w 1333500"/>
              <a:gd name="connsiteY6" fmla="*/ 550682 h 1065032"/>
              <a:gd name="connsiteX7" fmla="*/ 1066800 w 1333500"/>
              <a:gd name="connsiteY7" fmla="*/ 222070 h 1065032"/>
              <a:gd name="connsiteX8" fmla="*/ 1076325 w 1333500"/>
              <a:gd name="connsiteY8" fmla="*/ 36332 h 1065032"/>
              <a:gd name="connsiteX9" fmla="*/ 1076325 w 1333500"/>
              <a:gd name="connsiteY9" fmla="*/ 962224 h 1065032"/>
              <a:gd name="connsiteX10" fmla="*/ 1200149 w 1333500"/>
              <a:gd name="connsiteY10" fmla="*/ 1043778 h 1065032"/>
              <a:gd name="connsiteX11" fmla="*/ 1285875 w 1333500"/>
              <a:gd name="connsiteY11" fmla="*/ 1037401 h 1065032"/>
              <a:gd name="connsiteX12" fmla="*/ 1333500 w 1333500"/>
              <a:gd name="connsiteY12" fmla="*/ 1065032 h 1065032"/>
              <a:gd name="connsiteX0" fmla="*/ 0 w 1376362"/>
              <a:gd name="connsiteY0" fmla="*/ 945970 h 1061441"/>
              <a:gd name="connsiteX1" fmla="*/ 352425 w 1376362"/>
              <a:gd name="connsiteY1" fmla="*/ 931682 h 1061441"/>
              <a:gd name="connsiteX2" fmla="*/ 723900 w 1376362"/>
              <a:gd name="connsiteY2" fmla="*/ 884057 h 1061441"/>
              <a:gd name="connsiteX3" fmla="*/ 876300 w 1376362"/>
              <a:gd name="connsiteY3" fmla="*/ 845957 h 1061441"/>
              <a:gd name="connsiteX4" fmla="*/ 981075 w 1376362"/>
              <a:gd name="connsiteY4" fmla="*/ 788807 h 1061441"/>
              <a:gd name="connsiteX5" fmla="*/ 1033462 w 1376362"/>
              <a:gd name="connsiteY5" fmla="*/ 669745 h 1061441"/>
              <a:gd name="connsiteX6" fmla="*/ 1057275 w 1376362"/>
              <a:gd name="connsiteY6" fmla="*/ 550682 h 1061441"/>
              <a:gd name="connsiteX7" fmla="*/ 1066800 w 1376362"/>
              <a:gd name="connsiteY7" fmla="*/ 222070 h 1061441"/>
              <a:gd name="connsiteX8" fmla="*/ 1076325 w 1376362"/>
              <a:gd name="connsiteY8" fmla="*/ 36332 h 1061441"/>
              <a:gd name="connsiteX9" fmla="*/ 1076325 w 1376362"/>
              <a:gd name="connsiteY9" fmla="*/ 962224 h 1061441"/>
              <a:gd name="connsiteX10" fmla="*/ 1200149 w 1376362"/>
              <a:gd name="connsiteY10" fmla="*/ 1043778 h 1061441"/>
              <a:gd name="connsiteX11" fmla="*/ 1285875 w 1376362"/>
              <a:gd name="connsiteY11" fmla="*/ 1037401 h 1061441"/>
              <a:gd name="connsiteX12" fmla="*/ 1376362 w 1376362"/>
              <a:gd name="connsiteY12" fmla="*/ 1039526 h 1061441"/>
              <a:gd name="connsiteX0" fmla="*/ 0 w 1376362"/>
              <a:gd name="connsiteY0" fmla="*/ 945970 h 1055013"/>
              <a:gd name="connsiteX1" fmla="*/ 352425 w 1376362"/>
              <a:gd name="connsiteY1" fmla="*/ 931682 h 1055013"/>
              <a:gd name="connsiteX2" fmla="*/ 723900 w 1376362"/>
              <a:gd name="connsiteY2" fmla="*/ 884057 h 1055013"/>
              <a:gd name="connsiteX3" fmla="*/ 876300 w 1376362"/>
              <a:gd name="connsiteY3" fmla="*/ 845957 h 1055013"/>
              <a:gd name="connsiteX4" fmla="*/ 981075 w 1376362"/>
              <a:gd name="connsiteY4" fmla="*/ 788807 h 1055013"/>
              <a:gd name="connsiteX5" fmla="*/ 1033462 w 1376362"/>
              <a:gd name="connsiteY5" fmla="*/ 669745 h 1055013"/>
              <a:gd name="connsiteX6" fmla="*/ 1057275 w 1376362"/>
              <a:gd name="connsiteY6" fmla="*/ 550682 h 1055013"/>
              <a:gd name="connsiteX7" fmla="*/ 1066800 w 1376362"/>
              <a:gd name="connsiteY7" fmla="*/ 222070 h 1055013"/>
              <a:gd name="connsiteX8" fmla="*/ 1076325 w 1376362"/>
              <a:gd name="connsiteY8" fmla="*/ 36332 h 1055013"/>
              <a:gd name="connsiteX9" fmla="*/ 1076325 w 1376362"/>
              <a:gd name="connsiteY9" fmla="*/ 962224 h 1055013"/>
              <a:gd name="connsiteX10" fmla="*/ 1204911 w 1376362"/>
              <a:gd name="connsiteY10" fmla="*/ 1031024 h 1055013"/>
              <a:gd name="connsiteX11" fmla="*/ 1285875 w 1376362"/>
              <a:gd name="connsiteY11" fmla="*/ 1037401 h 1055013"/>
              <a:gd name="connsiteX12" fmla="*/ 1376362 w 1376362"/>
              <a:gd name="connsiteY12" fmla="*/ 1039526 h 1055013"/>
              <a:gd name="connsiteX0" fmla="*/ 0 w 1376362"/>
              <a:gd name="connsiteY0" fmla="*/ 945970 h 1059293"/>
              <a:gd name="connsiteX1" fmla="*/ 352425 w 1376362"/>
              <a:gd name="connsiteY1" fmla="*/ 931682 h 1059293"/>
              <a:gd name="connsiteX2" fmla="*/ 723900 w 1376362"/>
              <a:gd name="connsiteY2" fmla="*/ 884057 h 1059293"/>
              <a:gd name="connsiteX3" fmla="*/ 876300 w 1376362"/>
              <a:gd name="connsiteY3" fmla="*/ 845957 h 1059293"/>
              <a:gd name="connsiteX4" fmla="*/ 981075 w 1376362"/>
              <a:gd name="connsiteY4" fmla="*/ 788807 h 1059293"/>
              <a:gd name="connsiteX5" fmla="*/ 1033462 w 1376362"/>
              <a:gd name="connsiteY5" fmla="*/ 669745 h 1059293"/>
              <a:gd name="connsiteX6" fmla="*/ 1057275 w 1376362"/>
              <a:gd name="connsiteY6" fmla="*/ 550682 h 1059293"/>
              <a:gd name="connsiteX7" fmla="*/ 1066800 w 1376362"/>
              <a:gd name="connsiteY7" fmla="*/ 222070 h 1059293"/>
              <a:gd name="connsiteX8" fmla="*/ 1076325 w 1376362"/>
              <a:gd name="connsiteY8" fmla="*/ 36332 h 1059293"/>
              <a:gd name="connsiteX9" fmla="*/ 1076325 w 1376362"/>
              <a:gd name="connsiteY9" fmla="*/ 962224 h 1059293"/>
              <a:gd name="connsiteX10" fmla="*/ 1204911 w 1376362"/>
              <a:gd name="connsiteY10" fmla="*/ 1031024 h 1059293"/>
              <a:gd name="connsiteX11" fmla="*/ 1285875 w 1376362"/>
              <a:gd name="connsiteY11" fmla="*/ 1037401 h 1059293"/>
              <a:gd name="connsiteX12" fmla="*/ 1376362 w 1376362"/>
              <a:gd name="connsiteY12" fmla="*/ 1039526 h 1059293"/>
              <a:gd name="connsiteX0" fmla="*/ 0 w 1376362"/>
              <a:gd name="connsiteY0" fmla="*/ 943210 h 1039008"/>
              <a:gd name="connsiteX1" fmla="*/ 352425 w 1376362"/>
              <a:gd name="connsiteY1" fmla="*/ 928922 h 1039008"/>
              <a:gd name="connsiteX2" fmla="*/ 723900 w 1376362"/>
              <a:gd name="connsiteY2" fmla="*/ 881297 h 1039008"/>
              <a:gd name="connsiteX3" fmla="*/ 876300 w 1376362"/>
              <a:gd name="connsiteY3" fmla="*/ 843197 h 1039008"/>
              <a:gd name="connsiteX4" fmla="*/ 981075 w 1376362"/>
              <a:gd name="connsiteY4" fmla="*/ 786047 h 1039008"/>
              <a:gd name="connsiteX5" fmla="*/ 1033462 w 1376362"/>
              <a:gd name="connsiteY5" fmla="*/ 666985 h 1039008"/>
              <a:gd name="connsiteX6" fmla="*/ 1057275 w 1376362"/>
              <a:gd name="connsiteY6" fmla="*/ 547922 h 1039008"/>
              <a:gd name="connsiteX7" fmla="*/ 1066800 w 1376362"/>
              <a:gd name="connsiteY7" fmla="*/ 219310 h 1039008"/>
              <a:gd name="connsiteX8" fmla="*/ 1076325 w 1376362"/>
              <a:gd name="connsiteY8" fmla="*/ 33572 h 1039008"/>
              <a:gd name="connsiteX9" fmla="*/ 1102518 w 1376362"/>
              <a:gd name="connsiteY9" fmla="*/ 916955 h 1039008"/>
              <a:gd name="connsiteX10" fmla="*/ 1204911 w 1376362"/>
              <a:gd name="connsiteY10" fmla="*/ 1028264 h 1039008"/>
              <a:gd name="connsiteX11" fmla="*/ 1285875 w 1376362"/>
              <a:gd name="connsiteY11" fmla="*/ 1034641 h 1039008"/>
              <a:gd name="connsiteX12" fmla="*/ 1376362 w 1376362"/>
              <a:gd name="connsiteY12" fmla="*/ 1036766 h 1039008"/>
              <a:gd name="connsiteX0" fmla="*/ 0 w 1376362"/>
              <a:gd name="connsiteY0" fmla="*/ 942936 h 1039034"/>
              <a:gd name="connsiteX1" fmla="*/ 352425 w 1376362"/>
              <a:gd name="connsiteY1" fmla="*/ 928648 h 1039034"/>
              <a:gd name="connsiteX2" fmla="*/ 723900 w 1376362"/>
              <a:gd name="connsiteY2" fmla="*/ 881023 h 1039034"/>
              <a:gd name="connsiteX3" fmla="*/ 876300 w 1376362"/>
              <a:gd name="connsiteY3" fmla="*/ 842923 h 1039034"/>
              <a:gd name="connsiteX4" fmla="*/ 981075 w 1376362"/>
              <a:gd name="connsiteY4" fmla="*/ 785773 h 1039034"/>
              <a:gd name="connsiteX5" fmla="*/ 1033462 w 1376362"/>
              <a:gd name="connsiteY5" fmla="*/ 666711 h 1039034"/>
              <a:gd name="connsiteX6" fmla="*/ 1057275 w 1376362"/>
              <a:gd name="connsiteY6" fmla="*/ 547648 h 1039034"/>
              <a:gd name="connsiteX7" fmla="*/ 1066800 w 1376362"/>
              <a:gd name="connsiteY7" fmla="*/ 219036 h 1039034"/>
              <a:gd name="connsiteX8" fmla="*/ 1076325 w 1376362"/>
              <a:gd name="connsiteY8" fmla="*/ 33298 h 1039034"/>
              <a:gd name="connsiteX9" fmla="*/ 1088230 w 1376362"/>
              <a:gd name="connsiteY9" fmla="*/ 912430 h 1039034"/>
              <a:gd name="connsiteX10" fmla="*/ 1204911 w 1376362"/>
              <a:gd name="connsiteY10" fmla="*/ 1027990 h 1039034"/>
              <a:gd name="connsiteX11" fmla="*/ 1285875 w 1376362"/>
              <a:gd name="connsiteY11" fmla="*/ 1034367 h 1039034"/>
              <a:gd name="connsiteX12" fmla="*/ 1376362 w 1376362"/>
              <a:gd name="connsiteY12" fmla="*/ 1036492 h 103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6362" h="1039034">
                <a:moveTo>
                  <a:pt x="0" y="942936"/>
                </a:moveTo>
                <a:cubicBezTo>
                  <a:pt x="115887" y="940951"/>
                  <a:pt x="231775" y="938967"/>
                  <a:pt x="352425" y="928648"/>
                </a:cubicBezTo>
                <a:cubicBezTo>
                  <a:pt x="473075" y="918329"/>
                  <a:pt x="636588" y="895310"/>
                  <a:pt x="723900" y="881023"/>
                </a:cubicBezTo>
                <a:cubicBezTo>
                  <a:pt x="811213" y="866735"/>
                  <a:pt x="833438" y="858798"/>
                  <a:pt x="876300" y="842923"/>
                </a:cubicBezTo>
                <a:cubicBezTo>
                  <a:pt x="919162" y="827048"/>
                  <a:pt x="954881" y="815142"/>
                  <a:pt x="981075" y="785773"/>
                </a:cubicBezTo>
                <a:cubicBezTo>
                  <a:pt x="1007269" y="756404"/>
                  <a:pt x="1020762" y="706398"/>
                  <a:pt x="1033462" y="666711"/>
                </a:cubicBezTo>
                <a:cubicBezTo>
                  <a:pt x="1046162" y="627023"/>
                  <a:pt x="1051719" y="622260"/>
                  <a:pt x="1057275" y="547648"/>
                </a:cubicBezTo>
                <a:cubicBezTo>
                  <a:pt x="1062831" y="473036"/>
                  <a:pt x="1063625" y="304761"/>
                  <a:pt x="1066800" y="219036"/>
                </a:cubicBezTo>
                <a:cubicBezTo>
                  <a:pt x="1069975" y="133311"/>
                  <a:pt x="1072753" y="-82268"/>
                  <a:pt x="1076325" y="33298"/>
                </a:cubicBezTo>
                <a:cubicBezTo>
                  <a:pt x="1079897" y="148864"/>
                  <a:pt x="1066799" y="746648"/>
                  <a:pt x="1088230" y="912430"/>
                </a:cubicBezTo>
                <a:cubicBezTo>
                  <a:pt x="1109661" y="1078212"/>
                  <a:pt x="1171970" y="1007667"/>
                  <a:pt x="1204911" y="1027990"/>
                </a:cubicBezTo>
                <a:cubicBezTo>
                  <a:pt x="1237852" y="1048313"/>
                  <a:pt x="1285875" y="1034367"/>
                  <a:pt x="1285875" y="1034367"/>
                </a:cubicBezTo>
                <a:lnTo>
                  <a:pt x="1376362" y="1036492"/>
                </a:lnTo>
              </a:path>
            </a:pathLst>
          </a:custGeom>
          <a:ln w="41275" cap="rnd">
            <a:solidFill>
              <a:srgbClr val="D11849"/>
            </a:solidFill>
            <a:prstDash val="sysDot"/>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fr-FR"/>
          </a:p>
        </p:txBody>
      </p:sp>
      <p:pic>
        <p:nvPicPr>
          <p:cNvPr id="14" name="Image 13" descr="Une image contenant carte&#10;&#10;Description générée automatiquement">
            <a:extLst>
              <a:ext uri="{FF2B5EF4-FFF2-40B4-BE49-F238E27FC236}">
                <a16:creationId xmlns:a16="http://schemas.microsoft.com/office/drawing/2014/main" id="{716F311D-B22D-8475-CB4F-D93453A56DD6}"/>
              </a:ext>
            </a:extLst>
          </p:cNvPr>
          <p:cNvPicPr>
            <a:picLocks noChangeAspect="1"/>
          </p:cNvPicPr>
          <p:nvPr/>
        </p:nvPicPr>
        <p:blipFill rotWithShape="1">
          <a:blip r:embed="rId4"/>
          <a:srcRect r="2306"/>
          <a:stretch/>
        </p:blipFill>
        <p:spPr>
          <a:xfrm>
            <a:off x="7238380" y="3514985"/>
            <a:ext cx="4874681" cy="2423902"/>
          </a:xfrm>
          <a:prstGeom prst="rect">
            <a:avLst/>
          </a:prstGeom>
        </p:spPr>
      </p:pic>
      <p:sp>
        <p:nvSpPr>
          <p:cNvPr id="17" name="ZoneTexte 16">
            <a:extLst>
              <a:ext uri="{FF2B5EF4-FFF2-40B4-BE49-F238E27FC236}">
                <a16:creationId xmlns:a16="http://schemas.microsoft.com/office/drawing/2014/main" id="{8078AD79-4399-F5EB-E6AE-047DBED8494D}"/>
              </a:ext>
            </a:extLst>
          </p:cNvPr>
          <p:cNvSpPr txBox="1"/>
          <p:nvPr/>
        </p:nvSpPr>
        <p:spPr>
          <a:xfrm>
            <a:off x="8449056" y="6507149"/>
            <a:ext cx="3742944" cy="261610"/>
          </a:xfrm>
          <a:prstGeom prst="rect">
            <a:avLst/>
          </a:prstGeom>
          <a:noFill/>
        </p:spPr>
        <p:txBody>
          <a:bodyPr wrap="square" rtlCol="0">
            <a:spAutoFit/>
          </a:bodyPr>
          <a:lstStyle/>
          <a:p>
            <a:r>
              <a:rPr lang="fr-FR" sz="1100">
                <a:solidFill>
                  <a:schemeClr val="bg1"/>
                </a:solidFill>
                <a:latin typeface="+mj-lt"/>
              </a:rPr>
              <a:t>©2024  Normandy </a:t>
            </a:r>
            <a:r>
              <a:rPr lang="fr-FR" sz="1100" err="1">
                <a:solidFill>
                  <a:schemeClr val="bg1"/>
                </a:solidFill>
                <a:latin typeface="+mj-lt"/>
              </a:rPr>
              <a:t>Hadrontherapy</a:t>
            </a:r>
            <a:r>
              <a:rPr lang="fr-FR" sz="1100">
                <a:solidFill>
                  <a:schemeClr val="bg1"/>
                </a:solidFill>
                <a:latin typeface="+mj-lt"/>
              </a:rPr>
              <a:t> – </a:t>
            </a:r>
            <a:r>
              <a:rPr lang="fr-FR" sz="1100" err="1">
                <a:solidFill>
                  <a:schemeClr val="bg1"/>
                </a:solidFill>
                <a:latin typeface="+mj-lt"/>
              </a:rPr>
              <a:t>Confidential</a:t>
            </a:r>
            <a:r>
              <a:rPr lang="fr-FR" sz="1100">
                <a:solidFill>
                  <a:schemeClr val="bg1"/>
                </a:solidFill>
                <a:latin typeface="+mj-lt"/>
              </a:rPr>
              <a:t> &amp; </a:t>
            </a:r>
            <a:r>
              <a:rPr lang="fr-FR" sz="1100" err="1">
                <a:solidFill>
                  <a:schemeClr val="bg1"/>
                </a:solidFill>
                <a:latin typeface="+mj-lt"/>
              </a:rPr>
              <a:t>Proprietary</a:t>
            </a:r>
            <a:endParaRPr lang="fr-FR" sz="1100">
              <a:solidFill>
                <a:schemeClr val="bg1"/>
              </a:solidFill>
              <a:latin typeface="+mj-lt"/>
            </a:endParaRPr>
          </a:p>
        </p:txBody>
      </p:sp>
    </p:spTree>
    <p:extLst>
      <p:ext uri="{BB962C8B-B14F-4D97-AF65-F5344CB8AC3E}">
        <p14:creationId xmlns:p14="http://schemas.microsoft.com/office/powerpoint/2010/main" val="11001336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E01E5-6910-D0C5-A92F-3DA6A803B76B}"/>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27C6A6A-59B0-D6F2-B236-CF38E0160656}"/>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B27C6A6A-59B0-D6F2-B236-CF38E0160656}"/>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B2827ED-0C74-B5A0-5A5B-981209D50F6E}"/>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56C90CF9-5924-2B67-3069-8294ADB082B5}"/>
              </a:ext>
            </a:extLst>
          </p:cNvPr>
          <p:cNvSpPr>
            <a:spLocks noGrp="1"/>
          </p:cNvSpPr>
          <p:nvPr>
            <p:ph type="title"/>
          </p:nvPr>
        </p:nvSpPr>
        <p:spPr>
          <a:xfrm>
            <a:off x="692766" y="-54996"/>
            <a:ext cx="9461631" cy="1411287"/>
          </a:xfrm>
        </p:spPr>
        <p:txBody>
          <a:bodyPr vert="horz">
            <a:normAutofit/>
          </a:bodyPr>
          <a:lstStyle/>
          <a:p>
            <a:r>
              <a:rPr lang="fr-BE" sz="3600" b="1" dirty="0" err="1">
                <a:latin typeface="+mn-lt"/>
              </a:rPr>
              <a:t>Recent</a:t>
            </a:r>
            <a:r>
              <a:rPr lang="fr-BE" sz="3600" b="1" dirty="0">
                <a:latin typeface="+mn-lt"/>
              </a:rPr>
              <a:t> </a:t>
            </a:r>
            <a:r>
              <a:rPr lang="fr-BE" sz="3600" b="1" dirty="0" err="1">
                <a:latin typeface="+mn-lt"/>
              </a:rPr>
              <a:t>developments</a:t>
            </a:r>
            <a:endParaRPr lang="en-US" sz="3600" b="1" dirty="0">
              <a:latin typeface="+mn-lt"/>
            </a:endParaRPr>
          </a:p>
        </p:txBody>
      </p:sp>
      <p:sp>
        <p:nvSpPr>
          <p:cNvPr id="12" name="ZoneTexte 11">
            <a:extLst>
              <a:ext uri="{FF2B5EF4-FFF2-40B4-BE49-F238E27FC236}">
                <a16:creationId xmlns:a16="http://schemas.microsoft.com/office/drawing/2014/main" id="{BD344701-BA5B-56FE-BA4F-8B3F91FAA73C}"/>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1DA202F1-0840-C6FB-6A5C-3DDF8AE7C1B4}"/>
              </a:ext>
            </a:extLst>
          </p:cNvPr>
          <p:cNvSpPr>
            <a:spLocks noGrp="1"/>
          </p:cNvSpPr>
          <p:nvPr>
            <p:ph type="sldNum" sz="quarter" idx="12"/>
          </p:nvPr>
        </p:nvSpPr>
        <p:spPr/>
        <p:txBody>
          <a:bodyPr/>
          <a:lstStyle/>
          <a:p>
            <a:fld id="{3C70BCF7-18AB-49E6-9587-D4665AED965E}" type="slidenum">
              <a:rPr lang="fr-FR" smtClean="0"/>
              <a:t>40</a:t>
            </a:fld>
            <a:endParaRPr lang="fr-FR"/>
          </a:p>
        </p:txBody>
      </p:sp>
      <p:sp>
        <p:nvSpPr>
          <p:cNvPr id="11" name="TextBox 10">
            <a:extLst>
              <a:ext uri="{FF2B5EF4-FFF2-40B4-BE49-F238E27FC236}">
                <a16:creationId xmlns:a16="http://schemas.microsoft.com/office/drawing/2014/main" id="{55BFA1F8-2A5C-0495-5E0D-D88646767767}"/>
              </a:ext>
            </a:extLst>
          </p:cNvPr>
          <p:cNvSpPr txBox="1"/>
          <p:nvPr/>
        </p:nvSpPr>
        <p:spPr>
          <a:xfrm>
            <a:off x="2184663" y="5158455"/>
            <a:ext cx="3057932" cy="354071"/>
          </a:xfrm>
          <a:prstGeom prst="rect">
            <a:avLst/>
          </a:prstGeom>
          <a:noFill/>
        </p:spPr>
        <p:txBody>
          <a:bodyPr wrap="square" rtlCol="0">
            <a:spAutoFit/>
          </a:bodyPr>
          <a:lstStyle/>
          <a:p>
            <a:r>
              <a:rPr lang="en-US" b="1" dirty="0">
                <a:solidFill>
                  <a:schemeClr val="bg1"/>
                </a:solidFill>
              </a:rPr>
              <a:t>IBA C230</a:t>
            </a:r>
            <a:endParaRPr lang="fr-BE" b="1" dirty="0">
              <a:solidFill>
                <a:schemeClr val="bg1"/>
              </a:solidFill>
            </a:endParaRPr>
          </a:p>
        </p:txBody>
      </p:sp>
      <p:sp>
        <p:nvSpPr>
          <p:cNvPr id="13" name="TextBox 11">
            <a:extLst>
              <a:ext uri="{FF2B5EF4-FFF2-40B4-BE49-F238E27FC236}">
                <a16:creationId xmlns:a16="http://schemas.microsoft.com/office/drawing/2014/main" id="{76DE56B0-B228-391C-3E5E-51256EEA1FCA}"/>
              </a:ext>
            </a:extLst>
          </p:cNvPr>
          <p:cNvSpPr txBox="1"/>
          <p:nvPr/>
        </p:nvSpPr>
        <p:spPr>
          <a:xfrm>
            <a:off x="2184663" y="2953385"/>
            <a:ext cx="3057932" cy="354071"/>
          </a:xfrm>
          <a:prstGeom prst="rect">
            <a:avLst/>
          </a:prstGeom>
          <a:noFill/>
        </p:spPr>
        <p:txBody>
          <a:bodyPr wrap="square" rtlCol="0">
            <a:spAutoFit/>
          </a:bodyPr>
          <a:lstStyle/>
          <a:p>
            <a:r>
              <a:rPr lang="en-US" b="1" dirty="0">
                <a:solidFill>
                  <a:schemeClr val="bg1"/>
                </a:solidFill>
              </a:rPr>
              <a:t>NHa C400</a:t>
            </a:r>
            <a:endParaRPr lang="fr-BE" b="1" dirty="0">
              <a:solidFill>
                <a:schemeClr val="bg1"/>
              </a:solidFill>
            </a:endParaRPr>
          </a:p>
        </p:txBody>
      </p:sp>
      <p:sp>
        <p:nvSpPr>
          <p:cNvPr id="4" name="TextBox 3">
            <a:extLst>
              <a:ext uri="{FF2B5EF4-FFF2-40B4-BE49-F238E27FC236}">
                <a16:creationId xmlns:a16="http://schemas.microsoft.com/office/drawing/2014/main" id="{FE5A3999-8E03-87F3-9C3B-B818ECD48015}"/>
              </a:ext>
            </a:extLst>
          </p:cNvPr>
          <p:cNvSpPr txBox="1"/>
          <p:nvPr/>
        </p:nvSpPr>
        <p:spPr>
          <a:xfrm>
            <a:off x="636608" y="1586467"/>
            <a:ext cx="6937672" cy="4093428"/>
          </a:xfrm>
          <a:prstGeom prst="rect">
            <a:avLst/>
          </a:prstGeom>
          <a:noFill/>
        </p:spPr>
        <p:txBody>
          <a:bodyPr wrap="square" rtlCol="0">
            <a:spAutoFit/>
          </a:bodyPr>
          <a:lstStyle/>
          <a:p>
            <a:pPr marL="285750" indent="-285750">
              <a:buFontTx/>
              <a:buChar char="-"/>
            </a:pPr>
            <a:r>
              <a:rPr lang="en-US" sz="2000" b="1" dirty="0">
                <a:solidFill>
                  <a:schemeClr val="bg2"/>
                </a:solidFill>
              </a:rPr>
              <a:t>Design progress:</a:t>
            </a:r>
          </a:p>
          <a:p>
            <a:pPr marL="742950" lvl="1" indent="-285750">
              <a:buFontTx/>
              <a:buChar char="-"/>
            </a:pPr>
            <a:r>
              <a:rPr lang="en-US" sz="2000" b="1" dirty="0">
                <a:solidFill>
                  <a:schemeClr val="bg2"/>
                </a:solidFill>
              </a:rPr>
              <a:t>Beam losses management</a:t>
            </a:r>
          </a:p>
          <a:p>
            <a:pPr marL="742950" lvl="1" indent="-285750">
              <a:buFontTx/>
              <a:buChar char="-"/>
            </a:pPr>
            <a:r>
              <a:rPr lang="en-US" sz="2000" b="1" dirty="0">
                <a:solidFill>
                  <a:schemeClr val="bg2"/>
                </a:solidFill>
              </a:rPr>
              <a:t>Beam probes</a:t>
            </a:r>
          </a:p>
          <a:p>
            <a:pPr marL="742950" lvl="1" indent="-285750">
              <a:buFontTx/>
              <a:buChar char="-"/>
            </a:pPr>
            <a:r>
              <a:rPr lang="en-US" sz="2000" b="1" dirty="0">
                <a:solidFill>
                  <a:schemeClr val="bg2"/>
                </a:solidFill>
              </a:rPr>
              <a:t>Proton stripper</a:t>
            </a:r>
          </a:p>
          <a:p>
            <a:pPr marL="742950" lvl="1" indent="-285750">
              <a:buFontTx/>
              <a:buChar char="-"/>
            </a:pPr>
            <a:r>
              <a:rPr lang="en-US" sz="2000" b="1" dirty="0">
                <a:solidFill>
                  <a:schemeClr val="bg2"/>
                </a:solidFill>
              </a:rPr>
              <a:t>Magnetic mapping wheel</a:t>
            </a:r>
          </a:p>
          <a:p>
            <a:pPr marL="742950" lvl="1" indent="-285750">
              <a:buFontTx/>
              <a:buChar char="-"/>
            </a:pPr>
            <a:r>
              <a:rPr lang="en-US" sz="2000" b="1" dirty="0">
                <a:solidFill>
                  <a:schemeClr val="bg2"/>
                </a:solidFill>
              </a:rPr>
              <a:t>Pole edges arm</a:t>
            </a:r>
          </a:p>
          <a:p>
            <a:pPr marL="285750" indent="-285750">
              <a:buFontTx/>
              <a:buChar char="-"/>
            </a:pPr>
            <a:r>
              <a:rPr lang="en-US" sz="2000" b="1" dirty="0"/>
              <a:t>Production status:</a:t>
            </a:r>
          </a:p>
          <a:p>
            <a:pPr marL="742950" lvl="1" indent="-285750">
              <a:buFontTx/>
              <a:buChar char="-"/>
            </a:pPr>
            <a:r>
              <a:rPr lang="en-US" sz="2000" b="1" dirty="0"/>
              <a:t>SCC &amp; cryostat</a:t>
            </a:r>
          </a:p>
          <a:p>
            <a:pPr marL="742950" lvl="1" indent="-285750">
              <a:buFontTx/>
              <a:buChar char="-"/>
            </a:pPr>
            <a:r>
              <a:rPr lang="en-US" sz="2000" b="1" dirty="0"/>
              <a:t>RF cavities</a:t>
            </a:r>
          </a:p>
          <a:p>
            <a:pPr marL="742950" lvl="1" indent="-285750">
              <a:buFontTx/>
              <a:buChar char="-"/>
            </a:pPr>
            <a:r>
              <a:rPr lang="en-US" sz="2000" b="1" dirty="0"/>
              <a:t>Electrostatic deflector </a:t>
            </a:r>
          </a:p>
          <a:p>
            <a:pPr marL="742950" lvl="1" indent="-285750">
              <a:buFontTx/>
              <a:buChar char="-"/>
            </a:pPr>
            <a:r>
              <a:rPr lang="en-US" sz="2000" b="1" dirty="0"/>
              <a:t>Magnetostatic channel (“gradient corrector”)</a:t>
            </a:r>
          </a:p>
          <a:p>
            <a:pPr marL="285750" indent="-285750">
              <a:buFontTx/>
              <a:buChar char="-"/>
            </a:pPr>
            <a:endParaRPr lang="en-US" sz="2000" b="1" dirty="0"/>
          </a:p>
          <a:p>
            <a:pPr marL="285750" indent="-285750">
              <a:buFontTx/>
              <a:buChar char="-"/>
            </a:pPr>
            <a:endParaRPr lang="en-US" sz="2000" b="1" dirty="0"/>
          </a:p>
        </p:txBody>
      </p:sp>
      <p:pic>
        <p:nvPicPr>
          <p:cNvPr id="7" name="Picture 6">
            <a:extLst>
              <a:ext uri="{FF2B5EF4-FFF2-40B4-BE49-F238E27FC236}">
                <a16:creationId xmlns:a16="http://schemas.microsoft.com/office/drawing/2014/main" id="{B9A6CACF-5E13-FCE1-B3C5-361D5A0B70F2}"/>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6277120" y="2306661"/>
            <a:ext cx="5841192" cy="3224676"/>
          </a:xfrm>
          <a:prstGeom prst="rect">
            <a:avLst/>
          </a:prstGeom>
        </p:spPr>
      </p:pic>
      <p:sp>
        <p:nvSpPr>
          <p:cNvPr id="8" name="TextBox 7">
            <a:extLst>
              <a:ext uri="{FF2B5EF4-FFF2-40B4-BE49-F238E27FC236}">
                <a16:creationId xmlns:a16="http://schemas.microsoft.com/office/drawing/2014/main" id="{C2FC05AD-385C-CBAE-1B6B-D4EA2F21C270}"/>
              </a:ext>
            </a:extLst>
          </p:cNvPr>
          <p:cNvSpPr txBox="1"/>
          <p:nvPr/>
        </p:nvSpPr>
        <p:spPr>
          <a:xfrm>
            <a:off x="6772768" y="1827148"/>
            <a:ext cx="1313469" cy="230832"/>
          </a:xfrm>
          <a:prstGeom prst="rect">
            <a:avLst/>
          </a:prstGeom>
          <a:noFill/>
          <a:ln>
            <a:solidFill>
              <a:schemeClr val="accent3"/>
            </a:solidFill>
          </a:ln>
        </p:spPr>
        <p:txBody>
          <a:bodyPr wrap="square">
            <a:spAutoFit/>
          </a:bodyPr>
          <a:lstStyle/>
          <a:p>
            <a:r>
              <a:rPr lang="en-US" sz="900" b="1" i="1" dirty="0">
                <a:solidFill>
                  <a:srgbClr val="727577"/>
                </a:solidFill>
              </a:rPr>
              <a:t>Electrostatic deflector</a:t>
            </a:r>
          </a:p>
        </p:txBody>
      </p:sp>
      <p:sp>
        <p:nvSpPr>
          <p:cNvPr id="9" name="TextBox 8">
            <a:extLst>
              <a:ext uri="{FF2B5EF4-FFF2-40B4-BE49-F238E27FC236}">
                <a16:creationId xmlns:a16="http://schemas.microsoft.com/office/drawing/2014/main" id="{1D6E6528-A167-1491-6429-36AFC032C7C2}"/>
              </a:ext>
            </a:extLst>
          </p:cNvPr>
          <p:cNvSpPr txBox="1"/>
          <p:nvPr/>
        </p:nvSpPr>
        <p:spPr>
          <a:xfrm>
            <a:off x="8551778" y="1705554"/>
            <a:ext cx="1360696" cy="230832"/>
          </a:xfrm>
          <a:prstGeom prst="rect">
            <a:avLst/>
          </a:prstGeom>
          <a:noFill/>
          <a:ln>
            <a:solidFill>
              <a:schemeClr val="accent3"/>
            </a:solidFill>
          </a:ln>
        </p:spPr>
        <p:txBody>
          <a:bodyPr wrap="square">
            <a:spAutoFit/>
          </a:bodyPr>
          <a:lstStyle/>
          <a:p>
            <a:r>
              <a:rPr lang="en-US" sz="900" b="1" i="1" dirty="0">
                <a:solidFill>
                  <a:srgbClr val="727577"/>
                </a:solidFill>
              </a:rPr>
              <a:t>Magnetostatic channel</a:t>
            </a:r>
          </a:p>
        </p:txBody>
      </p:sp>
      <p:sp>
        <p:nvSpPr>
          <p:cNvPr id="15" name="TextBox 14">
            <a:extLst>
              <a:ext uri="{FF2B5EF4-FFF2-40B4-BE49-F238E27FC236}">
                <a16:creationId xmlns:a16="http://schemas.microsoft.com/office/drawing/2014/main" id="{835FFAA3-4F42-1024-F0E5-5A17602E4446}"/>
              </a:ext>
            </a:extLst>
          </p:cNvPr>
          <p:cNvSpPr txBox="1"/>
          <p:nvPr/>
        </p:nvSpPr>
        <p:spPr>
          <a:xfrm>
            <a:off x="5120497" y="3761944"/>
            <a:ext cx="691082" cy="230832"/>
          </a:xfrm>
          <a:prstGeom prst="rect">
            <a:avLst/>
          </a:prstGeom>
          <a:noFill/>
          <a:ln>
            <a:solidFill>
              <a:schemeClr val="accent3"/>
            </a:solidFill>
          </a:ln>
        </p:spPr>
        <p:txBody>
          <a:bodyPr wrap="square">
            <a:spAutoFit/>
          </a:bodyPr>
          <a:lstStyle/>
          <a:p>
            <a:r>
              <a:rPr lang="en-US" sz="900" b="1" i="1" dirty="0">
                <a:solidFill>
                  <a:srgbClr val="727577"/>
                </a:solidFill>
              </a:rPr>
              <a:t>RF cavities</a:t>
            </a:r>
          </a:p>
        </p:txBody>
      </p:sp>
      <p:cxnSp>
        <p:nvCxnSpPr>
          <p:cNvPr id="18" name="Straight Arrow Connector 17">
            <a:extLst>
              <a:ext uri="{FF2B5EF4-FFF2-40B4-BE49-F238E27FC236}">
                <a16:creationId xmlns:a16="http://schemas.microsoft.com/office/drawing/2014/main" id="{9CD29EDB-0B7F-994D-61D2-6AAC8791E099}"/>
              </a:ext>
            </a:extLst>
          </p:cNvPr>
          <p:cNvCxnSpPr>
            <a:cxnSpLocks/>
            <a:stCxn id="8" idx="2"/>
          </p:cNvCxnSpPr>
          <p:nvPr/>
        </p:nvCxnSpPr>
        <p:spPr>
          <a:xfrm>
            <a:off x="7429503" y="2057980"/>
            <a:ext cx="380997" cy="58361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E6899731-C614-F310-902F-168E439DA922}"/>
              </a:ext>
            </a:extLst>
          </p:cNvPr>
          <p:cNvCxnSpPr>
            <a:cxnSpLocks/>
            <a:stCxn id="9" idx="2"/>
          </p:cNvCxnSpPr>
          <p:nvPr/>
        </p:nvCxnSpPr>
        <p:spPr>
          <a:xfrm>
            <a:off x="9232126" y="1936386"/>
            <a:ext cx="6494" cy="55636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5B8C89A-5DEA-61C2-81A1-6E4137595EB5}"/>
              </a:ext>
            </a:extLst>
          </p:cNvPr>
          <p:cNvCxnSpPr>
            <a:cxnSpLocks/>
          </p:cNvCxnSpPr>
          <p:nvPr/>
        </p:nvCxnSpPr>
        <p:spPr>
          <a:xfrm flipH="1">
            <a:off x="11113073" y="3010925"/>
            <a:ext cx="342206" cy="18226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1CB2D18-12A7-1736-9BF1-2F2A5D6393F7}"/>
              </a:ext>
            </a:extLst>
          </p:cNvPr>
          <p:cNvCxnSpPr>
            <a:cxnSpLocks/>
            <a:stCxn id="15" idx="3"/>
          </p:cNvCxnSpPr>
          <p:nvPr/>
        </p:nvCxnSpPr>
        <p:spPr>
          <a:xfrm>
            <a:off x="5811579" y="3877360"/>
            <a:ext cx="1541721" cy="34629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25879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D1A0DC-CF13-C912-4436-EA2A32BCA2AD}"/>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F2337EB-A7CC-6FDB-E989-6D24B9FA8EFC}"/>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EF2337EB-A7CC-6FDB-E989-6D24B9FA8EFC}"/>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6A685A2E-DB7F-F683-D21F-9E648894DED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93F65EE2-EA34-AD42-8BD2-FFEF58CD1F35}"/>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01C3DB07-CD76-36D1-EC9E-97A36E6D0254}"/>
              </a:ext>
            </a:extLst>
          </p:cNvPr>
          <p:cNvSpPr>
            <a:spLocks noGrp="1"/>
          </p:cNvSpPr>
          <p:nvPr>
            <p:ph type="sldNum" sz="quarter" idx="12"/>
          </p:nvPr>
        </p:nvSpPr>
        <p:spPr/>
        <p:txBody>
          <a:bodyPr/>
          <a:lstStyle/>
          <a:p>
            <a:fld id="{3C70BCF7-18AB-49E6-9587-D4665AED965E}" type="slidenum">
              <a:rPr lang="fr-FR" smtClean="0"/>
              <a:t>41</a:t>
            </a:fld>
            <a:endParaRPr lang="fr-FR"/>
          </a:p>
        </p:txBody>
      </p:sp>
      <p:sp>
        <p:nvSpPr>
          <p:cNvPr id="10" name="Title 5">
            <a:extLst>
              <a:ext uri="{FF2B5EF4-FFF2-40B4-BE49-F238E27FC236}">
                <a16:creationId xmlns:a16="http://schemas.microsoft.com/office/drawing/2014/main" id="{02B3E39F-79E5-C9E9-15E4-34F81D8E49B3}"/>
              </a:ext>
            </a:extLst>
          </p:cNvPr>
          <p:cNvSpPr txBox="1">
            <a:spLocks/>
          </p:cNvSpPr>
          <p:nvPr/>
        </p:nvSpPr>
        <p:spPr>
          <a:xfrm>
            <a:off x="191288" y="31761"/>
            <a:ext cx="9461631" cy="5702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BE" sz="2000" b="1" dirty="0" err="1">
                <a:latin typeface="+mn-lt"/>
              </a:rPr>
              <a:t>Recent</a:t>
            </a:r>
            <a:r>
              <a:rPr lang="fr-BE" sz="2000" b="1" dirty="0">
                <a:latin typeface="+mn-lt"/>
              </a:rPr>
              <a:t> </a:t>
            </a:r>
            <a:r>
              <a:rPr lang="fr-BE" sz="2000" b="1" dirty="0" err="1">
                <a:latin typeface="+mn-lt"/>
              </a:rPr>
              <a:t>developments</a:t>
            </a:r>
            <a:r>
              <a:rPr lang="fr-BE" sz="2000" b="1" dirty="0">
                <a:latin typeface="+mn-lt"/>
              </a:rPr>
              <a:t>: Production </a:t>
            </a:r>
            <a:r>
              <a:rPr lang="fr-BE" sz="2000" b="1" dirty="0" err="1">
                <a:latin typeface="+mn-lt"/>
              </a:rPr>
              <a:t>status</a:t>
            </a:r>
            <a:endParaRPr lang="en-US" sz="2000" b="1" dirty="0">
              <a:latin typeface="+mn-lt"/>
            </a:endParaRPr>
          </a:p>
        </p:txBody>
      </p:sp>
      <p:sp>
        <p:nvSpPr>
          <p:cNvPr id="11" name="TextBox 10">
            <a:extLst>
              <a:ext uri="{FF2B5EF4-FFF2-40B4-BE49-F238E27FC236}">
                <a16:creationId xmlns:a16="http://schemas.microsoft.com/office/drawing/2014/main" id="{FC83E738-98B1-BB8F-871A-B39A836FFFA1}"/>
              </a:ext>
            </a:extLst>
          </p:cNvPr>
          <p:cNvSpPr txBox="1"/>
          <p:nvPr/>
        </p:nvSpPr>
        <p:spPr>
          <a:xfrm>
            <a:off x="691515" y="498779"/>
            <a:ext cx="6137910" cy="584775"/>
          </a:xfrm>
          <a:prstGeom prst="rect">
            <a:avLst/>
          </a:prstGeom>
          <a:noFill/>
        </p:spPr>
        <p:txBody>
          <a:bodyPr wrap="square">
            <a:spAutoFit/>
          </a:bodyPr>
          <a:lstStyle/>
          <a:p>
            <a:r>
              <a:rPr lang="en-US" sz="3200" b="1" dirty="0">
                <a:solidFill>
                  <a:schemeClr val="accent1"/>
                </a:solidFill>
              </a:rPr>
              <a:t>SCC &amp; cryostat</a:t>
            </a:r>
          </a:p>
        </p:txBody>
      </p:sp>
      <p:sp>
        <p:nvSpPr>
          <p:cNvPr id="16" name="TextBox 15">
            <a:extLst>
              <a:ext uri="{FF2B5EF4-FFF2-40B4-BE49-F238E27FC236}">
                <a16:creationId xmlns:a16="http://schemas.microsoft.com/office/drawing/2014/main" id="{1A069CB1-2454-CAC4-1B70-0106C9A77A1F}"/>
              </a:ext>
            </a:extLst>
          </p:cNvPr>
          <p:cNvSpPr txBox="1"/>
          <p:nvPr/>
        </p:nvSpPr>
        <p:spPr>
          <a:xfrm>
            <a:off x="4074611" y="3185127"/>
            <a:ext cx="2894034" cy="461665"/>
          </a:xfrm>
          <a:prstGeom prst="rect">
            <a:avLst/>
          </a:prstGeom>
          <a:noFill/>
        </p:spPr>
        <p:txBody>
          <a:bodyPr wrap="square" rtlCol="0">
            <a:spAutoFit/>
          </a:bodyPr>
          <a:lstStyle/>
          <a:p>
            <a:r>
              <a:rPr lang="en-US" sz="1200" b="1" dirty="0"/>
              <a:t>August 24: </a:t>
            </a:r>
            <a:r>
              <a:rPr lang="en-US" sz="1200" dirty="0"/>
              <a:t>Cryostat vacuum (coils volumes) successfully tested at 10-6 mbar</a:t>
            </a:r>
          </a:p>
        </p:txBody>
      </p:sp>
      <p:sp>
        <p:nvSpPr>
          <p:cNvPr id="18" name="TextBox 17">
            <a:extLst>
              <a:ext uri="{FF2B5EF4-FFF2-40B4-BE49-F238E27FC236}">
                <a16:creationId xmlns:a16="http://schemas.microsoft.com/office/drawing/2014/main" id="{9E7B837A-1B0D-E330-4BB9-115585842C72}"/>
              </a:ext>
            </a:extLst>
          </p:cNvPr>
          <p:cNvSpPr txBox="1"/>
          <p:nvPr/>
        </p:nvSpPr>
        <p:spPr>
          <a:xfrm>
            <a:off x="696443" y="5793477"/>
            <a:ext cx="3916650" cy="276999"/>
          </a:xfrm>
          <a:prstGeom prst="rect">
            <a:avLst/>
          </a:prstGeom>
          <a:noFill/>
        </p:spPr>
        <p:txBody>
          <a:bodyPr wrap="none" rtlCol="0">
            <a:spAutoFit/>
          </a:bodyPr>
          <a:lstStyle/>
          <a:p>
            <a:r>
              <a:rPr lang="en-US" sz="1200" dirty="0"/>
              <a:t>Outer vessel: equipped with radiation + N2 active cooldown</a:t>
            </a:r>
            <a:endParaRPr lang="fr-FR" sz="1200" dirty="0"/>
          </a:p>
        </p:txBody>
      </p:sp>
      <p:sp>
        <p:nvSpPr>
          <p:cNvPr id="20" name="TextBox 19">
            <a:extLst>
              <a:ext uri="{FF2B5EF4-FFF2-40B4-BE49-F238E27FC236}">
                <a16:creationId xmlns:a16="http://schemas.microsoft.com/office/drawing/2014/main" id="{367C98E3-F5E6-CE14-63E7-67831CF13BC5}"/>
              </a:ext>
            </a:extLst>
          </p:cNvPr>
          <p:cNvSpPr txBox="1"/>
          <p:nvPr/>
        </p:nvSpPr>
        <p:spPr>
          <a:xfrm>
            <a:off x="345257" y="1414518"/>
            <a:ext cx="3630592" cy="64633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r>
              <a:rPr lang="en-US" dirty="0"/>
              <a:t> Conception &amp; commissioning outsourced to </a:t>
            </a:r>
            <a:r>
              <a:rPr lang="en-US" dirty="0" err="1"/>
              <a:t>SigmaPhi</a:t>
            </a:r>
            <a:r>
              <a:rPr lang="en-US" dirty="0"/>
              <a:t> company </a:t>
            </a:r>
            <a:endParaRPr lang="fr-FR" dirty="0"/>
          </a:p>
        </p:txBody>
      </p:sp>
      <p:sp>
        <p:nvSpPr>
          <p:cNvPr id="21" name="TextBox 20">
            <a:extLst>
              <a:ext uri="{FF2B5EF4-FFF2-40B4-BE49-F238E27FC236}">
                <a16:creationId xmlns:a16="http://schemas.microsoft.com/office/drawing/2014/main" id="{78A663E3-FDD2-CDF2-6E1D-844588ED44C9}"/>
              </a:ext>
            </a:extLst>
          </p:cNvPr>
          <p:cNvSpPr txBox="1"/>
          <p:nvPr/>
        </p:nvSpPr>
        <p:spPr>
          <a:xfrm>
            <a:off x="5331692" y="4808601"/>
            <a:ext cx="2027639" cy="276999"/>
          </a:xfrm>
          <a:prstGeom prst="rect">
            <a:avLst/>
          </a:prstGeom>
          <a:noFill/>
        </p:spPr>
        <p:txBody>
          <a:bodyPr wrap="square" rtlCol="0">
            <a:spAutoFit/>
          </a:bodyPr>
          <a:lstStyle/>
          <a:p>
            <a:r>
              <a:rPr lang="en-US" sz="1200" b="1" dirty="0"/>
              <a:t>October 24: </a:t>
            </a:r>
            <a:r>
              <a:rPr lang="en-US" sz="1200" dirty="0"/>
              <a:t>FAT @100K</a:t>
            </a:r>
          </a:p>
        </p:txBody>
      </p:sp>
      <p:pic>
        <p:nvPicPr>
          <p:cNvPr id="22" name="Picture 21">
            <a:extLst>
              <a:ext uri="{FF2B5EF4-FFF2-40B4-BE49-F238E27FC236}">
                <a16:creationId xmlns:a16="http://schemas.microsoft.com/office/drawing/2014/main" id="{9844C85A-6C0F-1DA6-1AB4-F8488D950B48}"/>
              </a:ext>
            </a:extLst>
          </p:cNvPr>
          <p:cNvPicPr>
            <a:picLocks noChangeAspect="1"/>
          </p:cNvPicPr>
          <p:nvPr/>
        </p:nvPicPr>
        <p:blipFill>
          <a:blip r:embed="rId7"/>
          <a:stretch>
            <a:fillRect/>
          </a:stretch>
        </p:blipFill>
        <p:spPr>
          <a:xfrm>
            <a:off x="9160626" y="820222"/>
            <a:ext cx="2981535" cy="2152743"/>
          </a:xfrm>
          <a:prstGeom prst="rect">
            <a:avLst/>
          </a:prstGeom>
        </p:spPr>
      </p:pic>
      <p:sp>
        <p:nvSpPr>
          <p:cNvPr id="24" name="TextBox 23">
            <a:extLst>
              <a:ext uri="{FF2B5EF4-FFF2-40B4-BE49-F238E27FC236}">
                <a16:creationId xmlns:a16="http://schemas.microsoft.com/office/drawing/2014/main" id="{9EBC7743-0ADA-8E2E-919F-FFFF534141DB}"/>
              </a:ext>
            </a:extLst>
          </p:cNvPr>
          <p:cNvSpPr txBox="1"/>
          <p:nvPr/>
        </p:nvSpPr>
        <p:spPr>
          <a:xfrm>
            <a:off x="8291586" y="3026824"/>
            <a:ext cx="3740394" cy="461665"/>
          </a:xfrm>
          <a:prstGeom prst="rect">
            <a:avLst/>
          </a:prstGeom>
          <a:noFill/>
        </p:spPr>
        <p:txBody>
          <a:bodyPr wrap="square" rtlCol="0">
            <a:spAutoFit/>
          </a:bodyPr>
          <a:lstStyle/>
          <a:p>
            <a:r>
              <a:rPr lang="en-US" sz="1200" b="1" dirty="0"/>
              <a:t>Last step before delivery: </a:t>
            </a:r>
            <a:r>
              <a:rPr lang="en-US" sz="1200" dirty="0"/>
              <a:t>Service turret commissioning (leak tests + functionality)</a:t>
            </a:r>
          </a:p>
        </p:txBody>
      </p:sp>
      <p:pic>
        <p:nvPicPr>
          <p:cNvPr id="26" name="Picture 25">
            <a:extLst>
              <a:ext uri="{FF2B5EF4-FFF2-40B4-BE49-F238E27FC236}">
                <a16:creationId xmlns:a16="http://schemas.microsoft.com/office/drawing/2014/main" id="{D58C5B26-A26A-6B47-2306-E96FB0B4F318}"/>
              </a:ext>
            </a:extLst>
          </p:cNvPr>
          <p:cNvPicPr>
            <a:picLocks noChangeAspect="1"/>
          </p:cNvPicPr>
          <p:nvPr/>
        </p:nvPicPr>
        <p:blipFill>
          <a:blip r:embed="rId8"/>
          <a:stretch>
            <a:fillRect/>
          </a:stretch>
        </p:blipFill>
        <p:spPr>
          <a:xfrm>
            <a:off x="2264396" y="2245641"/>
            <a:ext cx="1670995" cy="939486"/>
          </a:xfrm>
          <a:prstGeom prst="rect">
            <a:avLst/>
          </a:prstGeom>
        </p:spPr>
      </p:pic>
      <p:pic>
        <p:nvPicPr>
          <p:cNvPr id="28" name="Picture 27">
            <a:extLst>
              <a:ext uri="{FF2B5EF4-FFF2-40B4-BE49-F238E27FC236}">
                <a16:creationId xmlns:a16="http://schemas.microsoft.com/office/drawing/2014/main" id="{8019376E-D3AA-183B-7645-ED165EB4B987}"/>
              </a:ext>
            </a:extLst>
          </p:cNvPr>
          <p:cNvPicPr>
            <a:picLocks noChangeAspect="1"/>
          </p:cNvPicPr>
          <p:nvPr/>
        </p:nvPicPr>
        <p:blipFill>
          <a:blip r:embed="rId9"/>
          <a:stretch>
            <a:fillRect/>
          </a:stretch>
        </p:blipFill>
        <p:spPr>
          <a:xfrm>
            <a:off x="64141" y="2146179"/>
            <a:ext cx="2069310" cy="1204979"/>
          </a:xfrm>
          <a:prstGeom prst="rect">
            <a:avLst/>
          </a:prstGeom>
        </p:spPr>
      </p:pic>
      <p:sp>
        <p:nvSpPr>
          <p:cNvPr id="4" name="Rectangle 3">
            <a:extLst>
              <a:ext uri="{FF2B5EF4-FFF2-40B4-BE49-F238E27FC236}">
                <a16:creationId xmlns:a16="http://schemas.microsoft.com/office/drawing/2014/main" id="{4D37DC31-293F-7F3B-D745-CB08DA8FA260}"/>
              </a:ext>
            </a:extLst>
          </p:cNvPr>
          <p:cNvSpPr/>
          <p:nvPr/>
        </p:nvSpPr>
        <p:spPr>
          <a:xfrm>
            <a:off x="-1181100" y="1795781"/>
            <a:ext cx="45719" cy="4571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Picture 5">
            <a:extLst>
              <a:ext uri="{FF2B5EF4-FFF2-40B4-BE49-F238E27FC236}">
                <a16:creationId xmlns:a16="http://schemas.microsoft.com/office/drawing/2014/main" id="{221C9B43-2EB7-86CE-0899-25B94072BDAB}"/>
              </a:ext>
            </a:extLst>
          </p:cNvPr>
          <p:cNvPicPr>
            <a:picLocks noChangeAspect="1"/>
          </p:cNvPicPr>
          <p:nvPr/>
        </p:nvPicPr>
        <p:blipFill>
          <a:blip r:embed="rId10"/>
          <a:stretch>
            <a:fillRect/>
          </a:stretch>
        </p:blipFill>
        <p:spPr>
          <a:xfrm>
            <a:off x="771036" y="4022670"/>
            <a:ext cx="3742179" cy="1785533"/>
          </a:xfrm>
          <a:prstGeom prst="rect">
            <a:avLst/>
          </a:prstGeom>
        </p:spPr>
      </p:pic>
      <p:pic>
        <p:nvPicPr>
          <p:cNvPr id="8" name="Picture 7">
            <a:extLst>
              <a:ext uri="{FF2B5EF4-FFF2-40B4-BE49-F238E27FC236}">
                <a16:creationId xmlns:a16="http://schemas.microsoft.com/office/drawing/2014/main" id="{2CE14CCB-D9A6-0BC3-F72E-3761AAAD85B8}"/>
              </a:ext>
            </a:extLst>
          </p:cNvPr>
          <p:cNvPicPr>
            <a:picLocks noChangeAspect="1"/>
          </p:cNvPicPr>
          <p:nvPr/>
        </p:nvPicPr>
        <p:blipFill>
          <a:blip r:embed="rId11"/>
          <a:stretch>
            <a:fillRect/>
          </a:stretch>
        </p:blipFill>
        <p:spPr>
          <a:xfrm>
            <a:off x="6968645" y="3675122"/>
            <a:ext cx="4021345" cy="2543955"/>
          </a:xfrm>
          <a:prstGeom prst="rect">
            <a:avLst/>
          </a:prstGeom>
        </p:spPr>
      </p:pic>
      <p:pic>
        <p:nvPicPr>
          <p:cNvPr id="15" name="Picture 14">
            <a:extLst>
              <a:ext uri="{FF2B5EF4-FFF2-40B4-BE49-F238E27FC236}">
                <a16:creationId xmlns:a16="http://schemas.microsoft.com/office/drawing/2014/main" id="{AC66B347-BD53-CA5B-F40A-05C5B4AC2637}"/>
              </a:ext>
            </a:extLst>
          </p:cNvPr>
          <p:cNvPicPr>
            <a:picLocks noChangeAspect="1"/>
          </p:cNvPicPr>
          <p:nvPr/>
        </p:nvPicPr>
        <p:blipFill>
          <a:blip r:embed="rId12"/>
          <a:stretch>
            <a:fillRect/>
          </a:stretch>
        </p:blipFill>
        <p:spPr>
          <a:xfrm>
            <a:off x="4219508" y="875398"/>
            <a:ext cx="2604239" cy="2281399"/>
          </a:xfrm>
          <a:prstGeom prst="rect">
            <a:avLst/>
          </a:prstGeom>
        </p:spPr>
      </p:pic>
      <p:pic>
        <p:nvPicPr>
          <p:cNvPr id="27" name="Picture 26">
            <a:extLst>
              <a:ext uri="{FF2B5EF4-FFF2-40B4-BE49-F238E27FC236}">
                <a16:creationId xmlns:a16="http://schemas.microsoft.com/office/drawing/2014/main" id="{2C47A8AC-8132-771D-479F-88527B89F983}"/>
              </a:ext>
            </a:extLst>
          </p:cNvPr>
          <p:cNvPicPr>
            <a:picLocks noChangeAspect="1"/>
          </p:cNvPicPr>
          <p:nvPr/>
        </p:nvPicPr>
        <p:blipFill>
          <a:blip r:embed="rId13"/>
          <a:stretch>
            <a:fillRect/>
          </a:stretch>
        </p:blipFill>
        <p:spPr>
          <a:xfrm>
            <a:off x="7783685" y="581252"/>
            <a:ext cx="1500450" cy="1818006"/>
          </a:xfrm>
          <a:prstGeom prst="rect">
            <a:avLst/>
          </a:prstGeom>
        </p:spPr>
      </p:pic>
    </p:spTree>
    <p:extLst>
      <p:ext uri="{BB962C8B-B14F-4D97-AF65-F5344CB8AC3E}">
        <p14:creationId xmlns:p14="http://schemas.microsoft.com/office/powerpoint/2010/main" val="18063441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B91B7-9D76-C3DB-27B3-E1777555A6A1}"/>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7BACA420-8B3B-6501-8DAB-6BD23BC93677}"/>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7BACA420-8B3B-6501-8DAB-6BD23BC93677}"/>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81D9462-4E8A-E287-613F-003BE011DDD5}"/>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48B81074-0E16-AAB6-8085-757619E7E654}"/>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8A6C60E0-7E5A-8E12-B3F4-77A32A2D06B0}"/>
              </a:ext>
            </a:extLst>
          </p:cNvPr>
          <p:cNvSpPr>
            <a:spLocks noGrp="1"/>
          </p:cNvSpPr>
          <p:nvPr>
            <p:ph type="sldNum" sz="quarter" idx="12"/>
          </p:nvPr>
        </p:nvSpPr>
        <p:spPr/>
        <p:txBody>
          <a:bodyPr/>
          <a:lstStyle/>
          <a:p>
            <a:fld id="{3C70BCF7-18AB-49E6-9587-D4665AED965E}" type="slidenum">
              <a:rPr lang="fr-FR" smtClean="0"/>
              <a:t>42</a:t>
            </a:fld>
            <a:endParaRPr lang="fr-FR"/>
          </a:p>
        </p:txBody>
      </p:sp>
      <p:sp>
        <p:nvSpPr>
          <p:cNvPr id="10" name="Title 5">
            <a:extLst>
              <a:ext uri="{FF2B5EF4-FFF2-40B4-BE49-F238E27FC236}">
                <a16:creationId xmlns:a16="http://schemas.microsoft.com/office/drawing/2014/main" id="{3970B959-8E5A-C740-BAFD-14FBB1796340}"/>
              </a:ext>
            </a:extLst>
          </p:cNvPr>
          <p:cNvSpPr txBox="1">
            <a:spLocks/>
          </p:cNvSpPr>
          <p:nvPr/>
        </p:nvSpPr>
        <p:spPr>
          <a:xfrm>
            <a:off x="191288" y="31761"/>
            <a:ext cx="9461631" cy="5702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BE" sz="2000" b="1" dirty="0" err="1">
                <a:latin typeface="+mn-lt"/>
              </a:rPr>
              <a:t>Recent</a:t>
            </a:r>
            <a:r>
              <a:rPr lang="fr-BE" sz="2000" b="1" dirty="0">
                <a:latin typeface="+mn-lt"/>
              </a:rPr>
              <a:t> </a:t>
            </a:r>
            <a:r>
              <a:rPr lang="fr-BE" sz="2000" b="1" dirty="0" err="1">
                <a:latin typeface="+mn-lt"/>
              </a:rPr>
              <a:t>developments</a:t>
            </a:r>
            <a:r>
              <a:rPr lang="fr-BE" sz="2000" b="1" dirty="0">
                <a:latin typeface="+mn-lt"/>
              </a:rPr>
              <a:t>: Production </a:t>
            </a:r>
            <a:r>
              <a:rPr lang="fr-BE" sz="2000" b="1" dirty="0" err="1">
                <a:latin typeface="+mn-lt"/>
              </a:rPr>
              <a:t>status</a:t>
            </a:r>
            <a:endParaRPr lang="en-US" sz="2000" b="1" dirty="0">
              <a:latin typeface="+mn-lt"/>
            </a:endParaRPr>
          </a:p>
        </p:txBody>
      </p:sp>
      <p:sp>
        <p:nvSpPr>
          <p:cNvPr id="11" name="TextBox 10">
            <a:extLst>
              <a:ext uri="{FF2B5EF4-FFF2-40B4-BE49-F238E27FC236}">
                <a16:creationId xmlns:a16="http://schemas.microsoft.com/office/drawing/2014/main" id="{CE80B0EF-794F-E153-6B80-ACFF9BE595CB}"/>
              </a:ext>
            </a:extLst>
          </p:cNvPr>
          <p:cNvSpPr txBox="1"/>
          <p:nvPr/>
        </p:nvSpPr>
        <p:spPr>
          <a:xfrm>
            <a:off x="691515" y="498779"/>
            <a:ext cx="6137910" cy="584775"/>
          </a:xfrm>
          <a:prstGeom prst="rect">
            <a:avLst/>
          </a:prstGeom>
          <a:noFill/>
        </p:spPr>
        <p:txBody>
          <a:bodyPr wrap="square">
            <a:spAutoFit/>
          </a:bodyPr>
          <a:lstStyle/>
          <a:p>
            <a:r>
              <a:rPr lang="en-US" sz="3200" b="1" dirty="0">
                <a:solidFill>
                  <a:schemeClr val="accent1"/>
                </a:solidFill>
              </a:rPr>
              <a:t>RF cavities</a:t>
            </a:r>
          </a:p>
        </p:txBody>
      </p:sp>
      <p:grpSp>
        <p:nvGrpSpPr>
          <p:cNvPr id="4" name="Group 3">
            <a:extLst>
              <a:ext uri="{FF2B5EF4-FFF2-40B4-BE49-F238E27FC236}">
                <a16:creationId xmlns:a16="http://schemas.microsoft.com/office/drawing/2014/main" id="{07E28CCA-D2F7-BDCD-1551-D6607F7060B4}"/>
              </a:ext>
            </a:extLst>
          </p:cNvPr>
          <p:cNvGrpSpPr/>
          <p:nvPr/>
        </p:nvGrpSpPr>
        <p:grpSpPr>
          <a:xfrm>
            <a:off x="274369" y="1423290"/>
            <a:ext cx="3059170" cy="4201758"/>
            <a:chOff x="4249835" y="896793"/>
            <a:chExt cx="3237534" cy="4446740"/>
          </a:xfrm>
        </p:grpSpPr>
        <p:pic>
          <p:nvPicPr>
            <p:cNvPr id="5" name="Picture 4">
              <a:extLst>
                <a:ext uri="{FF2B5EF4-FFF2-40B4-BE49-F238E27FC236}">
                  <a16:creationId xmlns:a16="http://schemas.microsoft.com/office/drawing/2014/main" id="{C28D9F69-3CEE-8B12-F998-BAFCCBAFA542}"/>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4249835" y="940208"/>
              <a:ext cx="3237534" cy="4179488"/>
            </a:xfrm>
            <a:prstGeom prst="rect">
              <a:avLst/>
            </a:prstGeom>
          </p:spPr>
        </p:pic>
        <p:sp>
          <p:nvSpPr>
            <p:cNvPr id="6" name="TextBox 5">
              <a:extLst>
                <a:ext uri="{FF2B5EF4-FFF2-40B4-BE49-F238E27FC236}">
                  <a16:creationId xmlns:a16="http://schemas.microsoft.com/office/drawing/2014/main" id="{33119AE4-5B28-E9CE-F5D5-E3A970CAC1D9}"/>
                </a:ext>
              </a:extLst>
            </p:cNvPr>
            <p:cNvSpPr txBox="1"/>
            <p:nvPr/>
          </p:nvSpPr>
          <p:spPr>
            <a:xfrm>
              <a:off x="6863277" y="4661489"/>
              <a:ext cx="612774" cy="447675"/>
            </a:xfrm>
            <a:prstGeom prst="rect">
              <a:avLst/>
            </a:prstGeom>
            <a:noFill/>
          </p:spPr>
          <p:txBody>
            <a:bodyPr vert="horz" wrap="none" lIns="86402" tIns="43201" rIns="86402" bIns="43201" rtlCol="0" anchor="ctr">
              <a:normAutofit/>
            </a:bodyPr>
            <a:lstStyle/>
            <a:p>
              <a:r>
                <a:rPr lang="en-US" sz="1607"/>
                <a:t>Tuner</a:t>
              </a:r>
            </a:p>
          </p:txBody>
        </p:sp>
        <p:sp>
          <p:nvSpPr>
            <p:cNvPr id="7" name="TextBox 6">
              <a:extLst>
                <a:ext uri="{FF2B5EF4-FFF2-40B4-BE49-F238E27FC236}">
                  <a16:creationId xmlns:a16="http://schemas.microsoft.com/office/drawing/2014/main" id="{469BF653-0AA9-F3D5-4377-15FC82F8E812}"/>
                </a:ext>
              </a:extLst>
            </p:cNvPr>
            <p:cNvSpPr txBox="1"/>
            <p:nvPr/>
          </p:nvSpPr>
          <p:spPr>
            <a:xfrm>
              <a:off x="6312656" y="896793"/>
              <a:ext cx="612774" cy="447675"/>
            </a:xfrm>
            <a:prstGeom prst="rect">
              <a:avLst/>
            </a:prstGeom>
            <a:noFill/>
          </p:spPr>
          <p:txBody>
            <a:bodyPr vert="horz" wrap="none" lIns="86402" tIns="43201" rIns="86402" bIns="43201" rtlCol="0" anchor="ctr">
              <a:normAutofit/>
            </a:bodyPr>
            <a:lstStyle/>
            <a:p>
              <a:r>
                <a:rPr lang="en-US" sz="1607"/>
                <a:t>Tuner</a:t>
              </a:r>
            </a:p>
          </p:txBody>
        </p:sp>
        <p:sp>
          <p:nvSpPr>
            <p:cNvPr id="8" name="TextBox 7">
              <a:extLst>
                <a:ext uri="{FF2B5EF4-FFF2-40B4-BE49-F238E27FC236}">
                  <a16:creationId xmlns:a16="http://schemas.microsoft.com/office/drawing/2014/main" id="{959AE27C-4EB1-43AC-A5B8-AECC2D19797B}"/>
                </a:ext>
              </a:extLst>
            </p:cNvPr>
            <p:cNvSpPr txBox="1"/>
            <p:nvPr/>
          </p:nvSpPr>
          <p:spPr>
            <a:xfrm>
              <a:off x="5450326" y="4478582"/>
              <a:ext cx="862329" cy="630582"/>
            </a:xfrm>
            <a:prstGeom prst="rect">
              <a:avLst/>
            </a:prstGeom>
            <a:noFill/>
          </p:spPr>
          <p:txBody>
            <a:bodyPr vert="horz" wrap="none" lIns="86402" tIns="43201" rIns="86402" bIns="43201" rtlCol="0" anchor="ctr">
              <a:normAutofit/>
            </a:bodyPr>
            <a:lstStyle/>
            <a:p>
              <a:r>
                <a:rPr lang="en-US" sz="1607"/>
                <a:t>Cooling</a:t>
              </a:r>
              <a:br>
                <a:rPr lang="en-US" sz="1607"/>
              </a:br>
              <a:r>
                <a:rPr lang="en-US" sz="1607"/>
                <a:t>+Coupler</a:t>
              </a:r>
            </a:p>
          </p:txBody>
        </p:sp>
        <p:sp>
          <p:nvSpPr>
            <p:cNvPr id="9" name="TextBox 8">
              <a:extLst>
                <a:ext uri="{FF2B5EF4-FFF2-40B4-BE49-F238E27FC236}">
                  <a16:creationId xmlns:a16="http://schemas.microsoft.com/office/drawing/2014/main" id="{82619B3B-0674-5600-379A-BF7143FE8249}"/>
                </a:ext>
              </a:extLst>
            </p:cNvPr>
            <p:cNvSpPr txBox="1"/>
            <p:nvPr/>
          </p:nvSpPr>
          <p:spPr>
            <a:xfrm>
              <a:off x="4872011" y="4895858"/>
              <a:ext cx="612774" cy="447675"/>
            </a:xfrm>
            <a:prstGeom prst="rect">
              <a:avLst/>
            </a:prstGeom>
            <a:noFill/>
          </p:spPr>
          <p:txBody>
            <a:bodyPr vert="horz" wrap="none" lIns="86402" tIns="43201" rIns="86402" bIns="43201" rtlCol="0" anchor="ctr">
              <a:normAutofit/>
            </a:bodyPr>
            <a:lstStyle/>
            <a:p>
              <a:r>
                <a:rPr lang="en-US" sz="1607"/>
                <a:t>Tuner</a:t>
              </a:r>
            </a:p>
          </p:txBody>
        </p:sp>
        <p:sp>
          <p:nvSpPr>
            <p:cNvPr id="13" name="TextBox 12">
              <a:extLst>
                <a:ext uri="{FF2B5EF4-FFF2-40B4-BE49-F238E27FC236}">
                  <a16:creationId xmlns:a16="http://schemas.microsoft.com/office/drawing/2014/main" id="{7C88DF96-D10E-625D-F65B-8996054C1569}"/>
                </a:ext>
              </a:extLst>
            </p:cNvPr>
            <p:cNvSpPr txBox="1"/>
            <p:nvPr/>
          </p:nvSpPr>
          <p:spPr>
            <a:xfrm>
              <a:off x="4297667" y="1066792"/>
              <a:ext cx="612774" cy="447675"/>
            </a:xfrm>
            <a:prstGeom prst="rect">
              <a:avLst/>
            </a:prstGeom>
            <a:noFill/>
          </p:spPr>
          <p:txBody>
            <a:bodyPr vert="horz" wrap="none" lIns="86402" tIns="43201" rIns="86402" bIns="43201" rtlCol="0" anchor="ctr">
              <a:normAutofit/>
            </a:bodyPr>
            <a:lstStyle/>
            <a:p>
              <a:r>
                <a:rPr lang="en-US" sz="1607"/>
                <a:t>Tuner</a:t>
              </a:r>
            </a:p>
          </p:txBody>
        </p:sp>
        <p:sp>
          <p:nvSpPr>
            <p:cNvPr id="14" name="TextBox 13">
              <a:extLst>
                <a:ext uri="{FF2B5EF4-FFF2-40B4-BE49-F238E27FC236}">
                  <a16:creationId xmlns:a16="http://schemas.microsoft.com/office/drawing/2014/main" id="{52E8C175-343C-D981-F312-8364593C0300}"/>
                </a:ext>
              </a:extLst>
            </p:cNvPr>
            <p:cNvSpPr txBox="1"/>
            <p:nvPr/>
          </p:nvSpPr>
          <p:spPr>
            <a:xfrm>
              <a:off x="5633786" y="1529480"/>
              <a:ext cx="612774" cy="447675"/>
            </a:xfrm>
            <a:prstGeom prst="rect">
              <a:avLst/>
            </a:prstGeom>
            <a:noFill/>
          </p:spPr>
          <p:txBody>
            <a:bodyPr vert="horz" wrap="none" lIns="86402" tIns="43201" rIns="86402" bIns="43201" rtlCol="0" anchor="ctr">
              <a:normAutofit/>
            </a:bodyPr>
            <a:lstStyle/>
            <a:p>
              <a:r>
                <a:rPr lang="en-US" sz="1607"/>
                <a:t>Cooling</a:t>
              </a:r>
            </a:p>
          </p:txBody>
        </p:sp>
        <p:sp>
          <p:nvSpPr>
            <p:cNvPr id="15" name="TextBox 14">
              <a:extLst>
                <a:ext uri="{FF2B5EF4-FFF2-40B4-BE49-F238E27FC236}">
                  <a16:creationId xmlns:a16="http://schemas.microsoft.com/office/drawing/2014/main" id="{6E75EFF2-7743-9D1B-9B63-8388A2547268}"/>
                </a:ext>
              </a:extLst>
            </p:cNvPr>
            <p:cNvSpPr txBox="1"/>
            <p:nvPr/>
          </p:nvSpPr>
          <p:spPr>
            <a:xfrm>
              <a:off x="4954916" y="1903551"/>
              <a:ext cx="612774" cy="447675"/>
            </a:xfrm>
            <a:prstGeom prst="rect">
              <a:avLst/>
            </a:prstGeom>
            <a:noFill/>
          </p:spPr>
          <p:txBody>
            <a:bodyPr vert="horz" wrap="none" lIns="86402" tIns="43201" rIns="86402" bIns="43201" rtlCol="0" anchor="ctr">
              <a:normAutofit/>
            </a:bodyPr>
            <a:lstStyle/>
            <a:p>
              <a:r>
                <a:rPr lang="en-US" sz="1607"/>
                <a:t>Cooling</a:t>
              </a:r>
            </a:p>
          </p:txBody>
        </p:sp>
        <p:sp>
          <p:nvSpPr>
            <p:cNvPr id="16" name="TextBox 15">
              <a:extLst>
                <a:ext uri="{FF2B5EF4-FFF2-40B4-BE49-F238E27FC236}">
                  <a16:creationId xmlns:a16="http://schemas.microsoft.com/office/drawing/2014/main" id="{BBC31A3E-6AE7-704F-C3C2-B041AC4335BE}"/>
                </a:ext>
              </a:extLst>
            </p:cNvPr>
            <p:cNvSpPr txBox="1"/>
            <p:nvPr/>
          </p:nvSpPr>
          <p:spPr>
            <a:xfrm>
              <a:off x="6124702" y="4048292"/>
              <a:ext cx="862329" cy="630582"/>
            </a:xfrm>
            <a:prstGeom prst="rect">
              <a:avLst/>
            </a:prstGeom>
            <a:noFill/>
          </p:spPr>
          <p:txBody>
            <a:bodyPr vert="horz" wrap="none" lIns="86402" tIns="43201" rIns="86402" bIns="43201" rtlCol="0" anchor="ctr">
              <a:normAutofit/>
            </a:bodyPr>
            <a:lstStyle/>
            <a:p>
              <a:r>
                <a:rPr lang="en-US" sz="1607"/>
                <a:t>Cooling</a:t>
              </a:r>
              <a:br>
                <a:rPr lang="en-US" sz="1607"/>
              </a:br>
              <a:r>
                <a:rPr lang="en-US" sz="1607"/>
                <a:t>+Coupler</a:t>
              </a:r>
            </a:p>
          </p:txBody>
        </p:sp>
      </p:grpSp>
      <p:sp>
        <p:nvSpPr>
          <p:cNvPr id="18" name="Text Placeholder 2">
            <a:extLst>
              <a:ext uri="{FF2B5EF4-FFF2-40B4-BE49-F238E27FC236}">
                <a16:creationId xmlns:a16="http://schemas.microsoft.com/office/drawing/2014/main" id="{1E9873F3-98AC-5ADF-1BF1-FD72D513D38F}"/>
              </a:ext>
            </a:extLst>
          </p:cNvPr>
          <p:cNvSpPr txBox="1">
            <a:spLocks/>
          </p:cNvSpPr>
          <p:nvPr/>
        </p:nvSpPr>
        <p:spPr>
          <a:xfrm>
            <a:off x="3630024" y="894980"/>
            <a:ext cx="8677110" cy="773543"/>
          </a:xfrm>
          <a:prstGeom prst="rect">
            <a:avLst/>
          </a:prstGeom>
        </p:spPr>
        <p:txBody>
          <a:bodyPr lIns="0" tIns="43201" rIns="86402" bIns="43201" anchor="t"/>
          <a:lstStyle>
            <a:lvl1pPr marL="228600" indent="-228600" algn="l" defTabSz="914400" rtl="0" eaLnBrk="1" latinLnBrk="0" hangingPunct="1">
              <a:lnSpc>
                <a:spcPct val="90000"/>
              </a:lnSpc>
              <a:spcBef>
                <a:spcPts val="1000"/>
              </a:spcBef>
              <a:buClr>
                <a:schemeClr val="accent3"/>
              </a:buClr>
              <a:buFont typeface="Wingdings" panose="05000000000000000000" pitchFamily="2" charset="2"/>
              <a:buChar char="§"/>
              <a:defRPr lang="en-US" sz="2800" kern="1200">
                <a:solidFill>
                  <a:schemeClr val="tx1">
                    <a:lumMod val="75000"/>
                  </a:schemeClr>
                </a:solidFill>
                <a:latin typeface="+mn-lt"/>
                <a:ea typeface="+mn-ea"/>
                <a:cs typeface="+mn-cs"/>
              </a:defRPr>
            </a:lvl1pPr>
            <a:lvl2pPr marL="6858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2400" kern="1200">
                <a:solidFill>
                  <a:schemeClr val="tx1">
                    <a:lumMod val="75000"/>
                  </a:schemeClr>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2000" kern="1200" baseline="0">
                <a:solidFill>
                  <a:schemeClr val="tx1">
                    <a:lumMod val="75000"/>
                  </a:schemeClr>
                </a:solidFill>
                <a:latin typeface="+mn-lt"/>
                <a:ea typeface="+mn-ea"/>
                <a:cs typeface="+mn-cs"/>
              </a:defRPr>
            </a:lvl3pPr>
            <a:lvl4pPr marL="16002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1800" kern="1200">
                <a:solidFill>
                  <a:schemeClr val="tx1">
                    <a:lumMod val="75000"/>
                  </a:schemeClr>
                </a:solidFill>
                <a:latin typeface="+mn-lt"/>
                <a:ea typeface="+mn-ea"/>
                <a:cs typeface="+mn-cs"/>
              </a:defRPr>
            </a:lvl4pPr>
            <a:lvl5pPr marL="20574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1800" kern="1200" baseline="0">
                <a:solidFill>
                  <a:schemeClr val="tx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ctr">
              <a:spcBef>
                <a:spcPts val="0"/>
              </a:spcBef>
              <a:buNone/>
            </a:pPr>
            <a:r>
              <a:rPr lang="en-US" sz="1600" dirty="0">
                <a:solidFill>
                  <a:schemeClr val="accent2"/>
                </a:solidFill>
                <a:latin typeface="+mj-lt"/>
              </a:rPr>
              <a:t>Process: </a:t>
            </a:r>
          </a:p>
          <a:p>
            <a:pPr fontAlgn="ctr">
              <a:spcBef>
                <a:spcPts val="0"/>
              </a:spcBef>
            </a:pPr>
            <a:r>
              <a:rPr lang="en-US" sz="1200" dirty="0">
                <a:latin typeface="+mj-lt"/>
              </a:rPr>
              <a:t>12mm thick pure copper plates, dimensions around 2,5m x 1,5m x 0,6m, around 585 kg</a:t>
            </a:r>
            <a:endParaRPr lang="en-US" sz="1200" dirty="0">
              <a:latin typeface="+mj-lt"/>
              <a:cs typeface="Arial"/>
            </a:endParaRPr>
          </a:p>
          <a:p>
            <a:pPr fontAlgn="ctr">
              <a:spcBef>
                <a:spcPts val="0"/>
              </a:spcBef>
            </a:pPr>
            <a:r>
              <a:rPr lang="en-US" sz="1200" dirty="0">
                <a:latin typeface="+mj-lt"/>
              </a:rPr>
              <a:t>Challenging Sheet metal work (boiler), MIG/TIG welding (Preheating 300°C!), re-machining</a:t>
            </a:r>
            <a:endParaRPr lang="en-US" sz="1200" dirty="0">
              <a:latin typeface="+mj-lt"/>
              <a:cs typeface="Arial"/>
            </a:endParaRPr>
          </a:p>
          <a:p>
            <a:pPr marL="0" indent="0" fontAlgn="ctr">
              <a:spcBef>
                <a:spcPts val="0"/>
              </a:spcBef>
              <a:buNone/>
            </a:pPr>
            <a:endParaRPr lang="en-US" sz="1200" dirty="0">
              <a:latin typeface="+mj-lt"/>
            </a:endParaRPr>
          </a:p>
        </p:txBody>
      </p:sp>
      <p:sp>
        <p:nvSpPr>
          <p:cNvPr id="25" name="Arrow: Right 24">
            <a:extLst>
              <a:ext uri="{FF2B5EF4-FFF2-40B4-BE49-F238E27FC236}">
                <a16:creationId xmlns:a16="http://schemas.microsoft.com/office/drawing/2014/main" id="{82A70E34-9487-CAC1-6804-08F580A83E67}"/>
              </a:ext>
            </a:extLst>
          </p:cNvPr>
          <p:cNvSpPr/>
          <p:nvPr/>
        </p:nvSpPr>
        <p:spPr>
          <a:xfrm>
            <a:off x="4187847" y="5870923"/>
            <a:ext cx="460353" cy="23059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TextBox 25">
            <a:extLst>
              <a:ext uri="{FF2B5EF4-FFF2-40B4-BE49-F238E27FC236}">
                <a16:creationId xmlns:a16="http://schemas.microsoft.com/office/drawing/2014/main" id="{BA75BECA-5113-3181-20B5-852AFAD0B27F}"/>
              </a:ext>
            </a:extLst>
          </p:cNvPr>
          <p:cNvSpPr txBox="1"/>
          <p:nvPr/>
        </p:nvSpPr>
        <p:spPr>
          <a:xfrm>
            <a:off x="4648200" y="5663056"/>
            <a:ext cx="4761175" cy="646331"/>
          </a:xfrm>
          <a:prstGeom prst="rect">
            <a:avLst/>
          </a:prstGeom>
          <a:noFill/>
        </p:spPr>
        <p:txBody>
          <a:bodyPr wrap="none" rtlCol="0">
            <a:spAutoFit/>
          </a:bodyPr>
          <a:lstStyle/>
          <a:p>
            <a:r>
              <a:rPr lang="en-US" dirty="0"/>
              <a:t>1 cavity set fully finished + FAT, ready for delivery</a:t>
            </a:r>
          </a:p>
          <a:p>
            <a:r>
              <a:rPr lang="en-US" dirty="0"/>
              <a:t>3 others: production under way</a:t>
            </a:r>
            <a:endParaRPr lang="fr-FR" dirty="0"/>
          </a:p>
        </p:txBody>
      </p:sp>
      <p:pic>
        <p:nvPicPr>
          <p:cNvPr id="28" name="Picture 27">
            <a:extLst>
              <a:ext uri="{FF2B5EF4-FFF2-40B4-BE49-F238E27FC236}">
                <a16:creationId xmlns:a16="http://schemas.microsoft.com/office/drawing/2014/main" id="{326B23E8-297E-9087-5CEA-FC8F422A1026}"/>
              </a:ext>
            </a:extLst>
          </p:cNvPr>
          <p:cNvPicPr>
            <a:picLocks noChangeAspect="1"/>
          </p:cNvPicPr>
          <p:nvPr/>
        </p:nvPicPr>
        <p:blipFill>
          <a:blip r:embed="rId8"/>
          <a:stretch>
            <a:fillRect/>
          </a:stretch>
        </p:blipFill>
        <p:spPr>
          <a:xfrm>
            <a:off x="3760469" y="1535198"/>
            <a:ext cx="8157161" cy="4151294"/>
          </a:xfrm>
          <a:prstGeom prst="rect">
            <a:avLst/>
          </a:prstGeom>
        </p:spPr>
      </p:pic>
    </p:spTree>
    <p:extLst>
      <p:ext uri="{BB962C8B-B14F-4D97-AF65-F5344CB8AC3E}">
        <p14:creationId xmlns:p14="http://schemas.microsoft.com/office/powerpoint/2010/main" val="35433885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FAD208-AA23-5514-4216-6A5A9B308A6E}"/>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652A3CDD-3782-6018-EF32-205AEE84FBB2}"/>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652A3CDD-3782-6018-EF32-205AEE84FBB2}"/>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121CE73-5D6A-62E8-7292-4A1DFB3EC1A2}"/>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12" name="ZoneTexte 11">
            <a:extLst>
              <a:ext uri="{FF2B5EF4-FFF2-40B4-BE49-F238E27FC236}">
                <a16:creationId xmlns:a16="http://schemas.microsoft.com/office/drawing/2014/main" id="{CA3C9862-0BA8-3DBC-5107-D80609362168}"/>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F30AEBD6-867C-B1D5-FAC8-20325BDA8EE8}"/>
              </a:ext>
            </a:extLst>
          </p:cNvPr>
          <p:cNvSpPr>
            <a:spLocks noGrp="1"/>
          </p:cNvSpPr>
          <p:nvPr>
            <p:ph type="sldNum" sz="quarter" idx="12"/>
          </p:nvPr>
        </p:nvSpPr>
        <p:spPr/>
        <p:txBody>
          <a:bodyPr/>
          <a:lstStyle/>
          <a:p>
            <a:fld id="{3C70BCF7-18AB-49E6-9587-D4665AED965E}" type="slidenum">
              <a:rPr lang="fr-FR" smtClean="0"/>
              <a:t>43</a:t>
            </a:fld>
            <a:endParaRPr lang="fr-FR"/>
          </a:p>
        </p:txBody>
      </p:sp>
      <p:sp>
        <p:nvSpPr>
          <p:cNvPr id="10" name="Title 5">
            <a:extLst>
              <a:ext uri="{FF2B5EF4-FFF2-40B4-BE49-F238E27FC236}">
                <a16:creationId xmlns:a16="http://schemas.microsoft.com/office/drawing/2014/main" id="{0FE2C304-F5EA-D44B-1B8F-AC824E39EE23}"/>
              </a:ext>
            </a:extLst>
          </p:cNvPr>
          <p:cNvSpPr txBox="1">
            <a:spLocks/>
          </p:cNvSpPr>
          <p:nvPr/>
        </p:nvSpPr>
        <p:spPr>
          <a:xfrm>
            <a:off x="191288" y="31761"/>
            <a:ext cx="9461631" cy="5702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BE" sz="2000" b="1" dirty="0" err="1">
                <a:latin typeface="+mn-lt"/>
              </a:rPr>
              <a:t>Recent</a:t>
            </a:r>
            <a:r>
              <a:rPr lang="fr-BE" sz="2000" b="1" dirty="0">
                <a:latin typeface="+mn-lt"/>
              </a:rPr>
              <a:t> </a:t>
            </a:r>
            <a:r>
              <a:rPr lang="fr-BE" sz="2000" b="1" dirty="0" err="1">
                <a:latin typeface="+mn-lt"/>
              </a:rPr>
              <a:t>developments</a:t>
            </a:r>
            <a:r>
              <a:rPr lang="fr-BE" sz="2000" b="1" dirty="0">
                <a:latin typeface="+mn-lt"/>
              </a:rPr>
              <a:t>: Production </a:t>
            </a:r>
            <a:r>
              <a:rPr lang="fr-BE" sz="2000" b="1" dirty="0" err="1">
                <a:latin typeface="+mn-lt"/>
              </a:rPr>
              <a:t>status</a:t>
            </a:r>
            <a:endParaRPr lang="en-US" sz="2000" b="1" dirty="0">
              <a:latin typeface="+mn-lt"/>
            </a:endParaRPr>
          </a:p>
        </p:txBody>
      </p:sp>
      <p:sp>
        <p:nvSpPr>
          <p:cNvPr id="11" name="TextBox 10">
            <a:extLst>
              <a:ext uri="{FF2B5EF4-FFF2-40B4-BE49-F238E27FC236}">
                <a16:creationId xmlns:a16="http://schemas.microsoft.com/office/drawing/2014/main" id="{419CE518-954C-D477-877E-184B34055281}"/>
              </a:ext>
            </a:extLst>
          </p:cNvPr>
          <p:cNvSpPr txBox="1"/>
          <p:nvPr/>
        </p:nvSpPr>
        <p:spPr>
          <a:xfrm>
            <a:off x="516614" y="959124"/>
            <a:ext cx="3935487" cy="584775"/>
          </a:xfrm>
          <a:prstGeom prst="rect">
            <a:avLst/>
          </a:prstGeom>
          <a:noFill/>
        </p:spPr>
        <p:txBody>
          <a:bodyPr wrap="square">
            <a:spAutoFit/>
          </a:bodyPr>
          <a:lstStyle/>
          <a:p>
            <a:r>
              <a:rPr lang="en-US" sz="3200" b="1" dirty="0">
                <a:solidFill>
                  <a:schemeClr val="accent1"/>
                </a:solidFill>
              </a:rPr>
              <a:t>Electrostatic deflector</a:t>
            </a:r>
          </a:p>
        </p:txBody>
      </p:sp>
      <p:sp>
        <p:nvSpPr>
          <p:cNvPr id="4" name="TextBox 3">
            <a:extLst>
              <a:ext uri="{FF2B5EF4-FFF2-40B4-BE49-F238E27FC236}">
                <a16:creationId xmlns:a16="http://schemas.microsoft.com/office/drawing/2014/main" id="{DBC5573A-9B99-F0F1-74E6-21D698D523F2}"/>
              </a:ext>
            </a:extLst>
          </p:cNvPr>
          <p:cNvSpPr txBox="1"/>
          <p:nvPr/>
        </p:nvSpPr>
        <p:spPr>
          <a:xfrm>
            <a:off x="6196949" y="959124"/>
            <a:ext cx="4182993" cy="584775"/>
          </a:xfrm>
          <a:prstGeom prst="rect">
            <a:avLst/>
          </a:prstGeom>
          <a:noFill/>
        </p:spPr>
        <p:txBody>
          <a:bodyPr wrap="square">
            <a:spAutoFit/>
          </a:bodyPr>
          <a:lstStyle/>
          <a:p>
            <a:r>
              <a:rPr lang="en-US" sz="3200" b="1" dirty="0">
                <a:solidFill>
                  <a:schemeClr val="accent1"/>
                </a:solidFill>
              </a:rPr>
              <a:t>Magnetostatic channel</a:t>
            </a:r>
          </a:p>
        </p:txBody>
      </p:sp>
      <p:sp>
        <p:nvSpPr>
          <p:cNvPr id="5" name="Text Placeholder 2">
            <a:extLst>
              <a:ext uri="{FF2B5EF4-FFF2-40B4-BE49-F238E27FC236}">
                <a16:creationId xmlns:a16="http://schemas.microsoft.com/office/drawing/2014/main" id="{9B374BB1-9E58-485C-0A97-18AC32012D05}"/>
              </a:ext>
            </a:extLst>
          </p:cNvPr>
          <p:cNvSpPr txBox="1">
            <a:spLocks/>
          </p:cNvSpPr>
          <p:nvPr/>
        </p:nvSpPr>
        <p:spPr>
          <a:xfrm>
            <a:off x="516614" y="1571917"/>
            <a:ext cx="5817974" cy="1419015"/>
          </a:xfrm>
          <a:prstGeom prst="rect">
            <a:avLst/>
          </a:prstGeom>
        </p:spPr>
        <p:txBody>
          <a:bodyPr lIns="0" tIns="43201" rIns="86402" bIns="43201" anchor="t"/>
          <a:lstStyle>
            <a:lvl1pPr marL="228600" indent="-228600" algn="l" defTabSz="914400" rtl="0" eaLnBrk="1" latinLnBrk="0" hangingPunct="1">
              <a:lnSpc>
                <a:spcPct val="90000"/>
              </a:lnSpc>
              <a:spcBef>
                <a:spcPts val="1000"/>
              </a:spcBef>
              <a:buClr>
                <a:schemeClr val="accent3"/>
              </a:buClr>
              <a:buFont typeface="Wingdings" panose="05000000000000000000" pitchFamily="2" charset="2"/>
              <a:buChar char="§"/>
              <a:defRPr lang="en-US" sz="2800" kern="1200">
                <a:solidFill>
                  <a:schemeClr val="tx1">
                    <a:lumMod val="75000"/>
                  </a:schemeClr>
                </a:solidFill>
                <a:latin typeface="+mn-lt"/>
                <a:ea typeface="+mn-ea"/>
                <a:cs typeface="+mn-cs"/>
              </a:defRPr>
            </a:lvl1pPr>
            <a:lvl2pPr marL="6858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2400" kern="1200">
                <a:solidFill>
                  <a:schemeClr val="tx1">
                    <a:lumMod val="75000"/>
                  </a:schemeClr>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2000" kern="1200" baseline="0">
                <a:solidFill>
                  <a:schemeClr val="tx1">
                    <a:lumMod val="75000"/>
                  </a:schemeClr>
                </a:solidFill>
                <a:latin typeface="+mn-lt"/>
                <a:ea typeface="+mn-ea"/>
                <a:cs typeface="+mn-cs"/>
              </a:defRPr>
            </a:lvl3pPr>
            <a:lvl4pPr marL="16002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1800" kern="1200">
                <a:solidFill>
                  <a:schemeClr val="tx1">
                    <a:lumMod val="75000"/>
                  </a:schemeClr>
                </a:solidFill>
                <a:latin typeface="+mn-lt"/>
                <a:ea typeface="+mn-ea"/>
                <a:cs typeface="+mn-cs"/>
              </a:defRPr>
            </a:lvl4pPr>
            <a:lvl5pPr marL="20574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1800" kern="1200" baseline="0">
                <a:solidFill>
                  <a:schemeClr val="tx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Tx/>
              <a:buChar char="-"/>
            </a:pPr>
            <a:r>
              <a:rPr lang="en-US" sz="1200" dirty="0"/>
              <a:t>Entrance position, exit position, gap are adjustable</a:t>
            </a:r>
            <a:endParaRPr lang="en-US" sz="1200" dirty="0">
              <a:cs typeface="Arial"/>
            </a:endParaRPr>
          </a:p>
          <a:p>
            <a:pPr>
              <a:lnSpc>
                <a:spcPct val="100000"/>
              </a:lnSpc>
              <a:buFontTx/>
              <a:buChar char="-"/>
            </a:pPr>
            <a:r>
              <a:rPr lang="en-US" sz="1200" dirty="0">
                <a:cs typeface="Arial"/>
              </a:rPr>
              <a:t>Curvature can be adjusted</a:t>
            </a:r>
          </a:p>
          <a:p>
            <a:pPr>
              <a:lnSpc>
                <a:spcPct val="100000"/>
              </a:lnSpc>
              <a:buFontTx/>
              <a:buChar char="-"/>
            </a:pPr>
            <a:r>
              <a:rPr lang="en-US" sz="1200" dirty="0">
                <a:cs typeface="Arial"/>
              </a:rPr>
              <a:t>≈1.20m total length (0,6m on C230)</a:t>
            </a:r>
          </a:p>
          <a:p>
            <a:pPr>
              <a:lnSpc>
                <a:spcPct val="100000"/>
              </a:lnSpc>
              <a:buFontTx/>
              <a:buChar char="-"/>
            </a:pPr>
            <a:r>
              <a:rPr lang="en-US" sz="1200" dirty="0"/>
              <a:t>Foreseen operating voltage: &lt;50 kV</a:t>
            </a:r>
            <a:endParaRPr lang="en-US" sz="1200" dirty="0">
              <a:cs typeface="Arial" panose="020B0604020202020204"/>
            </a:endParaRPr>
          </a:p>
        </p:txBody>
      </p:sp>
      <p:pic>
        <p:nvPicPr>
          <p:cNvPr id="6" name="Picture 5">
            <a:extLst>
              <a:ext uri="{FF2B5EF4-FFF2-40B4-BE49-F238E27FC236}">
                <a16:creationId xmlns:a16="http://schemas.microsoft.com/office/drawing/2014/main" id="{6FDE0D05-7FDE-2B7B-143B-78E342CD8D71}"/>
              </a:ext>
            </a:extLst>
          </p:cNvPr>
          <p:cNvPicPr>
            <a:picLocks noChangeAspect="1"/>
          </p:cNvPicPr>
          <p:nvPr/>
        </p:nvPicPr>
        <p:blipFill>
          <a:blip r:embed="rId7"/>
          <a:stretch>
            <a:fillRect/>
          </a:stretch>
        </p:blipFill>
        <p:spPr>
          <a:xfrm>
            <a:off x="516614" y="2862274"/>
            <a:ext cx="3860590" cy="2265705"/>
          </a:xfrm>
          <a:prstGeom prst="rect">
            <a:avLst/>
          </a:prstGeom>
        </p:spPr>
      </p:pic>
      <p:pic>
        <p:nvPicPr>
          <p:cNvPr id="7" name="Picture 6">
            <a:extLst>
              <a:ext uri="{FF2B5EF4-FFF2-40B4-BE49-F238E27FC236}">
                <a16:creationId xmlns:a16="http://schemas.microsoft.com/office/drawing/2014/main" id="{78FA199B-8A0D-C73D-E941-5AECA39FE49B}"/>
              </a:ext>
            </a:extLst>
          </p:cNvPr>
          <p:cNvPicPr>
            <a:picLocks noChangeAspect="1"/>
          </p:cNvPicPr>
          <p:nvPr/>
        </p:nvPicPr>
        <p:blipFill rotWithShape="1">
          <a:blip r:embed="rId8">
            <a:clrChange>
              <a:clrFrom>
                <a:srgbClr val="FFFFFF"/>
              </a:clrFrom>
              <a:clrTo>
                <a:srgbClr val="FFFFFF">
                  <a:alpha val="0"/>
                </a:srgbClr>
              </a:clrTo>
            </a:clrChange>
          </a:blip>
          <a:srcRect b="22802"/>
          <a:stretch/>
        </p:blipFill>
        <p:spPr>
          <a:xfrm>
            <a:off x="5862700" y="2009502"/>
            <a:ext cx="2669881" cy="2055972"/>
          </a:xfrm>
          <a:prstGeom prst="rect">
            <a:avLst/>
          </a:prstGeom>
        </p:spPr>
      </p:pic>
      <p:sp>
        <p:nvSpPr>
          <p:cNvPr id="13" name="TextBox 12">
            <a:extLst>
              <a:ext uri="{FF2B5EF4-FFF2-40B4-BE49-F238E27FC236}">
                <a16:creationId xmlns:a16="http://schemas.microsoft.com/office/drawing/2014/main" id="{558788BD-9C3D-7A97-7DAD-455C89FD3970}"/>
              </a:ext>
            </a:extLst>
          </p:cNvPr>
          <p:cNvSpPr txBox="1"/>
          <p:nvPr/>
        </p:nvSpPr>
        <p:spPr>
          <a:xfrm>
            <a:off x="6096000" y="1569640"/>
            <a:ext cx="6136104" cy="276999"/>
          </a:xfrm>
          <a:prstGeom prst="rect">
            <a:avLst/>
          </a:prstGeom>
          <a:noFill/>
        </p:spPr>
        <p:txBody>
          <a:bodyPr wrap="square">
            <a:spAutoFit/>
          </a:bodyPr>
          <a:lstStyle/>
          <a:p>
            <a:pPr>
              <a:lnSpc>
                <a:spcPct val="100000"/>
              </a:lnSpc>
              <a:buFontTx/>
              <a:buChar char="-"/>
            </a:pPr>
            <a:r>
              <a:rPr lang="en-US" sz="1200" dirty="0"/>
              <a:t> Entrance position, exit position are adjustable</a:t>
            </a:r>
          </a:p>
        </p:txBody>
      </p:sp>
      <p:pic>
        <p:nvPicPr>
          <p:cNvPr id="15" name="Picture 14">
            <a:extLst>
              <a:ext uri="{FF2B5EF4-FFF2-40B4-BE49-F238E27FC236}">
                <a16:creationId xmlns:a16="http://schemas.microsoft.com/office/drawing/2014/main" id="{DAAD4216-1CA3-0EF4-E228-57837456C33B}"/>
              </a:ext>
            </a:extLst>
          </p:cNvPr>
          <p:cNvPicPr>
            <a:picLocks noChangeAspect="1"/>
          </p:cNvPicPr>
          <p:nvPr/>
        </p:nvPicPr>
        <p:blipFill>
          <a:blip r:embed="rId9"/>
          <a:stretch>
            <a:fillRect/>
          </a:stretch>
        </p:blipFill>
        <p:spPr>
          <a:xfrm>
            <a:off x="5559007" y="87658"/>
            <a:ext cx="2311988" cy="784725"/>
          </a:xfrm>
          <a:prstGeom prst="rect">
            <a:avLst/>
          </a:prstGeom>
        </p:spPr>
      </p:pic>
      <p:sp>
        <p:nvSpPr>
          <p:cNvPr id="16" name="TextBox 15">
            <a:extLst>
              <a:ext uri="{FF2B5EF4-FFF2-40B4-BE49-F238E27FC236}">
                <a16:creationId xmlns:a16="http://schemas.microsoft.com/office/drawing/2014/main" id="{6E5436A4-E438-22F9-0B7D-7258A63E7B96}"/>
              </a:ext>
            </a:extLst>
          </p:cNvPr>
          <p:cNvSpPr txBox="1"/>
          <p:nvPr/>
        </p:nvSpPr>
        <p:spPr>
          <a:xfrm>
            <a:off x="6449911" y="5186177"/>
            <a:ext cx="5742089" cy="584775"/>
          </a:xfrm>
          <a:prstGeom prst="rect">
            <a:avLst/>
          </a:prstGeom>
          <a:noFill/>
        </p:spPr>
        <p:txBody>
          <a:bodyPr wrap="square" rtlCol="0">
            <a:spAutoFit/>
          </a:bodyPr>
          <a:lstStyle/>
          <a:p>
            <a:r>
              <a:rPr lang="en-US" sz="1600" dirty="0"/>
              <a:t>Production and FAT finished, including motorized movement tests</a:t>
            </a:r>
          </a:p>
          <a:p>
            <a:r>
              <a:rPr lang="en-US" sz="1600" dirty="0"/>
              <a:t>Not yet installed in the cyclotron</a:t>
            </a:r>
            <a:endParaRPr lang="fr-FR" sz="1600" dirty="0"/>
          </a:p>
        </p:txBody>
      </p:sp>
      <p:sp>
        <p:nvSpPr>
          <p:cNvPr id="18" name="Arrow: Right 17">
            <a:extLst>
              <a:ext uri="{FF2B5EF4-FFF2-40B4-BE49-F238E27FC236}">
                <a16:creationId xmlns:a16="http://schemas.microsoft.com/office/drawing/2014/main" id="{7649963A-53D2-C0CF-C255-D1994D0CE1FD}"/>
              </a:ext>
            </a:extLst>
          </p:cNvPr>
          <p:cNvSpPr/>
          <p:nvPr/>
        </p:nvSpPr>
        <p:spPr>
          <a:xfrm>
            <a:off x="5966772" y="5230599"/>
            <a:ext cx="460353" cy="23059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Arrow: Right 18">
            <a:extLst>
              <a:ext uri="{FF2B5EF4-FFF2-40B4-BE49-F238E27FC236}">
                <a16:creationId xmlns:a16="http://schemas.microsoft.com/office/drawing/2014/main" id="{113D2EA5-8210-F469-A7E3-9AFC0DBB0B3E}"/>
              </a:ext>
            </a:extLst>
          </p:cNvPr>
          <p:cNvSpPr/>
          <p:nvPr/>
        </p:nvSpPr>
        <p:spPr>
          <a:xfrm>
            <a:off x="5966771" y="5520972"/>
            <a:ext cx="460353" cy="23059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TextBox 19">
            <a:extLst>
              <a:ext uri="{FF2B5EF4-FFF2-40B4-BE49-F238E27FC236}">
                <a16:creationId xmlns:a16="http://schemas.microsoft.com/office/drawing/2014/main" id="{07492B9F-3C88-7EEA-342F-FD4317D8780B}"/>
              </a:ext>
            </a:extLst>
          </p:cNvPr>
          <p:cNvSpPr txBox="1"/>
          <p:nvPr/>
        </p:nvSpPr>
        <p:spPr>
          <a:xfrm>
            <a:off x="1441362" y="5286739"/>
            <a:ext cx="2705939" cy="338554"/>
          </a:xfrm>
          <a:prstGeom prst="rect">
            <a:avLst/>
          </a:prstGeom>
          <a:noFill/>
        </p:spPr>
        <p:txBody>
          <a:bodyPr wrap="square" rtlCol="0">
            <a:spAutoFit/>
          </a:bodyPr>
          <a:lstStyle/>
          <a:p>
            <a:r>
              <a:rPr lang="en-US" sz="1600" dirty="0"/>
              <a:t>RFQ on-going with suppliers</a:t>
            </a:r>
            <a:endParaRPr lang="fr-FR" sz="1600" dirty="0"/>
          </a:p>
        </p:txBody>
      </p:sp>
      <p:sp>
        <p:nvSpPr>
          <p:cNvPr id="21" name="Arrow: Right 20">
            <a:extLst>
              <a:ext uri="{FF2B5EF4-FFF2-40B4-BE49-F238E27FC236}">
                <a16:creationId xmlns:a16="http://schemas.microsoft.com/office/drawing/2014/main" id="{F2A17A4F-C8A4-FFE0-3F36-138CA7589A6F}"/>
              </a:ext>
            </a:extLst>
          </p:cNvPr>
          <p:cNvSpPr/>
          <p:nvPr/>
        </p:nvSpPr>
        <p:spPr>
          <a:xfrm>
            <a:off x="958222" y="5349292"/>
            <a:ext cx="460353" cy="23059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Picture 13">
            <a:extLst>
              <a:ext uri="{FF2B5EF4-FFF2-40B4-BE49-F238E27FC236}">
                <a16:creationId xmlns:a16="http://schemas.microsoft.com/office/drawing/2014/main" id="{FDFF9B78-194C-75EA-F180-3F85042CA1BD}"/>
              </a:ext>
            </a:extLst>
          </p:cNvPr>
          <p:cNvPicPr>
            <a:picLocks noChangeAspect="1"/>
          </p:cNvPicPr>
          <p:nvPr/>
        </p:nvPicPr>
        <p:blipFill>
          <a:blip r:embed="rId10"/>
          <a:stretch>
            <a:fillRect/>
          </a:stretch>
        </p:blipFill>
        <p:spPr>
          <a:xfrm>
            <a:off x="8610600" y="2009502"/>
            <a:ext cx="2229960" cy="2971239"/>
          </a:xfrm>
          <a:prstGeom prst="rect">
            <a:avLst/>
          </a:prstGeom>
        </p:spPr>
      </p:pic>
    </p:spTree>
    <p:extLst>
      <p:ext uri="{BB962C8B-B14F-4D97-AF65-F5344CB8AC3E}">
        <p14:creationId xmlns:p14="http://schemas.microsoft.com/office/powerpoint/2010/main" val="34670219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3A4297-2D04-C685-9CCF-60974C73D9CD}"/>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0E56CD1A-DDC8-DC31-1727-B68BD2DB1DB3}"/>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0E56CD1A-DDC8-DC31-1727-B68BD2DB1DB3}"/>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5F23E98-C5DF-E51E-B320-2A8BD2E3ACF7}"/>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994E5586-0266-289B-26E1-80A33D78B3AD}"/>
              </a:ext>
            </a:extLst>
          </p:cNvPr>
          <p:cNvSpPr>
            <a:spLocks noGrp="1"/>
          </p:cNvSpPr>
          <p:nvPr>
            <p:ph type="title"/>
          </p:nvPr>
        </p:nvSpPr>
        <p:spPr>
          <a:xfrm>
            <a:off x="692766" y="-54995"/>
            <a:ext cx="9461631" cy="1157382"/>
          </a:xfrm>
        </p:spPr>
        <p:txBody>
          <a:bodyPr vert="horz">
            <a:normAutofit/>
          </a:bodyPr>
          <a:lstStyle/>
          <a:p>
            <a:r>
              <a:rPr lang="en-US" sz="3600" b="1" dirty="0">
                <a:latin typeface="+mn-lt"/>
              </a:rPr>
              <a:t>Project delivery status</a:t>
            </a:r>
          </a:p>
        </p:txBody>
      </p:sp>
      <p:sp>
        <p:nvSpPr>
          <p:cNvPr id="12" name="ZoneTexte 11">
            <a:extLst>
              <a:ext uri="{FF2B5EF4-FFF2-40B4-BE49-F238E27FC236}">
                <a16:creationId xmlns:a16="http://schemas.microsoft.com/office/drawing/2014/main" id="{FD5CE5F7-8B45-0753-7A1C-9F2FE9FE6702}"/>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F4C5BCEA-D15E-1044-5A09-1171F8F36CB5}"/>
              </a:ext>
            </a:extLst>
          </p:cNvPr>
          <p:cNvSpPr>
            <a:spLocks noGrp="1"/>
          </p:cNvSpPr>
          <p:nvPr>
            <p:ph type="sldNum" sz="quarter" idx="12"/>
          </p:nvPr>
        </p:nvSpPr>
        <p:spPr/>
        <p:txBody>
          <a:bodyPr/>
          <a:lstStyle/>
          <a:p>
            <a:fld id="{3C70BCF7-18AB-49E6-9587-D4665AED965E}" type="slidenum">
              <a:rPr lang="fr-FR" smtClean="0"/>
              <a:t>44</a:t>
            </a:fld>
            <a:endParaRPr lang="fr-FR"/>
          </a:p>
        </p:txBody>
      </p:sp>
      <p:sp>
        <p:nvSpPr>
          <p:cNvPr id="11" name="TextBox 10">
            <a:extLst>
              <a:ext uri="{FF2B5EF4-FFF2-40B4-BE49-F238E27FC236}">
                <a16:creationId xmlns:a16="http://schemas.microsoft.com/office/drawing/2014/main" id="{8C911D12-7530-E7E1-E91C-1A6469A77DCE}"/>
              </a:ext>
            </a:extLst>
          </p:cNvPr>
          <p:cNvSpPr txBox="1"/>
          <p:nvPr/>
        </p:nvSpPr>
        <p:spPr>
          <a:xfrm>
            <a:off x="1841763" y="5181315"/>
            <a:ext cx="3057932" cy="354071"/>
          </a:xfrm>
          <a:prstGeom prst="rect">
            <a:avLst/>
          </a:prstGeom>
          <a:noFill/>
        </p:spPr>
        <p:txBody>
          <a:bodyPr wrap="square" rtlCol="0">
            <a:spAutoFit/>
          </a:bodyPr>
          <a:lstStyle/>
          <a:p>
            <a:r>
              <a:rPr lang="en-US" b="1" dirty="0">
                <a:solidFill>
                  <a:schemeClr val="bg1"/>
                </a:solidFill>
              </a:rPr>
              <a:t>IBA C230</a:t>
            </a:r>
            <a:endParaRPr lang="fr-BE" b="1" dirty="0">
              <a:solidFill>
                <a:schemeClr val="bg1"/>
              </a:solidFill>
            </a:endParaRPr>
          </a:p>
        </p:txBody>
      </p:sp>
      <p:sp>
        <p:nvSpPr>
          <p:cNvPr id="13" name="TextBox 11">
            <a:extLst>
              <a:ext uri="{FF2B5EF4-FFF2-40B4-BE49-F238E27FC236}">
                <a16:creationId xmlns:a16="http://schemas.microsoft.com/office/drawing/2014/main" id="{7F6CBCBF-B3A5-7210-51FA-0CB9E590BFBF}"/>
              </a:ext>
            </a:extLst>
          </p:cNvPr>
          <p:cNvSpPr txBox="1"/>
          <p:nvPr/>
        </p:nvSpPr>
        <p:spPr>
          <a:xfrm>
            <a:off x="1841763" y="2976245"/>
            <a:ext cx="3057932" cy="354071"/>
          </a:xfrm>
          <a:prstGeom prst="rect">
            <a:avLst/>
          </a:prstGeom>
          <a:noFill/>
        </p:spPr>
        <p:txBody>
          <a:bodyPr wrap="square" rtlCol="0">
            <a:spAutoFit/>
          </a:bodyPr>
          <a:lstStyle/>
          <a:p>
            <a:r>
              <a:rPr lang="en-US" b="1" dirty="0">
                <a:solidFill>
                  <a:schemeClr val="bg1"/>
                </a:solidFill>
              </a:rPr>
              <a:t>NHa C400</a:t>
            </a:r>
            <a:endParaRPr lang="fr-BE" b="1" dirty="0">
              <a:solidFill>
                <a:schemeClr val="bg1"/>
              </a:solidFill>
            </a:endParaRPr>
          </a:p>
        </p:txBody>
      </p:sp>
      <p:pic>
        <p:nvPicPr>
          <p:cNvPr id="7" name="table">
            <a:extLst>
              <a:ext uri="{FF2B5EF4-FFF2-40B4-BE49-F238E27FC236}">
                <a16:creationId xmlns:a16="http://schemas.microsoft.com/office/drawing/2014/main" id="{69D027FA-6171-93F9-4AFB-2BC07721972E}"/>
              </a:ext>
            </a:extLst>
          </p:cNvPr>
          <p:cNvPicPr>
            <a:picLocks noChangeAspect="1"/>
          </p:cNvPicPr>
          <p:nvPr/>
        </p:nvPicPr>
        <p:blipFill>
          <a:blip r:embed="rId7"/>
          <a:stretch>
            <a:fillRect/>
          </a:stretch>
        </p:blipFill>
        <p:spPr>
          <a:xfrm>
            <a:off x="525203" y="1197442"/>
            <a:ext cx="3352770" cy="4751926"/>
          </a:xfrm>
          <a:prstGeom prst="rect">
            <a:avLst/>
          </a:prstGeom>
        </p:spPr>
      </p:pic>
      <p:pic>
        <p:nvPicPr>
          <p:cNvPr id="8" name="Picture 2">
            <a:extLst>
              <a:ext uri="{FF2B5EF4-FFF2-40B4-BE49-F238E27FC236}">
                <a16:creationId xmlns:a16="http://schemas.microsoft.com/office/drawing/2014/main" id="{2F5A66A5-3220-19CB-2D8F-AAC9902A3B4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4535" y="1368334"/>
            <a:ext cx="213250" cy="2132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95C07919-BE47-C8F1-AA4F-94F941F39B4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4535" y="1995835"/>
            <a:ext cx="213250" cy="2132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883263ED-C79B-4958-97D3-B78894248CC7}"/>
              </a:ext>
            </a:extLst>
          </p:cNvPr>
          <p:cNvSpPr txBox="1"/>
          <p:nvPr/>
        </p:nvSpPr>
        <p:spPr>
          <a:xfrm>
            <a:off x="4899695" y="1197442"/>
            <a:ext cx="4451985" cy="461665"/>
          </a:xfrm>
          <a:prstGeom prst="rect">
            <a:avLst/>
          </a:prstGeom>
          <a:noFill/>
        </p:spPr>
        <p:txBody>
          <a:bodyPr wrap="square">
            <a:spAutoFit/>
          </a:bodyPr>
          <a:lstStyle/>
          <a:p>
            <a:r>
              <a:rPr lang="en-US" sz="2400" b="1" dirty="0">
                <a:solidFill>
                  <a:schemeClr val="accent1"/>
                </a:solidFill>
              </a:rPr>
              <a:t>Phase 1 rigging – February 2024</a:t>
            </a:r>
          </a:p>
        </p:txBody>
      </p:sp>
      <p:pic>
        <p:nvPicPr>
          <p:cNvPr id="24" name="Picture 23">
            <a:extLst>
              <a:ext uri="{FF2B5EF4-FFF2-40B4-BE49-F238E27FC236}">
                <a16:creationId xmlns:a16="http://schemas.microsoft.com/office/drawing/2014/main" id="{C4CE898B-0173-6FCB-68AC-04A863808294}"/>
              </a:ext>
            </a:extLst>
          </p:cNvPr>
          <p:cNvPicPr>
            <a:picLocks noChangeAspect="1"/>
          </p:cNvPicPr>
          <p:nvPr/>
        </p:nvPicPr>
        <p:blipFill>
          <a:blip r:embed="rId9"/>
          <a:stretch>
            <a:fillRect/>
          </a:stretch>
        </p:blipFill>
        <p:spPr>
          <a:xfrm>
            <a:off x="4531539" y="1754162"/>
            <a:ext cx="7406461" cy="4566149"/>
          </a:xfrm>
          <a:prstGeom prst="rect">
            <a:avLst/>
          </a:prstGeom>
        </p:spPr>
      </p:pic>
    </p:spTree>
    <p:extLst>
      <p:ext uri="{BB962C8B-B14F-4D97-AF65-F5344CB8AC3E}">
        <p14:creationId xmlns:p14="http://schemas.microsoft.com/office/powerpoint/2010/main" val="28846492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4C2719-8BF3-3B4F-DE31-3DDA1866EBD5}"/>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119830C-7100-7A0B-F521-43333E30FA1B}"/>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A119830C-7100-7A0B-F521-43333E30FA1B}"/>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514D835-CAB7-6A63-54D2-E4E67AA03317}"/>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889601F8-C5F8-5F46-97E8-33C96E3F6DBC}"/>
              </a:ext>
            </a:extLst>
          </p:cNvPr>
          <p:cNvSpPr>
            <a:spLocks noGrp="1"/>
          </p:cNvSpPr>
          <p:nvPr>
            <p:ph type="title"/>
          </p:nvPr>
        </p:nvSpPr>
        <p:spPr>
          <a:xfrm>
            <a:off x="692766" y="-54995"/>
            <a:ext cx="9461631" cy="1157382"/>
          </a:xfrm>
        </p:spPr>
        <p:txBody>
          <a:bodyPr vert="horz">
            <a:normAutofit/>
          </a:bodyPr>
          <a:lstStyle/>
          <a:p>
            <a:r>
              <a:rPr lang="en-US" sz="3600" b="1" dirty="0">
                <a:latin typeface="+mn-lt"/>
              </a:rPr>
              <a:t>Project delivery status</a:t>
            </a:r>
          </a:p>
        </p:txBody>
      </p:sp>
      <p:sp>
        <p:nvSpPr>
          <p:cNvPr id="12" name="ZoneTexte 11">
            <a:extLst>
              <a:ext uri="{FF2B5EF4-FFF2-40B4-BE49-F238E27FC236}">
                <a16:creationId xmlns:a16="http://schemas.microsoft.com/office/drawing/2014/main" id="{8C18A815-DEE9-9FED-A31A-2C6F58CE0A6B}"/>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4E886B86-2F3D-D5CE-69B7-D01C50DF2660}"/>
              </a:ext>
            </a:extLst>
          </p:cNvPr>
          <p:cNvSpPr>
            <a:spLocks noGrp="1"/>
          </p:cNvSpPr>
          <p:nvPr>
            <p:ph type="sldNum" sz="quarter" idx="12"/>
          </p:nvPr>
        </p:nvSpPr>
        <p:spPr/>
        <p:txBody>
          <a:bodyPr/>
          <a:lstStyle/>
          <a:p>
            <a:fld id="{3C70BCF7-18AB-49E6-9587-D4665AED965E}" type="slidenum">
              <a:rPr lang="fr-FR" smtClean="0"/>
              <a:t>45</a:t>
            </a:fld>
            <a:endParaRPr lang="fr-FR"/>
          </a:p>
        </p:txBody>
      </p:sp>
      <p:sp>
        <p:nvSpPr>
          <p:cNvPr id="11" name="TextBox 10">
            <a:extLst>
              <a:ext uri="{FF2B5EF4-FFF2-40B4-BE49-F238E27FC236}">
                <a16:creationId xmlns:a16="http://schemas.microsoft.com/office/drawing/2014/main" id="{47E23E8A-42AA-6954-A882-DBF92C1120DB}"/>
              </a:ext>
            </a:extLst>
          </p:cNvPr>
          <p:cNvSpPr txBox="1"/>
          <p:nvPr/>
        </p:nvSpPr>
        <p:spPr>
          <a:xfrm>
            <a:off x="1841763" y="5181315"/>
            <a:ext cx="3057932" cy="354071"/>
          </a:xfrm>
          <a:prstGeom prst="rect">
            <a:avLst/>
          </a:prstGeom>
          <a:noFill/>
        </p:spPr>
        <p:txBody>
          <a:bodyPr wrap="square" rtlCol="0">
            <a:spAutoFit/>
          </a:bodyPr>
          <a:lstStyle/>
          <a:p>
            <a:r>
              <a:rPr lang="en-US" b="1" dirty="0">
                <a:solidFill>
                  <a:schemeClr val="bg1"/>
                </a:solidFill>
              </a:rPr>
              <a:t>IBA C230</a:t>
            </a:r>
            <a:endParaRPr lang="fr-BE" b="1" dirty="0">
              <a:solidFill>
                <a:schemeClr val="bg1"/>
              </a:solidFill>
            </a:endParaRPr>
          </a:p>
        </p:txBody>
      </p:sp>
      <p:sp>
        <p:nvSpPr>
          <p:cNvPr id="13" name="TextBox 11">
            <a:extLst>
              <a:ext uri="{FF2B5EF4-FFF2-40B4-BE49-F238E27FC236}">
                <a16:creationId xmlns:a16="http://schemas.microsoft.com/office/drawing/2014/main" id="{6AB4D5FF-30E9-3FA7-5832-6D3057CE2925}"/>
              </a:ext>
            </a:extLst>
          </p:cNvPr>
          <p:cNvSpPr txBox="1"/>
          <p:nvPr/>
        </p:nvSpPr>
        <p:spPr>
          <a:xfrm>
            <a:off x="1841763" y="2976245"/>
            <a:ext cx="3057932" cy="354071"/>
          </a:xfrm>
          <a:prstGeom prst="rect">
            <a:avLst/>
          </a:prstGeom>
          <a:noFill/>
        </p:spPr>
        <p:txBody>
          <a:bodyPr wrap="square" rtlCol="0">
            <a:spAutoFit/>
          </a:bodyPr>
          <a:lstStyle/>
          <a:p>
            <a:r>
              <a:rPr lang="en-US" b="1" dirty="0">
                <a:solidFill>
                  <a:schemeClr val="bg1"/>
                </a:solidFill>
              </a:rPr>
              <a:t>NHa C400</a:t>
            </a:r>
            <a:endParaRPr lang="fr-BE" b="1" dirty="0">
              <a:solidFill>
                <a:schemeClr val="bg1"/>
              </a:solidFill>
            </a:endParaRPr>
          </a:p>
        </p:txBody>
      </p:sp>
      <p:pic>
        <p:nvPicPr>
          <p:cNvPr id="7" name="table">
            <a:extLst>
              <a:ext uri="{FF2B5EF4-FFF2-40B4-BE49-F238E27FC236}">
                <a16:creationId xmlns:a16="http://schemas.microsoft.com/office/drawing/2014/main" id="{37786B83-21CB-17D5-D0F1-8A9ACA1C4A9B}"/>
              </a:ext>
            </a:extLst>
          </p:cNvPr>
          <p:cNvPicPr>
            <a:picLocks noChangeAspect="1"/>
          </p:cNvPicPr>
          <p:nvPr/>
        </p:nvPicPr>
        <p:blipFill>
          <a:blip r:embed="rId7"/>
          <a:stretch>
            <a:fillRect/>
          </a:stretch>
        </p:blipFill>
        <p:spPr>
          <a:xfrm>
            <a:off x="525203" y="1197442"/>
            <a:ext cx="3352770" cy="4751926"/>
          </a:xfrm>
          <a:prstGeom prst="rect">
            <a:avLst/>
          </a:prstGeom>
        </p:spPr>
      </p:pic>
      <p:pic>
        <p:nvPicPr>
          <p:cNvPr id="8" name="Picture 2">
            <a:extLst>
              <a:ext uri="{FF2B5EF4-FFF2-40B4-BE49-F238E27FC236}">
                <a16:creationId xmlns:a16="http://schemas.microsoft.com/office/drawing/2014/main" id="{1BDEE810-4DD9-E226-C89B-3C031151CBD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4535" y="1368334"/>
            <a:ext cx="213250" cy="2132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D2ACB5C1-60C0-13DC-BBD5-62D75677C21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4535" y="1995835"/>
            <a:ext cx="213250" cy="2132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1FEC026A-C6DC-608C-8F7C-D8F2AE159314}"/>
              </a:ext>
            </a:extLst>
          </p:cNvPr>
          <p:cNvSpPr txBox="1"/>
          <p:nvPr/>
        </p:nvSpPr>
        <p:spPr>
          <a:xfrm>
            <a:off x="4899695" y="1197442"/>
            <a:ext cx="4451985" cy="461665"/>
          </a:xfrm>
          <a:prstGeom prst="rect">
            <a:avLst/>
          </a:prstGeom>
          <a:noFill/>
        </p:spPr>
        <p:txBody>
          <a:bodyPr wrap="square">
            <a:spAutoFit/>
          </a:bodyPr>
          <a:lstStyle/>
          <a:p>
            <a:r>
              <a:rPr lang="en-US" sz="2400" b="1" dirty="0">
                <a:solidFill>
                  <a:schemeClr val="accent1"/>
                </a:solidFill>
              </a:rPr>
              <a:t>Phase 1 rigging – February 2024</a:t>
            </a:r>
          </a:p>
        </p:txBody>
      </p:sp>
      <p:pic>
        <p:nvPicPr>
          <p:cNvPr id="24" name="Picture 23">
            <a:extLst>
              <a:ext uri="{FF2B5EF4-FFF2-40B4-BE49-F238E27FC236}">
                <a16:creationId xmlns:a16="http://schemas.microsoft.com/office/drawing/2014/main" id="{1EC69651-7E66-1480-E2E4-3AD8304F2C40}"/>
              </a:ext>
            </a:extLst>
          </p:cNvPr>
          <p:cNvPicPr>
            <a:picLocks noChangeAspect="1"/>
          </p:cNvPicPr>
          <p:nvPr/>
        </p:nvPicPr>
        <p:blipFill>
          <a:blip r:embed="rId9"/>
          <a:stretch>
            <a:fillRect/>
          </a:stretch>
        </p:blipFill>
        <p:spPr>
          <a:xfrm>
            <a:off x="4816671" y="1659107"/>
            <a:ext cx="6670479" cy="4646995"/>
          </a:xfrm>
          <a:prstGeom prst="rect">
            <a:avLst/>
          </a:prstGeom>
        </p:spPr>
      </p:pic>
    </p:spTree>
    <p:extLst>
      <p:ext uri="{BB962C8B-B14F-4D97-AF65-F5344CB8AC3E}">
        <p14:creationId xmlns:p14="http://schemas.microsoft.com/office/powerpoint/2010/main" val="27285919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B1D294-9E94-331C-2ACC-4BD4B443197E}"/>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FC98213D-F64E-A3AC-97D6-BBA044034577}"/>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FC98213D-F64E-A3AC-97D6-BBA044034577}"/>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99E9483-F588-A970-526A-4428EF423C5A}"/>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3F0E53C3-E122-57BC-C480-36EFC23A3930}"/>
              </a:ext>
            </a:extLst>
          </p:cNvPr>
          <p:cNvSpPr>
            <a:spLocks noGrp="1"/>
          </p:cNvSpPr>
          <p:nvPr>
            <p:ph type="title"/>
          </p:nvPr>
        </p:nvSpPr>
        <p:spPr>
          <a:xfrm>
            <a:off x="692766" y="-54995"/>
            <a:ext cx="9461631" cy="1157382"/>
          </a:xfrm>
        </p:spPr>
        <p:txBody>
          <a:bodyPr vert="horz">
            <a:normAutofit/>
          </a:bodyPr>
          <a:lstStyle/>
          <a:p>
            <a:r>
              <a:rPr lang="en-US" sz="3600" b="1" dirty="0">
                <a:latin typeface="+mn-lt"/>
              </a:rPr>
              <a:t>Project delivery status</a:t>
            </a:r>
          </a:p>
        </p:txBody>
      </p:sp>
      <p:sp>
        <p:nvSpPr>
          <p:cNvPr id="12" name="ZoneTexte 11">
            <a:extLst>
              <a:ext uri="{FF2B5EF4-FFF2-40B4-BE49-F238E27FC236}">
                <a16:creationId xmlns:a16="http://schemas.microsoft.com/office/drawing/2014/main" id="{B2D12571-350B-69E0-3C9B-BE20204345E7}"/>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2647E979-BFD7-8F7C-2101-A2A9538F5FE0}"/>
              </a:ext>
            </a:extLst>
          </p:cNvPr>
          <p:cNvSpPr>
            <a:spLocks noGrp="1"/>
          </p:cNvSpPr>
          <p:nvPr>
            <p:ph type="sldNum" sz="quarter" idx="12"/>
          </p:nvPr>
        </p:nvSpPr>
        <p:spPr/>
        <p:txBody>
          <a:bodyPr/>
          <a:lstStyle/>
          <a:p>
            <a:fld id="{3C70BCF7-18AB-49E6-9587-D4665AED965E}" type="slidenum">
              <a:rPr lang="fr-FR" smtClean="0"/>
              <a:t>46</a:t>
            </a:fld>
            <a:endParaRPr lang="fr-FR"/>
          </a:p>
        </p:txBody>
      </p:sp>
      <p:sp>
        <p:nvSpPr>
          <p:cNvPr id="11" name="TextBox 10">
            <a:extLst>
              <a:ext uri="{FF2B5EF4-FFF2-40B4-BE49-F238E27FC236}">
                <a16:creationId xmlns:a16="http://schemas.microsoft.com/office/drawing/2014/main" id="{B518B17D-79BA-3243-D099-59DF4B6B209B}"/>
              </a:ext>
            </a:extLst>
          </p:cNvPr>
          <p:cNvSpPr txBox="1"/>
          <p:nvPr/>
        </p:nvSpPr>
        <p:spPr>
          <a:xfrm>
            <a:off x="1841763" y="5181315"/>
            <a:ext cx="3057932" cy="354071"/>
          </a:xfrm>
          <a:prstGeom prst="rect">
            <a:avLst/>
          </a:prstGeom>
          <a:noFill/>
        </p:spPr>
        <p:txBody>
          <a:bodyPr wrap="square" rtlCol="0">
            <a:spAutoFit/>
          </a:bodyPr>
          <a:lstStyle/>
          <a:p>
            <a:r>
              <a:rPr lang="en-US" b="1" dirty="0">
                <a:solidFill>
                  <a:schemeClr val="bg1"/>
                </a:solidFill>
              </a:rPr>
              <a:t>IBA C230</a:t>
            </a:r>
            <a:endParaRPr lang="fr-BE" b="1" dirty="0">
              <a:solidFill>
                <a:schemeClr val="bg1"/>
              </a:solidFill>
            </a:endParaRPr>
          </a:p>
        </p:txBody>
      </p:sp>
      <p:sp>
        <p:nvSpPr>
          <p:cNvPr id="13" name="TextBox 11">
            <a:extLst>
              <a:ext uri="{FF2B5EF4-FFF2-40B4-BE49-F238E27FC236}">
                <a16:creationId xmlns:a16="http://schemas.microsoft.com/office/drawing/2014/main" id="{38609BB4-A7DB-B764-357C-7113C2D3B597}"/>
              </a:ext>
            </a:extLst>
          </p:cNvPr>
          <p:cNvSpPr txBox="1"/>
          <p:nvPr/>
        </p:nvSpPr>
        <p:spPr>
          <a:xfrm>
            <a:off x="1841763" y="2976245"/>
            <a:ext cx="3057932" cy="354071"/>
          </a:xfrm>
          <a:prstGeom prst="rect">
            <a:avLst/>
          </a:prstGeom>
          <a:noFill/>
        </p:spPr>
        <p:txBody>
          <a:bodyPr wrap="square" rtlCol="0">
            <a:spAutoFit/>
          </a:bodyPr>
          <a:lstStyle/>
          <a:p>
            <a:r>
              <a:rPr lang="en-US" b="1" dirty="0">
                <a:solidFill>
                  <a:schemeClr val="bg1"/>
                </a:solidFill>
              </a:rPr>
              <a:t>NHa C400</a:t>
            </a:r>
            <a:endParaRPr lang="fr-BE" b="1" dirty="0">
              <a:solidFill>
                <a:schemeClr val="bg1"/>
              </a:solidFill>
            </a:endParaRPr>
          </a:p>
        </p:txBody>
      </p:sp>
      <p:pic>
        <p:nvPicPr>
          <p:cNvPr id="7" name="table">
            <a:extLst>
              <a:ext uri="{FF2B5EF4-FFF2-40B4-BE49-F238E27FC236}">
                <a16:creationId xmlns:a16="http://schemas.microsoft.com/office/drawing/2014/main" id="{4B70D7B9-CAA6-317C-48B8-BAF49AABEA04}"/>
              </a:ext>
            </a:extLst>
          </p:cNvPr>
          <p:cNvPicPr>
            <a:picLocks noChangeAspect="1"/>
          </p:cNvPicPr>
          <p:nvPr/>
        </p:nvPicPr>
        <p:blipFill>
          <a:blip r:embed="rId7"/>
          <a:stretch>
            <a:fillRect/>
          </a:stretch>
        </p:blipFill>
        <p:spPr>
          <a:xfrm>
            <a:off x="525203" y="1197442"/>
            <a:ext cx="3352770" cy="4751926"/>
          </a:xfrm>
          <a:prstGeom prst="rect">
            <a:avLst/>
          </a:prstGeom>
        </p:spPr>
      </p:pic>
      <p:pic>
        <p:nvPicPr>
          <p:cNvPr id="8" name="Picture 2">
            <a:extLst>
              <a:ext uri="{FF2B5EF4-FFF2-40B4-BE49-F238E27FC236}">
                <a16:creationId xmlns:a16="http://schemas.microsoft.com/office/drawing/2014/main" id="{E6880D7B-C0E6-1FF6-A078-9B03E973E64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4535" y="1368334"/>
            <a:ext cx="213250" cy="2132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DE4A1DFC-2ADC-307F-AB22-02F602ACDC5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4535" y="1995835"/>
            <a:ext cx="213250" cy="2132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02E11290-B69B-41C5-1ED6-A56F6D181739}"/>
              </a:ext>
            </a:extLst>
          </p:cNvPr>
          <p:cNvSpPr txBox="1"/>
          <p:nvPr/>
        </p:nvSpPr>
        <p:spPr>
          <a:xfrm>
            <a:off x="4899695" y="1197442"/>
            <a:ext cx="4451985" cy="461665"/>
          </a:xfrm>
          <a:prstGeom prst="rect">
            <a:avLst/>
          </a:prstGeom>
          <a:noFill/>
        </p:spPr>
        <p:txBody>
          <a:bodyPr wrap="square">
            <a:spAutoFit/>
          </a:bodyPr>
          <a:lstStyle/>
          <a:p>
            <a:r>
              <a:rPr lang="en-US" sz="2400" b="1" dirty="0">
                <a:solidFill>
                  <a:schemeClr val="accent1"/>
                </a:solidFill>
              </a:rPr>
              <a:t>Phase 1 rigging – February 2024</a:t>
            </a:r>
          </a:p>
        </p:txBody>
      </p:sp>
      <p:pic>
        <p:nvPicPr>
          <p:cNvPr id="28" name="Picture 27">
            <a:extLst>
              <a:ext uri="{FF2B5EF4-FFF2-40B4-BE49-F238E27FC236}">
                <a16:creationId xmlns:a16="http://schemas.microsoft.com/office/drawing/2014/main" id="{169CB64E-579D-B13D-9E9B-8BD53D793EF1}"/>
              </a:ext>
            </a:extLst>
          </p:cNvPr>
          <p:cNvPicPr>
            <a:picLocks noChangeAspect="1"/>
          </p:cNvPicPr>
          <p:nvPr/>
        </p:nvPicPr>
        <p:blipFill>
          <a:blip r:embed="rId9"/>
          <a:stretch>
            <a:fillRect/>
          </a:stretch>
        </p:blipFill>
        <p:spPr>
          <a:xfrm>
            <a:off x="4387062" y="1638798"/>
            <a:ext cx="7696987" cy="4648096"/>
          </a:xfrm>
          <a:prstGeom prst="rect">
            <a:avLst/>
          </a:prstGeom>
        </p:spPr>
      </p:pic>
    </p:spTree>
    <p:extLst>
      <p:ext uri="{BB962C8B-B14F-4D97-AF65-F5344CB8AC3E}">
        <p14:creationId xmlns:p14="http://schemas.microsoft.com/office/powerpoint/2010/main" val="27129802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A30F1D-3E28-061E-4C3F-E6E965780A58}"/>
            </a:ext>
          </a:extLst>
        </p:cNvPr>
        <p:cNvGrpSpPr/>
        <p:nvPr/>
      </p:nvGrpSpPr>
      <p:grpSpPr>
        <a:xfrm>
          <a:off x="0" y="0"/>
          <a:ext cx="0" cy="0"/>
          <a:chOff x="0" y="0"/>
          <a:chExt cx="0" cy="0"/>
        </a:xfrm>
      </p:grpSpPr>
      <p:pic>
        <p:nvPicPr>
          <p:cNvPr id="33" name="Picture 32">
            <a:extLst>
              <a:ext uri="{FF2B5EF4-FFF2-40B4-BE49-F238E27FC236}">
                <a16:creationId xmlns:a16="http://schemas.microsoft.com/office/drawing/2014/main" id="{953FC68A-5650-129C-3D0E-B05C84503342}"/>
              </a:ext>
            </a:extLst>
          </p:cNvPr>
          <p:cNvPicPr>
            <a:picLocks noChangeAspect="1"/>
          </p:cNvPicPr>
          <p:nvPr/>
        </p:nvPicPr>
        <p:blipFill>
          <a:blip r:embed="rId5"/>
          <a:stretch>
            <a:fillRect/>
          </a:stretch>
        </p:blipFill>
        <p:spPr>
          <a:xfrm>
            <a:off x="4377515" y="2102460"/>
            <a:ext cx="7697517" cy="4114190"/>
          </a:xfrm>
          <a:prstGeom prst="rect">
            <a:avLst/>
          </a:prstGeom>
        </p:spPr>
      </p:pic>
      <p:graphicFrame>
        <p:nvGraphicFramePr>
          <p:cNvPr id="3" name="Object 2" hidden="1">
            <a:extLst>
              <a:ext uri="{FF2B5EF4-FFF2-40B4-BE49-F238E27FC236}">
                <a16:creationId xmlns:a16="http://schemas.microsoft.com/office/drawing/2014/main" id="{5BB07EE5-BBF6-37A0-95C3-4E6DB08660BF}"/>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6" imgW="353" imgH="353" progId="TCLayout.ActiveDocument.1">
                  <p:embed/>
                </p:oleObj>
              </mc:Choice>
              <mc:Fallback>
                <p:oleObj name="think-cell Slide" r:id="rId6" imgW="353" imgH="353" progId="TCLayout.ActiveDocument.1">
                  <p:embed/>
                  <p:pic>
                    <p:nvPicPr>
                      <p:cNvPr id="3" name="Object 2" hidden="1">
                        <a:extLst>
                          <a:ext uri="{FF2B5EF4-FFF2-40B4-BE49-F238E27FC236}">
                            <a16:creationId xmlns:a16="http://schemas.microsoft.com/office/drawing/2014/main" id="{5BB07EE5-BBF6-37A0-95C3-4E6DB08660BF}"/>
                          </a:ext>
                        </a:extLst>
                      </p:cNvPr>
                      <p:cNvPicPr/>
                      <p:nvPr/>
                    </p:nvPicPr>
                    <p:blipFill>
                      <a:blip r:embed="rId7"/>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808F421-462A-33C6-B7EB-E5F57D157DB4}"/>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8D4FA7D9-4665-6809-0D72-1DFACECB7D78}"/>
              </a:ext>
            </a:extLst>
          </p:cNvPr>
          <p:cNvSpPr>
            <a:spLocks noGrp="1"/>
          </p:cNvSpPr>
          <p:nvPr>
            <p:ph type="title"/>
          </p:nvPr>
        </p:nvSpPr>
        <p:spPr>
          <a:xfrm>
            <a:off x="692766" y="-54995"/>
            <a:ext cx="9461631" cy="1157382"/>
          </a:xfrm>
        </p:spPr>
        <p:txBody>
          <a:bodyPr vert="horz">
            <a:normAutofit/>
          </a:bodyPr>
          <a:lstStyle/>
          <a:p>
            <a:r>
              <a:rPr lang="en-US" sz="3600" b="1" dirty="0">
                <a:latin typeface="+mn-lt"/>
              </a:rPr>
              <a:t>Project delivery status</a:t>
            </a:r>
          </a:p>
        </p:txBody>
      </p:sp>
      <p:sp>
        <p:nvSpPr>
          <p:cNvPr id="12" name="ZoneTexte 11">
            <a:extLst>
              <a:ext uri="{FF2B5EF4-FFF2-40B4-BE49-F238E27FC236}">
                <a16:creationId xmlns:a16="http://schemas.microsoft.com/office/drawing/2014/main" id="{43BBBD6E-10EA-980A-2A8B-41C42805BC36}"/>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E009033E-AB47-D541-B363-23E15914E567}"/>
              </a:ext>
            </a:extLst>
          </p:cNvPr>
          <p:cNvSpPr>
            <a:spLocks noGrp="1"/>
          </p:cNvSpPr>
          <p:nvPr>
            <p:ph type="sldNum" sz="quarter" idx="12"/>
          </p:nvPr>
        </p:nvSpPr>
        <p:spPr/>
        <p:txBody>
          <a:bodyPr/>
          <a:lstStyle/>
          <a:p>
            <a:fld id="{3C70BCF7-18AB-49E6-9587-D4665AED965E}" type="slidenum">
              <a:rPr lang="fr-FR" smtClean="0"/>
              <a:t>47</a:t>
            </a:fld>
            <a:endParaRPr lang="fr-FR"/>
          </a:p>
        </p:txBody>
      </p:sp>
      <p:sp>
        <p:nvSpPr>
          <p:cNvPr id="11" name="TextBox 10">
            <a:extLst>
              <a:ext uri="{FF2B5EF4-FFF2-40B4-BE49-F238E27FC236}">
                <a16:creationId xmlns:a16="http://schemas.microsoft.com/office/drawing/2014/main" id="{D65ACCD2-9468-AC59-7B97-196DC3D0F444}"/>
              </a:ext>
            </a:extLst>
          </p:cNvPr>
          <p:cNvSpPr txBox="1"/>
          <p:nvPr/>
        </p:nvSpPr>
        <p:spPr>
          <a:xfrm>
            <a:off x="1841763" y="5181315"/>
            <a:ext cx="3057932" cy="354071"/>
          </a:xfrm>
          <a:prstGeom prst="rect">
            <a:avLst/>
          </a:prstGeom>
          <a:noFill/>
        </p:spPr>
        <p:txBody>
          <a:bodyPr wrap="square" rtlCol="0">
            <a:spAutoFit/>
          </a:bodyPr>
          <a:lstStyle/>
          <a:p>
            <a:r>
              <a:rPr lang="en-US" b="1" dirty="0">
                <a:solidFill>
                  <a:schemeClr val="bg1"/>
                </a:solidFill>
              </a:rPr>
              <a:t>IBA C230</a:t>
            </a:r>
            <a:endParaRPr lang="fr-BE" b="1" dirty="0">
              <a:solidFill>
                <a:schemeClr val="bg1"/>
              </a:solidFill>
            </a:endParaRPr>
          </a:p>
        </p:txBody>
      </p:sp>
      <p:sp>
        <p:nvSpPr>
          <p:cNvPr id="13" name="TextBox 11">
            <a:extLst>
              <a:ext uri="{FF2B5EF4-FFF2-40B4-BE49-F238E27FC236}">
                <a16:creationId xmlns:a16="http://schemas.microsoft.com/office/drawing/2014/main" id="{0A60B955-2913-D7E4-D7DD-68C7EDC84BDB}"/>
              </a:ext>
            </a:extLst>
          </p:cNvPr>
          <p:cNvSpPr txBox="1"/>
          <p:nvPr/>
        </p:nvSpPr>
        <p:spPr>
          <a:xfrm>
            <a:off x="1841763" y="2976245"/>
            <a:ext cx="3057932" cy="354071"/>
          </a:xfrm>
          <a:prstGeom prst="rect">
            <a:avLst/>
          </a:prstGeom>
          <a:noFill/>
        </p:spPr>
        <p:txBody>
          <a:bodyPr wrap="square" rtlCol="0">
            <a:spAutoFit/>
          </a:bodyPr>
          <a:lstStyle/>
          <a:p>
            <a:r>
              <a:rPr lang="en-US" b="1" dirty="0">
                <a:solidFill>
                  <a:schemeClr val="bg1"/>
                </a:solidFill>
              </a:rPr>
              <a:t>NHa C400</a:t>
            </a:r>
            <a:endParaRPr lang="fr-BE" b="1" dirty="0">
              <a:solidFill>
                <a:schemeClr val="bg1"/>
              </a:solidFill>
            </a:endParaRPr>
          </a:p>
        </p:txBody>
      </p:sp>
      <p:pic>
        <p:nvPicPr>
          <p:cNvPr id="7" name="table">
            <a:extLst>
              <a:ext uri="{FF2B5EF4-FFF2-40B4-BE49-F238E27FC236}">
                <a16:creationId xmlns:a16="http://schemas.microsoft.com/office/drawing/2014/main" id="{8FFF8C38-75A2-6647-0CC4-BFB7AD465172}"/>
              </a:ext>
            </a:extLst>
          </p:cNvPr>
          <p:cNvPicPr>
            <a:picLocks noChangeAspect="1"/>
          </p:cNvPicPr>
          <p:nvPr/>
        </p:nvPicPr>
        <p:blipFill>
          <a:blip r:embed="rId8"/>
          <a:stretch>
            <a:fillRect/>
          </a:stretch>
        </p:blipFill>
        <p:spPr>
          <a:xfrm>
            <a:off x="525203" y="1197442"/>
            <a:ext cx="3352770" cy="4751926"/>
          </a:xfrm>
          <a:prstGeom prst="rect">
            <a:avLst/>
          </a:prstGeom>
        </p:spPr>
      </p:pic>
      <p:pic>
        <p:nvPicPr>
          <p:cNvPr id="8" name="Picture 2">
            <a:extLst>
              <a:ext uri="{FF2B5EF4-FFF2-40B4-BE49-F238E27FC236}">
                <a16:creationId xmlns:a16="http://schemas.microsoft.com/office/drawing/2014/main" id="{DD1A36CA-F542-D662-DCF0-1A61436EAFE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84535" y="1368334"/>
            <a:ext cx="213250" cy="2132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997DDFE3-1671-9BDA-0F4F-FE744226D37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84535" y="1995835"/>
            <a:ext cx="213250" cy="2132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BCFDEF3-14FA-17AD-40D9-B6DE064AC5B3}"/>
              </a:ext>
            </a:extLst>
          </p:cNvPr>
          <p:cNvSpPr txBox="1"/>
          <p:nvPr/>
        </p:nvSpPr>
        <p:spPr>
          <a:xfrm>
            <a:off x="4899695" y="1219696"/>
            <a:ext cx="7759065" cy="461665"/>
          </a:xfrm>
          <a:prstGeom prst="rect">
            <a:avLst/>
          </a:prstGeom>
          <a:noFill/>
        </p:spPr>
        <p:txBody>
          <a:bodyPr wrap="square">
            <a:spAutoFit/>
          </a:bodyPr>
          <a:lstStyle/>
          <a:p>
            <a:r>
              <a:rPr lang="en-US" sz="2400" b="1" dirty="0">
                <a:solidFill>
                  <a:schemeClr val="accent1"/>
                </a:solidFill>
              </a:rPr>
              <a:t>Auxiliaries installation: Mid 2024 - Present</a:t>
            </a:r>
          </a:p>
        </p:txBody>
      </p:sp>
      <p:sp>
        <p:nvSpPr>
          <p:cNvPr id="5" name="TextBox 4">
            <a:extLst>
              <a:ext uri="{FF2B5EF4-FFF2-40B4-BE49-F238E27FC236}">
                <a16:creationId xmlns:a16="http://schemas.microsoft.com/office/drawing/2014/main" id="{5D467B42-A3DF-96E4-823E-0CFC57F73F63}"/>
              </a:ext>
            </a:extLst>
          </p:cNvPr>
          <p:cNvSpPr txBox="1"/>
          <p:nvPr/>
        </p:nvSpPr>
        <p:spPr>
          <a:xfrm>
            <a:off x="4433576" y="1857287"/>
            <a:ext cx="5405519" cy="307777"/>
          </a:xfrm>
          <a:prstGeom prst="rect">
            <a:avLst/>
          </a:prstGeom>
          <a:noFill/>
        </p:spPr>
        <p:txBody>
          <a:bodyPr wrap="none" rtlCol="0">
            <a:spAutoFit/>
          </a:bodyPr>
          <a:lstStyle/>
          <a:p>
            <a:r>
              <a:rPr lang="en-US" sz="1400" i="1" dirty="0"/>
              <a:t>Installation, connection, conditioning, boot-up of various sub-systems…</a:t>
            </a:r>
            <a:endParaRPr lang="fr-FR" sz="1400" i="1" dirty="0"/>
          </a:p>
        </p:txBody>
      </p:sp>
    </p:spTree>
    <p:extLst>
      <p:ext uri="{BB962C8B-B14F-4D97-AF65-F5344CB8AC3E}">
        <p14:creationId xmlns:p14="http://schemas.microsoft.com/office/powerpoint/2010/main" val="20610254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A0A097-B3CF-D8C0-C9E4-868EDCB4C3AE}"/>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20518A8-213C-E5B1-0CF1-A166D4E7DE05}"/>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C20518A8-213C-E5B1-0CF1-A166D4E7DE05}"/>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9C0D5D6-8853-3C0C-DB83-26E2DE1B3621}"/>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FD8E8065-2BAC-0624-2B4B-B7DB67FCD37B}"/>
              </a:ext>
            </a:extLst>
          </p:cNvPr>
          <p:cNvSpPr>
            <a:spLocks noGrp="1"/>
          </p:cNvSpPr>
          <p:nvPr>
            <p:ph type="title"/>
          </p:nvPr>
        </p:nvSpPr>
        <p:spPr>
          <a:xfrm>
            <a:off x="692766" y="-54995"/>
            <a:ext cx="9461631" cy="1157382"/>
          </a:xfrm>
        </p:spPr>
        <p:txBody>
          <a:bodyPr vert="horz">
            <a:normAutofit/>
          </a:bodyPr>
          <a:lstStyle/>
          <a:p>
            <a:r>
              <a:rPr lang="en-US" sz="3600" b="1" dirty="0">
                <a:latin typeface="+mn-lt"/>
              </a:rPr>
              <a:t>Project delivery status</a:t>
            </a:r>
          </a:p>
        </p:txBody>
      </p:sp>
      <p:sp>
        <p:nvSpPr>
          <p:cNvPr id="12" name="ZoneTexte 11">
            <a:extLst>
              <a:ext uri="{FF2B5EF4-FFF2-40B4-BE49-F238E27FC236}">
                <a16:creationId xmlns:a16="http://schemas.microsoft.com/office/drawing/2014/main" id="{8E4AF2BE-E648-6787-9E29-71EB5EFE785F}"/>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6625E379-FAB0-0772-7807-FEB3108CA4F6}"/>
              </a:ext>
            </a:extLst>
          </p:cNvPr>
          <p:cNvSpPr>
            <a:spLocks noGrp="1"/>
          </p:cNvSpPr>
          <p:nvPr>
            <p:ph type="sldNum" sz="quarter" idx="12"/>
          </p:nvPr>
        </p:nvSpPr>
        <p:spPr/>
        <p:txBody>
          <a:bodyPr/>
          <a:lstStyle/>
          <a:p>
            <a:fld id="{3C70BCF7-18AB-49E6-9587-D4665AED965E}" type="slidenum">
              <a:rPr lang="fr-FR" smtClean="0"/>
              <a:t>48</a:t>
            </a:fld>
            <a:endParaRPr lang="fr-FR"/>
          </a:p>
        </p:txBody>
      </p:sp>
      <p:sp>
        <p:nvSpPr>
          <p:cNvPr id="11" name="TextBox 10">
            <a:extLst>
              <a:ext uri="{FF2B5EF4-FFF2-40B4-BE49-F238E27FC236}">
                <a16:creationId xmlns:a16="http://schemas.microsoft.com/office/drawing/2014/main" id="{96246C29-0614-E5D5-FBF4-777CF79F4FD5}"/>
              </a:ext>
            </a:extLst>
          </p:cNvPr>
          <p:cNvSpPr txBox="1"/>
          <p:nvPr/>
        </p:nvSpPr>
        <p:spPr>
          <a:xfrm>
            <a:off x="1841763" y="5181315"/>
            <a:ext cx="3057932" cy="354071"/>
          </a:xfrm>
          <a:prstGeom prst="rect">
            <a:avLst/>
          </a:prstGeom>
          <a:noFill/>
        </p:spPr>
        <p:txBody>
          <a:bodyPr wrap="square" rtlCol="0">
            <a:spAutoFit/>
          </a:bodyPr>
          <a:lstStyle/>
          <a:p>
            <a:r>
              <a:rPr lang="en-US" b="1" dirty="0">
                <a:solidFill>
                  <a:schemeClr val="bg1"/>
                </a:solidFill>
              </a:rPr>
              <a:t>IBA C230</a:t>
            </a:r>
            <a:endParaRPr lang="fr-BE" b="1" dirty="0">
              <a:solidFill>
                <a:schemeClr val="bg1"/>
              </a:solidFill>
            </a:endParaRPr>
          </a:p>
        </p:txBody>
      </p:sp>
      <p:sp>
        <p:nvSpPr>
          <p:cNvPr id="13" name="TextBox 11">
            <a:extLst>
              <a:ext uri="{FF2B5EF4-FFF2-40B4-BE49-F238E27FC236}">
                <a16:creationId xmlns:a16="http://schemas.microsoft.com/office/drawing/2014/main" id="{470B5E85-D0A8-8428-CD2D-3858244519B6}"/>
              </a:ext>
            </a:extLst>
          </p:cNvPr>
          <p:cNvSpPr txBox="1"/>
          <p:nvPr/>
        </p:nvSpPr>
        <p:spPr>
          <a:xfrm>
            <a:off x="1841763" y="2976245"/>
            <a:ext cx="3057932" cy="354071"/>
          </a:xfrm>
          <a:prstGeom prst="rect">
            <a:avLst/>
          </a:prstGeom>
          <a:noFill/>
        </p:spPr>
        <p:txBody>
          <a:bodyPr wrap="square" rtlCol="0">
            <a:spAutoFit/>
          </a:bodyPr>
          <a:lstStyle/>
          <a:p>
            <a:r>
              <a:rPr lang="en-US" b="1" dirty="0">
                <a:solidFill>
                  <a:schemeClr val="bg1"/>
                </a:solidFill>
              </a:rPr>
              <a:t>NHa C400</a:t>
            </a:r>
            <a:endParaRPr lang="fr-BE" b="1" dirty="0">
              <a:solidFill>
                <a:schemeClr val="bg1"/>
              </a:solidFill>
            </a:endParaRPr>
          </a:p>
        </p:txBody>
      </p:sp>
      <p:pic>
        <p:nvPicPr>
          <p:cNvPr id="7" name="table">
            <a:extLst>
              <a:ext uri="{FF2B5EF4-FFF2-40B4-BE49-F238E27FC236}">
                <a16:creationId xmlns:a16="http://schemas.microsoft.com/office/drawing/2014/main" id="{425F67A2-175D-9296-FDD4-E6B7ECAB60B0}"/>
              </a:ext>
            </a:extLst>
          </p:cNvPr>
          <p:cNvPicPr>
            <a:picLocks noChangeAspect="1"/>
          </p:cNvPicPr>
          <p:nvPr/>
        </p:nvPicPr>
        <p:blipFill>
          <a:blip r:embed="rId7"/>
          <a:stretch>
            <a:fillRect/>
          </a:stretch>
        </p:blipFill>
        <p:spPr>
          <a:xfrm>
            <a:off x="525203" y="1197442"/>
            <a:ext cx="3352770" cy="4751926"/>
          </a:xfrm>
          <a:prstGeom prst="rect">
            <a:avLst/>
          </a:prstGeom>
        </p:spPr>
      </p:pic>
      <p:pic>
        <p:nvPicPr>
          <p:cNvPr id="8" name="Picture 2">
            <a:extLst>
              <a:ext uri="{FF2B5EF4-FFF2-40B4-BE49-F238E27FC236}">
                <a16:creationId xmlns:a16="http://schemas.microsoft.com/office/drawing/2014/main" id="{AF718DB8-0F1A-9B61-7E3E-4472A9D0470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4535" y="1368334"/>
            <a:ext cx="213250" cy="2132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DB6165F4-1FA0-2E23-1BB4-EBD6E62929F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4535" y="1995835"/>
            <a:ext cx="213250" cy="213250"/>
          </a:xfrm>
          <a:prstGeom prst="rect">
            <a:avLst/>
          </a:prstGeom>
          <a:noFill/>
          <a:extLst>
            <a:ext uri="{909E8E84-426E-40DD-AFC4-6F175D3DCCD1}">
              <a14:hiddenFill xmlns:a14="http://schemas.microsoft.com/office/drawing/2010/main">
                <a:solidFill>
                  <a:srgbClr val="FFFFFF"/>
                </a:solidFill>
              </a14:hiddenFill>
            </a:ext>
          </a:extLst>
        </p:spPr>
      </p:pic>
      <p:sp>
        <p:nvSpPr>
          <p:cNvPr id="14" name="Arrow: Right 13">
            <a:extLst>
              <a:ext uri="{FF2B5EF4-FFF2-40B4-BE49-F238E27FC236}">
                <a16:creationId xmlns:a16="http://schemas.microsoft.com/office/drawing/2014/main" id="{BFA33830-016C-0320-A371-403EE41BDD00}"/>
              </a:ext>
            </a:extLst>
          </p:cNvPr>
          <p:cNvSpPr/>
          <p:nvPr/>
        </p:nvSpPr>
        <p:spPr>
          <a:xfrm rot="10800000">
            <a:off x="3984535" y="2673455"/>
            <a:ext cx="460353" cy="23059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TextBox 14">
            <a:extLst>
              <a:ext uri="{FF2B5EF4-FFF2-40B4-BE49-F238E27FC236}">
                <a16:creationId xmlns:a16="http://schemas.microsoft.com/office/drawing/2014/main" id="{0C6CEB9F-3FC3-DAEC-A30D-911618CF3D46}"/>
              </a:ext>
            </a:extLst>
          </p:cNvPr>
          <p:cNvSpPr txBox="1"/>
          <p:nvPr/>
        </p:nvSpPr>
        <p:spPr>
          <a:xfrm>
            <a:off x="4444888" y="2606913"/>
            <a:ext cx="2877326" cy="369332"/>
          </a:xfrm>
          <a:prstGeom prst="rect">
            <a:avLst/>
          </a:prstGeom>
          <a:noFill/>
        </p:spPr>
        <p:txBody>
          <a:bodyPr wrap="none" rtlCol="0">
            <a:spAutoFit/>
          </a:bodyPr>
          <a:lstStyle/>
          <a:p>
            <a:r>
              <a:rPr lang="en-US" dirty="0"/>
              <a:t>Next step starting early 2025</a:t>
            </a:r>
            <a:endParaRPr lang="fr-FR" dirty="0"/>
          </a:p>
        </p:txBody>
      </p:sp>
      <p:pic>
        <p:nvPicPr>
          <p:cNvPr id="4" name="Picture 2" descr="Une image contenant texte, capture d’écran&#10;&#10;Description générée automatiquement">
            <a:extLst>
              <a:ext uri="{FF2B5EF4-FFF2-40B4-BE49-F238E27FC236}">
                <a16:creationId xmlns:a16="http://schemas.microsoft.com/office/drawing/2014/main" id="{276F2AD1-C3D3-4052-EE26-C584787F442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54779" y="909069"/>
            <a:ext cx="4729568" cy="260003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C68BB012-A3B3-6772-B570-5DEB224C4B3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33117" y="3936778"/>
            <a:ext cx="2542148" cy="1610600"/>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 12">
            <a:extLst>
              <a:ext uri="{FF2B5EF4-FFF2-40B4-BE49-F238E27FC236}">
                <a16:creationId xmlns:a16="http://schemas.microsoft.com/office/drawing/2014/main" id="{96701C1D-450F-AA7A-F56E-FB53DA6413D6}"/>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bwMode="auto">
          <a:xfrm>
            <a:off x="6617124" y="4028086"/>
            <a:ext cx="1916359" cy="1519291"/>
          </a:xfrm>
          <a:prstGeom prst="rect">
            <a:avLst/>
          </a:prstGeom>
          <a:ln>
            <a:noFill/>
          </a:ln>
          <a:extLst>
            <a:ext uri="{53640926-AAD7-44D8-BBD7-CCE9431645EC}">
              <a14:shadowObscured xmlns:a14="http://schemas.microsoft.com/office/drawing/2010/main"/>
            </a:ext>
          </a:extLst>
        </p:spPr>
      </p:pic>
      <p:sp>
        <p:nvSpPr>
          <p:cNvPr id="16" name="TextBox 15">
            <a:extLst>
              <a:ext uri="{FF2B5EF4-FFF2-40B4-BE49-F238E27FC236}">
                <a16:creationId xmlns:a16="http://schemas.microsoft.com/office/drawing/2014/main" id="{B53D82C9-E40B-E8E7-09A7-2D2686D35F27}"/>
              </a:ext>
            </a:extLst>
          </p:cNvPr>
          <p:cNvSpPr txBox="1"/>
          <p:nvPr/>
        </p:nvSpPr>
        <p:spPr>
          <a:xfrm>
            <a:off x="8610600" y="3429614"/>
            <a:ext cx="2157963" cy="261610"/>
          </a:xfrm>
          <a:prstGeom prst="rect">
            <a:avLst/>
          </a:prstGeom>
          <a:noFill/>
        </p:spPr>
        <p:txBody>
          <a:bodyPr wrap="none" rtlCol="0">
            <a:spAutoFit/>
          </a:bodyPr>
          <a:lstStyle/>
          <a:p>
            <a:r>
              <a:rPr lang="en-US" sz="1100" i="1" dirty="0"/>
              <a:t>SCC Delivery </a:t>
            </a:r>
            <a:r>
              <a:rPr lang="en-US" sz="1100" i="1" dirty="0" err="1"/>
              <a:t>Sigmaphi</a:t>
            </a:r>
            <a:r>
              <a:rPr lang="en-US" sz="1100" i="1" dirty="0"/>
              <a:t> -&gt; CYCLHAD</a:t>
            </a:r>
            <a:endParaRPr lang="fr-FR" sz="1100" i="1" dirty="0"/>
          </a:p>
        </p:txBody>
      </p:sp>
      <p:sp>
        <p:nvSpPr>
          <p:cNvPr id="18" name="TextBox 17">
            <a:extLst>
              <a:ext uri="{FF2B5EF4-FFF2-40B4-BE49-F238E27FC236}">
                <a16:creationId xmlns:a16="http://schemas.microsoft.com/office/drawing/2014/main" id="{3732485A-B15C-E335-42B5-A076BD92BFA1}"/>
              </a:ext>
            </a:extLst>
          </p:cNvPr>
          <p:cNvSpPr txBox="1"/>
          <p:nvPr/>
        </p:nvSpPr>
        <p:spPr>
          <a:xfrm>
            <a:off x="3897114" y="5547377"/>
            <a:ext cx="857927" cy="261610"/>
          </a:xfrm>
          <a:prstGeom prst="rect">
            <a:avLst/>
          </a:prstGeom>
          <a:noFill/>
        </p:spPr>
        <p:txBody>
          <a:bodyPr wrap="none" rtlCol="0">
            <a:spAutoFit/>
          </a:bodyPr>
          <a:lstStyle/>
          <a:p>
            <a:r>
              <a:rPr lang="en-US" sz="1100" i="1" dirty="0"/>
              <a:t>SCC Rigging</a:t>
            </a:r>
            <a:endParaRPr lang="fr-FR" sz="1100" i="1" dirty="0"/>
          </a:p>
        </p:txBody>
      </p:sp>
      <p:sp>
        <p:nvSpPr>
          <p:cNvPr id="19" name="TextBox 18">
            <a:extLst>
              <a:ext uri="{FF2B5EF4-FFF2-40B4-BE49-F238E27FC236}">
                <a16:creationId xmlns:a16="http://schemas.microsoft.com/office/drawing/2014/main" id="{90C25D38-D12A-A3E1-3BD7-1633B917C9E9}"/>
              </a:ext>
            </a:extLst>
          </p:cNvPr>
          <p:cNvSpPr txBox="1"/>
          <p:nvPr/>
        </p:nvSpPr>
        <p:spPr>
          <a:xfrm>
            <a:off x="6530409" y="5556337"/>
            <a:ext cx="1265090" cy="261610"/>
          </a:xfrm>
          <a:prstGeom prst="rect">
            <a:avLst/>
          </a:prstGeom>
          <a:noFill/>
        </p:spPr>
        <p:txBody>
          <a:bodyPr wrap="none" rtlCol="0">
            <a:spAutoFit/>
          </a:bodyPr>
          <a:lstStyle/>
          <a:p>
            <a:r>
              <a:rPr lang="en-US" sz="1100" i="1" dirty="0"/>
              <a:t>Upper yoke rigging</a:t>
            </a:r>
            <a:endParaRPr lang="fr-FR" sz="1100" i="1" dirty="0"/>
          </a:p>
        </p:txBody>
      </p:sp>
      <p:pic>
        <p:nvPicPr>
          <p:cNvPr id="20" name="Image 12">
            <a:extLst>
              <a:ext uri="{FF2B5EF4-FFF2-40B4-BE49-F238E27FC236}">
                <a16:creationId xmlns:a16="http://schemas.microsoft.com/office/drawing/2014/main" id="{3A96F1DE-AA25-EC81-88E7-0DE3ABFB74D0}"/>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bwMode="auto">
          <a:xfrm>
            <a:off x="8798965" y="4239891"/>
            <a:ext cx="1470218" cy="1279999"/>
          </a:xfrm>
          <a:prstGeom prst="rect">
            <a:avLst/>
          </a:prstGeom>
          <a:ln>
            <a:noFill/>
          </a:ln>
          <a:extLst>
            <a:ext uri="{53640926-AAD7-44D8-BBD7-CCE9431645EC}">
              <a14:shadowObscured xmlns:a14="http://schemas.microsoft.com/office/drawing/2010/main"/>
            </a:ext>
          </a:extLst>
        </p:spPr>
      </p:pic>
      <p:pic>
        <p:nvPicPr>
          <p:cNvPr id="21" name="Image 15">
            <a:extLst>
              <a:ext uri="{FF2B5EF4-FFF2-40B4-BE49-F238E27FC236}">
                <a16:creationId xmlns:a16="http://schemas.microsoft.com/office/drawing/2014/main" id="{85F93091-D725-3281-4F5B-3F12E49CD00D}"/>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bwMode="auto">
          <a:xfrm>
            <a:off x="10456216" y="4237661"/>
            <a:ext cx="1583242" cy="1297725"/>
          </a:xfrm>
          <a:prstGeom prst="rect">
            <a:avLst/>
          </a:prstGeom>
          <a:ln>
            <a:noFill/>
          </a:ln>
          <a:extLst>
            <a:ext uri="{53640926-AAD7-44D8-BBD7-CCE9431645EC}">
              <a14:shadowObscured xmlns:a14="http://schemas.microsoft.com/office/drawing/2010/main"/>
            </a:ext>
          </a:extLst>
        </p:spPr>
      </p:pic>
      <p:sp>
        <p:nvSpPr>
          <p:cNvPr id="22" name="Flèche : droite 6">
            <a:extLst>
              <a:ext uri="{FF2B5EF4-FFF2-40B4-BE49-F238E27FC236}">
                <a16:creationId xmlns:a16="http://schemas.microsoft.com/office/drawing/2014/main" id="{5707F422-B1FF-AB33-8173-4D51439C6BED}"/>
              </a:ext>
            </a:extLst>
          </p:cNvPr>
          <p:cNvSpPr/>
          <p:nvPr/>
        </p:nvSpPr>
        <p:spPr>
          <a:xfrm>
            <a:off x="10017408" y="4753507"/>
            <a:ext cx="439485" cy="25099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TextBox 22">
            <a:extLst>
              <a:ext uri="{FF2B5EF4-FFF2-40B4-BE49-F238E27FC236}">
                <a16:creationId xmlns:a16="http://schemas.microsoft.com/office/drawing/2014/main" id="{6A080624-423D-EC91-CA17-60DB592A2C92}"/>
              </a:ext>
            </a:extLst>
          </p:cNvPr>
          <p:cNvSpPr txBox="1"/>
          <p:nvPr/>
        </p:nvSpPr>
        <p:spPr>
          <a:xfrm>
            <a:off x="9415387" y="5539220"/>
            <a:ext cx="1874231" cy="261610"/>
          </a:xfrm>
          <a:prstGeom prst="rect">
            <a:avLst/>
          </a:prstGeom>
          <a:noFill/>
        </p:spPr>
        <p:txBody>
          <a:bodyPr wrap="none" rtlCol="0">
            <a:spAutoFit/>
          </a:bodyPr>
          <a:lstStyle/>
          <a:p>
            <a:r>
              <a:rPr lang="en-US" sz="1100" i="1" dirty="0"/>
              <a:t>Yoke Lifting system validation</a:t>
            </a:r>
            <a:endParaRPr lang="fr-FR" sz="1100" i="1" dirty="0"/>
          </a:p>
        </p:txBody>
      </p:sp>
    </p:spTree>
    <p:extLst>
      <p:ext uri="{BB962C8B-B14F-4D97-AF65-F5344CB8AC3E}">
        <p14:creationId xmlns:p14="http://schemas.microsoft.com/office/powerpoint/2010/main" val="4534304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479E71-1595-6511-2869-F931F7E09C69}"/>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53A0BEC-C2FE-BA15-6DB8-2B0883C413F6}"/>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353A0BEC-C2FE-BA15-6DB8-2B0883C413F6}"/>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80142EF3-9C23-AB10-4EB6-257EC72807ED}"/>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7F92272B-0517-6ABD-A4F7-A3082386E54C}"/>
              </a:ext>
            </a:extLst>
          </p:cNvPr>
          <p:cNvSpPr>
            <a:spLocks noGrp="1"/>
          </p:cNvSpPr>
          <p:nvPr>
            <p:ph type="title"/>
          </p:nvPr>
        </p:nvSpPr>
        <p:spPr>
          <a:xfrm>
            <a:off x="692766" y="-54995"/>
            <a:ext cx="9461631" cy="1157382"/>
          </a:xfrm>
        </p:spPr>
        <p:txBody>
          <a:bodyPr vert="horz">
            <a:normAutofit/>
          </a:bodyPr>
          <a:lstStyle/>
          <a:p>
            <a:r>
              <a:rPr lang="en-US" sz="3600" b="1" dirty="0">
                <a:latin typeface="+mn-lt"/>
              </a:rPr>
              <a:t>Project delivery status</a:t>
            </a:r>
          </a:p>
        </p:txBody>
      </p:sp>
      <p:sp>
        <p:nvSpPr>
          <p:cNvPr id="12" name="ZoneTexte 11">
            <a:extLst>
              <a:ext uri="{FF2B5EF4-FFF2-40B4-BE49-F238E27FC236}">
                <a16:creationId xmlns:a16="http://schemas.microsoft.com/office/drawing/2014/main" id="{4CE743C3-317B-2945-F580-2201AE0E21F1}"/>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85100873-31F5-85CE-A1F5-D0ADA95E7664}"/>
              </a:ext>
            </a:extLst>
          </p:cNvPr>
          <p:cNvSpPr>
            <a:spLocks noGrp="1"/>
          </p:cNvSpPr>
          <p:nvPr>
            <p:ph type="sldNum" sz="quarter" idx="12"/>
          </p:nvPr>
        </p:nvSpPr>
        <p:spPr/>
        <p:txBody>
          <a:bodyPr/>
          <a:lstStyle/>
          <a:p>
            <a:fld id="{3C70BCF7-18AB-49E6-9587-D4665AED965E}" type="slidenum">
              <a:rPr lang="fr-FR" smtClean="0"/>
              <a:t>49</a:t>
            </a:fld>
            <a:endParaRPr lang="fr-FR"/>
          </a:p>
        </p:txBody>
      </p:sp>
      <p:sp>
        <p:nvSpPr>
          <p:cNvPr id="11" name="TextBox 10">
            <a:extLst>
              <a:ext uri="{FF2B5EF4-FFF2-40B4-BE49-F238E27FC236}">
                <a16:creationId xmlns:a16="http://schemas.microsoft.com/office/drawing/2014/main" id="{B861AC96-1F99-611C-A836-263127581A69}"/>
              </a:ext>
            </a:extLst>
          </p:cNvPr>
          <p:cNvSpPr txBox="1"/>
          <p:nvPr/>
        </p:nvSpPr>
        <p:spPr>
          <a:xfrm>
            <a:off x="1841763" y="5181315"/>
            <a:ext cx="3057932" cy="354071"/>
          </a:xfrm>
          <a:prstGeom prst="rect">
            <a:avLst/>
          </a:prstGeom>
          <a:noFill/>
        </p:spPr>
        <p:txBody>
          <a:bodyPr wrap="square" rtlCol="0">
            <a:spAutoFit/>
          </a:bodyPr>
          <a:lstStyle/>
          <a:p>
            <a:r>
              <a:rPr lang="en-US" b="1" dirty="0">
                <a:solidFill>
                  <a:schemeClr val="bg1"/>
                </a:solidFill>
              </a:rPr>
              <a:t>IBA C230</a:t>
            </a:r>
            <a:endParaRPr lang="fr-BE" b="1" dirty="0">
              <a:solidFill>
                <a:schemeClr val="bg1"/>
              </a:solidFill>
            </a:endParaRPr>
          </a:p>
        </p:txBody>
      </p:sp>
      <p:sp>
        <p:nvSpPr>
          <p:cNvPr id="13" name="TextBox 11">
            <a:extLst>
              <a:ext uri="{FF2B5EF4-FFF2-40B4-BE49-F238E27FC236}">
                <a16:creationId xmlns:a16="http://schemas.microsoft.com/office/drawing/2014/main" id="{493A83D8-CA64-7808-7C6B-113A94AF4E1C}"/>
              </a:ext>
            </a:extLst>
          </p:cNvPr>
          <p:cNvSpPr txBox="1"/>
          <p:nvPr/>
        </p:nvSpPr>
        <p:spPr>
          <a:xfrm>
            <a:off x="1841763" y="2976245"/>
            <a:ext cx="3057932" cy="354071"/>
          </a:xfrm>
          <a:prstGeom prst="rect">
            <a:avLst/>
          </a:prstGeom>
          <a:noFill/>
        </p:spPr>
        <p:txBody>
          <a:bodyPr wrap="square" rtlCol="0">
            <a:spAutoFit/>
          </a:bodyPr>
          <a:lstStyle/>
          <a:p>
            <a:r>
              <a:rPr lang="en-US" b="1" dirty="0">
                <a:solidFill>
                  <a:schemeClr val="bg1"/>
                </a:solidFill>
              </a:rPr>
              <a:t>NHa C400</a:t>
            </a:r>
            <a:endParaRPr lang="fr-BE" b="1" dirty="0">
              <a:solidFill>
                <a:schemeClr val="bg1"/>
              </a:solidFill>
            </a:endParaRPr>
          </a:p>
        </p:txBody>
      </p:sp>
      <p:pic>
        <p:nvPicPr>
          <p:cNvPr id="7" name="table">
            <a:extLst>
              <a:ext uri="{FF2B5EF4-FFF2-40B4-BE49-F238E27FC236}">
                <a16:creationId xmlns:a16="http://schemas.microsoft.com/office/drawing/2014/main" id="{C5D4CD21-AECD-F336-1DA9-DCBA8259C1AC}"/>
              </a:ext>
            </a:extLst>
          </p:cNvPr>
          <p:cNvPicPr>
            <a:picLocks noChangeAspect="1"/>
          </p:cNvPicPr>
          <p:nvPr/>
        </p:nvPicPr>
        <p:blipFill>
          <a:blip r:embed="rId7"/>
          <a:stretch>
            <a:fillRect/>
          </a:stretch>
        </p:blipFill>
        <p:spPr>
          <a:xfrm>
            <a:off x="525203" y="1197442"/>
            <a:ext cx="3352770" cy="4751926"/>
          </a:xfrm>
          <a:prstGeom prst="rect">
            <a:avLst/>
          </a:prstGeom>
        </p:spPr>
      </p:pic>
      <p:pic>
        <p:nvPicPr>
          <p:cNvPr id="8" name="Picture 2">
            <a:extLst>
              <a:ext uri="{FF2B5EF4-FFF2-40B4-BE49-F238E27FC236}">
                <a16:creationId xmlns:a16="http://schemas.microsoft.com/office/drawing/2014/main" id="{73991F70-E3D6-28F8-746F-4EE956D41D9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4535" y="1368334"/>
            <a:ext cx="213250" cy="2132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B86B0714-D7F7-FC54-05B4-C7AF50B0E37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4535" y="1995835"/>
            <a:ext cx="213250" cy="213250"/>
          </a:xfrm>
          <a:prstGeom prst="rect">
            <a:avLst/>
          </a:prstGeom>
          <a:noFill/>
          <a:extLst>
            <a:ext uri="{909E8E84-426E-40DD-AFC4-6F175D3DCCD1}">
              <a14:hiddenFill xmlns:a14="http://schemas.microsoft.com/office/drawing/2010/main">
                <a:solidFill>
                  <a:srgbClr val="FFFFFF"/>
                </a:solidFill>
              </a14:hiddenFill>
            </a:ext>
          </a:extLst>
        </p:spPr>
      </p:pic>
      <p:sp>
        <p:nvSpPr>
          <p:cNvPr id="24" name="Arrow: Right 23">
            <a:extLst>
              <a:ext uri="{FF2B5EF4-FFF2-40B4-BE49-F238E27FC236}">
                <a16:creationId xmlns:a16="http://schemas.microsoft.com/office/drawing/2014/main" id="{73A58E24-FE6E-7524-6BEC-BF3B16C14841}"/>
              </a:ext>
            </a:extLst>
          </p:cNvPr>
          <p:cNvSpPr/>
          <p:nvPr/>
        </p:nvSpPr>
        <p:spPr>
          <a:xfrm rot="5400000">
            <a:off x="3739138" y="3148606"/>
            <a:ext cx="736600" cy="23059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8" name="Picture 27">
            <a:extLst>
              <a:ext uri="{FF2B5EF4-FFF2-40B4-BE49-F238E27FC236}">
                <a16:creationId xmlns:a16="http://schemas.microsoft.com/office/drawing/2014/main" id="{9966B4C2-97D4-2D91-F0EE-F00B34690848}"/>
              </a:ext>
            </a:extLst>
          </p:cNvPr>
          <p:cNvPicPr>
            <a:picLocks noChangeAspect="1"/>
          </p:cNvPicPr>
          <p:nvPr/>
        </p:nvPicPr>
        <p:blipFill>
          <a:blip r:embed="rId9"/>
          <a:stretch>
            <a:fillRect/>
          </a:stretch>
        </p:blipFill>
        <p:spPr>
          <a:xfrm>
            <a:off x="4683651" y="1825639"/>
            <a:ext cx="4392855" cy="2520491"/>
          </a:xfrm>
          <a:prstGeom prst="rect">
            <a:avLst/>
          </a:prstGeom>
        </p:spPr>
      </p:pic>
      <p:sp>
        <p:nvSpPr>
          <p:cNvPr id="29" name="TextBox 28">
            <a:extLst>
              <a:ext uri="{FF2B5EF4-FFF2-40B4-BE49-F238E27FC236}">
                <a16:creationId xmlns:a16="http://schemas.microsoft.com/office/drawing/2014/main" id="{F87B7E55-0E42-56FC-6264-3D9AA6D1901D}"/>
              </a:ext>
            </a:extLst>
          </p:cNvPr>
          <p:cNvSpPr txBox="1"/>
          <p:nvPr/>
        </p:nvSpPr>
        <p:spPr>
          <a:xfrm>
            <a:off x="4641190" y="4324127"/>
            <a:ext cx="928459" cy="261610"/>
          </a:xfrm>
          <a:prstGeom prst="rect">
            <a:avLst/>
          </a:prstGeom>
          <a:noFill/>
        </p:spPr>
        <p:txBody>
          <a:bodyPr wrap="none" rtlCol="0">
            <a:spAutoFit/>
          </a:bodyPr>
          <a:lstStyle/>
          <a:p>
            <a:r>
              <a:rPr lang="en-US" sz="1100" i="1" dirty="0"/>
              <a:t>General view</a:t>
            </a:r>
            <a:endParaRPr lang="fr-FR" sz="1100" i="1" dirty="0"/>
          </a:p>
        </p:txBody>
      </p:sp>
      <p:sp>
        <p:nvSpPr>
          <p:cNvPr id="31" name="TextBox 30">
            <a:extLst>
              <a:ext uri="{FF2B5EF4-FFF2-40B4-BE49-F238E27FC236}">
                <a16:creationId xmlns:a16="http://schemas.microsoft.com/office/drawing/2014/main" id="{8D314936-DEAD-C9CA-ED3A-3BB39CA81941}"/>
              </a:ext>
            </a:extLst>
          </p:cNvPr>
          <p:cNvSpPr txBox="1"/>
          <p:nvPr/>
        </p:nvSpPr>
        <p:spPr>
          <a:xfrm>
            <a:off x="6416213" y="6015484"/>
            <a:ext cx="1103187" cy="261610"/>
          </a:xfrm>
          <a:prstGeom prst="rect">
            <a:avLst/>
          </a:prstGeom>
          <a:noFill/>
        </p:spPr>
        <p:txBody>
          <a:bodyPr wrap="none" rtlCol="0">
            <a:spAutoFit/>
          </a:bodyPr>
          <a:lstStyle/>
          <a:p>
            <a:r>
              <a:rPr lang="en-US" sz="1100" i="1" dirty="0"/>
              <a:t>Screen interface</a:t>
            </a:r>
            <a:endParaRPr lang="fr-FR" sz="1100" i="1" dirty="0"/>
          </a:p>
        </p:txBody>
      </p:sp>
      <p:pic>
        <p:nvPicPr>
          <p:cNvPr id="32" name="Picture 31">
            <a:extLst>
              <a:ext uri="{FF2B5EF4-FFF2-40B4-BE49-F238E27FC236}">
                <a16:creationId xmlns:a16="http://schemas.microsoft.com/office/drawing/2014/main" id="{A6FFF70C-9960-FF84-99FF-495C547F1BED}"/>
              </a:ext>
            </a:extLst>
          </p:cNvPr>
          <p:cNvPicPr>
            <a:picLocks noChangeAspect="1"/>
          </p:cNvPicPr>
          <p:nvPr/>
        </p:nvPicPr>
        <p:blipFill>
          <a:blip r:embed="rId10"/>
          <a:stretch>
            <a:fillRect/>
          </a:stretch>
        </p:blipFill>
        <p:spPr>
          <a:xfrm>
            <a:off x="7519400" y="3759196"/>
            <a:ext cx="4562257" cy="2520490"/>
          </a:xfrm>
          <a:prstGeom prst="rect">
            <a:avLst/>
          </a:prstGeom>
        </p:spPr>
      </p:pic>
      <p:sp>
        <p:nvSpPr>
          <p:cNvPr id="33" name="TextBox 32">
            <a:extLst>
              <a:ext uri="{FF2B5EF4-FFF2-40B4-BE49-F238E27FC236}">
                <a16:creationId xmlns:a16="http://schemas.microsoft.com/office/drawing/2014/main" id="{BD513C6B-23E3-B2BA-11DC-7FD6400D1113}"/>
              </a:ext>
            </a:extLst>
          </p:cNvPr>
          <p:cNvSpPr txBox="1"/>
          <p:nvPr/>
        </p:nvSpPr>
        <p:spPr>
          <a:xfrm>
            <a:off x="4798095" y="1137501"/>
            <a:ext cx="7759065" cy="461665"/>
          </a:xfrm>
          <a:prstGeom prst="rect">
            <a:avLst/>
          </a:prstGeom>
          <a:noFill/>
        </p:spPr>
        <p:txBody>
          <a:bodyPr wrap="square">
            <a:spAutoFit/>
          </a:bodyPr>
          <a:lstStyle/>
          <a:p>
            <a:r>
              <a:rPr lang="en-US" sz="2400" b="1" dirty="0">
                <a:solidFill>
                  <a:schemeClr val="accent1"/>
                </a:solidFill>
              </a:rPr>
              <a:t>Commissioning the cryogenic system</a:t>
            </a:r>
          </a:p>
        </p:txBody>
      </p:sp>
    </p:spTree>
    <p:extLst>
      <p:ext uri="{BB962C8B-B14F-4D97-AF65-F5344CB8AC3E}">
        <p14:creationId xmlns:p14="http://schemas.microsoft.com/office/powerpoint/2010/main" val="2898264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4" name="Titre 1">
            <a:extLst>
              <a:ext uri="{FF2B5EF4-FFF2-40B4-BE49-F238E27FC236}">
                <a16:creationId xmlns:a16="http://schemas.microsoft.com/office/drawing/2014/main" id="{2C5CDB4A-08E0-CACC-B3A4-84A95E7E7234}"/>
              </a:ext>
            </a:extLst>
          </p:cNvPr>
          <p:cNvSpPr>
            <a:spLocks noGrp="1"/>
          </p:cNvSpPr>
          <p:nvPr>
            <p:ph type="title"/>
          </p:nvPr>
        </p:nvSpPr>
        <p:spPr>
          <a:xfrm>
            <a:off x="430782" y="247230"/>
            <a:ext cx="9455062" cy="806968"/>
          </a:xfrm>
        </p:spPr>
        <p:txBody>
          <a:bodyPr>
            <a:noAutofit/>
          </a:bodyPr>
          <a:lstStyle/>
          <a:p>
            <a:r>
              <a:rPr lang="en-US" sz="3200" b="1">
                <a:ln w="0"/>
                <a:solidFill>
                  <a:srgbClr val="EB6A0A"/>
                </a:solidFill>
                <a:latin typeface="Calibri Light (En-têtes)"/>
                <a:ea typeface="Tahoma" panose="020B0604030504040204" pitchFamily="34" charset="0"/>
                <a:cs typeface="Tahoma" panose="020B0604030504040204" pitchFamily="34" charset="0"/>
              </a:rPr>
              <a:t>Operational Ion Therapy around the World</a:t>
            </a:r>
            <a:endParaRPr lang="fr-FR" sz="3200" b="1">
              <a:ln w="0"/>
              <a:solidFill>
                <a:srgbClr val="EB6A0A"/>
              </a:solidFill>
              <a:latin typeface="Calibri Light (En-têtes)"/>
              <a:ea typeface="Tahoma" panose="020B0604030504040204" pitchFamily="34" charset="0"/>
              <a:cs typeface="Tahoma" panose="020B0604030504040204" pitchFamily="34" charset="0"/>
            </a:endParaRPr>
          </a:p>
        </p:txBody>
      </p:sp>
      <p:grpSp>
        <p:nvGrpSpPr>
          <p:cNvPr id="18" name="Groupe 17">
            <a:extLst>
              <a:ext uri="{FF2B5EF4-FFF2-40B4-BE49-F238E27FC236}">
                <a16:creationId xmlns:a16="http://schemas.microsoft.com/office/drawing/2014/main" id="{79EB2C84-30BF-26A0-3C28-1D69C80B7B3F}"/>
              </a:ext>
            </a:extLst>
          </p:cNvPr>
          <p:cNvGrpSpPr/>
          <p:nvPr/>
        </p:nvGrpSpPr>
        <p:grpSpPr>
          <a:xfrm>
            <a:off x="3076575" y="1504395"/>
            <a:ext cx="8810625" cy="4497219"/>
            <a:chOff x="3076575" y="1504395"/>
            <a:chExt cx="8810625" cy="4497219"/>
          </a:xfrm>
        </p:grpSpPr>
        <p:grpSp>
          <p:nvGrpSpPr>
            <p:cNvPr id="17" name="Groupe 16">
              <a:extLst>
                <a:ext uri="{FF2B5EF4-FFF2-40B4-BE49-F238E27FC236}">
                  <a16:creationId xmlns:a16="http://schemas.microsoft.com/office/drawing/2014/main" id="{75A6A8AF-A1C2-7ED6-EBB6-E2AE3FBFAF91}"/>
                </a:ext>
              </a:extLst>
            </p:cNvPr>
            <p:cNvGrpSpPr/>
            <p:nvPr/>
          </p:nvGrpSpPr>
          <p:grpSpPr>
            <a:xfrm>
              <a:off x="3076575" y="1504395"/>
              <a:ext cx="8810625" cy="4399269"/>
              <a:chOff x="3076575" y="1504395"/>
              <a:chExt cx="8810625" cy="4399269"/>
            </a:xfrm>
          </p:grpSpPr>
          <p:pic>
            <p:nvPicPr>
              <p:cNvPr id="14" name="Image 13">
                <a:extLst>
                  <a:ext uri="{FF2B5EF4-FFF2-40B4-BE49-F238E27FC236}">
                    <a16:creationId xmlns:a16="http://schemas.microsoft.com/office/drawing/2014/main" id="{20B605BB-EC44-5E56-6B47-36D6B133119E}"/>
                  </a:ext>
                </a:extLst>
              </p:cNvPr>
              <p:cNvPicPr>
                <a:picLocks noChangeAspect="1"/>
              </p:cNvPicPr>
              <p:nvPr/>
            </p:nvPicPr>
            <p:blipFill>
              <a:blip r:embed="rId7"/>
              <a:stretch>
                <a:fillRect/>
              </a:stretch>
            </p:blipFill>
            <p:spPr>
              <a:xfrm>
                <a:off x="3076575" y="1504395"/>
                <a:ext cx="8810625" cy="4399269"/>
              </a:xfrm>
              <a:prstGeom prst="rect">
                <a:avLst/>
              </a:prstGeom>
            </p:spPr>
          </p:pic>
          <p:sp>
            <p:nvSpPr>
              <p:cNvPr id="16" name="Rectangle 15">
                <a:extLst>
                  <a:ext uri="{FF2B5EF4-FFF2-40B4-BE49-F238E27FC236}">
                    <a16:creationId xmlns:a16="http://schemas.microsoft.com/office/drawing/2014/main" id="{2D1BFBFA-D457-B323-8185-864035F7149A}"/>
                  </a:ext>
                </a:extLst>
              </p:cNvPr>
              <p:cNvSpPr/>
              <p:nvPr/>
            </p:nvSpPr>
            <p:spPr>
              <a:xfrm>
                <a:off x="3076575" y="4895850"/>
                <a:ext cx="1952625" cy="80696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15" name="Image 14">
              <a:extLst>
                <a:ext uri="{FF2B5EF4-FFF2-40B4-BE49-F238E27FC236}">
                  <a16:creationId xmlns:a16="http://schemas.microsoft.com/office/drawing/2014/main" id="{45F0BD37-0EDB-A3A3-FEA5-AC322BAE1027}"/>
                </a:ext>
              </a:extLst>
            </p:cNvPr>
            <p:cNvPicPr>
              <a:picLocks noChangeAspect="1"/>
            </p:cNvPicPr>
            <p:nvPr/>
          </p:nvPicPr>
          <p:blipFill rotWithShape="1">
            <a:blip r:embed="rId7"/>
            <a:srcRect t="81657" r="80000"/>
            <a:stretch/>
          </p:blipFill>
          <p:spPr>
            <a:xfrm>
              <a:off x="8363248" y="5194646"/>
              <a:ext cx="1762125" cy="806968"/>
            </a:xfrm>
            <a:prstGeom prst="rect">
              <a:avLst/>
            </a:prstGeom>
          </p:spPr>
        </p:pic>
      </p:grpSp>
      <p:sp>
        <p:nvSpPr>
          <p:cNvPr id="8" name="Titre 1">
            <a:extLst>
              <a:ext uri="{FF2B5EF4-FFF2-40B4-BE49-F238E27FC236}">
                <a16:creationId xmlns:a16="http://schemas.microsoft.com/office/drawing/2014/main" id="{D21DFB43-A313-F83C-26F5-2760ACE3EA06}"/>
              </a:ext>
            </a:extLst>
          </p:cNvPr>
          <p:cNvSpPr txBox="1">
            <a:spLocks/>
          </p:cNvSpPr>
          <p:nvPr/>
        </p:nvSpPr>
        <p:spPr>
          <a:xfrm>
            <a:off x="430782" y="1406445"/>
            <a:ext cx="2518693" cy="8069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a:solidFill>
                  <a:srgbClr val="5F21E9"/>
                </a:solidFill>
                <a:latin typeface="Calibri Light (En-têtes)"/>
                <a:ea typeface="+mn-ea"/>
                <a:cs typeface="+mn-cs"/>
              </a:rPr>
              <a:t>1</a:t>
            </a:r>
            <a:r>
              <a:rPr lang="en-US" sz="1600" b="1" baseline="30000">
                <a:solidFill>
                  <a:srgbClr val="5F21E9"/>
                </a:solidFill>
                <a:latin typeface="Calibri Light (En-têtes)"/>
                <a:ea typeface="+mn-ea"/>
                <a:cs typeface="+mn-cs"/>
              </a:rPr>
              <a:t>st</a:t>
            </a:r>
            <a:r>
              <a:rPr lang="en-US" sz="1600" b="1">
                <a:solidFill>
                  <a:srgbClr val="5F21E9"/>
                </a:solidFill>
                <a:latin typeface="Calibri Light (En-têtes)"/>
                <a:ea typeface="+mn-ea"/>
                <a:cs typeface="+mn-cs"/>
              </a:rPr>
              <a:t> C400 IONS INSTALLATION</a:t>
            </a:r>
            <a:endParaRPr lang="fr-FR" sz="1600" b="1">
              <a:solidFill>
                <a:srgbClr val="5F21E9"/>
              </a:solidFill>
              <a:latin typeface="Calibri Light (En-têtes)"/>
              <a:ea typeface="+mn-ea"/>
              <a:cs typeface="+mn-cs"/>
            </a:endParaRPr>
          </a:p>
        </p:txBody>
      </p:sp>
      <p:cxnSp>
        <p:nvCxnSpPr>
          <p:cNvPr id="9" name="Connecteur : en angle 8">
            <a:extLst>
              <a:ext uri="{FF2B5EF4-FFF2-40B4-BE49-F238E27FC236}">
                <a16:creationId xmlns:a16="http://schemas.microsoft.com/office/drawing/2014/main" id="{F5356CB8-E3E7-7DF3-A6F8-7C9B8F6E3D1B}"/>
              </a:ext>
            </a:extLst>
          </p:cNvPr>
          <p:cNvCxnSpPr>
            <a:cxnSpLocks/>
          </p:cNvCxnSpPr>
          <p:nvPr/>
        </p:nvCxnSpPr>
        <p:spPr>
          <a:xfrm>
            <a:off x="2856488" y="1809929"/>
            <a:ext cx="4307361" cy="722769"/>
          </a:xfrm>
          <a:prstGeom prst="bentConnector3">
            <a:avLst>
              <a:gd name="adj1" fmla="val 75738"/>
            </a:avLst>
          </a:prstGeom>
          <a:ln w="28575">
            <a:solidFill>
              <a:srgbClr val="5F21E9"/>
            </a:solidFill>
            <a:headEnd type="none" w="med" len="med"/>
            <a:tailEnd type="diamond" w="med" len="med"/>
          </a:ln>
          <a:effectLst/>
        </p:spPr>
        <p:style>
          <a:lnRef idx="1">
            <a:schemeClr val="accent1"/>
          </a:lnRef>
          <a:fillRef idx="0">
            <a:schemeClr val="accent1"/>
          </a:fillRef>
          <a:effectRef idx="0">
            <a:schemeClr val="accent1"/>
          </a:effectRef>
          <a:fontRef idx="minor">
            <a:schemeClr val="tx1"/>
          </a:fontRef>
        </p:style>
      </p:cxnSp>
      <p:pic>
        <p:nvPicPr>
          <p:cNvPr id="49" name="Picture 4" descr="Présentation PowerPoint">
            <a:extLst>
              <a:ext uri="{FF2B5EF4-FFF2-40B4-BE49-F238E27FC236}">
                <a16:creationId xmlns:a16="http://schemas.microsoft.com/office/drawing/2014/main" id="{75425C60-E367-D2EC-381A-F96D526A90A9}"/>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44042" b="23176"/>
          <a:stretch/>
        </p:blipFill>
        <p:spPr bwMode="auto">
          <a:xfrm>
            <a:off x="1292353" y="1914524"/>
            <a:ext cx="817485" cy="311602"/>
          </a:xfrm>
          <a:prstGeom prst="rect">
            <a:avLst/>
          </a:prstGeom>
          <a:noFill/>
          <a:extLst>
            <a:ext uri="{909E8E84-426E-40DD-AFC4-6F175D3DCCD1}">
              <a14:hiddenFill xmlns:a14="http://schemas.microsoft.com/office/drawing/2010/main">
                <a:solidFill>
                  <a:srgbClr val="FFFFFF"/>
                </a:solidFill>
              </a14:hiddenFill>
            </a:ext>
          </a:extLst>
        </p:spPr>
      </p:pic>
      <p:sp>
        <p:nvSpPr>
          <p:cNvPr id="50" name="ZoneTexte 49">
            <a:extLst>
              <a:ext uri="{FF2B5EF4-FFF2-40B4-BE49-F238E27FC236}">
                <a16:creationId xmlns:a16="http://schemas.microsoft.com/office/drawing/2014/main" id="{C5FE7F28-8F7B-19D8-AB85-9928733CA1B9}"/>
              </a:ext>
            </a:extLst>
          </p:cNvPr>
          <p:cNvSpPr txBox="1"/>
          <p:nvPr/>
        </p:nvSpPr>
        <p:spPr>
          <a:xfrm>
            <a:off x="980202" y="1898640"/>
            <a:ext cx="370101" cy="369332"/>
          </a:xfrm>
          <a:prstGeom prst="rect">
            <a:avLst/>
          </a:prstGeom>
          <a:noFill/>
        </p:spPr>
        <p:txBody>
          <a:bodyPr wrap="none" rtlCol="0">
            <a:spAutoFit/>
          </a:bodyPr>
          <a:lstStyle/>
          <a:p>
            <a:r>
              <a:rPr lang="fr-FR">
                <a:solidFill>
                  <a:srgbClr val="757D85"/>
                </a:solidFill>
              </a:rPr>
              <a:t>at</a:t>
            </a:r>
          </a:p>
        </p:txBody>
      </p:sp>
      <p:sp>
        <p:nvSpPr>
          <p:cNvPr id="51" name="ZoneTexte 50">
            <a:extLst>
              <a:ext uri="{FF2B5EF4-FFF2-40B4-BE49-F238E27FC236}">
                <a16:creationId xmlns:a16="http://schemas.microsoft.com/office/drawing/2014/main" id="{47ADCA4A-E9FA-A7BF-B93E-877BA0DA1EF8}"/>
              </a:ext>
            </a:extLst>
          </p:cNvPr>
          <p:cNvSpPr txBox="1"/>
          <p:nvPr/>
        </p:nvSpPr>
        <p:spPr>
          <a:xfrm>
            <a:off x="8449056" y="6507149"/>
            <a:ext cx="3742944" cy="261610"/>
          </a:xfrm>
          <a:prstGeom prst="rect">
            <a:avLst/>
          </a:prstGeom>
          <a:noFill/>
        </p:spPr>
        <p:txBody>
          <a:bodyPr wrap="square" rtlCol="0">
            <a:spAutoFit/>
          </a:bodyPr>
          <a:lstStyle/>
          <a:p>
            <a:r>
              <a:rPr lang="fr-FR" sz="1100">
                <a:solidFill>
                  <a:schemeClr val="bg1"/>
                </a:solidFill>
                <a:latin typeface="+mj-lt"/>
              </a:rPr>
              <a:t>©2024  Normandy </a:t>
            </a:r>
            <a:r>
              <a:rPr lang="fr-FR" sz="1100" err="1">
                <a:solidFill>
                  <a:schemeClr val="bg1"/>
                </a:solidFill>
                <a:latin typeface="+mj-lt"/>
              </a:rPr>
              <a:t>Hadrontherapy</a:t>
            </a:r>
            <a:r>
              <a:rPr lang="fr-FR" sz="1100">
                <a:solidFill>
                  <a:schemeClr val="bg1"/>
                </a:solidFill>
                <a:latin typeface="+mj-lt"/>
              </a:rPr>
              <a:t> – </a:t>
            </a:r>
            <a:r>
              <a:rPr lang="fr-FR" sz="1100" err="1">
                <a:solidFill>
                  <a:schemeClr val="bg1"/>
                </a:solidFill>
                <a:latin typeface="+mj-lt"/>
              </a:rPr>
              <a:t>Confidential</a:t>
            </a:r>
            <a:r>
              <a:rPr lang="fr-FR" sz="1100">
                <a:solidFill>
                  <a:schemeClr val="bg1"/>
                </a:solidFill>
                <a:latin typeface="+mj-lt"/>
              </a:rPr>
              <a:t> &amp; </a:t>
            </a:r>
            <a:r>
              <a:rPr lang="fr-FR" sz="1100" err="1">
                <a:solidFill>
                  <a:schemeClr val="bg1"/>
                </a:solidFill>
                <a:latin typeface="+mj-lt"/>
              </a:rPr>
              <a:t>Proprietary</a:t>
            </a:r>
            <a:endParaRPr lang="fr-FR" sz="1100">
              <a:solidFill>
                <a:schemeClr val="bg1"/>
              </a:solidFill>
              <a:latin typeface="+mj-lt"/>
            </a:endParaRPr>
          </a:p>
        </p:txBody>
      </p:sp>
      <p:sp>
        <p:nvSpPr>
          <p:cNvPr id="7" name="ZoneTexte 6">
            <a:extLst>
              <a:ext uri="{FF2B5EF4-FFF2-40B4-BE49-F238E27FC236}">
                <a16:creationId xmlns:a16="http://schemas.microsoft.com/office/drawing/2014/main" id="{6A50BAF8-22E8-87BF-036E-2261185782E2}"/>
              </a:ext>
            </a:extLst>
          </p:cNvPr>
          <p:cNvSpPr txBox="1"/>
          <p:nvPr/>
        </p:nvSpPr>
        <p:spPr>
          <a:xfrm>
            <a:off x="209550" y="3122863"/>
            <a:ext cx="4550986" cy="2785378"/>
          </a:xfrm>
          <a:prstGeom prst="rect">
            <a:avLst/>
          </a:prstGeom>
          <a:noFill/>
        </p:spPr>
        <p:txBody>
          <a:bodyPr wrap="square" rtlCol="0">
            <a:spAutoFit/>
          </a:bodyPr>
          <a:lstStyle/>
          <a:p>
            <a:pPr marL="285750" indent="-285750">
              <a:buClr>
                <a:schemeClr val="accent2"/>
              </a:buClr>
              <a:buFont typeface="Wingdings" panose="05000000000000000000" pitchFamily="2" charset="2"/>
              <a:buChar char="ü"/>
            </a:pPr>
            <a:r>
              <a:rPr lang="en-US" sz="1700" b="1" dirty="0">
                <a:latin typeface="+mj-lt"/>
              </a:rPr>
              <a:t>100 proton </a:t>
            </a:r>
            <a:r>
              <a:rPr lang="en-US" sz="1700" dirty="0">
                <a:latin typeface="+mj-lt"/>
              </a:rPr>
              <a:t>therapy centers</a:t>
            </a:r>
          </a:p>
          <a:p>
            <a:pPr lvl="1"/>
            <a:r>
              <a:rPr lang="en-US" sz="1400" i="1" dirty="0">
                <a:latin typeface="+mj-lt"/>
              </a:rPr>
              <a:t>30 under construction</a:t>
            </a:r>
          </a:p>
          <a:p>
            <a:pPr marL="285750" indent="-285750">
              <a:buClr>
                <a:schemeClr val="accent2"/>
              </a:buClr>
              <a:buFont typeface="Wingdings" panose="05000000000000000000" pitchFamily="2" charset="2"/>
              <a:buChar char="ü"/>
            </a:pPr>
            <a:r>
              <a:rPr lang="en-US" sz="1700" b="1" dirty="0">
                <a:latin typeface="+mj-lt"/>
              </a:rPr>
              <a:t>16 ions </a:t>
            </a:r>
            <a:r>
              <a:rPr lang="en-US" sz="1700" dirty="0">
                <a:latin typeface="+mj-lt"/>
              </a:rPr>
              <a:t>therapy centers (about 30 rooms)</a:t>
            </a:r>
          </a:p>
          <a:p>
            <a:pPr lvl="1"/>
            <a:r>
              <a:rPr lang="en-US" sz="1400" i="1" dirty="0">
                <a:latin typeface="+mj-lt"/>
              </a:rPr>
              <a:t>4 under construction</a:t>
            </a:r>
            <a:endParaRPr lang="en-US" sz="1700" b="1" dirty="0">
              <a:latin typeface="+mj-lt"/>
            </a:endParaRPr>
          </a:p>
          <a:p>
            <a:pPr marL="285750" indent="-285750">
              <a:buClr>
                <a:schemeClr val="accent2"/>
              </a:buClr>
              <a:buFont typeface="Wingdings" panose="05000000000000000000" pitchFamily="2" charset="2"/>
              <a:buChar char="§"/>
            </a:pPr>
            <a:endParaRPr lang="en-US" sz="1700" b="1" dirty="0">
              <a:latin typeface="+mj-lt"/>
            </a:endParaRPr>
          </a:p>
          <a:p>
            <a:pPr marL="285750" indent="-285750">
              <a:buClr>
                <a:schemeClr val="accent2"/>
              </a:buClr>
              <a:buFont typeface="Wingdings" panose="05000000000000000000" pitchFamily="2" charset="2"/>
              <a:buChar char="§"/>
            </a:pPr>
            <a:endParaRPr lang="en-US" sz="1700" b="1" dirty="0">
              <a:latin typeface="+mj-lt"/>
            </a:endParaRPr>
          </a:p>
          <a:p>
            <a:pPr marL="285750" indent="-285750">
              <a:buClr>
                <a:schemeClr val="accent2"/>
              </a:buClr>
              <a:buFont typeface="Wingdings" panose="05000000000000000000" pitchFamily="2" charset="2"/>
              <a:buChar char="Ø"/>
            </a:pPr>
            <a:r>
              <a:rPr lang="en-US" sz="1700" b="1" dirty="0">
                <a:latin typeface="+mj-lt"/>
              </a:rPr>
              <a:t>700 centers </a:t>
            </a:r>
            <a:r>
              <a:rPr lang="en-US" sz="1700" dirty="0">
                <a:latin typeface="+mj-lt"/>
              </a:rPr>
              <a:t>(roughly 1400 rooms) would be needed to treat 1% of the incidence</a:t>
            </a:r>
          </a:p>
          <a:p>
            <a:pPr lvl="1">
              <a:buClr>
                <a:schemeClr val="accent2"/>
              </a:buClr>
            </a:pPr>
            <a:r>
              <a:rPr lang="en-US" sz="1400" i="1" dirty="0">
                <a:latin typeface="+mj-lt"/>
              </a:rPr>
              <a:t>Assumption of 350 patients treated per year per room</a:t>
            </a:r>
          </a:p>
          <a:p>
            <a:pPr lvl="1"/>
            <a:endParaRPr lang="en-US" sz="1700" b="1" dirty="0">
              <a:latin typeface="+mj-lt"/>
            </a:endParaRPr>
          </a:p>
          <a:p>
            <a:pPr lvl="1"/>
            <a:endParaRPr lang="en-US" sz="1400" i="1" dirty="0">
              <a:latin typeface="+mj-lt"/>
            </a:endParaRPr>
          </a:p>
        </p:txBody>
      </p:sp>
      <p:pic>
        <p:nvPicPr>
          <p:cNvPr id="10" name="Image 9">
            <a:extLst>
              <a:ext uri="{FF2B5EF4-FFF2-40B4-BE49-F238E27FC236}">
                <a16:creationId xmlns:a16="http://schemas.microsoft.com/office/drawing/2014/main" id="{8167C0BD-7962-BA20-B417-5A7CD2534ACA}"/>
              </a:ext>
            </a:extLst>
          </p:cNvPr>
          <p:cNvPicPr>
            <a:picLocks noChangeAspect="1"/>
          </p:cNvPicPr>
          <p:nvPr/>
        </p:nvPicPr>
        <p:blipFill rotWithShape="1">
          <a:blip r:embed="rId7">
            <a:clrChange>
              <a:clrFrom>
                <a:srgbClr val="FFFFFF"/>
              </a:clrFrom>
              <a:clrTo>
                <a:srgbClr val="FFFFFF">
                  <a:alpha val="0"/>
                </a:srgbClr>
              </a:clrTo>
            </a:clrChange>
          </a:blip>
          <a:srcRect l="942" t="83201" r="97220" b="11386"/>
          <a:stretch/>
        </p:blipFill>
        <p:spPr>
          <a:xfrm>
            <a:off x="10013070" y="3713385"/>
            <a:ext cx="224606" cy="330303"/>
          </a:xfrm>
          <a:prstGeom prst="rect">
            <a:avLst/>
          </a:prstGeom>
        </p:spPr>
      </p:pic>
      <p:pic>
        <p:nvPicPr>
          <p:cNvPr id="12" name="Image 11">
            <a:extLst>
              <a:ext uri="{FF2B5EF4-FFF2-40B4-BE49-F238E27FC236}">
                <a16:creationId xmlns:a16="http://schemas.microsoft.com/office/drawing/2014/main" id="{FBA94781-6A8F-E570-04E4-A098B5F94678}"/>
              </a:ext>
            </a:extLst>
          </p:cNvPr>
          <p:cNvPicPr>
            <a:picLocks noChangeAspect="1"/>
          </p:cNvPicPr>
          <p:nvPr/>
        </p:nvPicPr>
        <p:blipFill>
          <a:blip r:embed="rId9"/>
          <a:stretch>
            <a:fillRect/>
          </a:stretch>
        </p:blipFill>
        <p:spPr>
          <a:xfrm>
            <a:off x="5433639" y="4889803"/>
            <a:ext cx="209579" cy="304843"/>
          </a:xfrm>
          <a:prstGeom prst="rect">
            <a:avLst/>
          </a:prstGeom>
        </p:spPr>
      </p:pic>
    </p:spTree>
    <p:extLst>
      <p:ext uri="{BB962C8B-B14F-4D97-AF65-F5344CB8AC3E}">
        <p14:creationId xmlns:p14="http://schemas.microsoft.com/office/powerpoint/2010/main" val="3936620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64390D-C293-A02B-964F-A19658EFF981}"/>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6DE459D6-002F-96E0-1F9F-53046D78358C}"/>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5" imgW="353" imgH="353" progId="TCLayout.ActiveDocument.1">
                  <p:embed/>
                </p:oleObj>
              </mc:Choice>
              <mc:Fallback>
                <p:oleObj name="think-cell Slide" r:id="rId5" imgW="353" imgH="353" progId="TCLayout.ActiveDocument.1">
                  <p:embed/>
                  <p:pic>
                    <p:nvPicPr>
                      <p:cNvPr id="3" name="Object 2" hidden="1">
                        <a:extLst>
                          <a:ext uri="{FF2B5EF4-FFF2-40B4-BE49-F238E27FC236}">
                            <a16:creationId xmlns:a16="http://schemas.microsoft.com/office/drawing/2014/main" id="{6DE459D6-002F-96E0-1F9F-53046D78358C}"/>
                          </a:ext>
                        </a:extLst>
                      </p:cNvPr>
                      <p:cNvPicPr/>
                      <p:nvPr/>
                    </p:nvPicPr>
                    <p:blipFill>
                      <a:blip r:embed="rId6"/>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8FB823BF-389A-5E8B-2876-8C1A13616825}"/>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0E4A7226-10FC-4C34-E949-C81323011E02}"/>
              </a:ext>
            </a:extLst>
          </p:cNvPr>
          <p:cNvSpPr>
            <a:spLocks noGrp="1"/>
          </p:cNvSpPr>
          <p:nvPr>
            <p:ph type="title"/>
          </p:nvPr>
        </p:nvSpPr>
        <p:spPr>
          <a:xfrm>
            <a:off x="692766" y="-54995"/>
            <a:ext cx="9461631" cy="1157382"/>
          </a:xfrm>
        </p:spPr>
        <p:txBody>
          <a:bodyPr vert="horz">
            <a:normAutofit/>
          </a:bodyPr>
          <a:lstStyle/>
          <a:p>
            <a:r>
              <a:rPr lang="en-US" sz="3600" b="1" dirty="0">
                <a:latin typeface="+mn-lt"/>
              </a:rPr>
              <a:t>Project delivery status</a:t>
            </a:r>
          </a:p>
        </p:txBody>
      </p:sp>
      <p:sp>
        <p:nvSpPr>
          <p:cNvPr id="12" name="ZoneTexte 11">
            <a:extLst>
              <a:ext uri="{FF2B5EF4-FFF2-40B4-BE49-F238E27FC236}">
                <a16:creationId xmlns:a16="http://schemas.microsoft.com/office/drawing/2014/main" id="{B2A64A23-1EED-B602-9181-FA971E890E0A}"/>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CBB3FA75-DA9E-126E-6BDA-D7D763F3EBDE}"/>
              </a:ext>
            </a:extLst>
          </p:cNvPr>
          <p:cNvSpPr>
            <a:spLocks noGrp="1"/>
          </p:cNvSpPr>
          <p:nvPr>
            <p:ph type="sldNum" sz="quarter" idx="12"/>
          </p:nvPr>
        </p:nvSpPr>
        <p:spPr/>
        <p:txBody>
          <a:bodyPr/>
          <a:lstStyle/>
          <a:p>
            <a:fld id="{3C70BCF7-18AB-49E6-9587-D4665AED965E}" type="slidenum">
              <a:rPr lang="fr-FR" smtClean="0"/>
              <a:t>50</a:t>
            </a:fld>
            <a:endParaRPr lang="fr-FR"/>
          </a:p>
        </p:txBody>
      </p:sp>
      <p:sp>
        <p:nvSpPr>
          <p:cNvPr id="11" name="TextBox 10">
            <a:extLst>
              <a:ext uri="{FF2B5EF4-FFF2-40B4-BE49-F238E27FC236}">
                <a16:creationId xmlns:a16="http://schemas.microsoft.com/office/drawing/2014/main" id="{AA55B436-814A-F3C2-3AE4-15147B26542D}"/>
              </a:ext>
            </a:extLst>
          </p:cNvPr>
          <p:cNvSpPr txBox="1"/>
          <p:nvPr/>
        </p:nvSpPr>
        <p:spPr>
          <a:xfrm>
            <a:off x="1841763" y="5181315"/>
            <a:ext cx="3057932" cy="354071"/>
          </a:xfrm>
          <a:prstGeom prst="rect">
            <a:avLst/>
          </a:prstGeom>
          <a:noFill/>
        </p:spPr>
        <p:txBody>
          <a:bodyPr wrap="square" rtlCol="0">
            <a:spAutoFit/>
          </a:bodyPr>
          <a:lstStyle/>
          <a:p>
            <a:r>
              <a:rPr lang="en-US" b="1" dirty="0">
                <a:solidFill>
                  <a:schemeClr val="bg1"/>
                </a:solidFill>
              </a:rPr>
              <a:t>IBA C230</a:t>
            </a:r>
            <a:endParaRPr lang="fr-BE" b="1" dirty="0">
              <a:solidFill>
                <a:schemeClr val="bg1"/>
              </a:solidFill>
            </a:endParaRPr>
          </a:p>
        </p:txBody>
      </p:sp>
      <p:sp>
        <p:nvSpPr>
          <p:cNvPr id="13" name="TextBox 11">
            <a:extLst>
              <a:ext uri="{FF2B5EF4-FFF2-40B4-BE49-F238E27FC236}">
                <a16:creationId xmlns:a16="http://schemas.microsoft.com/office/drawing/2014/main" id="{03244C27-88DD-ACBF-7D87-FAF705526A9A}"/>
              </a:ext>
            </a:extLst>
          </p:cNvPr>
          <p:cNvSpPr txBox="1"/>
          <p:nvPr/>
        </p:nvSpPr>
        <p:spPr>
          <a:xfrm>
            <a:off x="1841763" y="2976245"/>
            <a:ext cx="3057932" cy="354071"/>
          </a:xfrm>
          <a:prstGeom prst="rect">
            <a:avLst/>
          </a:prstGeom>
          <a:noFill/>
        </p:spPr>
        <p:txBody>
          <a:bodyPr wrap="square" rtlCol="0">
            <a:spAutoFit/>
          </a:bodyPr>
          <a:lstStyle/>
          <a:p>
            <a:r>
              <a:rPr lang="en-US" b="1" dirty="0">
                <a:solidFill>
                  <a:schemeClr val="bg1"/>
                </a:solidFill>
              </a:rPr>
              <a:t>NHa C400</a:t>
            </a:r>
            <a:endParaRPr lang="fr-BE" b="1" dirty="0">
              <a:solidFill>
                <a:schemeClr val="bg1"/>
              </a:solidFill>
            </a:endParaRPr>
          </a:p>
        </p:txBody>
      </p:sp>
      <p:pic>
        <p:nvPicPr>
          <p:cNvPr id="7" name="table">
            <a:extLst>
              <a:ext uri="{FF2B5EF4-FFF2-40B4-BE49-F238E27FC236}">
                <a16:creationId xmlns:a16="http://schemas.microsoft.com/office/drawing/2014/main" id="{FB1AC19D-45E8-3F24-17EF-99BE9D5852E8}"/>
              </a:ext>
            </a:extLst>
          </p:cNvPr>
          <p:cNvPicPr>
            <a:picLocks noChangeAspect="1"/>
          </p:cNvPicPr>
          <p:nvPr/>
        </p:nvPicPr>
        <p:blipFill>
          <a:blip r:embed="rId7"/>
          <a:stretch>
            <a:fillRect/>
          </a:stretch>
        </p:blipFill>
        <p:spPr>
          <a:xfrm>
            <a:off x="525203" y="1197442"/>
            <a:ext cx="3352770" cy="4751926"/>
          </a:xfrm>
          <a:prstGeom prst="rect">
            <a:avLst/>
          </a:prstGeom>
        </p:spPr>
      </p:pic>
      <p:pic>
        <p:nvPicPr>
          <p:cNvPr id="8" name="Picture 2">
            <a:extLst>
              <a:ext uri="{FF2B5EF4-FFF2-40B4-BE49-F238E27FC236}">
                <a16:creationId xmlns:a16="http://schemas.microsoft.com/office/drawing/2014/main" id="{364E293A-2AB3-AE02-6D60-2F3D746E7C8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4535" y="1368334"/>
            <a:ext cx="213250" cy="2132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C4BC0138-72E3-F115-7B65-42B2DC24705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4535" y="1995835"/>
            <a:ext cx="213250" cy="213250"/>
          </a:xfrm>
          <a:prstGeom prst="rect">
            <a:avLst/>
          </a:prstGeom>
          <a:noFill/>
          <a:extLst>
            <a:ext uri="{909E8E84-426E-40DD-AFC4-6F175D3DCCD1}">
              <a14:hiddenFill xmlns:a14="http://schemas.microsoft.com/office/drawing/2010/main">
                <a:solidFill>
                  <a:srgbClr val="FFFFFF"/>
                </a:solidFill>
              </a14:hiddenFill>
            </a:ext>
          </a:extLst>
        </p:spPr>
      </p:pic>
      <p:pic>
        <p:nvPicPr>
          <p:cNvPr id="25" name="Image 8">
            <a:extLst>
              <a:ext uri="{FF2B5EF4-FFF2-40B4-BE49-F238E27FC236}">
                <a16:creationId xmlns:a16="http://schemas.microsoft.com/office/drawing/2014/main" id="{9C6B68F7-7C3B-D9DB-63C1-0F52325E85C1}"/>
              </a:ext>
            </a:extLst>
          </p:cNvPr>
          <p:cNvPicPr>
            <a:picLocks noChangeAspect="1"/>
          </p:cNvPicPr>
          <p:nvPr/>
        </p:nvPicPr>
        <p:blipFill>
          <a:blip r:embed="rId9"/>
          <a:stretch>
            <a:fillRect/>
          </a:stretch>
        </p:blipFill>
        <p:spPr>
          <a:xfrm>
            <a:off x="4764345" y="1322614"/>
            <a:ext cx="2131537" cy="2092065"/>
          </a:xfrm>
          <a:prstGeom prst="rect">
            <a:avLst/>
          </a:prstGeom>
        </p:spPr>
      </p:pic>
      <p:sp>
        <p:nvSpPr>
          <p:cNvPr id="27" name="TextBox 26">
            <a:extLst>
              <a:ext uri="{FF2B5EF4-FFF2-40B4-BE49-F238E27FC236}">
                <a16:creationId xmlns:a16="http://schemas.microsoft.com/office/drawing/2014/main" id="{C2D167B6-1E6B-2907-014D-A36C61572489}"/>
              </a:ext>
            </a:extLst>
          </p:cNvPr>
          <p:cNvSpPr txBox="1"/>
          <p:nvPr/>
        </p:nvSpPr>
        <p:spPr>
          <a:xfrm>
            <a:off x="4994945" y="3373178"/>
            <a:ext cx="1614545" cy="261610"/>
          </a:xfrm>
          <a:prstGeom prst="rect">
            <a:avLst/>
          </a:prstGeom>
          <a:noFill/>
        </p:spPr>
        <p:txBody>
          <a:bodyPr wrap="none" rtlCol="0">
            <a:spAutoFit/>
          </a:bodyPr>
          <a:lstStyle/>
          <a:p>
            <a:r>
              <a:rPr lang="en-US" sz="1100" i="1" dirty="0"/>
              <a:t>External Injection System</a:t>
            </a:r>
            <a:endParaRPr lang="fr-FR" sz="1100" i="1" dirty="0"/>
          </a:p>
        </p:txBody>
      </p:sp>
      <p:pic>
        <p:nvPicPr>
          <p:cNvPr id="4" name="Picture 3" descr="A green curved machine with several parts&#10;&#10;Description automatically generated with low confidence">
            <a:extLst>
              <a:ext uri="{FF2B5EF4-FFF2-40B4-BE49-F238E27FC236}">
                <a16:creationId xmlns:a16="http://schemas.microsoft.com/office/drawing/2014/main" id="{64DCD8EE-5701-32A6-A48D-18ACD3B5FAE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33097" y="3822036"/>
            <a:ext cx="3999204" cy="1974608"/>
          </a:xfrm>
          <a:prstGeom prst="rect">
            <a:avLst/>
          </a:prstGeom>
        </p:spPr>
      </p:pic>
      <p:sp>
        <p:nvSpPr>
          <p:cNvPr id="5" name="TextBox 4">
            <a:extLst>
              <a:ext uri="{FF2B5EF4-FFF2-40B4-BE49-F238E27FC236}">
                <a16:creationId xmlns:a16="http://schemas.microsoft.com/office/drawing/2014/main" id="{2A73538A-4EE1-CBCA-1C33-2C1F7E76CEA7}"/>
              </a:ext>
            </a:extLst>
          </p:cNvPr>
          <p:cNvSpPr txBox="1"/>
          <p:nvPr/>
        </p:nvSpPr>
        <p:spPr>
          <a:xfrm>
            <a:off x="5617224" y="5777957"/>
            <a:ext cx="1830950" cy="261610"/>
          </a:xfrm>
          <a:prstGeom prst="rect">
            <a:avLst/>
          </a:prstGeom>
          <a:noFill/>
        </p:spPr>
        <p:txBody>
          <a:bodyPr wrap="none" rtlCol="0">
            <a:spAutoFit/>
          </a:bodyPr>
          <a:lstStyle/>
          <a:p>
            <a:r>
              <a:rPr lang="en-US" sz="1100" i="1" dirty="0"/>
              <a:t>ESS and Transport beamlines</a:t>
            </a:r>
            <a:endParaRPr lang="fr-FR" sz="1100" i="1" dirty="0"/>
          </a:p>
        </p:txBody>
      </p:sp>
      <p:sp>
        <p:nvSpPr>
          <p:cNvPr id="10" name="Arrow: Right 9">
            <a:extLst>
              <a:ext uri="{FF2B5EF4-FFF2-40B4-BE49-F238E27FC236}">
                <a16:creationId xmlns:a16="http://schemas.microsoft.com/office/drawing/2014/main" id="{7C77CCCD-28F9-73E5-99D5-E6D6A12C2905}"/>
              </a:ext>
            </a:extLst>
          </p:cNvPr>
          <p:cNvSpPr/>
          <p:nvPr/>
        </p:nvSpPr>
        <p:spPr>
          <a:xfrm rot="5400000">
            <a:off x="2961554" y="4688187"/>
            <a:ext cx="2291766" cy="23059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Image 8">
            <a:extLst>
              <a:ext uri="{FF2B5EF4-FFF2-40B4-BE49-F238E27FC236}">
                <a16:creationId xmlns:a16="http://schemas.microsoft.com/office/drawing/2014/main" id="{9D539B54-C2A9-7205-A400-6BEFF55E90A0}"/>
              </a:ext>
            </a:extLst>
          </p:cNvPr>
          <p:cNvPicPr>
            <a:picLocks noChangeAspect="1"/>
          </p:cNvPicPr>
          <p:nvPr/>
        </p:nvPicPr>
        <p:blipFill>
          <a:blip r:embed="rId11"/>
          <a:stretch>
            <a:fillRect/>
          </a:stretch>
        </p:blipFill>
        <p:spPr>
          <a:xfrm>
            <a:off x="7270269" y="1406440"/>
            <a:ext cx="3169132" cy="1427240"/>
          </a:xfrm>
          <a:prstGeom prst="rect">
            <a:avLst/>
          </a:prstGeom>
        </p:spPr>
      </p:pic>
      <p:sp>
        <p:nvSpPr>
          <p:cNvPr id="15" name="TextBox 14">
            <a:extLst>
              <a:ext uri="{FF2B5EF4-FFF2-40B4-BE49-F238E27FC236}">
                <a16:creationId xmlns:a16="http://schemas.microsoft.com/office/drawing/2014/main" id="{EA4F6AA7-779F-95FE-7147-F3315638FA6B}"/>
              </a:ext>
            </a:extLst>
          </p:cNvPr>
          <p:cNvSpPr txBox="1"/>
          <p:nvPr/>
        </p:nvSpPr>
        <p:spPr>
          <a:xfrm>
            <a:off x="7425631" y="2764566"/>
            <a:ext cx="1076385" cy="276999"/>
          </a:xfrm>
          <a:prstGeom prst="rect">
            <a:avLst/>
          </a:prstGeom>
          <a:noFill/>
        </p:spPr>
        <p:txBody>
          <a:bodyPr wrap="none" rtlCol="0">
            <a:spAutoFit/>
          </a:bodyPr>
          <a:lstStyle/>
          <a:p>
            <a:r>
              <a:rPr lang="en-US" sz="1200" i="1" dirty="0"/>
              <a:t>Extraction line</a:t>
            </a:r>
            <a:endParaRPr lang="fr-FR" sz="1200" i="1" dirty="0"/>
          </a:p>
        </p:txBody>
      </p:sp>
      <p:pic>
        <p:nvPicPr>
          <p:cNvPr id="16" name="Picture 15">
            <a:extLst>
              <a:ext uri="{FF2B5EF4-FFF2-40B4-BE49-F238E27FC236}">
                <a16:creationId xmlns:a16="http://schemas.microsoft.com/office/drawing/2014/main" id="{A47CC0F7-85CE-1AE9-F7C2-915384EE3B68}"/>
              </a:ext>
            </a:extLst>
          </p:cNvPr>
          <p:cNvPicPr>
            <a:picLocks noChangeAspect="1"/>
          </p:cNvPicPr>
          <p:nvPr/>
        </p:nvPicPr>
        <p:blipFill>
          <a:blip r:embed="rId12"/>
          <a:stretch>
            <a:fillRect/>
          </a:stretch>
        </p:blipFill>
        <p:spPr>
          <a:xfrm>
            <a:off x="10549687" y="1406440"/>
            <a:ext cx="1116896" cy="1705884"/>
          </a:xfrm>
          <a:prstGeom prst="rect">
            <a:avLst/>
          </a:prstGeom>
        </p:spPr>
      </p:pic>
      <p:sp>
        <p:nvSpPr>
          <p:cNvPr id="18" name="TextBox 17">
            <a:extLst>
              <a:ext uri="{FF2B5EF4-FFF2-40B4-BE49-F238E27FC236}">
                <a16:creationId xmlns:a16="http://schemas.microsoft.com/office/drawing/2014/main" id="{4DF83163-2487-14B6-EBDF-03D3ED4601BB}"/>
              </a:ext>
            </a:extLst>
          </p:cNvPr>
          <p:cNvSpPr txBox="1"/>
          <p:nvPr/>
        </p:nvSpPr>
        <p:spPr>
          <a:xfrm>
            <a:off x="10549687" y="3112324"/>
            <a:ext cx="1378904" cy="276999"/>
          </a:xfrm>
          <a:prstGeom prst="rect">
            <a:avLst/>
          </a:prstGeom>
          <a:noFill/>
        </p:spPr>
        <p:txBody>
          <a:bodyPr wrap="none" rtlCol="0">
            <a:spAutoFit/>
          </a:bodyPr>
          <a:lstStyle/>
          <a:p>
            <a:r>
              <a:rPr lang="en-US" sz="1200" i="1" dirty="0"/>
              <a:t>Degrader assembly</a:t>
            </a:r>
            <a:endParaRPr lang="fr-FR" sz="1200" i="1" dirty="0"/>
          </a:p>
        </p:txBody>
      </p:sp>
      <p:pic>
        <p:nvPicPr>
          <p:cNvPr id="19" name="Picture 18">
            <a:extLst>
              <a:ext uri="{FF2B5EF4-FFF2-40B4-BE49-F238E27FC236}">
                <a16:creationId xmlns:a16="http://schemas.microsoft.com/office/drawing/2014/main" id="{042722F1-2F38-E757-DE80-4D232295A8FC}"/>
              </a:ext>
            </a:extLst>
          </p:cNvPr>
          <p:cNvPicPr>
            <a:picLocks noChangeAspect="1"/>
          </p:cNvPicPr>
          <p:nvPr/>
        </p:nvPicPr>
        <p:blipFill>
          <a:blip r:embed="rId13"/>
          <a:stretch>
            <a:fillRect/>
          </a:stretch>
        </p:blipFill>
        <p:spPr>
          <a:xfrm>
            <a:off x="8909664" y="4152391"/>
            <a:ext cx="3140919" cy="1557945"/>
          </a:xfrm>
          <a:prstGeom prst="rect">
            <a:avLst/>
          </a:prstGeom>
        </p:spPr>
      </p:pic>
      <p:sp>
        <p:nvSpPr>
          <p:cNvPr id="20" name="TextBox 19">
            <a:extLst>
              <a:ext uri="{FF2B5EF4-FFF2-40B4-BE49-F238E27FC236}">
                <a16:creationId xmlns:a16="http://schemas.microsoft.com/office/drawing/2014/main" id="{E4E9504A-F877-828B-6BE5-4BC6D27BACF3}"/>
              </a:ext>
            </a:extLst>
          </p:cNvPr>
          <p:cNvSpPr txBox="1"/>
          <p:nvPr/>
        </p:nvSpPr>
        <p:spPr>
          <a:xfrm>
            <a:off x="8854835" y="5710336"/>
            <a:ext cx="2831224" cy="261610"/>
          </a:xfrm>
          <a:prstGeom prst="rect">
            <a:avLst/>
          </a:prstGeom>
          <a:noFill/>
        </p:spPr>
        <p:txBody>
          <a:bodyPr wrap="none" rtlCol="0">
            <a:spAutoFit/>
          </a:bodyPr>
          <a:lstStyle/>
          <a:p>
            <a:r>
              <a:rPr lang="en-US" sz="1100" i="1" dirty="0"/>
              <a:t>Beam delivery and treatment room equipment</a:t>
            </a:r>
            <a:endParaRPr lang="fr-FR" sz="1100" i="1" dirty="0"/>
          </a:p>
        </p:txBody>
      </p:sp>
    </p:spTree>
    <p:extLst>
      <p:ext uri="{BB962C8B-B14F-4D97-AF65-F5344CB8AC3E}">
        <p14:creationId xmlns:p14="http://schemas.microsoft.com/office/powerpoint/2010/main" val="19110938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35AE873A-DB00-A238-66FA-AC582B98090A}"/>
              </a:ext>
            </a:extLst>
          </p:cNvPr>
          <p:cNvPicPr>
            <a:picLocks noChangeAspect="1"/>
          </p:cNvPicPr>
          <p:nvPr/>
        </p:nvPicPr>
        <p:blipFill>
          <a:blip r:embed="rId2"/>
          <a:stretch>
            <a:fillRect/>
          </a:stretch>
        </p:blipFill>
        <p:spPr>
          <a:xfrm>
            <a:off x="1586826" y="1206695"/>
            <a:ext cx="8715413" cy="3036386"/>
          </a:xfrm>
          <a:prstGeom prst="rect">
            <a:avLst/>
          </a:prstGeom>
        </p:spPr>
      </p:pic>
      <p:sp>
        <p:nvSpPr>
          <p:cNvPr id="35" name="ZoneTexte 34">
            <a:extLst>
              <a:ext uri="{FF2B5EF4-FFF2-40B4-BE49-F238E27FC236}">
                <a16:creationId xmlns:a16="http://schemas.microsoft.com/office/drawing/2014/main" id="{C8113953-ED69-491B-F9EF-4F838D0219D3}"/>
              </a:ext>
            </a:extLst>
          </p:cNvPr>
          <p:cNvSpPr txBox="1"/>
          <p:nvPr/>
        </p:nvSpPr>
        <p:spPr>
          <a:xfrm>
            <a:off x="8449056" y="6495007"/>
            <a:ext cx="3742944" cy="261610"/>
          </a:xfrm>
          <a:prstGeom prst="rect">
            <a:avLst/>
          </a:prstGeom>
          <a:noFill/>
        </p:spPr>
        <p:txBody>
          <a:bodyPr wrap="square" rtlCol="0">
            <a:spAutoFit/>
          </a:bodyPr>
          <a:lstStyle/>
          <a:p>
            <a:r>
              <a:rPr lang="fr-FR" sz="1100">
                <a:solidFill>
                  <a:schemeClr val="bg1"/>
                </a:solidFill>
                <a:latin typeface="+mj-lt"/>
              </a:rPr>
              <a:t>©2024  Normandy </a:t>
            </a:r>
            <a:r>
              <a:rPr lang="fr-FR" sz="1100" err="1">
                <a:solidFill>
                  <a:schemeClr val="bg1"/>
                </a:solidFill>
                <a:latin typeface="+mj-lt"/>
              </a:rPr>
              <a:t>Hadrontherapy</a:t>
            </a:r>
            <a:r>
              <a:rPr lang="fr-FR" sz="1100">
                <a:solidFill>
                  <a:schemeClr val="bg1"/>
                </a:solidFill>
                <a:latin typeface="+mj-lt"/>
              </a:rPr>
              <a:t> – </a:t>
            </a:r>
            <a:r>
              <a:rPr lang="fr-FR" sz="1100" err="1">
                <a:solidFill>
                  <a:schemeClr val="bg1"/>
                </a:solidFill>
                <a:latin typeface="+mj-lt"/>
              </a:rPr>
              <a:t>Confidential</a:t>
            </a:r>
            <a:r>
              <a:rPr lang="fr-FR" sz="1100">
                <a:solidFill>
                  <a:schemeClr val="bg1"/>
                </a:solidFill>
                <a:latin typeface="+mj-lt"/>
              </a:rPr>
              <a:t> &amp; </a:t>
            </a:r>
            <a:r>
              <a:rPr lang="fr-FR" sz="1100" err="1">
                <a:solidFill>
                  <a:schemeClr val="bg1"/>
                </a:solidFill>
                <a:latin typeface="+mj-lt"/>
              </a:rPr>
              <a:t>Proprietary</a:t>
            </a:r>
            <a:endParaRPr lang="fr-FR" sz="1100">
              <a:solidFill>
                <a:schemeClr val="bg1"/>
              </a:solidFill>
              <a:latin typeface="+mj-lt"/>
            </a:endParaRPr>
          </a:p>
        </p:txBody>
      </p:sp>
      <p:pic>
        <p:nvPicPr>
          <p:cNvPr id="1032" name="Picture 8" descr="Pense-bête svg / note papier svg / pense-bête jaune / pense-bête avec  épingle svg / pense-bête png - Etsy France">
            <a:extLst>
              <a:ext uri="{FF2B5EF4-FFF2-40B4-BE49-F238E27FC236}">
                <a16:creationId xmlns:a16="http://schemas.microsoft.com/office/drawing/2014/main" id="{6A736ACF-FA41-7B4A-E538-6F082CC17F26}"/>
              </a:ext>
            </a:extLst>
          </p:cNvPr>
          <p:cNvPicPr>
            <a:picLocks noChangeAspect="1" noChangeArrowheads="1"/>
          </p:cNvPicPr>
          <p:nvPr/>
        </p:nvPicPr>
        <p:blipFill rotWithShape="1">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l="13785" t="5244" r="6200"/>
          <a:stretch/>
        </p:blipFill>
        <p:spPr bwMode="auto">
          <a:xfrm>
            <a:off x="2333670" y="4327222"/>
            <a:ext cx="2450734" cy="2321766"/>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 4">
            <a:extLst>
              <a:ext uri="{FF2B5EF4-FFF2-40B4-BE49-F238E27FC236}">
                <a16:creationId xmlns:a16="http://schemas.microsoft.com/office/drawing/2014/main" id="{0627D612-721B-905A-4B8B-692957DB58DB}"/>
              </a:ext>
            </a:extLst>
          </p:cNvPr>
          <p:cNvPicPr>
            <a:picLocks noChangeAspect="1"/>
          </p:cNvPicPr>
          <p:nvPr/>
        </p:nvPicPr>
        <p:blipFill>
          <a:blip r:embed="rId5">
            <a:clrChange>
              <a:clrFrom>
                <a:srgbClr val="FFFFFF"/>
              </a:clrFrom>
              <a:clrTo>
                <a:srgbClr val="FFFFFF">
                  <a:alpha val="0"/>
                </a:srgbClr>
              </a:clrTo>
            </a:clrChange>
          </a:blip>
          <a:stretch>
            <a:fillRect/>
          </a:stretch>
        </p:blipFill>
        <p:spPr>
          <a:xfrm rot="20925965">
            <a:off x="2682651" y="4882742"/>
            <a:ext cx="1457034" cy="491986"/>
          </a:xfrm>
          <a:prstGeom prst="rect">
            <a:avLst/>
          </a:prstGeom>
        </p:spPr>
      </p:pic>
      <p:pic>
        <p:nvPicPr>
          <p:cNvPr id="15" name="Picture 4" descr="ipac23.org – 14th International Particle Accelerator Conference">
            <a:extLst>
              <a:ext uri="{FF2B5EF4-FFF2-40B4-BE49-F238E27FC236}">
                <a16:creationId xmlns:a16="http://schemas.microsoft.com/office/drawing/2014/main" id="{1659FA6B-1905-B8E7-1239-4793D87A91C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0837950">
            <a:off x="3018381" y="5548817"/>
            <a:ext cx="1081311" cy="596974"/>
          </a:xfrm>
          <a:prstGeom prst="rect">
            <a:avLst/>
          </a:prstGeom>
          <a:noFill/>
          <a:extLst>
            <a:ext uri="{909E8E84-426E-40DD-AFC4-6F175D3DCCD1}">
              <a14:hiddenFill xmlns:a14="http://schemas.microsoft.com/office/drawing/2010/main">
                <a:solidFill>
                  <a:srgbClr val="FFFFFF"/>
                </a:solidFill>
              </a14:hiddenFill>
            </a:ext>
          </a:extLst>
        </p:spPr>
      </p:pic>
      <p:sp>
        <p:nvSpPr>
          <p:cNvPr id="12" name="ZoneTexte 11">
            <a:extLst>
              <a:ext uri="{FF2B5EF4-FFF2-40B4-BE49-F238E27FC236}">
                <a16:creationId xmlns:a16="http://schemas.microsoft.com/office/drawing/2014/main" id="{346C47B7-183E-CB60-26FC-89E03458F9B0}"/>
              </a:ext>
            </a:extLst>
          </p:cNvPr>
          <p:cNvSpPr txBox="1"/>
          <p:nvPr/>
        </p:nvSpPr>
        <p:spPr>
          <a:xfrm>
            <a:off x="6184893" y="5742672"/>
            <a:ext cx="7873770" cy="523220"/>
          </a:xfrm>
          <a:prstGeom prst="rect">
            <a:avLst/>
          </a:prstGeom>
          <a:noFill/>
        </p:spPr>
        <p:txBody>
          <a:bodyPr wrap="square" rtlCol="0">
            <a:spAutoFit/>
          </a:bodyPr>
          <a:lstStyle/>
          <a:p>
            <a:r>
              <a:rPr lang="en-US" sz="1400" b="1">
                <a:solidFill>
                  <a:srgbClr val="002060"/>
                </a:solidFill>
                <a:latin typeface="Abadi" panose="020B0604020104020204" pitchFamily="34" charset="0"/>
              </a:rPr>
              <a:t>International Particle Accelerator Conferenc</a:t>
            </a:r>
            <a:r>
              <a:rPr lang="en-US" sz="1200" b="1">
                <a:solidFill>
                  <a:srgbClr val="002060"/>
                </a:solidFill>
                <a:latin typeface="Abadi" panose="020B0604020104020204" pitchFamily="34" charset="0"/>
              </a:rPr>
              <a:t>e</a:t>
            </a:r>
            <a:r>
              <a:rPr lang="en-US" sz="1400" b="1">
                <a:solidFill>
                  <a:srgbClr val="002060"/>
                </a:solidFill>
                <a:latin typeface="Abadi" panose="020B0604020104020204" pitchFamily="34" charset="0"/>
              </a:rPr>
              <a:t>, </a:t>
            </a:r>
            <a:r>
              <a:rPr lang="en-US" sz="1400" b="1" err="1">
                <a:solidFill>
                  <a:srgbClr val="002060"/>
                </a:solidFill>
                <a:latin typeface="Abadi" panose="020B0604020104020204" pitchFamily="34" charset="0"/>
              </a:rPr>
              <a:t>Ganil</a:t>
            </a:r>
            <a:r>
              <a:rPr lang="en-US" sz="1400" b="1">
                <a:solidFill>
                  <a:srgbClr val="002060"/>
                </a:solidFill>
                <a:latin typeface="Abadi" panose="020B0604020104020204" pitchFamily="34" charset="0"/>
              </a:rPr>
              <a:t>            05/2026 Caen</a:t>
            </a:r>
          </a:p>
          <a:p>
            <a:r>
              <a:rPr lang="en-US" sz="1400" b="1">
                <a:solidFill>
                  <a:schemeClr val="accent4"/>
                </a:solidFill>
                <a:latin typeface="Abadi" panose="020B0604020104020204" pitchFamily="34" charset="0"/>
              </a:rPr>
              <a:t>Particle Therapy Co-Operative Group, </a:t>
            </a:r>
            <a:r>
              <a:rPr lang="fr-FR" sz="1400" b="1">
                <a:solidFill>
                  <a:schemeClr val="accent4"/>
                </a:solidFill>
                <a:latin typeface="Abadi" panose="020B0604020104020204" pitchFamily="34" charset="0"/>
              </a:rPr>
              <a:t>François </a:t>
            </a:r>
            <a:r>
              <a:rPr lang="fr-FR" sz="1400" b="1" err="1">
                <a:solidFill>
                  <a:schemeClr val="accent4"/>
                </a:solidFill>
                <a:latin typeface="Abadi" panose="020B0604020104020204" pitchFamily="34" charset="0"/>
              </a:rPr>
              <a:t>Baclesse</a:t>
            </a:r>
            <a:r>
              <a:rPr lang="fr-FR" sz="1400" b="1">
                <a:solidFill>
                  <a:schemeClr val="accent4"/>
                </a:solidFill>
                <a:latin typeface="Abadi" panose="020B0604020104020204" pitchFamily="34" charset="0"/>
              </a:rPr>
              <a:t>     </a:t>
            </a:r>
            <a:r>
              <a:rPr lang="en-US" sz="1400" b="1">
                <a:solidFill>
                  <a:schemeClr val="accent4"/>
                </a:solidFill>
                <a:latin typeface="Abadi" panose="020B0604020104020204" pitchFamily="34" charset="0"/>
              </a:rPr>
              <a:t>06/2026 Caen</a:t>
            </a:r>
          </a:p>
        </p:txBody>
      </p:sp>
      <p:sp>
        <p:nvSpPr>
          <p:cNvPr id="38" name="Forme libre : forme 37">
            <a:extLst>
              <a:ext uri="{FF2B5EF4-FFF2-40B4-BE49-F238E27FC236}">
                <a16:creationId xmlns:a16="http://schemas.microsoft.com/office/drawing/2014/main" id="{D6D4F925-0B13-3B85-D879-14E3D4E766EE}"/>
              </a:ext>
            </a:extLst>
          </p:cNvPr>
          <p:cNvSpPr/>
          <p:nvPr/>
        </p:nvSpPr>
        <p:spPr>
          <a:xfrm>
            <a:off x="4632459" y="3943851"/>
            <a:ext cx="3370991" cy="994415"/>
          </a:xfrm>
          <a:custGeom>
            <a:avLst/>
            <a:gdLst>
              <a:gd name="connsiteX0" fmla="*/ 4966636 w 5177945"/>
              <a:gd name="connsiteY0" fmla="*/ 0 h 1395454"/>
              <a:gd name="connsiteX1" fmla="*/ 4870383 w 5177945"/>
              <a:gd name="connsiteY1" fmla="*/ 808522 h 1395454"/>
              <a:gd name="connsiteX2" fmla="*/ 2021306 w 5177945"/>
              <a:gd name="connsiteY2" fmla="*/ 1357162 h 1395454"/>
              <a:gd name="connsiteX3" fmla="*/ 0 w 5177945"/>
              <a:gd name="connsiteY3" fmla="*/ 1366787 h 1395454"/>
              <a:gd name="connsiteX0" fmla="*/ 4966636 w 5054961"/>
              <a:gd name="connsiteY0" fmla="*/ 0 h 1395454"/>
              <a:gd name="connsiteX1" fmla="*/ 4543124 w 5054961"/>
              <a:gd name="connsiteY1" fmla="*/ 943276 h 1395454"/>
              <a:gd name="connsiteX2" fmla="*/ 2021306 w 5054961"/>
              <a:gd name="connsiteY2" fmla="*/ 1357162 h 1395454"/>
              <a:gd name="connsiteX3" fmla="*/ 0 w 5054961"/>
              <a:gd name="connsiteY3" fmla="*/ 1366787 h 1395454"/>
              <a:gd name="connsiteX0" fmla="*/ 4966636 w 5036535"/>
              <a:gd name="connsiteY0" fmla="*/ 0 h 1395454"/>
              <a:gd name="connsiteX1" fmla="*/ 4543124 w 5036535"/>
              <a:gd name="connsiteY1" fmla="*/ 943276 h 1395454"/>
              <a:gd name="connsiteX2" fmla="*/ 2021306 w 5036535"/>
              <a:gd name="connsiteY2" fmla="*/ 1357162 h 1395454"/>
              <a:gd name="connsiteX3" fmla="*/ 0 w 5036535"/>
              <a:gd name="connsiteY3" fmla="*/ 1366787 h 1395454"/>
              <a:gd name="connsiteX0" fmla="*/ 4966636 w 4966919"/>
              <a:gd name="connsiteY0" fmla="*/ 0 h 1395454"/>
              <a:gd name="connsiteX1" fmla="*/ 4543124 w 4966919"/>
              <a:gd name="connsiteY1" fmla="*/ 943276 h 1395454"/>
              <a:gd name="connsiteX2" fmla="*/ 2021306 w 4966919"/>
              <a:gd name="connsiteY2" fmla="*/ 1357162 h 1395454"/>
              <a:gd name="connsiteX3" fmla="*/ 0 w 4966919"/>
              <a:gd name="connsiteY3" fmla="*/ 1366787 h 1395454"/>
              <a:gd name="connsiteX0" fmla="*/ 4966636 w 4966919"/>
              <a:gd name="connsiteY0" fmla="*/ 0 h 1366787"/>
              <a:gd name="connsiteX1" fmla="*/ 4543124 w 4966919"/>
              <a:gd name="connsiteY1" fmla="*/ 943276 h 1366787"/>
              <a:gd name="connsiteX2" fmla="*/ 2021306 w 4966919"/>
              <a:gd name="connsiteY2" fmla="*/ 1357162 h 1366787"/>
              <a:gd name="connsiteX3" fmla="*/ 0 w 4966919"/>
              <a:gd name="connsiteY3" fmla="*/ 1366787 h 1366787"/>
              <a:gd name="connsiteX0" fmla="*/ 4966636 w 4966919"/>
              <a:gd name="connsiteY0" fmla="*/ 0 h 1366787"/>
              <a:gd name="connsiteX1" fmla="*/ 4543124 w 4966919"/>
              <a:gd name="connsiteY1" fmla="*/ 943276 h 1366787"/>
              <a:gd name="connsiteX2" fmla="*/ 2021306 w 4966919"/>
              <a:gd name="connsiteY2" fmla="*/ 1357162 h 1366787"/>
              <a:gd name="connsiteX3" fmla="*/ 0 w 4966919"/>
              <a:gd name="connsiteY3" fmla="*/ 1366787 h 1366787"/>
            </a:gdLst>
            <a:ahLst/>
            <a:cxnLst>
              <a:cxn ang="0">
                <a:pos x="connsiteX0" y="connsiteY0"/>
              </a:cxn>
              <a:cxn ang="0">
                <a:pos x="connsiteX1" y="connsiteY1"/>
              </a:cxn>
              <a:cxn ang="0">
                <a:pos x="connsiteX2" y="connsiteY2"/>
              </a:cxn>
              <a:cxn ang="0">
                <a:pos x="connsiteX3" y="connsiteY3"/>
              </a:cxn>
            </a:cxnLst>
            <a:rect l="l" t="t" r="r" b="b"/>
            <a:pathLst>
              <a:path w="4966919" h="1366787">
                <a:moveTo>
                  <a:pt x="4966636" y="0"/>
                </a:moveTo>
                <a:cubicBezTo>
                  <a:pt x="4971448" y="512545"/>
                  <a:pt x="4918509" y="611204"/>
                  <a:pt x="4543124" y="943276"/>
                </a:cubicBezTo>
                <a:cubicBezTo>
                  <a:pt x="4167739" y="1275348"/>
                  <a:pt x="2929288" y="1312244"/>
                  <a:pt x="2021306" y="1357162"/>
                </a:cubicBezTo>
                <a:cubicBezTo>
                  <a:pt x="1171075" y="1373203"/>
                  <a:pt x="290362" y="1341120"/>
                  <a:pt x="0" y="1366787"/>
                </a:cubicBezTo>
              </a:path>
            </a:pathLst>
          </a:custGeom>
          <a:noFill/>
          <a:ln w="57150">
            <a:solidFill>
              <a:srgbClr val="EB6F14"/>
            </a:solidFill>
            <a:prstDash val="sysDot"/>
            <a:headEnd type="arrow"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ZoneTexte 38">
            <a:extLst>
              <a:ext uri="{FF2B5EF4-FFF2-40B4-BE49-F238E27FC236}">
                <a16:creationId xmlns:a16="http://schemas.microsoft.com/office/drawing/2014/main" id="{4F3E3B15-9D57-E32F-4D96-CB0C622C4294}"/>
              </a:ext>
            </a:extLst>
          </p:cNvPr>
          <p:cNvSpPr txBox="1"/>
          <p:nvPr/>
        </p:nvSpPr>
        <p:spPr>
          <a:xfrm>
            <a:off x="6676520" y="5140414"/>
            <a:ext cx="1926361" cy="400110"/>
          </a:xfrm>
          <a:prstGeom prst="rect">
            <a:avLst/>
          </a:prstGeom>
          <a:noFill/>
        </p:spPr>
        <p:txBody>
          <a:bodyPr wrap="none" rtlCol="0">
            <a:spAutoFit/>
          </a:bodyPr>
          <a:lstStyle/>
          <a:p>
            <a:r>
              <a:rPr lang="en-US" sz="2000" b="1" u="sng" dirty="0">
                <a:solidFill>
                  <a:srgbClr val="EB6F14"/>
                </a:solidFill>
              </a:rPr>
              <a:t>Important Dates</a:t>
            </a:r>
          </a:p>
        </p:txBody>
      </p:sp>
      <p:pic>
        <p:nvPicPr>
          <p:cNvPr id="40" name="Picture 2" descr="Conclusion Icons - Free SVG &amp; PNG Conclusion Images - Noun Project">
            <a:extLst>
              <a:ext uri="{FF2B5EF4-FFF2-40B4-BE49-F238E27FC236}">
                <a16:creationId xmlns:a16="http://schemas.microsoft.com/office/drawing/2014/main" id="{1825F614-CDE8-5F66-B8F3-46771D674452}"/>
              </a:ext>
            </a:extLst>
          </p:cNvPr>
          <p:cNvPicPr>
            <a:picLocks noChangeAspect="1" noChangeArrowheads="1"/>
          </p:cNvPicPr>
          <p:nvPr/>
        </p:nvPicPr>
        <p:blipFill>
          <a:blip r:embed="rId7">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346300" y="2549787"/>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5">
            <a:extLst>
              <a:ext uri="{FF2B5EF4-FFF2-40B4-BE49-F238E27FC236}">
                <a16:creationId xmlns:a16="http://schemas.microsoft.com/office/drawing/2014/main" id="{85E836F2-EF67-F9B6-FC4E-2E5EEDFABB87}"/>
              </a:ext>
            </a:extLst>
          </p:cNvPr>
          <p:cNvSpPr txBox="1">
            <a:spLocks/>
          </p:cNvSpPr>
          <p:nvPr/>
        </p:nvSpPr>
        <p:spPr>
          <a:xfrm>
            <a:off x="191288" y="31761"/>
            <a:ext cx="9461631" cy="5702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b="1" dirty="0">
                <a:latin typeface="+mn-lt"/>
              </a:rPr>
              <a:t>Project delivery status</a:t>
            </a:r>
            <a:r>
              <a:rPr lang="fr-BE" sz="2000" b="1" dirty="0">
                <a:latin typeface="+mn-lt"/>
              </a:rPr>
              <a:t>: Perspectives</a:t>
            </a:r>
            <a:endParaRPr lang="en-US" sz="2000" b="1" dirty="0">
              <a:latin typeface="+mn-lt"/>
            </a:endParaRPr>
          </a:p>
        </p:txBody>
      </p:sp>
      <p:sp>
        <p:nvSpPr>
          <p:cNvPr id="11" name="TextBox 10">
            <a:extLst>
              <a:ext uri="{FF2B5EF4-FFF2-40B4-BE49-F238E27FC236}">
                <a16:creationId xmlns:a16="http://schemas.microsoft.com/office/drawing/2014/main" id="{D09CFB4D-F649-F362-0E05-9C68A71EB886}"/>
              </a:ext>
            </a:extLst>
          </p:cNvPr>
          <p:cNvSpPr txBox="1"/>
          <p:nvPr/>
        </p:nvSpPr>
        <p:spPr>
          <a:xfrm>
            <a:off x="691514" y="498779"/>
            <a:ext cx="6692265" cy="584775"/>
          </a:xfrm>
          <a:prstGeom prst="rect">
            <a:avLst/>
          </a:prstGeom>
          <a:noFill/>
        </p:spPr>
        <p:txBody>
          <a:bodyPr wrap="square">
            <a:spAutoFit/>
          </a:bodyPr>
          <a:lstStyle/>
          <a:p>
            <a:r>
              <a:rPr lang="en-US" sz="3200" b="1" dirty="0">
                <a:solidFill>
                  <a:schemeClr val="accent1"/>
                </a:solidFill>
              </a:rPr>
              <a:t>Timeline</a:t>
            </a:r>
          </a:p>
        </p:txBody>
      </p:sp>
    </p:spTree>
    <p:extLst>
      <p:ext uri="{BB962C8B-B14F-4D97-AF65-F5344CB8AC3E}">
        <p14:creationId xmlns:p14="http://schemas.microsoft.com/office/powerpoint/2010/main" val="21197089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E6D449-230B-52CA-A063-41724FDF8AFB}"/>
            </a:ext>
          </a:extLst>
        </p:cNvPr>
        <p:cNvGrpSpPr/>
        <p:nvPr/>
      </p:nvGrpSpPr>
      <p:grpSpPr>
        <a:xfrm>
          <a:off x="0" y="0"/>
          <a:ext cx="0" cy="0"/>
          <a:chOff x="0" y="0"/>
          <a:chExt cx="0" cy="0"/>
        </a:xfrm>
      </p:grpSpPr>
      <p:cxnSp>
        <p:nvCxnSpPr>
          <p:cNvPr id="1052" name="Connecteur droit 1051">
            <a:extLst>
              <a:ext uri="{FF2B5EF4-FFF2-40B4-BE49-F238E27FC236}">
                <a16:creationId xmlns:a16="http://schemas.microsoft.com/office/drawing/2014/main" id="{05601925-DBEF-A5BC-4E22-052D9D93B16D}"/>
              </a:ext>
            </a:extLst>
          </p:cNvPr>
          <p:cNvCxnSpPr>
            <a:cxnSpLocks/>
          </p:cNvCxnSpPr>
          <p:nvPr/>
        </p:nvCxnSpPr>
        <p:spPr>
          <a:xfrm>
            <a:off x="3735400" y="3331595"/>
            <a:ext cx="4256186" cy="320633"/>
          </a:xfrm>
          <a:prstGeom prst="line">
            <a:avLst/>
          </a:prstGeom>
          <a:ln w="38100" cap="rnd">
            <a:solidFill>
              <a:srgbClr val="404040"/>
            </a:solidFill>
            <a:prstDash val="sysDot"/>
          </a:ln>
        </p:spPr>
        <p:style>
          <a:lnRef idx="1">
            <a:schemeClr val="accent1"/>
          </a:lnRef>
          <a:fillRef idx="0">
            <a:schemeClr val="accent1"/>
          </a:fillRef>
          <a:effectRef idx="0">
            <a:schemeClr val="accent1"/>
          </a:effectRef>
          <a:fontRef idx="minor">
            <a:schemeClr val="tx1"/>
          </a:fontRef>
        </p:style>
      </p:cxnSp>
      <p:sp>
        <p:nvSpPr>
          <p:cNvPr id="1028" name="Rectangle : coins arrondis 1027">
            <a:extLst>
              <a:ext uri="{FF2B5EF4-FFF2-40B4-BE49-F238E27FC236}">
                <a16:creationId xmlns:a16="http://schemas.microsoft.com/office/drawing/2014/main" id="{C7E78934-6404-7813-AD70-037A54D749A4}"/>
              </a:ext>
            </a:extLst>
          </p:cNvPr>
          <p:cNvSpPr/>
          <p:nvPr/>
        </p:nvSpPr>
        <p:spPr>
          <a:xfrm>
            <a:off x="607168" y="4049406"/>
            <a:ext cx="3110810" cy="728210"/>
          </a:xfrm>
          <a:prstGeom prst="roundRect">
            <a:avLst/>
          </a:prstGeom>
          <a:gradFill flip="none" rotWithShape="1">
            <a:gsLst>
              <a:gs pos="0">
                <a:srgbClr val="92D050"/>
              </a:gs>
              <a:gs pos="50000">
                <a:srgbClr val="92D050"/>
              </a:gs>
              <a:gs pos="100000">
                <a:schemeClr val="bg1">
                  <a:lumMod val="85000"/>
                  <a:shade val="100000"/>
                  <a:satMod val="11500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a:solidFill>
                  <a:schemeClr val="tx1"/>
                </a:solidFill>
                <a:latin typeface="+mj-lt"/>
              </a:rPr>
              <a:t>High dose rate </a:t>
            </a:r>
            <a:r>
              <a:rPr lang="en-US" sz="1600">
                <a:solidFill>
                  <a:schemeClr val="tx1"/>
                </a:solidFill>
                <a:latin typeface="+mj-lt"/>
              </a:rPr>
              <a:t>treatment</a:t>
            </a:r>
          </a:p>
        </p:txBody>
      </p:sp>
      <p:sp>
        <p:nvSpPr>
          <p:cNvPr id="1025" name="Rectangle : coins arrondis 1024">
            <a:extLst>
              <a:ext uri="{FF2B5EF4-FFF2-40B4-BE49-F238E27FC236}">
                <a16:creationId xmlns:a16="http://schemas.microsoft.com/office/drawing/2014/main" id="{084A70F6-014A-B071-5165-12CC70361E3B}"/>
              </a:ext>
            </a:extLst>
          </p:cNvPr>
          <p:cNvSpPr/>
          <p:nvPr/>
        </p:nvSpPr>
        <p:spPr>
          <a:xfrm>
            <a:off x="1585882" y="1041755"/>
            <a:ext cx="3677120" cy="728210"/>
          </a:xfrm>
          <a:prstGeom prst="roundRect">
            <a:avLst/>
          </a:prstGeom>
          <a:gradFill flip="none" rotWithShape="1">
            <a:gsLst>
              <a:gs pos="0">
                <a:srgbClr val="92D050"/>
              </a:gs>
              <a:gs pos="50000">
                <a:srgbClr val="92D050"/>
              </a:gs>
              <a:gs pos="100000">
                <a:schemeClr val="bg1">
                  <a:lumMod val="85000"/>
                  <a:shade val="100000"/>
                  <a:satMod val="11500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lIns="108000" rIns="108000" rtlCol="0" anchor="ctr"/>
          <a:lstStyle/>
          <a:p>
            <a:pPr algn="ctr">
              <a:spcAft>
                <a:spcPts val="317"/>
              </a:spcAft>
              <a:buClr>
                <a:srgbClr val="F29400"/>
              </a:buClr>
            </a:pPr>
            <a:r>
              <a:rPr lang="en-US" sz="1600" b="1">
                <a:solidFill>
                  <a:schemeClr val="tx1"/>
                </a:solidFill>
                <a:latin typeface="+mj-lt"/>
              </a:rPr>
              <a:t>Helium ions </a:t>
            </a:r>
            <a:r>
              <a:rPr lang="en-US" sz="1600">
                <a:solidFill>
                  <a:schemeClr val="tx1"/>
                </a:solidFill>
                <a:latin typeface="+mj-lt"/>
              </a:rPr>
              <a:t>PBS ready</a:t>
            </a:r>
          </a:p>
        </p:txBody>
      </p:sp>
      <p:sp>
        <p:nvSpPr>
          <p:cNvPr id="1024" name="Rectangle : coins arrondis 1023">
            <a:extLst>
              <a:ext uri="{FF2B5EF4-FFF2-40B4-BE49-F238E27FC236}">
                <a16:creationId xmlns:a16="http://schemas.microsoft.com/office/drawing/2014/main" id="{BAAE9707-93BF-96D6-B410-E1316AA59206}"/>
              </a:ext>
            </a:extLst>
          </p:cNvPr>
          <p:cNvSpPr/>
          <p:nvPr/>
        </p:nvSpPr>
        <p:spPr>
          <a:xfrm>
            <a:off x="306449" y="1928893"/>
            <a:ext cx="3482577" cy="728210"/>
          </a:xfrm>
          <a:prstGeom prst="roundRect">
            <a:avLst/>
          </a:prstGeom>
          <a:gradFill flip="none" rotWithShape="1">
            <a:gsLst>
              <a:gs pos="0">
                <a:srgbClr val="92D050"/>
              </a:gs>
              <a:gs pos="50000">
                <a:srgbClr val="92D050"/>
              </a:gs>
              <a:gs pos="100000">
                <a:schemeClr val="bg1">
                  <a:lumMod val="85000"/>
                  <a:shade val="100000"/>
                  <a:satMod val="11500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a:solidFill>
                  <a:schemeClr val="tx1"/>
                </a:solidFill>
                <a:latin typeface="+mj-lt"/>
              </a:rPr>
              <a:t>Third party CBCT, SGPT </a:t>
            </a:r>
            <a:r>
              <a:rPr lang="en-US" sz="1600">
                <a:solidFill>
                  <a:schemeClr val="tx1"/>
                </a:solidFill>
                <a:latin typeface="+mj-lt"/>
              </a:rPr>
              <a:t>compatible</a:t>
            </a:r>
          </a:p>
        </p:txBody>
      </p:sp>
      <p:sp>
        <p:nvSpPr>
          <p:cNvPr id="55" name="Rectangle : coins arrondis 54">
            <a:extLst>
              <a:ext uri="{FF2B5EF4-FFF2-40B4-BE49-F238E27FC236}">
                <a16:creationId xmlns:a16="http://schemas.microsoft.com/office/drawing/2014/main" id="{C64E4B9F-C8AD-3928-39F6-771E1214F13B}"/>
              </a:ext>
            </a:extLst>
          </p:cNvPr>
          <p:cNvSpPr/>
          <p:nvPr/>
        </p:nvSpPr>
        <p:spPr>
          <a:xfrm>
            <a:off x="6721166" y="5358729"/>
            <a:ext cx="3742945" cy="827743"/>
          </a:xfrm>
          <a:prstGeom prst="roundRect">
            <a:avLst/>
          </a:prstGeom>
          <a:gradFill>
            <a:gsLst>
              <a:gs pos="0">
                <a:srgbClr val="AC3EA6"/>
              </a:gs>
              <a:gs pos="50000">
                <a:srgbClr val="AC3EA6"/>
              </a:gs>
              <a:gs pos="100000">
                <a:schemeClr val="bg1">
                  <a:lumMod val="85000"/>
                  <a:shade val="100000"/>
                  <a:satMod val="115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lIns="108000" tIns="0" rIns="108000" bIns="0" rtlCol="0" anchor="ctr"/>
          <a:lstStyle/>
          <a:p>
            <a:pPr algn="ctr">
              <a:spcAft>
                <a:spcPts val="317"/>
              </a:spcAft>
              <a:buClr>
                <a:srgbClr val="F29400"/>
              </a:buClr>
            </a:pPr>
            <a:r>
              <a:rPr lang="en-US" sz="1600" dirty="0">
                <a:solidFill>
                  <a:schemeClr val="bg1"/>
                </a:solidFill>
                <a:latin typeface="+mj-lt"/>
              </a:rPr>
              <a:t>New ions like </a:t>
            </a:r>
            <a:r>
              <a:rPr lang="en-US" sz="1600" b="1" dirty="0">
                <a:solidFill>
                  <a:schemeClr val="bg1"/>
                </a:solidFill>
                <a:latin typeface="+mj-lt"/>
              </a:rPr>
              <a:t>Oxygen…</a:t>
            </a:r>
            <a:endParaRPr lang="en-US" sz="1600" dirty="0">
              <a:solidFill>
                <a:schemeClr val="bg1"/>
              </a:solidFill>
              <a:latin typeface="+mj-lt"/>
            </a:endParaRPr>
          </a:p>
        </p:txBody>
      </p:sp>
      <p:sp>
        <p:nvSpPr>
          <p:cNvPr id="35" name="Ellipse 34">
            <a:extLst>
              <a:ext uri="{FF2B5EF4-FFF2-40B4-BE49-F238E27FC236}">
                <a16:creationId xmlns:a16="http://schemas.microsoft.com/office/drawing/2014/main" id="{190235B1-0087-985B-CAD1-361B7ED42DC3}"/>
              </a:ext>
            </a:extLst>
          </p:cNvPr>
          <p:cNvSpPr/>
          <p:nvPr/>
        </p:nvSpPr>
        <p:spPr>
          <a:xfrm>
            <a:off x="6505166" y="5585342"/>
            <a:ext cx="432000" cy="432000"/>
          </a:xfrm>
          <a:prstGeom prst="ellipse">
            <a:avLst/>
          </a:prstGeom>
          <a:solidFill>
            <a:srgbClr val="AC3EA6">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25" name="Ellipse 24">
            <a:extLst>
              <a:ext uri="{FF2B5EF4-FFF2-40B4-BE49-F238E27FC236}">
                <a16:creationId xmlns:a16="http://schemas.microsoft.com/office/drawing/2014/main" id="{AF53009B-9A1E-9413-95AE-FE3D5AFDFAAE}"/>
              </a:ext>
            </a:extLst>
          </p:cNvPr>
          <p:cNvSpPr/>
          <p:nvPr/>
        </p:nvSpPr>
        <p:spPr>
          <a:xfrm>
            <a:off x="5047002" y="1225570"/>
            <a:ext cx="432000" cy="432000"/>
          </a:xfrm>
          <a:prstGeom prst="ellipse">
            <a:avLst/>
          </a:prstGeom>
          <a:solidFill>
            <a:srgbClr val="92D050">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Ellipse 25">
            <a:extLst>
              <a:ext uri="{FF2B5EF4-FFF2-40B4-BE49-F238E27FC236}">
                <a16:creationId xmlns:a16="http://schemas.microsoft.com/office/drawing/2014/main" id="{5ABCADF5-80C3-38F5-E998-0440F5AE4CFF}"/>
              </a:ext>
            </a:extLst>
          </p:cNvPr>
          <p:cNvSpPr/>
          <p:nvPr/>
        </p:nvSpPr>
        <p:spPr>
          <a:xfrm>
            <a:off x="3583902" y="2093527"/>
            <a:ext cx="432000" cy="432000"/>
          </a:xfrm>
          <a:prstGeom prst="ellipse">
            <a:avLst/>
          </a:prstGeom>
          <a:solidFill>
            <a:srgbClr val="92D050">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Ellipse 29">
            <a:extLst>
              <a:ext uri="{FF2B5EF4-FFF2-40B4-BE49-F238E27FC236}">
                <a16:creationId xmlns:a16="http://schemas.microsoft.com/office/drawing/2014/main" id="{E1E431CD-F7BE-402A-B19C-9EFFCAC6AF98}"/>
              </a:ext>
            </a:extLst>
          </p:cNvPr>
          <p:cNvSpPr/>
          <p:nvPr/>
        </p:nvSpPr>
        <p:spPr>
          <a:xfrm>
            <a:off x="3467189" y="4194183"/>
            <a:ext cx="432000" cy="432000"/>
          </a:xfrm>
          <a:prstGeom prst="ellipse">
            <a:avLst/>
          </a:prstGeom>
          <a:solidFill>
            <a:srgbClr val="92D050">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Rectangle : coins arrondis 50">
            <a:extLst>
              <a:ext uri="{FF2B5EF4-FFF2-40B4-BE49-F238E27FC236}">
                <a16:creationId xmlns:a16="http://schemas.microsoft.com/office/drawing/2014/main" id="{B010F864-3AC1-073C-CD96-1A5C6BDE1D27}"/>
              </a:ext>
            </a:extLst>
          </p:cNvPr>
          <p:cNvSpPr/>
          <p:nvPr/>
        </p:nvSpPr>
        <p:spPr>
          <a:xfrm>
            <a:off x="8021122" y="4369616"/>
            <a:ext cx="3881570" cy="827743"/>
          </a:xfrm>
          <a:prstGeom prst="roundRect">
            <a:avLst/>
          </a:prstGeom>
          <a:gradFill>
            <a:gsLst>
              <a:gs pos="0">
                <a:srgbClr val="AC3EA6"/>
              </a:gs>
              <a:gs pos="50000">
                <a:srgbClr val="AC3EA6"/>
              </a:gs>
              <a:gs pos="100000">
                <a:schemeClr val="bg1">
                  <a:lumMod val="85000"/>
                  <a:shade val="100000"/>
                  <a:satMod val="115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lIns="108000" tIns="0" rIns="108000" bIns="0" rtlCol="0" anchor="ctr"/>
          <a:lstStyle/>
          <a:p>
            <a:pPr algn="ctr">
              <a:buClr>
                <a:srgbClr val="F29400"/>
              </a:buClr>
            </a:pPr>
            <a:r>
              <a:rPr lang="en-US" sz="1600" b="1" dirty="0">
                <a:solidFill>
                  <a:schemeClr val="bg1"/>
                </a:solidFill>
                <a:latin typeface="+mj-lt"/>
              </a:rPr>
              <a:t>Gantry based technology </a:t>
            </a:r>
            <a:r>
              <a:rPr lang="en-US" sz="1600" dirty="0">
                <a:solidFill>
                  <a:schemeClr val="bg1"/>
                </a:solidFill>
                <a:latin typeface="+mj-lt"/>
              </a:rPr>
              <a:t>(Arc, CBCT…)</a:t>
            </a:r>
          </a:p>
        </p:txBody>
      </p:sp>
      <p:sp>
        <p:nvSpPr>
          <p:cNvPr id="44" name="Ellipse 43">
            <a:extLst>
              <a:ext uri="{FF2B5EF4-FFF2-40B4-BE49-F238E27FC236}">
                <a16:creationId xmlns:a16="http://schemas.microsoft.com/office/drawing/2014/main" id="{2A1BEB01-C194-88A1-B55B-482A43FC68BC}"/>
              </a:ext>
            </a:extLst>
          </p:cNvPr>
          <p:cNvSpPr/>
          <p:nvPr/>
        </p:nvSpPr>
        <p:spPr>
          <a:xfrm>
            <a:off x="7768645" y="4506296"/>
            <a:ext cx="451704" cy="432000"/>
          </a:xfrm>
          <a:prstGeom prst="ellipse">
            <a:avLst/>
          </a:prstGeom>
          <a:solidFill>
            <a:srgbClr val="AC3EA6">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50" name="Rectangle : coins arrondis 49">
            <a:extLst>
              <a:ext uri="{FF2B5EF4-FFF2-40B4-BE49-F238E27FC236}">
                <a16:creationId xmlns:a16="http://schemas.microsoft.com/office/drawing/2014/main" id="{536F96EC-44CA-CFC3-73EE-803CFA53CB94}"/>
              </a:ext>
            </a:extLst>
          </p:cNvPr>
          <p:cNvSpPr/>
          <p:nvPr/>
        </p:nvSpPr>
        <p:spPr>
          <a:xfrm>
            <a:off x="8157321" y="2202399"/>
            <a:ext cx="3285183" cy="827743"/>
          </a:xfrm>
          <a:prstGeom prst="roundRect">
            <a:avLst/>
          </a:prstGeom>
          <a:gradFill>
            <a:gsLst>
              <a:gs pos="0">
                <a:srgbClr val="AC3EA6"/>
              </a:gs>
              <a:gs pos="50000">
                <a:srgbClr val="AC3EA6"/>
              </a:gs>
              <a:gs pos="100000">
                <a:schemeClr val="bg1">
                  <a:lumMod val="85000"/>
                  <a:shade val="100000"/>
                  <a:satMod val="115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lIns="108000" rIns="108000" rtlCol="0" anchor="ctr"/>
          <a:lstStyle/>
          <a:p>
            <a:pPr algn="ctr">
              <a:buClr>
                <a:srgbClr val="F29400"/>
              </a:buClr>
            </a:pPr>
            <a:r>
              <a:rPr lang="en-US" sz="1600" b="1" dirty="0">
                <a:solidFill>
                  <a:schemeClr val="bg1"/>
                </a:solidFill>
                <a:latin typeface="+mj-lt"/>
              </a:rPr>
              <a:t>Conformal Hadron Flash </a:t>
            </a:r>
            <a:r>
              <a:rPr lang="en-US" sz="1600" dirty="0">
                <a:solidFill>
                  <a:schemeClr val="bg1"/>
                </a:solidFill>
                <a:latin typeface="+mj-lt"/>
              </a:rPr>
              <a:t>therapy</a:t>
            </a:r>
          </a:p>
        </p:txBody>
      </p:sp>
      <p:sp>
        <p:nvSpPr>
          <p:cNvPr id="46" name="Ellipse 45">
            <a:extLst>
              <a:ext uri="{FF2B5EF4-FFF2-40B4-BE49-F238E27FC236}">
                <a16:creationId xmlns:a16="http://schemas.microsoft.com/office/drawing/2014/main" id="{D89955B4-36AE-3FF9-4A42-0D410DC6847D}"/>
              </a:ext>
            </a:extLst>
          </p:cNvPr>
          <p:cNvSpPr/>
          <p:nvPr/>
        </p:nvSpPr>
        <p:spPr>
          <a:xfrm>
            <a:off x="7871197" y="2400271"/>
            <a:ext cx="432000" cy="432000"/>
          </a:xfrm>
          <a:prstGeom prst="ellipse">
            <a:avLst/>
          </a:prstGeom>
          <a:solidFill>
            <a:srgbClr val="AC3EA6">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a:p>
        </p:txBody>
      </p:sp>
      <p:grpSp>
        <p:nvGrpSpPr>
          <p:cNvPr id="1042" name="Groupe 1041">
            <a:extLst>
              <a:ext uri="{FF2B5EF4-FFF2-40B4-BE49-F238E27FC236}">
                <a16:creationId xmlns:a16="http://schemas.microsoft.com/office/drawing/2014/main" id="{50FDFA43-3317-7EE2-A16D-FC11CA0F40BD}"/>
              </a:ext>
            </a:extLst>
          </p:cNvPr>
          <p:cNvGrpSpPr/>
          <p:nvPr/>
        </p:nvGrpSpPr>
        <p:grpSpPr>
          <a:xfrm>
            <a:off x="3659608" y="1594305"/>
            <a:ext cx="4402067" cy="4054302"/>
            <a:chOff x="3659608" y="1594305"/>
            <a:chExt cx="4402067" cy="4054302"/>
          </a:xfrm>
        </p:grpSpPr>
        <p:cxnSp>
          <p:nvCxnSpPr>
            <p:cNvPr id="17" name="Connecteur droit 16">
              <a:extLst>
                <a:ext uri="{FF2B5EF4-FFF2-40B4-BE49-F238E27FC236}">
                  <a16:creationId xmlns:a16="http://schemas.microsoft.com/office/drawing/2014/main" id="{30167A96-89A8-FE5A-4A74-AF4BDBB7F99F}"/>
                </a:ext>
              </a:extLst>
            </p:cNvPr>
            <p:cNvCxnSpPr>
              <a:cxnSpLocks/>
              <a:stCxn id="25" idx="5"/>
              <a:endCxn id="35" idx="1"/>
            </p:cNvCxnSpPr>
            <p:nvPr/>
          </p:nvCxnSpPr>
          <p:spPr>
            <a:xfrm>
              <a:off x="5415737" y="1594305"/>
              <a:ext cx="1152694" cy="4054302"/>
            </a:xfrm>
            <a:prstGeom prst="line">
              <a:avLst/>
            </a:prstGeom>
            <a:ln w="38100" cap="rnd">
              <a:solidFill>
                <a:srgbClr val="404040"/>
              </a:solidFill>
              <a:prstDash val="sysDot"/>
            </a:ln>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4412E1E7-69A7-4527-BE5A-724832CCF324}"/>
                </a:ext>
              </a:extLst>
            </p:cNvPr>
            <p:cNvCxnSpPr>
              <a:cxnSpLocks/>
              <a:stCxn id="26" idx="5"/>
              <a:endCxn id="44" idx="1"/>
            </p:cNvCxnSpPr>
            <p:nvPr/>
          </p:nvCxnSpPr>
          <p:spPr>
            <a:xfrm>
              <a:off x="3952637" y="2462262"/>
              <a:ext cx="3882159" cy="2107299"/>
            </a:xfrm>
            <a:prstGeom prst="line">
              <a:avLst/>
            </a:prstGeom>
            <a:ln w="38100" cap="rnd">
              <a:solidFill>
                <a:srgbClr val="404040"/>
              </a:solidFill>
              <a:prstDash val="sysDot"/>
            </a:ln>
          </p:spPr>
          <p:style>
            <a:lnRef idx="1">
              <a:schemeClr val="accent1"/>
            </a:lnRef>
            <a:fillRef idx="0">
              <a:schemeClr val="accent1"/>
            </a:fillRef>
            <a:effectRef idx="0">
              <a:schemeClr val="accent1"/>
            </a:effectRef>
            <a:fontRef idx="minor">
              <a:schemeClr val="tx1"/>
            </a:fontRef>
          </p:style>
        </p:cxnSp>
        <p:cxnSp>
          <p:nvCxnSpPr>
            <p:cNvPr id="16" name="Connecteur droit 15">
              <a:extLst>
                <a:ext uri="{FF2B5EF4-FFF2-40B4-BE49-F238E27FC236}">
                  <a16:creationId xmlns:a16="http://schemas.microsoft.com/office/drawing/2014/main" id="{254EBE5F-CC13-6AD1-1CE9-D1588A47F98F}"/>
                </a:ext>
              </a:extLst>
            </p:cNvPr>
            <p:cNvCxnSpPr>
              <a:cxnSpLocks/>
              <a:stCxn id="46" idx="2"/>
              <a:endCxn id="30" idx="6"/>
            </p:cNvCxnSpPr>
            <p:nvPr/>
          </p:nvCxnSpPr>
          <p:spPr>
            <a:xfrm flipH="1">
              <a:off x="3899189" y="2616271"/>
              <a:ext cx="3972008" cy="1793912"/>
            </a:xfrm>
            <a:prstGeom prst="line">
              <a:avLst/>
            </a:prstGeom>
            <a:ln w="38100" cap="rnd">
              <a:solidFill>
                <a:srgbClr val="404040"/>
              </a:solidFill>
              <a:prstDash val="sysDot"/>
            </a:ln>
          </p:spPr>
          <p:style>
            <a:lnRef idx="1">
              <a:schemeClr val="accent1"/>
            </a:lnRef>
            <a:fillRef idx="0">
              <a:schemeClr val="accent1"/>
            </a:fillRef>
            <a:effectRef idx="0">
              <a:schemeClr val="accent1"/>
            </a:effectRef>
            <a:fontRef idx="minor">
              <a:schemeClr val="tx1"/>
            </a:fontRef>
          </p:style>
        </p:cxnSp>
        <p:sp>
          <p:nvSpPr>
            <p:cNvPr id="3" name="Arc plein 2">
              <a:extLst>
                <a:ext uri="{FF2B5EF4-FFF2-40B4-BE49-F238E27FC236}">
                  <a16:creationId xmlns:a16="http://schemas.microsoft.com/office/drawing/2014/main" id="{CD6B4E15-3C4C-6EC4-82E0-F5B2313555D7}"/>
                </a:ext>
              </a:extLst>
            </p:cNvPr>
            <p:cNvSpPr/>
            <p:nvPr/>
          </p:nvSpPr>
          <p:spPr>
            <a:xfrm rot="19379395">
              <a:off x="4238999" y="1959714"/>
              <a:ext cx="3240000" cy="3240000"/>
            </a:xfrm>
            <a:prstGeom prst="blockArc">
              <a:avLst>
                <a:gd name="adj1" fmla="val 10800000"/>
                <a:gd name="adj2" fmla="val 21515576"/>
                <a:gd name="adj3" fmla="val 24101"/>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 name="Arc plein 3">
              <a:extLst>
                <a:ext uri="{FF2B5EF4-FFF2-40B4-BE49-F238E27FC236}">
                  <a16:creationId xmlns:a16="http://schemas.microsoft.com/office/drawing/2014/main" id="{DF276FC0-6A4E-E17A-4437-6F3BAD603C94}"/>
                </a:ext>
              </a:extLst>
            </p:cNvPr>
            <p:cNvSpPr/>
            <p:nvPr/>
          </p:nvSpPr>
          <p:spPr>
            <a:xfrm rot="8582165">
              <a:off x="4230887" y="1945712"/>
              <a:ext cx="3240000" cy="3240000"/>
            </a:xfrm>
            <a:prstGeom prst="blockArc">
              <a:avLst>
                <a:gd name="adj1" fmla="val 10800000"/>
                <a:gd name="adj2" fmla="val 40245"/>
                <a:gd name="adj3" fmla="val 22594"/>
              </a:avLst>
            </a:prstGeom>
            <a:solidFill>
              <a:srgbClr val="AC3EA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6" name="Rectangle 5">
              <a:extLst>
                <a:ext uri="{FF2B5EF4-FFF2-40B4-BE49-F238E27FC236}">
                  <a16:creationId xmlns:a16="http://schemas.microsoft.com/office/drawing/2014/main" id="{590FED1F-0B0E-36B7-5663-D71B60E5E699}"/>
                </a:ext>
              </a:extLst>
            </p:cNvPr>
            <p:cNvSpPr/>
            <p:nvPr/>
          </p:nvSpPr>
          <p:spPr>
            <a:xfrm rot="19313846">
              <a:off x="3659608" y="3515751"/>
              <a:ext cx="4402067" cy="14565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llipse 1">
              <a:extLst>
                <a:ext uri="{FF2B5EF4-FFF2-40B4-BE49-F238E27FC236}">
                  <a16:creationId xmlns:a16="http://schemas.microsoft.com/office/drawing/2014/main" id="{F00AB1CA-BBED-4B1F-4F54-68F65B993077}"/>
                </a:ext>
              </a:extLst>
            </p:cNvPr>
            <p:cNvSpPr/>
            <p:nvPr/>
          </p:nvSpPr>
          <p:spPr>
            <a:xfrm>
              <a:off x="4960642" y="2688579"/>
              <a:ext cx="1800000" cy="1800000"/>
            </a:xfrm>
            <a:prstGeom prst="ellipse">
              <a:avLst/>
            </a:prstGeom>
            <a:solidFill>
              <a:schemeClr val="tx1">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Content Placeholder 4">
            <a:extLst>
              <a:ext uri="{FF2B5EF4-FFF2-40B4-BE49-F238E27FC236}">
                <a16:creationId xmlns:a16="http://schemas.microsoft.com/office/drawing/2014/main" id="{07C21312-434F-2E6C-AEDA-75FEA6F79869}"/>
              </a:ext>
            </a:extLst>
          </p:cNvPr>
          <p:cNvSpPr txBox="1">
            <a:spLocks/>
          </p:cNvSpPr>
          <p:nvPr/>
        </p:nvSpPr>
        <p:spPr>
          <a:xfrm rot="19309922">
            <a:off x="4683417" y="2414113"/>
            <a:ext cx="2409546" cy="2521899"/>
          </a:xfrm>
          <a:prstGeom prst="rect">
            <a:avLst/>
          </a:prstGeom>
          <a:noFill/>
          <a:ln>
            <a:noFill/>
          </a:ln>
        </p:spPr>
        <p:txBody>
          <a:bodyPr vert="horz" lIns="38098" tIns="38098" rIns="38098" bIns="38098" rtlCol="0" anchor="ctr">
            <a:prstTxWarp prst="textArchUp">
              <a:avLst>
                <a:gd name="adj" fmla="val 5543826"/>
              </a:avLst>
            </a:prstTxWarp>
            <a:noAutofit/>
          </a:bodyPr>
          <a:lstStyle>
            <a:lvl1pPr marL="216004" indent="-216004" algn="l" defTabSz="864017" rtl="0" eaLnBrk="1" latinLnBrk="0" hangingPunct="1">
              <a:lnSpc>
                <a:spcPct val="90000"/>
              </a:lnSpc>
              <a:spcBef>
                <a:spcPts val="945"/>
              </a:spcBef>
              <a:buClr>
                <a:schemeClr val="accent1"/>
              </a:buClr>
              <a:buFont typeface="Wingdings" pitchFamily="2" charset="2"/>
              <a:buChar char="§"/>
              <a:defRPr lang="en-US" sz="2268" kern="1200" smtClean="0">
                <a:solidFill>
                  <a:schemeClr val="tx1"/>
                </a:solidFill>
                <a:latin typeface="+mn-lt"/>
                <a:ea typeface="+mn-ea"/>
                <a:cs typeface="+mn-cs"/>
              </a:defRPr>
            </a:lvl1pPr>
            <a:lvl2pPr marL="648012" indent="-216004" algn="l" defTabSz="864017" rtl="0" eaLnBrk="1" latinLnBrk="0" hangingPunct="1">
              <a:lnSpc>
                <a:spcPct val="90000"/>
              </a:lnSpc>
              <a:spcBef>
                <a:spcPts val="472"/>
              </a:spcBef>
              <a:buClr>
                <a:schemeClr val="accent1"/>
              </a:buClr>
              <a:buFont typeface="Arial" panose="020B0604020202020204" pitchFamily="34" charset="0"/>
              <a:buChar char="•"/>
              <a:defRPr lang="en-US" sz="1890" kern="1200" smtClean="0">
                <a:solidFill>
                  <a:schemeClr val="tx1"/>
                </a:solidFill>
                <a:latin typeface="+mn-lt"/>
                <a:ea typeface="+mn-ea"/>
                <a:cs typeface="+mn-cs"/>
              </a:defRPr>
            </a:lvl2pPr>
            <a:lvl3pPr marL="1080021" indent="-216004" algn="l" defTabSz="864017" rtl="0" eaLnBrk="1" latinLnBrk="0" hangingPunct="1">
              <a:lnSpc>
                <a:spcPct val="90000"/>
              </a:lnSpc>
              <a:spcBef>
                <a:spcPts val="472"/>
              </a:spcBef>
              <a:buClr>
                <a:schemeClr val="accent1"/>
              </a:buClr>
              <a:buSzPct val="90000"/>
              <a:buFont typeface="Arial" panose="020B0604020202020204" pitchFamily="34" charset="0"/>
              <a:buChar char="•"/>
              <a:defRPr lang="en-US" sz="1701" kern="1200" smtClean="0">
                <a:solidFill>
                  <a:schemeClr val="tx1"/>
                </a:solidFill>
                <a:latin typeface="+mn-lt"/>
                <a:ea typeface="+mn-ea"/>
                <a:cs typeface="+mn-cs"/>
              </a:defRPr>
            </a:lvl3pPr>
            <a:lvl4pPr marL="1512029" indent="-216004" algn="l" defTabSz="864017" rtl="0" eaLnBrk="1" latinLnBrk="0" hangingPunct="1">
              <a:lnSpc>
                <a:spcPct val="90000"/>
              </a:lnSpc>
              <a:spcBef>
                <a:spcPts val="472"/>
              </a:spcBef>
              <a:buClr>
                <a:schemeClr val="accent1"/>
              </a:buClr>
              <a:buSzPct val="80000"/>
              <a:buFont typeface="Arial" panose="020B0604020202020204" pitchFamily="34" charset="0"/>
              <a:buChar char="•"/>
              <a:defRPr lang="en-US" sz="1701" kern="1200" smtClean="0">
                <a:solidFill>
                  <a:schemeClr val="tx1"/>
                </a:solidFill>
                <a:latin typeface="+mn-lt"/>
                <a:ea typeface="+mn-ea"/>
                <a:cs typeface="+mn-cs"/>
              </a:defRPr>
            </a:lvl4pPr>
            <a:lvl5pPr marL="1944037" indent="-216004" algn="l" defTabSz="864017" rtl="0" eaLnBrk="1" latinLnBrk="0" hangingPunct="1">
              <a:lnSpc>
                <a:spcPct val="90000"/>
              </a:lnSpc>
              <a:spcBef>
                <a:spcPts val="472"/>
              </a:spcBef>
              <a:buClr>
                <a:schemeClr val="accent1"/>
              </a:buClr>
              <a:buSzPct val="70000"/>
              <a:buFont typeface="Arial" panose="020B0604020202020204" pitchFamily="34" charset="0"/>
              <a:buChar char="•"/>
              <a:defRPr lang="en-US" sz="1701" kern="1200">
                <a:solidFill>
                  <a:schemeClr val="tx1"/>
                </a:solidFill>
                <a:latin typeface="+mn-lt"/>
                <a:ea typeface="+mn-ea"/>
                <a:cs typeface="+mn-cs"/>
              </a:defRPr>
            </a:lvl5pPr>
            <a:lvl6pPr marL="2376046"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8054"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40062"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2070"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a:lstStyle>
          <a:p>
            <a:pPr marL="0" indent="0" algn="ctr">
              <a:buNone/>
            </a:pPr>
            <a:r>
              <a:rPr lang="en-US" sz="2200" b="1">
                <a:solidFill>
                  <a:srgbClr val="007E39"/>
                </a:solidFill>
              </a:rPr>
              <a:t>	ALREADY COMPATIBLE</a:t>
            </a:r>
          </a:p>
        </p:txBody>
      </p:sp>
      <p:sp>
        <p:nvSpPr>
          <p:cNvPr id="11" name="Content Placeholder 4">
            <a:extLst>
              <a:ext uri="{FF2B5EF4-FFF2-40B4-BE49-F238E27FC236}">
                <a16:creationId xmlns:a16="http://schemas.microsoft.com/office/drawing/2014/main" id="{1383B5A8-4EF8-2E2C-00E8-771BAE526211}"/>
              </a:ext>
            </a:extLst>
          </p:cNvPr>
          <p:cNvSpPr txBox="1">
            <a:spLocks/>
          </p:cNvSpPr>
          <p:nvPr/>
        </p:nvSpPr>
        <p:spPr>
          <a:xfrm rot="8622146">
            <a:off x="4562719" y="2279829"/>
            <a:ext cx="2521592" cy="2527493"/>
          </a:xfrm>
          <a:prstGeom prst="rect">
            <a:avLst/>
          </a:prstGeom>
          <a:noFill/>
          <a:ln>
            <a:noFill/>
          </a:ln>
        </p:spPr>
        <p:txBody>
          <a:bodyPr vert="horz" lIns="38098" tIns="38098" rIns="38098" bIns="38098" rtlCol="0" anchor="ctr">
            <a:prstTxWarp prst="textArchUp">
              <a:avLst>
                <a:gd name="adj" fmla="val 5514275"/>
              </a:avLst>
            </a:prstTxWarp>
            <a:noAutofit/>
          </a:bodyPr>
          <a:lstStyle>
            <a:lvl1pPr marL="216004" indent="-216004" algn="l" defTabSz="864017" rtl="0" eaLnBrk="1" latinLnBrk="0" hangingPunct="1">
              <a:lnSpc>
                <a:spcPct val="90000"/>
              </a:lnSpc>
              <a:spcBef>
                <a:spcPts val="945"/>
              </a:spcBef>
              <a:buClr>
                <a:schemeClr val="accent1"/>
              </a:buClr>
              <a:buFont typeface="Wingdings" pitchFamily="2" charset="2"/>
              <a:buChar char="§"/>
              <a:defRPr lang="en-US" sz="2268" kern="1200" smtClean="0">
                <a:solidFill>
                  <a:schemeClr val="tx1"/>
                </a:solidFill>
                <a:latin typeface="+mn-lt"/>
                <a:ea typeface="+mn-ea"/>
                <a:cs typeface="+mn-cs"/>
              </a:defRPr>
            </a:lvl1pPr>
            <a:lvl2pPr marL="648012" indent="-216004" algn="l" defTabSz="864017" rtl="0" eaLnBrk="1" latinLnBrk="0" hangingPunct="1">
              <a:lnSpc>
                <a:spcPct val="90000"/>
              </a:lnSpc>
              <a:spcBef>
                <a:spcPts val="472"/>
              </a:spcBef>
              <a:buClr>
                <a:schemeClr val="accent1"/>
              </a:buClr>
              <a:buFont typeface="Arial" panose="020B0604020202020204" pitchFamily="34" charset="0"/>
              <a:buChar char="•"/>
              <a:defRPr lang="en-US" sz="1890" kern="1200" smtClean="0">
                <a:solidFill>
                  <a:schemeClr val="tx1"/>
                </a:solidFill>
                <a:latin typeface="+mn-lt"/>
                <a:ea typeface="+mn-ea"/>
                <a:cs typeface="+mn-cs"/>
              </a:defRPr>
            </a:lvl2pPr>
            <a:lvl3pPr marL="1080021" indent="-216004" algn="l" defTabSz="864017" rtl="0" eaLnBrk="1" latinLnBrk="0" hangingPunct="1">
              <a:lnSpc>
                <a:spcPct val="90000"/>
              </a:lnSpc>
              <a:spcBef>
                <a:spcPts val="472"/>
              </a:spcBef>
              <a:buClr>
                <a:schemeClr val="accent1"/>
              </a:buClr>
              <a:buSzPct val="90000"/>
              <a:buFont typeface="Arial" panose="020B0604020202020204" pitchFamily="34" charset="0"/>
              <a:buChar char="•"/>
              <a:defRPr lang="en-US" sz="1701" kern="1200" smtClean="0">
                <a:solidFill>
                  <a:schemeClr val="tx1"/>
                </a:solidFill>
                <a:latin typeface="+mn-lt"/>
                <a:ea typeface="+mn-ea"/>
                <a:cs typeface="+mn-cs"/>
              </a:defRPr>
            </a:lvl3pPr>
            <a:lvl4pPr marL="1512029" indent="-216004" algn="l" defTabSz="864017" rtl="0" eaLnBrk="1" latinLnBrk="0" hangingPunct="1">
              <a:lnSpc>
                <a:spcPct val="90000"/>
              </a:lnSpc>
              <a:spcBef>
                <a:spcPts val="472"/>
              </a:spcBef>
              <a:buClr>
                <a:schemeClr val="accent1"/>
              </a:buClr>
              <a:buSzPct val="80000"/>
              <a:buFont typeface="Arial" panose="020B0604020202020204" pitchFamily="34" charset="0"/>
              <a:buChar char="•"/>
              <a:defRPr lang="en-US" sz="1701" kern="1200" smtClean="0">
                <a:solidFill>
                  <a:schemeClr val="tx1"/>
                </a:solidFill>
                <a:latin typeface="+mn-lt"/>
                <a:ea typeface="+mn-ea"/>
                <a:cs typeface="+mn-cs"/>
              </a:defRPr>
            </a:lvl4pPr>
            <a:lvl5pPr marL="1944037" indent="-216004" algn="l" defTabSz="864017" rtl="0" eaLnBrk="1" latinLnBrk="0" hangingPunct="1">
              <a:lnSpc>
                <a:spcPct val="90000"/>
              </a:lnSpc>
              <a:spcBef>
                <a:spcPts val="472"/>
              </a:spcBef>
              <a:buClr>
                <a:schemeClr val="accent1"/>
              </a:buClr>
              <a:buSzPct val="70000"/>
              <a:buFont typeface="Arial" panose="020B0604020202020204" pitchFamily="34" charset="0"/>
              <a:buChar char="•"/>
              <a:defRPr lang="en-US" sz="1701" kern="1200">
                <a:solidFill>
                  <a:schemeClr val="tx1"/>
                </a:solidFill>
                <a:latin typeface="+mn-lt"/>
                <a:ea typeface="+mn-ea"/>
                <a:cs typeface="+mn-cs"/>
              </a:defRPr>
            </a:lvl5pPr>
            <a:lvl6pPr marL="2376046"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8054"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40062"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2070"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a:lstStyle>
          <a:p>
            <a:pPr marL="0" indent="0" algn="ctr">
              <a:buNone/>
            </a:pPr>
            <a:r>
              <a:rPr lang="en-US" sz="2200" b="1" dirty="0">
                <a:solidFill>
                  <a:schemeClr val="bg1"/>
                </a:solidFill>
              </a:rPr>
              <a:t>NEXT DEVELOPMENT</a:t>
            </a:r>
          </a:p>
        </p:txBody>
      </p:sp>
      <p:sp>
        <p:nvSpPr>
          <p:cNvPr id="5" name="ZoneTexte 4">
            <a:extLst>
              <a:ext uri="{FF2B5EF4-FFF2-40B4-BE49-F238E27FC236}">
                <a16:creationId xmlns:a16="http://schemas.microsoft.com/office/drawing/2014/main" id="{82CEEC10-76BD-9DFA-AF89-440E2B2DD899}"/>
              </a:ext>
            </a:extLst>
          </p:cNvPr>
          <p:cNvSpPr txBox="1"/>
          <p:nvPr/>
        </p:nvSpPr>
        <p:spPr>
          <a:xfrm>
            <a:off x="8449056" y="6507149"/>
            <a:ext cx="3742944" cy="261610"/>
          </a:xfrm>
          <a:prstGeom prst="rect">
            <a:avLst/>
          </a:prstGeom>
          <a:noFill/>
        </p:spPr>
        <p:txBody>
          <a:bodyPr wrap="square" rtlCol="0">
            <a:spAutoFit/>
          </a:bodyPr>
          <a:lstStyle/>
          <a:p>
            <a:r>
              <a:rPr lang="fr-FR" sz="1100">
                <a:solidFill>
                  <a:schemeClr val="bg1"/>
                </a:solidFill>
                <a:latin typeface="+mj-lt"/>
              </a:rPr>
              <a:t>©2024  Normandy </a:t>
            </a:r>
            <a:r>
              <a:rPr lang="fr-FR" sz="1100" err="1">
                <a:solidFill>
                  <a:schemeClr val="bg1"/>
                </a:solidFill>
                <a:latin typeface="+mj-lt"/>
              </a:rPr>
              <a:t>Hadrontherapy</a:t>
            </a:r>
            <a:r>
              <a:rPr lang="fr-FR" sz="1100">
                <a:solidFill>
                  <a:schemeClr val="bg1"/>
                </a:solidFill>
                <a:latin typeface="+mj-lt"/>
              </a:rPr>
              <a:t> – </a:t>
            </a:r>
            <a:r>
              <a:rPr lang="fr-FR" sz="1100" err="1">
                <a:solidFill>
                  <a:schemeClr val="bg1"/>
                </a:solidFill>
                <a:latin typeface="+mj-lt"/>
              </a:rPr>
              <a:t>Confidential</a:t>
            </a:r>
            <a:r>
              <a:rPr lang="fr-FR" sz="1100">
                <a:solidFill>
                  <a:schemeClr val="bg1"/>
                </a:solidFill>
                <a:latin typeface="+mj-lt"/>
              </a:rPr>
              <a:t> &amp; </a:t>
            </a:r>
            <a:r>
              <a:rPr lang="fr-FR" sz="1100" err="1">
                <a:solidFill>
                  <a:schemeClr val="bg1"/>
                </a:solidFill>
                <a:latin typeface="+mj-lt"/>
              </a:rPr>
              <a:t>Proprietary</a:t>
            </a:r>
            <a:endParaRPr lang="fr-FR" sz="1100">
              <a:solidFill>
                <a:schemeClr val="bg1"/>
              </a:solidFill>
              <a:latin typeface="+mj-lt"/>
            </a:endParaRPr>
          </a:p>
        </p:txBody>
      </p:sp>
      <p:sp>
        <p:nvSpPr>
          <p:cNvPr id="7" name="Title 1">
            <a:extLst>
              <a:ext uri="{FF2B5EF4-FFF2-40B4-BE49-F238E27FC236}">
                <a16:creationId xmlns:a16="http://schemas.microsoft.com/office/drawing/2014/main" id="{6586F32A-E044-DFA4-79EF-9190AA5DCEA1}"/>
              </a:ext>
            </a:extLst>
          </p:cNvPr>
          <p:cNvSpPr txBox="1">
            <a:spLocks/>
          </p:cNvSpPr>
          <p:nvPr/>
        </p:nvSpPr>
        <p:spPr>
          <a:xfrm>
            <a:off x="609602" y="-451541"/>
            <a:ext cx="11120876" cy="1296877"/>
          </a:xfrm>
          <a:prstGeom prst="rect">
            <a:avLst/>
          </a:prstGeom>
        </p:spPr>
        <p:txBody>
          <a:bodyPr vert="horz" lIns="91440" tIns="45720" rIns="91440" bIns="45720" rtlCol="0" anchor="b">
            <a:noAutofit/>
          </a:bodyPr>
          <a:lstStyle>
            <a:lvl1pPr>
              <a:lnSpc>
                <a:spcPct val="90000"/>
              </a:lnSpc>
              <a:spcBef>
                <a:spcPct val="0"/>
              </a:spcBef>
              <a:buNone/>
              <a:defRPr sz="3600" b="1">
                <a:ln w="6600">
                  <a:solidFill>
                    <a:schemeClr val="accent2"/>
                  </a:solidFill>
                  <a:prstDash val="solid"/>
                </a:ln>
                <a:solidFill>
                  <a:srgbClr val="FFFFFF"/>
                </a:solidFill>
                <a:effectLst>
                  <a:outerShdw dist="38100" dir="2700000" algn="tl" rotWithShape="0">
                    <a:schemeClr val="accent2"/>
                  </a:outerShdw>
                </a:effectLst>
                <a:latin typeface="Calibri Light (En-têtes)"/>
                <a:ea typeface="Tahoma" panose="020B0604030504040204" pitchFamily="34" charset="0"/>
                <a:cs typeface="Tahoma" panose="020B0604030504040204" pitchFamily="34" charset="0"/>
              </a:defRPr>
            </a:lvl1pPr>
          </a:lstStyle>
          <a:p>
            <a:r>
              <a:rPr lang="en-US" sz="3200" dirty="0">
                <a:ln w="0"/>
                <a:solidFill>
                  <a:srgbClr val="EB6A0A"/>
                </a:solidFill>
                <a:effectLst/>
              </a:rPr>
              <a:t>Challenges, perspectives and partnerships</a:t>
            </a:r>
          </a:p>
        </p:txBody>
      </p:sp>
      <p:pic>
        <p:nvPicPr>
          <p:cNvPr id="2050" name="Picture 2" descr="Challenges - Free business and finance icons">
            <a:extLst>
              <a:ext uri="{FF2B5EF4-FFF2-40B4-BE49-F238E27FC236}">
                <a16:creationId xmlns:a16="http://schemas.microsoft.com/office/drawing/2014/main" id="{654F623B-D230-C4D9-44D4-51CC2517EC1F}"/>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479002" y="3184288"/>
            <a:ext cx="783998" cy="783998"/>
          </a:xfrm>
          <a:prstGeom prst="rect">
            <a:avLst/>
          </a:prstGeom>
          <a:noFill/>
          <a:extLst>
            <a:ext uri="{909E8E84-426E-40DD-AFC4-6F175D3DCCD1}">
              <a14:hiddenFill xmlns:a14="http://schemas.microsoft.com/office/drawing/2010/main">
                <a:solidFill>
                  <a:srgbClr val="FFFFFF"/>
                </a:solidFill>
              </a14:hiddenFill>
            </a:ext>
          </a:extLst>
        </p:spPr>
      </p:pic>
      <p:sp>
        <p:nvSpPr>
          <p:cNvPr id="1055" name="Rectangle : coins arrondis 1054">
            <a:extLst>
              <a:ext uri="{FF2B5EF4-FFF2-40B4-BE49-F238E27FC236}">
                <a16:creationId xmlns:a16="http://schemas.microsoft.com/office/drawing/2014/main" id="{B81591D6-C08F-0167-0069-099ABB514F93}"/>
              </a:ext>
            </a:extLst>
          </p:cNvPr>
          <p:cNvSpPr/>
          <p:nvPr/>
        </p:nvSpPr>
        <p:spPr>
          <a:xfrm>
            <a:off x="134014" y="2931148"/>
            <a:ext cx="3482577" cy="728210"/>
          </a:xfrm>
          <a:prstGeom prst="roundRect">
            <a:avLst/>
          </a:prstGeom>
          <a:gradFill flip="none" rotWithShape="1">
            <a:gsLst>
              <a:gs pos="0">
                <a:srgbClr val="92D050"/>
              </a:gs>
              <a:gs pos="50000">
                <a:srgbClr val="92D050"/>
              </a:gs>
              <a:gs pos="100000">
                <a:schemeClr val="bg1">
                  <a:lumMod val="85000"/>
                  <a:shade val="100000"/>
                  <a:satMod val="11500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mj-lt"/>
              </a:rPr>
              <a:t>Carbon Flash </a:t>
            </a:r>
            <a:r>
              <a:rPr lang="en-US" sz="1600" dirty="0">
                <a:solidFill>
                  <a:schemeClr val="tx1"/>
                </a:solidFill>
                <a:latin typeface="+mj-lt"/>
              </a:rPr>
              <a:t>research - 2x2x2cm²</a:t>
            </a:r>
          </a:p>
        </p:txBody>
      </p:sp>
      <p:sp>
        <p:nvSpPr>
          <p:cNvPr id="1056" name="Ellipse 1055">
            <a:extLst>
              <a:ext uri="{FF2B5EF4-FFF2-40B4-BE49-F238E27FC236}">
                <a16:creationId xmlns:a16="http://schemas.microsoft.com/office/drawing/2014/main" id="{79DB7E52-3BB2-FA1E-70F2-8D18938DEDA1}"/>
              </a:ext>
            </a:extLst>
          </p:cNvPr>
          <p:cNvSpPr/>
          <p:nvPr/>
        </p:nvSpPr>
        <p:spPr>
          <a:xfrm>
            <a:off x="3411467" y="3095782"/>
            <a:ext cx="432000" cy="432000"/>
          </a:xfrm>
          <a:prstGeom prst="ellipse">
            <a:avLst/>
          </a:prstGeom>
          <a:solidFill>
            <a:srgbClr val="92D050">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57" name="Rectangle : coins arrondis 1056">
            <a:extLst>
              <a:ext uri="{FF2B5EF4-FFF2-40B4-BE49-F238E27FC236}">
                <a16:creationId xmlns:a16="http://schemas.microsoft.com/office/drawing/2014/main" id="{3F14D7EB-A6B1-9B81-83AF-C617C5A8B651}"/>
              </a:ext>
            </a:extLst>
          </p:cNvPr>
          <p:cNvSpPr/>
          <p:nvPr/>
        </p:nvSpPr>
        <p:spPr>
          <a:xfrm>
            <a:off x="8212479" y="3291742"/>
            <a:ext cx="2962452" cy="827743"/>
          </a:xfrm>
          <a:prstGeom prst="roundRect">
            <a:avLst/>
          </a:prstGeom>
          <a:gradFill>
            <a:gsLst>
              <a:gs pos="0">
                <a:srgbClr val="AC3EA6"/>
              </a:gs>
              <a:gs pos="50000">
                <a:srgbClr val="AC3EA6"/>
              </a:gs>
              <a:gs pos="100000">
                <a:schemeClr val="bg1">
                  <a:lumMod val="85000"/>
                  <a:shade val="100000"/>
                  <a:satMod val="115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lIns="108000" tIns="0" rIns="108000" bIns="0" rtlCol="0" anchor="ctr"/>
          <a:lstStyle/>
          <a:p>
            <a:pPr algn="ctr">
              <a:buClr>
                <a:srgbClr val="F29400"/>
              </a:buClr>
            </a:pPr>
            <a:r>
              <a:rPr lang="en-US" sz="1600" b="1" dirty="0">
                <a:solidFill>
                  <a:schemeClr val="bg1"/>
                </a:solidFill>
                <a:latin typeface="+mj-lt"/>
              </a:rPr>
              <a:t>Helium imaging</a:t>
            </a:r>
            <a:endParaRPr lang="en-US" sz="1600" dirty="0">
              <a:solidFill>
                <a:schemeClr val="bg1"/>
              </a:solidFill>
              <a:latin typeface="+mj-lt"/>
            </a:endParaRPr>
          </a:p>
        </p:txBody>
      </p:sp>
      <p:sp>
        <p:nvSpPr>
          <p:cNvPr id="1058" name="Ellipse 1057">
            <a:extLst>
              <a:ext uri="{FF2B5EF4-FFF2-40B4-BE49-F238E27FC236}">
                <a16:creationId xmlns:a16="http://schemas.microsoft.com/office/drawing/2014/main" id="{892D885B-69AB-3758-F717-064FB8EFA99C}"/>
              </a:ext>
            </a:extLst>
          </p:cNvPr>
          <p:cNvSpPr/>
          <p:nvPr/>
        </p:nvSpPr>
        <p:spPr>
          <a:xfrm>
            <a:off x="7960002" y="3428422"/>
            <a:ext cx="451704" cy="432000"/>
          </a:xfrm>
          <a:prstGeom prst="ellipse">
            <a:avLst/>
          </a:prstGeom>
          <a:solidFill>
            <a:srgbClr val="AC3EA6">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a:p>
        </p:txBody>
      </p:sp>
      <p:pic>
        <p:nvPicPr>
          <p:cNvPr id="4098" name="Picture 2" descr="Respect Logo Royalty-Free Images, Stock Photos &amp; Pictures | Shutterstock">
            <a:extLst>
              <a:ext uri="{FF2B5EF4-FFF2-40B4-BE49-F238E27FC236}">
                <a16:creationId xmlns:a16="http://schemas.microsoft.com/office/drawing/2014/main" id="{598E02EB-29AD-51B7-1A01-DA5A9376C77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793" t="15869" r="18313" b="23561"/>
          <a:stretch/>
        </p:blipFill>
        <p:spPr bwMode="auto">
          <a:xfrm>
            <a:off x="4965499" y="2679331"/>
            <a:ext cx="1811710" cy="1793912"/>
          </a:xfrm>
          <a:prstGeom prst="ellipse">
            <a:avLst/>
          </a:prstGeom>
          <a:noFill/>
          <a:extLst>
            <a:ext uri="{909E8E84-426E-40DD-AFC4-6F175D3DCCD1}">
              <a14:hiddenFill xmlns:a14="http://schemas.microsoft.com/office/drawing/2010/main">
                <a:solidFill>
                  <a:srgbClr val="FFFFFF"/>
                </a:solidFill>
              </a14:hiddenFill>
            </a:ext>
          </a:extLst>
        </p:spPr>
      </p:pic>
      <p:pic>
        <p:nvPicPr>
          <p:cNvPr id="1059" name="Picture 2" descr="Conclusion Icons - Free SVG &amp; PNG Conclusion Images - Noun Project">
            <a:extLst>
              <a:ext uri="{FF2B5EF4-FFF2-40B4-BE49-F238E27FC236}">
                <a16:creationId xmlns:a16="http://schemas.microsoft.com/office/drawing/2014/main" id="{5AFE245D-8EA0-458B-22DA-71DCABAF69EA}"/>
              </a:ext>
            </a:extLst>
          </p:cNvPr>
          <p:cNvPicPr>
            <a:picLocks noChangeAspect="1" noChangeArrowheads="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346300" y="2549787"/>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9583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BC9EFE1-D8CB-4668-9980-DB108327A7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6271569"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2" name="Picture 11">
            <a:extLst>
              <a:ext uri="{FF2B5EF4-FFF2-40B4-BE49-F238E27FC236}">
                <a16:creationId xmlns:a16="http://schemas.microsoft.com/office/drawing/2014/main" id="{7CBAE1BD-B8E4-4029-8AA2-C77E4FED98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Freeform 49">
            <a:extLst>
              <a:ext uri="{FF2B5EF4-FFF2-40B4-BE49-F238E27FC236}">
                <a16:creationId xmlns:a16="http://schemas.microsoft.com/office/drawing/2014/main" id="{77DA6D33-2D62-458C-BF5D-DBF612FD5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90635"/>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Image 10">
            <a:extLst>
              <a:ext uri="{FF2B5EF4-FFF2-40B4-BE49-F238E27FC236}">
                <a16:creationId xmlns:a16="http://schemas.microsoft.com/office/drawing/2014/main" id="{3EFAF3E1-50CF-4E21-9D4C-F671DBE6D1A6}"/>
              </a:ext>
            </a:extLst>
          </p:cNvPr>
          <p:cNvPicPr>
            <a:picLocks noChangeAspect="1"/>
          </p:cNvPicPr>
          <p:nvPr/>
        </p:nvPicPr>
        <p:blipFill rotWithShape="1">
          <a:blip r:embed="rId3"/>
          <a:srcRect r="6556"/>
          <a:stretch/>
        </p:blipFill>
        <p:spPr>
          <a:xfrm>
            <a:off x="133343" y="2922404"/>
            <a:ext cx="4356340" cy="1967913"/>
          </a:xfrm>
          <a:custGeom>
            <a:avLst/>
            <a:gdLst/>
            <a:ahLst/>
            <a:cxnLst/>
            <a:rect l="l" t="t" r="r" b="b"/>
            <a:pathLst>
              <a:path w="4141760" h="4377846">
                <a:moveTo>
                  <a:pt x="0" y="0"/>
                </a:moveTo>
                <a:lnTo>
                  <a:pt x="4141760" y="0"/>
                </a:lnTo>
                <a:lnTo>
                  <a:pt x="4141760" y="4377846"/>
                </a:lnTo>
                <a:lnTo>
                  <a:pt x="0" y="4377846"/>
                </a:lnTo>
                <a:close/>
              </a:path>
            </a:pathLst>
          </a:custGeom>
        </p:spPr>
      </p:pic>
      <p:sp>
        <p:nvSpPr>
          <p:cNvPr id="2" name="Titre 1">
            <a:extLst>
              <a:ext uri="{FF2B5EF4-FFF2-40B4-BE49-F238E27FC236}">
                <a16:creationId xmlns:a16="http://schemas.microsoft.com/office/drawing/2014/main" id="{A1B26B9F-5B57-4F72-9824-1A756F3D51BE}"/>
              </a:ext>
            </a:extLst>
          </p:cNvPr>
          <p:cNvSpPr>
            <a:spLocks noGrp="1"/>
          </p:cNvSpPr>
          <p:nvPr>
            <p:ph type="ctrTitle"/>
          </p:nvPr>
        </p:nvSpPr>
        <p:spPr>
          <a:xfrm>
            <a:off x="6829915" y="975360"/>
            <a:ext cx="5164493" cy="712609"/>
          </a:xfrm>
        </p:spPr>
        <p:txBody>
          <a:bodyPr anchor="t">
            <a:noAutofit/>
          </a:bodyPr>
          <a:lstStyle/>
          <a:p>
            <a:pPr algn="just"/>
            <a:r>
              <a:rPr lang="fr-FR" sz="3200" b="1" i="0" u="none" strike="noStrike" dirty="0" err="1">
                <a:solidFill>
                  <a:schemeClr val="accent5">
                    <a:lumMod val="50000"/>
                  </a:schemeClr>
                </a:solidFill>
                <a:latin typeface="Calibri" panose="020F0502020204030204" pitchFamily="34" charset="0"/>
              </a:rPr>
              <a:t>Thank</a:t>
            </a:r>
            <a:r>
              <a:rPr lang="fr-FR" sz="3200" b="1" i="0" u="none" strike="noStrike" dirty="0">
                <a:solidFill>
                  <a:schemeClr val="accent5">
                    <a:lumMod val="50000"/>
                  </a:schemeClr>
                </a:solidFill>
                <a:latin typeface="Calibri" panose="020F0502020204030204" pitchFamily="34" charset="0"/>
              </a:rPr>
              <a:t> </a:t>
            </a:r>
            <a:r>
              <a:rPr lang="fr-FR" sz="3200" b="1" i="0" u="none" strike="noStrike" dirty="0" err="1">
                <a:solidFill>
                  <a:schemeClr val="accent5">
                    <a:lumMod val="50000"/>
                  </a:schemeClr>
                </a:solidFill>
                <a:latin typeface="Calibri" panose="020F0502020204030204" pitchFamily="34" charset="0"/>
              </a:rPr>
              <a:t>you</a:t>
            </a:r>
            <a:r>
              <a:rPr lang="fr-FR" sz="3200" b="1" i="0" u="none" strike="noStrike" dirty="0">
                <a:solidFill>
                  <a:schemeClr val="accent5">
                    <a:lumMod val="50000"/>
                  </a:schemeClr>
                </a:solidFill>
                <a:latin typeface="Calibri" panose="020F0502020204030204" pitchFamily="34" charset="0"/>
              </a:rPr>
              <a:t> for </a:t>
            </a:r>
            <a:r>
              <a:rPr lang="fr-FR" sz="3200" b="1" i="0" u="none" strike="noStrike" dirty="0" err="1">
                <a:solidFill>
                  <a:schemeClr val="accent5">
                    <a:lumMod val="50000"/>
                  </a:schemeClr>
                </a:solidFill>
                <a:latin typeface="Calibri" panose="020F0502020204030204" pitchFamily="34" charset="0"/>
              </a:rPr>
              <a:t>your</a:t>
            </a:r>
            <a:r>
              <a:rPr lang="fr-FR" sz="3200" b="1" i="0" u="none" strike="noStrike" dirty="0">
                <a:solidFill>
                  <a:schemeClr val="accent5">
                    <a:lumMod val="50000"/>
                  </a:schemeClr>
                </a:solidFill>
                <a:latin typeface="Calibri" panose="020F0502020204030204" pitchFamily="34" charset="0"/>
              </a:rPr>
              <a:t> attention</a:t>
            </a:r>
            <a:endParaRPr lang="fr-FR" sz="2800" b="1" dirty="0">
              <a:solidFill>
                <a:schemeClr val="accent5">
                  <a:lumMod val="50000"/>
                </a:schemeClr>
              </a:solidFill>
            </a:endParaRPr>
          </a:p>
        </p:txBody>
      </p:sp>
      <p:pic>
        <p:nvPicPr>
          <p:cNvPr id="4" name="Picture 3" descr="A computer generated image of a machine&#10;&#10;Description automatically generated">
            <a:extLst>
              <a:ext uri="{FF2B5EF4-FFF2-40B4-BE49-F238E27FC236}">
                <a16:creationId xmlns:a16="http://schemas.microsoft.com/office/drawing/2014/main" id="{152F3EB0-33B3-3EF9-185C-78346A8EEB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08020" y="694182"/>
            <a:ext cx="12192000" cy="6754453"/>
          </a:xfrm>
          <a:prstGeom prst="rect">
            <a:avLst/>
          </a:prstGeom>
        </p:spPr>
      </p:pic>
    </p:spTree>
    <p:extLst>
      <p:ext uri="{BB962C8B-B14F-4D97-AF65-F5344CB8AC3E}">
        <p14:creationId xmlns:p14="http://schemas.microsoft.com/office/powerpoint/2010/main" val="171842162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982808D-2A08-4C76-FFE3-280FA0EC7E3D}"/>
              </a:ext>
            </a:extLst>
          </p:cNvPr>
          <p:cNvSpPr>
            <a:spLocks noGrp="1"/>
          </p:cNvSpPr>
          <p:nvPr>
            <p:ph type="sldNum" sz="quarter" idx="12"/>
          </p:nvPr>
        </p:nvSpPr>
        <p:spPr/>
        <p:txBody>
          <a:bodyPr/>
          <a:lstStyle/>
          <a:p>
            <a:fld id="{B981A7AF-A60D-244B-AFB3-9527C61DD654}" type="slidenum">
              <a:rPr lang="fr-FR" smtClean="0"/>
              <a:pPr/>
              <a:t>54</a:t>
            </a:fld>
            <a:endParaRPr lang="fr-FR"/>
          </a:p>
        </p:txBody>
      </p:sp>
      <p:sp>
        <p:nvSpPr>
          <p:cNvPr id="9" name="Title 8">
            <a:extLst>
              <a:ext uri="{FF2B5EF4-FFF2-40B4-BE49-F238E27FC236}">
                <a16:creationId xmlns:a16="http://schemas.microsoft.com/office/drawing/2014/main" id="{880051A1-28F3-D6EA-3DD3-D5447DF8D6E9}"/>
              </a:ext>
            </a:extLst>
          </p:cNvPr>
          <p:cNvSpPr>
            <a:spLocks noGrp="1"/>
          </p:cNvSpPr>
          <p:nvPr>
            <p:ph type="title"/>
          </p:nvPr>
        </p:nvSpPr>
        <p:spPr>
          <a:xfrm>
            <a:off x="368301" y="365125"/>
            <a:ext cx="10770188" cy="557780"/>
          </a:xfrm>
        </p:spPr>
        <p:txBody>
          <a:bodyPr>
            <a:normAutofit fontScale="90000"/>
          </a:bodyPr>
          <a:lstStyle/>
          <a:p>
            <a:r>
              <a:rPr lang="fr-BE" dirty="0"/>
              <a:t>Introducing …</a:t>
            </a:r>
            <a:endParaRPr lang="en-US" dirty="0"/>
          </a:p>
        </p:txBody>
      </p:sp>
      <p:sp>
        <p:nvSpPr>
          <p:cNvPr id="15" name="Text Placeholder 10">
            <a:extLst>
              <a:ext uri="{FF2B5EF4-FFF2-40B4-BE49-F238E27FC236}">
                <a16:creationId xmlns:a16="http://schemas.microsoft.com/office/drawing/2014/main" id="{020FDA27-4298-ABF5-A757-CD51F4A7BFBA}"/>
              </a:ext>
            </a:extLst>
          </p:cNvPr>
          <p:cNvSpPr txBox="1">
            <a:spLocks/>
          </p:cNvSpPr>
          <p:nvPr/>
        </p:nvSpPr>
        <p:spPr>
          <a:xfrm>
            <a:off x="135043" y="1260488"/>
            <a:ext cx="11089668" cy="486207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Tx/>
              <a:buNone/>
              <a:defRPr sz="3200" kern="1200">
                <a:solidFill>
                  <a:schemeClr val="tx1"/>
                </a:solidFill>
                <a:latin typeface="+mn-lt"/>
                <a:ea typeface="+mn-ea"/>
                <a:cs typeface="+mn-cs"/>
              </a:defRPr>
            </a:lvl1pPr>
            <a:lvl2pPr marL="457200" indent="0" algn="l" defTabSz="914400" rtl="0" eaLnBrk="1" latinLnBrk="0" hangingPunct="1">
              <a:lnSpc>
                <a:spcPct val="90000"/>
              </a:lnSpc>
              <a:spcBef>
                <a:spcPts val="500"/>
              </a:spcBef>
              <a:buSzPct val="75000"/>
              <a:buFontTx/>
              <a:buNone/>
              <a:defRPr sz="2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algn="just">
              <a:spcBef>
                <a:spcPts val="635"/>
              </a:spcBef>
              <a:spcAft>
                <a:spcPts val="635"/>
              </a:spcAft>
            </a:pPr>
            <a:r>
              <a:rPr lang="en-US" sz="1600" b="1" dirty="0">
                <a:solidFill>
                  <a:srgbClr val="0070C0"/>
                </a:solidFill>
              </a:rPr>
              <a:t>Normandy Hadrontherapy (NHa) </a:t>
            </a:r>
            <a:r>
              <a:rPr lang="en-US" sz="1600" dirty="0"/>
              <a:t>located in Caen, France</a:t>
            </a:r>
          </a:p>
          <a:p>
            <a:pPr marL="742950" lvl="1" indent="-285750" algn="just">
              <a:spcBef>
                <a:spcPts val="635"/>
              </a:spcBef>
              <a:spcAft>
                <a:spcPts val="635"/>
              </a:spcAft>
              <a:buFont typeface="Arial" panose="020B0604020202020204" pitchFamily="34" charset="0"/>
              <a:buChar char="•"/>
            </a:pPr>
            <a:r>
              <a:rPr lang="en-US" sz="1400" dirty="0">
                <a:ea typeface="Calibri" panose="020F0502020204030204" pitchFamily="34" charset="0"/>
                <a:cs typeface="Arial" panose="020B0604020202020204" pitchFamily="34" charset="0"/>
              </a:rPr>
              <a:t>2 main shareholders: </a:t>
            </a:r>
            <a:r>
              <a:rPr lang="en-US" sz="1400" b="1" dirty="0">
                <a:solidFill>
                  <a:srgbClr val="69BE28"/>
                </a:solidFill>
                <a:ea typeface="Calibri" panose="020F0502020204030204" pitchFamily="34" charset="0"/>
                <a:cs typeface="Arial" panose="020B0604020202020204" pitchFamily="34" charset="0"/>
              </a:rPr>
              <a:t>IBA</a:t>
            </a:r>
            <a:r>
              <a:rPr lang="en-US" sz="1400" dirty="0">
                <a:ea typeface="Calibri" panose="020F0502020204030204" pitchFamily="34" charset="0"/>
                <a:cs typeface="Arial" panose="020B0604020202020204" pitchFamily="34" charset="0"/>
              </a:rPr>
              <a:t> &amp; </a:t>
            </a:r>
            <a:r>
              <a:rPr lang="en-US" sz="1400" b="1" dirty="0">
                <a:ea typeface="Calibri" panose="020F0502020204030204" pitchFamily="34" charset="0"/>
                <a:cs typeface="Arial" panose="020B0604020202020204" pitchFamily="34" charset="0"/>
              </a:rPr>
              <a:t>SAPHYN </a:t>
            </a:r>
            <a:r>
              <a:rPr lang="en-US" sz="1400" dirty="0">
                <a:ea typeface="Calibri" panose="020F0502020204030204" pitchFamily="34" charset="0"/>
                <a:cs typeface="Arial" panose="020B0604020202020204" pitchFamily="34" charset="0"/>
              </a:rPr>
              <a:t>(Normandy Region). </a:t>
            </a:r>
          </a:p>
          <a:p>
            <a:pPr marL="742950" lvl="1" indent="-285750" algn="just">
              <a:spcBef>
                <a:spcPts val="635"/>
              </a:spcBef>
              <a:spcAft>
                <a:spcPts val="635"/>
              </a:spcAft>
              <a:buFont typeface="Arial" panose="020B0604020202020204" pitchFamily="34" charset="0"/>
              <a:buChar char="•"/>
            </a:pPr>
            <a:r>
              <a:rPr lang="en-US" sz="1400" dirty="0">
                <a:ea typeface="Calibri" panose="020F0502020204030204" pitchFamily="34" charset="0"/>
                <a:cs typeface="Arial" panose="020B0604020202020204" pitchFamily="34" charset="0"/>
              </a:rPr>
              <a:t>Several other industrial and institutional partners joined the project</a:t>
            </a:r>
            <a:endParaRPr lang="fr-BE" sz="1400" dirty="0">
              <a:ea typeface="Calibri" panose="020F0502020204030204" pitchFamily="34" charset="0"/>
              <a:cs typeface="Arial" panose="020B0604020202020204" pitchFamily="34" charset="0"/>
            </a:endParaRPr>
          </a:p>
          <a:p>
            <a:pPr algn="just" fontAlgn="base">
              <a:spcBef>
                <a:spcPts val="635"/>
              </a:spcBef>
              <a:spcAft>
                <a:spcPts val="635"/>
              </a:spcAft>
            </a:pPr>
            <a:r>
              <a:rPr lang="en-US" sz="1600" dirty="0"/>
              <a:t>Owning about </a:t>
            </a:r>
            <a:r>
              <a:rPr lang="en-US" sz="1600" b="1" dirty="0">
                <a:solidFill>
                  <a:srgbClr val="69BE28"/>
                </a:solidFill>
              </a:rPr>
              <a:t>40%</a:t>
            </a:r>
            <a:r>
              <a:rPr lang="en-US" sz="1600" dirty="0"/>
              <a:t> of the shares, </a:t>
            </a:r>
            <a:r>
              <a:rPr lang="en-US" sz="1600" b="1" dirty="0">
                <a:solidFill>
                  <a:srgbClr val="69BE28"/>
                </a:solidFill>
              </a:rPr>
              <a:t>IBA</a:t>
            </a:r>
            <a:r>
              <a:rPr lang="en-US" sz="1600" dirty="0"/>
              <a:t> is: </a:t>
            </a:r>
          </a:p>
          <a:p>
            <a:pPr marL="742950" lvl="1" indent="-285750" algn="just" fontAlgn="base">
              <a:spcBef>
                <a:spcPts val="635"/>
              </a:spcBef>
              <a:spcAft>
                <a:spcPts val="635"/>
              </a:spcAft>
              <a:buFont typeface="Arial" panose="020B0604020202020204" pitchFamily="34" charset="0"/>
              <a:buChar char="•"/>
            </a:pPr>
            <a:r>
              <a:rPr lang="en-US" sz="1400" dirty="0">
                <a:cs typeface="Arial" panose="020B0604020202020204" pitchFamily="34" charset="0"/>
              </a:rPr>
              <a:t>(</a:t>
            </a:r>
            <a:r>
              <a:rPr lang="en-US" sz="1400" dirty="0" err="1">
                <a:cs typeface="Arial" panose="020B0604020202020204" pitchFamily="34" charset="0"/>
              </a:rPr>
              <a:t>i</a:t>
            </a:r>
            <a:r>
              <a:rPr lang="en-US" sz="1400" dirty="0">
                <a:cs typeface="Arial" panose="020B0604020202020204" pitchFamily="34" charset="0"/>
              </a:rPr>
              <a:t>) the largest equity stakeholder</a:t>
            </a:r>
          </a:p>
          <a:p>
            <a:pPr marL="742950" lvl="1" indent="-285750" algn="just" fontAlgn="base">
              <a:spcBef>
                <a:spcPts val="635"/>
              </a:spcBef>
              <a:spcAft>
                <a:spcPts val="635"/>
              </a:spcAft>
              <a:buFont typeface="Arial" panose="020B0604020202020204" pitchFamily="34" charset="0"/>
              <a:buChar char="•"/>
            </a:pPr>
            <a:r>
              <a:rPr lang="en-US" sz="1400" dirty="0">
                <a:cs typeface="Arial" panose="020B0604020202020204" pitchFamily="34" charset="0"/>
              </a:rPr>
              <a:t>(ii) industrial shareholder of NHa. </a:t>
            </a:r>
          </a:p>
          <a:p>
            <a:endParaRPr lang="fr-BE" dirty="0"/>
          </a:p>
        </p:txBody>
      </p:sp>
      <p:sp>
        <p:nvSpPr>
          <p:cNvPr id="16" name="AutoShape 19" descr="Résultat de recherche d'images pour &quot;sigmaphi logo&quot;">
            <a:extLst>
              <a:ext uri="{FF2B5EF4-FFF2-40B4-BE49-F238E27FC236}">
                <a16:creationId xmlns:a16="http://schemas.microsoft.com/office/drawing/2014/main" id="{AB85A7EC-03CD-8E2F-8389-787A8CD9E682}"/>
              </a:ext>
            </a:extLst>
          </p:cNvPr>
          <p:cNvSpPr>
            <a:spLocks noChangeAspect="1" noChangeArrowheads="1"/>
          </p:cNvSpPr>
          <p:nvPr/>
        </p:nvSpPr>
        <p:spPr bwMode="auto">
          <a:xfrm>
            <a:off x="5679877" y="3387547"/>
            <a:ext cx="322566" cy="32256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6770" tIns="48385" rIns="96770" bIns="48385" numCol="1" anchor="t" anchorCtr="0" compatLnSpc="1">
            <a:prstTxWarp prst="textNoShape">
              <a:avLst/>
            </a:prstTxWarp>
          </a:bodyPr>
          <a:lstStyle/>
          <a:p>
            <a:endParaRPr lang="fr-BE" sz="1905"/>
          </a:p>
        </p:txBody>
      </p:sp>
      <p:sp>
        <p:nvSpPr>
          <p:cNvPr id="17" name="AutoShape 21" descr="Résultat de recherche d'images pour &quot;sigmaphi logo&quot;">
            <a:extLst>
              <a:ext uri="{FF2B5EF4-FFF2-40B4-BE49-F238E27FC236}">
                <a16:creationId xmlns:a16="http://schemas.microsoft.com/office/drawing/2014/main" id="{5CF124FE-6F19-9946-F89F-5EB89CF271D8}"/>
              </a:ext>
            </a:extLst>
          </p:cNvPr>
          <p:cNvSpPr>
            <a:spLocks noChangeAspect="1" noChangeArrowheads="1"/>
          </p:cNvSpPr>
          <p:nvPr/>
        </p:nvSpPr>
        <p:spPr bwMode="auto">
          <a:xfrm>
            <a:off x="5841160" y="3548831"/>
            <a:ext cx="322566" cy="13897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6770" tIns="48385" rIns="96770" bIns="48385" numCol="1" anchor="t" anchorCtr="0" compatLnSpc="1">
            <a:prstTxWarp prst="textNoShape">
              <a:avLst/>
            </a:prstTxWarp>
          </a:bodyPr>
          <a:lstStyle/>
          <a:p>
            <a:endParaRPr lang="fr-BE" sz="1905"/>
          </a:p>
        </p:txBody>
      </p:sp>
      <p:grpSp>
        <p:nvGrpSpPr>
          <p:cNvPr id="18" name="Groupe 32">
            <a:extLst>
              <a:ext uri="{FF2B5EF4-FFF2-40B4-BE49-F238E27FC236}">
                <a16:creationId xmlns:a16="http://schemas.microsoft.com/office/drawing/2014/main" id="{AD182BC8-FAE9-33F2-FDB9-B68618F4A317}"/>
              </a:ext>
            </a:extLst>
          </p:cNvPr>
          <p:cNvGrpSpPr/>
          <p:nvPr/>
        </p:nvGrpSpPr>
        <p:grpSpPr>
          <a:xfrm>
            <a:off x="694966" y="3631326"/>
            <a:ext cx="10001434" cy="2344819"/>
            <a:chOff x="927259" y="3392488"/>
            <a:chExt cx="9450574" cy="2215671"/>
          </a:xfrm>
        </p:grpSpPr>
        <p:grpSp>
          <p:nvGrpSpPr>
            <p:cNvPr id="19" name="Groupe 33">
              <a:extLst>
                <a:ext uri="{FF2B5EF4-FFF2-40B4-BE49-F238E27FC236}">
                  <a16:creationId xmlns:a16="http://schemas.microsoft.com/office/drawing/2014/main" id="{A981724F-3A7B-4B36-1295-D827E9BE68F8}"/>
                </a:ext>
              </a:extLst>
            </p:cNvPr>
            <p:cNvGrpSpPr/>
            <p:nvPr/>
          </p:nvGrpSpPr>
          <p:grpSpPr>
            <a:xfrm>
              <a:off x="927259" y="3392488"/>
              <a:ext cx="6299233" cy="2215671"/>
              <a:chOff x="1304630" y="3337273"/>
              <a:chExt cx="6299233" cy="2215671"/>
            </a:xfrm>
          </p:grpSpPr>
          <p:grpSp>
            <p:nvGrpSpPr>
              <p:cNvPr id="21" name="Groupe 35">
                <a:extLst>
                  <a:ext uri="{FF2B5EF4-FFF2-40B4-BE49-F238E27FC236}">
                    <a16:creationId xmlns:a16="http://schemas.microsoft.com/office/drawing/2014/main" id="{AB9D7BD8-0565-EDB9-FD87-40F7BB3BCD15}"/>
                  </a:ext>
                </a:extLst>
              </p:cNvPr>
              <p:cNvGrpSpPr/>
              <p:nvPr/>
            </p:nvGrpSpPr>
            <p:grpSpPr>
              <a:xfrm>
                <a:off x="1304630" y="3337273"/>
                <a:ext cx="6299233" cy="2215671"/>
                <a:chOff x="1389553" y="3244902"/>
                <a:chExt cx="6299233" cy="2215671"/>
              </a:xfrm>
            </p:grpSpPr>
            <p:pic>
              <p:nvPicPr>
                <p:cNvPr id="23" name="Picture 17" descr="Résultat de recherche d'images pour &quot;région normandie saphyn logo&quot;">
                  <a:extLst>
                    <a:ext uri="{FF2B5EF4-FFF2-40B4-BE49-F238E27FC236}">
                      <a16:creationId xmlns:a16="http://schemas.microsoft.com/office/drawing/2014/main" id="{F2AB29E6-3239-6818-E485-B89DD456CBE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59376" y="4047814"/>
                  <a:ext cx="752327" cy="658694"/>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e 38">
                  <a:extLst>
                    <a:ext uri="{FF2B5EF4-FFF2-40B4-BE49-F238E27FC236}">
                      <a16:creationId xmlns:a16="http://schemas.microsoft.com/office/drawing/2014/main" id="{DB5D81EC-6D29-FB08-8F76-A63E657AC7EF}"/>
                    </a:ext>
                  </a:extLst>
                </p:cNvPr>
                <p:cNvGrpSpPr/>
                <p:nvPr/>
              </p:nvGrpSpPr>
              <p:grpSpPr>
                <a:xfrm>
                  <a:off x="1389553" y="3244902"/>
                  <a:ext cx="6299233" cy="2215671"/>
                  <a:chOff x="1389553" y="3217294"/>
                  <a:chExt cx="6299233" cy="2215671"/>
                </a:xfrm>
              </p:grpSpPr>
              <p:grpSp>
                <p:nvGrpSpPr>
                  <p:cNvPr id="25" name="Groupe 39">
                    <a:extLst>
                      <a:ext uri="{FF2B5EF4-FFF2-40B4-BE49-F238E27FC236}">
                        <a16:creationId xmlns:a16="http://schemas.microsoft.com/office/drawing/2014/main" id="{7FC034B5-599A-C243-99EA-4B8ED2E43141}"/>
                      </a:ext>
                    </a:extLst>
                  </p:cNvPr>
                  <p:cNvGrpSpPr/>
                  <p:nvPr/>
                </p:nvGrpSpPr>
                <p:grpSpPr>
                  <a:xfrm>
                    <a:off x="1389553" y="3217294"/>
                    <a:ext cx="6299233" cy="2215671"/>
                    <a:chOff x="1550835" y="3433244"/>
                    <a:chExt cx="6240624" cy="2215671"/>
                  </a:xfrm>
                </p:grpSpPr>
                <p:pic>
                  <p:nvPicPr>
                    <p:cNvPr id="27" name="Picture 9" descr="Résultat de recherche d'images pour &quot;iba logo&quot;">
                      <a:extLst>
                        <a:ext uri="{FF2B5EF4-FFF2-40B4-BE49-F238E27FC236}">
                          <a16:creationId xmlns:a16="http://schemas.microsoft.com/office/drawing/2014/main" id="{752639C6-4668-DB6A-905F-62D42422045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70231" y="3554841"/>
                      <a:ext cx="592012" cy="592012"/>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1" descr="Résultat de recherche d'images pour &quot;vinci logo&quot;">
                      <a:extLst>
                        <a:ext uri="{FF2B5EF4-FFF2-40B4-BE49-F238E27FC236}">
                          <a16:creationId xmlns:a16="http://schemas.microsoft.com/office/drawing/2014/main" id="{771C0B9F-88D2-CAE7-9182-10B93FA7A13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4118" y="3571940"/>
                      <a:ext cx="1568692" cy="43621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5" descr="Résultat de recherche d'images pour &quot;sfpi fpim logo&quot;">
                      <a:extLst>
                        <a:ext uri="{FF2B5EF4-FFF2-40B4-BE49-F238E27FC236}">
                          <a16:creationId xmlns:a16="http://schemas.microsoft.com/office/drawing/2014/main" id="{36C9F502-E2C1-6216-7C45-D2429B5825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2316" y="3584985"/>
                      <a:ext cx="1497436" cy="41012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3">
                      <a:extLst>
                        <a:ext uri="{FF2B5EF4-FFF2-40B4-BE49-F238E27FC236}">
                          <a16:creationId xmlns:a16="http://schemas.microsoft.com/office/drawing/2014/main" id="{C0E3C7E5-9BD1-F6F1-AC16-80B0FD9A5E5C}"/>
                        </a:ext>
                      </a:extLst>
                    </p:cNvPr>
                    <p:cNvPicPr>
                      <a:picLocks noChangeAspect="1"/>
                    </p:cNvPicPr>
                    <p:nvPr/>
                  </p:nvPicPr>
                  <p:blipFill>
                    <a:blip r:embed="rId6"/>
                    <a:stretch>
                      <a:fillRect/>
                    </a:stretch>
                  </p:blipFill>
                  <p:spPr>
                    <a:xfrm>
                      <a:off x="3624554" y="4806003"/>
                      <a:ext cx="951634" cy="661135"/>
                    </a:xfrm>
                    <a:prstGeom prst="rect">
                      <a:avLst/>
                    </a:prstGeom>
                  </p:spPr>
                </p:pic>
                <p:sp>
                  <p:nvSpPr>
                    <p:cNvPr id="31" name="Rectangle 30">
                      <a:extLst>
                        <a:ext uri="{FF2B5EF4-FFF2-40B4-BE49-F238E27FC236}">
                          <a16:creationId xmlns:a16="http://schemas.microsoft.com/office/drawing/2014/main" id="{D12F14C5-3286-429A-F7F8-6A9377A01681}"/>
                        </a:ext>
                      </a:extLst>
                    </p:cNvPr>
                    <p:cNvSpPr/>
                    <p:nvPr/>
                  </p:nvSpPr>
                  <p:spPr>
                    <a:xfrm>
                      <a:off x="1773778" y="4146852"/>
                      <a:ext cx="1099691" cy="564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770" tIns="48385" rIns="96770" bIns="48385" numCol="1" spcCol="0" rtlCol="0" fromWordArt="0" anchor="ctr" anchorCtr="0" forceAA="0" compatLnSpc="1">
                      <a:prstTxWarp prst="textNoShape">
                        <a:avLst/>
                      </a:prstTxWarp>
                      <a:noAutofit/>
                    </a:bodyPr>
                    <a:lstStyle/>
                    <a:p>
                      <a:pPr algn="ctr"/>
                      <a:r>
                        <a:rPr lang="fr-BE" sz="1270" dirty="0">
                          <a:solidFill>
                            <a:srgbClr val="049FD6"/>
                          </a:solidFill>
                        </a:rPr>
                        <a:t>Colombe Investment</a:t>
                      </a:r>
                    </a:p>
                  </p:txBody>
                </p:sp>
                <p:pic>
                  <p:nvPicPr>
                    <p:cNvPr id="32" name="Picture 25" descr="Résultat de recherche d'images pour &quot;efinor logo&quot;">
                      <a:extLst>
                        <a:ext uri="{FF2B5EF4-FFF2-40B4-BE49-F238E27FC236}">
                          <a16:creationId xmlns:a16="http://schemas.microsoft.com/office/drawing/2014/main" id="{D8D7CEAD-A9CB-D7A7-9D49-F011C4568F6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32933" y="4204557"/>
                      <a:ext cx="1005629" cy="661134"/>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7" descr="Résultat de recherche d'images pour &quot;wallonie SRIW logo&quot;">
                      <a:extLst>
                        <a:ext uri="{FF2B5EF4-FFF2-40B4-BE49-F238E27FC236}">
                          <a16:creationId xmlns:a16="http://schemas.microsoft.com/office/drawing/2014/main" id="{846DD7D8-E720-4EBD-D966-164CF0B00C78}"/>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9251" t="32385" r="9962" b="29485"/>
                    <a:stretch/>
                  </p:blipFill>
                  <p:spPr bwMode="auto">
                    <a:xfrm>
                      <a:off x="1862055" y="4883034"/>
                      <a:ext cx="1126673" cy="531766"/>
                    </a:xfrm>
                    <a:prstGeom prst="rect">
                      <a:avLst/>
                    </a:prstGeom>
                    <a:noFill/>
                    <a:extLst>
                      <a:ext uri="{909E8E84-426E-40DD-AFC4-6F175D3DCCD1}">
                        <a14:hiddenFill xmlns:a14="http://schemas.microsoft.com/office/drawing/2010/main">
                          <a:solidFill>
                            <a:srgbClr val="FFFFFF"/>
                          </a:solidFill>
                        </a14:hiddenFill>
                      </a:ext>
                    </a:extLst>
                  </p:spPr>
                </p:pic>
                <p:sp>
                  <p:nvSpPr>
                    <p:cNvPr id="34" name="Flowchart: Off-page Connector 21">
                      <a:extLst>
                        <a:ext uri="{FF2B5EF4-FFF2-40B4-BE49-F238E27FC236}">
                          <a16:creationId xmlns:a16="http://schemas.microsoft.com/office/drawing/2014/main" id="{EAC90720-BF4F-DC77-606E-522647F5150E}"/>
                        </a:ext>
                      </a:extLst>
                    </p:cNvPr>
                    <p:cNvSpPr/>
                    <p:nvPr/>
                  </p:nvSpPr>
                  <p:spPr>
                    <a:xfrm rot="16200000">
                      <a:off x="3563311" y="1420768"/>
                      <a:ext cx="2215671" cy="6240624"/>
                    </a:xfrm>
                    <a:prstGeom prst="flowChartOffpageConnector">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770" tIns="48385" rIns="96770" bIns="48385" numCol="1" spcCol="0" rtlCol="0" fromWordArt="0" anchor="ctr" anchorCtr="0" forceAA="0" compatLnSpc="1">
                      <a:prstTxWarp prst="textNoShape">
                        <a:avLst/>
                      </a:prstTxWarp>
                      <a:noAutofit/>
                    </a:bodyPr>
                    <a:lstStyle/>
                    <a:p>
                      <a:pPr algn="ctr"/>
                      <a:endParaRPr lang="fr-BE" sz="2963" dirty="0">
                        <a:solidFill>
                          <a:srgbClr val="414141"/>
                        </a:solidFill>
                      </a:endParaRPr>
                    </a:p>
                  </p:txBody>
                </p:sp>
              </p:grpSp>
              <p:pic>
                <p:nvPicPr>
                  <p:cNvPr id="26" name="Image 40">
                    <a:extLst>
                      <a:ext uri="{FF2B5EF4-FFF2-40B4-BE49-F238E27FC236}">
                        <a16:creationId xmlns:a16="http://schemas.microsoft.com/office/drawing/2014/main" id="{573C3809-9D1A-B001-419E-7DCE292E3C39}"/>
                      </a:ext>
                    </a:extLst>
                  </p:cNvPr>
                  <p:cNvPicPr>
                    <a:picLocks noChangeAspect="1"/>
                  </p:cNvPicPr>
                  <p:nvPr/>
                </p:nvPicPr>
                <p:blipFill>
                  <a:blip r:embed="rId9"/>
                  <a:stretch>
                    <a:fillRect/>
                  </a:stretch>
                </p:blipFill>
                <p:spPr>
                  <a:xfrm>
                    <a:off x="2789242" y="3979198"/>
                    <a:ext cx="706203" cy="511489"/>
                  </a:xfrm>
                  <a:prstGeom prst="rect">
                    <a:avLst/>
                  </a:prstGeom>
                </p:spPr>
              </p:pic>
            </p:grpSp>
          </p:grpSp>
          <p:sp>
            <p:nvSpPr>
              <p:cNvPr id="22" name="Rectangle : coins arrondis 36">
                <a:extLst>
                  <a:ext uri="{FF2B5EF4-FFF2-40B4-BE49-F238E27FC236}">
                    <a16:creationId xmlns:a16="http://schemas.microsoft.com/office/drawing/2014/main" id="{2839F190-022D-645C-4849-7EAF80A9AD66}"/>
                  </a:ext>
                </a:extLst>
              </p:cNvPr>
              <p:cNvSpPr/>
              <p:nvPr/>
            </p:nvSpPr>
            <p:spPr>
              <a:xfrm>
                <a:off x="5228943" y="3405599"/>
                <a:ext cx="1099998" cy="2088000"/>
              </a:xfrm>
              <a:prstGeom prst="roundRect">
                <a:avLst/>
              </a:prstGeom>
              <a:noFill/>
              <a:ln>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6770" tIns="48385" rIns="96770" bIns="48385" numCol="1" spcCol="0" rtlCol="0" fromWordArt="0" anchor="ctr" anchorCtr="0" forceAA="0" compatLnSpc="1">
                <a:prstTxWarp prst="textNoShape">
                  <a:avLst/>
                </a:prstTxWarp>
                <a:noAutofit/>
              </a:bodyPr>
              <a:lstStyle/>
              <a:p>
                <a:pPr algn="ctr"/>
                <a:endParaRPr lang="fr-FR" sz="2963" dirty="0">
                  <a:solidFill>
                    <a:srgbClr val="414141"/>
                  </a:solidFill>
                </a:endParaRPr>
              </a:p>
            </p:txBody>
          </p:sp>
        </p:grpSp>
        <p:pic>
          <p:nvPicPr>
            <p:cNvPr id="20" name="Image 34">
              <a:extLst>
                <a:ext uri="{FF2B5EF4-FFF2-40B4-BE49-F238E27FC236}">
                  <a16:creationId xmlns:a16="http://schemas.microsoft.com/office/drawing/2014/main" id="{C08AA024-49F7-E8EE-E0A3-6385FEA9D8CD}"/>
                </a:ext>
              </a:extLst>
            </p:cNvPr>
            <p:cNvPicPr>
              <a:picLocks noChangeAspect="1"/>
            </p:cNvPicPr>
            <p:nvPr/>
          </p:nvPicPr>
          <p:blipFill>
            <a:blip r:embed="rId10">
              <a:alphaModFix amt="92000"/>
            </a:blip>
            <a:stretch>
              <a:fillRect/>
            </a:stretch>
          </p:blipFill>
          <p:spPr>
            <a:xfrm>
              <a:off x="7226491" y="3842032"/>
              <a:ext cx="3151342" cy="1325564"/>
            </a:xfrm>
            <a:prstGeom prst="rect">
              <a:avLst/>
            </a:prstGeom>
          </p:spPr>
        </p:pic>
      </p:grpSp>
      <p:pic>
        <p:nvPicPr>
          <p:cNvPr id="35" name="Image 49">
            <a:extLst>
              <a:ext uri="{FF2B5EF4-FFF2-40B4-BE49-F238E27FC236}">
                <a16:creationId xmlns:a16="http://schemas.microsoft.com/office/drawing/2014/main" id="{846798BA-25F4-E30C-6353-D54FA7C90EDC}"/>
              </a:ext>
            </a:extLst>
          </p:cNvPr>
          <p:cNvPicPr>
            <a:picLocks noChangeAspect="1"/>
          </p:cNvPicPr>
          <p:nvPr/>
        </p:nvPicPr>
        <p:blipFill>
          <a:blip r:embed="rId11"/>
          <a:stretch>
            <a:fillRect/>
          </a:stretch>
        </p:blipFill>
        <p:spPr>
          <a:xfrm>
            <a:off x="4965108" y="5240049"/>
            <a:ext cx="939480" cy="553318"/>
          </a:xfrm>
          <a:prstGeom prst="rect">
            <a:avLst/>
          </a:prstGeom>
        </p:spPr>
      </p:pic>
      <p:pic>
        <p:nvPicPr>
          <p:cNvPr id="36" name="Picture 11">
            <a:extLst>
              <a:ext uri="{FF2B5EF4-FFF2-40B4-BE49-F238E27FC236}">
                <a16:creationId xmlns:a16="http://schemas.microsoft.com/office/drawing/2014/main" id="{BB996410-A7F9-980A-466B-CA9581F67A61}"/>
              </a:ext>
            </a:extLst>
          </p:cNvPr>
          <p:cNvPicPr>
            <a:picLocks noChangeAspect="1"/>
          </p:cNvPicPr>
          <p:nvPr/>
        </p:nvPicPr>
        <p:blipFill>
          <a:blip r:embed="rId12"/>
          <a:stretch>
            <a:fillRect/>
          </a:stretch>
        </p:blipFill>
        <p:spPr>
          <a:xfrm>
            <a:off x="6104730" y="1216331"/>
            <a:ext cx="5554396" cy="2250001"/>
          </a:xfrm>
          <a:prstGeom prst="rect">
            <a:avLst/>
          </a:prstGeom>
        </p:spPr>
      </p:pic>
      <p:sp>
        <p:nvSpPr>
          <p:cNvPr id="37" name="Rectangle: Rounded Corners 36">
            <a:extLst>
              <a:ext uri="{FF2B5EF4-FFF2-40B4-BE49-F238E27FC236}">
                <a16:creationId xmlns:a16="http://schemas.microsoft.com/office/drawing/2014/main" id="{4835220B-9455-55AD-F76F-FC9FE6175BA2}"/>
              </a:ext>
            </a:extLst>
          </p:cNvPr>
          <p:cNvSpPr/>
          <p:nvPr/>
        </p:nvSpPr>
        <p:spPr>
          <a:xfrm>
            <a:off x="609330" y="1559408"/>
            <a:ext cx="5554396" cy="394025"/>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BE"/>
          </a:p>
        </p:txBody>
      </p:sp>
      <p:sp>
        <p:nvSpPr>
          <p:cNvPr id="39" name="TextBox 38">
            <a:extLst>
              <a:ext uri="{FF2B5EF4-FFF2-40B4-BE49-F238E27FC236}">
                <a16:creationId xmlns:a16="http://schemas.microsoft.com/office/drawing/2014/main" id="{945C53AF-32B7-28C5-E5A2-FC037B6EB7C6}"/>
              </a:ext>
            </a:extLst>
          </p:cNvPr>
          <p:cNvSpPr txBox="1"/>
          <p:nvPr/>
        </p:nvSpPr>
        <p:spPr>
          <a:xfrm>
            <a:off x="8480848" y="5339318"/>
            <a:ext cx="3178278" cy="646331"/>
          </a:xfrm>
          <a:prstGeom prst="rect">
            <a:avLst/>
          </a:prstGeom>
          <a:noFill/>
        </p:spPr>
        <p:txBody>
          <a:bodyPr wrap="square">
            <a:spAutoFit/>
          </a:bodyPr>
          <a:lstStyle/>
          <a:p>
            <a:r>
              <a:rPr lang="en-US" sz="1800" dirty="0"/>
              <a:t>Design, produce and market the ion therapy system</a:t>
            </a:r>
            <a:endParaRPr lang="en-US" dirty="0"/>
          </a:p>
        </p:txBody>
      </p:sp>
      <p:sp>
        <p:nvSpPr>
          <p:cNvPr id="40" name="Rectangle: Rounded Corners 39">
            <a:extLst>
              <a:ext uri="{FF2B5EF4-FFF2-40B4-BE49-F238E27FC236}">
                <a16:creationId xmlns:a16="http://schemas.microsoft.com/office/drawing/2014/main" id="{81C2391C-4804-10D0-D0ED-5935EBCEFC7A}"/>
              </a:ext>
            </a:extLst>
          </p:cNvPr>
          <p:cNvSpPr/>
          <p:nvPr/>
        </p:nvSpPr>
        <p:spPr>
          <a:xfrm>
            <a:off x="8313368" y="5280871"/>
            <a:ext cx="3335030" cy="885853"/>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BE"/>
          </a:p>
        </p:txBody>
      </p:sp>
    </p:spTree>
    <p:extLst>
      <p:ext uri="{BB962C8B-B14F-4D97-AF65-F5344CB8AC3E}">
        <p14:creationId xmlns:p14="http://schemas.microsoft.com/office/powerpoint/2010/main" val="223907854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3A9A16BB-FFC0-A657-2CBA-7CFA40C468E4}"/>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243242" y="2493019"/>
            <a:ext cx="6011269" cy="4272295"/>
          </a:xfrm>
          <a:prstGeom prst="rect">
            <a:avLst/>
          </a:prstGeom>
        </p:spPr>
      </p:pic>
      <p:graphicFrame>
        <p:nvGraphicFramePr>
          <p:cNvPr id="3" name="Object 2" hidden="1">
            <a:extLst>
              <a:ext uri="{FF2B5EF4-FFF2-40B4-BE49-F238E27FC236}">
                <a16:creationId xmlns:a16="http://schemas.microsoft.com/office/drawing/2014/main" id="{CBCBA53B-AA0A-4D6B-8BD0-A70787F6249D}"/>
              </a:ext>
            </a:extLst>
          </p:cNvPr>
          <p:cNvGraphicFramePr>
            <a:graphicFrameLocks noChangeAspect="1"/>
          </p:cNvGraphicFramePr>
          <p:nvPr>
            <p:custDataLst>
              <p:tags r:id="rId1"/>
            </p:custDataLst>
          </p:nvPr>
        </p:nvGraphicFramePr>
        <p:xfrm>
          <a:off x="1680" y="1733"/>
          <a:ext cx="1681" cy="1681"/>
        </p:xfrm>
        <a:graphic>
          <a:graphicData uri="http://schemas.openxmlformats.org/presentationml/2006/ole">
            <mc:AlternateContent xmlns:mc="http://schemas.openxmlformats.org/markup-compatibility/2006">
              <mc:Choice xmlns:v="urn:schemas-microsoft-com:vml" Requires="v">
                <p:oleObj name="think-cell Slide" r:id="rId6" imgW="353" imgH="353" progId="TCLayout.ActiveDocument.1">
                  <p:embed/>
                </p:oleObj>
              </mc:Choice>
              <mc:Fallback>
                <p:oleObj name="think-cell Slide" r:id="rId6" imgW="353" imgH="353" progId="TCLayout.ActiveDocument.1">
                  <p:embed/>
                  <p:pic>
                    <p:nvPicPr>
                      <p:cNvPr id="3" name="Object 2" hidden="1">
                        <a:extLst>
                          <a:ext uri="{FF2B5EF4-FFF2-40B4-BE49-F238E27FC236}">
                            <a16:creationId xmlns:a16="http://schemas.microsoft.com/office/drawing/2014/main" id="{CBCBA53B-AA0A-4D6B-8BD0-A70787F6249D}"/>
                          </a:ext>
                        </a:extLst>
                      </p:cNvPr>
                      <p:cNvPicPr/>
                      <p:nvPr/>
                    </p:nvPicPr>
                    <p:blipFill>
                      <a:blip r:embed="rId7"/>
                      <a:stretch>
                        <a:fillRect/>
                      </a:stretch>
                    </p:blipFill>
                    <p:spPr>
                      <a:xfrm>
                        <a:off x="1680" y="1733"/>
                        <a:ext cx="1681" cy="1681"/>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7F163AB-AEB1-40F9-9F9F-3CA3BBCF825B}"/>
              </a:ext>
            </a:extLst>
          </p:cNvPr>
          <p:cNvSpPr/>
          <p:nvPr>
            <p:custDataLst>
              <p:tags r:id="rId2"/>
            </p:custDataLst>
          </p:nvPr>
        </p:nvSpPr>
        <p:spPr>
          <a:xfrm>
            <a:off x="0" y="53"/>
            <a:ext cx="168003" cy="168003"/>
          </a:xfrm>
          <a:prstGeom prst="rect">
            <a:avLst/>
          </a:prstGeom>
          <a:noFill/>
          <a:ln>
            <a:solidFill>
              <a:srgbClr val="41414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fr-BE" sz="3200">
              <a:solidFill>
                <a:srgbClr val="414141"/>
              </a:solidFill>
              <a:latin typeface="Arial" panose="020B0604020202020204" pitchFamily="34" charset="0"/>
              <a:ea typeface="+mj-ea"/>
              <a:cs typeface="+mj-cs"/>
              <a:sym typeface="Arial" panose="020B0604020202020204" pitchFamily="34" charset="0"/>
            </a:endParaRPr>
          </a:p>
        </p:txBody>
      </p:sp>
      <p:sp>
        <p:nvSpPr>
          <p:cNvPr id="6" name="Title 5">
            <a:extLst>
              <a:ext uri="{FF2B5EF4-FFF2-40B4-BE49-F238E27FC236}">
                <a16:creationId xmlns:a16="http://schemas.microsoft.com/office/drawing/2014/main" id="{D9E9D2EB-C5FA-47A4-BFEF-DBE7BD422902}"/>
              </a:ext>
            </a:extLst>
          </p:cNvPr>
          <p:cNvSpPr>
            <a:spLocks noGrp="1"/>
          </p:cNvSpPr>
          <p:nvPr>
            <p:ph type="title"/>
          </p:nvPr>
        </p:nvSpPr>
        <p:spPr>
          <a:xfrm>
            <a:off x="674104" y="-33496"/>
            <a:ext cx="9461631" cy="1411287"/>
          </a:xfrm>
        </p:spPr>
        <p:txBody>
          <a:bodyPr vert="horz">
            <a:normAutofit/>
          </a:bodyPr>
          <a:lstStyle/>
          <a:p>
            <a:r>
              <a:rPr lang="fr-BE" sz="3600" b="1" dirty="0">
                <a:latin typeface="+mn-lt"/>
              </a:rPr>
              <a:t>SC </a:t>
            </a:r>
            <a:r>
              <a:rPr lang="fr-BE" sz="3600" b="1" dirty="0" err="1">
                <a:latin typeface="+mn-lt"/>
              </a:rPr>
              <a:t>coils</a:t>
            </a:r>
            <a:r>
              <a:rPr lang="fr-BE" sz="3600" b="1" dirty="0">
                <a:latin typeface="+mn-lt"/>
              </a:rPr>
              <a:t> &amp; cryostat</a:t>
            </a:r>
            <a:endParaRPr lang="en-US" sz="3600" b="1" dirty="0">
              <a:latin typeface="+mn-lt"/>
            </a:endParaRPr>
          </a:p>
        </p:txBody>
      </p:sp>
      <p:sp>
        <p:nvSpPr>
          <p:cNvPr id="12" name="ZoneTexte 11">
            <a:extLst>
              <a:ext uri="{FF2B5EF4-FFF2-40B4-BE49-F238E27FC236}">
                <a16:creationId xmlns:a16="http://schemas.microsoft.com/office/drawing/2014/main" id="{CC0AA177-1881-F458-5526-6B95341F165D}"/>
              </a:ext>
            </a:extLst>
          </p:cNvPr>
          <p:cNvSpPr txBox="1"/>
          <p:nvPr/>
        </p:nvSpPr>
        <p:spPr>
          <a:xfrm>
            <a:off x="-25464" y="6446354"/>
            <a:ext cx="1324145" cy="369332"/>
          </a:xfrm>
          <a:prstGeom prst="rect">
            <a:avLst/>
          </a:prstGeom>
          <a:noFill/>
        </p:spPr>
        <p:txBody>
          <a:bodyPr wrap="none" rtlCol="0">
            <a:spAutoFit/>
          </a:bodyPr>
          <a:lstStyle/>
          <a:p>
            <a:r>
              <a:rPr lang="en-US">
                <a:solidFill>
                  <a:schemeClr val="bg1"/>
                </a:solidFill>
              </a:rPr>
              <a:t>Confidential</a:t>
            </a:r>
          </a:p>
        </p:txBody>
      </p:sp>
      <p:sp>
        <p:nvSpPr>
          <p:cNvPr id="17" name="Espace réservé du numéro de diapositive 16">
            <a:extLst>
              <a:ext uri="{FF2B5EF4-FFF2-40B4-BE49-F238E27FC236}">
                <a16:creationId xmlns:a16="http://schemas.microsoft.com/office/drawing/2014/main" id="{70501B31-024B-6828-9AF7-72A6FA15651E}"/>
              </a:ext>
            </a:extLst>
          </p:cNvPr>
          <p:cNvSpPr>
            <a:spLocks noGrp="1"/>
          </p:cNvSpPr>
          <p:nvPr>
            <p:ph type="sldNum" sz="quarter" idx="12"/>
          </p:nvPr>
        </p:nvSpPr>
        <p:spPr/>
        <p:txBody>
          <a:bodyPr/>
          <a:lstStyle/>
          <a:p>
            <a:fld id="{3C70BCF7-18AB-49E6-9587-D4665AED965E}" type="slidenum">
              <a:rPr lang="fr-FR" smtClean="0"/>
              <a:t>55</a:t>
            </a:fld>
            <a:endParaRPr lang="fr-FR"/>
          </a:p>
        </p:txBody>
      </p:sp>
      <p:sp>
        <p:nvSpPr>
          <p:cNvPr id="4" name="Text Placeholder 2">
            <a:extLst>
              <a:ext uri="{FF2B5EF4-FFF2-40B4-BE49-F238E27FC236}">
                <a16:creationId xmlns:a16="http://schemas.microsoft.com/office/drawing/2014/main" id="{9B9475B3-A73F-7FF9-65CD-22CB0FDC068B}"/>
              </a:ext>
            </a:extLst>
          </p:cNvPr>
          <p:cNvSpPr txBox="1">
            <a:spLocks/>
          </p:cNvSpPr>
          <p:nvPr/>
        </p:nvSpPr>
        <p:spPr>
          <a:xfrm>
            <a:off x="112696" y="1389889"/>
            <a:ext cx="4814904" cy="3753626"/>
          </a:xfrm>
          <a:prstGeom prst="rect">
            <a:avLst/>
          </a:prstGeom>
        </p:spPr>
        <p:txBody>
          <a:bodyPr lIns="0"/>
          <a:lstStyle>
            <a:lvl1pPr marL="228600" indent="-228600" algn="l" defTabSz="914400" rtl="0" eaLnBrk="1" latinLnBrk="0" hangingPunct="1">
              <a:lnSpc>
                <a:spcPct val="90000"/>
              </a:lnSpc>
              <a:spcBef>
                <a:spcPts val="1000"/>
              </a:spcBef>
              <a:buClr>
                <a:schemeClr val="accent3"/>
              </a:buClr>
              <a:buFont typeface="Wingdings" panose="05000000000000000000" pitchFamily="2" charset="2"/>
              <a:buChar char="§"/>
              <a:defRPr lang="en-US" sz="2800" kern="1200">
                <a:solidFill>
                  <a:schemeClr val="tx1">
                    <a:lumMod val="75000"/>
                  </a:schemeClr>
                </a:solidFill>
                <a:latin typeface="+mn-lt"/>
                <a:ea typeface="+mn-ea"/>
                <a:cs typeface="+mn-cs"/>
              </a:defRPr>
            </a:lvl1pPr>
            <a:lvl2pPr marL="6858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2400" kern="1200">
                <a:solidFill>
                  <a:schemeClr val="tx1">
                    <a:lumMod val="75000"/>
                  </a:schemeClr>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2000" kern="1200" baseline="0">
                <a:solidFill>
                  <a:schemeClr val="tx1">
                    <a:lumMod val="75000"/>
                  </a:schemeClr>
                </a:solidFill>
                <a:latin typeface="+mn-lt"/>
                <a:ea typeface="+mn-ea"/>
                <a:cs typeface="+mn-cs"/>
              </a:defRPr>
            </a:lvl3pPr>
            <a:lvl4pPr marL="16002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1800" kern="1200">
                <a:solidFill>
                  <a:schemeClr val="tx1">
                    <a:lumMod val="75000"/>
                  </a:schemeClr>
                </a:solidFill>
                <a:latin typeface="+mn-lt"/>
                <a:ea typeface="+mn-ea"/>
                <a:cs typeface="+mn-cs"/>
              </a:defRPr>
            </a:lvl4pPr>
            <a:lvl5pPr marL="20574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1800" kern="1200" baseline="0">
                <a:solidFill>
                  <a:schemeClr val="tx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2000" dirty="0">
                <a:solidFill>
                  <a:srgbClr val="F79016"/>
                </a:solidFill>
                <a:latin typeface="Arial" panose="020B0604020202020204"/>
              </a:rPr>
              <a:t>Coils</a:t>
            </a:r>
            <a:endParaRPr lang="en-US" sz="1600" dirty="0">
              <a:solidFill>
                <a:srgbClr val="F79016"/>
              </a:solidFill>
              <a:latin typeface="Arial" panose="020B0604020202020204"/>
            </a:endParaRP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b="1" dirty="0">
                <a:solidFill>
                  <a:schemeClr val="accent2"/>
                </a:solidFill>
                <a:latin typeface="Arial" panose="020B0604020202020204"/>
              </a:rPr>
              <a:t>Ramping time : 2 hours</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b="1" dirty="0">
                <a:solidFill>
                  <a:schemeClr val="accent2"/>
                </a:solidFill>
                <a:latin typeface="Arial" panose="020B0604020202020204"/>
              </a:rPr>
              <a:t>Time to switch between particles : &lt; 15 min</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4D5255">
                    <a:lumMod val="75000"/>
                  </a:srgbClr>
                </a:solidFill>
                <a:latin typeface="Arial" panose="020B0604020202020204"/>
              </a:rPr>
              <a:t>Stored energy: ~55.6 MJ</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4D5255">
                    <a:lumMod val="75000"/>
                  </a:srgbClr>
                </a:solidFill>
                <a:latin typeface="Arial" panose="020B0604020202020204"/>
              </a:rPr>
              <a:t>Cold mass at 4.3K: 14.6 tons</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4D5255">
                    <a:lumMod val="75000"/>
                  </a:srgbClr>
                </a:solidFill>
                <a:latin typeface="Arial" panose="020B0604020202020204"/>
              </a:rPr>
              <a:t>turns per coil : 1344</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4D5255">
                    <a:lumMod val="75000"/>
                  </a:srgbClr>
                </a:solidFill>
                <a:latin typeface="Arial" panose="020B0604020202020204"/>
              </a:rPr>
              <a:t>Supra material : NbTi</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4D5255">
                    <a:lumMod val="75000"/>
                  </a:srgbClr>
                </a:solidFill>
                <a:latin typeface="Arial" panose="020B0604020202020204"/>
              </a:rPr>
              <a:t>Critical current: 2800 A @ 4,5 T @ 4,2 K</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4D5255">
                    <a:lumMod val="75000"/>
                  </a:srgbClr>
                </a:solidFill>
                <a:latin typeface="Arial" panose="020B0604020202020204"/>
              </a:rPr>
              <a:t>Conductor peak field: 3.9T</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4D5255">
                    <a:lumMod val="75000"/>
                  </a:srgbClr>
                </a:solidFill>
                <a:latin typeface="Arial" panose="020B0604020202020204"/>
              </a:rPr>
              <a:t>Current density : ~31 A/mm²</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4D5255">
                    <a:lumMod val="75000"/>
                  </a:srgbClr>
                </a:solidFill>
                <a:latin typeface="Arial" panose="020B0604020202020204"/>
              </a:rPr>
              <a:t>Coils current: </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4D5255">
                    <a:lumMod val="75000"/>
                  </a:srgbClr>
                </a:solidFill>
                <a:latin typeface="Arial" panose="020B0604020202020204"/>
              </a:rPr>
              <a:t>     PS1 ~1034 A (on all 4 sub coils)</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4D5255">
                    <a:lumMod val="75000"/>
                  </a:srgbClr>
                </a:solidFill>
                <a:latin typeface="Arial" panose="020B0604020202020204"/>
              </a:rPr>
              <a:t>     PS2 (max 120A) (only on 2 sub coils)</a:t>
            </a:r>
          </a:p>
          <a:p>
            <a:pPr marL="0" marR="0" lvl="0" indent="0" algn="l" defTabSz="914400" rtl="0" eaLnBrk="1" fontAlgn="auto" latinLnBrk="0" hangingPunct="1">
              <a:lnSpc>
                <a:spcPct val="90000"/>
              </a:lnSpc>
              <a:spcBef>
                <a:spcPts val="1000"/>
              </a:spcBef>
              <a:spcAft>
                <a:spcPts val="0"/>
              </a:spcAft>
              <a:buClr>
                <a:srgbClr val="F0AB00"/>
              </a:buClr>
              <a:buSzTx/>
              <a:buNone/>
              <a:tabLst/>
              <a:defRPr/>
            </a:pPr>
            <a:endParaRPr lang="en-US" sz="1400" dirty="0">
              <a:solidFill>
                <a:srgbClr val="4D5255">
                  <a:lumMod val="75000"/>
                </a:srgbClr>
              </a:solidFill>
              <a:latin typeface="Arial" panose="020B0604020202020204"/>
            </a:endParaRPr>
          </a:p>
        </p:txBody>
      </p:sp>
      <p:sp>
        <p:nvSpPr>
          <p:cNvPr id="5" name="Text Placeholder 2">
            <a:extLst>
              <a:ext uri="{FF2B5EF4-FFF2-40B4-BE49-F238E27FC236}">
                <a16:creationId xmlns:a16="http://schemas.microsoft.com/office/drawing/2014/main" id="{F88F601E-C7F5-559C-3069-186B95339AA6}"/>
              </a:ext>
            </a:extLst>
          </p:cNvPr>
          <p:cNvSpPr txBox="1">
            <a:spLocks/>
          </p:cNvSpPr>
          <p:nvPr/>
        </p:nvSpPr>
        <p:spPr>
          <a:xfrm>
            <a:off x="6471919" y="1060168"/>
            <a:ext cx="4903166" cy="3753626"/>
          </a:xfrm>
          <a:prstGeom prst="rect">
            <a:avLst/>
          </a:prstGeom>
        </p:spPr>
        <p:txBody>
          <a:bodyPr lIns="0"/>
          <a:lstStyle>
            <a:lvl1pPr marL="228600" indent="-228600" algn="l" defTabSz="914400" rtl="0" eaLnBrk="1" latinLnBrk="0" hangingPunct="1">
              <a:lnSpc>
                <a:spcPct val="90000"/>
              </a:lnSpc>
              <a:spcBef>
                <a:spcPts val="1000"/>
              </a:spcBef>
              <a:buClr>
                <a:schemeClr val="accent3"/>
              </a:buClr>
              <a:buFont typeface="Wingdings" panose="05000000000000000000" pitchFamily="2" charset="2"/>
              <a:buChar char="§"/>
              <a:defRPr lang="en-US" sz="2800" kern="1200">
                <a:solidFill>
                  <a:schemeClr val="tx1">
                    <a:lumMod val="75000"/>
                  </a:schemeClr>
                </a:solidFill>
                <a:latin typeface="+mn-lt"/>
                <a:ea typeface="+mn-ea"/>
                <a:cs typeface="+mn-cs"/>
              </a:defRPr>
            </a:lvl1pPr>
            <a:lvl2pPr marL="6858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2400" kern="1200">
                <a:solidFill>
                  <a:schemeClr val="tx1">
                    <a:lumMod val="75000"/>
                  </a:schemeClr>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2000" kern="1200" baseline="0">
                <a:solidFill>
                  <a:schemeClr val="tx1">
                    <a:lumMod val="75000"/>
                  </a:schemeClr>
                </a:solidFill>
                <a:latin typeface="+mn-lt"/>
                <a:ea typeface="+mn-ea"/>
                <a:cs typeface="+mn-cs"/>
              </a:defRPr>
            </a:lvl3pPr>
            <a:lvl4pPr marL="16002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1800" kern="1200">
                <a:solidFill>
                  <a:schemeClr val="tx1">
                    <a:lumMod val="75000"/>
                  </a:schemeClr>
                </a:solidFill>
                <a:latin typeface="+mn-lt"/>
                <a:ea typeface="+mn-ea"/>
                <a:cs typeface="+mn-cs"/>
              </a:defRPr>
            </a:lvl4pPr>
            <a:lvl5pPr marL="2057400" indent="-228600" algn="l" defTabSz="914400" rtl="0" eaLnBrk="1" latinLnBrk="0" hangingPunct="1">
              <a:lnSpc>
                <a:spcPct val="90000"/>
              </a:lnSpc>
              <a:spcBef>
                <a:spcPts val="500"/>
              </a:spcBef>
              <a:buClr>
                <a:schemeClr val="accent3"/>
              </a:buClr>
              <a:buFont typeface="Wingdings" panose="05000000000000000000" pitchFamily="2" charset="2"/>
              <a:buChar char="§"/>
              <a:defRPr lang="en-US" sz="1800" kern="1200" baseline="0">
                <a:solidFill>
                  <a:schemeClr val="tx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2000" dirty="0">
                <a:solidFill>
                  <a:srgbClr val="F79016"/>
                </a:solidFill>
                <a:latin typeface="Arial" panose="020B0604020202020204"/>
              </a:rPr>
              <a:t>Cryostat</a:t>
            </a:r>
            <a:endParaRPr lang="en-US" sz="1600" dirty="0">
              <a:solidFill>
                <a:srgbClr val="F79016"/>
              </a:solidFill>
              <a:latin typeface="Arial" panose="020B0604020202020204"/>
            </a:endParaRP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4D5255">
                    <a:lumMod val="75000"/>
                  </a:srgbClr>
                </a:solidFill>
                <a:latin typeface="Arial" panose="020B0604020202020204"/>
              </a:rPr>
              <a:t>Outer diameter: 4.8m</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4D5255">
                    <a:lumMod val="75000"/>
                  </a:srgbClr>
                </a:solidFill>
                <a:latin typeface="Arial" panose="020B0604020202020204"/>
              </a:rPr>
              <a:t>Liquid helium bath T°: 4.3 K</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4D5255">
                    <a:lumMod val="75000"/>
                  </a:srgbClr>
                </a:solidFill>
                <a:latin typeface="Arial" panose="020B0604020202020204"/>
              </a:rPr>
              <a:t>Liquid helium thermosyphon circulation system</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4D5255">
                    <a:lumMod val="75000"/>
                  </a:srgbClr>
                </a:solidFill>
                <a:latin typeface="Arial" panose="020B0604020202020204"/>
              </a:rPr>
              <a:t>Cooling power : 6 cryocoolers / 14 W cooling power @ 4.3 K</a:t>
            </a:r>
          </a:p>
          <a:p>
            <a:pPr marL="0" marR="0" lvl="0" indent="0" algn="l" defTabSz="914400" rtl="0" eaLnBrk="1" fontAlgn="auto" latinLnBrk="0" hangingPunct="1">
              <a:lnSpc>
                <a:spcPct val="90000"/>
              </a:lnSpc>
              <a:spcBef>
                <a:spcPts val="1000"/>
              </a:spcBef>
              <a:spcAft>
                <a:spcPts val="0"/>
              </a:spcAft>
              <a:buClr>
                <a:srgbClr val="F0AB00"/>
              </a:buClr>
              <a:buSzTx/>
              <a:buNone/>
              <a:tabLst/>
              <a:defRPr/>
            </a:pPr>
            <a:r>
              <a:rPr lang="en-US" sz="1400" dirty="0">
                <a:solidFill>
                  <a:srgbClr val="4D5255">
                    <a:lumMod val="75000"/>
                  </a:srgbClr>
                </a:solidFill>
                <a:latin typeface="Arial" panose="020B0604020202020204"/>
              </a:rPr>
              <a:t>Highly instrumented for quench management (Temperatures / Voltages / pressures, strain gauges, quench heaters) </a:t>
            </a:r>
          </a:p>
        </p:txBody>
      </p:sp>
      <p:sp>
        <p:nvSpPr>
          <p:cNvPr id="7" name="Rectangle: Rounded Corners 6">
            <a:extLst>
              <a:ext uri="{FF2B5EF4-FFF2-40B4-BE49-F238E27FC236}">
                <a16:creationId xmlns:a16="http://schemas.microsoft.com/office/drawing/2014/main" id="{F396F2A7-728D-CB77-68E4-6EF06A8965CB}"/>
              </a:ext>
            </a:extLst>
          </p:cNvPr>
          <p:cNvSpPr/>
          <p:nvPr/>
        </p:nvSpPr>
        <p:spPr>
          <a:xfrm>
            <a:off x="253999" y="4941982"/>
            <a:ext cx="3180081" cy="648197"/>
          </a:xfrm>
          <a:prstGeom prst="round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BE"/>
          </a:p>
        </p:txBody>
      </p:sp>
      <p:cxnSp>
        <p:nvCxnSpPr>
          <p:cNvPr id="19" name="Straight Connector 18">
            <a:extLst>
              <a:ext uri="{FF2B5EF4-FFF2-40B4-BE49-F238E27FC236}">
                <a16:creationId xmlns:a16="http://schemas.microsoft.com/office/drawing/2014/main" id="{B86B575C-960A-519C-9B27-05988369BA31}"/>
              </a:ext>
            </a:extLst>
          </p:cNvPr>
          <p:cNvCxnSpPr>
            <a:cxnSpLocks/>
            <a:stCxn id="7" idx="3"/>
          </p:cNvCxnSpPr>
          <p:nvPr/>
        </p:nvCxnSpPr>
        <p:spPr>
          <a:xfrm flipV="1">
            <a:off x="3434080" y="5143515"/>
            <a:ext cx="199332" cy="122566"/>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20" name="Rectangle: Rounded Corners 19">
            <a:extLst>
              <a:ext uri="{FF2B5EF4-FFF2-40B4-BE49-F238E27FC236}">
                <a16:creationId xmlns:a16="http://schemas.microsoft.com/office/drawing/2014/main" id="{06386EA1-6786-2DC0-1AB9-716BD3615156}"/>
              </a:ext>
            </a:extLst>
          </p:cNvPr>
          <p:cNvSpPr/>
          <p:nvPr/>
        </p:nvSpPr>
        <p:spPr>
          <a:xfrm>
            <a:off x="46821" y="2395769"/>
            <a:ext cx="2172038" cy="332627"/>
          </a:xfrm>
          <a:prstGeom prst="round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BE"/>
          </a:p>
        </p:txBody>
      </p:sp>
      <p:sp>
        <p:nvSpPr>
          <p:cNvPr id="21" name="Rectangle: Rounded Corners 20">
            <a:extLst>
              <a:ext uri="{FF2B5EF4-FFF2-40B4-BE49-F238E27FC236}">
                <a16:creationId xmlns:a16="http://schemas.microsoft.com/office/drawing/2014/main" id="{A2B59B02-CF6B-6D21-6A38-61D63534FFD6}"/>
              </a:ext>
            </a:extLst>
          </p:cNvPr>
          <p:cNvSpPr/>
          <p:nvPr/>
        </p:nvSpPr>
        <p:spPr>
          <a:xfrm>
            <a:off x="6243242" y="1396837"/>
            <a:ext cx="2812268" cy="699227"/>
          </a:xfrm>
          <a:prstGeom prst="round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BE"/>
          </a:p>
        </p:txBody>
      </p:sp>
      <p:grpSp>
        <p:nvGrpSpPr>
          <p:cNvPr id="23" name="Group 22">
            <a:extLst>
              <a:ext uri="{FF2B5EF4-FFF2-40B4-BE49-F238E27FC236}">
                <a16:creationId xmlns:a16="http://schemas.microsoft.com/office/drawing/2014/main" id="{9AF77877-AAC0-49B5-1A9D-E420C5CE9175}"/>
              </a:ext>
            </a:extLst>
          </p:cNvPr>
          <p:cNvGrpSpPr/>
          <p:nvPr/>
        </p:nvGrpSpPr>
        <p:grpSpPr>
          <a:xfrm>
            <a:off x="3633412" y="3665307"/>
            <a:ext cx="3180081" cy="2956416"/>
            <a:chOff x="4084321" y="3650065"/>
            <a:chExt cx="3180081" cy="2956416"/>
          </a:xfrm>
        </p:grpSpPr>
        <p:pic>
          <p:nvPicPr>
            <p:cNvPr id="24" name="Picture 23">
              <a:extLst>
                <a:ext uri="{FF2B5EF4-FFF2-40B4-BE49-F238E27FC236}">
                  <a16:creationId xmlns:a16="http://schemas.microsoft.com/office/drawing/2014/main" id="{C7D6A3D7-A174-1B33-0F99-E2C99A19931D}"/>
                </a:ext>
              </a:extLst>
            </p:cNvPr>
            <p:cNvPicPr>
              <a:picLocks noChangeAspect="1"/>
            </p:cNvPicPr>
            <p:nvPr/>
          </p:nvPicPr>
          <p:blipFill>
            <a:blip r:embed="rId8"/>
            <a:stretch>
              <a:fillRect/>
            </a:stretch>
          </p:blipFill>
          <p:spPr>
            <a:xfrm>
              <a:off x="4243178" y="3743817"/>
              <a:ext cx="2794950" cy="2799396"/>
            </a:xfrm>
            <a:prstGeom prst="rect">
              <a:avLst/>
            </a:prstGeom>
          </p:spPr>
        </p:pic>
        <p:sp>
          <p:nvSpPr>
            <p:cNvPr id="25" name="TextBox 24">
              <a:extLst>
                <a:ext uri="{FF2B5EF4-FFF2-40B4-BE49-F238E27FC236}">
                  <a16:creationId xmlns:a16="http://schemas.microsoft.com/office/drawing/2014/main" id="{504AEA20-ED59-BF6A-34C5-495A591414AB}"/>
                </a:ext>
              </a:extLst>
            </p:cNvPr>
            <p:cNvSpPr txBox="1"/>
            <p:nvPr/>
          </p:nvSpPr>
          <p:spPr>
            <a:xfrm>
              <a:off x="5498903" y="4111789"/>
              <a:ext cx="1436612" cy="338554"/>
            </a:xfrm>
            <a:prstGeom prst="rect">
              <a:avLst/>
            </a:prstGeom>
            <a:solidFill>
              <a:schemeClr val="accent3">
                <a:alpha val="71000"/>
              </a:schemeClr>
            </a:solidFill>
            <a:effectLst>
              <a:softEdge rad="63500"/>
            </a:effectLst>
          </p:spPr>
          <p:txBody>
            <a:bodyPr wrap="none" rtlCol="0">
              <a:spAutoFit/>
            </a:bodyPr>
            <a:lstStyle/>
            <a:p>
              <a:r>
                <a:rPr lang="en-US" sz="1600" dirty="0">
                  <a:solidFill>
                    <a:schemeClr val="bg1"/>
                  </a:solidFill>
                </a:rPr>
                <a:t>Lower subcoil</a:t>
              </a:r>
            </a:p>
          </p:txBody>
        </p:sp>
        <p:sp>
          <p:nvSpPr>
            <p:cNvPr id="26" name="TextBox 25">
              <a:extLst>
                <a:ext uri="{FF2B5EF4-FFF2-40B4-BE49-F238E27FC236}">
                  <a16:creationId xmlns:a16="http://schemas.microsoft.com/office/drawing/2014/main" id="{987F52D0-81CA-07FD-F64C-941A0B243E7E}"/>
                </a:ext>
              </a:extLst>
            </p:cNvPr>
            <p:cNvSpPr txBox="1"/>
            <p:nvPr/>
          </p:nvSpPr>
          <p:spPr>
            <a:xfrm>
              <a:off x="5556310" y="5151127"/>
              <a:ext cx="1436612" cy="338554"/>
            </a:xfrm>
            <a:prstGeom prst="rect">
              <a:avLst/>
            </a:prstGeom>
            <a:solidFill>
              <a:srgbClr val="69BD27">
                <a:alpha val="68000"/>
              </a:srgbClr>
            </a:solidFill>
            <a:effectLst>
              <a:softEdge rad="63500"/>
            </a:effectLst>
          </p:spPr>
          <p:txBody>
            <a:bodyPr wrap="none" rtlCol="0">
              <a:spAutoFit/>
            </a:bodyPr>
            <a:lstStyle/>
            <a:p>
              <a:r>
                <a:rPr lang="en-US" sz="1600" dirty="0">
                  <a:solidFill>
                    <a:schemeClr val="bg1"/>
                  </a:solidFill>
                </a:rPr>
                <a:t>Upper subcoil</a:t>
              </a:r>
            </a:p>
          </p:txBody>
        </p:sp>
        <p:sp>
          <p:nvSpPr>
            <p:cNvPr id="27" name="TextBox 26">
              <a:extLst>
                <a:ext uri="{FF2B5EF4-FFF2-40B4-BE49-F238E27FC236}">
                  <a16:creationId xmlns:a16="http://schemas.microsoft.com/office/drawing/2014/main" id="{49D7FFDA-4530-6525-84F7-B1EC991D79AC}"/>
                </a:ext>
              </a:extLst>
            </p:cNvPr>
            <p:cNvSpPr txBox="1"/>
            <p:nvPr/>
          </p:nvSpPr>
          <p:spPr>
            <a:xfrm rot="16200000">
              <a:off x="4096658" y="4281065"/>
              <a:ext cx="1023919" cy="338554"/>
            </a:xfrm>
            <a:prstGeom prst="rect">
              <a:avLst/>
            </a:prstGeom>
            <a:solidFill>
              <a:schemeClr val="bg2">
                <a:lumMod val="50000"/>
                <a:alpha val="71000"/>
              </a:schemeClr>
            </a:solidFill>
            <a:effectLst>
              <a:softEdge rad="63500"/>
            </a:effectLst>
          </p:spPr>
          <p:txBody>
            <a:bodyPr wrap="square" rtlCol="0">
              <a:spAutoFit/>
            </a:bodyPr>
            <a:lstStyle/>
            <a:p>
              <a:r>
                <a:rPr lang="en-US" sz="1600" dirty="0">
                  <a:solidFill>
                    <a:schemeClr val="bg1"/>
                  </a:solidFill>
                </a:rPr>
                <a:t>Gauss/A</a:t>
              </a:r>
            </a:p>
          </p:txBody>
        </p:sp>
        <p:sp>
          <p:nvSpPr>
            <p:cNvPr id="28" name="TextBox 27">
              <a:extLst>
                <a:ext uri="{FF2B5EF4-FFF2-40B4-BE49-F238E27FC236}">
                  <a16:creationId xmlns:a16="http://schemas.microsoft.com/office/drawing/2014/main" id="{1FE011F2-F4B0-1549-8589-70F6DDFD22B8}"/>
                </a:ext>
              </a:extLst>
            </p:cNvPr>
            <p:cNvSpPr txBox="1"/>
            <p:nvPr/>
          </p:nvSpPr>
          <p:spPr>
            <a:xfrm>
              <a:off x="5716572" y="5963613"/>
              <a:ext cx="1205606" cy="338554"/>
            </a:xfrm>
            <a:prstGeom prst="rect">
              <a:avLst/>
            </a:prstGeom>
            <a:solidFill>
              <a:schemeClr val="bg2">
                <a:lumMod val="50000"/>
                <a:alpha val="71000"/>
              </a:schemeClr>
            </a:solidFill>
            <a:effectLst>
              <a:softEdge rad="63500"/>
            </a:effectLst>
          </p:spPr>
          <p:txBody>
            <a:bodyPr wrap="square" rtlCol="0">
              <a:spAutoFit/>
            </a:bodyPr>
            <a:lstStyle/>
            <a:p>
              <a:r>
                <a:rPr lang="en-US" sz="1600" dirty="0">
                  <a:solidFill>
                    <a:schemeClr val="bg1"/>
                  </a:solidFill>
                </a:rPr>
                <a:t>Radius(m)</a:t>
              </a:r>
            </a:p>
          </p:txBody>
        </p:sp>
        <p:sp>
          <p:nvSpPr>
            <p:cNvPr id="29" name="Rectangle: Rounded Corners 28">
              <a:extLst>
                <a:ext uri="{FF2B5EF4-FFF2-40B4-BE49-F238E27FC236}">
                  <a16:creationId xmlns:a16="http://schemas.microsoft.com/office/drawing/2014/main" id="{983B7935-26DF-C1B0-134E-AAFCF64B9CCD}"/>
                </a:ext>
              </a:extLst>
            </p:cNvPr>
            <p:cNvSpPr/>
            <p:nvPr/>
          </p:nvSpPr>
          <p:spPr>
            <a:xfrm>
              <a:off x="4084321" y="3650065"/>
              <a:ext cx="3180081" cy="2956416"/>
            </a:xfrm>
            <a:prstGeom prst="round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BE"/>
            </a:p>
          </p:txBody>
        </p:sp>
      </p:grpSp>
    </p:spTree>
    <p:extLst>
      <p:ext uri="{BB962C8B-B14F-4D97-AF65-F5344CB8AC3E}">
        <p14:creationId xmlns:p14="http://schemas.microsoft.com/office/powerpoint/2010/main" val="2446415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5AD726D1-0D1C-4574-B976-8B5BCEB71BEB}"/>
              </a:ext>
            </a:extLst>
          </p:cNvPr>
          <p:cNvGraphicFramePr>
            <a:graphicFrameLocks noGrp="1"/>
          </p:cNvGraphicFramePr>
          <p:nvPr>
            <p:extLst>
              <p:ext uri="{D42A27DB-BD31-4B8C-83A1-F6EECF244321}">
                <p14:modId xmlns:p14="http://schemas.microsoft.com/office/powerpoint/2010/main" val="165169949"/>
              </p:ext>
            </p:extLst>
          </p:nvPr>
        </p:nvGraphicFramePr>
        <p:xfrm>
          <a:off x="114073" y="1054100"/>
          <a:ext cx="11989026" cy="4890078"/>
        </p:xfrm>
        <a:graphic>
          <a:graphicData uri="http://schemas.openxmlformats.org/drawingml/2006/table">
            <a:tbl>
              <a:tblPr firstRow="1" bandRow="1">
                <a:tableStyleId>{2D5ABB26-0587-4C30-8999-92F81FD0307C}</a:tableStyleId>
              </a:tblPr>
              <a:tblGrid>
                <a:gridCol w="3996342">
                  <a:extLst>
                    <a:ext uri="{9D8B030D-6E8A-4147-A177-3AD203B41FA5}">
                      <a16:colId xmlns:a16="http://schemas.microsoft.com/office/drawing/2014/main" val="2792913103"/>
                    </a:ext>
                  </a:extLst>
                </a:gridCol>
                <a:gridCol w="3996342">
                  <a:extLst>
                    <a:ext uri="{9D8B030D-6E8A-4147-A177-3AD203B41FA5}">
                      <a16:colId xmlns:a16="http://schemas.microsoft.com/office/drawing/2014/main" val="230458735"/>
                    </a:ext>
                  </a:extLst>
                </a:gridCol>
                <a:gridCol w="3996342">
                  <a:extLst>
                    <a:ext uri="{9D8B030D-6E8A-4147-A177-3AD203B41FA5}">
                      <a16:colId xmlns:a16="http://schemas.microsoft.com/office/drawing/2014/main" val="1714520518"/>
                    </a:ext>
                  </a:extLst>
                </a:gridCol>
              </a:tblGrid>
              <a:tr h="698032">
                <a:tc>
                  <a:txBody>
                    <a:bodyPr/>
                    <a:lstStyle/>
                    <a:p>
                      <a:pPr algn="ctr"/>
                      <a:r>
                        <a:rPr lang="en-US" sz="2100" b="1">
                          <a:solidFill>
                            <a:schemeClr val="bg1"/>
                          </a:solidFill>
                        </a:rPr>
                        <a:t>Small lateral penumbras</a:t>
                      </a:r>
                    </a:p>
                  </a:txBody>
                  <a:tcPr marL="96769" marR="96769" marT="48384" marB="48384" anchor="ctr">
                    <a:lnR w="76200" cap="flat" cmpd="sng" algn="ctr">
                      <a:solidFill>
                        <a:schemeClr val="bg1"/>
                      </a:solidFill>
                      <a:prstDash val="solid"/>
                      <a:round/>
                      <a:headEnd type="none" w="med" len="med"/>
                      <a:tailEnd type="none" w="med" len="med"/>
                    </a:lnR>
                    <a:lnB w="57150" cap="flat" cmpd="sng" algn="ctr">
                      <a:solidFill>
                        <a:schemeClr val="bg1"/>
                      </a:solidFill>
                      <a:prstDash val="solid"/>
                      <a:round/>
                      <a:headEnd type="none" w="med" len="med"/>
                      <a:tailEnd type="none" w="med" len="med"/>
                    </a:lnB>
                    <a:solidFill>
                      <a:schemeClr val="tx1">
                        <a:lumMod val="50000"/>
                        <a:lumOff val="50000"/>
                      </a:schemeClr>
                    </a:solidFill>
                  </a:tcPr>
                </a:tc>
                <a:tc>
                  <a:txBody>
                    <a:bodyPr/>
                    <a:lstStyle/>
                    <a:p>
                      <a:pPr algn="ctr"/>
                      <a:r>
                        <a:rPr lang="en-US" sz="2100" b="1">
                          <a:solidFill>
                            <a:schemeClr val="bg1"/>
                          </a:solidFill>
                        </a:rPr>
                        <a:t>Thin Bragg Peak</a:t>
                      </a:r>
                    </a:p>
                  </a:txBody>
                  <a:tcPr marL="96769" marR="96769" marT="48384" marB="4838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B w="57150" cap="flat" cmpd="sng" algn="ctr">
                      <a:solidFill>
                        <a:schemeClr val="bg1"/>
                      </a:solidFill>
                      <a:prstDash val="solid"/>
                      <a:round/>
                      <a:headEnd type="none" w="med" len="med"/>
                      <a:tailEnd type="none" w="med" len="med"/>
                    </a:lnB>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100" b="1" dirty="0">
                          <a:solidFill>
                            <a:schemeClr val="bg1"/>
                          </a:solidFill>
                        </a:rPr>
                        <a:t>Reduced spot size in tissue</a:t>
                      </a:r>
                    </a:p>
                  </a:txBody>
                  <a:tcPr marL="96769" marR="96769" marT="48384" marB="48384" anchor="ctr">
                    <a:lnL w="76200" cap="flat" cmpd="sng" algn="ctr">
                      <a:solidFill>
                        <a:schemeClr val="bg1"/>
                      </a:solidFill>
                      <a:prstDash val="solid"/>
                      <a:round/>
                      <a:headEnd type="none" w="med" len="med"/>
                      <a:tailEnd type="none" w="med" len="med"/>
                    </a:lnL>
                    <a:lnB w="57150" cap="flat" cmpd="sng" algn="ctr">
                      <a:solidFill>
                        <a:schemeClr val="bg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3329346758"/>
                  </a:ext>
                </a:extLst>
              </a:tr>
              <a:tr h="4192046">
                <a:tc>
                  <a:txBody>
                    <a:bodyPr/>
                    <a:lstStyle/>
                    <a:p>
                      <a:endParaRPr lang="en-US" sz="1900"/>
                    </a:p>
                  </a:txBody>
                  <a:tcPr marL="96769" marR="96769" marT="48384" marB="48384">
                    <a:lnR w="6350" cap="flat" cmpd="sng" algn="ctr">
                      <a:solidFill>
                        <a:schemeClr val="bg1">
                          <a:lumMod val="85000"/>
                        </a:schemeClr>
                      </a:solidFill>
                      <a:prstDash val="solid"/>
                      <a:round/>
                      <a:headEnd type="none" w="med" len="med"/>
                      <a:tailEnd type="none" w="med" len="med"/>
                    </a:lnR>
                    <a:lnT w="57150" cap="flat" cmpd="sng" algn="ctr">
                      <a:solidFill>
                        <a:schemeClr val="bg1"/>
                      </a:solidFill>
                      <a:prstDash val="solid"/>
                      <a:round/>
                      <a:headEnd type="none" w="med" len="med"/>
                      <a:tailEnd type="none" w="med" len="med"/>
                    </a:lnT>
                  </a:tcPr>
                </a:tc>
                <a:tc>
                  <a:txBody>
                    <a:bodyPr/>
                    <a:lstStyle/>
                    <a:p>
                      <a:endParaRPr lang="en-US" sz="1900"/>
                    </a:p>
                  </a:txBody>
                  <a:tcPr marL="96769" marR="96769" marT="48384" marB="48384">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57150" cap="flat" cmpd="sng" algn="ctr">
                      <a:solidFill>
                        <a:schemeClr val="bg1"/>
                      </a:solidFill>
                      <a:prstDash val="solid"/>
                      <a:round/>
                      <a:headEnd type="none" w="med" len="med"/>
                      <a:tailEnd type="none" w="med" len="med"/>
                    </a:lnT>
                  </a:tcPr>
                </a:tc>
                <a:tc>
                  <a:txBody>
                    <a:bodyPr/>
                    <a:lstStyle/>
                    <a:p>
                      <a:pPr algn="ctr"/>
                      <a:endParaRPr lang="en-US" sz="500" dirty="0"/>
                    </a:p>
                  </a:txBody>
                  <a:tcPr marL="96769" marR="96769" marT="48384" marB="48384">
                    <a:lnL w="6350" cap="flat" cmpd="sng" algn="ctr">
                      <a:solidFill>
                        <a:schemeClr val="bg1">
                          <a:lumMod val="85000"/>
                        </a:schemeClr>
                      </a:solidFill>
                      <a:prstDash val="solid"/>
                      <a:round/>
                      <a:headEnd type="none" w="med" len="med"/>
                      <a:tailEnd type="none" w="med" len="med"/>
                    </a:lnL>
                    <a:lnT w="571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2398250474"/>
                  </a:ext>
                </a:extLst>
              </a:tr>
            </a:tbl>
          </a:graphicData>
        </a:graphic>
      </p:graphicFrame>
      <p:sp>
        <p:nvSpPr>
          <p:cNvPr id="10" name="TextBox 9">
            <a:extLst>
              <a:ext uri="{FF2B5EF4-FFF2-40B4-BE49-F238E27FC236}">
                <a16:creationId xmlns:a16="http://schemas.microsoft.com/office/drawing/2014/main" id="{EF397456-6C51-4EEC-82B7-95CB6D05C438}"/>
              </a:ext>
            </a:extLst>
          </p:cNvPr>
          <p:cNvSpPr txBox="1">
            <a:spLocks noChangeArrowheads="1"/>
          </p:cNvSpPr>
          <p:nvPr/>
        </p:nvSpPr>
        <p:spPr bwMode="auto">
          <a:xfrm>
            <a:off x="369983" y="5362786"/>
            <a:ext cx="3489025" cy="356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914378">
              <a:lnSpc>
                <a:spcPct val="90000"/>
              </a:lnSpc>
              <a:defRPr/>
            </a:pPr>
            <a:r>
              <a:rPr lang="de-DE" altLang="fr-FR" sz="952">
                <a:solidFill>
                  <a:srgbClr val="414141"/>
                </a:solidFill>
              </a:rPr>
              <a:t>Courtesy of G. Kraft</a:t>
            </a:r>
          </a:p>
          <a:p>
            <a:pPr algn="ctr" defTabSz="914378">
              <a:lnSpc>
                <a:spcPct val="90000"/>
              </a:lnSpc>
              <a:defRPr/>
            </a:pPr>
            <a:r>
              <a:rPr lang="de-DE" altLang="fr-FR" sz="952">
                <a:solidFill>
                  <a:srgbClr val="414141"/>
                </a:solidFill>
              </a:rPr>
              <a:t>GSI, Darmstadt</a:t>
            </a:r>
            <a:endParaRPr lang="en-US" altLang="fr-FR" sz="952">
              <a:solidFill>
                <a:srgbClr val="414141"/>
              </a:solidFill>
            </a:endParaRPr>
          </a:p>
        </p:txBody>
      </p:sp>
      <p:cxnSp>
        <p:nvCxnSpPr>
          <p:cNvPr id="5" name="Straight Connector 4">
            <a:extLst>
              <a:ext uri="{FF2B5EF4-FFF2-40B4-BE49-F238E27FC236}">
                <a16:creationId xmlns:a16="http://schemas.microsoft.com/office/drawing/2014/main" id="{8C107604-DEA9-45E3-87F5-319BF142D9CC}"/>
              </a:ext>
            </a:extLst>
          </p:cNvPr>
          <p:cNvCxnSpPr/>
          <p:nvPr/>
        </p:nvCxnSpPr>
        <p:spPr>
          <a:xfrm>
            <a:off x="985266" y="2299525"/>
            <a:ext cx="0" cy="2340314"/>
          </a:xfrm>
          <a:prstGeom prst="line">
            <a:avLst/>
          </a:prstGeom>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76CD616E-012E-4088-88BB-F03AAA879874}"/>
              </a:ext>
            </a:extLst>
          </p:cNvPr>
          <p:cNvCxnSpPr>
            <a:cxnSpLocks/>
          </p:cNvCxnSpPr>
          <p:nvPr/>
        </p:nvCxnSpPr>
        <p:spPr>
          <a:xfrm flipH="1">
            <a:off x="985267" y="4639839"/>
            <a:ext cx="2469490" cy="0"/>
          </a:xfrm>
          <a:prstGeom prst="line">
            <a:avLst/>
          </a:prstGeom>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A3132BE6-2173-4314-B250-29CF5D1F7AEE}"/>
              </a:ext>
            </a:extLst>
          </p:cNvPr>
          <p:cNvSpPr txBox="1"/>
          <p:nvPr/>
        </p:nvSpPr>
        <p:spPr>
          <a:xfrm rot="16200000">
            <a:off x="-366768" y="3642760"/>
            <a:ext cx="1706914" cy="361528"/>
          </a:xfrm>
          <a:prstGeom prst="rect">
            <a:avLst/>
          </a:prstGeom>
          <a:noFill/>
        </p:spPr>
        <p:txBody>
          <a:bodyPr vert="horz" wrap="none" lIns="96769" tIns="48384" rIns="96769" bIns="48384" rtlCol="0" anchor="ctr">
            <a:normAutofit/>
          </a:bodyPr>
          <a:lstStyle/>
          <a:p>
            <a:pPr defTabSz="914378">
              <a:defRPr/>
            </a:pPr>
            <a:r>
              <a:rPr lang="en-US" sz="1600">
                <a:solidFill>
                  <a:srgbClr val="414141"/>
                </a:solidFill>
                <a:latin typeface="Arial" panose="020B0604020202020204"/>
              </a:rPr>
              <a:t>Relative dose (%)</a:t>
            </a:r>
          </a:p>
        </p:txBody>
      </p:sp>
      <p:sp>
        <p:nvSpPr>
          <p:cNvPr id="19" name="TextBox 18">
            <a:extLst>
              <a:ext uri="{FF2B5EF4-FFF2-40B4-BE49-F238E27FC236}">
                <a16:creationId xmlns:a16="http://schemas.microsoft.com/office/drawing/2014/main" id="{45D17B58-0BBD-45FA-AFB2-9855FAC88CBC}"/>
              </a:ext>
            </a:extLst>
          </p:cNvPr>
          <p:cNvSpPr txBox="1"/>
          <p:nvPr/>
        </p:nvSpPr>
        <p:spPr>
          <a:xfrm>
            <a:off x="1201339" y="4942614"/>
            <a:ext cx="2449539" cy="361528"/>
          </a:xfrm>
          <a:prstGeom prst="rect">
            <a:avLst/>
          </a:prstGeom>
          <a:noFill/>
        </p:spPr>
        <p:txBody>
          <a:bodyPr vert="horz" wrap="none" lIns="96769" tIns="48384" rIns="96769" bIns="48384" rtlCol="0" anchor="ctr">
            <a:normAutofit/>
          </a:bodyPr>
          <a:lstStyle/>
          <a:p>
            <a:pPr defTabSz="914378">
              <a:defRPr/>
            </a:pPr>
            <a:r>
              <a:rPr lang="en-US" sz="1600">
                <a:solidFill>
                  <a:srgbClr val="414141"/>
                </a:solidFill>
                <a:latin typeface="Arial" panose="020B0604020202020204"/>
              </a:rPr>
              <a:t>Lateral distance (mm)</a:t>
            </a:r>
          </a:p>
        </p:txBody>
      </p:sp>
      <p:sp>
        <p:nvSpPr>
          <p:cNvPr id="22" name="TextBox 21">
            <a:extLst>
              <a:ext uri="{FF2B5EF4-FFF2-40B4-BE49-F238E27FC236}">
                <a16:creationId xmlns:a16="http://schemas.microsoft.com/office/drawing/2014/main" id="{B13C4392-79F8-4168-A484-21647C95A376}"/>
              </a:ext>
            </a:extLst>
          </p:cNvPr>
          <p:cNvSpPr txBox="1"/>
          <p:nvPr/>
        </p:nvSpPr>
        <p:spPr>
          <a:xfrm>
            <a:off x="609233" y="4086380"/>
            <a:ext cx="456723" cy="305991"/>
          </a:xfrm>
          <a:prstGeom prst="rect">
            <a:avLst/>
          </a:prstGeom>
          <a:noFill/>
        </p:spPr>
        <p:txBody>
          <a:bodyPr vert="horz" wrap="square" lIns="96769" tIns="48384" rIns="96769" bIns="48384" rtlCol="0" anchor="ctr">
            <a:noAutofit/>
          </a:bodyPr>
          <a:lstStyle/>
          <a:p>
            <a:pPr defTabSz="914378">
              <a:defRPr/>
            </a:pPr>
            <a:r>
              <a:rPr lang="en-US" sz="1482">
                <a:solidFill>
                  <a:srgbClr val="414141"/>
                </a:solidFill>
                <a:latin typeface="Arial" panose="020B0604020202020204"/>
              </a:rPr>
              <a:t>20</a:t>
            </a:r>
          </a:p>
        </p:txBody>
      </p:sp>
      <p:sp>
        <p:nvSpPr>
          <p:cNvPr id="23" name="TextBox 22">
            <a:extLst>
              <a:ext uri="{FF2B5EF4-FFF2-40B4-BE49-F238E27FC236}">
                <a16:creationId xmlns:a16="http://schemas.microsoft.com/office/drawing/2014/main" id="{D8941E03-ADC3-4986-B875-CF43E26C207D}"/>
              </a:ext>
            </a:extLst>
          </p:cNvPr>
          <p:cNvSpPr txBox="1"/>
          <p:nvPr/>
        </p:nvSpPr>
        <p:spPr>
          <a:xfrm>
            <a:off x="609233" y="3685184"/>
            <a:ext cx="456723" cy="305991"/>
          </a:xfrm>
          <a:prstGeom prst="rect">
            <a:avLst/>
          </a:prstGeom>
          <a:noFill/>
        </p:spPr>
        <p:txBody>
          <a:bodyPr vert="horz" wrap="square" lIns="96769" tIns="48384" rIns="96769" bIns="48384" rtlCol="0" anchor="ctr">
            <a:noAutofit/>
          </a:bodyPr>
          <a:lstStyle/>
          <a:p>
            <a:pPr defTabSz="914378">
              <a:defRPr/>
            </a:pPr>
            <a:r>
              <a:rPr lang="en-US" sz="1482">
                <a:solidFill>
                  <a:srgbClr val="414141"/>
                </a:solidFill>
                <a:latin typeface="Arial" panose="020B0604020202020204"/>
              </a:rPr>
              <a:t>40</a:t>
            </a:r>
          </a:p>
        </p:txBody>
      </p:sp>
      <p:sp>
        <p:nvSpPr>
          <p:cNvPr id="24" name="TextBox 23">
            <a:extLst>
              <a:ext uri="{FF2B5EF4-FFF2-40B4-BE49-F238E27FC236}">
                <a16:creationId xmlns:a16="http://schemas.microsoft.com/office/drawing/2014/main" id="{0E316B62-B624-4E34-A050-231E4392E510}"/>
              </a:ext>
            </a:extLst>
          </p:cNvPr>
          <p:cNvSpPr txBox="1"/>
          <p:nvPr/>
        </p:nvSpPr>
        <p:spPr>
          <a:xfrm>
            <a:off x="609233" y="3303061"/>
            <a:ext cx="456723" cy="305991"/>
          </a:xfrm>
          <a:prstGeom prst="rect">
            <a:avLst/>
          </a:prstGeom>
          <a:noFill/>
        </p:spPr>
        <p:txBody>
          <a:bodyPr vert="horz" wrap="square" lIns="96769" tIns="48384" rIns="96769" bIns="48384" rtlCol="0" anchor="ctr">
            <a:noAutofit/>
          </a:bodyPr>
          <a:lstStyle/>
          <a:p>
            <a:pPr defTabSz="914378">
              <a:defRPr/>
            </a:pPr>
            <a:r>
              <a:rPr lang="en-US" sz="1482">
                <a:solidFill>
                  <a:srgbClr val="414141"/>
                </a:solidFill>
                <a:latin typeface="Arial" panose="020B0604020202020204"/>
              </a:rPr>
              <a:t>60</a:t>
            </a:r>
          </a:p>
        </p:txBody>
      </p:sp>
      <p:sp>
        <p:nvSpPr>
          <p:cNvPr id="25" name="TextBox 24">
            <a:extLst>
              <a:ext uri="{FF2B5EF4-FFF2-40B4-BE49-F238E27FC236}">
                <a16:creationId xmlns:a16="http://schemas.microsoft.com/office/drawing/2014/main" id="{8A73C8FD-ED0A-45A4-946A-6F38345273E6}"/>
              </a:ext>
            </a:extLst>
          </p:cNvPr>
          <p:cNvSpPr txBox="1"/>
          <p:nvPr/>
        </p:nvSpPr>
        <p:spPr>
          <a:xfrm>
            <a:off x="598671" y="2899432"/>
            <a:ext cx="456723" cy="305991"/>
          </a:xfrm>
          <a:prstGeom prst="rect">
            <a:avLst/>
          </a:prstGeom>
          <a:noFill/>
        </p:spPr>
        <p:txBody>
          <a:bodyPr vert="horz" wrap="square" lIns="96769" tIns="48384" rIns="96769" bIns="48384" rtlCol="0" anchor="ctr">
            <a:noAutofit/>
          </a:bodyPr>
          <a:lstStyle/>
          <a:p>
            <a:pPr defTabSz="914378">
              <a:defRPr/>
            </a:pPr>
            <a:r>
              <a:rPr lang="en-US" sz="1482">
                <a:solidFill>
                  <a:srgbClr val="414141"/>
                </a:solidFill>
                <a:latin typeface="Arial" panose="020B0604020202020204"/>
              </a:rPr>
              <a:t>80</a:t>
            </a:r>
          </a:p>
        </p:txBody>
      </p:sp>
      <p:sp>
        <p:nvSpPr>
          <p:cNvPr id="26" name="TextBox 25">
            <a:extLst>
              <a:ext uri="{FF2B5EF4-FFF2-40B4-BE49-F238E27FC236}">
                <a16:creationId xmlns:a16="http://schemas.microsoft.com/office/drawing/2014/main" id="{828472F7-EF12-4930-94FA-72179293C357}"/>
              </a:ext>
            </a:extLst>
          </p:cNvPr>
          <p:cNvSpPr txBox="1"/>
          <p:nvPr/>
        </p:nvSpPr>
        <p:spPr>
          <a:xfrm>
            <a:off x="502247" y="2498968"/>
            <a:ext cx="589873" cy="305991"/>
          </a:xfrm>
          <a:prstGeom prst="rect">
            <a:avLst/>
          </a:prstGeom>
          <a:noFill/>
        </p:spPr>
        <p:txBody>
          <a:bodyPr vert="horz" wrap="square" lIns="96769" tIns="48384" rIns="96769" bIns="48384" rtlCol="0" anchor="ctr">
            <a:noAutofit/>
          </a:bodyPr>
          <a:lstStyle/>
          <a:p>
            <a:pPr defTabSz="914378">
              <a:defRPr/>
            </a:pPr>
            <a:r>
              <a:rPr lang="en-US" sz="1482">
                <a:solidFill>
                  <a:srgbClr val="414141"/>
                </a:solidFill>
                <a:latin typeface="Arial" panose="020B0604020202020204"/>
              </a:rPr>
              <a:t>100</a:t>
            </a:r>
          </a:p>
        </p:txBody>
      </p:sp>
      <p:sp>
        <p:nvSpPr>
          <p:cNvPr id="27" name="TextBox 26">
            <a:extLst>
              <a:ext uri="{FF2B5EF4-FFF2-40B4-BE49-F238E27FC236}">
                <a16:creationId xmlns:a16="http://schemas.microsoft.com/office/drawing/2014/main" id="{487AFB35-4706-4BE0-9026-4414605D535F}"/>
              </a:ext>
            </a:extLst>
          </p:cNvPr>
          <p:cNvSpPr txBox="1"/>
          <p:nvPr/>
        </p:nvSpPr>
        <p:spPr>
          <a:xfrm>
            <a:off x="1925073" y="4633216"/>
            <a:ext cx="589873" cy="305991"/>
          </a:xfrm>
          <a:prstGeom prst="rect">
            <a:avLst/>
          </a:prstGeom>
          <a:noFill/>
        </p:spPr>
        <p:txBody>
          <a:bodyPr vert="horz" wrap="square" lIns="96769" tIns="48384" rIns="96769" bIns="48384" rtlCol="0" anchor="ctr">
            <a:noAutofit/>
          </a:bodyPr>
          <a:lstStyle/>
          <a:p>
            <a:pPr defTabSz="914378">
              <a:defRPr/>
            </a:pPr>
            <a:r>
              <a:rPr lang="en-US" sz="1482">
                <a:solidFill>
                  <a:srgbClr val="414141"/>
                </a:solidFill>
                <a:latin typeface="Arial" panose="020B0604020202020204"/>
              </a:rPr>
              <a:t>-100</a:t>
            </a:r>
          </a:p>
        </p:txBody>
      </p:sp>
      <p:sp>
        <p:nvSpPr>
          <p:cNvPr id="28" name="TextBox 27">
            <a:extLst>
              <a:ext uri="{FF2B5EF4-FFF2-40B4-BE49-F238E27FC236}">
                <a16:creationId xmlns:a16="http://schemas.microsoft.com/office/drawing/2014/main" id="{BB86A025-107D-4C08-8889-2B2FB360A8DB}"/>
              </a:ext>
            </a:extLst>
          </p:cNvPr>
          <p:cNvSpPr txBox="1"/>
          <p:nvPr/>
        </p:nvSpPr>
        <p:spPr>
          <a:xfrm>
            <a:off x="2585057" y="4633216"/>
            <a:ext cx="589873" cy="305991"/>
          </a:xfrm>
          <a:prstGeom prst="rect">
            <a:avLst/>
          </a:prstGeom>
          <a:noFill/>
        </p:spPr>
        <p:txBody>
          <a:bodyPr vert="horz" wrap="square" lIns="96769" tIns="48384" rIns="96769" bIns="48384" rtlCol="0" anchor="ctr">
            <a:noAutofit/>
          </a:bodyPr>
          <a:lstStyle/>
          <a:p>
            <a:pPr defTabSz="914378">
              <a:defRPr/>
            </a:pPr>
            <a:r>
              <a:rPr lang="en-US" sz="1482">
                <a:solidFill>
                  <a:srgbClr val="414141"/>
                </a:solidFill>
                <a:latin typeface="Arial" panose="020B0604020202020204"/>
              </a:rPr>
              <a:t>-50</a:t>
            </a:r>
          </a:p>
        </p:txBody>
      </p:sp>
      <p:sp>
        <p:nvSpPr>
          <p:cNvPr id="29" name="TextBox 28">
            <a:extLst>
              <a:ext uri="{FF2B5EF4-FFF2-40B4-BE49-F238E27FC236}">
                <a16:creationId xmlns:a16="http://schemas.microsoft.com/office/drawing/2014/main" id="{537BF63B-E260-428A-945E-E8ABB1E59454}"/>
              </a:ext>
            </a:extLst>
          </p:cNvPr>
          <p:cNvSpPr txBox="1"/>
          <p:nvPr/>
        </p:nvSpPr>
        <p:spPr>
          <a:xfrm>
            <a:off x="758840" y="4633216"/>
            <a:ext cx="589873" cy="305991"/>
          </a:xfrm>
          <a:prstGeom prst="rect">
            <a:avLst/>
          </a:prstGeom>
          <a:noFill/>
        </p:spPr>
        <p:txBody>
          <a:bodyPr vert="horz" wrap="square" lIns="96769" tIns="48384" rIns="96769" bIns="48384" rtlCol="0" anchor="ctr">
            <a:noAutofit/>
          </a:bodyPr>
          <a:lstStyle/>
          <a:p>
            <a:pPr defTabSz="914378">
              <a:defRPr/>
            </a:pPr>
            <a:r>
              <a:rPr lang="en-US" sz="1482">
                <a:solidFill>
                  <a:srgbClr val="414141"/>
                </a:solidFill>
                <a:latin typeface="Arial" panose="020B0604020202020204"/>
              </a:rPr>
              <a:t>-200</a:t>
            </a:r>
          </a:p>
        </p:txBody>
      </p:sp>
      <p:sp>
        <p:nvSpPr>
          <p:cNvPr id="30" name="TextBox 29">
            <a:extLst>
              <a:ext uri="{FF2B5EF4-FFF2-40B4-BE49-F238E27FC236}">
                <a16:creationId xmlns:a16="http://schemas.microsoft.com/office/drawing/2014/main" id="{80A61E64-4240-4785-9078-D183B2B45497}"/>
              </a:ext>
            </a:extLst>
          </p:cNvPr>
          <p:cNvSpPr txBox="1"/>
          <p:nvPr/>
        </p:nvSpPr>
        <p:spPr>
          <a:xfrm>
            <a:off x="1336043" y="4633216"/>
            <a:ext cx="589873" cy="305991"/>
          </a:xfrm>
          <a:prstGeom prst="rect">
            <a:avLst/>
          </a:prstGeom>
          <a:noFill/>
        </p:spPr>
        <p:txBody>
          <a:bodyPr vert="horz" wrap="square" lIns="96769" tIns="48384" rIns="96769" bIns="48384" rtlCol="0" anchor="ctr">
            <a:noAutofit/>
          </a:bodyPr>
          <a:lstStyle/>
          <a:p>
            <a:pPr defTabSz="914378">
              <a:defRPr/>
            </a:pPr>
            <a:r>
              <a:rPr lang="en-US" sz="1482">
                <a:solidFill>
                  <a:srgbClr val="414141"/>
                </a:solidFill>
                <a:latin typeface="Arial" panose="020B0604020202020204"/>
              </a:rPr>
              <a:t>-150</a:t>
            </a:r>
          </a:p>
        </p:txBody>
      </p:sp>
      <p:sp>
        <p:nvSpPr>
          <p:cNvPr id="31" name="TextBox 30">
            <a:extLst>
              <a:ext uri="{FF2B5EF4-FFF2-40B4-BE49-F238E27FC236}">
                <a16:creationId xmlns:a16="http://schemas.microsoft.com/office/drawing/2014/main" id="{9E98AE87-4183-4637-8229-B1A76ED67E90}"/>
              </a:ext>
            </a:extLst>
          </p:cNvPr>
          <p:cNvSpPr txBox="1"/>
          <p:nvPr/>
        </p:nvSpPr>
        <p:spPr>
          <a:xfrm>
            <a:off x="3241288" y="4645028"/>
            <a:ext cx="589873" cy="305991"/>
          </a:xfrm>
          <a:prstGeom prst="rect">
            <a:avLst/>
          </a:prstGeom>
          <a:noFill/>
        </p:spPr>
        <p:txBody>
          <a:bodyPr vert="horz" wrap="square" lIns="96769" tIns="48384" rIns="96769" bIns="48384" rtlCol="0" anchor="ctr">
            <a:noAutofit/>
          </a:bodyPr>
          <a:lstStyle/>
          <a:p>
            <a:pPr defTabSz="914378">
              <a:defRPr/>
            </a:pPr>
            <a:r>
              <a:rPr lang="en-US" sz="1482">
                <a:solidFill>
                  <a:srgbClr val="414141"/>
                </a:solidFill>
                <a:latin typeface="Arial" panose="020B0604020202020204"/>
              </a:rPr>
              <a:t>0</a:t>
            </a:r>
          </a:p>
        </p:txBody>
      </p:sp>
      <p:sp>
        <p:nvSpPr>
          <p:cNvPr id="34" name="TextBox 33">
            <a:extLst>
              <a:ext uri="{FF2B5EF4-FFF2-40B4-BE49-F238E27FC236}">
                <a16:creationId xmlns:a16="http://schemas.microsoft.com/office/drawing/2014/main" id="{FD0B0D75-55EA-4BB1-BC3B-EAF86E85F0DA}"/>
              </a:ext>
            </a:extLst>
          </p:cNvPr>
          <p:cNvSpPr txBox="1"/>
          <p:nvPr/>
        </p:nvSpPr>
        <p:spPr>
          <a:xfrm>
            <a:off x="1113746" y="1970398"/>
            <a:ext cx="1622655" cy="270599"/>
          </a:xfrm>
          <a:prstGeom prst="rect">
            <a:avLst/>
          </a:prstGeom>
          <a:noFill/>
        </p:spPr>
        <p:txBody>
          <a:bodyPr vert="horz" wrap="none" lIns="96769" tIns="48384" rIns="96769" bIns="48384" rtlCol="0" anchor="ctr">
            <a:normAutofit fontScale="92500" lnSpcReduction="20000"/>
          </a:bodyPr>
          <a:lstStyle/>
          <a:p>
            <a:pPr defTabSz="914378">
              <a:defRPr/>
            </a:pPr>
            <a:r>
              <a:rPr lang="en-US" sz="1482">
                <a:solidFill>
                  <a:srgbClr val="ED1C24"/>
                </a:solidFill>
                <a:latin typeface="Arial" panose="020B0604020202020204"/>
              </a:rPr>
              <a:t>140 MeV carbons</a:t>
            </a:r>
          </a:p>
        </p:txBody>
      </p:sp>
      <p:sp>
        <p:nvSpPr>
          <p:cNvPr id="35" name="TextBox 34">
            <a:extLst>
              <a:ext uri="{FF2B5EF4-FFF2-40B4-BE49-F238E27FC236}">
                <a16:creationId xmlns:a16="http://schemas.microsoft.com/office/drawing/2014/main" id="{84DB3D02-62D9-488E-8D0E-367895E22454}"/>
              </a:ext>
            </a:extLst>
          </p:cNvPr>
          <p:cNvSpPr txBox="1"/>
          <p:nvPr/>
        </p:nvSpPr>
        <p:spPr>
          <a:xfrm>
            <a:off x="1113746" y="2205591"/>
            <a:ext cx="1622655" cy="270599"/>
          </a:xfrm>
          <a:prstGeom prst="rect">
            <a:avLst/>
          </a:prstGeom>
          <a:noFill/>
        </p:spPr>
        <p:txBody>
          <a:bodyPr vert="horz" wrap="none" lIns="96769" tIns="48384" rIns="96769" bIns="48384" rtlCol="0" anchor="ctr">
            <a:normAutofit fontScale="92500" lnSpcReduction="20000"/>
          </a:bodyPr>
          <a:lstStyle/>
          <a:p>
            <a:pPr defTabSz="914378">
              <a:defRPr/>
            </a:pPr>
            <a:r>
              <a:rPr lang="en-US" sz="1482">
                <a:solidFill>
                  <a:srgbClr val="414141"/>
                </a:solidFill>
                <a:latin typeface="Arial" panose="020B0604020202020204"/>
              </a:rPr>
              <a:t>70 MeV protons</a:t>
            </a:r>
          </a:p>
        </p:txBody>
      </p:sp>
      <p:sp>
        <p:nvSpPr>
          <p:cNvPr id="3" name="TextBox 2">
            <a:extLst>
              <a:ext uri="{FF2B5EF4-FFF2-40B4-BE49-F238E27FC236}">
                <a16:creationId xmlns:a16="http://schemas.microsoft.com/office/drawing/2014/main" id="{B1C21F0F-67AC-D64A-8C26-A0AFC81B621C}"/>
              </a:ext>
            </a:extLst>
          </p:cNvPr>
          <p:cNvSpPr txBox="1"/>
          <p:nvPr/>
        </p:nvSpPr>
        <p:spPr>
          <a:xfrm>
            <a:off x="114073" y="5944178"/>
            <a:ext cx="11989026" cy="400815"/>
          </a:xfrm>
          <a:prstGeom prst="rect">
            <a:avLst/>
          </a:prstGeom>
          <a:solidFill>
            <a:srgbClr val="F0AB00"/>
          </a:solidFill>
          <a:ln>
            <a:noFill/>
          </a:ln>
        </p:spPr>
        <p:txBody>
          <a:bodyPr wrap="square" rtlCol="0">
            <a:spAutoFit/>
          </a:bodyPr>
          <a:lstStyle/>
          <a:p>
            <a:pPr algn="ctr">
              <a:lnSpc>
                <a:spcPct val="115000"/>
              </a:lnSpc>
              <a:spcBef>
                <a:spcPts val="635"/>
              </a:spcBef>
            </a:pPr>
            <a:r>
              <a:rPr lang="en-US" sz="1905">
                <a:solidFill>
                  <a:schemeClr val="bg1"/>
                </a:solidFill>
                <a:latin typeface="Arial" panose="020B0604020202020204" pitchFamily="34" charset="0"/>
                <a:ea typeface="Calibri" panose="020F0502020204030204" pitchFamily="34" charset="0"/>
                <a:cs typeface="Arial" panose="020B0604020202020204" pitchFamily="34" charset="0"/>
              </a:rPr>
              <a:t>Sharper dose distribution </a:t>
            </a:r>
          </a:p>
        </p:txBody>
      </p:sp>
      <p:sp>
        <p:nvSpPr>
          <p:cNvPr id="52" name="Title 1">
            <a:extLst>
              <a:ext uri="{FF2B5EF4-FFF2-40B4-BE49-F238E27FC236}">
                <a16:creationId xmlns:a16="http://schemas.microsoft.com/office/drawing/2014/main" id="{EB3AC6FE-0D43-7FB6-7C24-1FC8F1943B43}"/>
              </a:ext>
            </a:extLst>
          </p:cNvPr>
          <p:cNvSpPr txBox="1">
            <a:spLocks/>
          </p:cNvSpPr>
          <p:nvPr/>
        </p:nvSpPr>
        <p:spPr>
          <a:xfrm>
            <a:off x="344503" y="243983"/>
            <a:ext cx="9532483" cy="55778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a:ln w="0"/>
                <a:solidFill>
                  <a:srgbClr val="EB6A0A"/>
                </a:solidFill>
                <a:latin typeface="Calibri Light (En-têtes)"/>
                <a:ea typeface="Tahoma" panose="020B0604030504040204" pitchFamily="34" charset="0"/>
                <a:cs typeface="Tahoma" panose="020B0604030504040204" pitchFamily="34" charset="0"/>
              </a:rPr>
              <a:t>Why Ion Beam Therapy? </a:t>
            </a:r>
          </a:p>
        </p:txBody>
      </p:sp>
      <p:sp>
        <p:nvSpPr>
          <p:cNvPr id="33" name="Forme libre : forme 32">
            <a:extLst>
              <a:ext uri="{FF2B5EF4-FFF2-40B4-BE49-F238E27FC236}">
                <a16:creationId xmlns:a16="http://schemas.microsoft.com/office/drawing/2014/main" id="{5EDDD38F-5084-272C-1F64-E4366C74C884}"/>
              </a:ext>
            </a:extLst>
          </p:cNvPr>
          <p:cNvSpPr/>
          <p:nvPr/>
        </p:nvSpPr>
        <p:spPr>
          <a:xfrm>
            <a:off x="1484145" y="2671531"/>
            <a:ext cx="1936750" cy="1905349"/>
          </a:xfrm>
          <a:custGeom>
            <a:avLst/>
            <a:gdLst>
              <a:gd name="connsiteX0" fmla="*/ 1936750 w 1936750"/>
              <a:gd name="connsiteY0" fmla="*/ 0 h 1905349"/>
              <a:gd name="connsiteX1" fmla="*/ 1409700 w 1936750"/>
              <a:gd name="connsiteY1" fmla="*/ 25400 h 1905349"/>
              <a:gd name="connsiteX2" fmla="*/ 1206500 w 1936750"/>
              <a:gd name="connsiteY2" fmla="*/ 57150 h 1905349"/>
              <a:gd name="connsiteX3" fmla="*/ 1066800 w 1936750"/>
              <a:gd name="connsiteY3" fmla="*/ 171450 h 1905349"/>
              <a:gd name="connsiteX4" fmla="*/ 952500 w 1936750"/>
              <a:gd name="connsiteY4" fmla="*/ 400050 h 1905349"/>
              <a:gd name="connsiteX5" fmla="*/ 762000 w 1936750"/>
              <a:gd name="connsiteY5" fmla="*/ 831850 h 1905349"/>
              <a:gd name="connsiteX6" fmla="*/ 577850 w 1936750"/>
              <a:gd name="connsiteY6" fmla="*/ 1447800 h 1905349"/>
              <a:gd name="connsiteX7" fmla="*/ 438150 w 1936750"/>
              <a:gd name="connsiteY7" fmla="*/ 1651000 h 1905349"/>
              <a:gd name="connsiteX8" fmla="*/ 298450 w 1936750"/>
              <a:gd name="connsiteY8" fmla="*/ 1816100 h 1905349"/>
              <a:gd name="connsiteX9" fmla="*/ 171450 w 1936750"/>
              <a:gd name="connsiteY9" fmla="*/ 1892300 h 1905349"/>
              <a:gd name="connsiteX10" fmla="*/ 88900 w 1936750"/>
              <a:gd name="connsiteY10" fmla="*/ 1905000 h 1905349"/>
              <a:gd name="connsiteX11" fmla="*/ 0 w 1936750"/>
              <a:gd name="connsiteY11" fmla="*/ 1905000 h 1905349"/>
              <a:gd name="connsiteX0" fmla="*/ 1936750 w 1936750"/>
              <a:gd name="connsiteY0" fmla="*/ 0 h 1905349"/>
              <a:gd name="connsiteX1" fmla="*/ 1409700 w 1936750"/>
              <a:gd name="connsiteY1" fmla="*/ 25400 h 1905349"/>
              <a:gd name="connsiteX2" fmla="*/ 1206500 w 1936750"/>
              <a:gd name="connsiteY2" fmla="*/ 57150 h 1905349"/>
              <a:gd name="connsiteX3" fmla="*/ 1066800 w 1936750"/>
              <a:gd name="connsiteY3" fmla="*/ 171450 h 1905349"/>
              <a:gd name="connsiteX4" fmla="*/ 952500 w 1936750"/>
              <a:gd name="connsiteY4" fmla="*/ 400050 h 1905349"/>
              <a:gd name="connsiteX5" fmla="*/ 762000 w 1936750"/>
              <a:gd name="connsiteY5" fmla="*/ 831850 h 1905349"/>
              <a:gd name="connsiteX6" fmla="*/ 577850 w 1936750"/>
              <a:gd name="connsiteY6" fmla="*/ 1447800 h 1905349"/>
              <a:gd name="connsiteX7" fmla="*/ 450850 w 1936750"/>
              <a:gd name="connsiteY7" fmla="*/ 1670050 h 1905349"/>
              <a:gd name="connsiteX8" fmla="*/ 298450 w 1936750"/>
              <a:gd name="connsiteY8" fmla="*/ 1816100 h 1905349"/>
              <a:gd name="connsiteX9" fmla="*/ 171450 w 1936750"/>
              <a:gd name="connsiteY9" fmla="*/ 1892300 h 1905349"/>
              <a:gd name="connsiteX10" fmla="*/ 88900 w 1936750"/>
              <a:gd name="connsiteY10" fmla="*/ 1905000 h 1905349"/>
              <a:gd name="connsiteX11" fmla="*/ 0 w 1936750"/>
              <a:gd name="connsiteY11" fmla="*/ 1905000 h 1905349"/>
              <a:gd name="connsiteX0" fmla="*/ 1936750 w 1936750"/>
              <a:gd name="connsiteY0" fmla="*/ 0 h 1905349"/>
              <a:gd name="connsiteX1" fmla="*/ 1409700 w 1936750"/>
              <a:gd name="connsiteY1" fmla="*/ 25400 h 1905349"/>
              <a:gd name="connsiteX2" fmla="*/ 1206500 w 1936750"/>
              <a:gd name="connsiteY2" fmla="*/ 57150 h 1905349"/>
              <a:gd name="connsiteX3" fmla="*/ 1066800 w 1936750"/>
              <a:gd name="connsiteY3" fmla="*/ 171450 h 1905349"/>
              <a:gd name="connsiteX4" fmla="*/ 952500 w 1936750"/>
              <a:gd name="connsiteY4" fmla="*/ 400050 h 1905349"/>
              <a:gd name="connsiteX5" fmla="*/ 787400 w 1936750"/>
              <a:gd name="connsiteY5" fmla="*/ 850900 h 1905349"/>
              <a:gd name="connsiteX6" fmla="*/ 577850 w 1936750"/>
              <a:gd name="connsiteY6" fmla="*/ 1447800 h 1905349"/>
              <a:gd name="connsiteX7" fmla="*/ 450850 w 1936750"/>
              <a:gd name="connsiteY7" fmla="*/ 1670050 h 1905349"/>
              <a:gd name="connsiteX8" fmla="*/ 298450 w 1936750"/>
              <a:gd name="connsiteY8" fmla="*/ 1816100 h 1905349"/>
              <a:gd name="connsiteX9" fmla="*/ 171450 w 1936750"/>
              <a:gd name="connsiteY9" fmla="*/ 1892300 h 1905349"/>
              <a:gd name="connsiteX10" fmla="*/ 88900 w 1936750"/>
              <a:gd name="connsiteY10" fmla="*/ 1905000 h 1905349"/>
              <a:gd name="connsiteX11" fmla="*/ 0 w 1936750"/>
              <a:gd name="connsiteY11" fmla="*/ 1905000 h 190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6750" h="1905349">
                <a:moveTo>
                  <a:pt x="1936750" y="0"/>
                </a:moveTo>
                <a:lnTo>
                  <a:pt x="1409700" y="25400"/>
                </a:lnTo>
                <a:cubicBezTo>
                  <a:pt x="1287992" y="34925"/>
                  <a:pt x="1263650" y="32808"/>
                  <a:pt x="1206500" y="57150"/>
                </a:cubicBezTo>
                <a:cubicBezTo>
                  <a:pt x="1149350" y="81492"/>
                  <a:pt x="1109133" y="114300"/>
                  <a:pt x="1066800" y="171450"/>
                </a:cubicBezTo>
                <a:cubicBezTo>
                  <a:pt x="1024467" y="228600"/>
                  <a:pt x="999067" y="286808"/>
                  <a:pt x="952500" y="400050"/>
                </a:cubicBezTo>
                <a:cubicBezTo>
                  <a:pt x="905933" y="513292"/>
                  <a:pt x="849842" y="676275"/>
                  <a:pt x="787400" y="850900"/>
                </a:cubicBezTo>
                <a:cubicBezTo>
                  <a:pt x="724958" y="1025525"/>
                  <a:pt x="633942" y="1311275"/>
                  <a:pt x="577850" y="1447800"/>
                </a:cubicBezTo>
                <a:cubicBezTo>
                  <a:pt x="521758" y="1584325"/>
                  <a:pt x="497417" y="1608667"/>
                  <a:pt x="450850" y="1670050"/>
                </a:cubicBezTo>
                <a:cubicBezTo>
                  <a:pt x="404283" y="1731433"/>
                  <a:pt x="345017" y="1779058"/>
                  <a:pt x="298450" y="1816100"/>
                </a:cubicBezTo>
                <a:cubicBezTo>
                  <a:pt x="251883" y="1853142"/>
                  <a:pt x="206375" y="1877483"/>
                  <a:pt x="171450" y="1892300"/>
                </a:cubicBezTo>
                <a:cubicBezTo>
                  <a:pt x="136525" y="1907117"/>
                  <a:pt x="117475" y="1902883"/>
                  <a:pt x="88900" y="1905000"/>
                </a:cubicBezTo>
                <a:cubicBezTo>
                  <a:pt x="60325" y="1907117"/>
                  <a:pt x="17992" y="1898650"/>
                  <a:pt x="0" y="1905000"/>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45" name="Ellipse 44">
            <a:extLst>
              <a:ext uri="{FF2B5EF4-FFF2-40B4-BE49-F238E27FC236}">
                <a16:creationId xmlns:a16="http://schemas.microsoft.com/office/drawing/2014/main" id="{25837B43-9CE6-9967-47C7-0F6479367A9D}"/>
              </a:ext>
            </a:extLst>
          </p:cNvPr>
          <p:cNvSpPr/>
          <p:nvPr/>
        </p:nvSpPr>
        <p:spPr>
          <a:xfrm>
            <a:off x="2272454" y="3373349"/>
            <a:ext cx="72000" cy="720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58" name="Ellipse 57">
            <a:extLst>
              <a:ext uri="{FF2B5EF4-FFF2-40B4-BE49-F238E27FC236}">
                <a16:creationId xmlns:a16="http://schemas.microsoft.com/office/drawing/2014/main" id="{78E1B6D3-782F-E4E8-60E8-C3A587F1127E}"/>
              </a:ext>
            </a:extLst>
          </p:cNvPr>
          <p:cNvSpPr/>
          <p:nvPr/>
        </p:nvSpPr>
        <p:spPr>
          <a:xfrm>
            <a:off x="2390109" y="3060643"/>
            <a:ext cx="72000" cy="720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59" name="Ellipse 58">
            <a:extLst>
              <a:ext uri="{FF2B5EF4-FFF2-40B4-BE49-F238E27FC236}">
                <a16:creationId xmlns:a16="http://schemas.microsoft.com/office/drawing/2014/main" id="{5C966FC6-472E-D555-74C5-EF14985B620F}"/>
              </a:ext>
            </a:extLst>
          </p:cNvPr>
          <p:cNvSpPr/>
          <p:nvPr/>
        </p:nvSpPr>
        <p:spPr>
          <a:xfrm>
            <a:off x="2498697" y="2827432"/>
            <a:ext cx="72000" cy="720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60" name="Ellipse 59">
            <a:extLst>
              <a:ext uri="{FF2B5EF4-FFF2-40B4-BE49-F238E27FC236}">
                <a16:creationId xmlns:a16="http://schemas.microsoft.com/office/drawing/2014/main" id="{7607E533-0884-0505-D9B0-684FEB0CF356}"/>
              </a:ext>
            </a:extLst>
          </p:cNvPr>
          <p:cNvSpPr/>
          <p:nvPr/>
        </p:nvSpPr>
        <p:spPr>
          <a:xfrm>
            <a:off x="2624879" y="2702833"/>
            <a:ext cx="72000" cy="720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61" name="Ellipse 60">
            <a:extLst>
              <a:ext uri="{FF2B5EF4-FFF2-40B4-BE49-F238E27FC236}">
                <a16:creationId xmlns:a16="http://schemas.microsoft.com/office/drawing/2014/main" id="{338250BE-83B1-22EC-A180-F6B5C0BED975}"/>
              </a:ext>
            </a:extLst>
          </p:cNvPr>
          <p:cNvSpPr/>
          <p:nvPr/>
        </p:nvSpPr>
        <p:spPr>
          <a:xfrm>
            <a:off x="2757222" y="2665721"/>
            <a:ext cx="72000" cy="720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62" name="Ellipse 61">
            <a:extLst>
              <a:ext uri="{FF2B5EF4-FFF2-40B4-BE49-F238E27FC236}">
                <a16:creationId xmlns:a16="http://schemas.microsoft.com/office/drawing/2014/main" id="{E43BFC46-78F3-A4B6-57D3-0678F37F65CE}"/>
              </a:ext>
            </a:extLst>
          </p:cNvPr>
          <p:cNvSpPr/>
          <p:nvPr/>
        </p:nvSpPr>
        <p:spPr>
          <a:xfrm>
            <a:off x="2883201" y="2656977"/>
            <a:ext cx="72000" cy="720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63" name="Ellipse 62">
            <a:extLst>
              <a:ext uri="{FF2B5EF4-FFF2-40B4-BE49-F238E27FC236}">
                <a16:creationId xmlns:a16="http://schemas.microsoft.com/office/drawing/2014/main" id="{B01CF41D-D3C9-677E-943B-A3AE6B800C74}"/>
              </a:ext>
            </a:extLst>
          </p:cNvPr>
          <p:cNvSpPr/>
          <p:nvPr/>
        </p:nvSpPr>
        <p:spPr>
          <a:xfrm>
            <a:off x="3009180" y="2641232"/>
            <a:ext cx="72000" cy="720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64" name="Ellipse 63">
            <a:extLst>
              <a:ext uri="{FF2B5EF4-FFF2-40B4-BE49-F238E27FC236}">
                <a16:creationId xmlns:a16="http://schemas.microsoft.com/office/drawing/2014/main" id="{F01CAD83-157B-8A41-13E5-6D3951D6B64B}"/>
              </a:ext>
            </a:extLst>
          </p:cNvPr>
          <p:cNvSpPr/>
          <p:nvPr/>
        </p:nvSpPr>
        <p:spPr>
          <a:xfrm>
            <a:off x="3122489" y="2640318"/>
            <a:ext cx="72000" cy="720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65" name="Ellipse 64">
            <a:extLst>
              <a:ext uri="{FF2B5EF4-FFF2-40B4-BE49-F238E27FC236}">
                <a16:creationId xmlns:a16="http://schemas.microsoft.com/office/drawing/2014/main" id="{D6361F7B-F162-0D0D-B785-15F88A45500B}"/>
              </a:ext>
            </a:extLst>
          </p:cNvPr>
          <p:cNvSpPr/>
          <p:nvPr/>
        </p:nvSpPr>
        <p:spPr>
          <a:xfrm>
            <a:off x="3256003" y="2640318"/>
            <a:ext cx="72000" cy="720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66" name="Ellipse 65">
            <a:extLst>
              <a:ext uri="{FF2B5EF4-FFF2-40B4-BE49-F238E27FC236}">
                <a16:creationId xmlns:a16="http://schemas.microsoft.com/office/drawing/2014/main" id="{1FC585F2-E0AC-E2EB-2499-8AEBBAF58CAA}"/>
              </a:ext>
            </a:extLst>
          </p:cNvPr>
          <p:cNvSpPr/>
          <p:nvPr/>
        </p:nvSpPr>
        <p:spPr>
          <a:xfrm>
            <a:off x="3374191" y="2633174"/>
            <a:ext cx="72000" cy="720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67" name="Ellipse 66">
            <a:extLst>
              <a:ext uri="{FF2B5EF4-FFF2-40B4-BE49-F238E27FC236}">
                <a16:creationId xmlns:a16="http://schemas.microsoft.com/office/drawing/2014/main" id="{94BC78CE-E4A2-BA11-68BE-9AF0F9026960}"/>
              </a:ext>
            </a:extLst>
          </p:cNvPr>
          <p:cNvSpPr/>
          <p:nvPr/>
        </p:nvSpPr>
        <p:spPr>
          <a:xfrm>
            <a:off x="2148009" y="3732879"/>
            <a:ext cx="72000" cy="720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68" name="Ellipse 67">
            <a:extLst>
              <a:ext uri="{FF2B5EF4-FFF2-40B4-BE49-F238E27FC236}">
                <a16:creationId xmlns:a16="http://schemas.microsoft.com/office/drawing/2014/main" id="{B8F705A9-294D-376C-69A0-7BAEDDF5B8E5}"/>
              </a:ext>
            </a:extLst>
          </p:cNvPr>
          <p:cNvSpPr/>
          <p:nvPr/>
        </p:nvSpPr>
        <p:spPr>
          <a:xfrm>
            <a:off x="2028178" y="4083708"/>
            <a:ext cx="72000" cy="720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69" name="Ellipse 68">
            <a:extLst>
              <a:ext uri="{FF2B5EF4-FFF2-40B4-BE49-F238E27FC236}">
                <a16:creationId xmlns:a16="http://schemas.microsoft.com/office/drawing/2014/main" id="{93E08F79-091A-8469-E7C8-286DD7B0C59B}"/>
              </a:ext>
            </a:extLst>
          </p:cNvPr>
          <p:cNvSpPr/>
          <p:nvPr/>
        </p:nvSpPr>
        <p:spPr>
          <a:xfrm>
            <a:off x="1899941" y="4304472"/>
            <a:ext cx="72000" cy="720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70" name="Ellipse 69">
            <a:extLst>
              <a:ext uri="{FF2B5EF4-FFF2-40B4-BE49-F238E27FC236}">
                <a16:creationId xmlns:a16="http://schemas.microsoft.com/office/drawing/2014/main" id="{D99E3234-BF66-4006-2EE7-02CE45C74037}"/>
              </a:ext>
            </a:extLst>
          </p:cNvPr>
          <p:cNvSpPr/>
          <p:nvPr/>
        </p:nvSpPr>
        <p:spPr>
          <a:xfrm>
            <a:off x="1776172" y="4435537"/>
            <a:ext cx="72000" cy="720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71" name="Ellipse 70">
            <a:extLst>
              <a:ext uri="{FF2B5EF4-FFF2-40B4-BE49-F238E27FC236}">
                <a16:creationId xmlns:a16="http://schemas.microsoft.com/office/drawing/2014/main" id="{37411DDB-ED8B-766D-32BE-C535F173B165}"/>
              </a:ext>
            </a:extLst>
          </p:cNvPr>
          <p:cNvSpPr/>
          <p:nvPr/>
        </p:nvSpPr>
        <p:spPr>
          <a:xfrm>
            <a:off x="1638001" y="4510690"/>
            <a:ext cx="72000" cy="720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72" name="Ellipse 71">
            <a:extLst>
              <a:ext uri="{FF2B5EF4-FFF2-40B4-BE49-F238E27FC236}">
                <a16:creationId xmlns:a16="http://schemas.microsoft.com/office/drawing/2014/main" id="{215140BC-41DC-1AD6-EBEE-42B9D8BA08D4}"/>
              </a:ext>
            </a:extLst>
          </p:cNvPr>
          <p:cNvSpPr/>
          <p:nvPr/>
        </p:nvSpPr>
        <p:spPr>
          <a:xfrm>
            <a:off x="1507092" y="4535179"/>
            <a:ext cx="72000" cy="720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73" name="Forme libre : forme 72">
            <a:extLst>
              <a:ext uri="{FF2B5EF4-FFF2-40B4-BE49-F238E27FC236}">
                <a16:creationId xmlns:a16="http://schemas.microsoft.com/office/drawing/2014/main" id="{5FA60C5F-0055-7102-29DC-7962D0AFF629}"/>
              </a:ext>
            </a:extLst>
          </p:cNvPr>
          <p:cNvSpPr/>
          <p:nvPr/>
        </p:nvSpPr>
        <p:spPr>
          <a:xfrm>
            <a:off x="1521452" y="2668304"/>
            <a:ext cx="1896268" cy="1945170"/>
          </a:xfrm>
          <a:custGeom>
            <a:avLst/>
            <a:gdLst>
              <a:gd name="connsiteX0" fmla="*/ 1838325 w 1838325"/>
              <a:gd name="connsiteY0" fmla="*/ 19100 h 1975340"/>
              <a:gd name="connsiteX1" fmla="*/ 1635125 w 1838325"/>
              <a:gd name="connsiteY1" fmla="*/ 6400 h 1975340"/>
              <a:gd name="connsiteX2" fmla="*/ 1374775 w 1838325"/>
              <a:gd name="connsiteY2" fmla="*/ 50 h 1975340"/>
              <a:gd name="connsiteX3" fmla="*/ 1069975 w 1838325"/>
              <a:gd name="connsiteY3" fmla="*/ 9575 h 1975340"/>
              <a:gd name="connsiteX4" fmla="*/ 898525 w 1838325"/>
              <a:gd name="connsiteY4" fmla="*/ 57200 h 1975340"/>
              <a:gd name="connsiteX5" fmla="*/ 825500 w 1838325"/>
              <a:gd name="connsiteY5" fmla="*/ 114350 h 1975340"/>
              <a:gd name="connsiteX6" fmla="*/ 781050 w 1838325"/>
              <a:gd name="connsiteY6" fmla="*/ 177850 h 1975340"/>
              <a:gd name="connsiteX7" fmla="*/ 749300 w 1838325"/>
              <a:gd name="connsiteY7" fmla="*/ 269925 h 1975340"/>
              <a:gd name="connsiteX8" fmla="*/ 727075 w 1838325"/>
              <a:gd name="connsiteY8" fmla="*/ 428675 h 1975340"/>
              <a:gd name="connsiteX9" fmla="*/ 711200 w 1838325"/>
              <a:gd name="connsiteY9" fmla="*/ 581075 h 1975340"/>
              <a:gd name="connsiteX10" fmla="*/ 673100 w 1838325"/>
              <a:gd name="connsiteY10" fmla="*/ 1124000 h 1975340"/>
              <a:gd name="connsiteX11" fmla="*/ 609600 w 1838325"/>
              <a:gd name="connsiteY11" fmla="*/ 1514525 h 1975340"/>
              <a:gd name="connsiteX12" fmla="*/ 568325 w 1838325"/>
              <a:gd name="connsiteY12" fmla="*/ 1762175 h 1975340"/>
              <a:gd name="connsiteX13" fmla="*/ 533400 w 1838325"/>
              <a:gd name="connsiteY13" fmla="*/ 1882825 h 1975340"/>
              <a:gd name="connsiteX14" fmla="*/ 495300 w 1838325"/>
              <a:gd name="connsiteY14" fmla="*/ 1911400 h 1975340"/>
              <a:gd name="connsiteX15" fmla="*/ 371475 w 1838325"/>
              <a:gd name="connsiteY15" fmla="*/ 1905050 h 1975340"/>
              <a:gd name="connsiteX16" fmla="*/ 180975 w 1838325"/>
              <a:gd name="connsiteY16" fmla="*/ 1917750 h 1975340"/>
              <a:gd name="connsiteX17" fmla="*/ 92075 w 1838325"/>
              <a:gd name="connsiteY17" fmla="*/ 1924100 h 1975340"/>
              <a:gd name="connsiteX18" fmla="*/ 34925 w 1838325"/>
              <a:gd name="connsiteY18" fmla="*/ 1949500 h 1975340"/>
              <a:gd name="connsiteX19" fmla="*/ 0 w 1838325"/>
              <a:gd name="connsiteY19" fmla="*/ 1974900 h 1975340"/>
              <a:gd name="connsiteX0" fmla="*/ 1851025 w 1851025"/>
              <a:gd name="connsiteY0" fmla="*/ 19100 h 1960295"/>
              <a:gd name="connsiteX1" fmla="*/ 1647825 w 1851025"/>
              <a:gd name="connsiteY1" fmla="*/ 6400 h 1960295"/>
              <a:gd name="connsiteX2" fmla="*/ 1387475 w 1851025"/>
              <a:gd name="connsiteY2" fmla="*/ 50 h 1960295"/>
              <a:gd name="connsiteX3" fmla="*/ 1082675 w 1851025"/>
              <a:gd name="connsiteY3" fmla="*/ 9575 h 1960295"/>
              <a:gd name="connsiteX4" fmla="*/ 911225 w 1851025"/>
              <a:gd name="connsiteY4" fmla="*/ 57200 h 1960295"/>
              <a:gd name="connsiteX5" fmla="*/ 838200 w 1851025"/>
              <a:gd name="connsiteY5" fmla="*/ 114350 h 1960295"/>
              <a:gd name="connsiteX6" fmla="*/ 793750 w 1851025"/>
              <a:gd name="connsiteY6" fmla="*/ 177850 h 1960295"/>
              <a:gd name="connsiteX7" fmla="*/ 762000 w 1851025"/>
              <a:gd name="connsiteY7" fmla="*/ 269925 h 1960295"/>
              <a:gd name="connsiteX8" fmla="*/ 739775 w 1851025"/>
              <a:gd name="connsiteY8" fmla="*/ 428675 h 1960295"/>
              <a:gd name="connsiteX9" fmla="*/ 723900 w 1851025"/>
              <a:gd name="connsiteY9" fmla="*/ 581075 h 1960295"/>
              <a:gd name="connsiteX10" fmla="*/ 685800 w 1851025"/>
              <a:gd name="connsiteY10" fmla="*/ 1124000 h 1960295"/>
              <a:gd name="connsiteX11" fmla="*/ 622300 w 1851025"/>
              <a:gd name="connsiteY11" fmla="*/ 1514525 h 1960295"/>
              <a:gd name="connsiteX12" fmla="*/ 581025 w 1851025"/>
              <a:gd name="connsiteY12" fmla="*/ 1762175 h 1960295"/>
              <a:gd name="connsiteX13" fmla="*/ 546100 w 1851025"/>
              <a:gd name="connsiteY13" fmla="*/ 1882825 h 1960295"/>
              <a:gd name="connsiteX14" fmla="*/ 508000 w 1851025"/>
              <a:gd name="connsiteY14" fmla="*/ 1911400 h 1960295"/>
              <a:gd name="connsiteX15" fmla="*/ 384175 w 1851025"/>
              <a:gd name="connsiteY15" fmla="*/ 1905050 h 1960295"/>
              <a:gd name="connsiteX16" fmla="*/ 193675 w 1851025"/>
              <a:gd name="connsiteY16" fmla="*/ 1917750 h 1960295"/>
              <a:gd name="connsiteX17" fmla="*/ 104775 w 1851025"/>
              <a:gd name="connsiteY17" fmla="*/ 1924100 h 1960295"/>
              <a:gd name="connsiteX18" fmla="*/ 47625 w 1851025"/>
              <a:gd name="connsiteY18" fmla="*/ 1949500 h 1960295"/>
              <a:gd name="connsiteX19" fmla="*/ 0 w 1851025"/>
              <a:gd name="connsiteY19" fmla="*/ 1959025 h 1960295"/>
              <a:gd name="connsiteX0" fmla="*/ 1851025 w 1851025"/>
              <a:gd name="connsiteY0" fmla="*/ 19100 h 1960295"/>
              <a:gd name="connsiteX1" fmla="*/ 1647825 w 1851025"/>
              <a:gd name="connsiteY1" fmla="*/ 6400 h 1960295"/>
              <a:gd name="connsiteX2" fmla="*/ 1387475 w 1851025"/>
              <a:gd name="connsiteY2" fmla="*/ 50 h 1960295"/>
              <a:gd name="connsiteX3" fmla="*/ 1082675 w 1851025"/>
              <a:gd name="connsiteY3" fmla="*/ 9575 h 1960295"/>
              <a:gd name="connsiteX4" fmla="*/ 911225 w 1851025"/>
              <a:gd name="connsiteY4" fmla="*/ 57200 h 1960295"/>
              <a:gd name="connsiteX5" fmla="*/ 838200 w 1851025"/>
              <a:gd name="connsiteY5" fmla="*/ 114350 h 1960295"/>
              <a:gd name="connsiteX6" fmla="*/ 793750 w 1851025"/>
              <a:gd name="connsiteY6" fmla="*/ 177850 h 1960295"/>
              <a:gd name="connsiteX7" fmla="*/ 762000 w 1851025"/>
              <a:gd name="connsiteY7" fmla="*/ 269925 h 1960295"/>
              <a:gd name="connsiteX8" fmla="*/ 739775 w 1851025"/>
              <a:gd name="connsiteY8" fmla="*/ 428675 h 1960295"/>
              <a:gd name="connsiteX9" fmla="*/ 723900 w 1851025"/>
              <a:gd name="connsiteY9" fmla="*/ 581075 h 1960295"/>
              <a:gd name="connsiteX10" fmla="*/ 685800 w 1851025"/>
              <a:gd name="connsiteY10" fmla="*/ 1124000 h 1960295"/>
              <a:gd name="connsiteX11" fmla="*/ 622300 w 1851025"/>
              <a:gd name="connsiteY11" fmla="*/ 1514525 h 1960295"/>
              <a:gd name="connsiteX12" fmla="*/ 581025 w 1851025"/>
              <a:gd name="connsiteY12" fmla="*/ 1762175 h 1960295"/>
              <a:gd name="connsiteX13" fmla="*/ 546100 w 1851025"/>
              <a:gd name="connsiteY13" fmla="*/ 1882825 h 1960295"/>
              <a:gd name="connsiteX14" fmla="*/ 485775 w 1851025"/>
              <a:gd name="connsiteY14" fmla="*/ 1905050 h 1960295"/>
              <a:gd name="connsiteX15" fmla="*/ 384175 w 1851025"/>
              <a:gd name="connsiteY15" fmla="*/ 1905050 h 1960295"/>
              <a:gd name="connsiteX16" fmla="*/ 193675 w 1851025"/>
              <a:gd name="connsiteY16" fmla="*/ 1917750 h 1960295"/>
              <a:gd name="connsiteX17" fmla="*/ 104775 w 1851025"/>
              <a:gd name="connsiteY17" fmla="*/ 1924100 h 1960295"/>
              <a:gd name="connsiteX18" fmla="*/ 47625 w 1851025"/>
              <a:gd name="connsiteY18" fmla="*/ 1949500 h 1960295"/>
              <a:gd name="connsiteX19" fmla="*/ 0 w 1851025"/>
              <a:gd name="connsiteY19" fmla="*/ 1959025 h 1960295"/>
              <a:gd name="connsiteX0" fmla="*/ 1851025 w 1851025"/>
              <a:gd name="connsiteY0" fmla="*/ 19100 h 1960295"/>
              <a:gd name="connsiteX1" fmla="*/ 1647825 w 1851025"/>
              <a:gd name="connsiteY1" fmla="*/ 6400 h 1960295"/>
              <a:gd name="connsiteX2" fmla="*/ 1387475 w 1851025"/>
              <a:gd name="connsiteY2" fmla="*/ 50 h 1960295"/>
              <a:gd name="connsiteX3" fmla="*/ 1082675 w 1851025"/>
              <a:gd name="connsiteY3" fmla="*/ 9575 h 1960295"/>
              <a:gd name="connsiteX4" fmla="*/ 911225 w 1851025"/>
              <a:gd name="connsiteY4" fmla="*/ 57200 h 1960295"/>
              <a:gd name="connsiteX5" fmla="*/ 838200 w 1851025"/>
              <a:gd name="connsiteY5" fmla="*/ 114350 h 1960295"/>
              <a:gd name="connsiteX6" fmla="*/ 793750 w 1851025"/>
              <a:gd name="connsiteY6" fmla="*/ 177850 h 1960295"/>
              <a:gd name="connsiteX7" fmla="*/ 762000 w 1851025"/>
              <a:gd name="connsiteY7" fmla="*/ 269925 h 1960295"/>
              <a:gd name="connsiteX8" fmla="*/ 739775 w 1851025"/>
              <a:gd name="connsiteY8" fmla="*/ 428675 h 1960295"/>
              <a:gd name="connsiteX9" fmla="*/ 723900 w 1851025"/>
              <a:gd name="connsiteY9" fmla="*/ 581075 h 1960295"/>
              <a:gd name="connsiteX10" fmla="*/ 673100 w 1851025"/>
              <a:gd name="connsiteY10" fmla="*/ 1124000 h 1960295"/>
              <a:gd name="connsiteX11" fmla="*/ 622300 w 1851025"/>
              <a:gd name="connsiteY11" fmla="*/ 1514525 h 1960295"/>
              <a:gd name="connsiteX12" fmla="*/ 581025 w 1851025"/>
              <a:gd name="connsiteY12" fmla="*/ 1762175 h 1960295"/>
              <a:gd name="connsiteX13" fmla="*/ 546100 w 1851025"/>
              <a:gd name="connsiteY13" fmla="*/ 1882825 h 1960295"/>
              <a:gd name="connsiteX14" fmla="*/ 485775 w 1851025"/>
              <a:gd name="connsiteY14" fmla="*/ 1905050 h 1960295"/>
              <a:gd name="connsiteX15" fmla="*/ 384175 w 1851025"/>
              <a:gd name="connsiteY15" fmla="*/ 1905050 h 1960295"/>
              <a:gd name="connsiteX16" fmla="*/ 193675 w 1851025"/>
              <a:gd name="connsiteY16" fmla="*/ 1917750 h 1960295"/>
              <a:gd name="connsiteX17" fmla="*/ 104775 w 1851025"/>
              <a:gd name="connsiteY17" fmla="*/ 1924100 h 1960295"/>
              <a:gd name="connsiteX18" fmla="*/ 47625 w 1851025"/>
              <a:gd name="connsiteY18" fmla="*/ 1949500 h 1960295"/>
              <a:gd name="connsiteX19" fmla="*/ 0 w 1851025"/>
              <a:gd name="connsiteY19" fmla="*/ 1959025 h 1960295"/>
              <a:gd name="connsiteX0" fmla="*/ 1860550 w 1860550"/>
              <a:gd name="connsiteY0" fmla="*/ 19100 h 1955254"/>
              <a:gd name="connsiteX1" fmla="*/ 1657350 w 1860550"/>
              <a:gd name="connsiteY1" fmla="*/ 6400 h 1955254"/>
              <a:gd name="connsiteX2" fmla="*/ 1397000 w 1860550"/>
              <a:gd name="connsiteY2" fmla="*/ 50 h 1955254"/>
              <a:gd name="connsiteX3" fmla="*/ 1092200 w 1860550"/>
              <a:gd name="connsiteY3" fmla="*/ 9575 h 1955254"/>
              <a:gd name="connsiteX4" fmla="*/ 920750 w 1860550"/>
              <a:gd name="connsiteY4" fmla="*/ 57200 h 1955254"/>
              <a:gd name="connsiteX5" fmla="*/ 847725 w 1860550"/>
              <a:gd name="connsiteY5" fmla="*/ 114350 h 1955254"/>
              <a:gd name="connsiteX6" fmla="*/ 803275 w 1860550"/>
              <a:gd name="connsiteY6" fmla="*/ 177850 h 1955254"/>
              <a:gd name="connsiteX7" fmla="*/ 771525 w 1860550"/>
              <a:gd name="connsiteY7" fmla="*/ 269925 h 1955254"/>
              <a:gd name="connsiteX8" fmla="*/ 749300 w 1860550"/>
              <a:gd name="connsiteY8" fmla="*/ 428675 h 1955254"/>
              <a:gd name="connsiteX9" fmla="*/ 733425 w 1860550"/>
              <a:gd name="connsiteY9" fmla="*/ 581075 h 1955254"/>
              <a:gd name="connsiteX10" fmla="*/ 682625 w 1860550"/>
              <a:gd name="connsiteY10" fmla="*/ 1124000 h 1955254"/>
              <a:gd name="connsiteX11" fmla="*/ 631825 w 1860550"/>
              <a:gd name="connsiteY11" fmla="*/ 1514525 h 1955254"/>
              <a:gd name="connsiteX12" fmla="*/ 590550 w 1860550"/>
              <a:gd name="connsiteY12" fmla="*/ 1762175 h 1955254"/>
              <a:gd name="connsiteX13" fmla="*/ 555625 w 1860550"/>
              <a:gd name="connsiteY13" fmla="*/ 1882825 h 1955254"/>
              <a:gd name="connsiteX14" fmla="*/ 495300 w 1860550"/>
              <a:gd name="connsiteY14" fmla="*/ 1905050 h 1955254"/>
              <a:gd name="connsiteX15" fmla="*/ 393700 w 1860550"/>
              <a:gd name="connsiteY15" fmla="*/ 1905050 h 1955254"/>
              <a:gd name="connsiteX16" fmla="*/ 203200 w 1860550"/>
              <a:gd name="connsiteY16" fmla="*/ 1917750 h 1955254"/>
              <a:gd name="connsiteX17" fmla="*/ 114300 w 1860550"/>
              <a:gd name="connsiteY17" fmla="*/ 1924100 h 1955254"/>
              <a:gd name="connsiteX18" fmla="*/ 57150 w 1860550"/>
              <a:gd name="connsiteY18" fmla="*/ 1949500 h 1955254"/>
              <a:gd name="connsiteX19" fmla="*/ 0 w 1860550"/>
              <a:gd name="connsiteY19" fmla="*/ 1951881 h 1955254"/>
              <a:gd name="connsiteX0" fmla="*/ 1860550 w 1860550"/>
              <a:gd name="connsiteY0" fmla="*/ 19100 h 1952703"/>
              <a:gd name="connsiteX1" fmla="*/ 1657350 w 1860550"/>
              <a:gd name="connsiteY1" fmla="*/ 6400 h 1952703"/>
              <a:gd name="connsiteX2" fmla="*/ 1397000 w 1860550"/>
              <a:gd name="connsiteY2" fmla="*/ 50 h 1952703"/>
              <a:gd name="connsiteX3" fmla="*/ 1092200 w 1860550"/>
              <a:gd name="connsiteY3" fmla="*/ 9575 h 1952703"/>
              <a:gd name="connsiteX4" fmla="*/ 920750 w 1860550"/>
              <a:gd name="connsiteY4" fmla="*/ 57200 h 1952703"/>
              <a:gd name="connsiteX5" fmla="*/ 847725 w 1860550"/>
              <a:gd name="connsiteY5" fmla="*/ 114350 h 1952703"/>
              <a:gd name="connsiteX6" fmla="*/ 803275 w 1860550"/>
              <a:gd name="connsiteY6" fmla="*/ 177850 h 1952703"/>
              <a:gd name="connsiteX7" fmla="*/ 771525 w 1860550"/>
              <a:gd name="connsiteY7" fmla="*/ 269925 h 1952703"/>
              <a:gd name="connsiteX8" fmla="*/ 749300 w 1860550"/>
              <a:gd name="connsiteY8" fmla="*/ 428675 h 1952703"/>
              <a:gd name="connsiteX9" fmla="*/ 733425 w 1860550"/>
              <a:gd name="connsiteY9" fmla="*/ 581075 h 1952703"/>
              <a:gd name="connsiteX10" fmla="*/ 682625 w 1860550"/>
              <a:gd name="connsiteY10" fmla="*/ 1124000 h 1952703"/>
              <a:gd name="connsiteX11" fmla="*/ 631825 w 1860550"/>
              <a:gd name="connsiteY11" fmla="*/ 1514525 h 1952703"/>
              <a:gd name="connsiteX12" fmla="*/ 590550 w 1860550"/>
              <a:gd name="connsiteY12" fmla="*/ 1762175 h 1952703"/>
              <a:gd name="connsiteX13" fmla="*/ 555625 w 1860550"/>
              <a:gd name="connsiteY13" fmla="*/ 1882825 h 1952703"/>
              <a:gd name="connsiteX14" fmla="*/ 495300 w 1860550"/>
              <a:gd name="connsiteY14" fmla="*/ 1905050 h 1952703"/>
              <a:gd name="connsiteX15" fmla="*/ 393700 w 1860550"/>
              <a:gd name="connsiteY15" fmla="*/ 1905050 h 1952703"/>
              <a:gd name="connsiteX16" fmla="*/ 203200 w 1860550"/>
              <a:gd name="connsiteY16" fmla="*/ 1917750 h 1952703"/>
              <a:gd name="connsiteX17" fmla="*/ 114300 w 1860550"/>
              <a:gd name="connsiteY17" fmla="*/ 1924100 h 1952703"/>
              <a:gd name="connsiteX18" fmla="*/ 50007 w 1860550"/>
              <a:gd name="connsiteY18" fmla="*/ 1937594 h 1952703"/>
              <a:gd name="connsiteX19" fmla="*/ 0 w 1860550"/>
              <a:gd name="connsiteY19" fmla="*/ 1951881 h 1952703"/>
              <a:gd name="connsiteX0" fmla="*/ 1872456 w 1872456"/>
              <a:gd name="connsiteY0" fmla="*/ 19100 h 1944718"/>
              <a:gd name="connsiteX1" fmla="*/ 1669256 w 1872456"/>
              <a:gd name="connsiteY1" fmla="*/ 6400 h 1944718"/>
              <a:gd name="connsiteX2" fmla="*/ 1408906 w 1872456"/>
              <a:gd name="connsiteY2" fmla="*/ 50 h 1944718"/>
              <a:gd name="connsiteX3" fmla="*/ 1104106 w 1872456"/>
              <a:gd name="connsiteY3" fmla="*/ 9575 h 1944718"/>
              <a:gd name="connsiteX4" fmla="*/ 932656 w 1872456"/>
              <a:gd name="connsiteY4" fmla="*/ 57200 h 1944718"/>
              <a:gd name="connsiteX5" fmla="*/ 859631 w 1872456"/>
              <a:gd name="connsiteY5" fmla="*/ 114350 h 1944718"/>
              <a:gd name="connsiteX6" fmla="*/ 815181 w 1872456"/>
              <a:gd name="connsiteY6" fmla="*/ 177850 h 1944718"/>
              <a:gd name="connsiteX7" fmla="*/ 783431 w 1872456"/>
              <a:gd name="connsiteY7" fmla="*/ 269925 h 1944718"/>
              <a:gd name="connsiteX8" fmla="*/ 761206 w 1872456"/>
              <a:gd name="connsiteY8" fmla="*/ 428675 h 1944718"/>
              <a:gd name="connsiteX9" fmla="*/ 745331 w 1872456"/>
              <a:gd name="connsiteY9" fmla="*/ 581075 h 1944718"/>
              <a:gd name="connsiteX10" fmla="*/ 694531 w 1872456"/>
              <a:gd name="connsiteY10" fmla="*/ 1124000 h 1944718"/>
              <a:gd name="connsiteX11" fmla="*/ 643731 w 1872456"/>
              <a:gd name="connsiteY11" fmla="*/ 1514525 h 1944718"/>
              <a:gd name="connsiteX12" fmla="*/ 602456 w 1872456"/>
              <a:gd name="connsiteY12" fmla="*/ 1762175 h 1944718"/>
              <a:gd name="connsiteX13" fmla="*/ 567531 w 1872456"/>
              <a:gd name="connsiteY13" fmla="*/ 1882825 h 1944718"/>
              <a:gd name="connsiteX14" fmla="*/ 507206 w 1872456"/>
              <a:gd name="connsiteY14" fmla="*/ 1905050 h 1944718"/>
              <a:gd name="connsiteX15" fmla="*/ 405606 w 1872456"/>
              <a:gd name="connsiteY15" fmla="*/ 1905050 h 1944718"/>
              <a:gd name="connsiteX16" fmla="*/ 215106 w 1872456"/>
              <a:gd name="connsiteY16" fmla="*/ 1917750 h 1944718"/>
              <a:gd name="connsiteX17" fmla="*/ 126206 w 1872456"/>
              <a:gd name="connsiteY17" fmla="*/ 1924100 h 1944718"/>
              <a:gd name="connsiteX18" fmla="*/ 61913 w 1872456"/>
              <a:gd name="connsiteY18" fmla="*/ 1937594 h 1944718"/>
              <a:gd name="connsiteX19" fmla="*/ 0 w 1872456"/>
              <a:gd name="connsiteY19" fmla="*/ 1942356 h 1944718"/>
              <a:gd name="connsiteX0" fmla="*/ 1872456 w 1872456"/>
              <a:gd name="connsiteY0" fmla="*/ 19100 h 1943626"/>
              <a:gd name="connsiteX1" fmla="*/ 1669256 w 1872456"/>
              <a:gd name="connsiteY1" fmla="*/ 6400 h 1943626"/>
              <a:gd name="connsiteX2" fmla="*/ 1408906 w 1872456"/>
              <a:gd name="connsiteY2" fmla="*/ 50 h 1943626"/>
              <a:gd name="connsiteX3" fmla="*/ 1104106 w 1872456"/>
              <a:gd name="connsiteY3" fmla="*/ 9575 h 1943626"/>
              <a:gd name="connsiteX4" fmla="*/ 932656 w 1872456"/>
              <a:gd name="connsiteY4" fmla="*/ 57200 h 1943626"/>
              <a:gd name="connsiteX5" fmla="*/ 859631 w 1872456"/>
              <a:gd name="connsiteY5" fmla="*/ 114350 h 1943626"/>
              <a:gd name="connsiteX6" fmla="*/ 815181 w 1872456"/>
              <a:gd name="connsiteY6" fmla="*/ 177850 h 1943626"/>
              <a:gd name="connsiteX7" fmla="*/ 783431 w 1872456"/>
              <a:gd name="connsiteY7" fmla="*/ 269925 h 1943626"/>
              <a:gd name="connsiteX8" fmla="*/ 761206 w 1872456"/>
              <a:gd name="connsiteY8" fmla="*/ 428675 h 1943626"/>
              <a:gd name="connsiteX9" fmla="*/ 745331 w 1872456"/>
              <a:gd name="connsiteY9" fmla="*/ 581075 h 1943626"/>
              <a:gd name="connsiteX10" fmla="*/ 694531 w 1872456"/>
              <a:gd name="connsiteY10" fmla="*/ 1124000 h 1943626"/>
              <a:gd name="connsiteX11" fmla="*/ 643731 w 1872456"/>
              <a:gd name="connsiteY11" fmla="*/ 1514525 h 1943626"/>
              <a:gd name="connsiteX12" fmla="*/ 602456 w 1872456"/>
              <a:gd name="connsiteY12" fmla="*/ 1762175 h 1943626"/>
              <a:gd name="connsiteX13" fmla="*/ 567531 w 1872456"/>
              <a:gd name="connsiteY13" fmla="*/ 1882825 h 1943626"/>
              <a:gd name="connsiteX14" fmla="*/ 507206 w 1872456"/>
              <a:gd name="connsiteY14" fmla="*/ 1905050 h 1943626"/>
              <a:gd name="connsiteX15" fmla="*/ 405606 w 1872456"/>
              <a:gd name="connsiteY15" fmla="*/ 1905050 h 1943626"/>
              <a:gd name="connsiteX16" fmla="*/ 215106 w 1872456"/>
              <a:gd name="connsiteY16" fmla="*/ 1917750 h 1943626"/>
              <a:gd name="connsiteX17" fmla="*/ 126206 w 1872456"/>
              <a:gd name="connsiteY17" fmla="*/ 1924100 h 1943626"/>
              <a:gd name="connsiteX18" fmla="*/ 47626 w 1872456"/>
              <a:gd name="connsiteY18" fmla="*/ 1932832 h 1943626"/>
              <a:gd name="connsiteX19" fmla="*/ 0 w 1872456"/>
              <a:gd name="connsiteY19" fmla="*/ 1942356 h 1943626"/>
              <a:gd name="connsiteX0" fmla="*/ 1872456 w 1872456"/>
              <a:gd name="connsiteY0" fmla="*/ 19100 h 1942837"/>
              <a:gd name="connsiteX1" fmla="*/ 1669256 w 1872456"/>
              <a:gd name="connsiteY1" fmla="*/ 6400 h 1942837"/>
              <a:gd name="connsiteX2" fmla="*/ 1408906 w 1872456"/>
              <a:gd name="connsiteY2" fmla="*/ 50 h 1942837"/>
              <a:gd name="connsiteX3" fmla="*/ 1104106 w 1872456"/>
              <a:gd name="connsiteY3" fmla="*/ 9575 h 1942837"/>
              <a:gd name="connsiteX4" fmla="*/ 932656 w 1872456"/>
              <a:gd name="connsiteY4" fmla="*/ 57200 h 1942837"/>
              <a:gd name="connsiteX5" fmla="*/ 859631 w 1872456"/>
              <a:gd name="connsiteY5" fmla="*/ 114350 h 1942837"/>
              <a:gd name="connsiteX6" fmla="*/ 815181 w 1872456"/>
              <a:gd name="connsiteY6" fmla="*/ 177850 h 1942837"/>
              <a:gd name="connsiteX7" fmla="*/ 783431 w 1872456"/>
              <a:gd name="connsiteY7" fmla="*/ 269925 h 1942837"/>
              <a:gd name="connsiteX8" fmla="*/ 761206 w 1872456"/>
              <a:gd name="connsiteY8" fmla="*/ 428675 h 1942837"/>
              <a:gd name="connsiteX9" fmla="*/ 745331 w 1872456"/>
              <a:gd name="connsiteY9" fmla="*/ 581075 h 1942837"/>
              <a:gd name="connsiteX10" fmla="*/ 694531 w 1872456"/>
              <a:gd name="connsiteY10" fmla="*/ 1124000 h 1942837"/>
              <a:gd name="connsiteX11" fmla="*/ 643731 w 1872456"/>
              <a:gd name="connsiteY11" fmla="*/ 1514525 h 1942837"/>
              <a:gd name="connsiteX12" fmla="*/ 602456 w 1872456"/>
              <a:gd name="connsiteY12" fmla="*/ 1762175 h 1942837"/>
              <a:gd name="connsiteX13" fmla="*/ 567531 w 1872456"/>
              <a:gd name="connsiteY13" fmla="*/ 1882825 h 1942837"/>
              <a:gd name="connsiteX14" fmla="*/ 507206 w 1872456"/>
              <a:gd name="connsiteY14" fmla="*/ 1905050 h 1942837"/>
              <a:gd name="connsiteX15" fmla="*/ 405606 w 1872456"/>
              <a:gd name="connsiteY15" fmla="*/ 1905050 h 1942837"/>
              <a:gd name="connsiteX16" fmla="*/ 215106 w 1872456"/>
              <a:gd name="connsiteY16" fmla="*/ 1917750 h 1942837"/>
              <a:gd name="connsiteX17" fmla="*/ 126206 w 1872456"/>
              <a:gd name="connsiteY17" fmla="*/ 1924100 h 1942837"/>
              <a:gd name="connsiteX18" fmla="*/ 47626 w 1872456"/>
              <a:gd name="connsiteY18" fmla="*/ 1932832 h 1942837"/>
              <a:gd name="connsiteX19" fmla="*/ 0 w 1872456"/>
              <a:gd name="connsiteY19" fmla="*/ 1942356 h 1942837"/>
              <a:gd name="connsiteX0" fmla="*/ 1896268 w 1896268"/>
              <a:gd name="connsiteY0" fmla="*/ 19100 h 1945170"/>
              <a:gd name="connsiteX1" fmla="*/ 1693068 w 1896268"/>
              <a:gd name="connsiteY1" fmla="*/ 6400 h 1945170"/>
              <a:gd name="connsiteX2" fmla="*/ 1432718 w 1896268"/>
              <a:gd name="connsiteY2" fmla="*/ 50 h 1945170"/>
              <a:gd name="connsiteX3" fmla="*/ 1127918 w 1896268"/>
              <a:gd name="connsiteY3" fmla="*/ 9575 h 1945170"/>
              <a:gd name="connsiteX4" fmla="*/ 956468 w 1896268"/>
              <a:gd name="connsiteY4" fmla="*/ 57200 h 1945170"/>
              <a:gd name="connsiteX5" fmla="*/ 883443 w 1896268"/>
              <a:gd name="connsiteY5" fmla="*/ 114350 h 1945170"/>
              <a:gd name="connsiteX6" fmla="*/ 838993 w 1896268"/>
              <a:gd name="connsiteY6" fmla="*/ 177850 h 1945170"/>
              <a:gd name="connsiteX7" fmla="*/ 807243 w 1896268"/>
              <a:gd name="connsiteY7" fmla="*/ 269925 h 1945170"/>
              <a:gd name="connsiteX8" fmla="*/ 785018 w 1896268"/>
              <a:gd name="connsiteY8" fmla="*/ 428675 h 1945170"/>
              <a:gd name="connsiteX9" fmla="*/ 769143 w 1896268"/>
              <a:gd name="connsiteY9" fmla="*/ 581075 h 1945170"/>
              <a:gd name="connsiteX10" fmla="*/ 718343 w 1896268"/>
              <a:gd name="connsiteY10" fmla="*/ 1124000 h 1945170"/>
              <a:gd name="connsiteX11" fmla="*/ 667543 w 1896268"/>
              <a:gd name="connsiteY11" fmla="*/ 1514525 h 1945170"/>
              <a:gd name="connsiteX12" fmla="*/ 626268 w 1896268"/>
              <a:gd name="connsiteY12" fmla="*/ 1762175 h 1945170"/>
              <a:gd name="connsiteX13" fmla="*/ 591343 w 1896268"/>
              <a:gd name="connsiteY13" fmla="*/ 1882825 h 1945170"/>
              <a:gd name="connsiteX14" fmla="*/ 531018 w 1896268"/>
              <a:gd name="connsiteY14" fmla="*/ 1905050 h 1945170"/>
              <a:gd name="connsiteX15" fmla="*/ 429418 w 1896268"/>
              <a:gd name="connsiteY15" fmla="*/ 1905050 h 1945170"/>
              <a:gd name="connsiteX16" fmla="*/ 238918 w 1896268"/>
              <a:gd name="connsiteY16" fmla="*/ 1917750 h 1945170"/>
              <a:gd name="connsiteX17" fmla="*/ 150018 w 1896268"/>
              <a:gd name="connsiteY17" fmla="*/ 1924100 h 1945170"/>
              <a:gd name="connsiteX18" fmla="*/ 71438 w 1896268"/>
              <a:gd name="connsiteY18" fmla="*/ 1932832 h 1945170"/>
              <a:gd name="connsiteX19" fmla="*/ 0 w 1896268"/>
              <a:gd name="connsiteY19" fmla="*/ 1944737 h 1945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96268" h="1945170">
                <a:moveTo>
                  <a:pt x="1896268" y="19100"/>
                </a:moveTo>
                <a:cubicBezTo>
                  <a:pt x="1833297" y="14337"/>
                  <a:pt x="1770326" y="9575"/>
                  <a:pt x="1693068" y="6400"/>
                </a:cubicBezTo>
                <a:cubicBezTo>
                  <a:pt x="1615810" y="3225"/>
                  <a:pt x="1526910" y="-479"/>
                  <a:pt x="1432718" y="50"/>
                </a:cubicBezTo>
                <a:cubicBezTo>
                  <a:pt x="1338526" y="579"/>
                  <a:pt x="1207293" y="50"/>
                  <a:pt x="1127918" y="9575"/>
                </a:cubicBezTo>
                <a:cubicBezTo>
                  <a:pt x="1048543" y="19100"/>
                  <a:pt x="997214" y="39738"/>
                  <a:pt x="956468" y="57200"/>
                </a:cubicBezTo>
                <a:cubicBezTo>
                  <a:pt x="915722" y="74663"/>
                  <a:pt x="903022" y="94242"/>
                  <a:pt x="883443" y="114350"/>
                </a:cubicBezTo>
                <a:cubicBezTo>
                  <a:pt x="863864" y="134458"/>
                  <a:pt x="851693" y="151921"/>
                  <a:pt x="838993" y="177850"/>
                </a:cubicBezTo>
                <a:cubicBezTo>
                  <a:pt x="826293" y="203779"/>
                  <a:pt x="816239" y="228121"/>
                  <a:pt x="807243" y="269925"/>
                </a:cubicBezTo>
                <a:cubicBezTo>
                  <a:pt x="798247" y="311729"/>
                  <a:pt x="791368" y="376817"/>
                  <a:pt x="785018" y="428675"/>
                </a:cubicBezTo>
                <a:cubicBezTo>
                  <a:pt x="778668" y="480533"/>
                  <a:pt x="780256" y="465188"/>
                  <a:pt x="769143" y="581075"/>
                </a:cubicBezTo>
                <a:cubicBezTo>
                  <a:pt x="758031" y="696963"/>
                  <a:pt x="735276" y="968425"/>
                  <a:pt x="718343" y="1124000"/>
                </a:cubicBezTo>
                <a:cubicBezTo>
                  <a:pt x="701410" y="1279575"/>
                  <a:pt x="682889" y="1408162"/>
                  <a:pt x="667543" y="1514525"/>
                </a:cubicBezTo>
                <a:cubicBezTo>
                  <a:pt x="652197" y="1620888"/>
                  <a:pt x="638968" y="1700792"/>
                  <a:pt x="626268" y="1762175"/>
                </a:cubicBezTo>
                <a:cubicBezTo>
                  <a:pt x="613568" y="1823558"/>
                  <a:pt x="607218" y="1859013"/>
                  <a:pt x="591343" y="1882825"/>
                </a:cubicBezTo>
                <a:cubicBezTo>
                  <a:pt x="575468" y="1906638"/>
                  <a:pt x="558005" y="1901346"/>
                  <a:pt x="531018" y="1905050"/>
                </a:cubicBezTo>
                <a:cubicBezTo>
                  <a:pt x="504031" y="1908754"/>
                  <a:pt x="478101" y="1902933"/>
                  <a:pt x="429418" y="1905050"/>
                </a:cubicBezTo>
                <a:cubicBezTo>
                  <a:pt x="380735" y="1907167"/>
                  <a:pt x="285485" y="1914575"/>
                  <a:pt x="238918" y="1917750"/>
                </a:cubicBezTo>
                <a:lnTo>
                  <a:pt x="150018" y="1924100"/>
                </a:lnTo>
                <a:cubicBezTo>
                  <a:pt x="122105" y="1926614"/>
                  <a:pt x="86784" y="1924365"/>
                  <a:pt x="71438" y="1932832"/>
                </a:cubicBezTo>
                <a:cubicBezTo>
                  <a:pt x="48948" y="1927011"/>
                  <a:pt x="8467" y="1948441"/>
                  <a:pt x="0" y="1944737"/>
                </a:cubicBezTo>
              </a:path>
            </a:pathLst>
          </a:custGeom>
          <a:ln w="28575">
            <a:solidFill>
              <a:srgbClr val="FF0000"/>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fr-FR"/>
          </a:p>
        </p:txBody>
      </p:sp>
      <p:sp>
        <p:nvSpPr>
          <p:cNvPr id="74" name="Ellipse 73">
            <a:extLst>
              <a:ext uri="{FF2B5EF4-FFF2-40B4-BE49-F238E27FC236}">
                <a16:creationId xmlns:a16="http://schemas.microsoft.com/office/drawing/2014/main" id="{5ED7F15C-6073-E921-D663-C34046948E12}"/>
              </a:ext>
            </a:extLst>
          </p:cNvPr>
          <p:cNvSpPr/>
          <p:nvPr/>
        </p:nvSpPr>
        <p:spPr>
          <a:xfrm>
            <a:off x="2221332" y="3609327"/>
            <a:ext cx="72000" cy="72000"/>
          </a:xfrm>
          <a:prstGeom prst="ellipse">
            <a:avLst/>
          </a:prstGeom>
          <a:solidFill>
            <a:srgbClr val="FF0000"/>
          </a:solidFill>
          <a:ln>
            <a:solidFill>
              <a:srgbClr val="FF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75" name="Ellipse 74">
            <a:extLst>
              <a:ext uri="{FF2B5EF4-FFF2-40B4-BE49-F238E27FC236}">
                <a16:creationId xmlns:a16="http://schemas.microsoft.com/office/drawing/2014/main" id="{0671D9DE-ED93-432C-CF43-F441892A53FA}"/>
              </a:ext>
            </a:extLst>
          </p:cNvPr>
          <p:cNvSpPr/>
          <p:nvPr/>
        </p:nvSpPr>
        <p:spPr>
          <a:xfrm>
            <a:off x="2106528" y="4428600"/>
            <a:ext cx="72000" cy="72000"/>
          </a:xfrm>
          <a:prstGeom prst="ellipse">
            <a:avLst/>
          </a:prstGeom>
          <a:solidFill>
            <a:srgbClr val="FF0000"/>
          </a:solidFill>
          <a:ln>
            <a:solidFill>
              <a:srgbClr val="FF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76" name="Ellipse 75">
            <a:extLst>
              <a:ext uri="{FF2B5EF4-FFF2-40B4-BE49-F238E27FC236}">
                <a16:creationId xmlns:a16="http://schemas.microsoft.com/office/drawing/2014/main" id="{83EA3711-29D4-0CFF-FFD8-B24E7157D920}"/>
              </a:ext>
            </a:extLst>
          </p:cNvPr>
          <p:cNvSpPr/>
          <p:nvPr/>
        </p:nvSpPr>
        <p:spPr>
          <a:xfrm>
            <a:off x="1991129" y="4535179"/>
            <a:ext cx="72000" cy="72000"/>
          </a:xfrm>
          <a:prstGeom prst="ellipse">
            <a:avLst/>
          </a:prstGeom>
          <a:solidFill>
            <a:srgbClr val="FF0000"/>
          </a:solidFill>
          <a:ln>
            <a:solidFill>
              <a:srgbClr val="FF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77" name="Ellipse 76">
            <a:extLst>
              <a:ext uri="{FF2B5EF4-FFF2-40B4-BE49-F238E27FC236}">
                <a16:creationId xmlns:a16="http://schemas.microsoft.com/office/drawing/2014/main" id="{C7576E34-6C62-7101-FF6C-43B3F8B00058}"/>
              </a:ext>
            </a:extLst>
          </p:cNvPr>
          <p:cNvSpPr/>
          <p:nvPr/>
        </p:nvSpPr>
        <p:spPr>
          <a:xfrm>
            <a:off x="1877854" y="4539895"/>
            <a:ext cx="72000" cy="72000"/>
          </a:xfrm>
          <a:prstGeom prst="ellipse">
            <a:avLst/>
          </a:prstGeom>
          <a:solidFill>
            <a:srgbClr val="FF0000"/>
          </a:solidFill>
          <a:ln>
            <a:solidFill>
              <a:srgbClr val="FF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78" name="Ellipse 77">
            <a:extLst>
              <a:ext uri="{FF2B5EF4-FFF2-40B4-BE49-F238E27FC236}">
                <a16:creationId xmlns:a16="http://schemas.microsoft.com/office/drawing/2014/main" id="{7DF998E0-6FE3-9210-25CE-4D48C1D6D367}"/>
              </a:ext>
            </a:extLst>
          </p:cNvPr>
          <p:cNvSpPr/>
          <p:nvPr/>
        </p:nvSpPr>
        <p:spPr>
          <a:xfrm>
            <a:off x="1745511" y="4550180"/>
            <a:ext cx="72000" cy="72000"/>
          </a:xfrm>
          <a:prstGeom prst="ellipse">
            <a:avLst/>
          </a:prstGeom>
          <a:solidFill>
            <a:srgbClr val="FF0000"/>
          </a:solidFill>
          <a:ln>
            <a:solidFill>
              <a:srgbClr val="FF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79" name="Ellipse 78">
            <a:extLst>
              <a:ext uri="{FF2B5EF4-FFF2-40B4-BE49-F238E27FC236}">
                <a16:creationId xmlns:a16="http://schemas.microsoft.com/office/drawing/2014/main" id="{6F2624DF-3E24-3598-D865-369D77774B52}"/>
              </a:ext>
            </a:extLst>
          </p:cNvPr>
          <p:cNvSpPr/>
          <p:nvPr/>
        </p:nvSpPr>
        <p:spPr>
          <a:xfrm>
            <a:off x="1624134" y="4550746"/>
            <a:ext cx="72000" cy="72000"/>
          </a:xfrm>
          <a:prstGeom prst="ellipse">
            <a:avLst/>
          </a:prstGeom>
          <a:solidFill>
            <a:srgbClr val="FF0000"/>
          </a:solidFill>
          <a:ln>
            <a:solidFill>
              <a:srgbClr val="FF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80" name="Ellipse 79">
            <a:extLst>
              <a:ext uri="{FF2B5EF4-FFF2-40B4-BE49-F238E27FC236}">
                <a16:creationId xmlns:a16="http://schemas.microsoft.com/office/drawing/2014/main" id="{5FEE7C13-7864-B567-ABE4-53809371FB54}"/>
              </a:ext>
            </a:extLst>
          </p:cNvPr>
          <p:cNvSpPr/>
          <p:nvPr/>
        </p:nvSpPr>
        <p:spPr>
          <a:xfrm>
            <a:off x="2366354" y="2755432"/>
            <a:ext cx="72000" cy="72000"/>
          </a:xfrm>
          <a:prstGeom prst="ellipse">
            <a:avLst/>
          </a:prstGeom>
          <a:solidFill>
            <a:srgbClr val="FF0000"/>
          </a:solidFill>
          <a:ln>
            <a:solidFill>
              <a:srgbClr val="FF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81" name="Ellipse 80">
            <a:extLst>
              <a:ext uri="{FF2B5EF4-FFF2-40B4-BE49-F238E27FC236}">
                <a16:creationId xmlns:a16="http://schemas.microsoft.com/office/drawing/2014/main" id="{9FAE5611-C04E-8125-E8DE-0689447B4859}"/>
              </a:ext>
            </a:extLst>
          </p:cNvPr>
          <p:cNvSpPr/>
          <p:nvPr/>
        </p:nvSpPr>
        <p:spPr>
          <a:xfrm>
            <a:off x="2494473" y="2663370"/>
            <a:ext cx="72000" cy="72000"/>
          </a:xfrm>
          <a:prstGeom prst="ellipse">
            <a:avLst/>
          </a:prstGeom>
          <a:solidFill>
            <a:srgbClr val="FF0000"/>
          </a:solidFill>
          <a:ln>
            <a:solidFill>
              <a:srgbClr val="FF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82" name="Ellipse 81">
            <a:extLst>
              <a:ext uri="{FF2B5EF4-FFF2-40B4-BE49-F238E27FC236}">
                <a16:creationId xmlns:a16="http://schemas.microsoft.com/office/drawing/2014/main" id="{933508CF-6846-73EC-1903-29F5D4D38857}"/>
              </a:ext>
            </a:extLst>
          </p:cNvPr>
          <p:cNvSpPr/>
          <p:nvPr/>
        </p:nvSpPr>
        <p:spPr>
          <a:xfrm>
            <a:off x="2621297" y="2634492"/>
            <a:ext cx="72000" cy="72000"/>
          </a:xfrm>
          <a:prstGeom prst="ellipse">
            <a:avLst/>
          </a:prstGeom>
          <a:solidFill>
            <a:srgbClr val="FF0000"/>
          </a:solidFill>
          <a:ln>
            <a:solidFill>
              <a:srgbClr val="FF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83" name="Ellipse 82">
            <a:extLst>
              <a:ext uri="{FF2B5EF4-FFF2-40B4-BE49-F238E27FC236}">
                <a16:creationId xmlns:a16="http://schemas.microsoft.com/office/drawing/2014/main" id="{62B79958-42F0-B122-9BDC-7ECD8764A1A1}"/>
              </a:ext>
            </a:extLst>
          </p:cNvPr>
          <p:cNvSpPr/>
          <p:nvPr/>
        </p:nvSpPr>
        <p:spPr>
          <a:xfrm>
            <a:off x="2748151" y="2620977"/>
            <a:ext cx="72000" cy="72000"/>
          </a:xfrm>
          <a:prstGeom prst="ellipse">
            <a:avLst/>
          </a:prstGeom>
          <a:solidFill>
            <a:srgbClr val="FF0000"/>
          </a:solidFill>
          <a:ln>
            <a:solidFill>
              <a:srgbClr val="FF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84" name="Ellipse 83">
            <a:extLst>
              <a:ext uri="{FF2B5EF4-FFF2-40B4-BE49-F238E27FC236}">
                <a16:creationId xmlns:a16="http://schemas.microsoft.com/office/drawing/2014/main" id="{4BAD1B90-4A11-0809-E58F-8C0ED7F3D8CF}"/>
              </a:ext>
            </a:extLst>
          </p:cNvPr>
          <p:cNvSpPr/>
          <p:nvPr/>
        </p:nvSpPr>
        <p:spPr>
          <a:xfrm>
            <a:off x="2878533" y="2627370"/>
            <a:ext cx="72000" cy="72000"/>
          </a:xfrm>
          <a:prstGeom prst="ellipse">
            <a:avLst/>
          </a:prstGeom>
          <a:solidFill>
            <a:srgbClr val="FF0000"/>
          </a:solidFill>
          <a:ln>
            <a:solidFill>
              <a:srgbClr val="FF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86" name="Ellipse 85">
            <a:extLst>
              <a:ext uri="{FF2B5EF4-FFF2-40B4-BE49-F238E27FC236}">
                <a16:creationId xmlns:a16="http://schemas.microsoft.com/office/drawing/2014/main" id="{DA94F4EE-6F1A-6BD6-18CC-2D26F0AC97D4}"/>
              </a:ext>
            </a:extLst>
          </p:cNvPr>
          <p:cNvSpPr/>
          <p:nvPr/>
        </p:nvSpPr>
        <p:spPr>
          <a:xfrm>
            <a:off x="3002845" y="2630123"/>
            <a:ext cx="72000" cy="72000"/>
          </a:xfrm>
          <a:prstGeom prst="ellipse">
            <a:avLst/>
          </a:prstGeom>
          <a:solidFill>
            <a:srgbClr val="FF0000"/>
          </a:solidFill>
          <a:ln>
            <a:solidFill>
              <a:srgbClr val="FF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87" name="Ellipse 86">
            <a:extLst>
              <a:ext uri="{FF2B5EF4-FFF2-40B4-BE49-F238E27FC236}">
                <a16:creationId xmlns:a16="http://schemas.microsoft.com/office/drawing/2014/main" id="{F7A15901-216C-2C86-4501-0F78B8B7FDD1}"/>
              </a:ext>
            </a:extLst>
          </p:cNvPr>
          <p:cNvSpPr/>
          <p:nvPr/>
        </p:nvSpPr>
        <p:spPr>
          <a:xfrm>
            <a:off x="3128824" y="2627370"/>
            <a:ext cx="72000" cy="72000"/>
          </a:xfrm>
          <a:prstGeom prst="ellipse">
            <a:avLst/>
          </a:prstGeom>
          <a:solidFill>
            <a:srgbClr val="FF0000"/>
          </a:solidFill>
          <a:ln>
            <a:solidFill>
              <a:srgbClr val="FF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88" name="Ellipse 87">
            <a:extLst>
              <a:ext uri="{FF2B5EF4-FFF2-40B4-BE49-F238E27FC236}">
                <a16:creationId xmlns:a16="http://schemas.microsoft.com/office/drawing/2014/main" id="{09106BF3-11B2-399B-D62A-F8FC78F6D131}"/>
              </a:ext>
            </a:extLst>
          </p:cNvPr>
          <p:cNvSpPr/>
          <p:nvPr/>
        </p:nvSpPr>
        <p:spPr>
          <a:xfrm>
            <a:off x="3251733" y="2632321"/>
            <a:ext cx="72000" cy="72000"/>
          </a:xfrm>
          <a:prstGeom prst="ellipse">
            <a:avLst/>
          </a:prstGeom>
          <a:solidFill>
            <a:srgbClr val="FF0000"/>
          </a:solidFill>
          <a:ln>
            <a:solidFill>
              <a:srgbClr val="FF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89" name="Ellipse 88">
            <a:extLst>
              <a:ext uri="{FF2B5EF4-FFF2-40B4-BE49-F238E27FC236}">
                <a16:creationId xmlns:a16="http://schemas.microsoft.com/office/drawing/2014/main" id="{6ECF5900-52EE-AFD9-DECA-7B55E69EF4D2}"/>
              </a:ext>
            </a:extLst>
          </p:cNvPr>
          <p:cNvSpPr/>
          <p:nvPr/>
        </p:nvSpPr>
        <p:spPr>
          <a:xfrm>
            <a:off x="3377297" y="2641232"/>
            <a:ext cx="72000" cy="72000"/>
          </a:xfrm>
          <a:prstGeom prst="ellipse">
            <a:avLst/>
          </a:prstGeom>
          <a:solidFill>
            <a:srgbClr val="FF0000"/>
          </a:solidFill>
          <a:ln>
            <a:solidFill>
              <a:srgbClr val="FF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32" name="ZoneTexte 31">
            <a:extLst>
              <a:ext uri="{FF2B5EF4-FFF2-40B4-BE49-F238E27FC236}">
                <a16:creationId xmlns:a16="http://schemas.microsoft.com/office/drawing/2014/main" id="{2941CB6F-CD74-AC4B-EE34-64A724BF9854}"/>
              </a:ext>
            </a:extLst>
          </p:cNvPr>
          <p:cNvSpPr txBox="1"/>
          <p:nvPr/>
        </p:nvSpPr>
        <p:spPr>
          <a:xfrm>
            <a:off x="8449056" y="6507149"/>
            <a:ext cx="3742944" cy="261610"/>
          </a:xfrm>
          <a:prstGeom prst="rect">
            <a:avLst/>
          </a:prstGeom>
          <a:noFill/>
        </p:spPr>
        <p:txBody>
          <a:bodyPr wrap="square" rtlCol="0">
            <a:spAutoFit/>
          </a:bodyPr>
          <a:lstStyle/>
          <a:p>
            <a:r>
              <a:rPr lang="fr-FR" sz="1100">
                <a:solidFill>
                  <a:schemeClr val="bg1"/>
                </a:solidFill>
                <a:latin typeface="+mj-lt"/>
              </a:rPr>
              <a:t>©2024  Normandy </a:t>
            </a:r>
            <a:r>
              <a:rPr lang="fr-FR" sz="1100" err="1">
                <a:solidFill>
                  <a:schemeClr val="bg1"/>
                </a:solidFill>
                <a:latin typeface="+mj-lt"/>
              </a:rPr>
              <a:t>Hadrontherapy</a:t>
            </a:r>
            <a:r>
              <a:rPr lang="fr-FR" sz="1100">
                <a:solidFill>
                  <a:schemeClr val="bg1"/>
                </a:solidFill>
                <a:latin typeface="+mj-lt"/>
              </a:rPr>
              <a:t> – </a:t>
            </a:r>
            <a:r>
              <a:rPr lang="fr-FR" sz="1100" err="1">
                <a:solidFill>
                  <a:schemeClr val="bg1"/>
                </a:solidFill>
                <a:latin typeface="+mj-lt"/>
              </a:rPr>
              <a:t>Confidential</a:t>
            </a:r>
            <a:r>
              <a:rPr lang="fr-FR" sz="1100">
                <a:solidFill>
                  <a:schemeClr val="bg1"/>
                </a:solidFill>
                <a:latin typeface="+mj-lt"/>
              </a:rPr>
              <a:t> &amp; </a:t>
            </a:r>
            <a:r>
              <a:rPr lang="fr-FR" sz="1100" err="1">
                <a:solidFill>
                  <a:schemeClr val="bg1"/>
                </a:solidFill>
                <a:latin typeface="+mj-lt"/>
              </a:rPr>
              <a:t>Proprietary</a:t>
            </a:r>
            <a:endParaRPr lang="fr-FR" sz="1100">
              <a:solidFill>
                <a:schemeClr val="bg1"/>
              </a:solidFill>
              <a:latin typeface="+mj-lt"/>
            </a:endParaRPr>
          </a:p>
        </p:txBody>
      </p:sp>
      <p:pic>
        <p:nvPicPr>
          <p:cNvPr id="2" name="Picture 2" descr="Effective relative dose versus tissue depth for different forms of radiation.">
            <a:extLst>
              <a:ext uri="{FF2B5EF4-FFF2-40B4-BE49-F238E27FC236}">
                <a16:creationId xmlns:a16="http://schemas.microsoft.com/office/drawing/2014/main" id="{9FE2B3D1-4D5E-7199-BE04-2F96CA9E3EA6}"/>
              </a:ext>
            </a:extLst>
          </p:cNvPr>
          <p:cNvPicPr>
            <a:picLocks noChangeAspect="1" noChangeArrowheads="1"/>
          </p:cNvPicPr>
          <p:nvPr/>
        </p:nvPicPr>
        <p:blipFill rotWithShape="1">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l="5651" t="7900" r="3837" b="5856"/>
          <a:stretch/>
        </p:blipFill>
        <p:spPr bwMode="auto">
          <a:xfrm>
            <a:off x="4079629" y="2423752"/>
            <a:ext cx="4011356" cy="277916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9">
            <a:extLst>
              <a:ext uri="{FF2B5EF4-FFF2-40B4-BE49-F238E27FC236}">
                <a16:creationId xmlns:a16="http://schemas.microsoft.com/office/drawing/2014/main" id="{C964E3EC-F685-7917-6293-FB0E2ACF0C22}"/>
              </a:ext>
            </a:extLst>
          </p:cNvPr>
          <p:cNvSpPr txBox="1">
            <a:spLocks noChangeArrowheads="1"/>
          </p:cNvSpPr>
          <p:nvPr/>
        </p:nvSpPr>
        <p:spPr bwMode="auto">
          <a:xfrm>
            <a:off x="4361437" y="5246622"/>
            <a:ext cx="3489025" cy="356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914378">
              <a:lnSpc>
                <a:spcPct val="90000"/>
              </a:lnSpc>
              <a:defRPr/>
            </a:pPr>
            <a:r>
              <a:rPr lang="de-DE" altLang="fr-FR" sz="952" err="1">
                <a:solidFill>
                  <a:srgbClr val="414141"/>
                </a:solidFill>
              </a:rPr>
              <a:t>Courtesy</a:t>
            </a:r>
            <a:r>
              <a:rPr lang="de-DE" altLang="fr-FR" sz="952">
                <a:solidFill>
                  <a:srgbClr val="414141"/>
                </a:solidFill>
              </a:rPr>
              <a:t> </a:t>
            </a:r>
            <a:r>
              <a:rPr lang="de-DE" altLang="fr-FR" sz="952" err="1">
                <a:solidFill>
                  <a:srgbClr val="414141"/>
                </a:solidFill>
              </a:rPr>
              <a:t>of</a:t>
            </a:r>
            <a:r>
              <a:rPr lang="de-DE" altLang="fr-FR" sz="952">
                <a:solidFill>
                  <a:srgbClr val="414141"/>
                </a:solidFill>
              </a:rPr>
              <a:t> </a:t>
            </a:r>
            <a:r>
              <a:rPr lang="fr-FR" sz="952">
                <a:solidFill>
                  <a:srgbClr val="414141"/>
                </a:solidFill>
              </a:rPr>
              <a:t>Johannes </a:t>
            </a:r>
            <a:r>
              <a:rPr lang="fr-FR" sz="952" err="1">
                <a:solidFill>
                  <a:srgbClr val="414141"/>
                </a:solidFill>
              </a:rPr>
              <a:t>Gutleber</a:t>
            </a:r>
            <a:endParaRPr lang="fr-FR" sz="952">
              <a:solidFill>
                <a:srgbClr val="414141"/>
              </a:solidFill>
            </a:endParaRPr>
          </a:p>
          <a:p>
            <a:pPr algn="ctr" defTabSz="914378">
              <a:lnSpc>
                <a:spcPct val="90000"/>
              </a:lnSpc>
              <a:defRPr/>
            </a:pPr>
            <a:r>
              <a:rPr lang="fr-FR" sz="952">
                <a:solidFill>
                  <a:srgbClr val="414141"/>
                </a:solidFill>
              </a:rPr>
              <a:t>CERN, Geneva</a:t>
            </a:r>
            <a:endParaRPr lang="en-US" altLang="fr-FR" sz="952">
              <a:solidFill>
                <a:srgbClr val="414141"/>
              </a:solidFill>
            </a:endParaRPr>
          </a:p>
        </p:txBody>
      </p:sp>
      <p:sp>
        <p:nvSpPr>
          <p:cNvPr id="13" name="Rectangle 12">
            <a:extLst>
              <a:ext uri="{FF2B5EF4-FFF2-40B4-BE49-F238E27FC236}">
                <a16:creationId xmlns:a16="http://schemas.microsoft.com/office/drawing/2014/main" id="{AB16A489-6902-7581-CF07-06BB6D479949}"/>
              </a:ext>
            </a:extLst>
          </p:cNvPr>
          <p:cNvSpPr/>
          <p:nvPr/>
        </p:nvSpPr>
        <p:spPr>
          <a:xfrm>
            <a:off x="8192658" y="1760312"/>
            <a:ext cx="3910441" cy="1166953"/>
          </a:xfrm>
          <a:prstGeom prst="rect">
            <a:avLst/>
          </a:prstGeom>
          <a:solidFill>
            <a:srgbClr val="0201A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Image 13">
            <a:extLst>
              <a:ext uri="{FF2B5EF4-FFF2-40B4-BE49-F238E27FC236}">
                <a16:creationId xmlns:a16="http://schemas.microsoft.com/office/drawing/2014/main" id="{29EC4B10-53E8-A72E-06BE-E685172D8319}"/>
              </a:ext>
            </a:extLst>
          </p:cNvPr>
          <p:cNvPicPr>
            <a:picLocks noChangeAspect="1"/>
          </p:cNvPicPr>
          <p:nvPr/>
        </p:nvPicPr>
        <p:blipFill rotWithShape="1">
          <a:blip r:embed="rId5">
            <a:extLst>
              <a:ext uri="{BEBA8EAE-BF5A-486C-A8C5-ECC9F3942E4B}">
                <a14:imgProps xmlns:a14="http://schemas.microsoft.com/office/drawing/2010/main">
                  <a14:imgLayer r:embed="rId6">
                    <a14:imgEffect>
                      <a14:artisticCutout trans="50000" numberOfShades="5"/>
                    </a14:imgEffect>
                    <a14:imgEffect>
                      <a14:brightnessContrast bright="5000" contrast="40000"/>
                    </a14:imgEffect>
                  </a14:imgLayer>
                </a14:imgProps>
              </a:ext>
            </a:extLst>
          </a:blip>
          <a:srcRect l="3664" t="16839" r="2486" b="71089"/>
          <a:stretch/>
        </p:blipFill>
        <p:spPr>
          <a:xfrm>
            <a:off x="8192658" y="1800640"/>
            <a:ext cx="3823808" cy="623113"/>
          </a:xfrm>
          <a:prstGeom prst="rect">
            <a:avLst/>
          </a:prstGeom>
        </p:spPr>
      </p:pic>
      <p:pic>
        <p:nvPicPr>
          <p:cNvPr id="15" name="Image 14">
            <a:extLst>
              <a:ext uri="{FF2B5EF4-FFF2-40B4-BE49-F238E27FC236}">
                <a16:creationId xmlns:a16="http://schemas.microsoft.com/office/drawing/2014/main" id="{88B01ACA-4196-7082-919B-C9AC3B69C589}"/>
              </a:ext>
            </a:extLst>
          </p:cNvPr>
          <p:cNvPicPr>
            <a:picLocks noChangeAspect="1"/>
          </p:cNvPicPr>
          <p:nvPr/>
        </p:nvPicPr>
        <p:blipFill rotWithShape="1">
          <a:blip r:embed="rId7">
            <a:alphaModFix/>
            <a:extLst>
              <a:ext uri="{BEBA8EAE-BF5A-486C-A8C5-ECC9F3942E4B}">
                <a14:imgProps xmlns:a14="http://schemas.microsoft.com/office/drawing/2010/main">
                  <a14:imgLayer r:embed="rId6">
                    <a14:imgEffect>
                      <a14:artisticCutout trans="50000" numberOfShades="6"/>
                    </a14:imgEffect>
                    <a14:imgEffect>
                      <a14:brightnessContrast bright="5000" contrast="40000"/>
                    </a14:imgEffect>
                  </a14:imgLayer>
                </a14:imgProps>
              </a:ext>
            </a:extLst>
          </a:blip>
          <a:srcRect l="3663" t="69132" r="2487" b="18796"/>
          <a:stretch/>
        </p:blipFill>
        <p:spPr>
          <a:xfrm>
            <a:off x="8192658" y="2304152"/>
            <a:ext cx="3823808" cy="623113"/>
          </a:xfrm>
          <a:prstGeom prst="rect">
            <a:avLst/>
          </a:prstGeom>
        </p:spPr>
      </p:pic>
      <p:sp>
        <p:nvSpPr>
          <p:cNvPr id="16" name="ZoneTexte 15">
            <a:extLst>
              <a:ext uri="{FF2B5EF4-FFF2-40B4-BE49-F238E27FC236}">
                <a16:creationId xmlns:a16="http://schemas.microsoft.com/office/drawing/2014/main" id="{29072E8A-DB16-659F-6E62-C534D114E218}"/>
              </a:ext>
            </a:extLst>
          </p:cNvPr>
          <p:cNvSpPr txBox="1"/>
          <p:nvPr/>
        </p:nvSpPr>
        <p:spPr>
          <a:xfrm>
            <a:off x="8149554" y="1720798"/>
            <a:ext cx="1867010" cy="338554"/>
          </a:xfrm>
          <a:prstGeom prst="rect">
            <a:avLst/>
          </a:prstGeom>
          <a:noFill/>
        </p:spPr>
        <p:txBody>
          <a:bodyPr wrap="square" rtlCol="0">
            <a:spAutoFit/>
          </a:bodyPr>
          <a:lstStyle/>
          <a:p>
            <a:r>
              <a:rPr lang="fr-FR" sz="1600">
                <a:solidFill>
                  <a:schemeClr val="bg1"/>
                </a:solidFill>
                <a:latin typeface="+mj-lt"/>
              </a:rPr>
              <a:t>Proton 175MeV </a:t>
            </a:r>
          </a:p>
        </p:txBody>
      </p:sp>
      <p:sp>
        <p:nvSpPr>
          <p:cNvPr id="18" name="ZoneTexte 17">
            <a:extLst>
              <a:ext uri="{FF2B5EF4-FFF2-40B4-BE49-F238E27FC236}">
                <a16:creationId xmlns:a16="http://schemas.microsoft.com/office/drawing/2014/main" id="{01948D39-13B8-D086-1514-9A230007EFCA}"/>
              </a:ext>
            </a:extLst>
          </p:cNvPr>
          <p:cNvSpPr txBox="1"/>
          <p:nvPr/>
        </p:nvSpPr>
        <p:spPr>
          <a:xfrm>
            <a:off x="8124070" y="2254476"/>
            <a:ext cx="2143297" cy="338554"/>
          </a:xfrm>
          <a:prstGeom prst="rect">
            <a:avLst/>
          </a:prstGeom>
          <a:noFill/>
        </p:spPr>
        <p:txBody>
          <a:bodyPr wrap="square" rtlCol="0">
            <a:spAutoFit/>
          </a:bodyPr>
          <a:lstStyle/>
          <a:p>
            <a:r>
              <a:rPr lang="fr-FR" sz="1600">
                <a:solidFill>
                  <a:schemeClr val="bg1"/>
                </a:solidFill>
                <a:latin typeface="+mj-lt"/>
              </a:rPr>
              <a:t>Carbon 330Mev/u </a:t>
            </a:r>
          </a:p>
        </p:txBody>
      </p:sp>
      <p:pic>
        <p:nvPicPr>
          <p:cNvPr id="21" name="Image 20">
            <a:extLst>
              <a:ext uri="{FF2B5EF4-FFF2-40B4-BE49-F238E27FC236}">
                <a16:creationId xmlns:a16="http://schemas.microsoft.com/office/drawing/2014/main" id="{3F74B51E-D4AE-F3AA-AA19-30CC37816995}"/>
              </a:ext>
            </a:extLst>
          </p:cNvPr>
          <p:cNvPicPr>
            <a:picLocks noChangeAspect="1"/>
          </p:cNvPicPr>
          <p:nvPr/>
        </p:nvPicPr>
        <p:blipFill rotWithShape="1">
          <a:blip r:embed="rId8"/>
          <a:srcRect l="3078" t="5923" r="8943" b="11983"/>
          <a:stretch/>
        </p:blipFill>
        <p:spPr>
          <a:xfrm>
            <a:off x="8167485" y="3077890"/>
            <a:ext cx="3910441" cy="2771959"/>
          </a:xfrm>
          <a:prstGeom prst="rect">
            <a:avLst/>
          </a:prstGeom>
        </p:spPr>
      </p:pic>
      <p:sp>
        <p:nvSpPr>
          <p:cNvPr id="46" name="ZoneTexte 45">
            <a:extLst>
              <a:ext uri="{FF2B5EF4-FFF2-40B4-BE49-F238E27FC236}">
                <a16:creationId xmlns:a16="http://schemas.microsoft.com/office/drawing/2014/main" id="{8335F3B1-9FCC-8F60-5015-DDBA636F2606}"/>
              </a:ext>
            </a:extLst>
          </p:cNvPr>
          <p:cNvSpPr txBox="1"/>
          <p:nvPr/>
        </p:nvSpPr>
        <p:spPr>
          <a:xfrm>
            <a:off x="8687209" y="3077890"/>
            <a:ext cx="2020646" cy="238848"/>
          </a:xfrm>
          <a:prstGeom prst="rect">
            <a:avLst/>
          </a:prstGeom>
          <a:noFill/>
        </p:spPr>
        <p:txBody>
          <a:bodyPr wrap="square" rtlCol="0">
            <a:spAutoFit/>
          </a:bodyPr>
          <a:lstStyle/>
          <a:p>
            <a:r>
              <a:rPr lang="fr-FR" sz="952">
                <a:solidFill>
                  <a:srgbClr val="414141"/>
                </a:solidFill>
                <a:latin typeface="Arial" charset="0"/>
              </a:rPr>
              <a:t>Weber and Kraft, Cancer J 2009</a:t>
            </a:r>
            <a:endParaRPr lang="en-US" sz="952">
              <a:solidFill>
                <a:srgbClr val="414141"/>
              </a:solidFill>
              <a:latin typeface="Arial" charset="0"/>
            </a:endParaRPr>
          </a:p>
        </p:txBody>
      </p:sp>
      <p:sp>
        <p:nvSpPr>
          <p:cNvPr id="47" name="TextBox 8">
            <a:extLst>
              <a:ext uri="{FF2B5EF4-FFF2-40B4-BE49-F238E27FC236}">
                <a16:creationId xmlns:a16="http://schemas.microsoft.com/office/drawing/2014/main" id="{3761E347-3320-8975-99DE-4A761EA694F6}"/>
              </a:ext>
            </a:extLst>
          </p:cNvPr>
          <p:cNvSpPr txBox="1"/>
          <p:nvPr/>
        </p:nvSpPr>
        <p:spPr>
          <a:xfrm rot="16200000">
            <a:off x="3749811" y="3632571"/>
            <a:ext cx="1706914" cy="361528"/>
          </a:xfrm>
          <a:prstGeom prst="rect">
            <a:avLst/>
          </a:prstGeom>
          <a:noFill/>
        </p:spPr>
        <p:txBody>
          <a:bodyPr vert="horz" wrap="none" lIns="96769" tIns="48384" rIns="96769" bIns="48384" rtlCol="0" anchor="ctr">
            <a:normAutofit/>
          </a:bodyPr>
          <a:lstStyle/>
          <a:p>
            <a:pPr defTabSz="914378">
              <a:defRPr/>
            </a:pPr>
            <a:r>
              <a:rPr lang="en-US" sz="1600">
                <a:solidFill>
                  <a:srgbClr val="414141"/>
                </a:solidFill>
                <a:latin typeface="Arial" panose="020B0604020202020204"/>
              </a:rPr>
              <a:t>Relative dose (%)</a:t>
            </a:r>
          </a:p>
        </p:txBody>
      </p:sp>
    </p:spTree>
    <p:extLst>
      <p:ext uri="{BB962C8B-B14F-4D97-AF65-F5344CB8AC3E}">
        <p14:creationId xmlns:p14="http://schemas.microsoft.com/office/powerpoint/2010/main" val="2148013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5AD726D1-0D1C-4574-B976-8B5BCEB71BEB}"/>
              </a:ext>
            </a:extLst>
          </p:cNvPr>
          <p:cNvGraphicFramePr>
            <a:graphicFrameLocks noGrp="1"/>
          </p:cNvGraphicFramePr>
          <p:nvPr/>
        </p:nvGraphicFramePr>
        <p:xfrm>
          <a:off x="88901" y="977224"/>
          <a:ext cx="12001500" cy="4854617"/>
        </p:xfrm>
        <a:graphic>
          <a:graphicData uri="http://schemas.openxmlformats.org/drawingml/2006/table">
            <a:tbl>
              <a:tblPr firstRow="1" bandRow="1">
                <a:tableStyleId>{2D5ABB26-0587-4C30-8999-92F81FD0307C}</a:tableStyleId>
              </a:tblPr>
              <a:tblGrid>
                <a:gridCol w="4000500">
                  <a:extLst>
                    <a:ext uri="{9D8B030D-6E8A-4147-A177-3AD203B41FA5}">
                      <a16:colId xmlns:a16="http://schemas.microsoft.com/office/drawing/2014/main" val="2792913103"/>
                    </a:ext>
                  </a:extLst>
                </a:gridCol>
                <a:gridCol w="4000500">
                  <a:extLst>
                    <a:ext uri="{9D8B030D-6E8A-4147-A177-3AD203B41FA5}">
                      <a16:colId xmlns:a16="http://schemas.microsoft.com/office/drawing/2014/main" val="230458735"/>
                    </a:ext>
                  </a:extLst>
                </a:gridCol>
                <a:gridCol w="4000500">
                  <a:extLst>
                    <a:ext uri="{9D8B030D-6E8A-4147-A177-3AD203B41FA5}">
                      <a16:colId xmlns:a16="http://schemas.microsoft.com/office/drawing/2014/main" val="1714520518"/>
                    </a:ext>
                  </a:extLst>
                </a:gridCol>
              </a:tblGrid>
              <a:tr h="757383">
                <a:tc>
                  <a:txBody>
                    <a:bodyPr/>
                    <a:lstStyle/>
                    <a:p>
                      <a:pPr algn="ctr"/>
                      <a:r>
                        <a:rPr lang="en-US" sz="2100" b="1">
                          <a:solidFill>
                            <a:schemeClr val="bg1"/>
                          </a:solidFill>
                        </a:rPr>
                        <a:t>Efficient for radioresistant cells</a:t>
                      </a:r>
                      <a:endParaRPr lang="en-US" sz="2100" b="1" kern="1200">
                        <a:solidFill>
                          <a:schemeClr val="bg1"/>
                        </a:solidFill>
                        <a:latin typeface="+mn-lt"/>
                        <a:ea typeface="+mn-ea"/>
                        <a:cs typeface="+mn-cs"/>
                      </a:endParaRPr>
                    </a:p>
                  </a:txBody>
                  <a:tcPr marL="96769" marR="96769" marT="48384" marB="48384" anchor="ctr">
                    <a:lnR w="76200" cap="flat" cmpd="sng" algn="ctr">
                      <a:solidFill>
                        <a:schemeClr val="bg1"/>
                      </a:solidFill>
                      <a:prstDash val="solid"/>
                      <a:round/>
                      <a:headEnd type="none" w="med" len="med"/>
                      <a:tailEnd type="none" w="med" len="med"/>
                    </a:lnR>
                    <a:lnB w="57150" cap="flat" cmpd="sng" algn="ctr">
                      <a:solidFill>
                        <a:schemeClr val="bg1"/>
                      </a:solidFill>
                      <a:prstDash val="solid"/>
                      <a:round/>
                      <a:headEnd type="none" w="med" len="med"/>
                      <a:tailEnd type="none" w="med" len="med"/>
                    </a:lnB>
                    <a:solidFill>
                      <a:schemeClr val="tx1">
                        <a:lumMod val="50000"/>
                        <a:lumOff val="50000"/>
                      </a:schemeClr>
                    </a:solidFill>
                  </a:tcPr>
                </a:tc>
                <a:tc>
                  <a:txBody>
                    <a:bodyPr/>
                    <a:lstStyle/>
                    <a:p>
                      <a:pPr algn="ctr"/>
                      <a:r>
                        <a:rPr lang="en-US" sz="2100" b="1">
                          <a:solidFill>
                            <a:schemeClr val="bg1"/>
                          </a:solidFill>
                        </a:rPr>
                        <a:t>High LET and RBE </a:t>
                      </a:r>
                    </a:p>
                  </a:txBody>
                  <a:tcPr marL="96769" marR="96769" marT="48384" marB="48384"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B w="57150" cap="flat" cmpd="sng" algn="ctr">
                      <a:solidFill>
                        <a:schemeClr val="bg1"/>
                      </a:solidFill>
                      <a:prstDash val="solid"/>
                      <a:round/>
                      <a:headEnd type="none" w="med" len="med"/>
                      <a:tailEnd type="none" w="med" len="med"/>
                    </a:lnB>
                    <a:solidFill>
                      <a:schemeClr val="tx1">
                        <a:lumMod val="50000"/>
                        <a:lumOff val="50000"/>
                      </a:schemeClr>
                    </a:solidFill>
                  </a:tcPr>
                </a:tc>
                <a:tc>
                  <a:txBody>
                    <a:bodyPr/>
                    <a:lstStyle/>
                    <a:p>
                      <a:pPr algn="ctr"/>
                      <a:r>
                        <a:rPr lang="en-US" sz="2100" b="1" dirty="0">
                          <a:solidFill>
                            <a:schemeClr val="bg1"/>
                          </a:solidFill>
                        </a:rPr>
                        <a:t>Combined with immunotherapy</a:t>
                      </a:r>
                    </a:p>
                  </a:txBody>
                  <a:tcPr marL="96769" marR="96769" marT="48384" marB="48384" anchor="ctr">
                    <a:lnL w="76200" cap="flat" cmpd="sng" algn="ctr">
                      <a:solidFill>
                        <a:schemeClr val="bg1"/>
                      </a:solidFill>
                      <a:prstDash val="solid"/>
                      <a:round/>
                      <a:headEnd type="none" w="med" len="med"/>
                      <a:tailEnd type="none" w="med" len="med"/>
                    </a:lnL>
                    <a:lnB w="57150" cap="flat" cmpd="sng" algn="ctr">
                      <a:solidFill>
                        <a:schemeClr val="bg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3329346758"/>
                  </a:ext>
                </a:extLst>
              </a:tr>
              <a:tr h="4097234">
                <a:tc>
                  <a:txBody>
                    <a:bodyPr/>
                    <a:lstStyle/>
                    <a:p>
                      <a:endParaRPr lang="en-US" sz="1900"/>
                    </a:p>
                  </a:txBody>
                  <a:tcPr marL="96769" marR="96769" marT="48384" marB="48384">
                    <a:lnR w="6350" cap="flat" cmpd="sng" algn="ctr">
                      <a:solidFill>
                        <a:schemeClr val="bg1">
                          <a:lumMod val="85000"/>
                        </a:schemeClr>
                      </a:solidFill>
                      <a:prstDash val="solid"/>
                      <a:round/>
                      <a:headEnd type="none" w="med" len="med"/>
                      <a:tailEnd type="none" w="med" len="med"/>
                    </a:lnR>
                    <a:lnT w="57150" cap="flat" cmpd="sng" algn="ctr">
                      <a:solidFill>
                        <a:schemeClr val="bg1"/>
                      </a:solidFill>
                      <a:prstDash val="solid"/>
                      <a:round/>
                      <a:headEnd type="none" w="med" len="med"/>
                      <a:tailEnd type="none" w="med" len="med"/>
                    </a:lnT>
                  </a:tcPr>
                </a:tc>
                <a:tc>
                  <a:txBody>
                    <a:bodyPr/>
                    <a:lstStyle/>
                    <a:p>
                      <a:endParaRPr lang="en-US" sz="1900"/>
                    </a:p>
                  </a:txBody>
                  <a:tcPr marL="96769" marR="96769" marT="48384" marB="48384">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57150" cap="flat" cmpd="sng" algn="ctr">
                      <a:solidFill>
                        <a:schemeClr val="bg1"/>
                      </a:solidFill>
                      <a:prstDash val="solid"/>
                      <a:round/>
                      <a:headEnd type="none" w="med" len="med"/>
                      <a:tailEnd type="none" w="med" len="med"/>
                    </a:lnT>
                  </a:tcPr>
                </a:tc>
                <a:tc>
                  <a:txBody>
                    <a:bodyPr/>
                    <a:lstStyle/>
                    <a:p>
                      <a:pPr algn="ctr"/>
                      <a:endParaRPr lang="en-US" sz="500" dirty="0"/>
                    </a:p>
                    <a:p>
                      <a:pPr algn="ctr"/>
                      <a:r>
                        <a:rPr lang="en-US" sz="1500" dirty="0"/>
                        <a:t>Enhanced tumor efficacy </a:t>
                      </a:r>
                      <a:br>
                        <a:rPr lang="en-US" sz="1500" dirty="0"/>
                      </a:br>
                      <a:r>
                        <a:rPr lang="en-US" sz="1500" dirty="0"/>
                        <a:t>with immune checkpoint inhibitors</a:t>
                      </a:r>
                    </a:p>
                  </a:txBody>
                  <a:tcPr marL="96769" marR="96769" marT="48384" marB="48384">
                    <a:lnL w="6350" cap="flat" cmpd="sng" algn="ctr">
                      <a:solidFill>
                        <a:schemeClr val="bg1">
                          <a:lumMod val="85000"/>
                        </a:schemeClr>
                      </a:solidFill>
                      <a:prstDash val="solid"/>
                      <a:round/>
                      <a:headEnd type="none" w="med" len="med"/>
                      <a:tailEnd type="none" w="med" len="med"/>
                    </a:lnL>
                    <a:lnT w="571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2398250474"/>
                  </a:ext>
                </a:extLst>
              </a:tr>
            </a:tbl>
          </a:graphicData>
        </a:graphic>
      </p:graphicFrame>
      <p:grpSp>
        <p:nvGrpSpPr>
          <p:cNvPr id="44" name="Groupe 43">
            <a:extLst>
              <a:ext uri="{FF2B5EF4-FFF2-40B4-BE49-F238E27FC236}">
                <a16:creationId xmlns:a16="http://schemas.microsoft.com/office/drawing/2014/main" id="{2C4110C0-CCD3-37C4-8C12-7E76B5960327}"/>
              </a:ext>
            </a:extLst>
          </p:cNvPr>
          <p:cNvGrpSpPr/>
          <p:nvPr/>
        </p:nvGrpSpPr>
        <p:grpSpPr>
          <a:xfrm>
            <a:off x="4218890" y="1821534"/>
            <a:ext cx="3607456" cy="3005366"/>
            <a:chOff x="4218890" y="1821534"/>
            <a:chExt cx="3607456" cy="3005366"/>
          </a:xfrm>
        </p:grpSpPr>
        <p:pic>
          <p:nvPicPr>
            <p:cNvPr id="11" name="Picture 10">
              <a:extLst>
                <a:ext uri="{FF2B5EF4-FFF2-40B4-BE49-F238E27FC236}">
                  <a16:creationId xmlns:a16="http://schemas.microsoft.com/office/drawing/2014/main" id="{DB5147E0-4D1F-4ACE-8EF7-8DFD85933D02}"/>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4221954" y="1849623"/>
              <a:ext cx="3604392" cy="2977277"/>
            </a:xfrm>
            <a:prstGeom prst="rect">
              <a:avLst/>
            </a:prstGeom>
          </p:spPr>
        </p:pic>
        <p:sp>
          <p:nvSpPr>
            <p:cNvPr id="20" name="TextBox 19">
              <a:extLst>
                <a:ext uri="{FF2B5EF4-FFF2-40B4-BE49-F238E27FC236}">
                  <a16:creationId xmlns:a16="http://schemas.microsoft.com/office/drawing/2014/main" id="{B4498DF2-A8BA-47B1-B881-DB238ADE79E9}"/>
                </a:ext>
              </a:extLst>
            </p:cNvPr>
            <p:cNvSpPr txBox="1"/>
            <p:nvPr/>
          </p:nvSpPr>
          <p:spPr>
            <a:xfrm rot="16200000">
              <a:off x="3546197" y="3389643"/>
              <a:ext cx="1706914" cy="361528"/>
            </a:xfrm>
            <a:prstGeom prst="rect">
              <a:avLst/>
            </a:prstGeom>
            <a:solidFill>
              <a:schemeClr val="bg1"/>
            </a:solidFill>
          </p:spPr>
          <p:txBody>
            <a:bodyPr vert="horz" wrap="none" lIns="96769" tIns="48384" rIns="96769" bIns="48384" rtlCol="0" anchor="ctr">
              <a:normAutofit lnSpcReduction="10000"/>
            </a:bodyPr>
            <a:lstStyle/>
            <a:p>
              <a:pPr defTabSz="914378">
                <a:defRPr/>
              </a:pPr>
              <a:r>
                <a:rPr lang="en-US" sz="1905" dirty="0">
                  <a:solidFill>
                    <a:srgbClr val="002060"/>
                  </a:solidFill>
                  <a:latin typeface="Arial" panose="020B0604020202020204"/>
                </a:rPr>
                <a:t>Absorbed dose / Gy</a:t>
              </a:r>
            </a:p>
          </p:txBody>
        </p:sp>
        <p:sp>
          <p:nvSpPr>
            <p:cNvPr id="36" name="TextBox 35">
              <a:extLst>
                <a:ext uri="{FF2B5EF4-FFF2-40B4-BE49-F238E27FC236}">
                  <a16:creationId xmlns:a16="http://schemas.microsoft.com/office/drawing/2014/main" id="{05E4F7E1-0369-4504-9508-85AC8AFCAC87}"/>
                </a:ext>
              </a:extLst>
            </p:cNvPr>
            <p:cNvSpPr txBox="1"/>
            <p:nvPr/>
          </p:nvSpPr>
          <p:spPr>
            <a:xfrm>
              <a:off x="5284672" y="1821534"/>
              <a:ext cx="1622655" cy="431168"/>
            </a:xfrm>
            <a:prstGeom prst="rect">
              <a:avLst/>
            </a:prstGeom>
            <a:solidFill>
              <a:schemeClr val="bg1"/>
            </a:solidFill>
          </p:spPr>
          <p:txBody>
            <a:bodyPr vert="horz" wrap="none" lIns="96769" tIns="48384" rIns="96769" bIns="48384" rtlCol="0" anchor="ctr">
              <a:normAutofit/>
            </a:bodyPr>
            <a:lstStyle/>
            <a:p>
              <a:pPr defTabSz="914378">
                <a:defRPr/>
              </a:pPr>
              <a:r>
                <a:rPr lang="en-US" sz="1482">
                  <a:solidFill>
                    <a:srgbClr val="ED1C24"/>
                  </a:solidFill>
                  <a:latin typeface="Arial" panose="020B0604020202020204"/>
                </a:rPr>
                <a:t>290 MeV carbons</a:t>
              </a:r>
            </a:p>
          </p:txBody>
        </p:sp>
        <p:sp>
          <p:nvSpPr>
            <p:cNvPr id="37" name="TextBox 36">
              <a:extLst>
                <a:ext uri="{FF2B5EF4-FFF2-40B4-BE49-F238E27FC236}">
                  <a16:creationId xmlns:a16="http://schemas.microsoft.com/office/drawing/2014/main" id="{BA1A8C6C-400B-4C5F-B842-B7342645C301}"/>
                </a:ext>
              </a:extLst>
            </p:cNvPr>
            <p:cNvSpPr txBox="1"/>
            <p:nvPr/>
          </p:nvSpPr>
          <p:spPr>
            <a:xfrm rot="5400000">
              <a:off x="6724224" y="2809334"/>
              <a:ext cx="1706914" cy="361528"/>
            </a:xfrm>
            <a:prstGeom prst="rect">
              <a:avLst/>
            </a:prstGeom>
            <a:solidFill>
              <a:schemeClr val="bg1"/>
            </a:solidFill>
          </p:spPr>
          <p:txBody>
            <a:bodyPr vert="horz" wrap="none" lIns="96769" tIns="48384" rIns="96769" bIns="48384" rtlCol="0" anchor="ctr">
              <a:normAutofit lnSpcReduction="10000"/>
            </a:bodyPr>
            <a:lstStyle/>
            <a:p>
              <a:pPr defTabSz="914378">
                <a:defRPr/>
              </a:pPr>
              <a:r>
                <a:rPr lang="en-US" sz="1905" err="1">
                  <a:solidFill>
                    <a:srgbClr val="FF0000"/>
                  </a:solidFill>
                  <a:latin typeface="Arial" panose="020B0604020202020204"/>
                </a:rPr>
                <a:t>Isoeffective</a:t>
              </a:r>
              <a:r>
                <a:rPr lang="en-US" sz="1905">
                  <a:solidFill>
                    <a:srgbClr val="FF0000"/>
                  </a:solidFill>
                  <a:latin typeface="Arial" panose="020B0604020202020204"/>
                </a:rPr>
                <a:t> dose / </a:t>
              </a:r>
              <a:r>
                <a:rPr lang="en-US" sz="1905" err="1">
                  <a:solidFill>
                    <a:srgbClr val="FF0000"/>
                  </a:solidFill>
                  <a:latin typeface="Arial" panose="020B0604020202020204"/>
                </a:rPr>
                <a:t>Gy</a:t>
              </a:r>
              <a:endParaRPr lang="en-US" sz="1905">
                <a:solidFill>
                  <a:srgbClr val="FF0000"/>
                </a:solidFill>
                <a:latin typeface="Arial" panose="020B0604020202020204"/>
              </a:endParaRPr>
            </a:p>
          </p:txBody>
        </p:sp>
      </p:grpSp>
      <p:pic>
        <p:nvPicPr>
          <p:cNvPr id="38" name="Picture 2">
            <a:extLst>
              <a:ext uri="{FF2B5EF4-FFF2-40B4-BE49-F238E27FC236}">
                <a16:creationId xmlns:a16="http://schemas.microsoft.com/office/drawing/2014/main" id="{DA16919D-249E-4C2C-AA09-1ADFFF3AA44F}"/>
              </a:ext>
            </a:extLst>
          </p:cNvPr>
          <p:cNvPicPr>
            <a:picLocks noChangeAspect="1" noChangeArrowheads="1"/>
          </p:cNvPicPr>
          <p:nvPr/>
        </p:nvPicPr>
        <p:blipFill rotWithShape="1">
          <a:blip r:embed="rId4" cstate="screen">
            <a:extLst>
              <a:ext uri="{28A0092B-C50C-407E-A947-70E740481C1C}">
                <a14:useLocalDpi xmlns:a14="http://schemas.microsoft.com/office/drawing/2010/main" val="0"/>
              </a:ext>
            </a:extLst>
          </a:blip>
          <a:srcRect/>
          <a:stretch/>
        </p:blipFill>
        <p:spPr bwMode="auto">
          <a:xfrm>
            <a:off x="5578194" y="4755352"/>
            <a:ext cx="1114922" cy="111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 name="Picture 2">
            <a:extLst>
              <a:ext uri="{FF2B5EF4-FFF2-40B4-BE49-F238E27FC236}">
                <a16:creationId xmlns:a16="http://schemas.microsoft.com/office/drawing/2014/main" id="{06913EE7-30BB-4769-B546-572DC00455E1}"/>
              </a:ext>
            </a:extLst>
          </p:cNvPr>
          <p:cNvPicPr>
            <a:picLocks noChangeAspect="1" noChangeArrowheads="1"/>
          </p:cNvPicPr>
          <p:nvPr/>
        </p:nvPicPr>
        <p:blipFill rotWithShape="1">
          <a:blip r:embed="rId5" cstate="screen">
            <a:extLst>
              <a:ext uri="{28A0092B-C50C-407E-A947-70E740481C1C}">
                <a14:useLocalDpi xmlns:a14="http://schemas.microsoft.com/office/drawing/2010/main" val="0"/>
              </a:ext>
            </a:extLst>
          </a:blip>
          <a:srcRect/>
          <a:stretch/>
        </p:blipFill>
        <p:spPr bwMode="auto">
          <a:xfrm>
            <a:off x="4496665" y="4755349"/>
            <a:ext cx="1211140" cy="1122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 name="Picture 2">
            <a:extLst>
              <a:ext uri="{FF2B5EF4-FFF2-40B4-BE49-F238E27FC236}">
                <a16:creationId xmlns:a16="http://schemas.microsoft.com/office/drawing/2014/main" id="{E55561D4-C654-4584-B8AA-E4854AEDBBA4}"/>
              </a:ext>
            </a:extLst>
          </p:cNvPr>
          <p:cNvPicPr>
            <a:picLocks noChangeAspect="1" noChangeArrowheads="1"/>
          </p:cNvPicPr>
          <p:nvPr/>
        </p:nvPicPr>
        <p:blipFill rotWithShape="1">
          <a:blip r:embed="rId6" cstate="screen">
            <a:extLst>
              <a:ext uri="{28A0092B-C50C-407E-A947-70E740481C1C}">
                <a14:useLocalDpi xmlns:a14="http://schemas.microsoft.com/office/drawing/2010/main" val="0"/>
              </a:ext>
            </a:extLst>
          </a:blip>
          <a:srcRect/>
          <a:stretch/>
        </p:blipFill>
        <p:spPr bwMode="auto">
          <a:xfrm>
            <a:off x="6784443" y="4785111"/>
            <a:ext cx="1051004" cy="10467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 name="TextBox 40">
            <a:extLst>
              <a:ext uri="{FF2B5EF4-FFF2-40B4-BE49-F238E27FC236}">
                <a16:creationId xmlns:a16="http://schemas.microsoft.com/office/drawing/2014/main" id="{6EE0CDCF-833B-4C83-B982-047F35DF8424}"/>
              </a:ext>
            </a:extLst>
          </p:cNvPr>
          <p:cNvSpPr txBox="1"/>
          <p:nvPr/>
        </p:nvSpPr>
        <p:spPr>
          <a:xfrm rot="16200000">
            <a:off x="7539504" y="3798061"/>
            <a:ext cx="1706914" cy="361528"/>
          </a:xfrm>
          <a:prstGeom prst="rect">
            <a:avLst/>
          </a:prstGeom>
          <a:solidFill>
            <a:schemeClr val="bg1"/>
          </a:solidFill>
        </p:spPr>
        <p:txBody>
          <a:bodyPr vert="horz" wrap="none" lIns="96769" tIns="48384" rIns="96769" bIns="48384" rtlCol="0" anchor="ctr">
            <a:normAutofit lnSpcReduction="10000"/>
          </a:bodyPr>
          <a:lstStyle/>
          <a:p>
            <a:pPr defTabSz="914378">
              <a:defRPr/>
            </a:pPr>
            <a:r>
              <a:rPr lang="en-US" sz="1905" dirty="0">
                <a:solidFill>
                  <a:srgbClr val="414141"/>
                </a:solidFill>
                <a:latin typeface="Arial" panose="020B0604020202020204"/>
              </a:rPr>
              <a:t>Tumor Volume mm3</a:t>
            </a:r>
          </a:p>
        </p:txBody>
      </p:sp>
      <p:sp>
        <p:nvSpPr>
          <p:cNvPr id="42" name="TextBox 41">
            <a:extLst>
              <a:ext uri="{FF2B5EF4-FFF2-40B4-BE49-F238E27FC236}">
                <a16:creationId xmlns:a16="http://schemas.microsoft.com/office/drawing/2014/main" id="{9A62B67B-235A-4282-9C77-5707BF922280}"/>
              </a:ext>
            </a:extLst>
          </p:cNvPr>
          <p:cNvSpPr txBox="1">
            <a:spLocks noChangeArrowheads="1"/>
          </p:cNvSpPr>
          <p:nvPr/>
        </p:nvSpPr>
        <p:spPr bwMode="auto">
          <a:xfrm>
            <a:off x="8981321" y="5410553"/>
            <a:ext cx="2361143" cy="224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914378">
              <a:lnSpc>
                <a:spcPct val="90000"/>
              </a:lnSpc>
              <a:defRPr/>
            </a:pPr>
            <a:r>
              <a:rPr lang="de-DE" altLang="fr-FR" sz="952">
                <a:solidFill>
                  <a:srgbClr val="414141"/>
                </a:solidFill>
              </a:rPr>
              <a:t>Takaashi et al Oncotarget 2019, </a:t>
            </a:r>
            <a:endParaRPr lang="en-US" altLang="fr-FR" sz="952">
              <a:solidFill>
                <a:srgbClr val="414141"/>
              </a:solidFill>
            </a:endParaRPr>
          </a:p>
        </p:txBody>
      </p:sp>
      <p:sp>
        <p:nvSpPr>
          <p:cNvPr id="43" name="TextBox 42">
            <a:extLst>
              <a:ext uri="{FF2B5EF4-FFF2-40B4-BE49-F238E27FC236}">
                <a16:creationId xmlns:a16="http://schemas.microsoft.com/office/drawing/2014/main" id="{1A0F8E16-9C71-4569-822D-6675BFDD8452}"/>
              </a:ext>
            </a:extLst>
          </p:cNvPr>
          <p:cNvSpPr txBox="1">
            <a:spLocks noChangeArrowheads="1"/>
          </p:cNvSpPr>
          <p:nvPr/>
        </p:nvSpPr>
        <p:spPr bwMode="auto">
          <a:xfrm>
            <a:off x="4587986" y="5727741"/>
            <a:ext cx="3489025" cy="224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914378">
              <a:lnSpc>
                <a:spcPct val="90000"/>
              </a:lnSpc>
              <a:defRPr/>
            </a:pPr>
            <a:r>
              <a:rPr lang="de-DE" altLang="fr-FR" sz="952">
                <a:solidFill>
                  <a:srgbClr val="414141"/>
                </a:solidFill>
              </a:rPr>
              <a:t>Modified Kraft et al 2000 </a:t>
            </a:r>
            <a:endParaRPr lang="en-US" altLang="fr-FR" sz="952">
              <a:solidFill>
                <a:srgbClr val="414141"/>
              </a:solidFill>
            </a:endParaRPr>
          </a:p>
        </p:txBody>
      </p:sp>
      <p:sp>
        <p:nvSpPr>
          <p:cNvPr id="3" name="TextBox 2">
            <a:extLst>
              <a:ext uri="{FF2B5EF4-FFF2-40B4-BE49-F238E27FC236}">
                <a16:creationId xmlns:a16="http://schemas.microsoft.com/office/drawing/2014/main" id="{B1C21F0F-67AC-D64A-8C26-A0AFC81B621C}"/>
              </a:ext>
            </a:extLst>
          </p:cNvPr>
          <p:cNvSpPr txBox="1"/>
          <p:nvPr/>
        </p:nvSpPr>
        <p:spPr>
          <a:xfrm>
            <a:off x="583290" y="5944178"/>
            <a:ext cx="3521724" cy="400815"/>
          </a:xfrm>
          <a:prstGeom prst="rect">
            <a:avLst/>
          </a:prstGeom>
          <a:solidFill>
            <a:srgbClr val="F0AB00"/>
          </a:solidFill>
          <a:ln>
            <a:noFill/>
          </a:ln>
        </p:spPr>
        <p:txBody>
          <a:bodyPr wrap="square" rtlCol="0">
            <a:spAutoFit/>
          </a:bodyPr>
          <a:lstStyle/>
          <a:p>
            <a:pPr algn="ctr">
              <a:lnSpc>
                <a:spcPct val="115000"/>
              </a:lnSpc>
              <a:spcBef>
                <a:spcPts val="635"/>
              </a:spcBef>
            </a:pPr>
            <a:r>
              <a:rPr lang="en-US" sz="1905">
                <a:solidFill>
                  <a:schemeClr val="bg1"/>
                </a:solidFill>
                <a:latin typeface="Arial" panose="020B0604020202020204" pitchFamily="34" charset="0"/>
                <a:ea typeface="Calibri" panose="020F0502020204030204" pitchFamily="34" charset="0"/>
                <a:cs typeface="Arial" panose="020B0604020202020204" pitchFamily="34" charset="0"/>
              </a:rPr>
              <a:t>Hypoxic tumor response</a:t>
            </a:r>
          </a:p>
        </p:txBody>
      </p:sp>
      <p:sp>
        <p:nvSpPr>
          <p:cNvPr id="52" name="Title 1">
            <a:extLst>
              <a:ext uri="{FF2B5EF4-FFF2-40B4-BE49-F238E27FC236}">
                <a16:creationId xmlns:a16="http://schemas.microsoft.com/office/drawing/2014/main" id="{EB3AC6FE-0D43-7FB6-7C24-1FC8F1943B43}"/>
              </a:ext>
            </a:extLst>
          </p:cNvPr>
          <p:cNvSpPr txBox="1">
            <a:spLocks/>
          </p:cNvSpPr>
          <p:nvPr/>
        </p:nvSpPr>
        <p:spPr>
          <a:xfrm>
            <a:off x="344503" y="243983"/>
            <a:ext cx="9532483" cy="55778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a:ln w="0"/>
                <a:solidFill>
                  <a:srgbClr val="EB6A0A"/>
                </a:solidFill>
                <a:latin typeface="Calibri Light (En-têtes)"/>
                <a:ea typeface="Tahoma" panose="020B0604030504040204" pitchFamily="34" charset="0"/>
                <a:cs typeface="Tahoma" panose="020B0604030504040204" pitchFamily="34" charset="0"/>
              </a:rPr>
              <a:t>Why Ion Beam Therapy? </a:t>
            </a:r>
          </a:p>
        </p:txBody>
      </p:sp>
      <p:sp>
        <p:nvSpPr>
          <p:cNvPr id="32" name="ZoneTexte 31">
            <a:extLst>
              <a:ext uri="{FF2B5EF4-FFF2-40B4-BE49-F238E27FC236}">
                <a16:creationId xmlns:a16="http://schemas.microsoft.com/office/drawing/2014/main" id="{2941CB6F-CD74-AC4B-EE34-64A724BF9854}"/>
              </a:ext>
            </a:extLst>
          </p:cNvPr>
          <p:cNvSpPr txBox="1"/>
          <p:nvPr/>
        </p:nvSpPr>
        <p:spPr>
          <a:xfrm>
            <a:off x="8449056" y="6507149"/>
            <a:ext cx="3742944" cy="261610"/>
          </a:xfrm>
          <a:prstGeom prst="rect">
            <a:avLst/>
          </a:prstGeom>
          <a:noFill/>
        </p:spPr>
        <p:txBody>
          <a:bodyPr wrap="square" rtlCol="0">
            <a:spAutoFit/>
          </a:bodyPr>
          <a:lstStyle/>
          <a:p>
            <a:r>
              <a:rPr lang="fr-FR" sz="1100">
                <a:solidFill>
                  <a:schemeClr val="bg1"/>
                </a:solidFill>
                <a:latin typeface="+mj-lt"/>
              </a:rPr>
              <a:t>©2024  Normandy </a:t>
            </a:r>
            <a:r>
              <a:rPr lang="fr-FR" sz="1100" err="1">
                <a:solidFill>
                  <a:schemeClr val="bg1"/>
                </a:solidFill>
                <a:latin typeface="+mj-lt"/>
              </a:rPr>
              <a:t>Hadrontherapy</a:t>
            </a:r>
            <a:r>
              <a:rPr lang="fr-FR" sz="1100">
                <a:solidFill>
                  <a:schemeClr val="bg1"/>
                </a:solidFill>
                <a:latin typeface="+mj-lt"/>
              </a:rPr>
              <a:t> – </a:t>
            </a:r>
            <a:r>
              <a:rPr lang="fr-FR" sz="1100" err="1">
                <a:solidFill>
                  <a:schemeClr val="bg1"/>
                </a:solidFill>
                <a:latin typeface="+mj-lt"/>
              </a:rPr>
              <a:t>Confidential</a:t>
            </a:r>
            <a:r>
              <a:rPr lang="fr-FR" sz="1100">
                <a:solidFill>
                  <a:schemeClr val="bg1"/>
                </a:solidFill>
                <a:latin typeface="+mj-lt"/>
              </a:rPr>
              <a:t> &amp; </a:t>
            </a:r>
            <a:r>
              <a:rPr lang="fr-FR" sz="1100" err="1">
                <a:solidFill>
                  <a:schemeClr val="bg1"/>
                </a:solidFill>
                <a:latin typeface="+mj-lt"/>
              </a:rPr>
              <a:t>Proprietary</a:t>
            </a:r>
            <a:endParaRPr lang="fr-FR" sz="1100">
              <a:solidFill>
                <a:schemeClr val="bg1"/>
              </a:solidFill>
              <a:latin typeface="+mj-lt"/>
            </a:endParaRPr>
          </a:p>
        </p:txBody>
      </p:sp>
      <p:pic>
        <p:nvPicPr>
          <p:cNvPr id="2" name="Image 1">
            <a:extLst>
              <a:ext uri="{FF2B5EF4-FFF2-40B4-BE49-F238E27FC236}">
                <a16:creationId xmlns:a16="http://schemas.microsoft.com/office/drawing/2014/main" id="{CAED505C-CD5A-CC5D-C40F-58F9F7490E95}"/>
              </a:ext>
            </a:extLst>
          </p:cNvPr>
          <p:cNvPicPr>
            <a:picLocks noChangeAspect="1"/>
          </p:cNvPicPr>
          <p:nvPr/>
        </p:nvPicPr>
        <p:blipFill>
          <a:blip r:embed="rId7"/>
          <a:srcRect t="3685" r="52501"/>
          <a:stretch/>
        </p:blipFill>
        <p:spPr>
          <a:xfrm>
            <a:off x="524352" y="1713560"/>
            <a:ext cx="3238247" cy="2173333"/>
          </a:xfrm>
          <a:prstGeom prst="rect">
            <a:avLst/>
          </a:prstGeom>
        </p:spPr>
      </p:pic>
      <p:pic>
        <p:nvPicPr>
          <p:cNvPr id="4" name="Image 3">
            <a:extLst>
              <a:ext uri="{FF2B5EF4-FFF2-40B4-BE49-F238E27FC236}">
                <a16:creationId xmlns:a16="http://schemas.microsoft.com/office/drawing/2014/main" id="{42A00C9A-919A-0EF6-904A-2FD8891BC222}"/>
              </a:ext>
            </a:extLst>
          </p:cNvPr>
          <p:cNvPicPr>
            <a:picLocks noChangeAspect="1"/>
          </p:cNvPicPr>
          <p:nvPr/>
        </p:nvPicPr>
        <p:blipFill>
          <a:blip r:embed="rId7"/>
          <a:srcRect l="51791" t="4232" b="-1"/>
          <a:stretch/>
        </p:blipFill>
        <p:spPr>
          <a:xfrm>
            <a:off x="583290" y="3704909"/>
            <a:ext cx="3347181" cy="2222886"/>
          </a:xfrm>
          <a:prstGeom prst="rect">
            <a:avLst/>
          </a:prstGeom>
        </p:spPr>
      </p:pic>
      <p:sp>
        <p:nvSpPr>
          <p:cNvPr id="13" name="TextBox 2">
            <a:extLst>
              <a:ext uri="{FF2B5EF4-FFF2-40B4-BE49-F238E27FC236}">
                <a16:creationId xmlns:a16="http://schemas.microsoft.com/office/drawing/2014/main" id="{52165747-BCAD-8D2F-5905-F0C8C1C5D34E}"/>
              </a:ext>
            </a:extLst>
          </p:cNvPr>
          <p:cNvSpPr txBox="1"/>
          <p:nvPr/>
        </p:nvSpPr>
        <p:spPr>
          <a:xfrm>
            <a:off x="4473114" y="5937189"/>
            <a:ext cx="3521724" cy="407804"/>
          </a:xfrm>
          <a:prstGeom prst="rect">
            <a:avLst/>
          </a:prstGeom>
          <a:solidFill>
            <a:srgbClr val="F0AB00"/>
          </a:solidFill>
          <a:ln>
            <a:noFill/>
          </a:ln>
        </p:spPr>
        <p:txBody>
          <a:bodyPr wrap="square" rtlCol="0">
            <a:spAutoFit/>
          </a:bodyPr>
          <a:lstStyle/>
          <a:p>
            <a:pPr algn="ctr">
              <a:lnSpc>
                <a:spcPct val="115000"/>
              </a:lnSpc>
              <a:spcBef>
                <a:spcPts val="635"/>
              </a:spcBef>
            </a:pPr>
            <a:r>
              <a:rPr lang="en-US" sz="1905">
                <a:solidFill>
                  <a:schemeClr val="bg1"/>
                </a:solidFill>
              </a:rPr>
              <a:t>DNA Double strand break </a:t>
            </a:r>
            <a:endParaRPr lang="en-US" sz="1905">
              <a:solidFill>
                <a:schemeClr val="bg1"/>
              </a:solidFill>
              <a:latin typeface="Arial" panose="020B0604020202020204" pitchFamily="34" charset="0"/>
              <a:ea typeface="Calibri" panose="020F0502020204030204" pitchFamily="34" charset="0"/>
              <a:cs typeface="Arial" panose="020B0604020202020204" pitchFamily="34" charset="0"/>
            </a:endParaRPr>
          </a:p>
        </p:txBody>
      </p:sp>
      <p:sp>
        <p:nvSpPr>
          <p:cNvPr id="16" name="TextBox 2">
            <a:extLst>
              <a:ext uri="{FF2B5EF4-FFF2-40B4-BE49-F238E27FC236}">
                <a16:creationId xmlns:a16="http://schemas.microsoft.com/office/drawing/2014/main" id="{EEA9E8B0-F2B0-F959-1BC3-07B0F62813A5}"/>
              </a:ext>
            </a:extLst>
          </p:cNvPr>
          <p:cNvSpPr txBox="1"/>
          <p:nvPr/>
        </p:nvSpPr>
        <p:spPr>
          <a:xfrm>
            <a:off x="8493199" y="5927795"/>
            <a:ext cx="3521724" cy="407804"/>
          </a:xfrm>
          <a:prstGeom prst="rect">
            <a:avLst/>
          </a:prstGeom>
          <a:solidFill>
            <a:srgbClr val="F0AB00"/>
          </a:solidFill>
          <a:ln>
            <a:noFill/>
          </a:ln>
        </p:spPr>
        <p:txBody>
          <a:bodyPr wrap="square" rtlCol="0">
            <a:spAutoFit/>
          </a:bodyPr>
          <a:lstStyle/>
          <a:p>
            <a:pPr algn="ctr">
              <a:lnSpc>
                <a:spcPct val="115000"/>
              </a:lnSpc>
              <a:spcBef>
                <a:spcPts val="635"/>
              </a:spcBef>
            </a:pPr>
            <a:r>
              <a:rPr lang="en-US" sz="1905">
                <a:solidFill>
                  <a:schemeClr val="bg1"/>
                </a:solidFill>
              </a:rPr>
              <a:t>Apoptosis effect activation</a:t>
            </a:r>
            <a:endParaRPr lang="en-US" sz="1905">
              <a:solidFill>
                <a:schemeClr val="bg1"/>
              </a:solidFill>
              <a:latin typeface="Arial" panose="020B0604020202020204" pitchFamily="34" charset="0"/>
              <a:ea typeface="Calibri" panose="020F0502020204030204" pitchFamily="34" charset="0"/>
              <a:cs typeface="Arial" panose="020B0604020202020204" pitchFamily="34" charset="0"/>
            </a:endParaRPr>
          </a:p>
        </p:txBody>
      </p:sp>
      <p:sp>
        <p:nvSpPr>
          <p:cNvPr id="5" name="ZoneTexte 4">
            <a:extLst>
              <a:ext uri="{FF2B5EF4-FFF2-40B4-BE49-F238E27FC236}">
                <a16:creationId xmlns:a16="http://schemas.microsoft.com/office/drawing/2014/main" id="{DB88908E-8114-61DF-DB8B-25362B3A69D9}"/>
              </a:ext>
            </a:extLst>
          </p:cNvPr>
          <p:cNvSpPr txBox="1"/>
          <p:nvPr/>
        </p:nvSpPr>
        <p:spPr>
          <a:xfrm>
            <a:off x="-249930" y="5688947"/>
            <a:ext cx="1548564" cy="238848"/>
          </a:xfrm>
          <a:prstGeom prst="rect">
            <a:avLst/>
          </a:prstGeom>
          <a:noFill/>
        </p:spPr>
        <p:txBody>
          <a:bodyPr wrap="square" rtlCol="0">
            <a:spAutoFit/>
          </a:bodyPr>
          <a:lstStyle/>
          <a:p>
            <a:pPr algn="ctr"/>
            <a:r>
              <a:rPr lang="en-US" sz="952">
                <a:solidFill>
                  <a:srgbClr val="414141"/>
                </a:solidFill>
                <a:latin typeface="Arial" charset="0"/>
              </a:rPr>
              <a:t>2024 </a:t>
            </a:r>
            <a:r>
              <a:rPr lang="en-US" sz="952" err="1">
                <a:solidFill>
                  <a:srgbClr val="414141"/>
                </a:solidFill>
                <a:latin typeface="Arial" charset="0"/>
              </a:rPr>
              <a:t>Glowa</a:t>
            </a:r>
            <a:r>
              <a:rPr lang="en-US" sz="952">
                <a:solidFill>
                  <a:srgbClr val="414141"/>
                </a:solidFill>
                <a:latin typeface="Arial" charset="0"/>
              </a:rPr>
              <a:t> et al.</a:t>
            </a:r>
          </a:p>
        </p:txBody>
      </p:sp>
      <p:pic>
        <p:nvPicPr>
          <p:cNvPr id="9" name="Picture 8">
            <a:extLst>
              <a:ext uri="{FF2B5EF4-FFF2-40B4-BE49-F238E27FC236}">
                <a16:creationId xmlns:a16="http://schemas.microsoft.com/office/drawing/2014/main" id="{BCE64F77-E18F-325A-3F15-C23224F43203}"/>
              </a:ext>
            </a:extLst>
          </p:cNvPr>
          <p:cNvPicPr>
            <a:picLocks noChangeAspect="1"/>
          </p:cNvPicPr>
          <p:nvPr/>
        </p:nvPicPr>
        <p:blipFill>
          <a:blip r:embed="rId8"/>
          <a:stretch>
            <a:fillRect/>
          </a:stretch>
        </p:blipFill>
        <p:spPr>
          <a:xfrm>
            <a:off x="8524304" y="2472118"/>
            <a:ext cx="3520738" cy="2892034"/>
          </a:xfrm>
          <a:prstGeom prst="rect">
            <a:avLst/>
          </a:prstGeom>
        </p:spPr>
      </p:pic>
    </p:spTree>
    <p:extLst>
      <p:ext uri="{BB962C8B-B14F-4D97-AF65-F5344CB8AC3E}">
        <p14:creationId xmlns:p14="http://schemas.microsoft.com/office/powerpoint/2010/main" val="2874555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B8E6030-6DAB-4C74-52BB-FA4ED9908293}"/>
              </a:ext>
            </a:extLst>
          </p:cNvPr>
          <p:cNvSpPr>
            <a:spLocks noGrp="1"/>
          </p:cNvSpPr>
          <p:nvPr>
            <p:ph type="title"/>
          </p:nvPr>
        </p:nvSpPr>
        <p:spPr>
          <a:xfrm>
            <a:off x="609602" y="169107"/>
            <a:ext cx="10202942" cy="678506"/>
          </a:xfrm>
        </p:spPr>
        <p:txBody>
          <a:bodyPr vert="horz">
            <a:noAutofit/>
          </a:bodyPr>
          <a:lstStyle/>
          <a:p>
            <a:r>
              <a:rPr lang="en-US" b="1">
                <a:ln w="0"/>
                <a:solidFill>
                  <a:srgbClr val="EB6A0A"/>
                </a:solidFill>
                <a:latin typeface="Calibri Light (En-têtes)"/>
                <a:ea typeface="Tahoma" panose="020B0604030504040204" pitchFamily="34" charset="0"/>
                <a:cs typeface="Tahoma" panose="020B0604030504040204" pitchFamily="34" charset="0"/>
              </a:rPr>
              <a:t>Possible Indications</a:t>
            </a:r>
          </a:p>
        </p:txBody>
      </p:sp>
      <p:grpSp>
        <p:nvGrpSpPr>
          <p:cNvPr id="14" name="Groupe 13">
            <a:extLst>
              <a:ext uri="{FF2B5EF4-FFF2-40B4-BE49-F238E27FC236}">
                <a16:creationId xmlns:a16="http://schemas.microsoft.com/office/drawing/2014/main" id="{1A6B363C-5302-F5D4-AE44-0F643CDF96D2}"/>
              </a:ext>
            </a:extLst>
          </p:cNvPr>
          <p:cNvGrpSpPr/>
          <p:nvPr/>
        </p:nvGrpSpPr>
        <p:grpSpPr>
          <a:xfrm>
            <a:off x="2705028" y="1367420"/>
            <a:ext cx="6268298" cy="4558742"/>
            <a:chOff x="3000611" y="1386735"/>
            <a:chExt cx="6268298" cy="4558742"/>
          </a:xfrm>
        </p:grpSpPr>
        <p:sp>
          <p:nvSpPr>
            <p:cNvPr id="4" name="Oval 34">
              <a:extLst>
                <a:ext uri="{FF2B5EF4-FFF2-40B4-BE49-F238E27FC236}">
                  <a16:creationId xmlns:a16="http://schemas.microsoft.com/office/drawing/2014/main" id="{AB61A50E-0D9A-F022-C5C6-D55E91CBAB60}"/>
                </a:ext>
              </a:extLst>
            </p:cNvPr>
            <p:cNvSpPr/>
            <p:nvPr/>
          </p:nvSpPr>
          <p:spPr>
            <a:xfrm>
              <a:off x="3768513" y="1400181"/>
              <a:ext cx="4464038" cy="4464038"/>
            </a:xfrm>
            <a:prstGeom prst="ellipse">
              <a:avLst/>
            </a:prstGeom>
            <a:solidFill>
              <a:schemeClr val="bg1">
                <a:lumMod val="85000"/>
              </a:schemeClr>
            </a:solidFill>
            <a:ln w="76200">
              <a:solidFill>
                <a:schemeClr val="bg2">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a:latin typeface="+mj-lt"/>
              </a:endParaRPr>
            </a:p>
          </p:txBody>
        </p:sp>
        <p:pic>
          <p:nvPicPr>
            <p:cNvPr id="1026" name="Picture 2" descr="This Free Clip Arts Design Of Male Body Silhouette - Hand - (254x900) Png  Clipart Download">
              <a:extLst>
                <a:ext uri="{FF2B5EF4-FFF2-40B4-BE49-F238E27FC236}">
                  <a16:creationId xmlns:a16="http://schemas.microsoft.com/office/drawing/2014/main" id="{BF84CF9E-21F4-ADBB-F6C7-D1D0FEEB9DB2}"/>
                </a:ext>
              </a:extLst>
            </p:cNvPr>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377301" y="1569699"/>
              <a:ext cx="1236656" cy="41902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7" name="Abgerundetes Rechteck 47">
              <a:extLst>
                <a:ext uri="{FF2B5EF4-FFF2-40B4-BE49-F238E27FC236}">
                  <a16:creationId xmlns:a16="http://schemas.microsoft.com/office/drawing/2014/main" id="{E9E27B0F-9C80-C753-7BBB-59F52A153526}"/>
                </a:ext>
              </a:extLst>
            </p:cNvPr>
            <p:cNvSpPr/>
            <p:nvPr/>
          </p:nvSpPr>
          <p:spPr>
            <a:xfrm>
              <a:off x="6720909" y="5467875"/>
              <a:ext cx="1638000" cy="477602"/>
            </a:xfrm>
            <a:prstGeom prst="roundRect">
              <a:avLst/>
            </a:prstGeom>
            <a:solidFill>
              <a:schemeClr val="accent5">
                <a:lumMod val="40000"/>
                <a:lumOff val="60000"/>
              </a:schemeClr>
            </a:solidFill>
            <a:ln w="3810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err="1">
                  <a:solidFill>
                    <a:schemeClr val="tx1"/>
                  </a:solidFill>
                  <a:latin typeface="+mj-lt"/>
                </a:rPr>
                <a:t>Pediatric</a:t>
              </a:r>
              <a:r>
                <a:rPr lang="de-DE" sz="1200">
                  <a:solidFill>
                    <a:schemeClr val="tx1"/>
                  </a:solidFill>
                  <a:latin typeface="+mj-lt"/>
                </a:rPr>
                <a:t> Tumors</a:t>
              </a:r>
            </a:p>
          </p:txBody>
        </p:sp>
        <p:sp>
          <p:nvSpPr>
            <p:cNvPr id="45" name="Abgerundetes Rechteck 52">
              <a:extLst>
                <a:ext uri="{FF2B5EF4-FFF2-40B4-BE49-F238E27FC236}">
                  <a16:creationId xmlns:a16="http://schemas.microsoft.com/office/drawing/2014/main" id="{0D767CBC-D548-3258-E8CC-44C75C9A60BE}"/>
                </a:ext>
              </a:extLst>
            </p:cNvPr>
            <p:cNvSpPr/>
            <p:nvPr/>
          </p:nvSpPr>
          <p:spPr>
            <a:xfrm>
              <a:off x="3872622" y="5458401"/>
              <a:ext cx="1634562" cy="483353"/>
            </a:xfrm>
            <a:prstGeom prst="roundRect">
              <a:avLst/>
            </a:prstGeom>
            <a:solidFill>
              <a:schemeClr val="accent5">
                <a:lumMod val="40000"/>
                <a:lumOff val="60000"/>
              </a:schemeClr>
            </a:solidFill>
            <a:ln w="3810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a:latin typeface="+mj-lt"/>
              </a:endParaRPr>
            </a:p>
          </p:txBody>
        </p:sp>
        <p:sp>
          <p:nvSpPr>
            <p:cNvPr id="46" name="Textfeld 53">
              <a:extLst>
                <a:ext uri="{FF2B5EF4-FFF2-40B4-BE49-F238E27FC236}">
                  <a16:creationId xmlns:a16="http://schemas.microsoft.com/office/drawing/2014/main" id="{C4D2EF43-42C7-9216-1D60-94264D943D63}"/>
                </a:ext>
              </a:extLst>
            </p:cNvPr>
            <p:cNvSpPr txBox="1"/>
            <p:nvPr/>
          </p:nvSpPr>
          <p:spPr>
            <a:xfrm>
              <a:off x="3719045" y="5583565"/>
              <a:ext cx="1941716" cy="253916"/>
            </a:xfrm>
            <a:prstGeom prst="rect">
              <a:avLst/>
            </a:prstGeom>
            <a:noFill/>
          </p:spPr>
          <p:txBody>
            <a:bodyPr wrap="square" rtlCol="0">
              <a:spAutoFit/>
            </a:bodyPr>
            <a:lstStyle/>
            <a:p>
              <a:pPr algn="ctr"/>
              <a:r>
                <a:rPr lang="de-DE" sz="1050">
                  <a:latin typeface="+mj-lt"/>
                  <a:ea typeface="Verdana" charset="0"/>
                  <a:cs typeface="Verdana" charset="0"/>
                </a:rPr>
                <a:t>Re-Irradiation</a:t>
              </a:r>
            </a:p>
          </p:txBody>
        </p:sp>
        <p:cxnSp>
          <p:nvCxnSpPr>
            <p:cNvPr id="59" name="Connecteur droit 58">
              <a:extLst>
                <a:ext uri="{FF2B5EF4-FFF2-40B4-BE49-F238E27FC236}">
                  <a16:creationId xmlns:a16="http://schemas.microsoft.com/office/drawing/2014/main" id="{740653FF-E079-6B18-6A39-9F7894C10C6A}"/>
                </a:ext>
              </a:extLst>
            </p:cNvPr>
            <p:cNvCxnSpPr>
              <a:cxnSpLocks/>
            </p:cNvCxnSpPr>
            <p:nvPr/>
          </p:nvCxnSpPr>
          <p:spPr>
            <a:xfrm flipH="1">
              <a:off x="6025288" y="1831563"/>
              <a:ext cx="319344" cy="108445"/>
            </a:xfrm>
            <a:prstGeom prst="line">
              <a:avLst/>
            </a:prstGeom>
            <a:ln w="38100">
              <a:solidFill>
                <a:schemeClr val="accent2"/>
              </a:solidFill>
            </a:ln>
          </p:spPr>
          <p:style>
            <a:lnRef idx="1">
              <a:schemeClr val="accent5"/>
            </a:lnRef>
            <a:fillRef idx="0">
              <a:schemeClr val="accent5"/>
            </a:fillRef>
            <a:effectRef idx="0">
              <a:schemeClr val="accent5"/>
            </a:effectRef>
            <a:fontRef idx="minor">
              <a:schemeClr val="tx1"/>
            </a:fontRef>
          </p:style>
        </p:cxnSp>
        <p:cxnSp>
          <p:nvCxnSpPr>
            <p:cNvPr id="61" name="Connecteur droit 60">
              <a:extLst>
                <a:ext uri="{FF2B5EF4-FFF2-40B4-BE49-F238E27FC236}">
                  <a16:creationId xmlns:a16="http://schemas.microsoft.com/office/drawing/2014/main" id="{C21B1C50-440A-54E7-3AC4-ECD036C59A26}"/>
                </a:ext>
              </a:extLst>
            </p:cNvPr>
            <p:cNvCxnSpPr>
              <a:cxnSpLocks/>
            </p:cNvCxnSpPr>
            <p:nvPr/>
          </p:nvCxnSpPr>
          <p:spPr>
            <a:xfrm>
              <a:off x="5486088" y="1755101"/>
              <a:ext cx="454189" cy="18989"/>
            </a:xfrm>
            <a:prstGeom prst="line">
              <a:avLst/>
            </a:prstGeom>
            <a:ln w="38100">
              <a:solidFill>
                <a:schemeClr val="accent2"/>
              </a:solidFill>
            </a:ln>
          </p:spPr>
          <p:style>
            <a:lnRef idx="1">
              <a:schemeClr val="accent5"/>
            </a:lnRef>
            <a:fillRef idx="0">
              <a:schemeClr val="accent5"/>
            </a:fillRef>
            <a:effectRef idx="0">
              <a:schemeClr val="accent5"/>
            </a:effectRef>
            <a:fontRef idx="minor">
              <a:schemeClr val="tx1"/>
            </a:fontRef>
          </p:style>
        </p:cxnSp>
        <p:cxnSp>
          <p:nvCxnSpPr>
            <p:cNvPr id="65" name="Connecteur droit 64">
              <a:extLst>
                <a:ext uri="{FF2B5EF4-FFF2-40B4-BE49-F238E27FC236}">
                  <a16:creationId xmlns:a16="http://schemas.microsoft.com/office/drawing/2014/main" id="{DDB61145-5E24-A480-D384-E67E565DAE46}"/>
                </a:ext>
              </a:extLst>
            </p:cNvPr>
            <p:cNvCxnSpPr>
              <a:cxnSpLocks/>
            </p:cNvCxnSpPr>
            <p:nvPr/>
          </p:nvCxnSpPr>
          <p:spPr>
            <a:xfrm flipH="1" flipV="1">
              <a:off x="5995629" y="2188364"/>
              <a:ext cx="842516" cy="58264"/>
            </a:xfrm>
            <a:prstGeom prst="line">
              <a:avLst/>
            </a:prstGeom>
            <a:ln w="38100">
              <a:solidFill>
                <a:schemeClr val="accent2"/>
              </a:solidFill>
            </a:ln>
          </p:spPr>
          <p:style>
            <a:lnRef idx="1">
              <a:schemeClr val="accent5"/>
            </a:lnRef>
            <a:fillRef idx="0">
              <a:schemeClr val="accent5"/>
            </a:fillRef>
            <a:effectRef idx="0">
              <a:schemeClr val="accent5"/>
            </a:effectRef>
            <a:fontRef idx="minor">
              <a:schemeClr val="tx1"/>
            </a:fontRef>
          </p:style>
        </p:cxnSp>
        <p:cxnSp>
          <p:nvCxnSpPr>
            <p:cNvPr id="67" name="Connecteur droit 66">
              <a:extLst>
                <a:ext uri="{FF2B5EF4-FFF2-40B4-BE49-F238E27FC236}">
                  <a16:creationId xmlns:a16="http://schemas.microsoft.com/office/drawing/2014/main" id="{6E3A1B01-0163-DAA6-A763-B4EC86DCB1AB}"/>
                </a:ext>
              </a:extLst>
            </p:cNvPr>
            <p:cNvCxnSpPr>
              <a:cxnSpLocks/>
            </p:cNvCxnSpPr>
            <p:nvPr/>
          </p:nvCxnSpPr>
          <p:spPr>
            <a:xfrm flipH="1" flipV="1">
              <a:off x="5973823" y="3668626"/>
              <a:ext cx="1128071" cy="926885"/>
            </a:xfrm>
            <a:prstGeom prst="line">
              <a:avLst/>
            </a:prstGeom>
            <a:ln w="38100">
              <a:solidFill>
                <a:schemeClr val="accent2"/>
              </a:solidFill>
            </a:ln>
          </p:spPr>
          <p:style>
            <a:lnRef idx="1">
              <a:schemeClr val="accent5"/>
            </a:lnRef>
            <a:fillRef idx="0">
              <a:schemeClr val="accent5"/>
            </a:fillRef>
            <a:effectRef idx="0">
              <a:schemeClr val="accent5"/>
            </a:effectRef>
            <a:fontRef idx="minor">
              <a:schemeClr val="tx1"/>
            </a:fontRef>
          </p:style>
        </p:cxnSp>
        <p:cxnSp>
          <p:nvCxnSpPr>
            <p:cNvPr id="69" name="Connecteur droit 68">
              <a:extLst>
                <a:ext uri="{FF2B5EF4-FFF2-40B4-BE49-F238E27FC236}">
                  <a16:creationId xmlns:a16="http://schemas.microsoft.com/office/drawing/2014/main" id="{77F51922-7DAA-0CBA-D64D-06021F154B9B}"/>
                </a:ext>
              </a:extLst>
            </p:cNvPr>
            <p:cNvCxnSpPr>
              <a:cxnSpLocks/>
            </p:cNvCxnSpPr>
            <p:nvPr/>
          </p:nvCxnSpPr>
          <p:spPr>
            <a:xfrm flipH="1" flipV="1">
              <a:off x="6067736" y="3618447"/>
              <a:ext cx="1316281" cy="298450"/>
            </a:xfrm>
            <a:prstGeom prst="line">
              <a:avLst/>
            </a:prstGeom>
            <a:ln w="38100">
              <a:solidFill>
                <a:schemeClr val="accent2"/>
              </a:solidFill>
            </a:ln>
          </p:spPr>
          <p:style>
            <a:lnRef idx="1">
              <a:schemeClr val="accent5"/>
            </a:lnRef>
            <a:fillRef idx="0">
              <a:schemeClr val="accent5"/>
            </a:fillRef>
            <a:effectRef idx="0">
              <a:schemeClr val="accent5"/>
            </a:effectRef>
            <a:fontRef idx="minor">
              <a:schemeClr val="tx1"/>
            </a:fontRef>
          </p:style>
        </p:cxnSp>
        <p:cxnSp>
          <p:nvCxnSpPr>
            <p:cNvPr id="71" name="Connecteur droit 70">
              <a:extLst>
                <a:ext uri="{FF2B5EF4-FFF2-40B4-BE49-F238E27FC236}">
                  <a16:creationId xmlns:a16="http://schemas.microsoft.com/office/drawing/2014/main" id="{006E9DFB-23D2-E3F2-544B-C39DE7E9E700}"/>
                </a:ext>
              </a:extLst>
            </p:cNvPr>
            <p:cNvCxnSpPr>
              <a:cxnSpLocks/>
            </p:cNvCxnSpPr>
            <p:nvPr/>
          </p:nvCxnSpPr>
          <p:spPr>
            <a:xfrm flipH="1" flipV="1">
              <a:off x="6058071" y="3152763"/>
              <a:ext cx="1269121" cy="29624"/>
            </a:xfrm>
            <a:prstGeom prst="line">
              <a:avLst/>
            </a:prstGeom>
            <a:ln w="38100">
              <a:solidFill>
                <a:schemeClr val="accent2"/>
              </a:solidFill>
            </a:ln>
          </p:spPr>
          <p:style>
            <a:lnRef idx="1">
              <a:schemeClr val="accent5"/>
            </a:lnRef>
            <a:fillRef idx="0">
              <a:schemeClr val="accent5"/>
            </a:fillRef>
            <a:effectRef idx="0">
              <a:schemeClr val="accent5"/>
            </a:effectRef>
            <a:fontRef idx="minor">
              <a:schemeClr val="tx1"/>
            </a:fontRef>
          </p:style>
        </p:cxnSp>
        <p:cxnSp>
          <p:nvCxnSpPr>
            <p:cNvPr id="74" name="Connecteur droit 73">
              <a:extLst>
                <a:ext uri="{FF2B5EF4-FFF2-40B4-BE49-F238E27FC236}">
                  <a16:creationId xmlns:a16="http://schemas.microsoft.com/office/drawing/2014/main" id="{268E1676-9A64-06F0-6CC0-DEFB41A6D748}"/>
                </a:ext>
              </a:extLst>
            </p:cNvPr>
            <p:cNvCxnSpPr>
              <a:cxnSpLocks/>
            </p:cNvCxnSpPr>
            <p:nvPr/>
          </p:nvCxnSpPr>
          <p:spPr>
            <a:xfrm flipH="1">
              <a:off x="4975780" y="3942949"/>
              <a:ext cx="782112" cy="518031"/>
            </a:xfrm>
            <a:prstGeom prst="line">
              <a:avLst/>
            </a:prstGeom>
            <a:ln w="38100">
              <a:solidFill>
                <a:schemeClr val="accent2"/>
              </a:solidFill>
            </a:ln>
          </p:spPr>
          <p:style>
            <a:lnRef idx="1">
              <a:schemeClr val="accent5"/>
            </a:lnRef>
            <a:fillRef idx="0">
              <a:schemeClr val="accent5"/>
            </a:fillRef>
            <a:effectRef idx="0">
              <a:schemeClr val="accent5"/>
            </a:effectRef>
            <a:fontRef idx="minor">
              <a:schemeClr val="tx1"/>
            </a:fontRef>
          </p:style>
        </p:cxnSp>
        <p:cxnSp>
          <p:nvCxnSpPr>
            <p:cNvPr id="76" name="Connecteur droit 75">
              <a:extLst>
                <a:ext uri="{FF2B5EF4-FFF2-40B4-BE49-F238E27FC236}">
                  <a16:creationId xmlns:a16="http://schemas.microsoft.com/office/drawing/2014/main" id="{2C664713-FF17-D8C5-FFBD-26CEDB1B7F93}"/>
                </a:ext>
              </a:extLst>
            </p:cNvPr>
            <p:cNvCxnSpPr>
              <a:cxnSpLocks/>
            </p:cNvCxnSpPr>
            <p:nvPr/>
          </p:nvCxnSpPr>
          <p:spPr>
            <a:xfrm flipH="1">
              <a:off x="4831969" y="3006766"/>
              <a:ext cx="1035757" cy="731330"/>
            </a:xfrm>
            <a:prstGeom prst="line">
              <a:avLst/>
            </a:prstGeom>
            <a:ln w="38100">
              <a:solidFill>
                <a:schemeClr val="accent2"/>
              </a:solidFill>
            </a:ln>
          </p:spPr>
          <p:style>
            <a:lnRef idx="1">
              <a:schemeClr val="accent5"/>
            </a:lnRef>
            <a:fillRef idx="0">
              <a:schemeClr val="accent5"/>
            </a:fillRef>
            <a:effectRef idx="0">
              <a:schemeClr val="accent5"/>
            </a:effectRef>
            <a:fontRef idx="minor">
              <a:schemeClr val="tx1"/>
            </a:fontRef>
          </p:style>
        </p:cxnSp>
        <p:cxnSp>
          <p:nvCxnSpPr>
            <p:cNvPr id="78" name="Connecteur droit 77">
              <a:extLst>
                <a:ext uri="{FF2B5EF4-FFF2-40B4-BE49-F238E27FC236}">
                  <a16:creationId xmlns:a16="http://schemas.microsoft.com/office/drawing/2014/main" id="{315C48D6-BEF1-EE5C-E3B3-29B391B0CEAA}"/>
                </a:ext>
              </a:extLst>
            </p:cNvPr>
            <p:cNvCxnSpPr>
              <a:cxnSpLocks/>
            </p:cNvCxnSpPr>
            <p:nvPr/>
          </p:nvCxnSpPr>
          <p:spPr>
            <a:xfrm flipH="1">
              <a:off x="4784557" y="2644026"/>
              <a:ext cx="1189266" cy="408603"/>
            </a:xfrm>
            <a:prstGeom prst="line">
              <a:avLst/>
            </a:prstGeom>
            <a:ln w="38100">
              <a:solidFill>
                <a:schemeClr val="accent2"/>
              </a:solidFill>
            </a:ln>
          </p:spPr>
          <p:style>
            <a:lnRef idx="1">
              <a:schemeClr val="accent5"/>
            </a:lnRef>
            <a:fillRef idx="0">
              <a:schemeClr val="accent5"/>
            </a:fillRef>
            <a:effectRef idx="0">
              <a:schemeClr val="accent5"/>
            </a:effectRef>
            <a:fontRef idx="minor">
              <a:schemeClr val="tx1"/>
            </a:fontRef>
          </p:style>
        </p:cxnSp>
        <p:cxnSp>
          <p:nvCxnSpPr>
            <p:cNvPr id="83" name="Connecteur droit 82">
              <a:extLst>
                <a:ext uri="{FF2B5EF4-FFF2-40B4-BE49-F238E27FC236}">
                  <a16:creationId xmlns:a16="http://schemas.microsoft.com/office/drawing/2014/main" id="{51AF9BDE-FDEC-F5CB-115F-44FB389E95A7}"/>
                </a:ext>
              </a:extLst>
            </p:cNvPr>
            <p:cNvCxnSpPr>
              <a:cxnSpLocks/>
            </p:cNvCxnSpPr>
            <p:nvPr/>
          </p:nvCxnSpPr>
          <p:spPr>
            <a:xfrm flipH="1" flipV="1">
              <a:off x="5171175" y="2480601"/>
              <a:ext cx="593848" cy="11955"/>
            </a:xfrm>
            <a:prstGeom prst="line">
              <a:avLst/>
            </a:prstGeom>
            <a:ln w="38100">
              <a:solidFill>
                <a:schemeClr val="accent2"/>
              </a:solidFill>
            </a:ln>
          </p:spPr>
          <p:style>
            <a:lnRef idx="1">
              <a:schemeClr val="accent5"/>
            </a:lnRef>
            <a:fillRef idx="0">
              <a:schemeClr val="accent5"/>
            </a:fillRef>
            <a:effectRef idx="0">
              <a:schemeClr val="accent5"/>
            </a:effectRef>
            <a:fontRef idx="minor">
              <a:schemeClr val="tx1"/>
            </a:fontRef>
          </p:style>
        </p:cxnSp>
        <p:sp>
          <p:nvSpPr>
            <p:cNvPr id="5" name="Abgerundetes Rechteck 38">
              <a:extLst>
                <a:ext uri="{FF2B5EF4-FFF2-40B4-BE49-F238E27FC236}">
                  <a16:creationId xmlns:a16="http://schemas.microsoft.com/office/drawing/2014/main" id="{7F6CE637-01D4-382B-77A6-DD3EF9B1A818}"/>
                </a:ext>
              </a:extLst>
            </p:cNvPr>
            <p:cNvSpPr/>
            <p:nvPr/>
          </p:nvSpPr>
          <p:spPr>
            <a:xfrm>
              <a:off x="3352085" y="4442207"/>
              <a:ext cx="1634562" cy="555579"/>
            </a:xfrm>
            <a:prstGeom prst="roundRect">
              <a:avLst/>
            </a:prstGeom>
            <a:solidFill>
              <a:schemeClr val="bg1"/>
            </a:solidFill>
            <a:ln w="3810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schemeClr val="tx1"/>
                </a:solidFill>
                <a:latin typeface="+mj-lt"/>
              </a:endParaRPr>
            </a:p>
          </p:txBody>
        </p:sp>
        <p:sp>
          <p:nvSpPr>
            <p:cNvPr id="31" name="Abgerundetes Rechteck 41">
              <a:extLst>
                <a:ext uri="{FF2B5EF4-FFF2-40B4-BE49-F238E27FC236}">
                  <a16:creationId xmlns:a16="http://schemas.microsoft.com/office/drawing/2014/main" id="{40AAB681-B74A-28C7-B4B8-860D1880FA74}"/>
                </a:ext>
              </a:extLst>
            </p:cNvPr>
            <p:cNvSpPr/>
            <p:nvPr/>
          </p:nvSpPr>
          <p:spPr>
            <a:xfrm>
              <a:off x="4062403" y="1455802"/>
              <a:ext cx="1407727" cy="475200"/>
            </a:xfrm>
            <a:prstGeom prst="roundRect">
              <a:avLst/>
            </a:prstGeom>
            <a:solidFill>
              <a:schemeClr val="bg1"/>
            </a:solidFill>
            <a:ln w="3810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schemeClr val="tx1"/>
                </a:solidFill>
                <a:latin typeface="+mj-lt"/>
              </a:endParaRPr>
            </a:p>
          </p:txBody>
        </p:sp>
        <p:sp>
          <p:nvSpPr>
            <p:cNvPr id="32" name="Textfeld 42">
              <a:extLst>
                <a:ext uri="{FF2B5EF4-FFF2-40B4-BE49-F238E27FC236}">
                  <a16:creationId xmlns:a16="http://schemas.microsoft.com/office/drawing/2014/main" id="{B69EB5F3-1357-9C83-4977-42DD2259C259}"/>
                </a:ext>
              </a:extLst>
            </p:cNvPr>
            <p:cNvSpPr txBox="1"/>
            <p:nvPr/>
          </p:nvSpPr>
          <p:spPr>
            <a:xfrm>
              <a:off x="4062403" y="1570291"/>
              <a:ext cx="1358167" cy="276999"/>
            </a:xfrm>
            <a:prstGeom prst="rect">
              <a:avLst/>
            </a:prstGeom>
            <a:noFill/>
          </p:spPr>
          <p:txBody>
            <a:bodyPr wrap="square" rtlCol="0">
              <a:spAutoFit/>
            </a:bodyPr>
            <a:lstStyle/>
            <a:p>
              <a:pPr algn="ctr"/>
              <a:r>
                <a:rPr lang="de-DE" sz="1200">
                  <a:latin typeface="+mj-lt"/>
                  <a:ea typeface="Verdana" charset="0"/>
                  <a:cs typeface="Verdana" charset="0"/>
                </a:rPr>
                <a:t>Brain</a:t>
              </a:r>
              <a:endParaRPr lang="de-DE" sz="1200">
                <a:latin typeface="+mj-lt"/>
                <a:ea typeface="Garamond" charset="0"/>
                <a:cs typeface="Garamond" charset="0"/>
              </a:endParaRPr>
            </a:p>
          </p:txBody>
        </p:sp>
        <p:sp>
          <p:nvSpPr>
            <p:cNvPr id="33" name="Abgerundetes Rechteck 43">
              <a:extLst>
                <a:ext uri="{FF2B5EF4-FFF2-40B4-BE49-F238E27FC236}">
                  <a16:creationId xmlns:a16="http://schemas.microsoft.com/office/drawing/2014/main" id="{F553DF7E-61D3-75F7-A6A1-7A253057E7FE}"/>
                </a:ext>
              </a:extLst>
            </p:cNvPr>
            <p:cNvSpPr/>
            <p:nvPr/>
          </p:nvSpPr>
          <p:spPr>
            <a:xfrm>
              <a:off x="6329513" y="1386735"/>
              <a:ext cx="1634562" cy="475200"/>
            </a:xfrm>
            <a:prstGeom prst="roundRect">
              <a:avLst/>
            </a:prstGeom>
            <a:solidFill>
              <a:schemeClr val="bg1"/>
            </a:solidFill>
            <a:ln w="3810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schemeClr val="tx1"/>
                </a:solidFill>
                <a:latin typeface="+mj-lt"/>
              </a:endParaRPr>
            </a:p>
          </p:txBody>
        </p:sp>
        <p:sp>
          <p:nvSpPr>
            <p:cNvPr id="35" name="Abgerundetes Rechteck 45">
              <a:extLst>
                <a:ext uri="{FF2B5EF4-FFF2-40B4-BE49-F238E27FC236}">
                  <a16:creationId xmlns:a16="http://schemas.microsoft.com/office/drawing/2014/main" id="{AC9B6279-180A-6F27-4917-99F75CE44113}"/>
                </a:ext>
              </a:extLst>
            </p:cNvPr>
            <p:cNvSpPr/>
            <p:nvPr/>
          </p:nvSpPr>
          <p:spPr>
            <a:xfrm>
              <a:off x="7083246" y="4561448"/>
              <a:ext cx="1634562" cy="475200"/>
            </a:xfrm>
            <a:prstGeom prst="roundRect">
              <a:avLst/>
            </a:prstGeom>
            <a:solidFill>
              <a:schemeClr val="bg1"/>
            </a:solidFill>
            <a:ln w="3810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schemeClr val="tx1"/>
                </a:solidFill>
                <a:latin typeface="+mj-lt"/>
              </a:endParaRPr>
            </a:p>
          </p:txBody>
        </p:sp>
        <p:sp>
          <p:nvSpPr>
            <p:cNvPr id="36" name="Textfeld 46">
              <a:extLst>
                <a:ext uri="{FF2B5EF4-FFF2-40B4-BE49-F238E27FC236}">
                  <a16:creationId xmlns:a16="http://schemas.microsoft.com/office/drawing/2014/main" id="{7CA84338-067B-A865-FCBC-A4B758852C93}"/>
                </a:ext>
              </a:extLst>
            </p:cNvPr>
            <p:cNvSpPr txBox="1"/>
            <p:nvPr/>
          </p:nvSpPr>
          <p:spPr>
            <a:xfrm>
              <a:off x="6920367" y="4683100"/>
              <a:ext cx="1941716" cy="276999"/>
            </a:xfrm>
            <a:prstGeom prst="rect">
              <a:avLst/>
            </a:prstGeom>
            <a:noFill/>
          </p:spPr>
          <p:txBody>
            <a:bodyPr wrap="square" rtlCol="0">
              <a:spAutoFit/>
            </a:bodyPr>
            <a:lstStyle/>
            <a:p>
              <a:pPr algn="ctr"/>
              <a:r>
                <a:rPr lang="de-DE" sz="1200" err="1">
                  <a:latin typeface="+mj-lt"/>
                  <a:ea typeface="Verdana" charset="0"/>
                  <a:cs typeface="Verdana" charset="0"/>
                </a:rPr>
                <a:t>Prostate</a:t>
              </a:r>
              <a:endParaRPr lang="de-DE" sz="1200">
                <a:latin typeface="+mj-lt"/>
                <a:ea typeface="Verdana" charset="0"/>
                <a:cs typeface="Verdana" charset="0"/>
              </a:endParaRPr>
            </a:p>
          </p:txBody>
        </p:sp>
        <p:sp>
          <p:nvSpPr>
            <p:cNvPr id="42" name="Abgerundetes Rechteck 49">
              <a:extLst>
                <a:ext uri="{FF2B5EF4-FFF2-40B4-BE49-F238E27FC236}">
                  <a16:creationId xmlns:a16="http://schemas.microsoft.com/office/drawing/2014/main" id="{BD510B89-22EC-4BE7-2659-69C60940F338}"/>
                </a:ext>
              </a:extLst>
            </p:cNvPr>
            <p:cNvSpPr/>
            <p:nvPr/>
          </p:nvSpPr>
          <p:spPr>
            <a:xfrm>
              <a:off x="3300661" y="3598237"/>
              <a:ext cx="1508565" cy="458887"/>
            </a:xfrm>
            <a:prstGeom prst="roundRect">
              <a:avLst/>
            </a:prstGeom>
            <a:solidFill>
              <a:schemeClr val="bg1"/>
            </a:solidFill>
            <a:ln w="3810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schemeClr val="tx1"/>
                </a:solidFill>
                <a:latin typeface="+mj-lt"/>
              </a:endParaRPr>
            </a:p>
          </p:txBody>
        </p:sp>
        <p:sp>
          <p:nvSpPr>
            <p:cNvPr id="43" name="Abgerundetes Rechteck 50">
              <a:extLst>
                <a:ext uri="{FF2B5EF4-FFF2-40B4-BE49-F238E27FC236}">
                  <a16:creationId xmlns:a16="http://schemas.microsoft.com/office/drawing/2014/main" id="{6799AB48-8307-44AB-326B-58EDAF993FE6}"/>
                </a:ext>
              </a:extLst>
            </p:cNvPr>
            <p:cNvSpPr/>
            <p:nvPr/>
          </p:nvSpPr>
          <p:spPr>
            <a:xfrm>
              <a:off x="6829888" y="2053866"/>
              <a:ext cx="2073229" cy="604800"/>
            </a:xfrm>
            <a:prstGeom prst="roundRect">
              <a:avLst/>
            </a:prstGeom>
            <a:solidFill>
              <a:schemeClr val="bg1"/>
            </a:solidFill>
            <a:ln w="3810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schemeClr val="tx1"/>
                </a:solidFill>
                <a:latin typeface="+mj-lt"/>
              </a:endParaRPr>
            </a:p>
          </p:txBody>
        </p:sp>
        <p:sp>
          <p:nvSpPr>
            <p:cNvPr id="44" name="Textfeld 51">
              <a:extLst>
                <a:ext uri="{FF2B5EF4-FFF2-40B4-BE49-F238E27FC236}">
                  <a16:creationId xmlns:a16="http://schemas.microsoft.com/office/drawing/2014/main" id="{17ED3114-6948-D514-6D31-BBF691E8CE38}"/>
                </a:ext>
              </a:extLst>
            </p:cNvPr>
            <p:cNvSpPr txBox="1"/>
            <p:nvPr/>
          </p:nvSpPr>
          <p:spPr>
            <a:xfrm>
              <a:off x="3206392" y="4509753"/>
              <a:ext cx="1941716" cy="461665"/>
            </a:xfrm>
            <a:prstGeom prst="rect">
              <a:avLst/>
            </a:prstGeom>
            <a:noFill/>
          </p:spPr>
          <p:txBody>
            <a:bodyPr wrap="square" rtlCol="0">
              <a:spAutoFit/>
            </a:bodyPr>
            <a:lstStyle/>
            <a:p>
              <a:pPr algn="ctr"/>
              <a:r>
                <a:rPr lang="de-DE" sz="1200" err="1">
                  <a:latin typeface="+mj-lt"/>
                  <a:ea typeface="Verdana" charset="0"/>
                  <a:cs typeface="Verdana" charset="0"/>
                </a:rPr>
                <a:t>Sarcoma</a:t>
              </a:r>
              <a:endParaRPr lang="de-DE" sz="1200">
                <a:latin typeface="+mj-lt"/>
                <a:ea typeface="Verdana" charset="0"/>
                <a:cs typeface="Verdana" charset="0"/>
              </a:endParaRPr>
            </a:p>
            <a:p>
              <a:pPr algn="ctr"/>
              <a:r>
                <a:rPr lang="de-DE" sz="1200">
                  <a:latin typeface="+mj-lt"/>
                  <a:ea typeface="Verdana" charset="0"/>
                  <a:cs typeface="Verdana" charset="0"/>
                </a:rPr>
                <a:t>(Bones, soft </a:t>
              </a:r>
              <a:r>
                <a:rPr lang="de-DE" sz="1200" err="1">
                  <a:latin typeface="+mj-lt"/>
                  <a:ea typeface="Verdana" charset="0"/>
                  <a:cs typeface="Verdana" charset="0"/>
                </a:rPr>
                <a:t>tissues</a:t>
              </a:r>
              <a:r>
                <a:rPr lang="de-DE" sz="1200">
                  <a:latin typeface="+mj-lt"/>
                  <a:ea typeface="Verdana" charset="0"/>
                  <a:cs typeface="Verdana" charset="0"/>
                </a:rPr>
                <a:t>)</a:t>
              </a:r>
            </a:p>
          </p:txBody>
        </p:sp>
        <p:sp>
          <p:nvSpPr>
            <p:cNvPr id="47" name="Textfeld 54">
              <a:extLst>
                <a:ext uri="{FF2B5EF4-FFF2-40B4-BE49-F238E27FC236}">
                  <a16:creationId xmlns:a16="http://schemas.microsoft.com/office/drawing/2014/main" id="{DA601FD1-E724-F01E-F0DD-962B50553C0C}"/>
                </a:ext>
              </a:extLst>
            </p:cNvPr>
            <p:cNvSpPr txBox="1"/>
            <p:nvPr/>
          </p:nvSpPr>
          <p:spPr>
            <a:xfrm>
              <a:off x="6756896" y="2043736"/>
              <a:ext cx="2182208" cy="646331"/>
            </a:xfrm>
            <a:prstGeom prst="rect">
              <a:avLst/>
            </a:prstGeom>
            <a:noFill/>
          </p:spPr>
          <p:txBody>
            <a:bodyPr wrap="square" rtlCol="0">
              <a:spAutoFit/>
            </a:bodyPr>
            <a:lstStyle/>
            <a:p>
              <a:pPr algn="ctr"/>
              <a:r>
                <a:rPr lang="de-DE" sz="1200">
                  <a:latin typeface="+mj-lt"/>
                  <a:ea typeface="Verdana" charset="0"/>
                  <a:cs typeface="Verdana" charset="0"/>
                </a:rPr>
                <a:t>Head and Neck</a:t>
              </a:r>
            </a:p>
            <a:p>
              <a:pPr algn="ctr"/>
              <a:r>
                <a:rPr lang="de-DE" sz="1200">
                  <a:latin typeface="+mj-lt"/>
                  <a:ea typeface="Verdana" charset="0"/>
                  <a:cs typeface="Verdana" charset="0"/>
                </a:rPr>
                <a:t>(</a:t>
              </a:r>
              <a:r>
                <a:rPr lang="de-DE" sz="1200" err="1">
                  <a:latin typeface="+mj-lt"/>
                  <a:ea typeface="Verdana" charset="0"/>
                  <a:cs typeface="Verdana" charset="0"/>
                </a:rPr>
                <a:t>Salivary</a:t>
              </a:r>
              <a:r>
                <a:rPr lang="de-DE" sz="1200">
                  <a:latin typeface="+mj-lt"/>
                  <a:ea typeface="Verdana" charset="0"/>
                  <a:cs typeface="Verdana" charset="0"/>
                </a:rPr>
                <a:t> </a:t>
              </a:r>
              <a:r>
                <a:rPr lang="de-DE" sz="1200" err="1">
                  <a:latin typeface="+mj-lt"/>
                  <a:ea typeface="Verdana" charset="0"/>
                  <a:cs typeface="Verdana" charset="0"/>
                </a:rPr>
                <a:t>gland</a:t>
              </a:r>
              <a:r>
                <a:rPr lang="de-DE" sz="1200">
                  <a:latin typeface="+mj-lt"/>
                  <a:ea typeface="Verdana" charset="0"/>
                  <a:cs typeface="Verdana" charset="0"/>
                </a:rPr>
                <a:t>, </a:t>
              </a:r>
              <a:r>
                <a:rPr lang="de-DE" sz="1200" err="1">
                  <a:latin typeface="+mj-lt"/>
                  <a:ea typeface="Verdana" charset="0"/>
                  <a:cs typeface="Verdana" charset="0"/>
                </a:rPr>
                <a:t>nasopharyngeal</a:t>
              </a:r>
              <a:r>
                <a:rPr lang="de-DE" sz="1200">
                  <a:latin typeface="+mj-lt"/>
                  <a:ea typeface="Verdana" charset="0"/>
                  <a:cs typeface="Verdana" charset="0"/>
                </a:rPr>
                <a:t> </a:t>
              </a:r>
              <a:r>
                <a:rPr lang="de-DE" sz="1200" err="1">
                  <a:latin typeface="+mj-lt"/>
                  <a:ea typeface="Verdana" charset="0"/>
                  <a:cs typeface="Verdana" charset="0"/>
                </a:rPr>
                <a:t>carcinoma</a:t>
              </a:r>
              <a:r>
                <a:rPr lang="de-DE" sz="1200">
                  <a:latin typeface="+mj-lt"/>
                  <a:ea typeface="Verdana" charset="0"/>
                  <a:cs typeface="Verdana" charset="0"/>
                </a:rPr>
                <a:t>) </a:t>
              </a:r>
            </a:p>
          </p:txBody>
        </p:sp>
        <p:sp>
          <p:nvSpPr>
            <p:cNvPr id="48" name="Abgerundetes Rechteck 55">
              <a:extLst>
                <a:ext uri="{FF2B5EF4-FFF2-40B4-BE49-F238E27FC236}">
                  <a16:creationId xmlns:a16="http://schemas.microsoft.com/office/drawing/2014/main" id="{CCD75598-DB25-1A93-62F7-581EF50E256F}"/>
                </a:ext>
              </a:extLst>
            </p:cNvPr>
            <p:cNvSpPr/>
            <p:nvPr/>
          </p:nvSpPr>
          <p:spPr>
            <a:xfrm>
              <a:off x="3246741" y="2851954"/>
              <a:ext cx="1552852" cy="475200"/>
            </a:xfrm>
            <a:prstGeom prst="roundRect">
              <a:avLst/>
            </a:prstGeom>
            <a:solidFill>
              <a:schemeClr val="bg1"/>
            </a:solidFill>
            <a:ln w="3810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schemeClr val="tx1"/>
                </a:solidFill>
                <a:latin typeface="+mj-lt"/>
              </a:endParaRPr>
            </a:p>
          </p:txBody>
        </p:sp>
        <p:sp>
          <p:nvSpPr>
            <p:cNvPr id="49" name="Textfeld 56">
              <a:extLst>
                <a:ext uri="{FF2B5EF4-FFF2-40B4-BE49-F238E27FC236}">
                  <a16:creationId xmlns:a16="http://schemas.microsoft.com/office/drawing/2014/main" id="{E9E2B49B-BDFA-92A5-6AAD-84933D123199}"/>
                </a:ext>
              </a:extLst>
            </p:cNvPr>
            <p:cNvSpPr txBox="1"/>
            <p:nvPr/>
          </p:nvSpPr>
          <p:spPr>
            <a:xfrm>
              <a:off x="3000611" y="2969026"/>
              <a:ext cx="2057358" cy="276999"/>
            </a:xfrm>
            <a:prstGeom prst="rect">
              <a:avLst/>
            </a:prstGeom>
            <a:noFill/>
          </p:spPr>
          <p:txBody>
            <a:bodyPr wrap="square" rtlCol="0">
              <a:spAutoFit/>
            </a:bodyPr>
            <a:lstStyle/>
            <a:p>
              <a:pPr algn="ctr"/>
              <a:r>
                <a:rPr lang="de-DE" sz="1200">
                  <a:latin typeface="+mj-lt"/>
                  <a:ea typeface="Verdana" charset="0"/>
                  <a:cs typeface="Verdana" charset="0"/>
                </a:rPr>
                <a:t>Lung</a:t>
              </a:r>
              <a:endParaRPr lang="de-DE" sz="1200">
                <a:latin typeface="+mj-lt"/>
                <a:ea typeface="Garamond" charset="0"/>
                <a:cs typeface="Garamond" charset="0"/>
              </a:endParaRPr>
            </a:p>
          </p:txBody>
        </p:sp>
        <p:sp>
          <p:nvSpPr>
            <p:cNvPr id="50" name="Abgerundetes Rechteck 57">
              <a:extLst>
                <a:ext uri="{FF2B5EF4-FFF2-40B4-BE49-F238E27FC236}">
                  <a16:creationId xmlns:a16="http://schemas.microsoft.com/office/drawing/2014/main" id="{DD7FCE6B-62FD-AEDF-283E-ED66E6F4CC82}"/>
                </a:ext>
              </a:extLst>
            </p:cNvPr>
            <p:cNvSpPr/>
            <p:nvPr/>
          </p:nvSpPr>
          <p:spPr>
            <a:xfrm>
              <a:off x="7377358" y="3755641"/>
              <a:ext cx="1634562" cy="604621"/>
            </a:xfrm>
            <a:prstGeom prst="roundRect">
              <a:avLst/>
            </a:prstGeom>
            <a:solidFill>
              <a:schemeClr val="bg1"/>
            </a:solidFill>
            <a:ln w="3810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schemeClr val="tx1"/>
                </a:solidFill>
                <a:latin typeface="+mj-lt"/>
              </a:endParaRPr>
            </a:p>
          </p:txBody>
        </p:sp>
        <p:sp>
          <p:nvSpPr>
            <p:cNvPr id="51" name="Textfeld 58">
              <a:extLst>
                <a:ext uri="{FF2B5EF4-FFF2-40B4-BE49-F238E27FC236}">
                  <a16:creationId xmlns:a16="http://schemas.microsoft.com/office/drawing/2014/main" id="{C85242F4-E7D5-80AF-8583-04BC6FD6CB00}"/>
                </a:ext>
              </a:extLst>
            </p:cNvPr>
            <p:cNvSpPr txBox="1"/>
            <p:nvPr/>
          </p:nvSpPr>
          <p:spPr>
            <a:xfrm>
              <a:off x="7237688" y="3907305"/>
              <a:ext cx="1941716" cy="276999"/>
            </a:xfrm>
            <a:prstGeom prst="rect">
              <a:avLst/>
            </a:prstGeom>
            <a:noFill/>
          </p:spPr>
          <p:txBody>
            <a:bodyPr wrap="square" rtlCol="0">
              <a:spAutoFit/>
            </a:bodyPr>
            <a:lstStyle/>
            <a:p>
              <a:pPr algn="ctr"/>
              <a:r>
                <a:rPr lang="fr-FR" sz="1200" i="0" err="1">
                  <a:solidFill>
                    <a:srgbClr val="333333"/>
                  </a:solidFill>
                  <a:effectLst/>
                  <a:latin typeface="+mj-lt"/>
                </a:rPr>
                <a:t>Recurrent</a:t>
              </a:r>
              <a:r>
                <a:rPr lang="fr-FR" sz="1200" i="0">
                  <a:solidFill>
                    <a:srgbClr val="333333"/>
                  </a:solidFill>
                  <a:effectLst/>
                  <a:latin typeface="+mj-lt"/>
                </a:rPr>
                <a:t> rectal cancer</a:t>
              </a:r>
              <a:endParaRPr lang="de-DE" sz="1200">
                <a:latin typeface="+mj-lt"/>
                <a:ea typeface="Garamond" charset="0"/>
                <a:cs typeface="Garamond" charset="0"/>
              </a:endParaRPr>
            </a:p>
          </p:txBody>
        </p:sp>
        <p:sp>
          <p:nvSpPr>
            <p:cNvPr id="54" name="Abgerundetes Rechteck 61">
              <a:extLst>
                <a:ext uri="{FF2B5EF4-FFF2-40B4-BE49-F238E27FC236}">
                  <a16:creationId xmlns:a16="http://schemas.microsoft.com/office/drawing/2014/main" id="{5B107734-7061-A44F-D5C1-35E9ECB0E01B}"/>
                </a:ext>
              </a:extLst>
            </p:cNvPr>
            <p:cNvSpPr/>
            <p:nvPr/>
          </p:nvSpPr>
          <p:spPr>
            <a:xfrm>
              <a:off x="3363477" y="2135846"/>
              <a:ext cx="1807698" cy="528828"/>
            </a:xfrm>
            <a:prstGeom prst="roundRect">
              <a:avLst/>
            </a:prstGeom>
            <a:solidFill>
              <a:schemeClr val="bg1"/>
            </a:solidFill>
            <a:ln w="3810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schemeClr val="tx1"/>
                </a:solidFill>
                <a:latin typeface="+mj-lt"/>
              </a:endParaRPr>
            </a:p>
          </p:txBody>
        </p:sp>
        <p:sp>
          <p:nvSpPr>
            <p:cNvPr id="55" name="Textfeld 62">
              <a:extLst>
                <a:ext uri="{FF2B5EF4-FFF2-40B4-BE49-F238E27FC236}">
                  <a16:creationId xmlns:a16="http://schemas.microsoft.com/office/drawing/2014/main" id="{B02AEEF1-5B9C-78C0-E31C-BD238CDEAB9B}"/>
                </a:ext>
              </a:extLst>
            </p:cNvPr>
            <p:cNvSpPr txBox="1"/>
            <p:nvPr/>
          </p:nvSpPr>
          <p:spPr>
            <a:xfrm>
              <a:off x="3363476" y="2265011"/>
              <a:ext cx="1784631" cy="276999"/>
            </a:xfrm>
            <a:prstGeom prst="rect">
              <a:avLst/>
            </a:prstGeom>
            <a:noFill/>
          </p:spPr>
          <p:txBody>
            <a:bodyPr wrap="square" rtlCol="0">
              <a:spAutoFit/>
            </a:bodyPr>
            <a:lstStyle/>
            <a:p>
              <a:pPr algn="ctr"/>
              <a:r>
                <a:rPr lang="de-DE" sz="1200" err="1">
                  <a:latin typeface="+mj-lt"/>
                  <a:ea typeface="Verdana" charset="0"/>
                  <a:cs typeface="Verdana" charset="0"/>
                </a:rPr>
                <a:t>Breast</a:t>
              </a:r>
              <a:r>
                <a:rPr lang="de-DE" sz="1200">
                  <a:latin typeface="+mj-lt"/>
                  <a:ea typeface="Verdana" charset="0"/>
                  <a:cs typeface="Verdana" charset="0"/>
                </a:rPr>
                <a:t> </a:t>
              </a:r>
              <a:r>
                <a:rPr lang="fr-FR" sz="1200">
                  <a:latin typeface="+mj-lt"/>
                  <a:ea typeface="Verdana" charset="0"/>
                  <a:cs typeface="Verdana" charset="0"/>
                </a:rPr>
                <a:t>&amp; </a:t>
              </a:r>
              <a:r>
                <a:rPr lang="fr-FR" sz="1200" err="1">
                  <a:latin typeface="+mj-lt"/>
                  <a:ea typeface="Verdana" charset="0"/>
                  <a:cs typeface="Verdana" charset="0"/>
                </a:rPr>
                <a:t>Lymphoma</a:t>
              </a:r>
              <a:endParaRPr lang="de-DE" sz="1200">
                <a:latin typeface="+mj-lt"/>
                <a:ea typeface="Garamond" charset="0"/>
                <a:cs typeface="Garamond" charset="0"/>
              </a:endParaRPr>
            </a:p>
          </p:txBody>
        </p:sp>
        <p:sp>
          <p:nvSpPr>
            <p:cNvPr id="34" name="Textfeld 44">
              <a:extLst>
                <a:ext uri="{FF2B5EF4-FFF2-40B4-BE49-F238E27FC236}">
                  <a16:creationId xmlns:a16="http://schemas.microsoft.com/office/drawing/2014/main" id="{663BA300-A8F2-54B2-BB3E-68B7B27B0249}"/>
                </a:ext>
              </a:extLst>
            </p:cNvPr>
            <p:cNvSpPr txBox="1"/>
            <p:nvPr/>
          </p:nvSpPr>
          <p:spPr>
            <a:xfrm>
              <a:off x="6190630" y="1508880"/>
              <a:ext cx="1941716" cy="276999"/>
            </a:xfrm>
            <a:prstGeom prst="rect">
              <a:avLst/>
            </a:prstGeom>
            <a:noFill/>
          </p:spPr>
          <p:txBody>
            <a:bodyPr wrap="square" rtlCol="0">
              <a:spAutoFit/>
            </a:bodyPr>
            <a:lstStyle/>
            <a:p>
              <a:pPr algn="ctr"/>
              <a:r>
                <a:rPr lang="de-DE" sz="1200">
                  <a:latin typeface="+mj-lt"/>
                  <a:ea typeface="Verdana" charset="0"/>
                  <a:cs typeface="Verdana" charset="0"/>
                </a:rPr>
                <a:t>Skull Base &amp; Spinal</a:t>
              </a:r>
            </a:p>
          </p:txBody>
        </p:sp>
        <p:sp>
          <p:nvSpPr>
            <p:cNvPr id="30" name="Textfeld 40">
              <a:extLst>
                <a:ext uri="{FF2B5EF4-FFF2-40B4-BE49-F238E27FC236}">
                  <a16:creationId xmlns:a16="http://schemas.microsoft.com/office/drawing/2014/main" id="{9C3B33A4-6B4C-7493-4282-36CBC48123BE}"/>
                </a:ext>
              </a:extLst>
            </p:cNvPr>
            <p:cNvSpPr txBox="1"/>
            <p:nvPr/>
          </p:nvSpPr>
          <p:spPr>
            <a:xfrm>
              <a:off x="3249062" y="3675126"/>
              <a:ext cx="1600360" cy="276999"/>
            </a:xfrm>
            <a:prstGeom prst="rect">
              <a:avLst/>
            </a:prstGeom>
            <a:noFill/>
          </p:spPr>
          <p:txBody>
            <a:bodyPr wrap="square" rtlCol="0">
              <a:spAutoFit/>
            </a:bodyPr>
            <a:lstStyle/>
            <a:p>
              <a:pPr algn="ctr"/>
              <a:r>
                <a:rPr lang="de-DE" sz="1200" err="1">
                  <a:latin typeface="+mj-lt"/>
                  <a:ea typeface="Verdana" charset="0"/>
                  <a:cs typeface="Verdana" charset="0"/>
                </a:rPr>
                <a:t>Liver</a:t>
              </a:r>
              <a:endParaRPr lang="de-DE" sz="1200">
                <a:latin typeface="+mj-lt"/>
                <a:ea typeface="Verdana" charset="0"/>
                <a:cs typeface="Verdana" charset="0"/>
              </a:endParaRPr>
            </a:p>
          </p:txBody>
        </p:sp>
        <p:sp>
          <p:nvSpPr>
            <p:cNvPr id="13" name="Abgerundetes Rechteck 50">
              <a:extLst>
                <a:ext uri="{FF2B5EF4-FFF2-40B4-BE49-F238E27FC236}">
                  <a16:creationId xmlns:a16="http://schemas.microsoft.com/office/drawing/2014/main" id="{D3C4FE7E-9981-07B4-D8F2-D377F160EB6F}"/>
                </a:ext>
              </a:extLst>
            </p:cNvPr>
            <p:cNvSpPr/>
            <p:nvPr/>
          </p:nvSpPr>
          <p:spPr>
            <a:xfrm>
              <a:off x="7327193" y="2885204"/>
              <a:ext cx="1941716" cy="604800"/>
            </a:xfrm>
            <a:prstGeom prst="roundRect">
              <a:avLst/>
            </a:prstGeom>
            <a:solidFill>
              <a:schemeClr val="bg1"/>
            </a:solidFill>
            <a:ln w="3810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schemeClr val="tx1"/>
                </a:solidFill>
                <a:latin typeface="+mj-lt"/>
              </a:endParaRPr>
            </a:p>
          </p:txBody>
        </p:sp>
        <p:sp>
          <p:nvSpPr>
            <p:cNvPr id="53" name="Textfeld 60">
              <a:extLst>
                <a:ext uri="{FF2B5EF4-FFF2-40B4-BE49-F238E27FC236}">
                  <a16:creationId xmlns:a16="http://schemas.microsoft.com/office/drawing/2014/main" id="{45AACC0F-E669-D251-F120-7D6A71C4B111}"/>
                </a:ext>
              </a:extLst>
            </p:cNvPr>
            <p:cNvSpPr txBox="1"/>
            <p:nvPr/>
          </p:nvSpPr>
          <p:spPr>
            <a:xfrm>
              <a:off x="7255175" y="2969530"/>
              <a:ext cx="1996124" cy="461665"/>
            </a:xfrm>
            <a:prstGeom prst="rect">
              <a:avLst/>
            </a:prstGeom>
            <a:noFill/>
          </p:spPr>
          <p:txBody>
            <a:bodyPr wrap="square" rtlCol="0">
              <a:spAutoFit/>
            </a:bodyPr>
            <a:lstStyle/>
            <a:p>
              <a:pPr algn="ctr"/>
              <a:r>
                <a:rPr lang="de-DE" sz="1200">
                  <a:latin typeface="+mj-lt"/>
                  <a:ea typeface="Verdana" charset="0"/>
                  <a:cs typeface="Verdana" charset="0"/>
                </a:rPr>
                <a:t>Upper Gastrointestinal </a:t>
              </a:r>
              <a:br>
                <a:rPr lang="de-DE" sz="1200">
                  <a:latin typeface="+mj-lt"/>
                  <a:ea typeface="Verdana" charset="0"/>
                  <a:cs typeface="Verdana" charset="0"/>
                </a:rPr>
              </a:br>
              <a:r>
                <a:rPr lang="de-DE" sz="1200">
                  <a:latin typeface="+mj-lt"/>
                  <a:ea typeface="Garamond" charset="0"/>
                  <a:cs typeface="Garamond" charset="0"/>
                </a:rPr>
                <a:t>(</a:t>
              </a:r>
              <a:r>
                <a:rPr lang="de-AT" sz="1200" err="1">
                  <a:latin typeface="+mj-lt"/>
                  <a:ea typeface="Garamond" charset="0"/>
                  <a:cs typeface="Garamond" charset="0"/>
                </a:rPr>
                <a:t>oesophagus</a:t>
              </a:r>
              <a:r>
                <a:rPr lang="de-AT" sz="1200">
                  <a:latin typeface="+mj-lt"/>
                  <a:ea typeface="Garamond" charset="0"/>
                  <a:cs typeface="Garamond" charset="0"/>
                </a:rPr>
                <a:t>, </a:t>
              </a:r>
              <a:r>
                <a:rPr lang="de-AT" sz="1200" err="1">
                  <a:latin typeface="+mj-lt"/>
                  <a:ea typeface="Garamond" charset="0"/>
                  <a:cs typeface="Garamond" charset="0"/>
                </a:rPr>
                <a:t>pancreas</a:t>
              </a:r>
              <a:r>
                <a:rPr lang="de-DE" sz="1200">
                  <a:latin typeface="+mj-lt"/>
                  <a:ea typeface="Garamond" charset="0"/>
                  <a:cs typeface="Garamond" charset="0"/>
                </a:rPr>
                <a:t>)</a:t>
              </a:r>
            </a:p>
          </p:txBody>
        </p:sp>
      </p:grpSp>
      <p:sp>
        <p:nvSpPr>
          <p:cNvPr id="6" name="Rectangle 5">
            <a:extLst>
              <a:ext uri="{FF2B5EF4-FFF2-40B4-BE49-F238E27FC236}">
                <a16:creationId xmlns:a16="http://schemas.microsoft.com/office/drawing/2014/main" id="{6D036ECD-B1C1-3589-6730-9DBC17E89297}"/>
              </a:ext>
            </a:extLst>
          </p:cNvPr>
          <p:cNvSpPr/>
          <p:nvPr/>
        </p:nvSpPr>
        <p:spPr>
          <a:xfrm>
            <a:off x="-8045" y="6568330"/>
            <a:ext cx="6003674" cy="261610"/>
          </a:xfrm>
          <a:prstGeom prst="rect">
            <a:avLst/>
          </a:prstGeom>
        </p:spPr>
        <p:txBody>
          <a:bodyPr wrap="square">
            <a:spAutoFit/>
          </a:bodyPr>
          <a:lstStyle/>
          <a:p>
            <a:r>
              <a:rPr lang="fr-FR" sz="1100">
                <a:solidFill>
                  <a:schemeClr val="bg1">
                    <a:lumMod val="95000"/>
                  </a:schemeClr>
                </a:solidFill>
              </a:rPr>
              <a:t>Source: NIRST/QST Chiba </a:t>
            </a:r>
            <a:r>
              <a:rPr lang="fr-FR" sz="1100" err="1">
                <a:solidFill>
                  <a:schemeClr val="bg1">
                    <a:lumMod val="95000"/>
                  </a:schemeClr>
                </a:solidFill>
              </a:rPr>
              <a:t>hospital</a:t>
            </a:r>
            <a:r>
              <a:rPr lang="fr-FR" sz="1100">
                <a:solidFill>
                  <a:schemeClr val="bg1">
                    <a:lumMod val="95000"/>
                  </a:schemeClr>
                </a:solidFill>
              </a:rPr>
              <a:t> </a:t>
            </a:r>
          </a:p>
        </p:txBody>
      </p:sp>
      <p:sp>
        <p:nvSpPr>
          <p:cNvPr id="11" name="ZoneTexte 10">
            <a:extLst>
              <a:ext uri="{FF2B5EF4-FFF2-40B4-BE49-F238E27FC236}">
                <a16:creationId xmlns:a16="http://schemas.microsoft.com/office/drawing/2014/main" id="{215CA56C-7D62-AE49-630C-2381DF91FB1A}"/>
              </a:ext>
            </a:extLst>
          </p:cNvPr>
          <p:cNvSpPr txBox="1"/>
          <p:nvPr/>
        </p:nvSpPr>
        <p:spPr>
          <a:xfrm>
            <a:off x="8449056" y="6507149"/>
            <a:ext cx="3742944" cy="261610"/>
          </a:xfrm>
          <a:prstGeom prst="rect">
            <a:avLst/>
          </a:prstGeom>
          <a:noFill/>
        </p:spPr>
        <p:txBody>
          <a:bodyPr wrap="square" rtlCol="0">
            <a:spAutoFit/>
          </a:bodyPr>
          <a:lstStyle/>
          <a:p>
            <a:r>
              <a:rPr lang="fr-FR" sz="1100">
                <a:solidFill>
                  <a:schemeClr val="bg1"/>
                </a:solidFill>
                <a:latin typeface="+mj-lt"/>
              </a:rPr>
              <a:t>©2024  Normandy </a:t>
            </a:r>
            <a:r>
              <a:rPr lang="fr-FR" sz="1100" err="1">
                <a:solidFill>
                  <a:schemeClr val="bg1"/>
                </a:solidFill>
                <a:latin typeface="+mj-lt"/>
              </a:rPr>
              <a:t>Hadrontherapy</a:t>
            </a:r>
            <a:r>
              <a:rPr lang="fr-FR" sz="1100">
                <a:solidFill>
                  <a:schemeClr val="bg1"/>
                </a:solidFill>
                <a:latin typeface="+mj-lt"/>
              </a:rPr>
              <a:t> – </a:t>
            </a:r>
            <a:r>
              <a:rPr lang="fr-FR" sz="1100" err="1">
                <a:solidFill>
                  <a:schemeClr val="bg1"/>
                </a:solidFill>
                <a:latin typeface="+mj-lt"/>
              </a:rPr>
              <a:t>Confidential</a:t>
            </a:r>
            <a:r>
              <a:rPr lang="fr-FR" sz="1100">
                <a:solidFill>
                  <a:schemeClr val="bg1"/>
                </a:solidFill>
                <a:latin typeface="+mj-lt"/>
              </a:rPr>
              <a:t> &amp; </a:t>
            </a:r>
            <a:r>
              <a:rPr lang="fr-FR" sz="1100" err="1">
                <a:solidFill>
                  <a:schemeClr val="bg1"/>
                </a:solidFill>
                <a:latin typeface="+mj-lt"/>
              </a:rPr>
              <a:t>Proprietary</a:t>
            </a:r>
            <a:endParaRPr lang="fr-FR" sz="1100">
              <a:solidFill>
                <a:schemeClr val="bg1"/>
              </a:solidFill>
              <a:latin typeface="+mj-lt"/>
            </a:endParaRPr>
          </a:p>
        </p:txBody>
      </p:sp>
      <p:sp>
        <p:nvSpPr>
          <p:cNvPr id="2" name="Ellipse 1">
            <a:extLst>
              <a:ext uri="{FF2B5EF4-FFF2-40B4-BE49-F238E27FC236}">
                <a16:creationId xmlns:a16="http://schemas.microsoft.com/office/drawing/2014/main" id="{D96DCBA6-D95A-AE0E-71EB-CB667757E245}"/>
              </a:ext>
            </a:extLst>
          </p:cNvPr>
          <p:cNvSpPr/>
          <p:nvPr/>
        </p:nvSpPr>
        <p:spPr>
          <a:xfrm>
            <a:off x="15123375" y="3327154"/>
            <a:ext cx="2011679" cy="1968138"/>
          </a:xfrm>
          <a:prstGeom prst="ellipse">
            <a:avLst/>
          </a:prstGeom>
          <a:noFill/>
          <a:ln w="2540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llipse 6">
            <a:extLst>
              <a:ext uri="{FF2B5EF4-FFF2-40B4-BE49-F238E27FC236}">
                <a16:creationId xmlns:a16="http://schemas.microsoft.com/office/drawing/2014/main" id="{4B472CCE-EC89-3ECA-26FB-012525B7E9A8}"/>
              </a:ext>
            </a:extLst>
          </p:cNvPr>
          <p:cNvSpPr/>
          <p:nvPr/>
        </p:nvSpPr>
        <p:spPr>
          <a:xfrm>
            <a:off x="13303281" y="3951921"/>
            <a:ext cx="644433" cy="653018"/>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Arrow: Right 6">
            <a:extLst>
              <a:ext uri="{FF2B5EF4-FFF2-40B4-BE49-F238E27FC236}">
                <a16:creationId xmlns:a16="http://schemas.microsoft.com/office/drawing/2014/main" id="{0E5C6524-736D-B759-7B50-765459BDAD62}"/>
              </a:ext>
            </a:extLst>
          </p:cNvPr>
          <p:cNvSpPr/>
          <p:nvPr/>
        </p:nvSpPr>
        <p:spPr>
          <a:xfrm rot="10800000" flipH="1">
            <a:off x="-9785208" y="593311"/>
            <a:ext cx="9467486" cy="193659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7786177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4E33B2-4B65-5B70-84E9-E260A596F4DB}"/>
              </a:ext>
            </a:extLst>
          </p:cNvPr>
          <p:cNvSpPr>
            <a:spLocks noGrp="1"/>
          </p:cNvSpPr>
          <p:nvPr>
            <p:ph type="title"/>
          </p:nvPr>
        </p:nvSpPr>
        <p:spPr>
          <a:xfrm>
            <a:off x="430782" y="247230"/>
            <a:ext cx="9455062" cy="806968"/>
          </a:xfrm>
        </p:spPr>
        <p:txBody>
          <a:bodyPr>
            <a:normAutofit/>
          </a:bodyPr>
          <a:lstStyle/>
          <a:p>
            <a:r>
              <a:rPr lang="fr-FR" sz="3200" b="1" dirty="0">
                <a:solidFill>
                  <a:schemeClr val="accent2"/>
                </a:solidFill>
                <a:latin typeface="+mn-lt"/>
              </a:rPr>
              <a:t>The C400 IONS </a:t>
            </a:r>
            <a:r>
              <a:rPr lang="fr-FR" sz="3200" b="1" dirty="0" err="1">
                <a:solidFill>
                  <a:schemeClr val="accent2"/>
                </a:solidFill>
                <a:latin typeface="+mn-lt"/>
              </a:rPr>
              <a:t>project</a:t>
            </a:r>
            <a:endParaRPr lang="fr-FR" sz="3200" b="1" dirty="0">
              <a:solidFill>
                <a:schemeClr val="accent2"/>
              </a:solidFill>
              <a:latin typeface="+mn-lt"/>
            </a:endParaRPr>
          </a:p>
        </p:txBody>
      </p:sp>
      <p:sp>
        <p:nvSpPr>
          <p:cNvPr id="5" name="ZoneTexte 4">
            <a:extLst>
              <a:ext uri="{FF2B5EF4-FFF2-40B4-BE49-F238E27FC236}">
                <a16:creationId xmlns:a16="http://schemas.microsoft.com/office/drawing/2014/main" id="{8F121E2C-D15C-65D1-4B8B-35F5801D4274}"/>
              </a:ext>
            </a:extLst>
          </p:cNvPr>
          <p:cNvSpPr txBox="1"/>
          <p:nvPr/>
        </p:nvSpPr>
        <p:spPr>
          <a:xfrm>
            <a:off x="193611" y="6446354"/>
            <a:ext cx="1324145" cy="369332"/>
          </a:xfrm>
          <a:prstGeom prst="rect">
            <a:avLst/>
          </a:prstGeom>
          <a:noFill/>
        </p:spPr>
        <p:txBody>
          <a:bodyPr wrap="none" rtlCol="0">
            <a:spAutoFit/>
          </a:bodyPr>
          <a:lstStyle/>
          <a:p>
            <a:r>
              <a:rPr lang="en-US">
                <a:solidFill>
                  <a:schemeClr val="bg1"/>
                </a:solidFill>
              </a:rPr>
              <a:t>Confidential</a:t>
            </a:r>
          </a:p>
        </p:txBody>
      </p:sp>
      <p:sp>
        <p:nvSpPr>
          <p:cNvPr id="4" name="Espace réservé du numéro de diapositive 3">
            <a:extLst>
              <a:ext uri="{FF2B5EF4-FFF2-40B4-BE49-F238E27FC236}">
                <a16:creationId xmlns:a16="http://schemas.microsoft.com/office/drawing/2014/main" id="{EB85F817-2B99-DFA5-732C-D4A98F41F3D7}"/>
              </a:ext>
            </a:extLst>
          </p:cNvPr>
          <p:cNvSpPr>
            <a:spLocks noGrp="1"/>
          </p:cNvSpPr>
          <p:nvPr>
            <p:ph type="sldNum" sz="quarter" idx="12"/>
          </p:nvPr>
        </p:nvSpPr>
        <p:spPr/>
        <p:txBody>
          <a:bodyPr/>
          <a:lstStyle/>
          <a:p>
            <a:fld id="{3C70BCF7-18AB-49E6-9587-D4665AED965E}" type="slidenum">
              <a:rPr lang="fr-FR" smtClean="0"/>
              <a:pPr/>
              <a:t>9</a:t>
            </a:fld>
            <a:endParaRPr lang="fr-FR" dirty="0"/>
          </a:p>
        </p:txBody>
      </p:sp>
      <p:sp>
        <p:nvSpPr>
          <p:cNvPr id="9" name="Footer Placeholder 3">
            <a:extLst>
              <a:ext uri="{FF2B5EF4-FFF2-40B4-BE49-F238E27FC236}">
                <a16:creationId xmlns:a16="http://schemas.microsoft.com/office/drawing/2014/main" id="{84A87B0F-EDAC-71B5-D010-C1A97C7F3525}"/>
              </a:ext>
            </a:extLst>
          </p:cNvPr>
          <p:cNvSpPr txBox="1">
            <a:spLocks/>
          </p:cNvSpPr>
          <p:nvPr/>
        </p:nvSpPr>
        <p:spPr>
          <a:xfrm>
            <a:off x="2021810" y="6448251"/>
            <a:ext cx="6911975" cy="365125"/>
          </a:xfrm>
          <a:prstGeom prst="rect">
            <a:avLst/>
          </a:prstGeom>
        </p:spPr>
        <p:txBody>
          <a:bodyPr/>
          <a:ls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endParaRPr lang="en-GB" sz="800" dirty="0">
              <a:latin typeface="+mn-lt"/>
            </a:endParaRPr>
          </a:p>
        </p:txBody>
      </p:sp>
      <p:sp>
        <p:nvSpPr>
          <p:cNvPr id="14" name="Rectangle 13">
            <a:extLst>
              <a:ext uri="{FF2B5EF4-FFF2-40B4-BE49-F238E27FC236}">
                <a16:creationId xmlns:a16="http://schemas.microsoft.com/office/drawing/2014/main" id="{8212C7A2-CCE4-0FB0-0206-239F1896DE97}"/>
              </a:ext>
            </a:extLst>
          </p:cNvPr>
          <p:cNvSpPr/>
          <p:nvPr/>
        </p:nvSpPr>
        <p:spPr>
          <a:xfrm>
            <a:off x="1553497" y="6165304"/>
            <a:ext cx="8604448" cy="14401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0" name="TextBox 3">
            <a:extLst>
              <a:ext uri="{FF2B5EF4-FFF2-40B4-BE49-F238E27FC236}">
                <a16:creationId xmlns:a16="http://schemas.microsoft.com/office/drawing/2014/main" id="{9838C98C-5BDF-284E-F6AC-6968E63F58A4}"/>
              </a:ext>
            </a:extLst>
          </p:cNvPr>
          <p:cNvSpPr txBox="1"/>
          <p:nvPr/>
        </p:nvSpPr>
        <p:spPr>
          <a:xfrm>
            <a:off x="364076" y="2239870"/>
            <a:ext cx="7369779" cy="400110"/>
          </a:xfrm>
          <a:prstGeom prst="rect">
            <a:avLst/>
          </a:prstGeom>
          <a:noFill/>
        </p:spPr>
        <p:txBody>
          <a:bodyPr wrap="square" rtlCol="0">
            <a:spAutoFit/>
          </a:bodyPr>
          <a:lstStyle/>
          <a:p>
            <a:r>
              <a:rPr lang="en-US" sz="2000" b="1" dirty="0"/>
              <a:t>Strong points of cyclotrons technology relative to existing solutions:</a:t>
            </a:r>
            <a:endParaRPr lang="en-US" sz="2000" dirty="0"/>
          </a:p>
        </p:txBody>
      </p:sp>
      <p:sp>
        <p:nvSpPr>
          <p:cNvPr id="25" name="TextBox 8">
            <a:extLst>
              <a:ext uri="{FF2B5EF4-FFF2-40B4-BE49-F238E27FC236}">
                <a16:creationId xmlns:a16="http://schemas.microsoft.com/office/drawing/2014/main" id="{E7CE0B45-AA85-1185-B9D5-9B09913D275B}"/>
              </a:ext>
            </a:extLst>
          </p:cNvPr>
          <p:cNvSpPr txBox="1"/>
          <p:nvPr/>
        </p:nvSpPr>
        <p:spPr>
          <a:xfrm>
            <a:off x="425420" y="2697882"/>
            <a:ext cx="5887813" cy="3539430"/>
          </a:xfrm>
          <a:prstGeom prst="rect">
            <a:avLst/>
          </a:prstGeom>
          <a:gradFill>
            <a:gsLst>
              <a:gs pos="100000">
                <a:schemeClr val="accent5">
                  <a:satMod val="110000"/>
                  <a:lumMod val="100000"/>
                  <a:shade val="100000"/>
                  <a:alpha val="22000"/>
                </a:schemeClr>
              </a:gs>
              <a:gs pos="100000">
                <a:schemeClr val="accent5">
                  <a:lumMod val="99000"/>
                  <a:satMod val="120000"/>
                  <a:shade val="78000"/>
                </a:schemeClr>
              </a:gs>
            </a:gsLst>
          </a:gradFill>
        </p:spPr>
        <p:style>
          <a:lnRef idx="1">
            <a:schemeClr val="accent5"/>
          </a:lnRef>
          <a:fillRef idx="3">
            <a:schemeClr val="accent5"/>
          </a:fillRef>
          <a:effectRef idx="2">
            <a:schemeClr val="accent5"/>
          </a:effectRef>
          <a:fontRef idx="minor">
            <a:schemeClr val="lt1"/>
          </a:fontRef>
        </p:style>
        <p:txBody>
          <a:bodyPr wrap="square" rtlCol="0">
            <a:spAutoFit/>
          </a:bodyPr>
          <a:lstStyle/>
          <a:p>
            <a:pPr marL="171450" indent="-171450">
              <a:buFont typeface="Wingdings" panose="05000000000000000000" pitchFamily="2" charset="2"/>
              <a:buChar char="Ø"/>
            </a:pPr>
            <a:r>
              <a:rPr lang="en-US" sz="1400" dirty="0">
                <a:solidFill>
                  <a:schemeClr val="tx1"/>
                </a:solidFill>
              </a:rPr>
              <a:t> </a:t>
            </a:r>
            <a:r>
              <a:rPr lang="en-US" sz="1400" b="1" dirty="0">
                <a:solidFill>
                  <a:schemeClr val="tx1"/>
                </a:solidFill>
              </a:rPr>
              <a:t>Continuous beam</a:t>
            </a:r>
          </a:p>
          <a:p>
            <a:pPr marL="628650" lvl="1" indent="-171450">
              <a:buFont typeface="Wingdings" panose="05000000000000000000" pitchFamily="2" charset="2"/>
              <a:buChar char="Ø"/>
            </a:pPr>
            <a:r>
              <a:rPr lang="en-US" sz="1400" dirty="0">
                <a:solidFill>
                  <a:schemeClr val="tx1"/>
                </a:solidFill>
              </a:rPr>
              <a:t>Easier beam delivery</a:t>
            </a:r>
          </a:p>
          <a:p>
            <a:pPr marL="171450" indent="-171450">
              <a:buFont typeface="Wingdings" panose="05000000000000000000" pitchFamily="2" charset="2"/>
              <a:buChar char="Ø"/>
            </a:pPr>
            <a:r>
              <a:rPr lang="en-US" sz="1400" b="1" dirty="0">
                <a:solidFill>
                  <a:schemeClr val="tx1"/>
                </a:solidFill>
              </a:rPr>
              <a:t>Compact layout</a:t>
            </a:r>
          </a:p>
          <a:p>
            <a:pPr marL="628650" lvl="1" indent="-171450">
              <a:buFont typeface="Wingdings" panose="05000000000000000000" pitchFamily="2" charset="2"/>
              <a:buChar char="Ø"/>
            </a:pPr>
            <a:r>
              <a:rPr lang="en-US" sz="1400" dirty="0">
                <a:solidFill>
                  <a:schemeClr val="tx1"/>
                </a:solidFill>
              </a:rPr>
              <a:t>A factor ~3 in footprint layout compared to current synchrotron-based systems</a:t>
            </a:r>
          </a:p>
          <a:p>
            <a:pPr marL="171450" indent="-171450">
              <a:buFont typeface="Wingdings" panose="05000000000000000000" pitchFamily="2" charset="2"/>
              <a:buChar char="Ø"/>
            </a:pPr>
            <a:r>
              <a:rPr lang="en-US" sz="1400" dirty="0">
                <a:solidFill>
                  <a:schemeClr val="tx1"/>
                </a:solidFill>
              </a:rPr>
              <a:t> </a:t>
            </a:r>
            <a:r>
              <a:rPr lang="en-US" sz="1400" b="1" dirty="0">
                <a:solidFill>
                  <a:schemeClr val="tx1"/>
                </a:solidFill>
              </a:rPr>
              <a:t>Simple system</a:t>
            </a:r>
          </a:p>
          <a:p>
            <a:pPr marL="628650" lvl="1" indent="-171450">
              <a:buFont typeface="Wingdings" panose="05000000000000000000" pitchFamily="2" charset="2"/>
              <a:buChar char="Ø"/>
            </a:pPr>
            <a:r>
              <a:rPr lang="en-US" sz="1400" dirty="0">
                <a:solidFill>
                  <a:schemeClr val="tx1"/>
                </a:solidFill>
              </a:rPr>
              <a:t>Less equipment, less complex magnet, no injector, etc.</a:t>
            </a:r>
          </a:p>
          <a:p>
            <a:pPr marL="628650" lvl="1" indent="-171450">
              <a:buFont typeface="Wingdings" panose="05000000000000000000" pitchFamily="2" charset="2"/>
              <a:buChar char="Ø"/>
            </a:pPr>
            <a:r>
              <a:rPr lang="en-US" sz="1400" dirty="0">
                <a:solidFill>
                  <a:schemeClr val="tx1"/>
                </a:solidFill>
              </a:rPr>
              <a:t>Fixed B-field, fixed RF</a:t>
            </a:r>
          </a:p>
          <a:p>
            <a:pPr marL="171450" indent="-171450">
              <a:buFont typeface="Wingdings" panose="05000000000000000000" pitchFamily="2" charset="2"/>
              <a:buChar char="Ø"/>
            </a:pPr>
            <a:r>
              <a:rPr lang="en-US" sz="1400" b="1" dirty="0">
                <a:solidFill>
                  <a:schemeClr val="tx1"/>
                </a:solidFill>
              </a:rPr>
              <a:t>Cost efficient</a:t>
            </a:r>
          </a:p>
          <a:p>
            <a:pPr marL="171450" indent="-171450">
              <a:buFont typeface="Wingdings" panose="05000000000000000000" pitchFamily="2" charset="2"/>
              <a:buChar char="Ø"/>
            </a:pPr>
            <a:r>
              <a:rPr lang="en-US" sz="1400" b="1" dirty="0">
                <a:solidFill>
                  <a:schemeClr val="tx1"/>
                </a:solidFill>
              </a:rPr>
              <a:t>Easy to maintain</a:t>
            </a:r>
          </a:p>
          <a:p>
            <a:pPr marL="628650" lvl="1" indent="-171450">
              <a:buFont typeface="Wingdings" panose="05000000000000000000" pitchFamily="2" charset="2"/>
              <a:buChar char="Ø"/>
            </a:pPr>
            <a:r>
              <a:rPr lang="en-US" sz="1400" dirty="0">
                <a:solidFill>
                  <a:schemeClr val="tx1"/>
                </a:solidFill>
              </a:rPr>
              <a:t>expect ~15 technicians for site maintenance (3 rooms)</a:t>
            </a:r>
          </a:p>
          <a:p>
            <a:pPr marL="171450" indent="-171450">
              <a:buFont typeface="Wingdings" panose="05000000000000000000" pitchFamily="2" charset="2"/>
              <a:buChar char="Ø"/>
            </a:pPr>
            <a:r>
              <a:rPr lang="en-US" sz="1400" b="1" dirty="0">
                <a:solidFill>
                  <a:schemeClr val="tx1"/>
                </a:solidFill>
              </a:rPr>
              <a:t>High beam current</a:t>
            </a:r>
          </a:p>
          <a:p>
            <a:pPr marL="628650" lvl="1" indent="-171450">
              <a:buFont typeface="Wingdings" panose="05000000000000000000" pitchFamily="2" charset="2"/>
              <a:buChar char="Ø"/>
            </a:pPr>
            <a:r>
              <a:rPr lang="en-US" sz="1400" dirty="0">
                <a:solidFill>
                  <a:schemeClr val="tx1"/>
                </a:solidFill>
              </a:rPr>
              <a:t>Interesting opportunity for FLASH and minibeams</a:t>
            </a:r>
          </a:p>
          <a:p>
            <a:pPr marL="171450" indent="-171450">
              <a:buFont typeface="Wingdings" panose="05000000000000000000" pitchFamily="2" charset="2"/>
              <a:buChar char="Ø"/>
            </a:pPr>
            <a:r>
              <a:rPr lang="en-US" sz="1400" b="1" dirty="0">
                <a:solidFill>
                  <a:schemeClr val="tx1"/>
                </a:solidFill>
              </a:rPr>
              <a:t>Technology very well known and mastered</a:t>
            </a:r>
          </a:p>
          <a:p>
            <a:pPr marL="628650" lvl="1" indent="-171450">
              <a:buFont typeface="Wingdings" panose="05000000000000000000" pitchFamily="2" charset="2"/>
              <a:buChar char="Ø"/>
            </a:pPr>
            <a:r>
              <a:rPr lang="en-US" sz="1400" dirty="0">
                <a:solidFill>
                  <a:schemeClr val="tx1"/>
                </a:solidFill>
              </a:rPr>
              <a:t>C400 developed in close collaboration with IBA (</a:t>
            </a:r>
            <a:r>
              <a:rPr lang="en-US" sz="1400" dirty="0">
                <a:solidFill>
                  <a:schemeClr val="tx1"/>
                </a:solidFill>
                <a:effectLst/>
                <a:latin typeface="Calibri" panose="020F0502020204030204" pitchFamily="34" charset="0"/>
                <a:ea typeface="Times New Roman" panose="02020603050405020304" pitchFamily="18" charset="0"/>
              </a:rPr>
              <a:t>&gt;600 accelerators, incl. &gt;70  PT solutions, 120000+ patients treated worldwide</a:t>
            </a:r>
            <a:r>
              <a:rPr lang="en-US" sz="1400" dirty="0">
                <a:solidFill>
                  <a:schemeClr val="tx1"/>
                </a:solidFill>
              </a:rPr>
              <a:t>)</a:t>
            </a:r>
          </a:p>
        </p:txBody>
      </p:sp>
      <p:sp>
        <p:nvSpPr>
          <p:cNvPr id="7" name="Arrow: Right 6">
            <a:extLst>
              <a:ext uri="{FF2B5EF4-FFF2-40B4-BE49-F238E27FC236}">
                <a16:creationId xmlns:a16="http://schemas.microsoft.com/office/drawing/2014/main" id="{ACFDA69D-4D3B-62A2-B8A1-A931FB33A5AD}"/>
              </a:ext>
            </a:extLst>
          </p:cNvPr>
          <p:cNvSpPr/>
          <p:nvPr/>
        </p:nvSpPr>
        <p:spPr>
          <a:xfrm rot="10800000" flipH="1">
            <a:off x="1326594" y="1353583"/>
            <a:ext cx="1084516" cy="48729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TextBox 15">
            <a:extLst>
              <a:ext uri="{FF2B5EF4-FFF2-40B4-BE49-F238E27FC236}">
                <a16:creationId xmlns:a16="http://schemas.microsoft.com/office/drawing/2014/main" id="{A06180CD-3057-E538-756E-E04CFB4B0392}"/>
              </a:ext>
            </a:extLst>
          </p:cNvPr>
          <p:cNvSpPr txBox="1"/>
          <p:nvPr/>
        </p:nvSpPr>
        <p:spPr>
          <a:xfrm>
            <a:off x="2571400" y="1302498"/>
            <a:ext cx="7487000" cy="646331"/>
          </a:xfrm>
          <a:prstGeom prst="rect">
            <a:avLst/>
          </a:prstGeom>
          <a:noFill/>
        </p:spPr>
        <p:txBody>
          <a:bodyPr wrap="square" rtlCol="0">
            <a:spAutoFit/>
          </a:bodyPr>
          <a:lstStyle/>
          <a:p>
            <a:r>
              <a:rPr lang="en-US" b="1" dirty="0"/>
              <a:t>Bring all the advantages of the cyclotron-based PT system to </a:t>
            </a:r>
            <a:r>
              <a:rPr lang="en-US" b="1" dirty="0" err="1"/>
              <a:t>hadrontherapy</a:t>
            </a:r>
            <a:r>
              <a:rPr lang="en-US" b="1" dirty="0"/>
              <a:t>, starting with Carbon and Helium beams</a:t>
            </a:r>
            <a:endParaRPr lang="en-US" dirty="0"/>
          </a:p>
        </p:txBody>
      </p:sp>
      <p:sp>
        <p:nvSpPr>
          <p:cNvPr id="10" name="Rectangle: Rounded Corners 9">
            <a:extLst>
              <a:ext uri="{FF2B5EF4-FFF2-40B4-BE49-F238E27FC236}">
                <a16:creationId xmlns:a16="http://schemas.microsoft.com/office/drawing/2014/main" id="{833337E2-333C-6CD3-1FFB-46071C3D652B}"/>
              </a:ext>
            </a:extLst>
          </p:cNvPr>
          <p:cNvSpPr/>
          <p:nvPr/>
        </p:nvSpPr>
        <p:spPr>
          <a:xfrm>
            <a:off x="2411110" y="1124980"/>
            <a:ext cx="7576952" cy="1010369"/>
          </a:xfrm>
          <a:prstGeom prst="roundRect">
            <a:avLst/>
          </a:prstGeom>
          <a:noFill/>
          <a:ln w="28575">
            <a:solidFill>
              <a:srgbClr val="FFC2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a:extLst>
              <a:ext uri="{FF2B5EF4-FFF2-40B4-BE49-F238E27FC236}">
                <a16:creationId xmlns:a16="http://schemas.microsoft.com/office/drawing/2014/main" id="{3F7E72B0-D730-D5C2-33CE-078B638E60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9432" y="3101924"/>
            <a:ext cx="5433960" cy="30367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90663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Y4XJE7Ej16YqIhkiHMe6jQ"/>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lnEcjbdU008jMO9TFY4Tb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2_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NHa 27-04-21" id="{574870ED-92C7-4B64-9052-D350BA827F35}" vid="{D6ED008C-18AA-45FB-9D2E-19915B8EBB72}"/>
    </a:ext>
  </a:extLst>
</a:theme>
</file>

<file path=ppt/theme/theme2.xml><?xml version="1.0" encoding="utf-8"?>
<a:theme xmlns:a="http://schemas.openxmlformats.org/drawingml/2006/main" name="Thème Office">
  <a:themeElements>
    <a:clrScheme name="NHa">
      <a:dk1>
        <a:sysClr val="windowText" lastClr="000000"/>
      </a:dk1>
      <a:lt1>
        <a:sysClr val="window" lastClr="FFFFFF"/>
      </a:lt1>
      <a:dk2>
        <a:srgbClr val="44546A"/>
      </a:dk2>
      <a:lt2>
        <a:srgbClr val="E7E6E6"/>
      </a:lt2>
      <a:accent1>
        <a:srgbClr val="FFC000"/>
      </a:accent1>
      <a:accent2>
        <a:srgbClr val="ED7D31"/>
      </a:accent2>
      <a:accent3>
        <a:srgbClr val="A5A5A5"/>
      </a:accent3>
      <a:accent4>
        <a:srgbClr val="FFC000"/>
      </a:accent4>
      <a:accent5>
        <a:srgbClr val="FF7131"/>
      </a:accent5>
      <a:accent6>
        <a:srgbClr val="DFA61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NHa 27-04-21" id="{574870ED-92C7-4B64-9052-D350BA827F35}" vid="{798E56B5-2305-40BE-BD00-556509600050}"/>
    </a:ext>
  </a:extLst>
</a:theme>
</file>

<file path=ppt/theme/theme3.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NHa 27-04-21" id="{574870ED-92C7-4B64-9052-D350BA827F35}" vid="{3C0E7494-CAA0-4BE6-A23C-108474824139}"/>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NHa 27-04-21</Template>
  <TotalTime>34838</TotalTime>
  <Words>6975</Words>
  <Application>Microsoft Office PowerPoint</Application>
  <PresentationFormat>Widescreen</PresentationFormat>
  <Paragraphs>1014</Paragraphs>
  <Slides>55</Slides>
  <Notes>49</Notes>
  <HiddenSlides>0</HiddenSlides>
  <MMClips>0</MMClips>
  <ScaleCrop>false</ScaleCrop>
  <HeadingPairs>
    <vt:vector size="8" baseType="variant">
      <vt:variant>
        <vt:lpstr>Fonts Used</vt:lpstr>
      </vt:variant>
      <vt:variant>
        <vt:i4>8</vt:i4>
      </vt:variant>
      <vt:variant>
        <vt:lpstr>Theme</vt:lpstr>
      </vt:variant>
      <vt:variant>
        <vt:i4>3</vt:i4>
      </vt:variant>
      <vt:variant>
        <vt:lpstr>Embedded OLE Servers</vt:lpstr>
      </vt:variant>
      <vt:variant>
        <vt:i4>1</vt:i4>
      </vt:variant>
      <vt:variant>
        <vt:lpstr>Slide Titles</vt:lpstr>
      </vt:variant>
      <vt:variant>
        <vt:i4>55</vt:i4>
      </vt:variant>
    </vt:vector>
  </HeadingPairs>
  <TitlesOfParts>
    <vt:vector size="67" baseType="lpstr">
      <vt:lpstr>Abadi</vt:lpstr>
      <vt:lpstr>Arial</vt:lpstr>
      <vt:lpstr>Calibri</vt:lpstr>
      <vt:lpstr>Calibri Light</vt:lpstr>
      <vt:lpstr>Calibri Light (En-têtes)</vt:lpstr>
      <vt:lpstr>Courier New</vt:lpstr>
      <vt:lpstr>Symbol</vt:lpstr>
      <vt:lpstr>Wingdings</vt:lpstr>
      <vt:lpstr>2_Thème Office</vt:lpstr>
      <vt:lpstr>Thème Office</vt:lpstr>
      <vt:lpstr>1_Thème Office</vt:lpstr>
      <vt:lpstr>think-cell Slide</vt:lpstr>
      <vt:lpstr>PowerPoint Presentation</vt:lpstr>
      <vt:lpstr>Disclaimer</vt:lpstr>
      <vt:lpstr>Layout of the presentation</vt:lpstr>
      <vt:lpstr># Let’s bridge the PT gap</vt:lpstr>
      <vt:lpstr>Operational Ion Therapy around the World</vt:lpstr>
      <vt:lpstr>PowerPoint Presentation</vt:lpstr>
      <vt:lpstr>PowerPoint Presentation</vt:lpstr>
      <vt:lpstr>Possible Indications</vt:lpstr>
      <vt:lpstr>The C400 IONS project</vt:lpstr>
      <vt:lpstr>NHa in few words</vt:lpstr>
      <vt:lpstr>               center in Caen - France</vt:lpstr>
      <vt:lpstr>Multi-particles – fixed beam treatment room</vt:lpstr>
      <vt:lpstr>Isocenter performances</vt:lpstr>
      <vt:lpstr>PowerPoint Presentation</vt:lpstr>
      <vt:lpstr>First site: CYCLHAD (Caen, France)</vt:lpstr>
      <vt:lpstr>The C400 cyclotron</vt:lpstr>
      <vt:lpstr>General overview of the C400 cyclotron</vt:lpstr>
      <vt:lpstr>PowerPoint Presentation</vt:lpstr>
      <vt:lpstr>General overview of the C400 cyclotron</vt:lpstr>
      <vt:lpstr>General overview of the C400 cyclotron</vt:lpstr>
      <vt:lpstr>General overview of the C400 cyclotron</vt:lpstr>
      <vt:lpstr>General overview of the C400 cyclotron</vt:lpstr>
      <vt:lpstr>General overview of the C400 cyclotron</vt:lpstr>
      <vt:lpstr>General overview of the C400 cyclotron</vt:lpstr>
      <vt:lpstr>Recent developments: Design progress</vt:lpstr>
      <vt:lpstr>Recent developments: Design progress</vt:lpstr>
      <vt:lpstr>Recent developments: Design progress</vt:lpstr>
      <vt:lpstr>Recent developments: Design progress</vt:lpstr>
      <vt:lpstr>Recent developments: Design progress</vt:lpstr>
      <vt:lpstr>Recent developments: Design progress</vt:lpstr>
      <vt:lpstr>PowerPoint Presentation</vt:lpstr>
      <vt:lpstr>PowerPoint Presentation</vt:lpstr>
      <vt:lpstr>PowerPoint Presentation</vt:lpstr>
      <vt:lpstr>PowerPoint Presentation</vt:lpstr>
      <vt:lpstr>PowerPoint Presentation</vt:lpstr>
      <vt:lpstr>Upscaling from C230: in need of new probes and mapping methods</vt:lpstr>
      <vt:lpstr>PowerPoint Presentation</vt:lpstr>
      <vt:lpstr>Search coils commissioning sub-project</vt:lpstr>
      <vt:lpstr>PowerPoint Presentation</vt:lpstr>
      <vt:lpstr>Recent developments</vt:lpstr>
      <vt:lpstr>PowerPoint Presentation</vt:lpstr>
      <vt:lpstr>PowerPoint Presentation</vt:lpstr>
      <vt:lpstr>PowerPoint Presentation</vt:lpstr>
      <vt:lpstr>Project delivery status</vt:lpstr>
      <vt:lpstr>Project delivery status</vt:lpstr>
      <vt:lpstr>Project delivery status</vt:lpstr>
      <vt:lpstr>Project delivery status</vt:lpstr>
      <vt:lpstr>Project delivery status</vt:lpstr>
      <vt:lpstr>Project delivery status</vt:lpstr>
      <vt:lpstr>Project delivery status</vt:lpstr>
      <vt:lpstr>PowerPoint Presentation</vt:lpstr>
      <vt:lpstr>PowerPoint Presentation</vt:lpstr>
      <vt:lpstr>Thank you for your attention</vt:lpstr>
      <vt:lpstr>Introducing …</vt:lpstr>
      <vt:lpstr>SC coils &amp; cryostat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dc:title>
  <dc:creator>Betty Prehu</dc:creator>
  <cp:lastModifiedBy>VELTEN Philippe</cp:lastModifiedBy>
  <cp:revision>80</cp:revision>
  <dcterms:created xsi:type="dcterms:W3CDTF">2021-04-27T15:01:00Z</dcterms:created>
  <dcterms:modified xsi:type="dcterms:W3CDTF">2025-01-21T21:51:13Z</dcterms:modified>
</cp:coreProperties>
</file>