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theme/theme14.xml" ContentType="application/vnd.openxmlformats-officedocument.theme+xml"/>
  <Override PartName="/ppt/charts/chart3.xml" ContentType="application/vnd.openxmlformats-officedocument.drawingml.chart+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theme/theme10.xml" ContentType="application/vnd.openxmlformats-officedocument.theme+xml"/>
  <Override PartName="/ppt/slideLayouts/slideLayout98.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drawings/drawing3.xml" ContentType="application/vnd.openxmlformats-officedocument.drawingml.chartshapes+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slideLayouts/slideLayout99.xml" ContentType="application/vnd.openxmlformats-officedocument.presentationml.slideLayout+xml"/>
  <Override PartName="/ppt/charts/chart4.xml" ContentType="application/vnd.openxmlformats-officedocument.drawingml.chart+xml"/>
  <Override PartName="/ppt/slideMasters/slideMaster5.xml" ContentType="application/vnd.openxmlformats-officedocument.presentationml.slideMaster+xml"/>
  <Override PartName="/ppt/handoutMasters/handoutMaster1.xml" ContentType="application/vnd.openxmlformats-officedocument.presentationml.handoutMaster+xml"/>
  <Override PartName="/ppt/theme/theme7.xml" ContentType="application/vnd.openxmlformats-officedocument.theme+xml"/>
  <Override PartName="/ppt/slideLayouts/slideLayout59.xml" ContentType="application/vnd.openxmlformats-officedocument.presentationml.slideLayout+xml"/>
  <Override PartName="/ppt/slideLayouts/slideLayout88.xml" ContentType="application/vnd.openxmlformats-officedocument.presentationml.slideLayout+xml"/>
  <Override PartName="/ppt/theme/theme11.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00.xml" ContentType="application/vnd.openxmlformats-officedocument.presentationml.slideLayout+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charts/chart5.xml" ContentType="application/vnd.openxmlformats-officedocument.drawingml.chart+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drawings/drawing1.xml" ContentType="application/vnd.openxmlformats-officedocument.drawingml.chartshapes+xml"/>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charts/chart6.xml" ContentType="application/vnd.openxmlformats-officedocument.drawingml.chart+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charts/chart2.xml" ContentType="application/vnd.openxmlformats-officedocument.drawingml.chart+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drawings/drawing2.xml" ContentType="application/vnd.openxmlformats-officedocument.drawingml.chartshapes+xml"/>
  <Override PartName="/ppt/slides/slide43.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s/slide32.xml" ContentType="application/vnd.openxmlformats-officedocument.presentationml.slide+xml"/>
  <Override PartName="/ppt/slideLayouts/slideLayout4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5" r:id="rId2"/>
    <p:sldMasterId id="2147483682" r:id="rId3"/>
    <p:sldMasterId id="2147483685" r:id="rId4"/>
    <p:sldMasterId id="2147483702" r:id="rId5"/>
    <p:sldMasterId id="2147483705" r:id="rId6"/>
    <p:sldMasterId id="2147483722" r:id="rId7"/>
    <p:sldMasterId id="2147483725" r:id="rId8"/>
    <p:sldMasterId id="2147483742" r:id="rId9"/>
    <p:sldMasterId id="2147483745" r:id="rId10"/>
    <p:sldMasterId id="2147483762" r:id="rId11"/>
    <p:sldMasterId id="2147483765" r:id="rId12"/>
  </p:sldMasterIdLst>
  <p:notesMasterIdLst>
    <p:notesMasterId r:id="rId58"/>
  </p:notesMasterIdLst>
  <p:handoutMasterIdLst>
    <p:handoutMasterId r:id="rId59"/>
  </p:handoutMasterIdLst>
  <p:sldIdLst>
    <p:sldId id="281" r:id="rId13"/>
    <p:sldId id="282" r:id="rId14"/>
    <p:sldId id="286" r:id="rId15"/>
    <p:sldId id="283" r:id="rId16"/>
    <p:sldId id="284" r:id="rId17"/>
    <p:sldId id="285" r:id="rId18"/>
    <p:sldId id="271" r:id="rId19"/>
    <p:sldId id="258" r:id="rId20"/>
    <p:sldId id="261" r:id="rId21"/>
    <p:sldId id="290" r:id="rId22"/>
    <p:sldId id="293" r:id="rId23"/>
    <p:sldId id="292" r:id="rId24"/>
    <p:sldId id="295" r:id="rId25"/>
    <p:sldId id="323" r:id="rId26"/>
    <p:sldId id="324" r:id="rId27"/>
    <p:sldId id="325" r:id="rId28"/>
    <p:sldId id="326" r:id="rId29"/>
    <p:sldId id="327" r:id="rId30"/>
    <p:sldId id="296" r:id="rId31"/>
    <p:sldId id="328" r:id="rId32"/>
    <p:sldId id="298" r:id="rId33"/>
    <p:sldId id="299" r:id="rId34"/>
    <p:sldId id="322" r:id="rId35"/>
    <p:sldId id="303" r:id="rId36"/>
    <p:sldId id="304" r:id="rId37"/>
    <p:sldId id="305" r:id="rId38"/>
    <p:sldId id="306" r:id="rId39"/>
    <p:sldId id="307" r:id="rId40"/>
    <p:sldId id="308" r:id="rId41"/>
    <p:sldId id="309" r:id="rId42"/>
    <p:sldId id="310" r:id="rId43"/>
    <p:sldId id="311" r:id="rId44"/>
    <p:sldId id="312" r:id="rId45"/>
    <p:sldId id="313" r:id="rId46"/>
    <p:sldId id="314" r:id="rId47"/>
    <p:sldId id="315" r:id="rId48"/>
    <p:sldId id="316" r:id="rId49"/>
    <p:sldId id="317" r:id="rId50"/>
    <p:sldId id="318" r:id="rId51"/>
    <p:sldId id="319" r:id="rId52"/>
    <p:sldId id="257" r:id="rId53"/>
    <p:sldId id="302" r:id="rId54"/>
    <p:sldId id="320" r:id="rId55"/>
    <p:sldId id="321" r:id="rId56"/>
    <p:sldId id="301" r:id="rId57"/>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646" autoAdjust="0"/>
    <p:restoredTop sz="88636" autoAdjust="0"/>
  </p:normalViewPr>
  <p:slideViewPr>
    <p:cSldViewPr>
      <p:cViewPr>
        <p:scale>
          <a:sx n="75" d="100"/>
          <a:sy n="75" d="100"/>
        </p:scale>
        <p:origin x="-1320"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slide" Target="slides/slide35.xml"/><Relationship Id="rId50" Type="http://schemas.openxmlformats.org/officeDocument/2006/relationships/slide" Target="slides/slide38.xml"/><Relationship Id="rId55" Type="http://schemas.openxmlformats.org/officeDocument/2006/relationships/slide" Target="slides/slide43.xml"/><Relationship Id="rId63"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slide" Target="slides/slide29.xml"/><Relationship Id="rId54" Type="http://schemas.openxmlformats.org/officeDocument/2006/relationships/slide" Target="slides/slide4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slide" Target="slides/slide41.xml"/><Relationship Id="rId58"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slide" Target="slides/slide45.xml"/><Relationship Id="rId61"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slide" Target="slides/slide36.xml"/><Relationship Id="rId56" Type="http://schemas.openxmlformats.org/officeDocument/2006/relationships/slide" Target="slides/slide44.xml"/><Relationship Id="rId8" Type="http://schemas.openxmlformats.org/officeDocument/2006/relationships/slideMaster" Target="slideMasters/slideMaster8.xml"/><Relationship Id="rId51" Type="http://schemas.openxmlformats.org/officeDocument/2006/relationships/slide" Target="slides/slide39.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Global.arup.com\london\G_E\Jobs\600000\600297-03%20ILC\50_Design_analysis\Index%20Properties\Ternary%20Plots.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Global.arup.com\london\G_E\Jobs\600000\600297-03%20ILC\50_Design_analysis\Index%20Properties\Ternary%20Plots.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Global.arup.com\london\G_E\Jobs\600000\600297-03%20ILC\50_Design_analysis\Index%20Properties\Ternary%20Plot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GLOBAL.ARUP.COM\LONDON\G_E\JOBS\200000\216967-00%20-%20%20CERN%20LINAC%20TUNNELS\50_Design_analysis\UCS%20vs%20W%25.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GLOBAL.ARUP.COM\LONDON\G_E\JOBS\200000\216967-00%20-%20%20CERN%20LINAC%20TUNNELS\50_Design_analysis\CIU%20Test%20-%20Point%205.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Global.arup.com\london\G_E\Jobs\600000\600297-03%20ILC\50_Design_analysis\Index%20Properties\Activity.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1.3850434246280871E-2"/>
          <c:y val="3.5369774919614211E-2"/>
          <c:w val="0.95013978929485854"/>
          <c:h val="0.93247588424437577"/>
        </c:manualLayout>
      </c:layout>
      <c:scatterChart>
        <c:scatterStyle val="smoothMarker"/>
        <c:ser>
          <c:idx val="3"/>
          <c:order val="0"/>
          <c:tx>
            <c:strRef>
              <c:f>PSD!$F$8</c:f>
              <c:strCache>
                <c:ptCount val="1"/>
                <c:pt idx="0">
                  <c:v>Marne - Point 5</c:v>
                </c:pt>
              </c:strCache>
            </c:strRef>
          </c:tx>
          <c:spPr>
            <a:ln w="28575">
              <a:noFill/>
            </a:ln>
          </c:spPr>
          <c:marker>
            <c:symbol val="circle"/>
            <c:size val="3"/>
            <c:spPr>
              <a:solidFill>
                <a:srgbClr val="000000"/>
              </a:solidFill>
              <a:ln>
                <a:solidFill>
                  <a:srgbClr val="000000"/>
                </a:solidFill>
                <a:prstDash val="solid"/>
              </a:ln>
            </c:spPr>
          </c:marker>
          <c:xVal>
            <c:numRef>
              <c:f>PSD!$T$8:$T$10</c:f>
              <c:numCache>
                <c:formatCode>General</c:formatCode>
                <c:ptCount val="3"/>
                <c:pt idx="0">
                  <c:v>0.77000000000000068</c:v>
                </c:pt>
                <c:pt idx="1">
                  <c:v>0.80500000000000005</c:v>
                </c:pt>
                <c:pt idx="2">
                  <c:v>0.79500000000000004</c:v>
                </c:pt>
              </c:numCache>
            </c:numRef>
          </c:xVal>
          <c:yVal>
            <c:numRef>
              <c:f>PSD!$U$8:$U$10</c:f>
              <c:numCache>
                <c:formatCode>General</c:formatCode>
                <c:ptCount val="3"/>
                <c:pt idx="0">
                  <c:v>0.28578000000000031</c:v>
                </c:pt>
                <c:pt idx="1">
                  <c:v>0.20004600000000039</c:v>
                </c:pt>
                <c:pt idx="2">
                  <c:v>0.23815</c:v>
                </c:pt>
              </c:numCache>
            </c:numRef>
          </c:yVal>
          <c:smooth val="1"/>
        </c:ser>
        <c:ser>
          <c:idx val="6"/>
          <c:order val="1"/>
          <c:tx>
            <c:v>Triangle outline</c:v>
          </c:tx>
          <c:spPr>
            <a:ln w="25400">
              <a:solidFill>
                <a:srgbClr val="000000"/>
              </a:solidFill>
              <a:prstDash val="solid"/>
            </a:ln>
          </c:spPr>
          <c:marker>
            <c:symbol val="none"/>
          </c:marker>
          <c:xVal>
            <c:numRef>
              <c:f>PSD!$Z$8:$Z$11</c:f>
              <c:numCache>
                <c:formatCode>General</c:formatCode>
                <c:ptCount val="4"/>
                <c:pt idx="0">
                  <c:v>0.5</c:v>
                </c:pt>
                <c:pt idx="1">
                  <c:v>0</c:v>
                </c:pt>
                <c:pt idx="2">
                  <c:v>1</c:v>
                </c:pt>
                <c:pt idx="3">
                  <c:v>0.5</c:v>
                </c:pt>
              </c:numCache>
            </c:numRef>
          </c:xVal>
          <c:yVal>
            <c:numRef>
              <c:f>PSD!$AA$8:$AA$11</c:f>
              <c:numCache>
                <c:formatCode>General</c:formatCode>
                <c:ptCount val="4"/>
                <c:pt idx="0">
                  <c:v>0.95260000000000178</c:v>
                </c:pt>
                <c:pt idx="1">
                  <c:v>0</c:v>
                </c:pt>
                <c:pt idx="2">
                  <c:v>0</c:v>
                </c:pt>
                <c:pt idx="3">
                  <c:v>0.95260000000000178</c:v>
                </c:pt>
              </c:numCache>
            </c:numRef>
          </c:yVal>
        </c:ser>
        <c:ser>
          <c:idx val="2"/>
          <c:order val="2"/>
          <c:tx>
            <c:v>Left ticks</c:v>
          </c:tx>
          <c:spPr>
            <a:ln w="3175">
              <a:solidFill>
                <a:srgbClr val="000000"/>
              </a:solidFill>
              <a:prstDash val="solid"/>
            </a:ln>
          </c:spPr>
          <c:marker>
            <c:symbol val="none"/>
          </c:marker>
          <c:xVal>
            <c:numRef>
              <c:f>PSD!$Z$21:$Z$83</c:f>
              <c:numCache>
                <c:formatCode>0.00</c:formatCode>
                <c:ptCount val="63"/>
                <c:pt idx="0">
                  <c:v>0</c:v>
                </c:pt>
                <c:pt idx="1">
                  <c:v>-3.0000000000000054E-2</c:v>
                </c:pt>
                <c:pt idx="2">
                  <c:v>0</c:v>
                </c:pt>
                <c:pt idx="3">
                  <c:v>5.0000000000000079E-2</c:v>
                </c:pt>
                <c:pt idx="4">
                  <c:v>2.0000000000000046E-2</c:v>
                </c:pt>
                <c:pt idx="5">
                  <c:v>5.0000000000000079E-2</c:v>
                </c:pt>
                <c:pt idx="6">
                  <c:v>0.1</c:v>
                </c:pt>
                <c:pt idx="7">
                  <c:v>7.0000000000000034E-2</c:v>
                </c:pt>
                <c:pt idx="8">
                  <c:v>0.1</c:v>
                </c:pt>
                <c:pt idx="9">
                  <c:v>0.15000000000000024</c:v>
                </c:pt>
                <c:pt idx="10">
                  <c:v>0.12000000000000002</c:v>
                </c:pt>
                <c:pt idx="11">
                  <c:v>0.15000000000000024</c:v>
                </c:pt>
                <c:pt idx="12">
                  <c:v>0.2</c:v>
                </c:pt>
                <c:pt idx="13">
                  <c:v>0.17</c:v>
                </c:pt>
                <c:pt idx="14">
                  <c:v>0.2</c:v>
                </c:pt>
                <c:pt idx="15">
                  <c:v>0.25</c:v>
                </c:pt>
                <c:pt idx="16">
                  <c:v>0.22000000000000025</c:v>
                </c:pt>
                <c:pt idx="17">
                  <c:v>0.25</c:v>
                </c:pt>
                <c:pt idx="18">
                  <c:v>0.30000000000000032</c:v>
                </c:pt>
                <c:pt idx="19">
                  <c:v>0.27</c:v>
                </c:pt>
                <c:pt idx="20">
                  <c:v>0.30000000000000032</c:v>
                </c:pt>
                <c:pt idx="21">
                  <c:v>0.35000000000000031</c:v>
                </c:pt>
                <c:pt idx="22">
                  <c:v>0.32000000000000084</c:v>
                </c:pt>
                <c:pt idx="23">
                  <c:v>0.35000000000000031</c:v>
                </c:pt>
                <c:pt idx="24">
                  <c:v>0.40000000000000008</c:v>
                </c:pt>
                <c:pt idx="25">
                  <c:v>0.37000000000000038</c:v>
                </c:pt>
                <c:pt idx="26">
                  <c:v>0.40000000000000008</c:v>
                </c:pt>
                <c:pt idx="27">
                  <c:v>0.45</c:v>
                </c:pt>
                <c:pt idx="28">
                  <c:v>0.42000000000000032</c:v>
                </c:pt>
                <c:pt idx="29">
                  <c:v>0.45</c:v>
                </c:pt>
                <c:pt idx="30">
                  <c:v>0.5</c:v>
                </c:pt>
                <c:pt idx="31">
                  <c:v>0.47000000000000008</c:v>
                </c:pt>
                <c:pt idx="32">
                  <c:v>0.5</c:v>
                </c:pt>
                <c:pt idx="33">
                  <c:v>0.5</c:v>
                </c:pt>
                <c:pt idx="34">
                  <c:v>0.5</c:v>
                </c:pt>
                <c:pt idx="35">
                  <c:v>0.5</c:v>
                </c:pt>
                <c:pt idx="36">
                  <c:v>0.5</c:v>
                </c:pt>
                <c:pt idx="37">
                  <c:v>0.5</c:v>
                </c:pt>
                <c:pt idx="38">
                  <c:v>0.5</c:v>
                </c:pt>
                <c:pt idx="39">
                  <c:v>0.5</c:v>
                </c:pt>
                <c:pt idx="40">
                  <c:v>0.5</c:v>
                </c:pt>
                <c:pt idx="41">
                  <c:v>0.5</c:v>
                </c:pt>
                <c:pt idx="42">
                  <c:v>0.5</c:v>
                </c:pt>
                <c:pt idx="43">
                  <c:v>0.5</c:v>
                </c:pt>
                <c:pt idx="44">
                  <c:v>0.5</c:v>
                </c:pt>
                <c:pt idx="45">
                  <c:v>0.5</c:v>
                </c:pt>
                <c:pt idx="46">
                  <c:v>0.5</c:v>
                </c:pt>
                <c:pt idx="47">
                  <c:v>0.5</c:v>
                </c:pt>
                <c:pt idx="48">
                  <c:v>0.5</c:v>
                </c:pt>
                <c:pt idx="49">
                  <c:v>0.5</c:v>
                </c:pt>
                <c:pt idx="50">
                  <c:v>0.5</c:v>
                </c:pt>
                <c:pt idx="51">
                  <c:v>0.5</c:v>
                </c:pt>
                <c:pt idx="52">
                  <c:v>0.5</c:v>
                </c:pt>
                <c:pt idx="53">
                  <c:v>0.5</c:v>
                </c:pt>
                <c:pt idx="54">
                  <c:v>0.5</c:v>
                </c:pt>
                <c:pt idx="55">
                  <c:v>0.5</c:v>
                </c:pt>
                <c:pt idx="56">
                  <c:v>0.5</c:v>
                </c:pt>
                <c:pt idx="57">
                  <c:v>0.5</c:v>
                </c:pt>
                <c:pt idx="58">
                  <c:v>0.5</c:v>
                </c:pt>
                <c:pt idx="59">
                  <c:v>0.5</c:v>
                </c:pt>
                <c:pt idx="60">
                  <c:v>0.5</c:v>
                </c:pt>
                <c:pt idx="61">
                  <c:v>0.5</c:v>
                </c:pt>
                <c:pt idx="62">
                  <c:v>0.5</c:v>
                </c:pt>
              </c:numCache>
            </c:numRef>
          </c:xVal>
          <c:yVal>
            <c:numRef>
              <c:f>PSD!$AA$21:$AA$83</c:f>
              <c:numCache>
                <c:formatCode>0.00</c:formatCode>
                <c:ptCount val="63"/>
                <c:pt idx="0">
                  <c:v>0</c:v>
                </c:pt>
                <c:pt idx="1">
                  <c:v>0</c:v>
                </c:pt>
                <c:pt idx="2">
                  <c:v>0</c:v>
                </c:pt>
                <c:pt idx="3">
                  <c:v>9.5260000000000067E-2</c:v>
                </c:pt>
                <c:pt idx="4">
                  <c:v>9.5260000000000067E-2</c:v>
                </c:pt>
                <c:pt idx="5">
                  <c:v>9.5260000000000067E-2</c:v>
                </c:pt>
                <c:pt idx="6">
                  <c:v>0.19052000000000024</c:v>
                </c:pt>
                <c:pt idx="7">
                  <c:v>0.19052000000000024</c:v>
                </c:pt>
                <c:pt idx="8">
                  <c:v>0.19052000000000024</c:v>
                </c:pt>
                <c:pt idx="9">
                  <c:v>0.28578000000000031</c:v>
                </c:pt>
                <c:pt idx="10">
                  <c:v>0.28578000000000031</c:v>
                </c:pt>
                <c:pt idx="11">
                  <c:v>0.28578000000000031</c:v>
                </c:pt>
                <c:pt idx="12">
                  <c:v>0.38104000000000032</c:v>
                </c:pt>
                <c:pt idx="13">
                  <c:v>0.38104000000000032</c:v>
                </c:pt>
                <c:pt idx="14">
                  <c:v>0.38104000000000032</c:v>
                </c:pt>
                <c:pt idx="15">
                  <c:v>0.47630000000000078</c:v>
                </c:pt>
                <c:pt idx="16">
                  <c:v>0.47630000000000078</c:v>
                </c:pt>
                <c:pt idx="17">
                  <c:v>0.47630000000000078</c:v>
                </c:pt>
                <c:pt idx="18">
                  <c:v>0.57155999999999996</c:v>
                </c:pt>
                <c:pt idx="19">
                  <c:v>0.57155999999999996</c:v>
                </c:pt>
                <c:pt idx="20">
                  <c:v>0.57155999999999996</c:v>
                </c:pt>
                <c:pt idx="21">
                  <c:v>0.66682000000000252</c:v>
                </c:pt>
                <c:pt idx="22">
                  <c:v>0.66682000000000252</c:v>
                </c:pt>
                <c:pt idx="23">
                  <c:v>0.66682000000000252</c:v>
                </c:pt>
                <c:pt idx="24">
                  <c:v>0.76208000000000065</c:v>
                </c:pt>
                <c:pt idx="25">
                  <c:v>0.76208000000000065</c:v>
                </c:pt>
                <c:pt idx="26">
                  <c:v>0.76208000000000065</c:v>
                </c:pt>
                <c:pt idx="27">
                  <c:v>0.85733999999999988</c:v>
                </c:pt>
                <c:pt idx="28">
                  <c:v>0.85733999999999988</c:v>
                </c:pt>
                <c:pt idx="29">
                  <c:v>0.85733999999999988</c:v>
                </c:pt>
                <c:pt idx="30">
                  <c:v>0.95259999999999989</c:v>
                </c:pt>
                <c:pt idx="31">
                  <c:v>0.95259999999999989</c:v>
                </c:pt>
                <c:pt idx="32">
                  <c:v>0.95259999999999989</c:v>
                </c:pt>
                <c:pt idx="33">
                  <c:v>0.95259999999999989</c:v>
                </c:pt>
                <c:pt idx="34">
                  <c:v>0.95259999999999989</c:v>
                </c:pt>
                <c:pt idx="35">
                  <c:v>0.95259999999999989</c:v>
                </c:pt>
                <c:pt idx="36">
                  <c:v>0.95259999999999989</c:v>
                </c:pt>
                <c:pt idx="37">
                  <c:v>0.95259999999999989</c:v>
                </c:pt>
                <c:pt idx="38">
                  <c:v>0.95259999999999989</c:v>
                </c:pt>
                <c:pt idx="39">
                  <c:v>0.95259999999999989</c:v>
                </c:pt>
                <c:pt idx="40">
                  <c:v>0.95259999999999989</c:v>
                </c:pt>
                <c:pt idx="41">
                  <c:v>0.95259999999999989</c:v>
                </c:pt>
                <c:pt idx="42">
                  <c:v>0.95259999999999989</c:v>
                </c:pt>
                <c:pt idx="43">
                  <c:v>0.95259999999999989</c:v>
                </c:pt>
                <c:pt idx="44">
                  <c:v>0.95259999999999989</c:v>
                </c:pt>
                <c:pt idx="45">
                  <c:v>0.95259999999999989</c:v>
                </c:pt>
                <c:pt idx="46">
                  <c:v>0.95259999999999989</c:v>
                </c:pt>
                <c:pt idx="47">
                  <c:v>0.95259999999999989</c:v>
                </c:pt>
                <c:pt idx="48">
                  <c:v>0.95259999999999989</c:v>
                </c:pt>
                <c:pt idx="49">
                  <c:v>0.95259999999999989</c:v>
                </c:pt>
                <c:pt idx="50">
                  <c:v>0.95259999999999989</c:v>
                </c:pt>
                <c:pt idx="51">
                  <c:v>0.95259999999999989</c:v>
                </c:pt>
                <c:pt idx="52">
                  <c:v>0.95259999999999989</c:v>
                </c:pt>
                <c:pt idx="53">
                  <c:v>0.95259999999999989</c:v>
                </c:pt>
                <c:pt idx="54">
                  <c:v>0.95259999999999989</c:v>
                </c:pt>
                <c:pt idx="55">
                  <c:v>0.95259999999999989</c:v>
                </c:pt>
                <c:pt idx="56">
                  <c:v>0.95259999999999989</c:v>
                </c:pt>
                <c:pt idx="57">
                  <c:v>0.95259999999999989</c:v>
                </c:pt>
                <c:pt idx="58">
                  <c:v>0.95259999999999989</c:v>
                </c:pt>
                <c:pt idx="59">
                  <c:v>0.95259999999999989</c:v>
                </c:pt>
                <c:pt idx="60">
                  <c:v>0.95259999999999989</c:v>
                </c:pt>
                <c:pt idx="61">
                  <c:v>0.95259999999999989</c:v>
                </c:pt>
                <c:pt idx="62">
                  <c:v>0.95259999999999989</c:v>
                </c:pt>
              </c:numCache>
            </c:numRef>
          </c:yVal>
        </c:ser>
        <c:ser>
          <c:idx val="4"/>
          <c:order val="3"/>
          <c:tx>
            <c:v>Right ticks</c:v>
          </c:tx>
          <c:spPr>
            <a:ln w="3175">
              <a:solidFill>
                <a:srgbClr val="000000"/>
              </a:solidFill>
              <a:prstDash val="solid"/>
            </a:ln>
          </c:spPr>
          <c:marker>
            <c:symbol val="none"/>
          </c:marker>
          <c:xVal>
            <c:numRef>
              <c:f>PSD!$AC$21:$AC$83</c:f>
              <c:numCache>
                <c:formatCode>0.00</c:formatCode>
                <c:ptCount val="63"/>
                <c:pt idx="0">
                  <c:v>1</c:v>
                </c:pt>
                <c:pt idx="1">
                  <c:v>1.0149999999999968</c:v>
                </c:pt>
                <c:pt idx="2">
                  <c:v>1</c:v>
                </c:pt>
                <c:pt idx="3">
                  <c:v>0.95000000000000062</c:v>
                </c:pt>
                <c:pt idx="4">
                  <c:v>0.96500000000000064</c:v>
                </c:pt>
                <c:pt idx="5">
                  <c:v>0.95000000000000062</c:v>
                </c:pt>
                <c:pt idx="6">
                  <c:v>0.9</c:v>
                </c:pt>
                <c:pt idx="7">
                  <c:v>0.91500000000000004</c:v>
                </c:pt>
                <c:pt idx="8">
                  <c:v>0.9</c:v>
                </c:pt>
                <c:pt idx="9">
                  <c:v>0.85000000000000064</c:v>
                </c:pt>
                <c:pt idx="10">
                  <c:v>0.86500000000000143</c:v>
                </c:pt>
                <c:pt idx="11">
                  <c:v>0.85000000000000064</c:v>
                </c:pt>
                <c:pt idx="12">
                  <c:v>0.8</c:v>
                </c:pt>
                <c:pt idx="13">
                  <c:v>0.81500000000000061</c:v>
                </c:pt>
                <c:pt idx="14">
                  <c:v>0.8</c:v>
                </c:pt>
                <c:pt idx="15">
                  <c:v>0.75000000000000155</c:v>
                </c:pt>
                <c:pt idx="16">
                  <c:v>0.76500000000000168</c:v>
                </c:pt>
                <c:pt idx="17">
                  <c:v>0.75000000000000155</c:v>
                </c:pt>
                <c:pt idx="18">
                  <c:v>0.70000000000000062</c:v>
                </c:pt>
                <c:pt idx="19">
                  <c:v>0.71500000000000064</c:v>
                </c:pt>
                <c:pt idx="20">
                  <c:v>0.70000000000000062</c:v>
                </c:pt>
                <c:pt idx="21">
                  <c:v>0.6500000000000018</c:v>
                </c:pt>
                <c:pt idx="22">
                  <c:v>0.66500000000000192</c:v>
                </c:pt>
                <c:pt idx="23">
                  <c:v>0.6500000000000018</c:v>
                </c:pt>
                <c:pt idx="24">
                  <c:v>0.60000000000000064</c:v>
                </c:pt>
                <c:pt idx="25">
                  <c:v>0.61500000000000155</c:v>
                </c:pt>
                <c:pt idx="26">
                  <c:v>0.60000000000000064</c:v>
                </c:pt>
                <c:pt idx="27">
                  <c:v>0.55000000000000004</c:v>
                </c:pt>
                <c:pt idx="28">
                  <c:v>0.56500000000000061</c:v>
                </c:pt>
                <c:pt idx="29">
                  <c:v>0.55000000000000004</c:v>
                </c:pt>
                <c:pt idx="30">
                  <c:v>0.5</c:v>
                </c:pt>
                <c:pt idx="31">
                  <c:v>0.51500000000000001</c:v>
                </c:pt>
                <c:pt idx="32">
                  <c:v>0.5</c:v>
                </c:pt>
                <c:pt idx="33">
                  <c:v>0.5</c:v>
                </c:pt>
                <c:pt idx="34">
                  <c:v>0.5</c:v>
                </c:pt>
                <c:pt idx="35">
                  <c:v>0.5</c:v>
                </c:pt>
                <c:pt idx="36">
                  <c:v>0.5</c:v>
                </c:pt>
                <c:pt idx="37">
                  <c:v>0.5</c:v>
                </c:pt>
                <c:pt idx="38">
                  <c:v>0.5</c:v>
                </c:pt>
                <c:pt idx="39">
                  <c:v>0.5</c:v>
                </c:pt>
                <c:pt idx="40">
                  <c:v>0.5</c:v>
                </c:pt>
                <c:pt idx="41">
                  <c:v>0.5</c:v>
                </c:pt>
                <c:pt idx="42">
                  <c:v>0.5</c:v>
                </c:pt>
                <c:pt idx="43">
                  <c:v>0.5</c:v>
                </c:pt>
                <c:pt idx="44">
                  <c:v>0.5</c:v>
                </c:pt>
                <c:pt idx="45">
                  <c:v>0.5</c:v>
                </c:pt>
                <c:pt idx="46">
                  <c:v>0.5</c:v>
                </c:pt>
                <c:pt idx="47">
                  <c:v>0.5</c:v>
                </c:pt>
                <c:pt idx="48">
                  <c:v>0.5</c:v>
                </c:pt>
                <c:pt idx="49">
                  <c:v>0.5</c:v>
                </c:pt>
                <c:pt idx="50">
                  <c:v>0.5</c:v>
                </c:pt>
                <c:pt idx="51">
                  <c:v>0.5</c:v>
                </c:pt>
                <c:pt idx="52">
                  <c:v>0.5</c:v>
                </c:pt>
                <c:pt idx="53">
                  <c:v>0.5</c:v>
                </c:pt>
                <c:pt idx="54">
                  <c:v>0.5</c:v>
                </c:pt>
                <c:pt idx="55">
                  <c:v>0.5</c:v>
                </c:pt>
                <c:pt idx="56">
                  <c:v>0.5</c:v>
                </c:pt>
                <c:pt idx="57">
                  <c:v>0.5</c:v>
                </c:pt>
                <c:pt idx="58">
                  <c:v>0.5</c:v>
                </c:pt>
                <c:pt idx="59">
                  <c:v>0.5</c:v>
                </c:pt>
                <c:pt idx="60">
                  <c:v>0.5</c:v>
                </c:pt>
                <c:pt idx="61">
                  <c:v>0.5</c:v>
                </c:pt>
                <c:pt idx="62">
                  <c:v>0.5</c:v>
                </c:pt>
              </c:numCache>
            </c:numRef>
          </c:xVal>
          <c:yVal>
            <c:numRef>
              <c:f>PSD!$AD$21:$AD$83</c:f>
              <c:numCache>
                <c:formatCode>0.00</c:formatCode>
                <c:ptCount val="63"/>
                <c:pt idx="0">
                  <c:v>0</c:v>
                </c:pt>
                <c:pt idx="1">
                  <c:v>2.8578000000000006E-2</c:v>
                </c:pt>
                <c:pt idx="2">
                  <c:v>0</c:v>
                </c:pt>
                <c:pt idx="3">
                  <c:v>9.5260000000000067E-2</c:v>
                </c:pt>
                <c:pt idx="4">
                  <c:v>0.12383800000000003</c:v>
                </c:pt>
                <c:pt idx="5">
                  <c:v>9.5260000000000067E-2</c:v>
                </c:pt>
                <c:pt idx="6">
                  <c:v>0.19052000000000024</c:v>
                </c:pt>
                <c:pt idx="7">
                  <c:v>0.21909800000000054</c:v>
                </c:pt>
                <c:pt idx="8">
                  <c:v>0.19052000000000024</c:v>
                </c:pt>
                <c:pt idx="9">
                  <c:v>0.28578000000000031</c:v>
                </c:pt>
                <c:pt idx="10">
                  <c:v>0.31435800000000114</c:v>
                </c:pt>
                <c:pt idx="11">
                  <c:v>0.28578000000000031</c:v>
                </c:pt>
                <c:pt idx="12">
                  <c:v>0.38104000000000032</c:v>
                </c:pt>
                <c:pt idx="13">
                  <c:v>0.40961800000000032</c:v>
                </c:pt>
                <c:pt idx="14">
                  <c:v>0.38104000000000032</c:v>
                </c:pt>
                <c:pt idx="15">
                  <c:v>0.47630000000000078</c:v>
                </c:pt>
                <c:pt idx="16">
                  <c:v>0.50487800000000005</c:v>
                </c:pt>
                <c:pt idx="17">
                  <c:v>0.47630000000000078</c:v>
                </c:pt>
                <c:pt idx="18">
                  <c:v>0.57155999999999996</c:v>
                </c:pt>
                <c:pt idx="19">
                  <c:v>0.60013799999999951</c:v>
                </c:pt>
                <c:pt idx="20">
                  <c:v>0.57155999999999996</c:v>
                </c:pt>
                <c:pt idx="21">
                  <c:v>0.66682000000000252</c:v>
                </c:pt>
                <c:pt idx="22">
                  <c:v>0.6953980000000014</c:v>
                </c:pt>
                <c:pt idx="23">
                  <c:v>0.66682000000000252</c:v>
                </c:pt>
                <c:pt idx="24">
                  <c:v>0.76208000000000065</c:v>
                </c:pt>
                <c:pt idx="25">
                  <c:v>0.79065799999999997</c:v>
                </c:pt>
                <c:pt idx="26">
                  <c:v>0.76208000000000065</c:v>
                </c:pt>
                <c:pt idx="27">
                  <c:v>0.85733999999999988</c:v>
                </c:pt>
                <c:pt idx="28">
                  <c:v>0.88591799999999921</c:v>
                </c:pt>
                <c:pt idx="29">
                  <c:v>0.85733999999999988</c:v>
                </c:pt>
                <c:pt idx="30">
                  <c:v>0.95259999999999989</c:v>
                </c:pt>
                <c:pt idx="31">
                  <c:v>0.98117799999999844</c:v>
                </c:pt>
                <c:pt idx="32">
                  <c:v>0.95259999999999989</c:v>
                </c:pt>
                <c:pt idx="33">
                  <c:v>0.95259999999999989</c:v>
                </c:pt>
                <c:pt idx="34">
                  <c:v>0.95259999999999989</c:v>
                </c:pt>
                <c:pt idx="35">
                  <c:v>0.95259999999999989</c:v>
                </c:pt>
                <c:pt idx="36">
                  <c:v>0.95259999999999989</c:v>
                </c:pt>
                <c:pt idx="37">
                  <c:v>0.95259999999999989</c:v>
                </c:pt>
                <c:pt idx="38">
                  <c:v>0.95259999999999989</c:v>
                </c:pt>
                <c:pt idx="39">
                  <c:v>0.95259999999999989</c:v>
                </c:pt>
                <c:pt idx="40">
                  <c:v>0.95259999999999989</c:v>
                </c:pt>
                <c:pt idx="41">
                  <c:v>0.95259999999999989</c:v>
                </c:pt>
                <c:pt idx="42">
                  <c:v>0.95259999999999989</c:v>
                </c:pt>
                <c:pt idx="43">
                  <c:v>0.95259999999999989</c:v>
                </c:pt>
                <c:pt idx="44">
                  <c:v>0.95259999999999989</c:v>
                </c:pt>
                <c:pt idx="45">
                  <c:v>0.95259999999999989</c:v>
                </c:pt>
                <c:pt idx="46">
                  <c:v>0.95259999999999989</c:v>
                </c:pt>
                <c:pt idx="47">
                  <c:v>0.95259999999999989</c:v>
                </c:pt>
                <c:pt idx="48">
                  <c:v>0.95259999999999989</c:v>
                </c:pt>
                <c:pt idx="49">
                  <c:v>0.95259999999999989</c:v>
                </c:pt>
                <c:pt idx="50">
                  <c:v>0.95259999999999989</c:v>
                </c:pt>
                <c:pt idx="51">
                  <c:v>0.95259999999999989</c:v>
                </c:pt>
                <c:pt idx="52">
                  <c:v>0.95259999999999989</c:v>
                </c:pt>
                <c:pt idx="53">
                  <c:v>0.95259999999999989</c:v>
                </c:pt>
                <c:pt idx="54">
                  <c:v>0.95259999999999989</c:v>
                </c:pt>
                <c:pt idx="55">
                  <c:v>0.95259999999999989</c:v>
                </c:pt>
                <c:pt idx="56">
                  <c:v>0.95259999999999989</c:v>
                </c:pt>
                <c:pt idx="57">
                  <c:v>0.95259999999999989</c:v>
                </c:pt>
                <c:pt idx="58">
                  <c:v>0.95259999999999989</c:v>
                </c:pt>
                <c:pt idx="59">
                  <c:v>0.95259999999999989</c:v>
                </c:pt>
                <c:pt idx="60">
                  <c:v>0.95259999999999989</c:v>
                </c:pt>
                <c:pt idx="61">
                  <c:v>0.95259999999999989</c:v>
                </c:pt>
                <c:pt idx="62">
                  <c:v>0.95259999999999989</c:v>
                </c:pt>
              </c:numCache>
            </c:numRef>
          </c:yVal>
        </c:ser>
        <c:ser>
          <c:idx val="0"/>
          <c:order val="4"/>
          <c:tx>
            <c:v>Left axis lines</c:v>
          </c:tx>
          <c:spPr>
            <a:ln w="3175">
              <a:solidFill>
                <a:schemeClr val="bg1">
                  <a:lumMod val="65000"/>
                </a:schemeClr>
              </a:solidFill>
              <a:prstDash val="solid"/>
            </a:ln>
          </c:spPr>
          <c:marker>
            <c:symbol val="none"/>
          </c:marker>
          <c:xVal>
            <c:numRef>
              <c:f>PSD!$AF$21:$AF$83</c:f>
              <c:numCache>
                <c:formatCode>0.00</c:formatCode>
                <c:ptCount val="63"/>
                <c:pt idx="0">
                  <c:v>0</c:v>
                </c:pt>
                <c:pt idx="1">
                  <c:v>1</c:v>
                </c:pt>
                <c:pt idx="3">
                  <c:v>0.95000000000000062</c:v>
                </c:pt>
                <c:pt idx="4">
                  <c:v>5.0000000000000079E-2</c:v>
                </c:pt>
                <c:pt idx="6">
                  <c:v>0.9</c:v>
                </c:pt>
                <c:pt idx="7">
                  <c:v>0.1</c:v>
                </c:pt>
                <c:pt idx="9">
                  <c:v>0.85000000000000064</c:v>
                </c:pt>
                <c:pt idx="10">
                  <c:v>0.15000000000000024</c:v>
                </c:pt>
                <c:pt idx="12">
                  <c:v>0.8</c:v>
                </c:pt>
                <c:pt idx="13">
                  <c:v>0.2</c:v>
                </c:pt>
                <c:pt idx="15">
                  <c:v>0.75000000000000155</c:v>
                </c:pt>
                <c:pt idx="16">
                  <c:v>0.25</c:v>
                </c:pt>
                <c:pt idx="18">
                  <c:v>0.70000000000000062</c:v>
                </c:pt>
                <c:pt idx="19">
                  <c:v>0.30000000000000032</c:v>
                </c:pt>
                <c:pt idx="21">
                  <c:v>0.6500000000000018</c:v>
                </c:pt>
                <c:pt idx="22">
                  <c:v>0.35000000000000031</c:v>
                </c:pt>
                <c:pt idx="24">
                  <c:v>0.60000000000000064</c:v>
                </c:pt>
                <c:pt idx="25">
                  <c:v>0.40000000000000008</c:v>
                </c:pt>
                <c:pt idx="27">
                  <c:v>0.55000000000000004</c:v>
                </c:pt>
                <c:pt idx="28">
                  <c:v>0.45</c:v>
                </c:pt>
                <c:pt idx="30">
                  <c:v>0.5</c:v>
                </c:pt>
                <c:pt idx="31">
                  <c:v>0.5</c:v>
                </c:pt>
                <c:pt idx="33">
                  <c:v>0.5</c:v>
                </c:pt>
                <c:pt idx="34">
                  <c:v>0.5</c:v>
                </c:pt>
                <c:pt idx="36">
                  <c:v>0.5</c:v>
                </c:pt>
                <c:pt idx="37">
                  <c:v>0.5</c:v>
                </c:pt>
                <c:pt idx="39">
                  <c:v>0.5</c:v>
                </c:pt>
                <c:pt idx="40">
                  <c:v>0.5</c:v>
                </c:pt>
                <c:pt idx="42">
                  <c:v>0.5</c:v>
                </c:pt>
                <c:pt idx="43">
                  <c:v>0.5</c:v>
                </c:pt>
                <c:pt idx="45">
                  <c:v>0.5</c:v>
                </c:pt>
                <c:pt idx="46">
                  <c:v>0.5</c:v>
                </c:pt>
                <c:pt idx="48">
                  <c:v>0.5</c:v>
                </c:pt>
                <c:pt idx="49">
                  <c:v>0.5</c:v>
                </c:pt>
                <c:pt idx="51">
                  <c:v>0.5</c:v>
                </c:pt>
                <c:pt idx="52">
                  <c:v>0.5</c:v>
                </c:pt>
                <c:pt idx="54">
                  <c:v>0.5</c:v>
                </c:pt>
                <c:pt idx="55">
                  <c:v>0.5</c:v>
                </c:pt>
                <c:pt idx="57">
                  <c:v>0.5</c:v>
                </c:pt>
                <c:pt idx="58">
                  <c:v>0.5</c:v>
                </c:pt>
                <c:pt idx="60">
                  <c:v>0.5</c:v>
                </c:pt>
                <c:pt idx="61">
                  <c:v>0.5</c:v>
                </c:pt>
              </c:numCache>
            </c:numRef>
          </c:xVal>
          <c:yVal>
            <c:numRef>
              <c:f>PSD!$AG$21:$AG$83</c:f>
              <c:numCache>
                <c:formatCode>0.00</c:formatCode>
                <c:ptCount val="63"/>
                <c:pt idx="0">
                  <c:v>0</c:v>
                </c:pt>
                <c:pt idx="1">
                  <c:v>0</c:v>
                </c:pt>
                <c:pt idx="3">
                  <c:v>9.5260000000000067E-2</c:v>
                </c:pt>
                <c:pt idx="4">
                  <c:v>9.5260000000000067E-2</c:v>
                </c:pt>
                <c:pt idx="6">
                  <c:v>0.19052000000000024</c:v>
                </c:pt>
                <c:pt idx="7">
                  <c:v>0.19052000000000024</c:v>
                </c:pt>
                <c:pt idx="9">
                  <c:v>0.28578000000000031</c:v>
                </c:pt>
                <c:pt idx="10">
                  <c:v>0.28578000000000031</c:v>
                </c:pt>
                <c:pt idx="12">
                  <c:v>0.38104000000000032</c:v>
                </c:pt>
                <c:pt idx="13">
                  <c:v>0.38104000000000032</c:v>
                </c:pt>
                <c:pt idx="15">
                  <c:v>0.47630000000000078</c:v>
                </c:pt>
                <c:pt idx="16">
                  <c:v>0.47630000000000078</c:v>
                </c:pt>
                <c:pt idx="18">
                  <c:v>0.57155999999999996</c:v>
                </c:pt>
                <c:pt idx="19">
                  <c:v>0.57155999999999996</c:v>
                </c:pt>
                <c:pt idx="21">
                  <c:v>0.66682000000000252</c:v>
                </c:pt>
                <c:pt idx="22">
                  <c:v>0.66682000000000252</c:v>
                </c:pt>
                <c:pt idx="24">
                  <c:v>0.76208000000000065</c:v>
                </c:pt>
                <c:pt idx="25">
                  <c:v>0.76208000000000065</c:v>
                </c:pt>
                <c:pt idx="27">
                  <c:v>0.85733999999999988</c:v>
                </c:pt>
                <c:pt idx="28">
                  <c:v>0.85733999999999988</c:v>
                </c:pt>
                <c:pt idx="30">
                  <c:v>0.95259999999999989</c:v>
                </c:pt>
                <c:pt idx="31">
                  <c:v>0.95259999999999989</c:v>
                </c:pt>
                <c:pt idx="33">
                  <c:v>0.95259999999999989</c:v>
                </c:pt>
                <c:pt idx="34">
                  <c:v>0.95259999999999989</c:v>
                </c:pt>
                <c:pt idx="36">
                  <c:v>0.95259999999999989</c:v>
                </c:pt>
                <c:pt idx="37">
                  <c:v>0.95259999999999989</c:v>
                </c:pt>
                <c:pt idx="39">
                  <c:v>0.95259999999999989</c:v>
                </c:pt>
                <c:pt idx="40">
                  <c:v>0.95259999999999989</c:v>
                </c:pt>
                <c:pt idx="42">
                  <c:v>0.95259999999999989</c:v>
                </c:pt>
                <c:pt idx="43">
                  <c:v>0.95259999999999989</c:v>
                </c:pt>
                <c:pt idx="45">
                  <c:v>0.95259999999999989</c:v>
                </c:pt>
                <c:pt idx="46">
                  <c:v>0.95259999999999989</c:v>
                </c:pt>
                <c:pt idx="48">
                  <c:v>0.95259999999999989</c:v>
                </c:pt>
                <c:pt idx="49">
                  <c:v>0.95259999999999989</c:v>
                </c:pt>
                <c:pt idx="51">
                  <c:v>0.95259999999999989</c:v>
                </c:pt>
                <c:pt idx="52">
                  <c:v>0.95259999999999989</c:v>
                </c:pt>
                <c:pt idx="54">
                  <c:v>0.95259999999999989</c:v>
                </c:pt>
                <c:pt idx="55">
                  <c:v>0.95259999999999989</c:v>
                </c:pt>
                <c:pt idx="57">
                  <c:v>0.95259999999999989</c:v>
                </c:pt>
                <c:pt idx="58">
                  <c:v>0.95259999999999989</c:v>
                </c:pt>
                <c:pt idx="60">
                  <c:v>0.95259999999999989</c:v>
                </c:pt>
                <c:pt idx="61">
                  <c:v>0.95259999999999989</c:v>
                </c:pt>
              </c:numCache>
            </c:numRef>
          </c:yVal>
        </c:ser>
        <c:ser>
          <c:idx val="5"/>
          <c:order val="5"/>
          <c:tx>
            <c:v>Right axis lines</c:v>
          </c:tx>
          <c:spPr>
            <a:ln w="3175">
              <a:solidFill>
                <a:schemeClr val="bg1">
                  <a:lumMod val="65000"/>
                </a:schemeClr>
              </a:solidFill>
              <a:prstDash val="solid"/>
            </a:ln>
          </c:spPr>
          <c:marker>
            <c:symbol val="none"/>
          </c:marker>
          <c:xVal>
            <c:numRef>
              <c:f>PSD!$AI$21:$AI$83</c:f>
              <c:numCache>
                <c:formatCode>General</c:formatCode>
                <c:ptCount val="63"/>
                <c:pt idx="0" formatCode="0.00">
                  <c:v>1</c:v>
                </c:pt>
                <c:pt idx="3" formatCode="0.00">
                  <c:v>0.95000000000000062</c:v>
                </c:pt>
                <c:pt idx="4" formatCode="0.00">
                  <c:v>0.9</c:v>
                </c:pt>
                <c:pt idx="6" formatCode="0.00">
                  <c:v>0.9</c:v>
                </c:pt>
                <c:pt idx="7" formatCode="0.00">
                  <c:v>0.8</c:v>
                </c:pt>
                <c:pt idx="9" formatCode="0.00">
                  <c:v>0.85000000000000064</c:v>
                </c:pt>
                <c:pt idx="10" formatCode="0.00">
                  <c:v>0.70000000000000062</c:v>
                </c:pt>
                <c:pt idx="12" formatCode="0.00">
                  <c:v>0.8</c:v>
                </c:pt>
                <c:pt idx="13" formatCode="0.00">
                  <c:v>0.60000000000000064</c:v>
                </c:pt>
                <c:pt idx="15" formatCode="0.00">
                  <c:v>0.75000000000000155</c:v>
                </c:pt>
                <c:pt idx="16" formatCode="0.00">
                  <c:v>0.5</c:v>
                </c:pt>
                <c:pt idx="18" formatCode="0.00">
                  <c:v>0.70000000000000062</c:v>
                </c:pt>
                <c:pt idx="19" formatCode="0.00">
                  <c:v>0.4</c:v>
                </c:pt>
                <c:pt idx="21" formatCode="0.00">
                  <c:v>0.6500000000000018</c:v>
                </c:pt>
                <c:pt idx="22" formatCode="0.00">
                  <c:v>0.30000000000000032</c:v>
                </c:pt>
                <c:pt idx="24" formatCode="0.00">
                  <c:v>0.60000000000000064</c:v>
                </c:pt>
                <c:pt idx="25" formatCode="0.00">
                  <c:v>0.20000000000000009</c:v>
                </c:pt>
                <c:pt idx="27" formatCode="0.00">
                  <c:v>0.55000000000000004</c:v>
                </c:pt>
                <c:pt idx="28" formatCode="0.00">
                  <c:v>0.10000000000000009</c:v>
                </c:pt>
                <c:pt idx="30" formatCode="0.00">
                  <c:v>0.5</c:v>
                </c:pt>
                <c:pt idx="31" formatCode="0.00">
                  <c:v>1.1102230246251721E-16</c:v>
                </c:pt>
                <c:pt idx="33" formatCode="0.00">
                  <c:v>0.5</c:v>
                </c:pt>
                <c:pt idx="34" formatCode="0.00">
                  <c:v>0.5</c:v>
                </c:pt>
                <c:pt idx="36" formatCode="0.00">
                  <c:v>0.5</c:v>
                </c:pt>
                <c:pt idx="37" formatCode="0.00">
                  <c:v>0.5</c:v>
                </c:pt>
                <c:pt idx="39" formatCode="0.00">
                  <c:v>0.5</c:v>
                </c:pt>
                <c:pt idx="40" formatCode="0.00">
                  <c:v>0.5</c:v>
                </c:pt>
                <c:pt idx="42" formatCode="0.00">
                  <c:v>0.5</c:v>
                </c:pt>
                <c:pt idx="43" formatCode="0.00">
                  <c:v>0.5</c:v>
                </c:pt>
                <c:pt idx="45" formatCode="0.00">
                  <c:v>0.5</c:v>
                </c:pt>
                <c:pt idx="46" formatCode="0.00">
                  <c:v>0.5</c:v>
                </c:pt>
                <c:pt idx="48" formatCode="0.00">
                  <c:v>0.5</c:v>
                </c:pt>
                <c:pt idx="49" formatCode="0.00">
                  <c:v>0.5</c:v>
                </c:pt>
                <c:pt idx="51" formatCode="0.00">
                  <c:v>0.5</c:v>
                </c:pt>
                <c:pt idx="52" formatCode="0.00">
                  <c:v>0.5</c:v>
                </c:pt>
                <c:pt idx="54" formatCode="0.00">
                  <c:v>0.5</c:v>
                </c:pt>
                <c:pt idx="55" formatCode="0.00">
                  <c:v>0.5</c:v>
                </c:pt>
                <c:pt idx="57" formatCode="0.00">
                  <c:v>0.5</c:v>
                </c:pt>
                <c:pt idx="58" formatCode="0.00">
                  <c:v>0.5</c:v>
                </c:pt>
                <c:pt idx="60" formatCode="0.00">
                  <c:v>0.5</c:v>
                </c:pt>
                <c:pt idx="61" formatCode="0.00">
                  <c:v>0.5</c:v>
                </c:pt>
              </c:numCache>
            </c:numRef>
          </c:xVal>
          <c:yVal>
            <c:numRef>
              <c:f>PSD!$AJ$21:$AJ$83</c:f>
              <c:numCache>
                <c:formatCode>General</c:formatCode>
                <c:ptCount val="63"/>
                <c:pt idx="0" formatCode="0.00">
                  <c:v>0</c:v>
                </c:pt>
                <c:pt idx="3" formatCode="0.00">
                  <c:v>9.5260000000000067E-2</c:v>
                </c:pt>
                <c:pt idx="4" formatCode="0.00">
                  <c:v>0</c:v>
                </c:pt>
                <c:pt idx="6" formatCode="0.00">
                  <c:v>0.19052000000000024</c:v>
                </c:pt>
                <c:pt idx="7" formatCode="0.00">
                  <c:v>0</c:v>
                </c:pt>
                <c:pt idx="9" formatCode="0.00">
                  <c:v>0.28578000000000031</c:v>
                </c:pt>
                <c:pt idx="10" formatCode="0.00">
                  <c:v>0</c:v>
                </c:pt>
                <c:pt idx="12" formatCode="0.00">
                  <c:v>0.38104000000000032</c:v>
                </c:pt>
                <c:pt idx="13" formatCode="0.00">
                  <c:v>0</c:v>
                </c:pt>
                <c:pt idx="15" formatCode="0.00">
                  <c:v>0.47630000000000078</c:v>
                </c:pt>
                <c:pt idx="16" formatCode="0.00">
                  <c:v>0</c:v>
                </c:pt>
                <c:pt idx="18" formatCode="0.00">
                  <c:v>0.57155999999999996</c:v>
                </c:pt>
                <c:pt idx="19" formatCode="0.00">
                  <c:v>0</c:v>
                </c:pt>
                <c:pt idx="21" formatCode="0.00">
                  <c:v>0.66682000000000252</c:v>
                </c:pt>
                <c:pt idx="22" formatCode="0.00">
                  <c:v>0</c:v>
                </c:pt>
                <c:pt idx="24" formatCode="0.00">
                  <c:v>0.76208000000000065</c:v>
                </c:pt>
                <c:pt idx="25" formatCode="0.00">
                  <c:v>0</c:v>
                </c:pt>
                <c:pt idx="27" formatCode="0.00">
                  <c:v>0.85733999999999988</c:v>
                </c:pt>
                <c:pt idx="28" formatCode="0.00">
                  <c:v>0</c:v>
                </c:pt>
                <c:pt idx="30" formatCode="0.00">
                  <c:v>0.95259999999999989</c:v>
                </c:pt>
                <c:pt idx="31" formatCode="0.00">
                  <c:v>0</c:v>
                </c:pt>
                <c:pt idx="33" formatCode="0.00">
                  <c:v>0.95259999999999989</c:v>
                </c:pt>
                <c:pt idx="34" formatCode="0.00">
                  <c:v>0.95259999999999989</c:v>
                </c:pt>
                <c:pt idx="36" formatCode="0.00">
                  <c:v>0.95259999999999989</c:v>
                </c:pt>
                <c:pt idx="37" formatCode="0.00">
                  <c:v>0.95259999999999989</c:v>
                </c:pt>
                <c:pt idx="39" formatCode="0.00">
                  <c:v>0.95259999999999989</c:v>
                </c:pt>
                <c:pt idx="40" formatCode="0.00">
                  <c:v>0.95259999999999989</c:v>
                </c:pt>
                <c:pt idx="42" formatCode="0.00">
                  <c:v>0.95259999999999989</c:v>
                </c:pt>
                <c:pt idx="43" formatCode="0.00">
                  <c:v>0.95259999999999989</c:v>
                </c:pt>
                <c:pt idx="45" formatCode="0.00">
                  <c:v>0.95259999999999989</c:v>
                </c:pt>
                <c:pt idx="46" formatCode="0.00">
                  <c:v>0.95259999999999989</c:v>
                </c:pt>
                <c:pt idx="48" formatCode="0.00">
                  <c:v>0.95259999999999989</c:v>
                </c:pt>
                <c:pt idx="49" formatCode="0.00">
                  <c:v>0.95259999999999989</c:v>
                </c:pt>
                <c:pt idx="51" formatCode="0.00">
                  <c:v>0.95259999999999989</c:v>
                </c:pt>
                <c:pt idx="52" formatCode="0.00">
                  <c:v>0.95259999999999989</c:v>
                </c:pt>
                <c:pt idx="54" formatCode="0.00">
                  <c:v>0.95259999999999989</c:v>
                </c:pt>
                <c:pt idx="55" formatCode="0.00">
                  <c:v>0.95259999999999989</c:v>
                </c:pt>
                <c:pt idx="57" formatCode="0.00">
                  <c:v>0.95259999999999989</c:v>
                </c:pt>
                <c:pt idx="58" formatCode="0.00">
                  <c:v>0.95259999999999989</c:v>
                </c:pt>
                <c:pt idx="60" formatCode="0.00">
                  <c:v>0.95259999999999989</c:v>
                </c:pt>
                <c:pt idx="61" formatCode="0.00">
                  <c:v>0.95259999999999989</c:v>
                </c:pt>
              </c:numCache>
            </c:numRef>
          </c:yVal>
        </c:ser>
        <c:ser>
          <c:idx val="7"/>
          <c:order val="6"/>
          <c:tx>
            <c:v>Bottom axis lines</c:v>
          </c:tx>
          <c:spPr>
            <a:ln w="3175">
              <a:solidFill>
                <a:schemeClr val="bg1">
                  <a:lumMod val="65000"/>
                </a:schemeClr>
              </a:solidFill>
              <a:prstDash val="solid"/>
            </a:ln>
          </c:spPr>
          <c:marker>
            <c:symbol val="none"/>
          </c:marker>
          <c:xVal>
            <c:numRef>
              <c:f>PSD!$AL$24:$AL$83</c:f>
              <c:numCache>
                <c:formatCode>0.00</c:formatCode>
                <c:ptCount val="60"/>
                <c:pt idx="0">
                  <c:v>0.1</c:v>
                </c:pt>
                <c:pt idx="1">
                  <c:v>5.0000000000000079E-2</c:v>
                </c:pt>
                <c:pt idx="3">
                  <c:v>0.2</c:v>
                </c:pt>
                <c:pt idx="4">
                  <c:v>0.1</c:v>
                </c:pt>
                <c:pt idx="6">
                  <c:v>0.30000000000000032</c:v>
                </c:pt>
                <c:pt idx="7">
                  <c:v>0.15000000000000024</c:v>
                </c:pt>
                <c:pt idx="9">
                  <c:v>0.4</c:v>
                </c:pt>
                <c:pt idx="10">
                  <c:v>0.2</c:v>
                </c:pt>
                <c:pt idx="12">
                  <c:v>0.5</c:v>
                </c:pt>
                <c:pt idx="13">
                  <c:v>0.25</c:v>
                </c:pt>
                <c:pt idx="15">
                  <c:v>0.60000000000000064</c:v>
                </c:pt>
                <c:pt idx="16">
                  <c:v>0.30000000000000032</c:v>
                </c:pt>
                <c:pt idx="18">
                  <c:v>0.70000000000000062</c:v>
                </c:pt>
                <c:pt idx="19">
                  <c:v>0.35000000000000031</c:v>
                </c:pt>
                <c:pt idx="21">
                  <c:v>0.79999999999999993</c:v>
                </c:pt>
                <c:pt idx="22">
                  <c:v>0.40000000000000008</c:v>
                </c:pt>
                <c:pt idx="24">
                  <c:v>0.9</c:v>
                </c:pt>
                <c:pt idx="25">
                  <c:v>0.45</c:v>
                </c:pt>
                <c:pt idx="27">
                  <c:v>0.99999999999999989</c:v>
                </c:pt>
                <c:pt idx="28">
                  <c:v>0.5</c:v>
                </c:pt>
                <c:pt idx="30">
                  <c:v>0</c:v>
                </c:pt>
                <c:pt idx="31">
                  <c:v>0.5</c:v>
                </c:pt>
                <c:pt idx="33">
                  <c:v>0</c:v>
                </c:pt>
                <c:pt idx="34">
                  <c:v>0.5</c:v>
                </c:pt>
                <c:pt idx="36">
                  <c:v>0</c:v>
                </c:pt>
                <c:pt idx="37">
                  <c:v>0.5</c:v>
                </c:pt>
                <c:pt idx="39">
                  <c:v>0</c:v>
                </c:pt>
                <c:pt idx="40">
                  <c:v>0.5</c:v>
                </c:pt>
                <c:pt idx="42">
                  <c:v>0</c:v>
                </c:pt>
                <c:pt idx="43">
                  <c:v>0.5</c:v>
                </c:pt>
                <c:pt idx="45">
                  <c:v>0</c:v>
                </c:pt>
                <c:pt idx="46">
                  <c:v>0.5</c:v>
                </c:pt>
                <c:pt idx="48">
                  <c:v>0</c:v>
                </c:pt>
                <c:pt idx="49">
                  <c:v>0.5</c:v>
                </c:pt>
                <c:pt idx="51">
                  <c:v>0</c:v>
                </c:pt>
                <c:pt idx="52">
                  <c:v>0.5</c:v>
                </c:pt>
                <c:pt idx="54">
                  <c:v>0</c:v>
                </c:pt>
                <c:pt idx="55">
                  <c:v>0.5</c:v>
                </c:pt>
                <c:pt idx="57">
                  <c:v>0</c:v>
                </c:pt>
                <c:pt idx="58">
                  <c:v>0.5</c:v>
                </c:pt>
              </c:numCache>
            </c:numRef>
          </c:xVal>
          <c:yVal>
            <c:numRef>
              <c:f>PSD!$AM$24:$AM$83</c:f>
              <c:numCache>
                <c:formatCode>0.00</c:formatCode>
                <c:ptCount val="60"/>
                <c:pt idx="0">
                  <c:v>0</c:v>
                </c:pt>
                <c:pt idx="1">
                  <c:v>9.5260000000000067E-2</c:v>
                </c:pt>
                <c:pt idx="3">
                  <c:v>0</c:v>
                </c:pt>
                <c:pt idx="4">
                  <c:v>0.19052000000000024</c:v>
                </c:pt>
                <c:pt idx="6">
                  <c:v>0</c:v>
                </c:pt>
                <c:pt idx="7">
                  <c:v>0.28578000000000031</c:v>
                </c:pt>
                <c:pt idx="9">
                  <c:v>0</c:v>
                </c:pt>
                <c:pt idx="10">
                  <c:v>0.38104000000000032</c:v>
                </c:pt>
                <c:pt idx="12">
                  <c:v>0</c:v>
                </c:pt>
                <c:pt idx="13">
                  <c:v>0.47630000000000078</c:v>
                </c:pt>
                <c:pt idx="15">
                  <c:v>0</c:v>
                </c:pt>
                <c:pt idx="16">
                  <c:v>0.57155999999999996</c:v>
                </c:pt>
                <c:pt idx="18">
                  <c:v>0</c:v>
                </c:pt>
                <c:pt idx="19">
                  <c:v>0.66682000000000252</c:v>
                </c:pt>
                <c:pt idx="21">
                  <c:v>0</c:v>
                </c:pt>
                <c:pt idx="22">
                  <c:v>0.76208000000000065</c:v>
                </c:pt>
                <c:pt idx="24">
                  <c:v>0</c:v>
                </c:pt>
                <c:pt idx="25">
                  <c:v>0.85733999999999988</c:v>
                </c:pt>
                <c:pt idx="27">
                  <c:v>0</c:v>
                </c:pt>
                <c:pt idx="28">
                  <c:v>0.95259999999999989</c:v>
                </c:pt>
                <c:pt idx="30">
                  <c:v>0</c:v>
                </c:pt>
                <c:pt idx="31">
                  <c:v>0.95259999999999989</c:v>
                </c:pt>
                <c:pt idx="33">
                  <c:v>0</c:v>
                </c:pt>
                <c:pt idx="34">
                  <c:v>0.95259999999999989</c:v>
                </c:pt>
                <c:pt idx="36">
                  <c:v>0</c:v>
                </c:pt>
                <c:pt idx="37">
                  <c:v>0.95259999999999989</c:v>
                </c:pt>
                <c:pt idx="39">
                  <c:v>0</c:v>
                </c:pt>
                <c:pt idx="40">
                  <c:v>0.95259999999999989</c:v>
                </c:pt>
                <c:pt idx="42">
                  <c:v>0</c:v>
                </c:pt>
                <c:pt idx="43">
                  <c:v>0.95259999999999989</c:v>
                </c:pt>
                <c:pt idx="45">
                  <c:v>0</c:v>
                </c:pt>
                <c:pt idx="46">
                  <c:v>0.95259999999999989</c:v>
                </c:pt>
                <c:pt idx="48">
                  <c:v>0</c:v>
                </c:pt>
                <c:pt idx="49">
                  <c:v>0.95259999999999989</c:v>
                </c:pt>
                <c:pt idx="51">
                  <c:v>0</c:v>
                </c:pt>
                <c:pt idx="52">
                  <c:v>0.95259999999999989</c:v>
                </c:pt>
                <c:pt idx="54">
                  <c:v>0</c:v>
                </c:pt>
                <c:pt idx="55">
                  <c:v>0.95259999999999989</c:v>
                </c:pt>
                <c:pt idx="57">
                  <c:v>0</c:v>
                </c:pt>
                <c:pt idx="58">
                  <c:v>0.95259999999999989</c:v>
                </c:pt>
              </c:numCache>
            </c:numRef>
          </c:yVal>
        </c:ser>
        <c:ser>
          <c:idx val="9"/>
          <c:order val="7"/>
          <c:tx>
            <c:v>Bottom ticks</c:v>
          </c:tx>
          <c:spPr>
            <a:ln w="3175">
              <a:solidFill>
                <a:srgbClr val="000000"/>
              </a:solidFill>
              <a:prstDash val="solid"/>
            </a:ln>
          </c:spPr>
          <c:marker>
            <c:symbol val="none"/>
          </c:marker>
          <c:xVal>
            <c:numRef>
              <c:f>PSD!$AQ$21:$AQ$83</c:f>
              <c:numCache>
                <c:formatCode>0.00</c:formatCode>
                <c:ptCount val="63"/>
                <c:pt idx="0">
                  <c:v>0</c:v>
                </c:pt>
                <c:pt idx="1">
                  <c:v>1.4999999999999998E-2</c:v>
                </c:pt>
                <c:pt idx="2">
                  <c:v>0</c:v>
                </c:pt>
                <c:pt idx="3">
                  <c:v>0.1</c:v>
                </c:pt>
                <c:pt idx="4">
                  <c:v>0.11500000000000013</c:v>
                </c:pt>
                <c:pt idx="5">
                  <c:v>0.1</c:v>
                </c:pt>
                <c:pt idx="6">
                  <c:v>0.2</c:v>
                </c:pt>
                <c:pt idx="7">
                  <c:v>0.21500000000000039</c:v>
                </c:pt>
                <c:pt idx="8">
                  <c:v>0.2</c:v>
                </c:pt>
                <c:pt idx="9">
                  <c:v>0.30000000000000032</c:v>
                </c:pt>
                <c:pt idx="10">
                  <c:v>0.31500000000000078</c:v>
                </c:pt>
                <c:pt idx="11">
                  <c:v>0.30000000000000032</c:v>
                </c:pt>
                <c:pt idx="12">
                  <c:v>0.4</c:v>
                </c:pt>
                <c:pt idx="13">
                  <c:v>0.41500000000000031</c:v>
                </c:pt>
                <c:pt idx="14">
                  <c:v>0.4</c:v>
                </c:pt>
                <c:pt idx="15">
                  <c:v>0.5</c:v>
                </c:pt>
                <c:pt idx="16">
                  <c:v>0.51500000000000001</c:v>
                </c:pt>
                <c:pt idx="17">
                  <c:v>0.5</c:v>
                </c:pt>
                <c:pt idx="18">
                  <c:v>0.60000000000000064</c:v>
                </c:pt>
                <c:pt idx="19">
                  <c:v>0.61500000000000143</c:v>
                </c:pt>
                <c:pt idx="20">
                  <c:v>0.60000000000000064</c:v>
                </c:pt>
                <c:pt idx="21">
                  <c:v>0.70000000000000062</c:v>
                </c:pt>
                <c:pt idx="22">
                  <c:v>0.71500000000000064</c:v>
                </c:pt>
                <c:pt idx="23">
                  <c:v>0.70000000000000062</c:v>
                </c:pt>
                <c:pt idx="24">
                  <c:v>0.79999999999999993</c:v>
                </c:pt>
                <c:pt idx="25">
                  <c:v>0.81499999999999995</c:v>
                </c:pt>
                <c:pt idx="26">
                  <c:v>0.79999999999999993</c:v>
                </c:pt>
                <c:pt idx="27">
                  <c:v>0.9</c:v>
                </c:pt>
                <c:pt idx="28">
                  <c:v>0.91499999999999992</c:v>
                </c:pt>
                <c:pt idx="29">
                  <c:v>0.9</c:v>
                </c:pt>
                <c:pt idx="30">
                  <c:v>0.99999999999999989</c:v>
                </c:pt>
                <c:pt idx="31">
                  <c:v>1.0149999999999968</c:v>
                </c:pt>
                <c:pt idx="32">
                  <c:v>0.99999999999999989</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numCache>
            </c:numRef>
          </c:xVal>
          <c:yVal>
            <c:numRef>
              <c:f>PSD!$AR$21:$AR$83</c:f>
              <c:numCache>
                <c:formatCode>0.00</c:formatCode>
                <c:ptCount val="63"/>
                <c:pt idx="0">
                  <c:v>0</c:v>
                </c:pt>
                <c:pt idx="1">
                  <c:v>-2.8578000000000006E-2</c:v>
                </c:pt>
                <c:pt idx="2">
                  <c:v>0</c:v>
                </c:pt>
                <c:pt idx="3">
                  <c:v>0</c:v>
                </c:pt>
                <c:pt idx="4">
                  <c:v>-2.8578000000000006E-2</c:v>
                </c:pt>
                <c:pt idx="5">
                  <c:v>0</c:v>
                </c:pt>
                <c:pt idx="6">
                  <c:v>0</c:v>
                </c:pt>
                <c:pt idx="7">
                  <c:v>-2.8578000000000006E-2</c:v>
                </c:pt>
                <c:pt idx="8">
                  <c:v>0</c:v>
                </c:pt>
                <c:pt idx="9">
                  <c:v>0</c:v>
                </c:pt>
                <c:pt idx="10">
                  <c:v>-2.8578000000000006E-2</c:v>
                </c:pt>
                <c:pt idx="11">
                  <c:v>0</c:v>
                </c:pt>
                <c:pt idx="12">
                  <c:v>0</c:v>
                </c:pt>
                <c:pt idx="13">
                  <c:v>-2.8578000000000006E-2</c:v>
                </c:pt>
                <c:pt idx="14">
                  <c:v>0</c:v>
                </c:pt>
                <c:pt idx="15">
                  <c:v>0</c:v>
                </c:pt>
                <c:pt idx="16">
                  <c:v>-2.8578000000000006E-2</c:v>
                </c:pt>
                <c:pt idx="17">
                  <c:v>0</c:v>
                </c:pt>
                <c:pt idx="18">
                  <c:v>0</c:v>
                </c:pt>
                <c:pt idx="19">
                  <c:v>-2.8578000000000006E-2</c:v>
                </c:pt>
                <c:pt idx="20">
                  <c:v>0</c:v>
                </c:pt>
                <c:pt idx="21">
                  <c:v>0</c:v>
                </c:pt>
                <c:pt idx="22">
                  <c:v>-2.8578000000000006E-2</c:v>
                </c:pt>
                <c:pt idx="23">
                  <c:v>0</c:v>
                </c:pt>
                <c:pt idx="24">
                  <c:v>0</c:v>
                </c:pt>
                <c:pt idx="25">
                  <c:v>-2.8578000000000006E-2</c:v>
                </c:pt>
                <c:pt idx="26">
                  <c:v>0</c:v>
                </c:pt>
                <c:pt idx="27">
                  <c:v>0</c:v>
                </c:pt>
                <c:pt idx="28">
                  <c:v>-2.8578000000000006E-2</c:v>
                </c:pt>
                <c:pt idx="29">
                  <c:v>0</c:v>
                </c:pt>
                <c:pt idx="30">
                  <c:v>0</c:v>
                </c:pt>
                <c:pt idx="31">
                  <c:v>-2.8578000000000006E-2</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numCache>
            </c:numRef>
          </c:yVal>
        </c:ser>
        <c:ser>
          <c:idx val="1"/>
          <c:order val="8"/>
          <c:tx>
            <c:strRef>
              <c:f>PSD!$F$11</c:f>
              <c:strCache>
                <c:ptCount val="1"/>
                <c:pt idx="0">
                  <c:v>Marne Greseuse - Point 5</c:v>
                </c:pt>
              </c:strCache>
            </c:strRef>
          </c:tx>
          <c:spPr>
            <a:ln w="28575">
              <a:noFill/>
            </a:ln>
          </c:spPr>
          <c:marker>
            <c:symbol val="circle"/>
            <c:size val="3"/>
          </c:marker>
          <c:xVal>
            <c:numRef>
              <c:f>PSD!$T$11</c:f>
              <c:numCache>
                <c:formatCode>General</c:formatCode>
                <c:ptCount val="1"/>
                <c:pt idx="0">
                  <c:v>0.75000000000000155</c:v>
                </c:pt>
              </c:numCache>
            </c:numRef>
          </c:xVal>
          <c:yVal>
            <c:numRef>
              <c:f>PSD!$U$11</c:f>
              <c:numCache>
                <c:formatCode>General</c:formatCode>
                <c:ptCount val="1"/>
                <c:pt idx="0">
                  <c:v>0.22862400000000024</c:v>
                </c:pt>
              </c:numCache>
            </c:numRef>
          </c:yVal>
          <c:smooth val="1"/>
        </c:ser>
        <c:ser>
          <c:idx val="8"/>
          <c:order val="9"/>
          <c:tx>
            <c:strRef>
              <c:f>PSD!$F$13</c:f>
              <c:strCache>
                <c:ptCount val="1"/>
                <c:pt idx="0">
                  <c:v>Gres Tendre - Point 5</c:v>
                </c:pt>
              </c:strCache>
            </c:strRef>
          </c:tx>
          <c:spPr>
            <a:ln w="28575">
              <a:noFill/>
            </a:ln>
          </c:spPr>
          <c:marker>
            <c:symbol val="circle"/>
            <c:size val="3"/>
          </c:marker>
          <c:xVal>
            <c:numRef>
              <c:f>PSD!$T$13</c:f>
              <c:numCache>
                <c:formatCode>General</c:formatCode>
                <c:ptCount val="1"/>
                <c:pt idx="0">
                  <c:v>0.41891891891892002</c:v>
                </c:pt>
              </c:numCache>
            </c:numRef>
          </c:xVal>
          <c:yVal>
            <c:numRef>
              <c:f>PSD!$U$13</c:f>
              <c:numCache>
                <c:formatCode>General</c:formatCode>
                <c:ptCount val="1"/>
                <c:pt idx="0">
                  <c:v>-1</c:v>
                </c:pt>
              </c:numCache>
            </c:numRef>
          </c:yVal>
          <c:smooth val="1"/>
        </c:ser>
        <c:ser>
          <c:idx val="10"/>
          <c:order val="10"/>
          <c:tx>
            <c:strRef>
              <c:f>PSD!$F$12</c:f>
              <c:strCache>
                <c:ptCount val="1"/>
                <c:pt idx="0">
                  <c:v>Gres Tendre - Point 5</c:v>
                </c:pt>
              </c:strCache>
            </c:strRef>
          </c:tx>
          <c:spPr>
            <a:ln w="28575">
              <a:noFill/>
            </a:ln>
          </c:spPr>
          <c:marker>
            <c:symbol val="circle"/>
            <c:size val="3"/>
          </c:marker>
          <c:xVal>
            <c:numRef>
              <c:f>PSD!$T$12:$T$14</c:f>
              <c:numCache>
                <c:formatCode>General</c:formatCode>
                <c:ptCount val="3"/>
                <c:pt idx="0">
                  <c:v>0.33333333333333337</c:v>
                </c:pt>
                <c:pt idx="1">
                  <c:v>0.41891891891892002</c:v>
                </c:pt>
                <c:pt idx="2">
                  <c:v>0.44520547945205535</c:v>
                </c:pt>
              </c:numCache>
            </c:numRef>
          </c:xVal>
          <c:yVal>
            <c:numRef>
              <c:f>PSD!$U$12:$U$14</c:f>
              <c:numCache>
                <c:formatCode>General</c:formatCode>
                <c:ptCount val="3"/>
                <c:pt idx="0">
                  <c:v>4.2337777777777814E-2</c:v>
                </c:pt>
                <c:pt idx="1">
                  <c:v>-1</c:v>
                </c:pt>
                <c:pt idx="2">
                  <c:v>1.3049315068493161E-2</c:v>
                </c:pt>
              </c:numCache>
            </c:numRef>
          </c:yVal>
          <c:smooth val="1"/>
        </c:ser>
        <c:ser>
          <c:idx val="11"/>
          <c:order val="11"/>
          <c:tx>
            <c:strRef>
              <c:f>PSD!$F$15</c:f>
              <c:strCache>
                <c:ptCount val="1"/>
                <c:pt idx="0">
                  <c:v>Gres Dur - Point 5</c:v>
                </c:pt>
              </c:strCache>
            </c:strRef>
          </c:tx>
          <c:spPr>
            <a:ln w="28575">
              <a:noFill/>
            </a:ln>
          </c:spPr>
          <c:marker>
            <c:symbol val="circle"/>
            <c:size val="3"/>
            <c:spPr>
              <a:solidFill>
                <a:schemeClr val="accent6">
                  <a:lumMod val="75000"/>
                </a:schemeClr>
              </a:solidFill>
              <a:ln>
                <a:solidFill>
                  <a:schemeClr val="accent6">
                    <a:lumMod val="75000"/>
                  </a:schemeClr>
                </a:solidFill>
              </a:ln>
            </c:spPr>
          </c:marker>
          <c:xVal>
            <c:numRef>
              <c:f>PSD!$T$15:$T$17</c:f>
              <c:numCache>
                <c:formatCode>General</c:formatCode>
                <c:ptCount val="3"/>
                <c:pt idx="0">
                  <c:v>0.63529411764706034</c:v>
                </c:pt>
                <c:pt idx="1">
                  <c:v>0.66836734693877564</c:v>
                </c:pt>
                <c:pt idx="2">
                  <c:v>0.56842105263158227</c:v>
                </c:pt>
              </c:numCache>
            </c:numRef>
          </c:xVal>
          <c:yVal>
            <c:numRef>
              <c:f>PSD!$U$15:$U$17</c:f>
              <c:numCache>
                <c:formatCode>General</c:formatCode>
                <c:ptCount val="3"/>
                <c:pt idx="0">
                  <c:v>2.2414117647058904E-2</c:v>
                </c:pt>
                <c:pt idx="1">
                  <c:v>4.8602040816326665E-2</c:v>
                </c:pt>
                <c:pt idx="2">
                  <c:v>2.0054736842105271E-2</c:v>
                </c:pt>
              </c:numCache>
            </c:numRef>
          </c:yVal>
          <c:smooth val="1"/>
        </c:ser>
        <c:ser>
          <c:idx val="12"/>
          <c:order val="12"/>
          <c:tx>
            <c:strRef>
              <c:f>PSD!$F$18</c:f>
              <c:strCache>
                <c:ptCount val="1"/>
                <c:pt idx="0">
                  <c:v>Molasse Gres - Point 1</c:v>
                </c:pt>
              </c:strCache>
            </c:strRef>
          </c:tx>
          <c:spPr>
            <a:ln w="28575">
              <a:noFill/>
            </a:ln>
          </c:spPr>
          <c:marker>
            <c:symbol val="circle"/>
            <c:size val="3"/>
            <c:spPr>
              <a:solidFill>
                <a:srgbClr val="00B050"/>
              </a:solidFill>
              <a:ln>
                <a:solidFill>
                  <a:srgbClr val="00B050"/>
                </a:solidFill>
              </a:ln>
            </c:spPr>
          </c:marker>
          <c:xVal>
            <c:numRef>
              <c:f>PSD!$T$18:$T$21</c:f>
              <c:numCache>
                <c:formatCode>General</c:formatCode>
                <c:ptCount val="4"/>
                <c:pt idx="0">
                  <c:v>0.37777777777777904</c:v>
                </c:pt>
                <c:pt idx="1">
                  <c:v>0.58510638297872297</c:v>
                </c:pt>
                <c:pt idx="2">
                  <c:v>0.67525773195876282</c:v>
                </c:pt>
                <c:pt idx="3">
                  <c:v>0.57894736842105254</c:v>
                </c:pt>
              </c:numCache>
            </c:numRef>
          </c:xVal>
          <c:yVal>
            <c:numRef>
              <c:f>PSD!$U$18:$U$21</c:f>
              <c:numCache>
                <c:formatCode>General</c:formatCode>
                <c:ptCount val="4"/>
                <c:pt idx="0">
                  <c:v>4.2337777777777814E-2</c:v>
                </c:pt>
                <c:pt idx="1">
                  <c:v>2.0268085106382977E-2</c:v>
                </c:pt>
                <c:pt idx="2">
                  <c:v>4.9103092783505164E-2</c:v>
                </c:pt>
                <c:pt idx="3">
                  <c:v>2.0054736842105271E-2</c:v>
                </c:pt>
              </c:numCache>
            </c:numRef>
          </c:yVal>
          <c:smooth val="1"/>
        </c:ser>
        <c:axId val="88630784"/>
        <c:axId val="88632704"/>
      </c:scatterChart>
      <c:valAx>
        <c:axId val="88630784"/>
        <c:scaling>
          <c:orientation val="minMax"/>
          <c:max val="1.1000000000000001"/>
          <c:min val="-0.1"/>
        </c:scaling>
        <c:delete val="1"/>
        <c:axPos val="b"/>
        <c:numFmt formatCode="General" sourceLinked="1"/>
        <c:tickLblPos val="none"/>
        <c:crossAx val="88632704"/>
        <c:crosses val="autoZero"/>
        <c:crossBetween val="midCat"/>
      </c:valAx>
      <c:valAx>
        <c:axId val="88632704"/>
        <c:scaling>
          <c:orientation val="minMax"/>
          <c:max val="1.05"/>
          <c:min val="-0.15000000000000024"/>
        </c:scaling>
        <c:delete val="1"/>
        <c:axPos val="l"/>
        <c:numFmt formatCode="General" sourceLinked="1"/>
        <c:tickLblPos val="none"/>
        <c:crossAx val="88630784"/>
        <c:crosses val="autoZero"/>
        <c:crossBetween val="midCat"/>
      </c:valAx>
      <c:spPr>
        <a:noFill/>
        <a:ln w="25400">
          <a:noFill/>
        </a:ln>
      </c:spPr>
    </c:plotArea>
    <c:legend>
      <c:legendPos val="l"/>
      <c:legendEntry>
        <c:idx val="1"/>
        <c:delete val="1"/>
      </c:legendEntry>
      <c:legendEntry>
        <c:idx val="2"/>
        <c:delete val="1"/>
      </c:legendEntry>
      <c:legendEntry>
        <c:idx val="3"/>
        <c:delete val="1"/>
      </c:legendEntry>
      <c:legendEntry>
        <c:idx val="4"/>
        <c:delete val="1"/>
      </c:legendEntry>
      <c:legendEntry>
        <c:idx val="5"/>
        <c:delete val="1"/>
      </c:legendEntry>
      <c:legendEntry>
        <c:idx val="6"/>
        <c:delete val="1"/>
      </c:legendEntry>
      <c:legendEntry>
        <c:idx val="7"/>
        <c:delete val="1"/>
      </c:legendEntry>
      <c:layout>
        <c:manualLayout>
          <c:xMode val="edge"/>
          <c:yMode val="edge"/>
          <c:x val="0"/>
          <c:y val="1.3901815327746448E-2"/>
          <c:w val="0.34720100544383958"/>
          <c:h val="0.43058294448765005"/>
        </c:manualLayout>
      </c:layout>
      <c:overlay val="1"/>
    </c:legend>
    <c:plotVisOnly val="1"/>
    <c:dispBlanksAs val="gap"/>
  </c:chart>
  <c:spPr>
    <a:solidFill>
      <a:srgbClr val="FFFFFF"/>
    </a:solidFill>
    <a:ln w="3175">
      <a:no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1.3850434246280886E-2"/>
          <c:y val="3.5369774919614155E-2"/>
          <c:w val="0.95013978929485854"/>
          <c:h val="0.93247588424437644"/>
        </c:manualLayout>
      </c:layout>
      <c:scatterChart>
        <c:scatterStyle val="smoothMarker"/>
        <c:ser>
          <c:idx val="3"/>
          <c:order val="0"/>
          <c:tx>
            <c:strRef>
              <c:f>ALL_Mineralogy!$F$23</c:f>
              <c:strCache>
                <c:ptCount val="1"/>
                <c:pt idx="0">
                  <c:v>Marne feuilletee</c:v>
                </c:pt>
              </c:strCache>
            </c:strRef>
          </c:tx>
          <c:spPr>
            <a:ln w="28575">
              <a:noFill/>
            </a:ln>
          </c:spPr>
          <c:marker>
            <c:symbol val="circle"/>
            <c:size val="3"/>
            <c:spPr>
              <a:solidFill>
                <a:srgbClr val="00B050"/>
              </a:solidFill>
              <a:ln>
                <a:solidFill>
                  <a:srgbClr val="00B050"/>
                </a:solidFill>
                <a:prstDash val="solid"/>
              </a:ln>
            </c:spPr>
          </c:marker>
          <c:xVal>
            <c:numRef>
              <c:f>ALL_Mineralogy!$U$23:$U$25</c:f>
              <c:numCache>
                <c:formatCode>General</c:formatCode>
                <c:ptCount val="3"/>
                <c:pt idx="0">
                  <c:v>0.66666666666666674</c:v>
                </c:pt>
                <c:pt idx="1">
                  <c:v>0.62857142857143045</c:v>
                </c:pt>
                <c:pt idx="2">
                  <c:v>0.6601941747572817</c:v>
                </c:pt>
              </c:numCache>
            </c:numRef>
          </c:xVal>
          <c:yVal>
            <c:numRef>
              <c:f>ALL_Mineralogy!$V$23:$V$25</c:f>
              <c:numCache>
                <c:formatCode>General</c:formatCode>
                <c:ptCount val="3"/>
                <c:pt idx="0">
                  <c:v>0.12701333333333384</c:v>
                </c:pt>
                <c:pt idx="1">
                  <c:v>0.29031619047619051</c:v>
                </c:pt>
                <c:pt idx="2">
                  <c:v>0.27745631067961274</c:v>
                </c:pt>
              </c:numCache>
            </c:numRef>
          </c:yVal>
          <c:smooth val="1"/>
        </c:ser>
        <c:ser>
          <c:idx val="6"/>
          <c:order val="1"/>
          <c:tx>
            <c:v>Triangle outline</c:v>
          </c:tx>
          <c:spPr>
            <a:ln w="25400">
              <a:solidFill>
                <a:srgbClr val="000000"/>
              </a:solidFill>
              <a:prstDash val="solid"/>
            </a:ln>
          </c:spPr>
          <c:marker>
            <c:symbol val="none"/>
          </c:marker>
          <c:xVal>
            <c:numRef>
              <c:f>ALL_Mineralogy!$AA$8:$AA$11</c:f>
              <c:numCache>
                <c:formatCode>General</c:formatCode>
                <c:ptCount val="4"/>
                <c:pt idx="0">
                  <c:v>0.5</c:v>
                </c:pt>
                <c:pt idx="1">
                  <c:v>0</c:v>
                </c:pt>
                <c:pt idx="2">
                  <c:v>1</c:v>
                </c:pt>
                <c:pt idx="3">
                  <c:v>0.5</c:v>
                </c:pt>
              </c:numCache>
            </c:numRef>
          </c:xVal>
          <c:yVal>
            <c:numRef>
              <c:f>ALL_Mineralogy!$AB$8:$AB$11</c:f>
              <c:numCache>
                <c:formatCode>General</c:formatCode>
                <c:ptCount val="4"/>
                <c:pt idx="0">
                  <c:v>0.952600000000002</c:v>
                </c:pt>
                <c:pt idx="1">
                  <c:v>0</c:v>
                </c:pt>
                <c:pt idx="2">
                  <c:v>0</c:v>
                </c:pt>
                <c:pt idx="3">
                  <c:v>0.952600000000002</c:v>
                </c:pt>
              </c:numCache>
            </c:numRef>
          </c:yVal>
        </c:ser>
        <c:ser>
          <c:idx val="2"/>
          <c:order val="2"/>
          <c:tx>
            <c:v>Left ticks</c:v>
          </c:tx>
          <c:spPr>
            <a:ln w="3175">
              <a:solidFill>
                <a:srgbClr val="000000"/>
              </a:solidFill>
              <a:prstDash val="solid"/>
            </a:ln>
          </c:spPr>
          <c:marker>
            <c:symbol val="none"/>
          </c:marker>
          <c:xVal>
            <c:numRef>
              <c:f>ALL_Mineralogy!$AA$21:$AA$83</c:f>
              <c:numCache>
                <c:formatCode>0.00</c:formatCode>
                <c:ptCount val="63"/>
                <c:pt idx="0">
                  <c:v>0</c:v>
                </c:pt>
                <c:pt idx="1">
                  <c:v>-3.0000000000000002E-2</c:v>
                </c:pt>
                <c:pt idx="2">
                  <c:v>0</c:v>
                </c:pt>
                <c:pt idx="3">
                  <c:v>0.05</c:v>
                </c:pt>
                <c:pt idx="4">
                  <c:v>2.0000000000000011E-2</c:v>
                </c:pt>
                <c:pt idx="5">
                  <c:v>0.05</c:v>
                </c:pt>
                <c:pt idx="6">
                  <c:v>0.1</c:v>
                </c:pt>
                <c:pt idx="7">
                  <c:v>7.0000000000000021E-2</c:v>
                </c:pt>
                <c:pt idx="8">
                  <c:v>0.1</c:v>
                </c:pt>
                <c:pt idx="9">
                  <c:v>0.15000000000000024</c:v>
                </c:pt>
                <c:pt idx="10">
                  <c:v>0.12000000000000002</c:v>
                </c:pt>
                <c:pt idx="11">
                  <c:v>0.15000000000000024</c:v>
                </c:pt>
                <c:pt idx="12">
                  <c:v>0.2</c:v>
                </c:pt>
                <c:pt idx="13">
                  <c:v>0.17</c:v>
                </c:pt>
                <c:pt idx="14">
                  <c:v>0.2</c:v>
                </c:pt>
                <c:pt idx="15">
                  <c:v>0.25</c:v>
                </c:pt>
                <c:pt idx="16">
                  <c:v>0.22</c:v>
                </c:pt>
                <c:pt idx="17">
                  <c:v>0.25</c:v>
                </c:pt>
                <c:pt idx="18">
                  <c:v>0.30000000000000032</c:v>
                </c:pt>
                <c:pt idx="19">
                  <c:v>0.27</c:v>
                </c:pt>
                <c:pt idx="20">
                  <c:v>0.30000000000000032</c:v>
                </c:pt>
                <c:pt idx="21">
                  <c:v>0.35000000000000031</c:v>
                </c:pt>
                <c:pt idx="22">
                  <c:v>0.32000000000000095</c:v>
                </c:pt>
                <c:pt idx="23">
                  <c:v>0.35000000000000031</c:v>
                </c:pt>
                <c:pt idx="24">
                  <c:v>0.40000000000000008</c:v>
                </c:pt>
                <c:pt idx="25">
                  <c:v>0.37000000000000038</c:v>
                </c:pt>
                <c:pt idx="26">
                  <c:v>0.40000000000000008</c:v>
                </c:pt>
                <c:pt idx="27">
                  <c:v>0.45</c:v>
                </c:pt>
                <c:pt idx="28">
                  <c:v>0.42000000000000032</c:v>
                </c:pt>
                <c:pt idx="29">
                  <c:v>0.45</c:v>
                </c:pt>
                <c:pt idx="30">
                  <c:v>0.5</c:v>
                </c:pt>
                <c:pt idx="31">
                  <c:v>0.47000000000000008</c:v>
                </c:pt>
                <c:pt idx="32">
                  <c:v>0.5</c:v>
                </c:pt>
                <c:pt idx="33">
                  <c:v>0.5</c:v>
                </c:pt>
                <c:pt idx="34">
                  <c:v>0.5</c:v>
                </c:pt>
                <c:pt idx="35">
                  <c:v>0.5</c:v>
                </c:pt>
                <c:pt idx="36">
                  <c:v>0.5</c:v>
                </c:pt>
                <c:pt idx="37">
                  <c:v>0.5</c:v>
                </c:pt>
                <c:pt idx="38">
                  <c:v>0.5</c:v>
                </c:pt>
                <c:pt idx="39">
                  <c:v>0.5</c:v>
                </c:pt>
                <c:pt idx="40">
                  <c:v>0.5</c:v>
                </c:pt>
                <c:pt idx="41">
                  <c:v>0.5</c:v>
                </c:pt>
                <c:pt idx="42">
                  <c:v>0.5</c:v>
                </c:pt>
                <c:pt idx="43">
                  <c:v>0.5</c:v>
                </c:pt>
                <c:pt idx="44">
                  <c:v>0.5</c:v>
                </c:pt>
                <c:pt idx="45">
                  <c:v>0.5</c:v>
                </c:pt>
                <c:pt idx="46">
                  <c:v>0.5</c:v>
                </c:pt>
                <c:pt idx="47">
                  <c:v>0.5</c:v>
                </c:pt>
                <c:pt idx="48">
                  <c:v>0.5</c:v>
                </c:pt>
                <c:pt idx="49">
                  <c:v>0.5</c:v>
                </c:pt>
                <c:pt idx="50">
                  <c:v>0.5</c:v>
                </c:pt>
                <c:pt idx="51">
                  <c:v>0.5</c:v>
                </c:pt>
                <c:pt idx="52">
                  <c:v>0.5</c:v>
                </c:pt>
                <c:pt idx="53">
                  <c:v>0.5</c:v>
                </c:pt>
                <c:pt idx="54">
                  <c:v>0.5</c:v>
                </c:pt>
                <c:pt idx="55">
                  <c:v>0.5</c:v>
                </c:pt>
                <c:pt idx="56">
                  <c:v>0.5</c:v>
                </c:pt>
                <c:pt idx="57">
                  <c:v>0.5</c:v>
                </c:pt>
                <c:pt idx="58">
                  <c:v>0.5</c:v>
                </c:pt>
                <c:pt idx="59">
                  <c:v>0.5</c:v>
                </c:pt>
                <c:pt idx="60">
                  <c:v>0.5</c:v>
                </c:pt>
                <c:pt idx="61">
                  <c:v>0.5</c:v>
                </c:pt>
                <c:pt idx="62">
                  <c:v>0.5</c:v>
                </c:pt>
              </c:numCache>
            </c:numRef>
          </c:xVal>
          <c:yVal>
            <c:numRef>
              <c:f>ALL_Mineralogy!$AB$21:$AB$83</c:f>
              <c:numCache>
                <c:formatCode>0.00</c:formatCode>
                <c:ptCount val="63"/>
                <c:pt idx="0">
                  <c:v>0</c:v>
                </c:pt>
                <c:pt idx="1">
                  <c:v>0</c:v>
                </c:pt>
                <c:pt idx="2">
                  <c:v>0</c:v>
                </c:pt>
                <c:pt idx="3">
                  <c:v>9.5260000000000025E-2</c:v>
                </c:pt>
                <c:pt idx="4">
                  <c:v>9.5260000000000025E-2</c:v>
                </c:pt>
                <c:pt idx="5">
                  <c:v>9.5260000000000025E-2</c:v>
                </c:pt>
                <c:pt idx="6">
                  <c:v>0.19052000000000005</c:v>
                </c:pt>
                <c:pt idx="7">
                  <c:v>0.19052000000000005</c:v>
                </c:pt>
                <c:pt idx="8">
                  <c:v>0.19052000000000005</c:v>
                </c:pt>
                <c:pt idx="9">
                  <c:v>0.28578000000000031</c:v>
                </c:pt>
                <c:pt idx="10">
                  <c:v>0.28578000000000031</c:v>
                </c:pt>
                <c:pt idx="11">
                  <c:v>0.28578000000000031</c:v>
                </c:pt>
                <c:pt idx="12">
                  <c:v>0.38104000000000032</c:v>
                </c:pt>
                <c:pt idx="13">
                  <c:v>0.38104000000000032</c:v>
                </c:pt>
                <c:pt idx="14">
                  <c:v>0.38104000000000032</c:v>
                </c:pt>
                <c:pt idx="15">
                  <c:v>0.47630000000000089</c:v>
                </c:pt>
                <c:pt idx="16">
                  <c:v>0.47630000000000089</c:v>
                </c:pt>
                <c:pt idx="17">
                  <c:v>0.47630000000000089</c:v>
                </c:pt>
                <c:pt idx="18">
                  <c:v>0.57155999999999996</c:v>
                </c:pt>
                <c:pt idx="19">
                  <c:v>0.57155999999999996</c:v>
                </c:pt>
                <c:pt idx="20">
                  <c:v>0.57155999999999996</c:v>
                </c:pt>
                <c:pt idx="21">
                  <c:v>0.66682000000000285</c:v>
                </c:pt>
                <c:pt idx="22">
                  <c:v>0.66682000000000285</c:v>
                </c:pt>
                <c:pt idx="23">
                  <c:v>0.66682000000000285</c:v>
                </c:pt>
                <c:pt idx="24">
                  <c:v>0.76208000000000065</c:v>
                </c:pt>
                <c:pt idx="25">
                  <c:v>0.76208000000000065</c:v>
                </c:pt>
                <c:pt idx="26">
                  <c:v>0.76208000000000065</c:v>
                </c:pt>
                <c:pt idx="27">
                  <c:v>0.85733999999999988</c:v>
                </c:pt>
                <c:pt idx="28">
                  <c:v>0.85733999999999988</c:v>
                </c:pt>
                <c:pt idx="29">
                  <c:v>0.85733999999999988</c:v>
                </c:pt>
                <c:pt idx="30">
                  <c:v>0.95259999999999989</c:v>
                </c:pt>
                <c:pt idx="31">
                  <c:v>0.95259999999999989</c:v>
                </c:pt>
                <c:pt idx="32">
                  <c:v>0.95259999999999989</c:v>
                </c:pt>
                <c:pt idx="33">
                  <c:v>0.95259999999999989</c:v>
                </c:pt>
                <c:pt idx="34">
                  <c:v>0.95259999999999989</c:v>
                </c:pt>
                <c:pt idx="35">
                  <c:v>0.95259999999999989</c:v>
                </c:pt>
                <c:pt idx="36">
                  <c:v>0.95259999999999989</c:v>
                </c:pt>
                <c:pt idx="37">
                  <c:v>0.95259999999999989</c:v>
                </c:pt>
                <c:pt idx="38">
                  <c:v>0.95259999999999989</c:v>
                </c:pt>
                <c:pt idx="39">
                  <c:v>0.95259999999999989</c:v>
                </c:pt>
                <c:pt idx="40">
                  <c:v>0.95259999999999989</c:v>
                </c:pt>
                <c:pt idx="41">
                  <c:v>0.95259999999999989</c:v>
                </c:pt>
                <c:pt idx="42">
                  <c:v>0.95259999999999989</c:v>
                </c:pt>
                <c:pt idx="43">
                  <c:v>0.95259999999999989</c:v>
                </c:pt>
                <c:pt idx="44">
                  <c:v>0.95259999999999989</c:v>
                </c:pt>
                <c:pt idx="45">
                  <c:v>0.95259999999999989</c:v>
                </c:pt>
                <c:pt idx="46">
                  <c:v>0.95259999999999989</c:v>
                </c:pt>
                <c:pt idx="47">
                  <c:v>0.95259999999999989</c:v>
                </c:pt>
                <c:pt idx="48">
                  <c:v>0.95259999999999989</c:v>
                </c:pt>
                <c:pt idx="49">
                  <c:v>0.95259999999999989</c:v>
                </c:pt>
                <c:pt idx="50">
                  <c:v>0.95259999999999989</c:v>
                </c:pt>
                <c:pt idx="51">
                  <c:v>0.95259999999999989</c:v>
                </c:pt>
                <c:pt idx="52">
                  <c:v>0.95259999999999989</c:v>
                </c:pt>
                <c:pt idx="53">
                  <c:v>0.95259999999999989</c:v>
                </c:pt>
                <c:pt idx="54">
                  <c:v>0.95259999999999989</c:v>
                </c:pt>
                <c:pt idx="55">
                  <c:v>0.95259999999999989</c:v>
                </c:pt>
                <c:pt idx="56">
                  <c:v>0.95259999999999989</c:v>
                </c:pt>
                <c:pt idx="57">
                  <c:v>0.95259999999999989</c:v>
                </c:pt>
                <c:pt idx="58">
                  <c:v>0.95259999999999989</c:v>
                </c:pt>
                <c:pt idx="59">
                  <c:v>0.95259999999999989</c:v>
                </c:pt>
                <c:pt idx="60">
                  <c:v>0.95259999999999989</c:v>
                </c:pt>
                <c:pt idx="61">
                  <c:v>0.95259999999999989</c:v>
                </c:pt>
                <c:pt idx="62">
                  <c:v>0.95259999999999989</c:v>
                </c:pt>
              </c:numCache>
            </c:numRef>
          </c:yVal>
        </c:ser>
        <c:ser>
          <c:idx val="4"/>
          <c:order val="3"/>
          <c:tx>
            <c:v>Right ticks</c:v>
          </c:tx>
          <c:spPr>
            <a:ln w="3175">
              <a:solidFill>
                <a:srgbClr val="000000"/>
              </a:solidFill>
              <a:prstDash val="solid"/>
            </a:ln>
          </c:spPr>
          <c:marker>
            <c:symbol val="none"/>
          </c:marker>
          <c:xVal>
            <c:numRef>
              <c:f>ALL_Mineralogy!$AD$21:$AD$83</c:f>
              <c:numCache>
                <c:formatCode>0.00</c:formatCode>
                <c:ptCount val="63"/>
                <c:pt idx="0">
                  <c:v>1</c:v>
                </c:pt>
                <c:pt idx="1">
                  <c:v>1.0149999999999963</c:v>
                </c:pt>
                <c:pt idx="2">
                  <c:v>1</c:v>
                </c:pt>
                <c:pt idx="3">
                  <c:v>0.95000000000000062</c:v>
                </c:pt>
                <c:pt idx="4">
                  <c:v>0.96500000000000064</c:v>
                </c:pt>
                <c:pt idx="5">
                  <c:v>0.95000000000000062</c:v>
                </c:pt>
                <c:pt idx="6">
                  <c:v>0.9</c:v>
                </c:pt>
                <c:pt idx="7">
                  <c:v>0.91500000000000004</c:v>
                </c:pt>
                <c:pt idx="8">
                  <c:v>0.9</c:v>
                </c:pt>
                <c:pt idx="9">
                  <c:v>0.85000000000000064</c:v>
                </c:pt>
                <c:pt idx="10">
                  <c:v>0.86500000000000166</c:v>
                </c:pt>
                <c:pt idx="11">
                  <c:v>0.85000000000000064</c:v>
                </c:pt>
                <c:pt idx="12">
                  <c:v>0.8</c:v>
                </c:pt>
                <c:pt idx="13">
                  <c:v>0.81500000000000061</c:v>
                </c:pt>
                <c:pt idx="14">
                  <c:v>0.8</c:v>
                </c:pt>
                <c:pt idx="15">
                  <c:v>0.75000000000000178</c:v>
                </c:pt>
                <c:pt idx="16">
                  <c:v>0.7650000000000019</c:v>
                </c:pt>
                <c:pt idx="17">
                  <c:v>0.75000000000000178</c:v>
                </c:pt>
                <c:pt idx="18">
                  <c:v>0.70000000000000062</c:v>
                </c:pt>
                <c:pt idx="19">
                  <c:v>0.71500000000000064</c:v>
                </c:pt>
                <c:pt idx="20">
                  <c:v>0.70000000000000062</c:v>
                </c:pt>
                <c:pt idx="21">
                  <c:v>0.65000000000000202</c:v>
                </c:pt>
                <c:pt idx="22">
                  <c:v>0.66500000000000214</c:v>
                </c:pt>
                <c:pt idx="23">
                  <c:v>0.65000000000000202</c:v>
                </c:pt>
                <c:pt idx="24">
                  <c:v>0.60000000000000064</c:v>
                </c:pt>
                <c:pt idx="25">
                  <c:v>0.61500000000000177</c:v>
                </c:pt>
                <c:pt idx="26">
                  <c:v>0.60000000000000064</c:v>
                </c:pt>
                <c:pt idx="27">
                  <c:v>0.55000000000000004</c:v>
                </c:pt>
                <c:pt idx="28">
                  <c:v>0.56500000000000061</c:v>
                </c:pt>
                <c:pt idx="29">
                  <c:v>0.55000000000000004</c:v>
                </c:pt>
                <c:pt idx="30">
                  <c:v>0.5</c:v>
                </c:pt>
                <c:pt idx="31">
                  <c:v>0.51500000000000001</c:v>
                </c:pt>
                <c:pt idx="32">
                  <c:v>0.5</c:v>
                </c:pt>
                <c:pt idx="33">
                  <c:v>0.5</c:v>
                </c:pt>
                <c:pt idx="34">
                  <c:v>0.5</c:v>
                </c:pt>
                <c:pt idx="35">
                  <c:v>0.5</c:v>
                </c:pt>
                <c:pt idx="36">
                  <c:v>0.5</c:v>
                </c:pt>
                <c:pt idx="37">
                  <c:v>0.5</c:v>
                </c:pt>
                <c:pt idx="38">
                  <c:v>0.5</c:v>
                </c:pt>
                <c:pt idx="39">
                  <c:v>0.5</c:v>
                </c:pt>
                <c:pt idx="40">
                  <c:v>0.5</c:v>
                </c:pt>
                <c:pt idx="41">
                  <c:v>0.5</c:v>
                </c:pt>
                <c:pt idx="42">
                  <c:v>0.5</c:v>
                </c:pt>
                <c:pt idx="43">
                  <c:v>0.5</c:v>
                </c:pt>
                <c:pt idx="44">
                  <c:v>0.5</c:v>
                </c:pt>
                <c:pt idx="45">
                  <c:v>0.5</c:v>
                </c:pt>
                <c:pt idx="46">
                  <c:v>0.5</c:v>
                </c:pt>
                <c:pt idx="47">
                  <c:v>0.5</c:v>
                </c:pt>
                <c:pt idx="48">
                  <c:v>0.5</c:v>
                </c:pt>
                <c:pt idx="49">
                  <c:v>0.5</c:v>
                </c:pt>
                <c:pt idx="50">
                  <c:v>0.5</c:v>
                </c:pt>
                <c:pt idx="51">
                  <c:v>0.5</c:v>
                </c:pt>
                <c:pt idx="52">
                  <c:v>0.5</c:v>
                </c:pt>
                <c:pt idx="53">
                  <c:v>0.5</c:v>
                </c:pt>
                <c:pt idx="54">
                  <c:v>0.5</c:v>
                </c:pt>
                <c:pt idx="55">
                  <c:v>0.5</c:v>
                </c:pt>
                <c:pt idx="56">
                  <c:v>0.5</c:v>
                </c:pt>
                <c:pt idx="57">
                  <c:v>0.5</c:v>
                </c:pt>
                <c:pt idx="58">
                  <c:v>0.5</c:v>
                </c:pt>
                <c:pt idx="59">
                  <c:v>0.5</c:v>
                </c:pt>
                <c:pt idx="60">
                  <c:v>0.5</c:v>
                </c:pt>
                <c:pt idx="61">
                  <c:v>0.5</c:v>
                </c:pt>
                <c:pt idx="62">
                  <c:v>0.5</c:v>
                </c:pt>
              </c:numCache>
            </c:numRef>
          </c:xVal>
          <c:yVal>
            <c:numRef>
              <c:f>ALL_Mineralogy!$AE$21:$AE$83</c:f>
              <c:numCache>
                <c:formatCode>0.00</c:formatCode>
                <c:ptCount val="63"/>
                <c:pt idx="0">
                  <c:v>0</c:v>
                </c:pt>
                <c:pt idx="1">
                  <c:v>2.8578000000000003E-2</c:v>
                </c:pt>
                <c:pt idx="2">
                  <c:v>0</c:v>
                </c:pt>
                <c:pt idx="3">
                  <c:v>9.5260000000000025E-2</c:v>
                </c:pt>
                <c:pt idx="4">
                  <c:v>0.12383800000000003</c:v>
                </c:pt>
                <c:pt idx="5">
                  <c:v>9.5260000000000025E-2</c:v>
                </c:pt>
                <c:pt idx="6">
                  <c:v>0.19052000000000005</c:v>
                </c:pt>
                <c:pt idx="7">
                  <c:v>0.21909800000000063</c:v>
                </c:pt>
                <c:pt idx="8">
                  <c:v>0.19052000000000005</c:v>
                </c:pt>
                <c:pt idx="9">
                  <c:v>0.28578000000000031</c:v>
                </c:pt>
                <c:pt idx="10">
                  <c:v>0.31435800000000136</c:v>
                </c:pt>
                <c:pt idx="11">
                  <c:v>0.28578000000000031</c:v>
                </c:pt>
                <c:pt idx="12">
                  <c:v>0.38104000000000032</c:v>
                </c:pt>
                <c:pt idx="13">
                  <c:v>0.40961800000000032</c:v>
                </c:pt>
                <c:pt idx="14">
                  <c:v>0.38104000000000032</c:v>
                </c:pt>
                <c:pt idx="15">
                  <c:v>0.47630000000000089</c:v>
                </c:pt>
                <c:pt idx="16">
                  <c:v>0.50487800000000005</c:v>
                </c:pt>
                <c:pt idx="17">
                  <c:v>0.47630000000000089</c:v>
                </c:pt>
                <c:pt idx="18">
                  <c:v>0.57155999999999996</c:v>
                </c:pt>
                <c:pt idx="19">
                  <c:v>0.60013799999999951</c:v>
                </c:pt>
                <c:pt idx="20">
                  <c:v>0.57155999999999996</c:v>
                </c:pt>
                <c:pt idx="21">
                  <c:v>0.66682000000000285</c:v>
                </c:pt>
                <c:pt idx="22">
                  <c:v>0.69539799999999996</c:v>
                </c:pt>
                <c:pt idx="23">
                  <c:v>0.66682000000000285</c:v>
                </c:pt>
                <c:pt idx="24">
                  <c:v>0.76208000000000065</c:v>
                </c:pt>
                <c:pt idx="25">
                  <c:v>0.79065799999999997</c:v>
                </c:pt>
                <c:pt idx="26">
                  <c:v>0.76208000000000065</c:v>
                </c:pt>
                <c:pt idx="27">
                  <c:v>0.85733999999999988</c:v>
                </c:pt>
                <c:pt idx="28">
                  <c:v>0.88591799999999798</c:v>
                </c:pt>
                <c:pt idx="29">
                  <c:v>0.85733999999999988</c:v>
                </c:pt>
                <c:pt idx="30">
                  <c:v>0.95259999999999989</c:v>
                </c:pt>
                <c:pt idx="31">
                  <c:v>0.98117799999999822</c:v>
                </c:pt>
                <c:pt idx="32">
                  <c:v>0.95259999999999989</c:v>
                </c:pt>
                <c:pt idx="33">
                  <c:v>0.95259999999999989</c:v>
                </c:pt>
                <c:pt idx="34">
                  <c:v>0.95259999999999989</c:v>
                </c:pt>
                <c:pt idx="35">
                  <c:v>0.95259999999999989</c:v>
                </c:pt>
                <c:pt idx="36">
                  <c:v>0.95259999999999989</c:v>
                </c:pt>
                <c:pt idx="37">
                  <c:v>0.95259999999999989</c:v>
                </c:pt>
                <c:pt idx="38">
                  <c:v>0.95259999999999989</c:v>
                </c:pt>
                <c:pt idx="39">
                  <c:v>0.95259999999999989</c:v>
                </c:pt>
                <c:pt idx="40">
                  <c:v>0.95259999999999989</c:v>
                </c:pt>
                <c:pt idx="41">
                  <c:v>0.95259999999999989</c:v>
                </c:pt>
                <c:pt idx="42">
                  <c:v>0.95259999999999989</c:v>
                </c:pt>
                <c:pt idx="43">
                  <c:v>0.95259999999999989</c:v>
                </c:pt>
                <c:pt idx="44">
                  <c:v>0.95259999999999989</c:v>
                </c:pt>
                <c:pt idx="45">
                  <c:v>0.95259999999999989</c:v>
                </c:pt>
                <c:pt idx="46">
                  <c:v>0.95259999999999989</c:v>
                </c:pt>
                <c:pt idx="47">
                  <c:v>0.95259999999999989</c:v>
                </c:pt>
                <c:pt idx="48">
                  <c:v>0.95259999999999989</c:v>
                </c:pt>
                <c:pt idx="49">
                  <c:v>0.95259999999999989</c:v>
                </c:pt>
                <c:pt idx="50">
                  <c:v>0.95259999999999989</c:v>
                </c:pt>
                <c:pt idx="51">
                  <c:v>0.95259999999999989</c:v>
                </c:pt>
                <c:pt idx="52">
                  <c:v>0.95259999999999989</c:v>
                </c:pt>
                <c:pt idx="53">
                  <c:v>0.95259999999999989</c:v>
                </c:pt>
                <c:pt idx="54">
                  <c:v>0.95259999999999989</c:v>
                </c:pt>
                <c:pt idx="55">
                  <c:v>0.95259999999999989</c:v>
                </c:pt>
                <c:pt idx="56">
                  <c:v>0.95259999999999989</c:v>
                </c:pt>
                <c:pt idx="57">
                  <c:v>0.95259999999999989</c:v>
                </c:pt>
                <c:pt idx="58">
                  <c:v>0.95259999999999989</c:v>
                </c:pt>
                <c:pt idx="59">
                  <c:v>0.95259999999999989</c:v>
                </c:pt>
                <c:pt idx="60">
                  <c:v>0.95259999999999989</c:v>
                </c:pt>
                <c:pt idx="61">
                  <c:v>0.95259999999999989</c:v>
                </c:pt>
                <c:pt idx="62">
                  <c:v>0.95259999999999989</c:v>
                </c:pt>
              </c:numCache>
            </c:numRef>
          </c:yVal>
        </c:ser>
        <c:ser>
          <c:idx val="0"/>
          <c:order val="4"/>
          <c:tx>
            <c:v>Left axis lines</c:v>
          </c:tx>
          <c:spPr>
            <a:ln w="3175">
              <a:solidFill>
                <a:schemeClr val="bg1">
                  <a:lumMod val="65000"/>
                </a:schemeClr>
              </a:solidFill>
              <a:prstDash val="solid"/>
            </a:ln>
          </c:spPr>
          <c:marker>
            <c:symbol val="none"/>
          </c:marker>
          <c:xVal>
            <c:numRef>
              <c:f>ALL_Mineralogy!$AG$21:$AG$83</c:f>
              <c:numCache>
                <c:formatCode>0.00</c:formatCode>
                <c:ptCount val="63"/>
                <c:pt idx="0">
                  <c:v>0</c:v>
                </c:pt>
                <c:pt idx="1">
                  <c:v>1</c:v>
                </c:pt>
                <c:pt idx="3">
                  <c:v>0.95000000000000062</c:v>
                </c:pt>
                <c:pt idx="4">
                  <c:v>0.05</c:v>
                </c:pt>
                <c:pt idx="6">
                  <c:v>0.9</c:v>
                </c:pt>
                <c:pt idx="7">
                  <c:v>0.1</c:v>
                </c:pt>
                <c:pt idx="9">
                  <c:v>0.85000000000000064</c:v>
                </c:pt>
                <c:pt idx="10">
                  <c:v>0.15000000000000024</c:v>
                </c:pt>
                <c:pt idx="12">
                  <c:v>0.8</c:v>
                </c:pt>
                <c:pt idx="13">
                  <c:v>0.2</c:v>
                </c:pt>
                <c:pt idx="15">
                  <c:v>0.75000000000000178</c:v>
                </c:pt>
                <c:pt idx="16">
                  <c:v>0.25</c:v>
                </c:pt>
                <c:pt idx="18">
                  <c:v>0.70000000000000062</c:v>
                </c:pt>
                <c:pt idx="19">
                  <c:v>0.30000000000000032</c:v>
                </c:pt>
                <c:pt idx="21">
                  <c:v>0.65000000000000202</c:v>
                </c:pt>
                <c:pt idx="22">
                  <c:v>0.35000000000000031</c:v>
                </c:pt>
                <c:pt idx="24">
                  <c:v>0.60000000000000064</c:v>
                </c:pt>
                <c:pt idx="25">
                  <c:v>0.40000000000000008</c:v>
                </c:pt>
                <c:pt idx="27">
                  <c:v>0.55000000000000004</c:v>
                </c:pt>
                <c:pt idx="28">
                  <c:v>0.45</c:v>
                </c:pt>
                <c:pt idx="30">
                  <c:v>0.5</c:v>
                </c:pt>
                <c:pt idx="31">
                  <c:v>0.5</c:v>
                </c:pt>
                <c:pt idx="33">
                  <c:v>0.5</c:v>
                </c:pt>
                <c:pt idx="34">
                  <c:v>0.5</c:v>
                </c:pt>
                <c:pt idx="36">
                  <c:v>0.5</c:v>
                </c:pt>
                <c:pt idx="37">
                  <c:v>0.5</c:v>
                </c:pt>
                <c:pt idx="39">
                  <c:v>0.5</c:v>
                </c:pt>
                <c:pt idx="40">
                  <c:v>0.5</c:v>
                </c:pt>
                <c:pt idx="42">
                  <c:v>0.5</c:v>
                </c:pt>
                <c:pt idx="43">
                  <c:v>0.5</c:v>
                </c:pt>
                <c:pt idx="45">
                  <c:v>0.5</c:v>
                </c:pt>
                <c:pt idx="46">
                  <c:v>0.5</c:v>
                </c:pt>
                <c:pt idx="48">
                  <c:v>0.5</c:v>
                </c:pt>
                <c:pt idx="49">
                  <c:v>0.5</c:v>
                </c:pt>
                <c:pt idx="51">
                  <c:v>0.5</c:v>
                </c:pt>
                <c:pt idx="52">
                  <c:v>0.5</c:v>
                </c:pt>
                <c:pt idx="54">
                  <c:v>0.5</c:v>
                </c:pt>
                <c:pt idx="55">
                  <c:v>0.5</c:v>
                </c:pt>
                <c:pt idx="57">
                  <c:v>0.5</c:v>
                </c:pt>
                <c:pt idx="58">
                  <c:v>0.5</c:v>
                </c:pt>
                <c:pt idx="60">
                  <c:v>0.5</c:v>
                </c:pt>
                <c:pt idx="61">
                  <c:v>0.5</c:v>
                </c:pt>
              </c:numCache>
            </c:numRef>
          </c:xVal>
          <c:yVal>
            <c:numRef>
              <c:f>ALL_Mineralogy!$AH$21:$AH$83</c:f>
              <c:numCache>
                <c:formatCode>0.00</c:formatCode>
                <c:ptCount val="63"/>
                <c:pt idx="0">
                  <c:v>0</c:v>
                </c:pt>
                <c:pt idx="1">
                  <c:v>0</c:v>
                </c:pt>
                <c:pt idx="3">
                  <c:v>9.5260000000000025E-2</c:v>
                </c:pt>
                <c:pt idx="4">
                  <c:v>9.5260000000000025E-2</c:v>
                </c:pt>
                <c:pt idx="6">
                  <c:v>0.19052000000000005</c:v>
                </c:pt>
                <c:pt idx="7">
                  <c:v>0.19052000000000005</c:v>
                </c:pt>
                <c:pt idx="9">
                  <c:v>0.28578000000000031</c:v>
                </c:pt>
                <c:pt idx="10">
                  <c:v>0.28578000000000031</c:v>
                </c:pt>
                <c:pt idx="12">
                  <c:v>0.38104000000000032</c:v>
                </c:pt>
                <c:pt idx="13">
                  <c:v>0.38104000000000032</c:v>
                </c:pt>
                <c:pt idx="15">
                  <c:v>0.47630000000000089</c:v>
                </c:pt>
                <c:pt idx="16">
                  <c:v>0.47630000000000089</c:v>
                </c:pt>
                <c:pt idx="18">
                  <c:v>0.57155999999999996</c:v>
                </c:pt>
                <c:pt idx="19">
                  <c:v>0.57155999999999996</c:v>
                </c:pt>
                <c:pt idx="21">
                  <c:v>0.66682000000000285</c:v>
                </c:pt>
                <c:pt idx="22">
                  <c:v>0.66682000000000285</c:v>
                </c:pt>
                <c:pt idx="24">
                  <c:v>0.76208000000000065</c:v>
                </c:pt>
                <c:pt idx="25">
                  <c:v>0.76208000000000065</c:v>
                </c:pt>
                <c:pt idx="27">
                  <c:v>0.85733999999999988</c:v>
                </c:pt>
                <c:pt idx="28">
                  <c:v>0.85733999999999988</c:v>
                </c:pt>
                <c:pt idx="30">
                  <c:v>0.95259999999999989</c:v>
                </c:pt>
                <c:pt idx="31">
                  <c:v>0.95259999999999989</c:v>
                </c:pt>
                <c:pt idx="33">
                  <c:v>0.95259999999999989</c:v>
                </c:pt>
                <c:pt idx="34">
                  <c:v>0.95259999999999989</c:v>
                </c:pt>
                <c:pt idx="36">
                  <c:v>0.95259999999999989</c:v>
                </c:pt>
                <c:pt idx="37">
                  <c:v>0.95259999999999989</c:v>
                </c:pt>
                <c:pt idx="39">
                  <c:v>0.95259999999999989</c:v>
                </c:pt>
                <c:pt idx="40">
                  <c:v>0.95259999999999989</c:v>
                </c:pt>
                <c:pt idx="42">
                  <c:v>0.95259999999999989</c:v>
                </c:pt>
                <c:pt idx="43">
                  <c:v>0.95259999999999989</c:v>
                </c:pt>
                <c:pt idx="45">
                  <c:v>0.95259999999999989</c:v>
                </c:pt>
                <c:pt idx="46">
                  <c:v>0.95259999999999989</c:v>
                </c:pt>
                <c:pt idx="48">
                  <c:v>0.95259999999999989</c:v>
                </c:pt>
                <c:pt idx="49">
                  <c:v>0.95259999999999989</c:v>
                </c:pt>
                <c:pt idx="51">
                  <c:v>0.95259999999999989</c:v>
                </c:pt>
                <c:pt idx="52">
                  <c:v>0.95259999999999989</c:v>
                </c:pt>
                <c:pt idx="54">
                  <c:v>0.95259999999999989</c:v>
                </c:pt>
                <c:pt idx="55">
                  <c:v>0.95259999999999989</c:v>
                </c:pt>
                <c:pt idx="57">
                  <c:v>0.95259999999999989</c:v>
                </c:pt>
                <c:pt idx="58">
                  <c:v>0.95259999999999989</c:v>
                </c:pt>
                <c:pt idx="60">
                  <c:v>0.95259999999999989</c:v>
                </c:pt>
                <c:pt idx="61">
                  <c:v>0.95259999999999989</c:v>
                </c:pt>
              </c:numCache>
            </c:numRef>
          </c:yVal>
        </c:ser>
        <c:ser>
          <c:idx val="5"/>
          <c:order val="5"/>
          <c:tx>
            <c:v>Right axis lines</c:v>
          </c:tx>
          <c:spPr>
            <a:ln w="3175">
              <a:solidFill>
                <a:schemeClr val="bg1">
                  <a:lumMod val="65000"/>
                </a:schemeClr>
              </a:solidFill>
              <a:prstDash val="solid"/>
            </a:ln>
          </c:spPr>
          <c:marker>
            <c:symbol val="none"/>
          </c:marker>
          <c:xVal>
            <c:numRef>
              <c:f>ALL_Mineralogy!$AJ$21:$AJ$83</c:f>
              <c:numCache>
                <c:formatCode>General</c:formatCode>
                <c:ptCount val="63"/>
                <c:pt idx="0" formatCode="0.00">
                  <c:v>1</c:v>
                </c:pt>
                <c:pt idx="3" formatCode="0.00">
                  <c:v>0.95000000000000062</c:v>
                </c:pt>
                <c:pt idx="4" formatCode="0.00">
                  <c:v>0.9</c:v>
                </c:pt>
                <c:pt idx="6" formatCode="0.00">
                  <c:v>0.9</c:v>
                </c:pt>
                <c:pt idx="7" formatCode="0.00">
                  <c:v>0.8</c:v>
                </c:pt>
                <c:pt idx="9" formatCode="0.00">
                  <c:v>0.85000000000000064</c:v>
                </c:pt>
                <c:pt idx="10" formatCode="0.00">
                  <c:v>0.70000000000000062</c:v>
                </c:pt>
                <c:pt idx="12" formatCode="0.00">
                  <c:v>0.8</c:v>
                </c:pt>
                <c:pt idx="13" formatCode="0.00">
                  <c:v>0.60000000000000064</c:v>
                </c:pt>
                <c:pt idx="15" formatCode="0.00">
                  <c:v>0.75000000000000178</c:v>
                </c:pt>
                <c:pt idx="16" formatCode="0.00">
                  <c:v>0.5</c:v>
                </c:pt>
                <c:pt idx="18" formatCode="0.00">
                  <c:v>0.70000000000000062</c:v>
                </c:pt>
                <c:pt idx="19" formatCode="0.00">
                  <c:v>0.4</c:v>
                </c:pt>
                <c:pt idx="21" formatCode="0.00">
                  <c:v>0.65000000000000202</c:v>
                </c:pt>
                <c:pt idx="22" formatCode="0.00">
                  <c:v>0.30000000000000032</c:v>
                </c:pt>
                <c:pt idx="24" formatCode="0.00">
                  <c:v>0.60000000000000064</c:v>
                </c:pt>
                <c:pt idx="25" formatCode="0.00">
                  <c:v>0.20000000000000009</c:v>
                </c:pt>
                <c:pt idx="27" formatCode="0.00">
                  <c:v>0.55000000000000004</c:v>
                </c:pt>
                <c:pt idx="28" formatCode="0.00">
                  <c:v>0.10000000000000009</c:v>
                </c:pt>
                <c:pt idx="30" formatCode="0.00">
                  <c:v>0.5</c:v>
                </c:pt>
                <c:pt idx="31" formatCode="0.00">
                  <c:v>1.1102230246251731E-16</c:v>
                </c:pt>
                <c:pt idx="33" formatCode="0.00">
                  <c:v>0.5</c:v>
                </c:pt>
                <c:pt idx="34" formatCode="0.00">
                  <c:v>0.5</c:v>
                </c:pt>
                <c:pt idx="36" formatCode="0.00">
                  <c:v>0.5</c:v>
                </c:pt>
                <c:pt idx="37" formatCode="0.00">
                  <c:v>0.5</c:v>
                </c:pt>
                <c:pt idx="39" formatCode="0.00">
                  <c:v>0.5</c:v>
                </c:pt>
                <c:pt idx="40" formatCode="0.00">
                  <c:v>0.5</c:v>
                </c:pt>
                <c:pt idx="42" formatCode="0.00">
                  <c:v>0.5</c:v>
                </c:pt>
                <c:pt idx="43" formatCode="0.00">
                  <c:v>0.5</c:v>
                </c:pt>
                <c:pt idx="45" formatCode="0.00">
                  <c:v>0.5</c:v>
                </c:pt>
                <c:pt idx="46" formatCode="0.00">
                  <c:v>0.5</c:v>
                </c:pt>
                <c:pt idx="48" formatCode="0.00">
                  <c:v>0.5</c:v>
                </c:pt>
                <c:pt idx="49" formatCode="0.00">
                  <c:v>0.5</c:v>
                </c:pt>
                <c:pt idx="51" formatCode="0.00">
                  <c:v>0.5</c:v>
                </c:pt>
                <c:pt idx="52" formatCode="0.00">
                  <c:v>0.5</c:v>
                </c:pt>
                <c:pt idx="54" formatCode="0.00">
                  <c:v>0.5</c:v>
                </c:pt>
                <c:pt idx="55" formatCode="0.00">
                  <c:v>0.5</c:v>
                </c:pt>
                <c:pt idx="57" formatCode="0.00">
                  <c:v>0.5</c:v>
                </c:pt>
                <c:pt idx="58" formatCode="0.00">
                  <c:v>0.5</c:v>
                </c:pt>
                <c:pt idx="60" formatCode="0.00">
                  <c:v>0.5</c:v>
                </c:pt>
                <c:pt idx="61" formatCode="0.00">
                  <c:v>0.5</c:v>
                </c:pt>
              </c:numCache>
            </c:numRef>
          </c:xVal>
          <c:yVal>
            <c:numRef>
              <c:f>ALL_Mineralogy!$AK$21:$AK$83</c:f>
              <c:numCache>
                <c:formatCode>General</c:formatCode>
                <c:ptCount val="63"/>
                <c:pt idx="0" formatCode="0.00">
                  <c:v>0</c:v>
                </c:pt>
                <c:pt idx="3" formatCode="0.00">
                  <c:v>9.5260000000000025E-2</c:v>
                </c:pt>
                <c:pt idx="4" formatCode="0.00">
                  <c:v>0</c:v>
                </c:pt>
                <c:pt idx="6" formatCode="0.00">
                  <c:v>0.19052000000000005</c:v>
                </c:pt>
                <c:pt idx="7" formatCode="0.00">
                  <c:v>0</c:v>
                </c:pt>
                <c:pt idx="9" formatCode="0.00">
                  <c:v>0.28578000000000031</c:v>
                </c:pt>
                <c:pt idx="10" formatCode="0.00">
                  <c:v>0</c:v>
                </c:pt>
                <c:pt idx="12" formatCode="0.00">
                  <c:v>0.38104000000000032</c:v>
                </c:pt>
                <c:pt idx="13" formatCode="0.00">
                  <c:v>0</c:v>
                </c:pt>
                <c:pt idx="15" formatCode="0.00">
                  <c:v>0.47630000000000089</c:v>
                </c:pt>
                <c:pt idx="16" formatCode="0.00">
                  <c:v>0</c:v>
                </c:pt>
                <c:pt idx="18" formatCode="0.00">
                  <c:v>0.57155999999999996</c:v>
                </c:pt>
                <c:pt idx="19" formatCode="0.00">
                  <c:v>0</c:v>
                </c:pt>
                <c:pt idx="21" formatCode="0.00">
                  <c:v>0.66682000000000285</c:v>
                </c:pt>
                <c:pt idx="22" formatCode="0.00">
                  <c:v>0</c:v>
                </c:pt>
                <c:pt idx="24" formatCode="0.00">
                  <c:v>0.76208000000000065</c:v>
                </c:pt>
                <c:pt idx="25" formatCode="0.00">
                  <c:v>0</c:v>
                </c:pt>
                <c:pt idx="27" formatCode="0.00">
                  <c:v>0.85733999999999988</c:v>
                </c:pt>
                <c:pt idx="28" formatCode="0.00">
                  <c:v>0</c:v>
                </c:pt>
                <c:pt idx="30" formatCode="0.00">
                  <c:v>0.95259999999999989</c:v>
                </c:pt>
                <c:pt idx="31" formatCode="0.00">
                  <c:v>0</c:v>
                </c:pt>
                <c:pt idx="33" formatCode="0.00">
                  <c:v>0.95259999999999989</c:v>
                </c:pt>
                <c:pt idx="34" formatCode="0.00">
                  <c:v>0.95259999999999989</c:v>
                </c:pt>
                <c:pt idx="36" formatCode="0.00">
                  <c:v>0.95259999999999989</c:v>
                </c:pt>
                <c:pt idx="37" formatCode="0.00">
                  <c:v>0.95259999999999989</c:v>
                </c:pt>
                <c:pt idx="39" formatCode="0.00">
                  <c:v>0.95259999999999989</c:v>
                </c:pt>
                <c:pt idx="40" formatCode="0.00">
                  <c:v>0.95259999999999989</c:v>
                </c:pt>
                <c:pt idx="42" formatCode="0.00">
                  <c:v>0.95259999999999989</c:v>
                </c:pt>
                <c:pt idx="43" formatCode="0.00">
                  <c:v>0.95259999999999989</c:v>
                </c:pt>
                <c:pt idx="45" formatCode="0.00">
                  <c:v>0.95259999999999989</c:v>
                </c:pt>
                <c:pt idx="46" formatCode="0.00">
                  <c:v>0.95259999999999989</c:v>
                </c:pt>
                <c:pt idx="48" formatCode="0.00">
                  <c:v>0.95259999999999989</c:v>
                </c:pt>
                <c:pt idx="49" formatCode="0.00">
                  <c:v>0.95259999999999989</c:v>
                </c:pt>
                <c:pt idx="51" formatCode="0.00">
                  <c:v>0.95259999999999989</c:v>
                </c:pt>
                <c:pt idx="52" formatCode="0.00">
                  <c:v>0.95259999999999989</c:v>
                </c:pt>
                <c:pt idx="54" formatCode="0.00">
                  <c:v>0.95259999999999989</c:v>
                </c:pt>
                <c:pt idx="55" formatCode="0.00">
                  <c:v>0.95259999999999989</c:v>
                </c:pt>
                <c:pt idx="57" formatCode="0.00">
                  <c:v>0.95259999999999989</c:v>
                </c:pt>
                <c:pt idx="58" formatCode="0.00">
                  <c:v>0.95259999999999989</c:v>
                </c:pt>
                <c:pt idx="60" formatCode="0.00">
                  <c:v>0.95259999999999989</c:v>
                </c:pt>
                <c:pt idx="61" formatCode="0.00">
                  <c:v>0.95259999999999989</c:v>
                </c:pt>
              </c:numCache>
            </c:numRef>
          </c:yVal>
        </c:ser>
        <c:ser>
          <c:idx val="7"/>
          <c:order val="6"/>
          <c:tx>
            <c:v>Bottom axis lines</c:v>
          </c:tx>
          <c:spPr>
            <a:ln w="3175">
              <a:solidFill>
                <a:schemeClr val="bg1">
                  <a:lumMod val="65000"/>
                </a:schemeClr>
              </a:solidFill>
              <a:prstDash val="solid"/>
            </a:ln>
          </c:spPr>
          <c:marker>
            <c:symbol val="none"/>
          </c:marker>
          <c:xVal>
            <c:numRef>
              <c:f>ALL_Mineralogy!$AM$24:$AM$83</c:f>
              <c:numCache>
                <c:formatCode>0.00</c:formatCode>
                <c:ptCount val="60"/>
                <c:pt idx="0">
                  <c:v>0.1</c:v>
                </c:pt>
                <c:pt idx="1">
                  <c:v>0.05</c:v>
                </c:pt>
                <c:pt idx="3">
                  <c:v>0.2</c:v>
                </c:pt>
                <c:pt idx="4">
                  <c:v>0.1</c:v>
                </c:pt>
                <c:pt idx="6">
                  <c:v>0.30000000000000032</c:v>
                </c:pt>
                <c:pt idx="7">
                  <c:v>0.15000000000000024</c:v>
                </c:pt>
                <c:pt idx="9">
                  <c:v>0.4</c:v>
                </c:pt>
                <c:pt idx="10">
                  <c:v>0.2</c:v>
                </c:pt>
                <c:pt idx="12">
                  <c:v>0.5</c:v>
                </c:pt>
                <c:pt idx="13">
                  <c:v>0.25</c:v>
                </c:pt>
                <c:pt idx="15">
                  <c:v>0.60000000000000064</c:v>
                </c:pt>
                <c:pt idx="16">
                  <c:v>0.30000000000000032</c:v>
                </c:pt>
                <c:pt idx="18">
                  <c:v>0.70000000000000062</c:v>
                </c:pt>
                <c:pt idx="19">
                  <c:v>0.35000000000000031</c:v>
                </c:pt>
                <c:pt idx="21">
                  <c:v>0.79999999999999993</c:v>
                </c:pt>
                <c:pt idx="22">
                  <c:v>0.40000000000000008</c:v>
                </c:pt>
                <c:pt idx="24">
                  <c:v>0.89999999999999991</c:v>
                </c:pt>
                <c:pt idx="25">
                  <c:v>0.45</c:v>
                </c:pt>
                <c:pt idx="27">
                  <c:v>0.99999999999999989</c:v>
                </c:pt>
                <c:pt idx="28">
                  <c:v>0.5</c:v>
                </c:pt>
                <c:pt idx="30">
                  <c:v>0</c:v>
                </c:pt>
                <c:pt idx="31">
                  <c:v>0.5</c:v>
                </c:pt>
                <c:pt idx="33">
                  <c:v>0</c:v>
                </c:pt>
                <c:pt idx="34">
                  <c:v>0.5</c:v>
                </c:pt>
                <c:pt idx="36">
                  <c:v>0</c:v>
                </c:pt>
                <c:pt idx="37">
                  <c:v>0.5</c:v>
                </c:pt>
                <c:pt idx="39">
                  <c:v>0</c:v>
                </c:pt>
                <c:pt idx="40">
                  <c:v>0.5</c:v>
                </c:pt>
                <c:pt idx="42">
                  <c:v>0</c:v>
                </c:pt>
                <c:pt idx="43">
                  <c:v>0.5</c:v>
                </c:pt>
                <c:pt idx="45">
                  <c:v>0</c:v>
                </c:pt>
                <c:pt idx="46">
                  <c:v>0.5</c:v>
                </c:pt>
                <c:pt idx="48">
                  <c:v>0</c:v>
                </c:pt>
                <c:pt idx="49">
                  <c:v>0.5</c:v>
                </c:pt>
                <c:pt idx="51">
                  <c:v>0</c:v>
                </c:pt>
                <c:pt idx="52">
                  <c:v>0.5</c:v>
                </c:pt>
                <c:pt idx="54">
                  <c:v>0</c:v>
                </c:pt>
                <c:pt idx="55">
                  <c:v>0.5</c:v>
                </c:pt>
                <c:pt idx="57">
                  <c:v>0</c:v>
                </c:pt>
                <c:pt idx="58">
                  <c:v>0.5</c:v>
                </c:pt>
              </c:numCache>
            </c:numRef>
          </c:xVal>
          <c:yVal>
            <c:numRef>
              <c:f>ALL_Mineralogy!$AN$24:$AN$83</c:f>
              <c:numCache>
                <c:formatCode>0.00</c:formatCode>
                <c:ptCount val="60"/>
                <c:pt idx="0">
                  <c:v>0</c:v>
                </c:pt>
                <c:pt idx="1">
                  <c:v>9.5260000000000025E-2</c:v>
                </c:pt>
                <c:pt idx="3">
                  <c:v>0</c:v>
                </c:pt>
                <c:pt idx="4">
                  <c:v>0.19052000000000005</c:v>
                </c:pt>
                <c:pt idx="6">
                  <c:v>0</c:v>
                </c:pt>
                <c:pt idx="7">
                  <c:v>0.28578000000000031</c:v>
                </c:pt>
                <c:pt idx="9">
                  <c:v>0</c:v>
                </c:pt>
                <c:pt idx="10">
                  <c:v>0.38104000000000032</c:v>
                </c:pt>
                <c:pt idx="12">
                  <c:v>0</c:v>
                </c:pt>
                <c:pt idx="13">
                  <c:v>0.47630000000000089</c:v>
                </c:pt>
                <c:pt idx="15">
                  <c:v>0</c:v>
                </c:pt>
                <c:pt idx="16">
                  <c:v>0.57155999999999996</c:v>
                </c:pt>
                <c:pt idx="18">
                  <c:v>0</c:v>
                </c:pt>
                <c:pt idx="19">
                  <c:v>0.66682000000000285</c:v>
                </c:pt>
                <c:pt idx="21">
                  <c:v>0</c:v>
                </c:pt>
                <c:pt idx="22">
                  <c:v>0.76208000000000065</c:v>
                </c:pt>
                <c:pt idx="24">
                  <c:v>0</c:v>
                </c:pt>
                <c:pt idx="25">
                  <c:v>0.85733999999999988</c:v>
                </c:pt>
                <c:pt idx="27">
                  <c:v>0</c:v>
                </c:pt>
                <c:pt idx="28">
                  <c:v>0.95259999999999989</c:v>
                </c:pt>
                <c:pt idx="30">
                  <c:v>0</c:v>
                </c:pt>
                <c:pt idx="31">
                  <c:v>0.95259999999999989</c:v>
                </c:pt>
                <c:pt idx="33">
                  <c:v>0</c:v>
                </c:pt>
                <c:pt idx="34">
                  <c:v>0.95259999999999989</c:v>
                </c:pt>
                <c:pt idx="36">
                  <c:v>0</c:v>
                </c:pt>
                <c:pt idx="37">
                  <c:v>0.95259999999999989</c:v>
                </c:pt>
                <c:pt idx="39">
                  <c:v>0</c:v>
                </c:pt>
                <c:pt idx="40">
                  <c:v>0.95259999999999989</c:v>
                </c:pt>
                <c:pt idx="42">
                  <c:v>0</c:v>
                </c:pt>
                <c:pt idx="43">
                  <c:v>0.95259999999999989</c:v>
                </c:pt>
                <c:pt idx="45">
                  <c:v>0</c:v>
                </c:pt>
                <c:pt idx="46">
                  <c:v>0.95259999999999989</c:v>
                </c:pt>
                <c:pt idx="48">
                  <c:v>0</c:v>
                </c:pt>
                <c:pt idx="49">
                  <c:v>0.95259999999999989</c:v>
                </c:pt>
                <c:pt idx="51">
                  <c:v>0</c:v>
                </c:pt>
                <c:pt idx="52">
                  <c:v>0.95259999999999989</c:v>
                </c:pt>
                <c:pt idx="54">
                  <c:v>0</c:v>
                </c:pt>
                <c:pt idx="55">
                  <c:v>0.95259999999999989</c:v>
                </c:pt>
                <c:pt idx="57">
                  <c:v>0</c:v>
                </c:pt>
                <c:pt idx="58">
                  <c:v>0.95259999999999989</c:v>
                </c:pt>
              </c:numCache>
            </c:numRef>
          </c:yVal>
        </c:ser>
        <c:ser>
          <c:idx val="9"/>
          <c:order val="7"/>
          <c:tx>
            <c:v>Bottom ticks</c:v>
          </c:tx>
          <c:spPr>
            <a:ln w="3175">
              <a:solidFill>
                <a:srgbClr val="000000"/>
              </a:solidFill>
              <a:prstDash val="solid"/>
            </a:ln>
          </c:spPr>
          <c:marker>
            <c:symbol val="none"/>
          </c:marker>
          <c:xVal>
            <c:numRef>
              <c:f>ALL_Mineralogy!$AR$21:$AR$83</c:f>
              <c:numCache>
                <c:formatCode>0.00</c:formatCode>
                <c:ptCount val="63"/>
                <c:pt idx="0">
                  <c:v>0</c:v>
                </c:pt>
                <c:pt idx="1">
                  <c:v>1.4999999999999998E-2</c:v>
                </c:pt>
                <c:pt idx="2">
                  <c:v>0</c:v>
                </c:pt>
                <c:pt idx="3">
                  <c:v>0.1</c:v>
                </c:pt>
                <c:pt idx="4">
                  <c:v>0.115</c:v>
                </c:pt>
                <c:pt idx="5">
                  <c:v>0.1</c:v>
                </c:pt>
                <c:pt idx="6">
                  <c:v>0.2</c:v>
                </c:pt>
                <c:pt idx="7">
                  <c:v>0.21500000000000041</c:v>
                </c:pt>
                <c:pt idx="8">
                  <c:v>0.2</c:v>
                </c:pt>
                <c:pt idx="9">
                  <c:v>0.30000000000000032</c:v>
                </c:pt>
                <c:pt idx="10">
                  <c:v>0.31500000000000089</c:v>
                </c:pt>
                <c:pt idx="11">
                  <c:v>0.30000000000000032</c:v>
                </c:pt>
                <c:pt idx="12">
                  <c:v>0.4</c:v>
                </c:pt>
                <c:pt idx="13">
                  <c:v>0.41500000000000031</c:v>
                </c:pt>
                <c:pt idx="14">
                  <c:v>0.4</c:v>
                </c:pt>
                <c:pt idx="15">
                  <c:v>0.5</c:v>
                </c:pt>
                <c:pt idx="16">
                  <c:v>0.51500000000000001</c:v>
                </c:pt>
                <c:pt idx="17">
                  <c:v>0.5</c:v>
                </c:pt>
                <c:pt idx="18">
                  <c:v>0.60000000000000064</c:v>
                </c:pt>
                <c:pt idx="19">
                  <c:v>0.61500000000000166</c:v>
                </c:pt>
                <c:pt idx="20">
                  <c:v>0.60000000000000064</c:v>
                </c:pt>
                <c:pt idx="21">
                  <c:v>0.70000000000000062</c:v>
                </c:pt>
                <c:pt idx="22">
                  <c:v>0.71500000000000064</c:v>
                </c:pt>
                <c:pt idx="23">
                  <c:v>0.70000000000000062</c:v>
                </c:pt>
                <c:pt idx="24">
                  <c:v>0.79999999999999993</c:v>
                </c:pt>
                <c:pt idx="25">
                  <c:v>0.81499999999999995</c:v>
                </c:pt>
                <c:pt idx="26">
                  <c:v>0.79999999999999993</c:v>
                </c:pt>
                <c:pt idx="27">
                  <c:v>0.89999999999999991</c:v>
                </c:pt>
                <c:pt idx="28">
                  <c:v>0.91499999999999992</c:v>
                </c:pt>
                <c:pt idx="29">
                  <c:v>0.89999999999999991</c:v>
                </c:pt>
                <c:pt idx="30">
                  <c:v>0.99999999999999989</c:v>
                </c:pt>
                <c:pt idx="31">
                  <c:v>1.0149999999999963</c:v>
                </c:pt>
                <c:pt idx="32">
                  <c:v>0.99999999999999989</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numCache>
            </c:numRef>
          </c:xVal>
          <c:yVal>
            <c:numRef>
              <c:f>ALL_Mineralogy!$AS$21:$AS$83</c:f>
              <c:numCache>
                <c:formatCode>0.00</c:formatCode>
                <c:ptCount val="63"/>
                <c:pt idx="0">
                  <c:v>0</c:v>
                </c:pt>
                <c:pt idx="1">
                  <c:v>-2.8578000000000003E-2</c:v>
                </c:pt>
                <c:pt idx="2">
                  <c:v>0</c:v>
                </c:pt>
                <c:pt idx="3">
                  <c:v>0</c:v>
                </c:pt>
                <c:pt idx="4">
                  <c:v>-2.8578000000000003E-2</c:v>
                </c:pt>
                <c:pt idx="5">
                  <c:v>0</c:v>
                </c:pt>
                <c:pt idx="6">
                  <c:v>0</c:v>
                </c:pt>
                <c:pt idx="7">
                  <c:v>-2.8578000000000003E-2</c:v>
                </c:pt>
                <c:pt idx="8">
                  <c:v>0</c:v>
                </c:pt>
                <c:pt idx="9">
                  <c:v>0</c:v>
                </c:pt>
                <c:pt idx="10">
                  <c:v>-2.8578000000000003E-2</c:v>
                </c:pt>
                <c:pt idx="11">
                  <c:v>0</c:v>
                </c:pt>
                <c:pt idx="12">
                  <c:v>0</c:v>
                </c:pt>
                <c:pt idx="13">
                  <c:v>-2.8578000000000003E-2</c:v>
                </c:pt>
                <c:pt idx="14">
                  <c:v>0</c:v>
                </c:pt>
                <c:pt idx="15">
                  <c:v>0</c:v>
                </c:pt>
                <c:pt idx="16">
                  <c:v>-2.8578000000000003E-2</c:v>
                </c:pt>
                <c:pt idx="17">
                  <c:v>0</c:v>
                </c:pt>
                <c:pt idx="18">
                  <c:v>0</c:v>
                </c:pt>
                <c:pt idx="19">
                  <c:v>-2.8578000000000003E-2</c:v>
                </c:pt>
                <c:pt idx="20">
                  <c:v>0</c:v>
                </c:pt>
                <c:pt idx="21">
                  <c:v>0</c:v>
                </c:pt>
                <c:pt idx="22">
                  <c:v>-2.8578000000000003E-2</c:v>
                </c:pt>
                <c:pt idx="23">
                  <c:v>0</c:v>
                </c:pt>
                <c:pt idx="24">
                  <c:v>0</c:v>
                </c:pt>
                <c:pt idx="25">
                  <c:v>-2.8578000000000003E-2</c:v>
                </c:pt>
                <c:pt idx="26">
                  <c:v>0</c:v>
                </c:pt>
                <c:pt idx="27">
                  <c:v>0</c:v>
                </c:pt>
                <c:pt idx="28">
                  <c:v>-2.8578000000000003E-2</c:v>
                </c:pt>
                <c:pt idx="29">
                  <c:v>0</c:v>
                </c:pt>
                <c:pt idx="30">
                  <c:v>0</c:v>
                </c:pt>
                <c:pt idx="31">
                  <c:v>-2.8578000000000003E-2</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numCache>
            </c:numRef>
          </c:yVal>
        </c:ser>
        <c:ser>
          <c:idx val="1"/>
          <c:order val="8"/>
          <c:tx>
            <c:strRef>
              <c:f>ALL_Mineralogy!$G$17</c:f>
              <c:strCache>
                <c:ptCount val="1"/>
                <c:pt idx="0">
                  <c:v>Marne</c:v>
                </c:pt>
              </c:strCache>
            </c:strRef>
          </c:tx>
          <c:spPr>
            <a:ln w="28575">
              <a:noFill/>
            </a:ln>
          </c:spPr>
          <c:marker>
            <c:symbol val="circle"/>
            <c:size val="3"/>
          </c:marker>
          <c:xVal>
            <c:numRef>
              <c:f>ALL_Mineralogy!$U$17:$U$22</c:f>
              <c:numCache>
                <c:formatCode>General</c:formatCode>
                <c:ptCount val="6"/>
                <c:pt idx="0">
                  <c:v>0.61904761904761962</c:v>
                </c:pt>
                <c:pt idx="1">
                  <c:v>0.63541666666666652</c:v>
                </c:pt>
                <c:pt idx="2">
                  <c:v>0.53719008264462864</c:v>
                </c:pt>
                <c:pt idx="3">
                  <c:v>0.51724137931034453</c:v>
                </c:pt>
                <c:pt idx="4">
                  <c:v>0.59595959595959602</c:v>
                </c:pt>
                <c:pt idx="5">
                  <c:v>0.60204081632653483</c:v>
                </c:pt>
              </c:numCache>
            </c:numRef>
          </c:xVal>
          <c:yVal>
            <c:numRef>
              <c:f>ALL_Mineralogy!$V$17:$V$22</c:f>
              <c:numCache>
                <c:formatCode>General</c:formatCode>
                <c:ptCount val="6"/>
                <c:pt idx="0">
                  <c:v>0.32660571428571511</c:v>
                </c:pt>
                <c:pt idx="1">
                  <c:v>0.27784166666666682</c:v>
                </c:pt>
                <c:pt idx="2">
                  <c:v>0.50385454545454555</c:v>
                </c:pt>
                <c:pt idx="3">
                  <c:v>0.42702758620689762</c:v>
                </c:pt>
                <c:pt idx="4">
                  <c:v>0.28866666666666774</c:v>
                </c:pt>
                <c:pt idx="5">
                  <c:v>0.3110530612244915</c:v>
                </c:pt>
              </c:numCache>
            </c:numRef>
          </c:yVal>
          <c:smooth val="1"/>
        </c:ser>
        <c:ser>
          <c:idx val="8"/>
          <c:order val="9"/>
          <c:tx>
            <c:strRef>
              <c:f>ALL_Mineralogy!$F$26</c:f>
              <c:strCache>
                <c:ptCount val="1"/>
                <c:pt idx="0">
                  <c:v>Marne grumeleuse</c:v>
                </c:pt>
              </c:strCache>
            </c:strRef>
          </c:tx>
          <c:spPr>
            <a:ln w="28575">
              <a:noFill/>
            </a:ln>
          </c:spPr>
          <c:marker>
            <c:symbol val="circle"/>
            <c:size val="3"/>
            <c:spPr>
              <a:solidFill>
                <a:schemeClr val="tx1"/>
              </a:solidFill>
              <a:ln>
                <a:solidFill>
                  <a:schemeClr val="tx1"/>
                </a:solidFill>
              </a:ln>
            </c:spPr>
          </c:marker>
          <c:xVal>
            <c:numRef>
              <c:f>ALL_Mineralogy!$U$26:$U$37</c:f>
              <c:numCache>
                <c:formatCode>General</c:formatCode>
                <c:ptCount val="12"/>
                <c:pt idx="0">
                  <c:v>0.61290322580645151</c:v>
                </c:pt>
                <c:pt idx="1">
                  <c:v>0.66037735849056789</c:v>
                </c:pt>
                <c:pt idx="2">
                  <c:v>0.64893617021276551</c:v>
                </c:pt>
                <c:pt idx="3">
                  <c:v>0.63750000000000062</c:v>
                </c:pt>
                <c:pt idx="4">
                  <c:v>0.65934065934066111</c:v>
                </c:pt>
                <c:pt idx="5">
                  <c:v>0.63888888888889128</c:v>
                </c:pt>
                <c:pt idx="6">
                  <c:v>0.65714285714285936</c:v>
                </c:pt>
                <c:pt idx="7">
                  <c:v>0.62500000000000178</c:v>
                </c:pt>
                <c:pt idx="8">
                  <c:v>0.60909090909090902</c:v>
                </c:pt>
                <c:pt idx="9">
                  <c:v>0.64077669902912826</c:v>
                </c:pt>
                <c:pt idx="10">
                  <c:v>0.63917525773195871</c:v>
                </c:pt>
                <c:pt idx="11">
                  <c:v>0.67415730337078872</c:v>
                </c:pt>
              </c:numCache>
            </c:numRef>
          </c:xVal>
          <c:yVal>
            <c:numRef>
              <c:f>ALL_Mineralogy!$V$26:$V$37</c:f>
              <c:numCache>
                <c:formatCode>General</c:formatCode>
                <c:ptCount val="12"/>
                <c:pt idx="0">
                  <c:v>0.30729032258064531</c:v>
                </c:pt>
                <c:pt idx="1">
                  <c:v>0.26960377358490661</c:v>
                </c:pt>
                <c:pt idx="2">
                  <c:v>0.10134042553191502</c:v>
                </c:pt>
                <c:pt idx="3">
                  <c:v>0.19052000000000002</c:v>
                </c:pt>
                <c:pt idx="4">
                  <c:v>0.12561758241758242</c:v>
                </c:pt>
                <c:pt idx="5">
                  <c:v>0.28225185185185181</c:v>
                </c:pt>
                <c:pt idx="6">
                  <c:v>0.19959238095238174</c:v>
                </c:pt>
                <c:pt idx="7">
                  <c:v>5.9537500000000104E-2</c:v>
                </c:pt>
                <c:pt idx="8">
                  <c:v>0.31176000000000031</c:v>
                </c:pt>
                <c:pt idx="9">
                  <c:v>0.18497087378640817</c:v>
                </c:pt>
                <c:pt idx="10">
                  <c:v>3.9282474226804191E-2</c:v>
                </c:pt>
                <c:pt idx="11">
                  <c:v>-1</c:v>
                </c:pt>
              </c:numCache>
            </c:numRef>
          </c:yVal>
          <c:smooth val="1"/>
        </c:ser>
        <c:ser>
          <c:idx val="10"/>
          <c:order val="10"/>
          <c:tx>
            <c:strRef>
              <c:f>ALL_Mineralogy!$F$13</c:f>
              <c:strCache>
                <c:ptCount val="1"/>
                <c:pt idx="0">
                  <c:v>Marne Greseuse</c:v>
                </c:pt>
              </c:strCache>
            </c:strRef>
          </c:tx>
          <c:spPr>
            <a:ln w="28575">
              <a:noFill/>
            </a:ln>
          </c:spPr>
          <c:marker>
            <c:symbol val="circle"/>
            <c:size val="3"/>
          </c:marker>
          <c:xVal>
            <c:numRef>
              <c:f>ALL_Mineralogy!$U$13:$U$16</c:f>
              <c:numCache>
                <c:formatCode>General</c:formatCode>
                <c:ptCount val="4"/>
                <c:pt idx="0">
                  <c:v>0.47058823529411892</c:v>
                </c:pt>
                <c:pt idx="1">
                  <c:v>0.44761904761904758</c:v>
                </c:pt>
                <c:pt idx="2">
                  <c:v>0.48000000000000032</c:v>
                </c:pt>
                <c:pt idx="3">
                  <c:v>0.5094339622641505</c:v>
                </c:pt>
              </c:numCache>
            </c:numRef>
          </c:xVal>
          <c:yVal>
            <c:numRef>
              <c:f>ALL_Mineralogy!$V$13:$V$16</c:f>
              <c:numCache>
                <c:formatCode>General</c:formatCode>
                <c:ptCount val="4"/>
                <c:pt idx="0">
                  <c:v>0.31379764705882351</c:v>
                </c:pt>
                <c:pt idx="1">
                  <c:v>0.43547428571428792</c:v>
                </c:pt>
                <c:pt idx="2">
                  <c:v>0.34293600000000002</c:v>
                </c:pt>
                <c:pt idx="3">
                  <c:v>0.39541886792453085</c:v>
                </c:pt>
              </c:numCache>
            </c:numRef>
          </c:yVal>
          <c:smooth val="1"/>
        </c:ser>
        <c:ser>
          <c:idx val="11"/>
          <c:order val="11"/>
          <c:tx>
            <c:strRef>
              <c:f>ALL_Mineralogy!$F$8</c:f>
              <c:strCache>
                <c:ptCount val="1"/>
                <c:pt idx="0">
                  <c:v>Marne Plaquetee</c:v>
                </c:pt>
              </c:strCache>
            </c:strRef>
          </c:tx>
          <c:spPr>
            <a:ln w="28575">
              <a:noFill/>
            </a:ln>
          </c:spPr>
          <c:marker>
            <c:symbol val="circle"/>
            <c:size val="3"/>
          </c:marker>
          <c:xVal>
            <c:numRef>
              <c:f>ALL_Mineralogy!$U$8:$U$12</c:f>
              <c:numCache>
                <c:formatCode>General</c:formatCode>
                <c:ptCount val="5"/>
                <c:pt idx="0">
                  <c:v>0.56842105263158282</c:v>
                </c:pt>
                <c:pt idx="1">
                  <c:v>0.6315789473684229</c:v>
                </c:pt>
                <c:pt idx="2">
                  <c:v>0.53012048192770922</c:v>
                </c:pt>
                <c:pt idx="3">
                  <c:v>0.54347826086956519</c:v>
                </c:pt>
                <c:pt idx="4">
                  <c:v>0.60674157303371146</c:v>
                </c:pt>
              </c:numCache>
            </c:numRef>
          </c:xVal>
          <c:yVal>
            <c:numRef>
              <c:f>ALL_Mineralogy!$V$8:$V$12</c:f>
              <c:numCache>
                <c:formatCode>General</c:formatCode>
                <c:ptCount val="5"/>
                <c:pt idx="0">
                  <c:v>0.36098526315789697</c:v>
                </c:pt>
                <c:pt idx="1">
                  <c:v>0.30082105263157893</c:v>
                </c:pt>
                <c:pt idx="2">
                  <c:v>0.32135903614457917</c:v>
                </c:pt>
                <c:pt idx="3">
                  <c:v>0.24850434782608757</c:v>
                </c:pt>
                <c:pt idx="4">
                  <c:v>0.29969438202247289</c:v>
                </c:pt>
              </c:numCache>
            </c:numRef>
          </c:yVal>
          <c:smooth val="1"/>
        </c:ser>
        <c:axId val="88709376"/>
        <c:axId val="88731648"/>
      </c:scatterChart>
      <c:valAx>
        <c:axId val="88709376"/>
        <c:scaling>
          <c:orientation val="minMax"/>
          <c:max val="1.1000000000000001"/>
          <c:min val="-0.1"/>
        </c:scaling>
        <c:delete val="1"/>
        <c:axPos val="b"/>
        <c:numFmt formatCode="General" sourceLinked="1"/>
        <c:tickLblPos val="none"/>
        <c:crossAx val="88731648"/>
        <c:crosses val="autoZero"/>
        <c:crossBetween val="midCat"/>
      </c:valAx>
      <c:valAx>
        <c:axId val="88731648"/>
        <c:scaling>
          <c:orientation val="minMax"/>
          <c:max val="1.05"/>
          <c:min val="-0.15000000000000024"/>
        </c:scaling>
        <c:delete val="1"/>
        <c:axPos val="l"/>
        <c:numFmt formatCode="General" sourceLinked="1"/>
        <c:tickLblPos val="none"/>
        <c:crossAx val="88709376"/>
        <c:crosses val="autoZero"/>
        <c:crossBetween val="midCat"/>
      </c:valAx>
      <c:spPr>
        <a:noFill/>
        <a:ln w="25400">
          <a:noFill/>
        </a:ln>
      </c:spPr>
    </c:plotArea>
    <c:legend>
      <c:legendPos val="l"/>
      <c:legendEntry>
        <c:idx val="1"/>
        <c:delete val="1"/>
      </c:legendEntry>
      <c:legendEntry>
        <c:idx val="2"/>
        <c:delete val="1"/>
      </c:legendEntry>
      <c:legendEntry>
        <c:idx val="3"/>
        <c:delete val="1"/>
      </c:legendEntry>
      <c:legendEntry>
        <c:idx val="4"/>
        <c:delete val="1"/>
      </c:legendEntry>
      <c:legendEntry>
        <c:idx val="5"/>
        <c:delete val="1"/>
      </c:legendEntry>
      <c:legendEntry>
        <c:idx val="6"/>
        <c:delete val="1"/>
      </c:legendEntry>
      <c:legendEntry>
        <c:idx val="7"/>
        <c:delete val="1"/>
      </c:legendEntry>
      <c:layout>
        <c:manualLayout>
          <c:xMode val="edge"/>
          <c:yMode val="edge"/>
          <c:x val="1.1080332409972301E-2"/>
          <c:y val="1.8189060772548137E-2"/>
          <c:w val="0.29825113966017403"/>
          <c:h val="0.31823345232971278"/>
        </c:manualLayout>
      </c:layout>
      <c:overlay val="1"/>
    </c:legend>
    <c:plotVisOnly val="1"/>
    <c:dispBlanksAs val="gap"/>
  </c:chart>
  <c:spPr>
    <a:solidFill>
      <a:srgbClr val="FFFFFF"/>
    </a:solidFill>
    <a:ln w="3175">
      <a:no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1.3850434246280886E-2"/>
          <c:y val="3.5369774919614155E-2"/>
          <c:w val="0.95013978929485854"/>
          <c:h val="0.93247588424437644"/>
        </c:manualLayout>
      </c:layout>
      <c:scatterChart>
        <c:scatterStyle val="smoothMarker"/>
        <c:ser>
          <c:idx val="3"/>
          <c:order val="0"/>
          <c:tx>
            <c:strRef>
              <c:f>Clays!$F$13</c:f>
              <c:strCache>
                <c:ptCount val="1"/>
                <c:pt idx="0">
                  <c:v>Marne </c:v>
                </c:pt>
              </c:strCache>
            </c:strRef>
          </c:tx>
          <c:spPr>
            <a:ln w="28575">
              <a:noFill/>
            </a:ln>
          </c:spPr>
          <c:marker>
            <c:symbol val="circle"/>
            <c:size val="3"/>
            <c:spPr>
              <a:solidFill>
                <a:schemeClr val="tx2"/>
              </a:solidFill>
              <a:ln>
                <a:solidFill>
                  <a:schemeClr val="tx2"/>
                </a:solidFill>
                <a:prstDash val="solid"/>
              </a:ln>
            </c:spPr>
          </c:marker>
          <c:xVal>
            <c:numRef>
              <c:f>Clays!$T$8:$T$13</c:f>
              <c:numCache>
                <c:formatCode>General</c:formatCode>
                <c:ptCount val="6"/>
                <c:pt idx="0">
                  <c:v>0.43000000000000038</c:v>
                </c:pt>
                <c:pt idx="1">
                  <c:v>0.41500000000000031</c:v>
                </c:pt>
                <c:pt idx="2">
                  <c:v>0.44500000000000001</c:v>
                </c:pt>
                <c:pt idx="3">
                  <c:v>0.41000000000000031</c:v>
                </c:pt>
                <c:pt idx="4">
                  <c:v>0.37000000000000038</c:v>
                </c:pt>
                <c:pt idx="5">
                  <c:v>0.29500000000000032</c:v>
                </c:pt>
              </c:numCache>
            </c:numRef>
          </c:xVal>
          <c:yVal>
            <c:numRef>
              <c:f>Clays!$U$8:$U$13</c:f>
              <c:numCache>
                <c:formatCode>General</c:formatCode>
                <c:ptCount val="6"/>
                <c:pt idx="0">
                  <c:v>0.32388400000000189</c:v>
                </c:pt>
                <c:pt idx="1">
                  <c:v>0.35246200000000083</c:v>
                </c:pt>
                <c:pt idx="2">
                  <c:v>0.33341000000000143</c:v>
                </c:pt>
                <c:pt idx="3">
                  <c:v>0.34293600000000002</c:v>
                </c:pt>
                <c:pt idx="4">
                  <c:v>0.36198800000000136</c:v>
                </c:pt>
                <c:pt idx="5">
                  <c:v>0.20004600000000045</c:v>
                </c:pt>
              </c:numCache>
            </c:numRef>
          </c:yVal>
          <c:smooth val="1"/>
        </c:ser>
        <c:ser>
          <c:idx val="6"/>
          <c:order val="1"/>
          <c:tx>
            <c:v>Triangle outline</c:v>
          </c:tx>
          <c:spPr>
            <a:ln w="25400">
              <a:solidFill>
                <a:srgbClr val="000000"/>
              </a:solidFill>
              <a:prstDash val="solid"/>
            </a:ln>
          </c:spPr>
          <c:marker>
            <c:symbol val="none"/>
          </c:marker>
          <c:xVal>
            <c:numRef>
              <c:f>Clays!$Z$8:$Z$11</c:f>
              <c:numCache>
                <c:formatCode>General</c:formatCode>
                <c:ptCount val="4"/>
                <c:pt idx="0">
                  <c:v>0.5</c:v>
                </c:pt>
                <c:pt idx="1">
                  <c:v>0</c:v>
                </c:pt>
                <c:pt idx="2">
                  <c:v>1</c:v>
                </c:pt>
                <c:pt idx="3">
                  <c:v>0.5</c:v>
                </c:pt>
              </c:numCache>
            </c:numRef>
          </c:xVal>
          <c:yVal>
            <c:numRef>
              <c:f>Clays!$AA$8:$AA$11</c:f>
              <c:numCache>
                <c:formatCode>General</c:formatCode>
                <c:ptCount val="4"/>
                <c:pt idx="0">
                  <c:v>0.952600000000002</c:v>
                </c:pt>
                <c:pt idx="1">
                  <c:v>0</c:v>
                </c:pt>
                <c:pt idx="2">
                  <c:v>0</c:v>
                </c:pt>
                <c:pt idx="3">
                  <c:v>0.952600000000002</c:v>
                </c:pt>
              </c:numCache>
            </c:numRef>
          </c:yVal>
        </c:ser>
        <c:ser>
          <c:idx val="2"/>
          <c:order val="2"/>
          <c:tx>
            <c:v>Left ticks</c:v>
          </c:tx>
          <c:spPr>
            <a:ln w="3175">
              <a:solidFill>
                <a:srgbClr val="000000"/>
              </a:solidFill>
              <a:prstDash val="solid"/>
            </a:ln>
          </c:spPr>
          <c:marker>
            <c:symbol val="none"/>
          </c:marker>
          <c:xVal>
            <c:numRef>
              <c:f>Clays!$Z$21:$Z$83</c:f>
              <c:numCache>
                <c:formatCode>0.00</c:formatCode>
                <c:ptCount val="63"/>
                <c:pt idx="0">
                  <c:v>0</c:v>
                </c:pt>
                <c:pt idx="1">
                  <c:v>-3.0000000000000002E-2</c:v>
                </c:pt>
                <c:pt idx="2">
                  <c:v>0</c:v>
                </c:pt>
                <c:pt idx="3">
                  <c:v>0.05</c:v>
                </c:pt>
                <c:pt idx="4">
                  <c:v>2.0000000000000011E-2</c:v>
                </c:pt>
                <c:pt idx="5">
                  <c:v>0.05</c:v>
                </c:pt>
                <c:pt idx="6">
                  <c:v>0.1</c:v>
                </c:pt>
                <c:pt idx="7">
                  <c:v>7.0000000000000021E-2</c:v>
                </c:pt>
                <c:pt idx="8">
                  <c:v>0.1</c:v>
                </c:pt>
                <c:pt idx="9">
                  <c:v>0.15000000000000024</c:v>
                </c:pt>
                <c:pt idx="10">
                  <c:v>0.12000000000000002</c:v>
                </c:pt>
                <c:pt idx="11">
                  <c:v>0.15000000000000024</c:v>
                </c:pt>
                <c:pt idx="12">
                  <c:v>0.2</c:v>
                </c:pt>
                <c:pt idx="13">
                  <c:v>0.17</c:v>
                </c:pt>
                <c:pt idx="14">
                  <c:v>0.2</c:v>
                </c:pt>
                <c:pt idx="15">
                  <c:v>0.25</c:v>
                </c:pt>
                <c:pt idx="16">
                  <c:v>0.22</c:v>
                </c:pt>
                <c:pt idx="17">
                  <c:v>0.25</c:v>
                </c:pt>
                <c:pt idx="18">
                  <c:v>0.30000000000000032</c:v>
                </c:pt>
                <c:pt idx="19">
                  <c:v>0.27</c:v>
                </c:pt>
                <c:pt idx="20">
                  <c:v>0.30000000000000032</c:v>
                </c:pt>
                <c:pt idx="21">
                  <c:v>0.35000000000000031</c:v>
                </c:pt>
                <c:pt idx="22">
                  <c:v>0.32000000000000095</c:v>
                </c:pt>
                <c:pt idx="23">
                  <c:v>0.35000000000000031</c:v>
                </c:pt>
                <c:pt idx="24">
                  <c:v>0.40000000000000008</c:v>
                </c:pt>
                <c:pt idx="25">
                  <c:v>0.37000000000000038</c:v>
                </c:pt>
                <c:pt idx="26">
                  <c:v>0.40000000000000008</c:v>
                </c:pt>
                <c:pt idx="27">
                  <c:v>0.45</c:v>
                </c:pt>
                <c:pt idx="28">
                  <c:v>0.42000000000000032</c:v>
                </c:pt>
                <c:pt idx="29">
                  <c:v>0.45</c:v>
                </c:pt>
                <c:pt idx="30">
                  <c:v>0.5</c:v>
                </c:pt>
                <c:pt idx="31">
                  <c:v>0.47000000000000008</c:v>
                </c:pt>
                <c:pt idx="32">
                  <c:v>0.5</c:v>
                </c:pt>
                <c:pt idx="33">
                  <c:v>0.5</c:v>
                </c:pt>
                <c:pt idx="34">
                  <c:v>0.5</c:v>
                </c:pt>
                <c:pt idx="35">
                  <c:v>0.5</c:v>
                </c:pt>
                <c:pt idx="36">
                  <c:v>0.5</c:v>
                </c:pt>
                <c:pt idx="37">
                  <c:v>0.5</c:v>
                </c:pt>
                <c:pt idx="38">
                  <c:v>0.5</c:v>
                </c:pt>
                <c:pt idx="39">
                  <c:v>0.5</c:v>
                </c:pt>
                <c:pt idx="40">
                  <c:v>0.5</c:v>
                </c:pt>
                <c:pt idx="41">
                  <c:v>0.5</c:v>
                </c:pt>
                <c:pt idx="42">
                  <c:v>0.5</c:v>
                </c:pt>
                <c:pt idx="43">
                  <c:v>0.5</c:v>
                </c:pt>
                <c:pt idx="44">
                  <c:v>0.5</c:v>
                </c:pt>
                <c:pt idx="45">
                  <c:v>0.5</c:v>
                </c:pt>
                <c:pt idx="46">
                  <c:v>0.5</c:v>
                </c:pt>
                <c:pt idx="47">
                  <c:v>0.5</c:v>
                </c:pt>
                <c:pt idx="48">
                  <c:v>0.5</c:v>
                </c:pt>
                <c:pt idx="49">
                  <c:v>0.5</c:v>
                </c:pt>
                <c:pt idx="50">
                  <c:v>0.5</c:v>
                </c:pt>
                <c:pt idx="51">
                  <c:v>0.5</c:v>
                </c:pt>
                <c:pt idx="52">
                  <c:v>0.5</c:v>
                </c:pt>
                <c:pt idx="53">
                  <c:v>0.5</c:v>
                </c:pt>
                <c:pt idx="54">
                  <c:v>0.5</c:v>
                </c:pt>
                <c:pt idx="55">
                  <c:v>0.5</c:v>
                </c:pt>
                <c:pt idx="56">
                  <c:v>0.5</c:v>
                </c:pt>
                <c:pt idx="57">
                  <c:v>0.5</c:v>
                </c:pt>
                <c:pt idx="58">
                  <c:v>0.5</c:v>
                </c:pt>
                <c:pt idx="59">
                  <c:v>0.5</c:v>
                </c:pt>
                <c:pt idx="60">
                  <c:v>0.5</c:v>
                </c:pt>
                <c:pt idx="61">
                  <c:v>0.5</c:v>
                </c:pt>
                <c:pt idx="62">
                  <c:v>0.5</c:v>
                </c:pt>
              </c:numCache>
            </c:numRef>
          </c:xVal>
          <c:yVal>
            <c:numRef>
              <c:f>Clays!$AA$21:$AA$83</c:f>
              <c:numCache>
                <c:formatCode>0.00</c:formatCode>
                <c:ptCount val="63"/>
                <c:pt idx="0">
                  <c:v>0</c:v>
                </c:pt>
                <c:pt idx="1">
                  <c:v>0</c:v>
                </c:pt>
                <c:pt idx="2">
                  <c:v>0</c:v>
                </c:pt>
                <c:pt idx="3">
                  <c:v>9.5260000000000025E-2</c:v>
                </c:pt>
                <c:pt idx="4">
                  <c:v>9.5260000000000025E-2</c:v>
                </c:pt>
                <c:pt idx="5">
                  <c:v>9.5260000000000025E-2</c:v>
                </c:pt>
                <c:pt idx="6">
                  <c:v>0.19052000000000005</c:v>
                </c:pt>
                <c:pt idx="7">
                  <c:v>0.19052000000000005</c:v>
                </c:pt>
                <c:pt idx="8">
                  <c:v>0.19052000000000005</c:v>
                </c:pt>
                <c:pt idx="9">
                  <c:v>0.28578000000000031</c:v>
                </c:pt>
                <c:pt idx="10">
                  <c:v>0.28578000000000031</c:v>
                </c:pt>
                <c:pt idx="11">
                  <c:v>0.28578000000000031</c:v>
                </c:pt>
                <c:pt idx="12">
                  <c:v>0.38104000000000032</c:v>
                </c:pt>
                <c:pt idx="13">
                  <c:v>0.38104000000000032</c:v>
                </c:pt>
                <c:pt idx="14">
                  <c:v>0.38104000000000032</c:v>
                </c:pt>
                <c:pt idx="15">
                  <c:v>0.47630000000000089</c:v>
                </c:pt>
                <c:pt idx="16">
                  <c:v>0.47630000000000089</c:v>
                </c:pt>
                <c:pt idx="17">
                  <c:v>0.47630000000000089</c:v>
                </c:pt>
                <c:pt idx="18">
                  <c:v>0.57155999999999996</c:v>
                </c:pt>
                <c:pt idx="19">
                  <c:v>0.57155999999999996</c:v>
                </c:pt>
                <c:pt idx="20">
                  <c:v>0.57155999999999996</c:v>
                </c:pt>
                <c:pt idx="21">
                  <c:v>0.66682000000000285</c:v>
                </c:pt>
                <c:pt idx="22">
                  <c:v>0.66682000000000285</c:v>
                </c:pt>
                <c:pt idx="23">
                  <c:v>0.66682000000000285</c:v>
                </c:pt>
                <c:pt idx="24">
                  <c:v>0.76208000000000065</c:v>
                </c:pt>
                <c:pt idx="25">
                  <c:v>0.76208000000000065</c:v>
                </c:pt>
                <c:pt idx="26">
                  <c:v>0.76208000000000065</c:v>
                </c:pt>
                <c:pt idx="27">
                  <c:v>0.85733999999999988</c:v>
                </c:pt>
                <c:pt idx="28">
                  <c:v>0.85733999999999988</c:v>
                </c:pt>
                <c:pt idx="29">
                  <c:v>0.85733999999999988</c:v>
                </c:pt>
                <c:pt idx="30">
                  <c:v>0.95259999999999989</c:v>
                </c:pt>
                <c:pt idx="31">
                  <c:v>0.95259999999999989</c:v>
                </c:pt>
                <c:pt idx="32">
                  <c:v>0.95259999999999989</c:v>
                </c:pt>
                <c:pt idx="33">
                  <c:v>0.95259999999999989</c:v>
                </c:pt>
                <c:pt idx="34">
                  <c:v>0.95259999999999989</c:v>
                </c:pt>
                <c:pt idx="35">
                  <c:v>0.95259999999999989</c:v>
                </c:pt>
                <c:pt idx="36">
                  <c:v>0.95259999999999989</c:v>
                </c:pt>
                <c:pt idx="37">
                  <c:v>0.95259999999999989</c:v>
                </c:pt>
                <c:pt idx="38">
                  <c:v>0.95259999999999989</c:v>
                </c:pt>
                <c:pt idx="39">
                  <c:v>0.95259999999999989</c:v>
                </c:pt>
                <c:pt idx="40">
                  <c:v>0.95259999999999989</c:v>
                </c:pt>
                <c:pt idx="41">
                  <c:v>0.95259999999999989</c:v>
                </c:pt>
                <c:pt idx="42">
                  <c:v>0.95259999999999989</c:v>
                </c:pt>
                <c:pt idx="43">
                  <c:v>0.95259999999999989</c:v>
                </c:pt>
                <c:pt idx="44">
                  <c:v>0.95259999999999989</c:v>
                </c:pt>
                <c:pt idx="45">
                  <c:v>0.95259999999999989</c:v>
                </c:pt>
                <c:pt idx="46">
                  <c:v>0.95259999999999989</c:v>
                </c:pt>
                <c:pt idx="47">
                  <c:v>0.95259999999999989</c:v>
                </c:pt>
                <c:pt idx="48">
                  <c:v>0.95259999999999989</c:v>
                </c:pt>
                <c:pt idx="49">
                  <c:v>0.95259999999999989</c:v>
                </c:pt>
                <c:pt idx="50">
                  <c:v>0.95259999999999989</c:v>
                </c:pt>
                <c:pt idx="51">
                  <c:v>0.95259999999999989</c:v>
                </c:pt>
                <c:pt idx="52">
                  <c:v>0.95259999999999989</c:v>
                </c:pt>
                <c:pt idx="53">
                  <c:v>0.95259999999999989</c:v>
                </c:pt>
                <c:pt idx="54">
                  <c:v>0.95259999999999989</c:v>
                </c:pt>
                <c:pt idx="55">
                  <c:v>0.95259999999999989</c:v>
                </c:pt>
                <c:pt idx="56">
                  <c:v>0.95259999999999989</c:v>
                </c:pt>
                <c:pt idx="57">
                  <c:v>0.95259999999999989</c:v>
                </c:pt>
                <c:pt idx="58">
                  <c:v>0.95259999999999989</c:v>
                </c:pt>
                <c:pt idx="59">
                  <c:v>0.95259999999999989</c:v>
                </c:pt>
                <c:pt idx="60">
                  <c:v>0.95259999999999989</c:v>
                </c:pt>
                <c:pt idx="61">
                  <c:v>0.95259999999999989</c:v>
                </c:pt>
                <c:pt idx="62">
                  <c:v>0.95259999999999989</c:v>
                </c:pt>
              </c:numCache>
            </c:numRef>
          </c:yVal>
        </c:ser>
        <c:ser>
          <c:idx val="4"/>
          <c:order val="3"/>
          <c:tx>
            <c:v>Right ticks</c:v>
          </c:tx>
          <c:spPr>
            <a:ln w="3175">
              <a:solidFill>
                <a:srgbClr val="000000"/>
              </a:solidFill>
              <a:prstDash val="solid"/>
            </a:ln>
          </c:spPr>
          <c:marker>
            <c:symbol val="none"/>
          </c:marker>
          <c:xVal>
            <c:numRef>
              <c:f>Clays!$AC$21:$AC$83</c:f>
              <c:numCache>
                <c:formatCode>0.00</c:formatCode>
                <c:ptCount val="63"/>
                <c:pt idx="0">
                  <c:v>1</c:v>
                </c:pt>
                <c:pt idx="1">
                  <c:v>1.0149999999999963</c:v>
                </c:pt>
                <c:pt idx="2">
                  <c:v>1</c:v>
                </c:pt>
                <c:pt idx="3">
                  <c:v>0.95000000000000062</c:v>
                </c:pt>
                <c:pt idx="4">
                  <c:v>0.96500000000000064</c:v>
                </c:pt>
                <c:pt idx="5">
                  <c:v>0.95000000000000062</c:v>
                </c:pt>
                <c:pt idx="6">
                  <c:v>0.9</c:v>
                </c:pt>
                <c:pt idx="7">
                  <c:v>0.91500000000000004</c:v>
                </c:pt>
                <c:pt idx="8">
                  <c:v>0.9</c:v>
                </c:pt>
                <c:pt idx="9">
                  <c:v>0.85000000000000064</c:v>
                </c:pt>
                <c:pt idx="10">
                  <c:v>0.86500000000000166</c:v>
                </c:pt>
                <c:pt idx="11">
                  <c:v>0.85000000000000064</c:v>
                </c:pt>
                <c:pt idx="12">
                  <c:v>0.8</c:v>
                </c:pt>
                <c:pt idx="13">
                  <c:v>0.81500000000000061</c:v>
                </c:pt>
                <c:pt idx="14">
                  <c:v>0.8</c:v>
                </c:pt>
                <c:pt idx="15">
                  <c:v>0.75000000000000178</c:v>
                </c:pt>
                <c:pt idx="16">
                  <c:v>0.7650000000000019</c:v>
                </c:pt>
                <c:pt idx="17">
                  <c:v>0.75000000000000178</c:v>
                </c:pt>
                <c:pt idx="18">
                  <c:v>0.70000000000000062</c:v>
                </c:pt>
                <c:pt idx="19">
                  <c:v>0.71500000000000064</c:v>
                </c:pt>
                <c:pt idx="20">
                  <c:v>0.70000000000000062</c:v>
                </c:pt>
                <c:pt idx="21">
                  <c:v>0.65000000000000202</c:v>
                </c:pt>
                <c:pt idx="22">
                  <c:v>0.66500000000000214</c:v>
                </c:pt>
                <c:pt idx="23">
                  <c:v>0.65000000000000202</c:v>
                </c:pt>
                <c:pt idx="24">
                  <c:v>0.60000000000000064</c:v>
                </c:pt>
                <c:pt idx="25">
                  <c:v>0.61500000000000177</c:v>
                </c:pt>
                <c:pt idx="26">
                  <c:v>0.60000000000000064</c:v>
                </c:pt>
                <c:pt idx="27">
                  <c:v>0.55000000000000004</c:v>
                </c:pt>
                <c:pt idx="28">
                  <c:v>0.56500000000000061</c:v>
                </c:pt>
                <c:pt idx="29">
                  <c:v>0.55000000000000004</c:v>
                </c:pt>
                <c:pt idx="30">
                  <c:v>0.5</c:v>
                </c:pt>
                <c:pt idx="31">
                  <c:v>0.51500000000000001</c:v>
                </c:pt>
                <c:pt idx="32">
                  <c:v>0.5</c:v>
                </c:pt>
                <c:pt idx="33">
                  <c:v>0.5</c:v>
                </c:pt>
                <c:pt idx="34">
                  <c:v>0.5</c:v>
                </c:pt>
                <c:pt idx="35">
                  <c:v>0.5</c:v>
                </c:pt>
                <c:pt idx="36">
                  <c:v>0.5</c:v>
                </c:pt>
                <c:pt idx="37">
                  <c:v>0.5</c:v>
                </c:pt>
                <c:pt idx="38">
                  <c:v>0.5</c:v>
                </c:pt>
                <c:pt idx="39">
                  <c:v>0.5</c:v>
                </c:pt>
                <c:pt idx="40">
                  <c:v>0.5</c:v>
                </c:pt>
                <c:pt idx="41">
                  <c:v>0.5</c:v>
                </c:pt>
                <c:pt idx="42">
                  <c:v>0.5</c:v>
                </c:pt>
                <c:pt idx="43">
                  <c:v>0.5</c:v>
                </c:pt>
                <c:pt idx="44">
                  <c:v>0.5</c:v>
                </c:pt>
                <c:pt idx="45">
                  <c:v>0.5</c:v>
                </c:pt>
                <c:pt idx="46">
                  <c:v>0.5</c:v>
                </c:pt>
                <c:pt idx="47">
                  <c:v>0.5</c:v>
                </c:pt>
                <c:pt idx="48">
                  <c:v>0.5</c:v>
                </c:pt>
                <c:pt idx="49">
                  <c:v>0.5</c:v>
                </c:pt>
                <c:pt idx="50">
                  <c:v>0.5</c:v>
                </c:pt>
                <c:pt idx="51">
                  <c:v>0.5</c:v>
                </c:pt>
                <c:pt idx="52">
                  <c:v>0.5</c:v>
                </c:pt>
                <c:pt idx="53">
                  <c:v>0.5</c:v>
                </c:pt>
                <c:pt idx="54">
                  <c:v>0.5</c:v>
                </c:pt>
                <c:pt idx="55">
                  <c:v>0.5</c:v>
                </c:pt>
                <c:pt idx="56">
                  <c:v>0.5</c:v>
                </c:pt>
                <c:pt idx="57">
                  <c:v>0.5</c:v>
                </c:pt>
                <c:pt idx="58">
                  <c:v>0.5</c:v>
                </c:pt>
                <c:pt idx="59">
                  <c:v>0.5</c:v>
                </c:pt>
                <c:pt idx="60">
                  <c:v>0.5</c:v>
                </c:pt>
                <c:pt idx="61">
                  <c:v>0.5</c:v>
                </c:pt>
                <c:pt idx="62">
                  <c:v>0.5</c:v>
                </c:pt>
              </c:numCache>
            </c:numRef>
          </c:xVal>
          <c:yVal>
            <c:numRef>
              <c:f>Clays!$AD$21:$AD$83</c:f>
              <c:numCache>
                <c:formatCode>0.00</c:formatCode>
                <c:ptCount val="63"/>
                <c:pt idx="0">
                  <c:v>0</c:v>
                </c:pt>
                <c:pt idx="1">
                  <c:v>2.8578000000000003E-2</c:v>
                </c:pt>
                <c:pt idx="2">
                  <c:v>0</c:v>
                </c:pt>
                <c:pt idx="3">
                  <c:v>9.5260000000000025E-2</c:v>
                </c:pt>
                <c:pt idx="4">
                  <c:v>0.12383800000000003</c:v>
                </c:pt>
                <c:pt idx="5">
                  <c:v>9.5260000000000025E-2</c:v>
                </c:pt>
                <c:pt idx="6">
                  <c:v>0.19052000000000005</c:v>
                </c:pt>
                <c:pt idx="7">
                  <c:v>0.21909800000000063</c:v>
                </c:pt>
                <c:pt idx="8">
                  <c:v>0.19052000000000005</c:v>
                </c:pt>
                <c:pt idx="9">
                  <c:v>0.28578000000000031</c:v>
                </c:pt>
                <c:pt idx="10">
                  <c:v>0.31435800000000136</c:v>
                </c:pt>
                <c:pt idx="11">
                  <c:v>0.28578000000000031</c:v>
                </c:pt>
                <c:pt idx="12">
                  <c:v>0.38104000000000032</c:v>
                </c:pt>
                <c:pt idx="13">
                  <c:v>0.40961800000000032</c:v>
                </c:pt>
                <c:pt idx="14">
                  <c:v>0.38104000000000032</c:v>
                </c:pt>
                <c:pt idx="15">
                  <c:v>0.47630000000000089</c:v>
                </c:pt>
                <c:pt idx="16">
                  <c:v>0.50487800000000005</c:v>
                </c:pt>
                <c:pt idx="17">
                  <c:v>0.47630000000000089</c:v>
                </c:pt>
                <c:pt idx="18">
                  <c:v>0.57155999999999996</c:v>
                </c:pt>
                <c:pt idx="19">
                  <c:v>0.60013799999999951</c:v>
                </c:pt>
                <c:pt idx="20">
                  <c:v>0.57155999999999996</c:v>
                </c:pt>
                <c:pt idx="21">
                  <c:v>0.66682000000000285</c:v>
                </c:pt>
                <c:pt idx="22">
                  <c:v>0.69539799999999996</c:v>
                </c:pt>
                <c:pt idx="23">
                  <c:v>0.66682000000000285</c:v>
                </c:pt>
                <c:pt idx="24">
                  <c:v>0.76208000000000065</c:v>
                </c:pt>
                <c:pt idx="25">
                  <c:v>0.79065799999999997</c:v>
                </c:pt>
                <c:pt idx="26">
                  <c:v>0.76208000000000065</c:v>
                </c:pt>
                <c:pt idx="27">
                  <c:v>0.85733999999999988</c:v>
                </c:pt>
                <c:pt idx="28">
                  <c:v>0.88591799999999798</c:v>
                </c:pt>
                <c:pt idx="29">
                  <c:v>0.85733999999999988</c:v>
                </c:pt>
                <c:pt idx="30">
                  <c:v>0.95259999999999989</c:v>
                </c:pt>
                <c:pt idx="31">
                  <c:v>0.98117799999999822</c:v>
                </c:pt>
                <c:pt idx="32">
                  <c:v>0.95259999999999989</c:v>
                </c:pt>
                <c:pt idx="33">
                  <c:v>0.95259999999999989</c:v>
                </c:pt>
                <c:pt idx="34">
                  <c:v>0.95259999999999989</c:v>
                </c:pt>
                <c:pt idx="35">
                  <c:v>0.95259999999999989</c:v>
                </c:pt>
                <c:pt idx="36">
                  <c:v>0.95259999999999989</c:v>
                </c:pt>
                <c:pt idx="37">
                  <c:v>0.95259999999999989</c:v>
                </c:pt>
                <c:pt idx="38">
                  <c:v>0.95259999999999989</c:v>
                </c:pt>
                <c:pt idx="39">
                  <c:v>0.95259999999999989</c:v>
                </c:pt>
                <c:pt idx="40">
                  <c:v>0.95259999999999989</c:v>
                </c:pt>
                <c:pt idx="41">
                  <c:v>0.95259999999999989</c:v>
                </c:pt>
                <c:pt idx="42">
                  <c:v>0.95259999999999989</c:v>
                </c:pt>
                <c:pt idx="43">
                  <c:v>0.95259999999999989</c:v>
                </c:pt>
                <c:pt idx="44">
                  <c:v>0.95259999999999989</c:v>
                </c:pt>
                <c:pt idx="45">
                  <c:v>0.95259999999999989</c:v>
                </c:pt>
                <c:pt idx="46">
                  <c:v>0.95259999999999989</c:v>
                </c:pt>
                <c:pt idx="47">
                  <c:v>0.95259999999999989</c:v>
                </c:pt>
                <c:pt idx="48">
                  <c:v>0.95259999999999989</c:v>
                </c:pt>
                <c:pt idx="49">
                  <c:v>0.95259999999999989</c:v>
                </c:pt>
                <c:pt idx="50">
                  <c:v>0.95259999999999989</c:v>
                </c:pt>
                <c:pt idx="51">
                  <c:v>0.95259999999999989</c:v>
                </c:pt>
                <c:pt idx="52">
                  <c:v>0.95259999999999989</c:v>
                </c:pt>
                <c:pt idx="53">
                  <c:v>0.95259999999999989</c:v>
                </c:pt>
                <c:pt idx="54">
                  <c:v>0.95259999999999989</c:v>
                </c:pt>
                <c:pt idx="55">
                  <c:v>0.95259999999999989</c:v>
                </c:pt>
                <c:pt idx="56">
                  <c:v>0.95259999999999989</c:v>
                </c:pt>
                <c:pt idx="57">
                  <c:v>0.95259999999999989</c:v>
                </c:pt>
                <c:pt idx="58">
                  <c:v>0.95259999999999989</c:v>
                </c:pt>
                <c:pt idx="59">
                  <c:v>0.95259999999999989</c:v>
                </c:pt>
                <c:pt idx="60">
                  <c:v>0.95259999999999989</c:v>
                </c:pt>
                <c:pt idx="61">
                  <c:v>0.95259999999999989</c:v>
                </c:pt>
                <c:pt idx="62">
                  <c:v>0.95259999999999989</c:v>
                </c:pt>
              </c:numCache>
            </c:numRef>
          </c:yVal>
        </c:ser>
        <c:ser>
          <c:idx val="0"/>
          <c:order val="4"/>
          <c:tx>
            <c:v>Left axis lines</c:v>
          </c:tx>
          <c:spPr>
            <a:ln w="3175">
              <a:solidFill>
                <a:schemeClr val="bg1">
                  <a:lumMod val="65000"/>
                </a:schemeClr>
              </a:solidFill>
              <a:prstDash val="solid"/>
            </a:ln>
          </c:spPr>
          <c:marker>
            <c:symbol val="none"/>
          </c:marker>
          <c:xVal>
            <c:numRef>
              <c:f>Clays!$AF$21:$AF$83</c:f>
              <c:numCache>
                <c:formatCode>0.00</c:formatCode>
                <c:ptCount val="63"/>
                <c:pt idx="0">
                  <c:v>0</c:v>
                </c:pt>
                <c:pt idx="1">
                  <c:v>1</c:v>
                </c:pt>
                <c:pt idx="3">
                  <c:v>0.95000000000000062</c:v>
                </c:pt>
                <c:pt idx="4">
                  <c:v>0.05</c:v>
                </c:pt>
                <c:pt idx="6">
                  <c:v>0.9</c:v>
                </c:pt>
                <c:pt idx="7">
                  <c:v>0.1</c:v>
                </c:pt>
                <c:pt idx="9">
                  <c:v>0.85000000000000064</c:v>
                </c:pt>
                <c:pt idx="10">
                  <c:v>0.15000000000000024</c:v>
                </c:pt>
                <c:pt idx="12">
                  <c:v>0.8</c:v>
                </c:pt>
                <c:pt idx="13">
                  <c:v>0.2</c:v>
                </c:pt>
                <c:pt idx="15">
                  <c:v>0.75000000000000178</c:v>
                </c:pt>
                <c:pt idx="16">
                  <c:v>0.25</c:v>
                </c:pt>
                <c:pt idx="18">
                  <c:v>0.70000000000000062</c:v>
                </c:pt>
                <c:pt idx="19">
                  <c:v>0.30000000000000032</c:v>
                </c:pt>
                <c:pt idx="21">
                  <c:v>0.65000000000000202</c:v>
                </c:pt>
                <c:pt idx="22">
                  <c:v>0.35000000000000031</c:v>
                </c:pt>
                <c:pt idx="24">
                  <c:v>0.60000000000000064</c:v>
                </c:pt>
                <c:pt idx="25">
                  <c:v>0.40000000000000008</c:v>
                </c:pt>
                <c:pt idx="27">
                  <c:v>0.55000000000000004</c:v>
                </c:pt>
                <c:pt idx="28">
                  <c:v>0.45</c:v>
                </c:pt>
                <c:pt idx="30">
                  <c:v>0.5</c:v>
                </c:pt>
                <c:pt idx="31">
                  <c:v>0.5</c:v>
                </c:pt>
                <c:pt idx="33">
                  <c:v>0.5</c:v>
                </c:pt>
                <c:pt idx="34">
                  <c:v>0.5</c:v>
                </c:pt>
                <c:pt idx="36">
                  <c:v>0.5</c:v>
                </c:pt>
                <c:pt idx="37">
                  <c:v>0.5</c:v>
                </c:pt>
                <c:pt idx="39">
                  <c:v>0.5</c:v>
                </c:pt>
                <c:pt idx="40">
                  <c:v>0.5</c:v>
                </c:pt>
                <c:pt idx="42">
                  <c:v>0.5</c:v>
                </c:pt>
                <c:pt idx="43">
                  <c:v>0.5</c:v>
                </c:pt>
                <c:pt idx="45">
                  <c:v>0.5</c:v>
                </c:pt>
                <c:pt idx="46">
                  <c:v>0.5</c:v>
                </c:pt>
                <c:pt idx="48">
                  <c:v>0.5</c:v>
                </c:pt>
                <c:pt idx="49">
                  <c:v>0.5</c:v>
                </c:pt>
                <c:pt idx="51">
                  <c:v>0.5</c:v>
                </c:pt>
                <c:pt idx="52">
                  <c:v>0.5</c:v>
                </c:pt>
                <c:pt idx="54">
                  <c:v>0.5</c:v>
                </c:pt>
                <c:pt idx="55">
                  <c:v>0.5</c:v>
                </c:pt>
                <c:pt idx="57">
                  <c:v>0.5</c:v>
                </c:pt>
                <c:pt idx="58">
                  <c:v>0.5</c:v>
                </c:pt>
                <c:pt idx="60">
                  <c:v>0.5</c:v>
                </c:pt>
                <c:pt idx="61">
                  <c:v>0.5</c:v>
                </c:pt>
              </c:numCache>
            </c:numRef>
          </c:xVal>
          <c:yVal>
            <c:numRef>
              <c:f>Clays!$AG$21:$AG$83</c:f>
              <c:numCache>
                <c:formatCode>0.00</c:formatCode>
                <c:ptCount val="63"/>
                <c:pt idx="0">
                  <c:v>0</c:v>
                </c:pt>
                <c:pt idx="1">
                  <c:v>0</c:v>
                </c:pt>
                <c:pt idx="3">
                  <c:v>9.5260000000000025E-2</c:v>
                </c:pt>
                <c:pt idx="4">
                  <c:v>9.5260000000000025E-2</c:v>
                </c:pt>
                <c:pt idx="6">
                  <c:v>0.19052000000000005</c:v>
                </c:pt>
                <c:pt idx="7">
                  <c:v>0.19052000000000005</c:v>
                </c:pt>
                <c:pt idx="9">
                  <c:v>0.28578000000000031</c:v>
                </c:pt>
                <c:pt idx="10">
                  <c:v>0.28578000000000031</c:v>
                </c:pt>
                <c:pt idx="12">
                  <c:v>0.38104000000000032</c:v>
                </c:pt>
                <c:pt idx="13">
                  <c:v>0.38104000000000032</c:v>
                </c:pt>
                <c:pt idx="15">
                  <c:v>0.47630000000000089</c:v>
                </c:pt>
                <c:pt idx="16">
                  <c:v>0.47630000000000089</c:v>
                </c:pt>
                <c:pt idx="18">
                  <c:v>0.57155999999999996</c:v>
                </c:pt>
                <c:pt idx="19">
                  <c:v>0.57155999999999996</c:v>
                </c:pt>
                <c:pt idx="21">
                  <c:v>0.66682000000000285</c:v>
                </c:pt>
                <c:pt idx="22">
                  <c:v>0.66682000000000285</c:v>
                </c:pt>
                <c:pt idx="24">
                  <c:v>0.76208000000000065</c:v>
                </c:pt>
                <c:pt idx="25">
                  <c:v>0.76208000000000065</c:v>
                </c:pt>
                <c:pt idx="27">
                  <c:v>0.85733999999999988</c:v>
                </c:pt>
                <c:pt idx="28">
                  <c:v>0.85733999999999988</c:v>
                </c:pt>
                <c:pt idx="30">
                  <c:v>0.95259999999999989</c:v>
                </c:pt>
                <c:pt idx="31">
                  <c:v>0.95259999999999989</c:v>
                </c:pt>
                <c:pt idx="33">
                  <c:v>0.95259999999999989</c:v>
                </c:pt>
                <c:pt idx="34">
                  <c:v>0.95259999999999989</c:v>
                </c:pt>
                <c:pt idx="36">
                  <c:v>0.95259999999999989</c:v>
                </c:pt>
                <c:pt idx="37">
                  <c:v>0.95259999999999989</c:v>
                </c:pt>
                <c:pt idx="39">
                  <c:v>0.95259999999999989</c:v>
                </c:pt>
                <c:pt idx="40">
                  <c:v>0.95259999999999989</c:v>
                </c:pt>
                <c:pt idx="42">
                  <c:v>0.95259999999999989</c:v>
                </c:pt>
                <c:pt idx="43">
                  <c:v>0.95259999999999989</c:v>
                </c:pt>
                <c:pt idx="45">
                  <c:v>0.95259999999999989</c:v>
                </c:pt>
                <c:pt idx="46">
                  <c:v>0.95259999999999989</c:v>
                </c:pt>
                <c:pt idx="48">
                  <c:v>0.95259999999999989</c:v>
                </c:pt>
                <c:pt idx="49">
                  <c:v>0.95259999999999989</c:v>
                </c:pt>
                <c:pt idx="51">
                  <c:v>0.95259999999999989</c:v>
                </c:pt>
                <c:pt idx="52">
                  <c:v>0.95259999999999989</c:v>
                </c:pt>
                <c:pt idx="54">
                  <c:v>0.95259999999999989</c:v>
                </c:pt>
                <c:pt idx="55">
                  <c:v>0.95259999999999989</c:v>
                </c:pt>
                <c:pt idx="57">
                  <c:v>0.95259999999999989</c:v>
                </c:pt>
                <c:pt idx="58">
                  <c:v>0.95259999999999989</c:v>
                </c:pt>
                <c:pt idx="60">
                  <c:v>0.95259999999999989</c:v>
                </c:pt>
                <c:pt idx="61">
                  <c:v>0.95259999999999989</c:v>
                </c:pt>
              </c:numCache>
            </c:numRef>
          </c:yVal>
        </c:ser>
        <c:ser>
          <c:idx val="5"/>
          <c:order val="5"/>
          <c:tx>
            <c:v>Right axis lines</c:v>
          </c:tx>
          <c:spPr>
            <a:ln w="3175">
              <a:solidFill>
                <a:schemeClr val="bg1">
                  <a:lumMod val="65000"/>
                </a:schemeClr>
              </a:solidFill>
              <a:prstDash val="solid"/>
            </a:ln>
          </c:spPr>
          <c:marker>
            <c:symbol val="none"/>
          </c:marker>
          <c:xVal>
            <c:numRef>
              <c:f>Clays!$AI$21:$AI$83</c:f>
              <c:numCache>
                <c:formatCode>General</c:formatCode>
                <c:ptCount val="63"/>
                <c:pt idx="0" formatCode="0.00">
                  <c:v>1</c:v>
                </c:pt>
                <c:pt idx="3" formatCode="0.00">
                  <c:v>0.95000000000000062</c:v>
                </c:pt>
                <c:pt idx="4" formatCode="0.00">
                  <c:v>0.9</c:v>
                </c:pt>
                <c:pt idx="6" formatCode="0.00">
                  <c:v>0.9</c:v>
                </c:pt>
                <c:pt idx="7" formatCode="0.00">
                  <c:v>0.8</c:v>
                </c:pt>
                <c:pt idx="9" formatCode="0.00">
                  <c:v>0.85000000000000064</c:v>
                </c:pt>
                <c:pt idx="10" formatCode="0.00">
                  <c:v>0.70000000000000062</c:v>
                </c:pt>
                <c:pt idx="12" formatCode="0.00">
                  <c:v>0.8</c:v>
                </c:pt>
                <c:pt idx="13" formatCode="0.00">
                  <c:v>0.60000000000000064</c:v>
                </c:pt>
                <c:pt idx="15" formatCode="0.00">
                  <c:v>0.75000000000000178</c:v>
                </c:pt>
                <c:pt idx="16" formatCode="0.00">
                  <c:v>0.5</c:v>
                </c:pt>
                <c:pt idx="18" formatCode="0.00">
                  <c:v>0.70000000000000062</c:v>
                </c:pt>
                <c:pt idx="19" formatCode="0.00">
                  <c:v>0.4</c:v>
                </c:pt>
                <c:pt idx="21" formatCode="0.00">
                  <c:v>0.65000000000000202</c:v>
                </c:pt>
                <c:pt idx="22" formatCode="0.00">
                  <c:v>0.30000000000000032</c:v>
                </c:pt>
                <c:pt idx="24" formatCode="0.00">
                  <c:v>0.60000000000000064</c:v>
                </c:pt>
                <c:pt idx="25" formatCode="0.00">
                  <c:v>0.20000000000000009</c:v>
                </c:pt>
                <c:pt idx="27" formatCode="0.00">
                  <c:v>0.55000000000000004</c:v>
                </c:pt>
                <c:pt idx="28" formatCode="0.00">
                  <c:v>0.10000000000000009</c:v>
                </c:pt>
                <c:pt idx="30" formatCode="0.00">
                  <c:v>0.5</c:v>
                </c:pt>
                <c:pt idx="31" formatCode="0.00">
                  <c:v>1.1102230246251731E-16</c:v>
                </c:pt>
                <c:pt idx="33" formatCode="0.00">
                  <c:v>0.5</c:v>
                </c:pt>
                <c:pt idx="34" formatCode="0.00">
                  <c:v>0.5</c:v>
                </c:pt>
                <c:pt idx="36" formatCode="0.00">
                  <c:v>0.5</c:v>
                </c:pt>
                <c:pt idx="37" formatCode="0.00">
                  <c:v>0.5</c:v>
                </c:pt>
                <c:pt idx="39" formatCode="0.00">
                  <c:v>0.5</c:v>
                </c:pt>
                <c:pt idx="40" formatCode="0.00">
                  <c:v>0.5</c:v>
                </c:pt>
                <c:pt idx="42" formatCode="0.00">
                  <c:v>0.5</c:v>
                </c:pt>
                <c:pt idx="43" formatCode="0.00">
                  <c:v>0.5</c:v>
                </c:pt>
                <c:pt idx="45" formatCode="0.00">
                  <c:v>0.5</c:v>
                </c:pt>
                <c:pt idx="46" formatCode="0.00">
                  <c:v>0.5</c:v>
                </c:pt>
                <c:pt idx="48" formatCode="0.00">
                  <c:v>0.5</c:v>
                </c:pt>
                <c:pt idx="49" formatCode="0.00">
                  <c:v>0.5</c:v>
                </c:pt>
                <c:pt idx="51" formatCode="0.00">
                  <c:v>0.5</c:v>
                </c:pt>
                <c:pt idx="52" formatCode="0.00">
                  <c:v>0.5</c:v>
                </c:pt>
                <c:pt idx="54" formatCode="0.00">
                  <c:v>0.5</c:v>
                </c:pt>
                <c:pt idx="55" formatCode="0.00">
                  <c:v>0.5</c:v>
                </c:pt>
                <c:pt idx="57" formatCode="0.00">
                  <c:v>0.5</c:v>
                </c:pt>
                <c:pt idx="58" formatCode="0.00">
                  <c:v>0.5</c:v>
                </c:pt>
                <c:pt idx="60" formatCode="0.00">
                  <c:v>0.5</c:v>
                </c:pt>
                <c:pt idx="61" formatCode="0.00">
                  <c:v>0.5</c:v>
                </c:pt>
              </c:numCache>
            </c:numRef>
          </c:xVal>
          <c:yVal>
            <c:numRef>
              <c:f>Clays!$AJ$21:$AJ$83</c:f>
              <c:numCache>
                <c:formatCode>General</c:formatCode>
                <c:ptCount val="63"/>
                <c:pt idx="0" formatCode="0.00">
                  <c:v>0</c:v>
                </c:pt>
                <c:pt idx="3" formatCode="0.00">
                  <c:v>9.5260000000000025E-2</c:v>
                </c:pt>
                <c:pt idx="4" formatCode="0.00">
                  <c:v>0</c:v>
                </c:pt>
                <c:pt idx="6" formatCode="0.00">
                  <c:v>0.19052000000000005</c:v>
                </c:pt>
                <c:pt idx="7" formatCode="0.00">
                  <c:v>0</c:v>
                </c:pt>
                <c:pt idx="9" formatCode="0.00">
                  <c:v>0.28578000000000031</c:v>
                </c:pt>
                <c:pt idx="10" formatCode="0.00">
                  <c:v>0</c:v>
                </c:pt>
                <c:pt idx="12" formatCode="0.00">
                  <c:v>0.38104000000000032</c:v>
                </c:pt>
                <c:pt idx="13" formatCode="0.00">
                  <c:v>0</c:v>
                </c:pt>
                <c:pt idx="15" formatCode="0.00">
                  <c:v>0.47630000000000089</c:v>
                </c:pt>
                <c:pt idx="16" formatCode="0.00">
                  <c:v>0</c:v>
                </c:pt>
                <c:pt idx="18" formatCode="0.00">
                  <c:v>0.57155999999999996</c:v>
                </c:pt>
                <c:pt idx="19" formatCode="0.00">
                  <c:v>0</c:v>
                </c:pt>
                <c:pt idx="21" formatCode="0.00">
                  <c:v>0.66682000000000285</c:v>
                </c:pt>
                <c:pt idx="22" formatCode="0.00">
                  <c:v>0</c:v>
                </c:pt>
                <c:pt idx="24" formatCode="0.00">
                  <c:v>0.76208000000000065</c:v>
                </c:pt>
                <c:pt idx="25" formatCode="0.00">
                  <c:v>0</c:v>
                </c:pt>
                <c:pt idx="27" formatCode="0.00">
                  <c:v>0.85733999999999988</c:v>
                </c:pt>
                <c:pt idx="28" formatCode="0.00">
                  <c:v>0</c:v>
                </c:pt>
                <c:pt idx="30" formatCode="0.00">
                  <c:v>0.95259999999999989</c:v>
                </c:pt>
                <c:pt idx="31" formatCode="0.00">
                  <c:v>0</c:v>
                </c:pt>
                <c:pt idx="33" formatCode="0.00">
                  <c:v>0.95259999999999989</c:v>
                </c:pt>
                <c:pt idx="34" formatCode="0.00">
                  <c:v>0.95259999999999989</c:v>
                </c:pt>
                <c:pt idx="36" formatCode="0.00">
                  <c:v>0.95259999999999989</c:v>
                </c:pt>
                <c:pt idx="37" formatCode="0.00">
                  <c:v>0.95259999999999989</c:v>
                </c:pt>
                <c:pt idx="39" formatCode="0.00">
                  <c:v>0.95259999999999989</c:v>
                </c:pt>
                <c:pt idx="40" formatCode="0.00">
                  <c:v>0.95259999999999989</c:v>
                </c:pt>
                <c:pt idx="42" formatCode="0.00">
                  <c:v>0.95259999999999989</c:v>
                </c:pt>
                <c:pt idx="43" formatCode="0.00">
                  <c:v>0.95259999999999989</c:v>
                </c:pt>
                <c:pt idx="45" formatCode="0.00">
                  <c:v>0.95259999999999989</c:v>
                </c:pt>
                <c:pt idx="46" formatCode="0.00">
                  <c:v>0.95259999999999989</c:v>
                </c:pt>
                <c:pt idx="48" formatCode="0.00">
                  <c:v>0.95259999999999989</c:v>
                </c:pt>
                <c:pt idx="49" formatCode="0.00">
                  <c:v>0.95259999999999989</c:v>
                </c:pt>
                <c:pt idx="51" formatCode="0.00">
                  <c:v>0.95259999999999989</c:v>
                </c:pt>
                <c:pt idx="52" formatCode="0.00">
                  <c:v>0.95259999999999989</c:v>
                </c:pt>
                <c:pt idx="54" formatCode="0.00">
                  <c:v>0.95259999999999989</c:v>
                </c:pt>
                <c:pt idx="55" formatCode="0.00">
                  <c:v>0.95259999999999989</c:v>
                </c:pt>
                <c:pt idx="57" formatCode="0.00">
                  <c:v>0.95259999999999989</c:v>
                </c:pt>
                <c:pt idx="58" formatCode="0.00">
                  <c:v>0.95259999999999989</c:v>
                </c:pt>
                <c:pt idx="60" formatCode="0.00">
                  <c:v>0.95259999999999989</c:v>
                </c:pt>
                <c:pt idx="61" formatCode="0.00">
                  <c:v>0.95259999999999989</c:v>
                </c:pt>
              </c:numCache>
            </c:numRef>
          </c:yVal>
        </c:ser>
        <c:ser>
          <c:idx val="7"/>
          <c:order val="6"/>
          <c:tx>
            <c:v>Bottom axis lines</c:v>
          </c:tx>
          <c:spPr>
            <a:ln w="3175">
              <a:solidFill>
                <a:schemeClr val="bg1">
                  <a:lumMod val="65000"/>
                </a:schemeClr>
              </a:solidFill>
              <a:prstDash val="solid"/>
            </a:ln>
          </c:spPr>
          <c:marker>
            <c:symbol val="none"/>
          </c:marker>
          <c:xVal>
            <c:numRef>
              <c:f>Clays!$AL$24:$AL$83</c:f>
              <c:numCache>
                <c:formatCode>0.00</c:formatCode>
                <c:ptCount val="60"/>
                <c:pt idx="0">
                  <c:v>0.1</c:v>
                </c:pt>
                <c:pt idx="1">
                  <c:v>0.05</c:v>
                </c:pt>
                <c:pt idx="3">
                  <c:v>0.2</c:v>
                </c:pt>
                <c:pt idx="4">
                  <c:v>0.1</c:v>
                </c:pt>
                <c:pt idx="6">
                  <c:v>0.30000000000000032</c:v>
                </c:pt>
                <c:pt idx="7">
                  <c:v>0.15000000000000024</c:v>
                </c:pt>
                <c:pt idx="9">
                  <c:v>0.4</c:v>
                </c:pt>
                <c:pt idx="10">
                  <c:v>0.2</c:v>
                </c:pt>
                <c:pt idx="12">
                  <c:v>0.5</c:v>
                </c:pt>
                <c:pt idx="13">
                  <c:v>0.25</c:v>
                </c:pt>
                <c:pt idx="15">
                  <c:v>0.60000000000000064</c:v>
                </c:pt>
                <c:pt idx="16">
                  <c:v>0.30000000000000032</c:v>
                </c:pt>
                <c:pt idx="18">
                  <c:v>0.70000000000000062</c:v>
                </c:pt>
                <c:pt idx="19">
                  <c:v>0.35000000000000031</c:v>
                </c:pt>
                <c:pt idx="21">
                  <c:v>0.79999999999999993</c:v>
                </c:pt>
                <c:pt idx="22">
                  <c:v>0.40000000000000008</c:v>
                </c:pt>
                <c:pt idx="24">
                  <c:v>0.89999999999999991</c:v>
                </c:pt>
                <c:pt idx="25">
                  <c:v>0.45</c:v>
                </c:pt>
                <c:pt idx="27">
                  <c:v>0.99999999999999989</c:v>
                </c:pt>
                <c:pt idx="28">
                  <c:v>0.5</c:v>
                </c:pt>
                <c:pt idx="30">
                  <c:v>0</c:v>
                </c:pt>
                <c:pt idx="31">
                  <c:v>0.5</c:v>
                </c:pt>
                <c:pt idx="33">
                  <c:v>0</c:v>
                </c:pt>
                <c:pt idx="34">
                  <c:v>0.5</c:v>
                </c:pt>
                <c:pt idx="36">
                  <c:v>0</c:v>
                </c:pt>
                <c:pt idx="37">
                  <c:v>0.5</c:v>
                </c:pt>
                <c:pt idx="39">
                  <c:v>0</c:v>
                </c:pt>
                <c:pt idx="40">
                  <c:v>0.5</c:v>
                </c:pt>
                <c:pt idx="42">
                  <c:v>0</c:v>
                </c:pt>
                <c:pt idx="43">
                  <c:v>0.5</c:v>
                </c:pt>
                <c:pt idx="45">
                  <c:v>0</c:v>
                </c:pt>
                <c:pt idx="46">
                  <c:v>0.5</c:v>
                </c:pt>
                <c:pt idx="48">
                  <c:v>0</c:v>
                </c:pt>
                <c:pt idx="49">
                  <c:v>0.5</c:v>
                </c:pt>
                <c:pt idx="51">
                  <c:v>0</c:v>
                </c:pt>
                <c:pt idx="52">
                  <c:v>0.5</c:v>
                </c:pt>
                <c:pt idx="54">
                  <c:v>0</c:v>
                </c:pt>
                <c:pt idx="55">
                  <c:v>0.5</c:v>
                </c:pt>
                <c:pt idx="57">
                  <c:v>0</c:v>
                </c:pt>
                <c:pt idx="58">
                  <c:v>0.5</c:v>
                </c:pt>
              </c:numCache>
            </c:numRef>
          </c:xVal>
          <c:yVal>
            <c:numRef>
              <c:f>Clays!$AM$24:$AM$83</c:f>
              <c:numCache>
                <c:formatCode>0.00</c:formatCode>
                <c:ptCount val="60"/>
                <c:pt idx="0">
                  <c:v>0</c:v>
                </c:pt>
                <c:pt idx="1">
                  <c:v>9.5260000000000025E-2</c:v>
                </c:pt>
                <c:pt idx="3">
                  <c:v>0</c:v>
                </c:pt>
                <c:pt idx="4">
                  <c:v>0.19052000000000005</c:v>
                </c:pt>
                <c:pt idx="6">
                  <c:v>0</c:v>
                </c:pt>
                <c:pt idx="7">
                  <c:v>0.28578000000000031</c:v>
                </c:pt>
                <c:pt idx="9">
                  <c:v>0</c:v>
                </c:pt>
                <c:pt idx="10">
                  <c:v>0.38104000000000032</c:v>
                </c:pt>
                <c:pt idx="12">
                  <c:v>0</c:v>
                </c:pt>
                <c:pt idx="13">
                  <c:v>0.47630000000000089</c:v>
                </c:pt>
                <c:pt idx="15">
                  <c:v>0</c:v>
                </c:pt>
                <c:pt idx="16">
                  <c:v>0.57155999999999996</c:v>
                </c:pt>
                <c:pt idx="18">
                  <c:v>0</c:v>
                </c:pt>
                <c:pt idx="19">
                  <c:v>0.66682000000000285</c:v>
                </c:pt>
                <c:pt idx="21">
                  <c:v>0</c:v>
                </c:pt>
                <c:pt idx="22">
                  <c:v>0.76208000000000065</c:v>
                </c:pt>
                <c:pt idx="24">
                  <c:v>0</c:v>
                </c:pt>
                <c:pt idx="25">
                  <c:v>0.85733999999999988</c:v>
                </c:pt>
                <c:pt idx="27">
                  <c:v>0</c:v>
                </c:pt>
                <c:pt idx="28">
                  <c:v>0.95259999999999989</c:v>
                </c:pt>
                <c:pt idx="30">
                  <c:v>0</c:v>
                </c:pt>
                <c:pt idx="31">
                  <c:v>0.95259999999999989</c:v>
                </c:pt>
                <c:pt idx="33">
                  <c:v>0</c:v>
                </c:pt>
                <c:pt idx="34">
                  <c:v>0.95259999999999989</c:v>
                </c:pt>
                <c:pt idx="36">
                  <c:v>0</c:v>
                </c:pt>
                <c:pt idx="37">
                  <c:v>0.95259999999999989</c:v>
                </c:pt>
                <c:pt idx="39">
                  <c:v>0</c:v>
                </c:pt>
                <c:pt idx="40">
                  <c:v>0.95259999999999989</c:v>
                </c:pt>
                <c:pt idx="42">
                  <c:v>0</c:v>
                </c:pt>
                <c:pt idx="43">
                  <c:v>0.95259999999999989</c:v>
                </c:pt>
                <c:pt idx="45">
                  <c:v>0</c:v>
                </c:pt>
                <c:pt idx="46">
                  <c:v>0.95259999999999989</c:v>
                </c:pt>
                <c:pt idx="48">
                  <c:v>0</c:v>
                </c:pt>
                <c:pt idx="49">
                  <c:v>0.95259999999999989</c:v>
                </c:pt>
                <c:pt idx="51">
                  <c:v>0</c:v>
                </c:pt>
                <c:pt idx="52">
                  <c:v>0.95259999999999989</c:v>
                </c:pt>
                <c:pt idx="54">
                  <c:v>0</c:v>
                </c:pt>
                <c:pt idx="55">
                  <c:v>0.95259999999999989</c:v>
                </c:pt>
                <c:pt idx="57">
                  <c:v>0</c:v>
                </c:pt>
                <c:pt idx="58">
                  <c:v>0.95259999999999989</c:v>
                </c:pt>
              </c:numCache>
            </c:numRef>
          </c:yVal>
        </c:ser>
        <c:ser>
          <c:idx val="9"/>
          <c:order val="7"/>
          <c:tx>
            <c:v>Bottom ticks</c:v>
          </c:tx>
          <c:spPr>
            <a:ln w="3175">
              <a:solidFill>
                <a:srgbClr val="000000"/>
              </a:solidFill>
              <a:prstDash val="solid"/>
            </a:ln>
          </c:spPr>
          <c:marker>
            <c:symbol val="none"/>
          </c:marker>
          <c:xVal>
            <c:numRef>
              <c:f>Clays!$AQ$21:$AQ$83</c:f>
              <c:numCache>
                <c:formatCode>0.00</c:formatCode>
                <c:ptCount val="63"/>
                <c:pt idx="0">
                  <c:v>0</c:v>
                </c:pt>
                <c:pt idx="1">
                  <c:v>1.4999999999999998E-2</c:v>
                </c:pt>
                <c:pt idx="2">
                  <c:v>0</c:v>
                </c:pt>
                <c:pt idx="3">
                  <c:v>0.1</c:v>
                </c:pt>
                <c:pt idx="4">
                  <c:v>0.115</c:v>
                </c:pt>
                <c:pt idx="5">
                  <c:v>0.1</c:v>
                </c:pt>
                <c:pt idx="6">
                  <c:v>0.2</c:v>
                </c:pt>
                <c:pt idx="7">
                  <c:v>0.21500000000000041</c:v>
                </c:pt>
                <c:pt idx="8">
                  <c:v>0.2</c:v>
                </c:pt>
                <c:pt idx="9">
                  <c:v>0.30000000000000032</c:v>
                </c:pt>
                <c:pt idx="10">
                  <c:v>0.31500000000000089</c:v>
                </c:pt>
                <c:pt idx="11">
                  <c:v>0.30000000000000032</c:v>
                </c:pt>
                <c:pt idx="12">
                  <c:v>0.4</c:v>
                </c:pt>
                <c:pt idx="13">
                  <c:v>0.41500000000000031</c:v>
                </c:pt>
                <c:pt idx="14">
                  <c:v>0.4</c:v>
                </c:pt>
                <c:pt idx="15">
                  <c:v>0.5</c:v>
                </c:pt>
                <c:pt idx="16">
                  <c:v>0.51500000000000001</c:v>
                </c:pt>
                <c:pt idx="17">
                  <c:v>0.5</c:v>
                </c:pt>
                <c:pt idx="18">
                  <c:v>0.60000000000000064</c:v>
                </c:pt>
                <c:pt idx="19">
                  <c:v>0.61500000000000166</c:v>
                </c:pt>
                <c:pt idx="20">
                  <c:v>0.60000000000000064</c:v>
                </c:pt>
                <c:pt idx="21">
                  <c:v>0.70000000000000062</c:v>
                </c:pt>
                <c:pt idx="22">
                  <c:v>0.71500000000000064</c:v>
                </c:pt>
                <c:pt idx="23">
                  <c:v>0.70000000000000062</c:v>
                </c:pt>
                <c:pt idx="24">
                  <c:v>0.79999999999999993</c:v>
                </c:pt>
                <c:pt idx="25">
                  <c:v>0.81499999999999995</c:v>
                </c:pt>
                <c:pt idx="26">
                  <c:v>0.79999999999999993</c:v>
                </c:pt>
                <c:pt idx="27">
                  <c:v>0.89999999999999991</c:v>
                </c:pt>
                <c:pt idx="28">
                  <c:v>0.91499999999999992</c:v>
                </c:pt>
                <c:pt idx="29">
                  <c:v>0.89999999999999991</c:v>
                </c:pt>
                <c:pt idx="30">
                  <c:v>0.99999999999999989</c:v>
                </c:pt>
                <c:pt idx="31">
                  <c:v>1.0149999999999963</c:v>
                </c:pt>
                <c:pt idx="32">
                  <c:v>0.99999999999999989</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numCache>
            </c:numRef>
          </c:xVal>
          <c:yVal>
            <c:numRef>
              <c:f>Clays!$AR$21:$AR$83</c:f>
              <c:numCache>
                <c:formatCode>0.00</c:formatCode>
                <c:ptCount val="63"/>
                <c:pt idx="0">
                  <c:v>0</c:v>
                </c:pt>
                <c:pt idx="1">
                  <c:v>-2.8578000000000003E-2</c:v>
                </c:pt>
                <c:pt idx="2">
                  <c:v>0</c:v>
                </c:pt>
                <c:pt idx="3">
                  <c:v>0</c:v>
                </c:pt>
                <c:pt idx="4">
                  <c:v>-2.8578000000000003E-2</c:v>
                </c:pt>
                <c:pt idx="5">
                  <c:v>0</c:v>
                </c:pt>
                <c:pt idx="6">
                  <c:v>0</c:v>
                </c:pt>
                <c:pt idx="7">
                  <c:v>-2.8578000000000003E-2</c:v>
                </c:pt>
                <c:pt idx="8">
                  <c:v>0</c:v>
                </c:pt>
                <c:pt idx="9">
                  <c:v>0</c:v>
                </c:pt>
                <c:pt idx="10">
                  <c:v>-2.8578000000000003E-2</c:v>
                </c:pt>
                <c:pt idx="11">
                  <c:v>0</c:v>
                </c:pt>
                <c:pt idx="12">
                  <c:v>0</c:v>
                </c:pt>
                <c:pt idx="13">
                  <c:v>-2.8578000000000003E-2</c:v>
                </c:pt>
                <c:pt idx="14">
                  <c:v>0</c:v>
                </c:pt>
                <c:pt idx="15">
                  <c:v>0</c:v>
                </c:pt>
                <c:pt idx="16">
                  <c:v>-2.8578000000000003E-2</c:v>
                </c:pt>
                <c:pt idx="17">
                  <c:v>0</c:v>
                </c:pt>
                <c:pt idx="18">
                  <c:v>0</c:v>
                </c:pt>
                <c:pt idx="19">
                  <c:v>-2.8578000000000003E-2</c:v>
                </c:pt>
                <c:pt idx="20">
                  <c:v>0</c:v>
                </c:pt>
                <c:pt idx="21">
                  <c:v>0</c:v>
                </c:pt>
                <c:pt idx="22">
                  <c:v>-2.8578000000000003E-2</c:v>
                </c:pt>
                <c:pt idx="23">
                  <c:v>0</c:v>
                </c:pt>
                <c:pt idx="24">
                  <c:v>0</c:v>
                </c:pt>
                <c:pt idx="25">
                  <c:v>-2.8578000000000003E-2</c:v>
                </c:pt>
                <c:pt idx="26">
                  <c:v>0</c:v>
                </c:pt>
                <c:pt idx="27">
                  <c:v>0</c:v>
                </c:pt>
                <c:pt idx="28">
                  <c:v>-2.8578000000000003E-2</c:v>
                </c:pt>
                <c:pt idx="29">
                  <c:v>0</c:v>
                </c:pt>
                <c:pt idx="30">
                  <c:v>0</c:v>
                </c:pt>
                <c:pt idx="31">
                  <c:v>-2.8578000000000003E-2</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numCache>
            </c:numRef>
          </c:yVal>
        </c:ser>
        <c:ser>
          <c:idx val="1"/>
          <c:order val="8"/>
          <c:tx>
            <c:strRef>
              <c:f>Clays!$F$25</c:f>
              <c:strCache>
                <c:ptCount val="1"/>
                <c:pt idx="0">
                  <c:v>Marne Feuilletee</c:v>
                </c:pt>
              </c:strCache>
            </c:strRef>
          </c:tx>
          <c:spPr>
            <a:ln w="28575">
              <a:noFill/>
            </a:ln>
          </c:spPr>
          <c:marker>
            <c:symbol val="circle"/>
            <c:size val="3"/>
          </c:marker>
          <c:xVal>
            <c:numRef>
              <c:f>Clays!$T$26:$T$28</c:f>
              <c:numCache>
                <c:formatCode>General</c:formatCode>
                <c:ptCount val="3"/>
                <c:pt idx="0">
                  <c:v>0.32500000000000095</c:v>
                </c:pt>
                <c:pt idx="1">
                  <c:v>0.34</c:v>
                </c:pt>
                <c:pt idx="2">
                  <c:v>0.38500000000000095</c:v>
                </c:pt>
              </c:numCache>
            </c:numRef>
          </c:xVal>
          <c:yVal>
            <c:numRef>
              <c:f>Clays!$U$26:$U$28</c:f>
              <c:numCache>
                <c:formatCode>General</c:formatCode>
                <c:ptCount val="3"/>
                <c:pt idx="0">
                  <c:v>0.276254</c:v>
                </c:pt>
                <c:pt idx="1">
                  <c:v>0.24767600000000001</c:v>
                </c:pt>
                <c:pt idx="2">
                  <c:v>0.37151400000000095</c:v>
                </c:pt>
              </c:numCache>
            </c:numRef>
          </c:yVal>
          <c:smooth val="1"/>
        </c:ser>
        <c:ser>
          <c:idx val="8"/>
          <c:order val="9"/>
          <c:tx>
            <c:strRef>
              <c:f>Clays!$F$22</c:f>
              <c:strCache>
                <c:ptCount val="1"/>
                <c:pt idx="0">
                  <c:v>Marne Grumeleuse</c:v>
                </c:pt>
              </c:strCache>
            </c:strRef>
          </c:tx>
          <c:spPr>
            <a:ln w="28575">
              <a:noFill/>
            </a:ln>
          </c:spPr>
          <c:marker>
            <c:symbol val="circle"/>
            <c:size val="3"/>
            <c:spPr>
              <a:solidFill>
                <a:schemeClr val="tx1"/>
              </a:solidFill>
              <a:ln>
                <a:solidFill>
                  <a:schemeClr val="tx1"/>
                </a:solidFill>
              </a:ln>
            </c:spPr>
          </c:marker>
          <c:xVal>
            <c:numRef>
              <c:f>Clays!$T$14:$T$24</c:f>
              <c:numCache>
                <c:formatCode>General</c:formatCode>
                <c:ptCount val="11"/>
                <c:pt idx="0">
                  <c:v>0.41000000000000031</c:v>
                </c:pt>
                <c:pt idx="1">
                  <c:v>0.46</c:v>
                </c:pt>
                <c:pt idx="2">
                  <c:v>0.41000000000000031</c:v>
                </c:pt>
                <c:pt idx="3">
                  <c:v>0.38500000000000095</c:v>
                </c:pt>
                <c:pt idx="4">
                  <c:v>0.39000000000000096</c:v>
                </c:pt>
                <c:pt idx="5">
                  <c:v>0.32000000000000095</c:v>
                </c:pt>
                <c:pt idx="6">
                  <c:v>0.31500000000000083</c:v>
                </c:pt>
                <c:pt idx="7">
                  <c:v>0.35000000000000031</c:v>
                </c:pt>
                <c:pt idx="8">
                  <c:v>0.32000000000000095</c:v>
                </c:pt>
                <c:pt idx="9">
                  <c:v>0.33500000000000107</c:v>
                </c:pt>
                <c:pt idx="10">
                  <c:v>0.33000000000000107</c:v>
                </c:pt>
              </c:numCache>
            </c:numRef>
          </c:xVal>
          <c:yVal>
            <c:numRef>
              <c:f>Clays!$U$14:$U$24</c:f>
              <c:numCache>
                <c:formatCode>General</c:formatCode>
                <c:ptCount val="11"/>
                <c:pt idx="0">
                  <c:v>0.32388400000000189</c:v>
                </c:pt>
                <c:pt idx="1">
                  <c:v>0.30483200000000032</c:v>
                </c:pt>
                <c:pt idx="2">
                  <c:v>0.22862400000000002</c:v>
                </c:pt>
                <c:pt idx="3">
                  <c:v>0.35246200000000083</c:v>
                </c:pt>
                <c:pt idx="4">
                  <c:v>0.34293600000000002</c:v>
                </c:pt>
                <c:pt idx="5">
                  <c:v>0.30483200000000032</c:v>
                </c:pt>
                <c:pt idx="6">
                  <c:v>0.29530600000000096</c:v>
                </c:pt>
                <c:pt idx="7">
                  <c:v>0.32388400000000189</c:v>
                </c:pt>
                <c:pt idx="8">
                  <c:v>0.20957200000000001</c:v>
                </c:pt>
                <c:pt idx="9">
                  <c:v>0.14289000000000004</c:v>
                </c:pt>
                <c:pt idx="10">
                  <c:v>0.24767600000000001</c:v>
                </c:pt>
              </c:numCache>
            </c:numRef>
          </c:yVal>
          <c:smooth val="1"/>
        </c:ser>
        <c:ser>
          <c:idx val="10"/>
          <c:order val="10"/>
          <c:tx>
            <c:strRef>
              <c:f>Clays!$F$28</c:f>
              <c:strCache>
                <c:ptCount val="1"/>
                <c:pt idx="0">
                  <c:v>Marne Plaquetee</c:v>
                </c:pt>
              </c:strCache>
            </c:strRef>
          </c:tx>
          <c:spPr>
            <a:ln w="28575">
              <a:noFill/>
            </a:ln>
          </c:spPr>
          <c:marker>
            <c:symbol val="circle"/>
            <c:size val="3"/>
          </c:marker>
          <c:xVal>
            <c:numRef>
              <c:f>Clays!$T$28:$T$32</c:f>
              <c:numCache>
                <c:formatCode>General</c:formatCode>
                <c:ptCount val="5"/>
                <c:pt idx="0">
                  <c:v>0.38500000000000095</c:v>
                </c:pt>
                <c:pt idx="1">
                  <c:v>0.32000000000000095</c:v>
                </c:pt>
                <c:pt idx="2">
                  <c:v>0.4</c:v>
                </c:pt>
                <c:pt idx="3">
                  <c:v>0.32500000000000095</c:v>
                </c:pt>
                <c:pt idx="4">
                  <c:v>0.39500000000000107</c:v>
                </c:pt>
              </c:numCache>
            </c:numRef>
          </c:xVal>
          <c:yVal>
            <c:numRef>
              <c:f>Clays!$U$28:$U$32</c:f>
              <c:numCache>
                <c:formatCode>General</c:formatCode>
                <c:ptCount val="5"/>
                <c:pt idx="0">
                  <c:v>0.37151400000000095</c:v>
                </c:pt>
                <c:pt idx="1">
                  <c:v>0.22862400000000002</c:v>
                </c:pt>
                <c:pt idx="2">
                  <c:v>0.32388400000000189</c:v>
                </c:pt>
                <c:pt idx="3">
                  <c:v>0.276254</c:v>
                </c:pt>
                <c:pt idx="4">
                  <c:v>0.35246200000000083</c:v>
                </c:pt>
              </c:numCache>
            </c:numRef>
          </c:yVal>
          <c:smooth val="1"/>
        </c:ser>
        <c:ser>
          <c:idx val="11"/>
          <c:order val="11"/>
          <c:tx>
            <c:strRef>
              <c:f>Clays!$F$33</c:f>
              <c:strCache>
                <c:ptCount val="1"/>
                <c:pt idx="0">
                  <c:v>Marne greseuse</c:v>
                </c:pt>
              </c:strCache>
            </c:strRef>
          </c:tx>
          <c:spPr>
            <a:ln w="28575">
              <a:noFill/>
            </a:ln>
          </c:spPr>
          <c:marker>
            <c:symbol val="circle"/>
            <c:size val="3"/>
          </c:marker>
          <c:xVal>
            <c:numRef>
              <c:f>Clays!$T$33:$T$36</c:f>
              <c:numCache>
                <c:formatCode>General</c:formatCode>
                <c:ptCount val="4"/>
                <c:pt idx="0">
                  <c:v>0.31000000000000083</c:v>
                </c:pt>
                <c:pt idx="1">
                  <c:v>0.36000000000000032</c:v>
                </c:pt>
                <c:pt idx="2">
                  <c:v>0.38500000000000095</c:v>
                </c:pt>
                <c:pt idx="3">
                  <c:v>0.37500000000000083</c:v>
                </c:pt>
              </c:numCache>
            </c:numRef>
          </c:xVal>
          <c:yVal>
            <c:numRef>
              <c:f>Clays!$U$33:$U$36</c:f>
              <c:numCache>
                <c:formatCode>General</c:formatCode>
                <c:ptCount val="4"/>
                <c:pt idx="0">
                  <c:v>0.20957200000000001</c:v>
                </c:pt>
                <c:pt idx="1">
                  <c:v>0.36198800000000136</c:v>
                </c:pt>
                <c:pt idx="2">
                  <c:v>0.35246200000000083</c:v>
                </c:pt>
                <c:pt idx="3">
                  <c:v>0.33341000000000143</c:v>
                </c:pt>
              </c:numCache>
            </c:numRef>
          </c:yVal>
          <c:smooth val="1"/>
        </c:ser>
        <c:axId val="91118208"/>
        <c:axId val="91128192"/>
      </c:scatterChart>
      <c:valAx>
        <c:axId val="91118208"/>
        <c:scaling>
          <c:orientation val="minMax"/>
          <c:max val="1.1000000000000001"/>
          <c:min val="-0.1"/>
        </c:scaling>
        <c:delete val="1"/>
        <c:axPos val="b"/>
        <c:numFmt formatCode="General" sourceLinked="1"/>
        <c:tickLblPos val="none"/>
        <c:crossAx val="91128192"/>
        <c:crosses val="autoZero"/>
        <c:crossBetween val="midCat"/>
      </c:valAx>
      <c:valAx>
        <c:axId val="91128192"/>
        <c:scaling>
          <c:orientation val="minMax"/>
          <c:max val="1.05"/>
          <c:min val="-0.15000000000000024"/>
        </c:scaling>
        <c:delete val="1"/>
        <c:axPos val="l"/>
        <c:numFmt formatCode="General" sourceLinked="1"/>
        <c:tickLblPos val="none"/>
        <c:crossAx val="91118208"/>
        <c:crosses val="autoZero"/>
        <c:crossBetween val="midCat"/>
      </c:valAx>
      <c:spPr>
        <a:noFill/>
        <a:ln w="25400">
          <a:noFill/>
        </a:ln>
      </c:spPr>
    </c:plotArea>
    <c:legend>
      <c:legendPos val="l"/>
      <c:legendEntry>
        <c:idx val="1"/>
        <c:delete val="1"/>
      </c:legendEntry>
      <c:legendEntry>
        <c:idx val="2"/>
        <c:delete val="1"/>
      </c:legendEntry>
      <c:legendEntry>
        <c:idx val="3"/>
        <c:delete val="1"/>
      </c:legendEntry>
      <c:legendEntry>
        <c:idx val="4"/>
        <c:delete val="1"/>
      </c:legendEntry>
      <c:legendEntry>
        <c:idx val="5"/>
        <c:delete val="1"/>
      </c:legendEntry>
      <c:legendEntry>
        <c:idx val="6"/>
        <c:delete val="1"/>
      </c:legendEntry>
      <c:legendEntry>
        <c:idx val="7"/>
        <c:delete val="1"/>
      </c:legendEntry>
      <c:layout>
        <c:manualLayout>
          <c:xMode val="edge"/>
          <c:yMode val="edge"/>
          <c:x val="1.1080332409972301E-2"/>
          <c:y val="1.8189060772548137E-2"/>
          <c:w val="0.33972851731483916"/>
          <c:h val="0.31823345232971278"/>
        </c:manualLayout>
      </c:layout>
      <c:overlay val="1"/>
    </c:legend>
    <c:plotVisOnly val="1"/>
    <c:dispBlanksAs val="gap"/>
  </c:chart>
  <c:spPr>
    <a:solidFill>
      <a:srgbClr val="FFFFFF"/>
    </a:solidFill>
    <a:ln w="3175">
      <a:no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10913733209819361"/>
          <c:y val="3.5079051137565181E-2"/>
          <c:w val="0.84991855797437288"/>
          <c:h val="0.80110656639058264"/>
        </c:manualLayout>
      </c:layout>
      <c:scatterChart>
        <c:scatterStyle val="lineMarker"/>
        <c:ser>
          <c:idx val="0"/>
          <c:order val="0"/>
          <c:tx>
            <c:v>W Canada</c:v>
          </c:tx>
          <c:spPr>
            <a:ln w="28575">
              <a:noFill/>
            </a:ln>
          </c:spPr>
          <c:xVal>
            <c:numRef>
              <c:f>CERN!$B$3:$B$18</c:f>
              <c:numCache>
                <c:formatCode>General</c:formatCode>
                <c:ptCount val="16"/>
                <c:pt idx="0">
                  <c:v>4.2</c:v>
                </c:pt>
                <c:pt idx="1">
                  <c:v>3.3</c:v>
                </c:pt>
                <c:pt idx="2">
                  <c:v>3.75</c:v>
                </c:pt>
                <c:pt idx="3">
                  <c:v>3.3</c:v>
                </c:pt>
                <c:pt idx="4">
                  <c:v>4.2</c:v>
                </c:pt>
                <c:pt idx="5">
                  <c:v>4.4000000000000004</c:v>
                </c:pt>
                <c:pt idx="6">
                  <c:v>5</c:v>
                </c:pt>
                <c:pt idx="7">
                  <c:v>5.3</c:v>
                </c:pt>
                <c:pt idx="8">
                  <c:v>5.6</c:v>
                </c:pt>
                <c:pt idx="9">
                  <c:v>6</c:v>
                </c:pt>
                <c:pt idx="10">
                  <c:v>6</c:v>
                </c:pt>
                <c:pt idx="11">
                  <c:v>6.3</c:v>
                </c:pt>
                <c:pt idx="12">
                  <c:v>5.2</c:v>
                </c:pt>
                <c:pt idx="13">
                  <c:v>5</c:v>
                </c:pt>
                <c:pt idx="14">
                  <c:v>4.4000000000000004</c:v>
                </c:pt>
                <c:pt idx="15">
                  <c:v>5.6</c:v>
                </c:pt>
              </c:numCache>
            </c:numRef>
          </c:xVal>
          <c:yVal>
            <c:numRef>
              <c:f>CERN!$C$3:$C$18</c:f>
              <c:numCache>
                <c:formatCode>General</c:formatCode>
                <c:ptCount val="16"/>
                <c:pt idx="0">
                  <c:v>7.6</c:v>
                </c:pt>
                <c:pt idx="1">
                  <c:v>9</c:v>
                </c:pt>
                <c:pt idx="2">
                  <c:v>7.5</c:v>
                </c:pt>
                <c:pt idx="3">
                  <c:v>6.6</c:v>
                </c:pt>
                <c:pt idx="4">
                  <c:v>5.7</c:v>
                </c:pt>
                <c:pt idx="5">
                  <c:v>7.8</c:v>
                </c:pt>
                <c:pt idx="6">
                  <c:v>8</c:v>
                </c:pt>
                <c:pt idx="7">
                  <c:v>5.5</c:v>
                </c:pt>
                <c:pt idx="8">
                  <c:v>5</c:v>
                </c:pt>
                <c:pt idx="9">
                  <c:v>3.4</c:v>
                </c:pt>
                <c:pt idx="10">
                  <c:v>4.5999999999999996</c:v>
                </c:pt>
                <c:pt idx="11">
                  <c:v>2.4</c:v>
                </c:pt>
                <c:pt idx="12">
                  <c:v>9.2000000000000011</c:v>
                </c:pt>
                <c:pt idx="13">
                  <c:v>10</c:v>
                </c:pt>
                <c:pt idx="14">
                  <c:v>15.3</c:v>
                </c:pt>
                <c:pt idx="15">
                  <c:v>10</c:v>
                </c:pt>
              </c:numCache>
            </c:numRef>
          </c:yVal>
        </c:ser>
        <c:ser>
          <c:idx val="1"/>
          <c:order val="1"/>
          <c:tx>
            <c:v>AGI 1977</c:v>
          </c:tx>
          <c:spPr>
            <a:ln w="28575">
              <a:noFill/>
            </a:ln>
          </c:spPr>
          <c:xVal>
            <c:numRef>
              <c:f>CERN!$B$19:$B$42</c:f>
              <c:numCache>
                <c:formatCode>General</c:formatCode>
                <c:ptCount val="24"/>
                <c:pt idx="0">
                  <c:v>4.3</c:v>
                </c:pt>
                <c:pt idx="1">
                  <c:v>4.8</c:v>
                </c:pt>
                <c:pt idx="2">
                  <c:v>4.5999999999999996</c:v>
                </c:pt>
                <c:pt idx="3">
                  <c:v>5.3</c:v>
                </c:pt>
                <c:pt idx="4">
                  <c:v>4.8</c:v>
                </c:pt>
                <c:pt idx="5">
                  <c:v>4.7</c:v>
                </c:pt>
                <c:pt idx="6">
                  <c:v>6.6</c:v>
                </c:pt>
                <c:pt idx="7">
                  <c:v>6.5</c:v>
                </c:pt>
                <c:pt idx="8">
                  <c:v>7.4</c:v>
                </c:pt>
                <c:pt idx="9">
                  <c:v>7.4</c:v>
                </c:pt>
                <c:pt idx="10">
                  <c:v>6.7</c:v>
                </c:pt>
                <c:pt idx="11">
                  <c:v>8.5</c:v>
                </c:pt>
                <c:pt idx="12">
                  <c:v>9.3000000000000007</c:v>
                </c:pt>
                <c:pt idx="13">
                  <c:v>10.200000000000001</c:v>
                </c:pt>
                <c:pt idx="14">
                  <c:v>10.4</c:v>
                </c:pt>
                <c:pt idx="15">
                  <c:v>10.7</c:v>
                </c:pt>
                <c:pt idx="16">
                  <c:v>11.6</c:v>
                </c:pt>
                <c:pt idx="17">
                  <c:v>12.1</c:v>
                </c:pt>
                <c:pt idx="18">
                  <c:v>14.2</c:v>
                </c:pt>
                <c:pt idx="19">
                  <c:v>14.5</c:v>
                </c:pt>
                <c:pt idx="20">
                  <c:v>14.3</c:v>
                </c:pt>
                <c:pt idx="21">
                  <c:v>14.7</c:v>
                </c:pt>
                <c:pt idx="22">
                  <c:v>15.8</c:v>
                </c:pt>
                <c:pt idx="23">
                  <c:v>16.100000000000001</c:v>
                </c:pt>
              </c:numCache>
            </c:numRef>
          </c:xVal>
          <c:yVal>
            <c:numRef>
              <c:f>CERN!$C$19:$C$42</c:f>
              <c:numCache>
                <c:formatCode>General</c:formatCode>
                <c:ptCount val="24"/>
                <c:pt idx="0">
                  <c:v>7.4</c:v>
                </c:pt>
                <c:pt idx="1">
                  <c:v>4.2</c:v>
                </c:pt>
                <c:pt idx="2">
                  <c:v>8.5</c:v>
                </c:pt>
                <c:pt idx="3">
                  <c:v>7.3</c:v>
                </c:pt>
                <c:pt idx="4">
                  <c:v>11</c:v>
                </c:pt>
                <c:pt idx="5">
                  <c:v>12.5</c:v>
                </c:pt>
                <c:pt idx="6">
                  <c:v>4.3</c:v>
                </c:pt>
                <c:pt idx="7">
                  <c:v>4.75</c:v>
                </c:pt>
                <c:pt idx="8">
                  <c:v>4.7</c:v>
                </c:pt>
                <c:pt idx="9">
                  <c:v>6.5</c:v>
                </c:pt>
                <c:pt idx="10">
                  <c:v>8.6</c:v>
                </c:pt>
                <c:pt idx="11">
                  <c:v>4.7</c:v>
                </c:pt>
                <c:pt idx="12">
                  <c:v>2.2999999999999998</c:v>
                </c:pt>
                <c:pt idx="13">
                  <c:v>2.7</c:v>
                </c:pt>
                <c:pt idx="14">
                  <c:v>2</c:v>
                </c:pt>
                <c:pt idx="15">
                  <c:v>1.9000000000000001</c:v>
                </c:pt>
                <c:pt idx="16">
                  <c:v>1.3</c:v>
                </c:pt>
                <c:pt idx="17">
                  <c:v>1.4</c:v>
                </c:pt>
                <c:pt idx="18">
                  <c:v>0.9</c:v>
                </c:pt>
                <c:pt idx="19">
                  <c:v>0.9</c:v>
                </c:pt>
                <c:pt idx="20">
                  <c:v>0.5</c:v>
                </c:pt>
                <c:pt idx="21">
                  <c:v>0.30000000000000032</c:v>
                </c:pt>
                <c:pt idx="22">
                  <c:v>0.2</c:v>
                </c:pt>
                <c:pt idx="23">
                  <c:v>0.4</c:v>
                </c:pt>
              </c:numCache>
            </c:numRef>
          </c:yVal>
        </c:ser>
        <c:ser>
          <c:idx val="2"/>
          <c:order val="2"/>
          <c:tx>
            <c:v>Mont Terri</c:v>
          </c:tx>
          <c:spPr>
            <a:ln w="28575">
              <a:noFill/>
            </a:ln>
          </c:spPr>
          <c:xVal>
            <c:numRef>
              <c:f>CERN!$F$3:$F$13</c:f>
              <c:numCache>
                <c:formatCode>General</c:formatCode>
                <c:ptCount val="11"/>
                <c:pt idx="0">
                  <c:v>6.3</c:v>
                </c:pt>
                <c:pt idx="1">
                  <c:v>6.3</c:v>
                </c:pt>
                <c:pt idx="2">
                  <c:v>6.7</c:v>
                </c:pt>
                <c:pt idx="3">
                  <c:v>6.3</c:v>
                </c:pt>
                <c:pt idx="4">
                  <c:v>7</c:v>
                </c:pt>
                <c:pt idx="5">
                  <c:v>7</c:v>
                </c:pt>
                <c:pt idx="6">
                  <c:v>7</c:v>
                </c:pt>
                <c:pt idx="7">
                  <c:v>7.3</c:v>
                </c:pt>
                <c:pt idx="8">
                  <c:v>7.8</c:v>
                </c:pt>
                <c:pt idx="9">
                  <c:v>7.8</c:v>
                </c:pt>
                <c:pt idx="10">
                  <c:v>7.3</c:v>
                </c:pt>
              </c:numCache>
            </c:numRef>
          </c:xVal>
          <c:yVal>
            <c:numRef>
              <c:f>CERN!$G$3:$G$13</c:f>
              <c:numCache>
                <c:formatCode>General</c:formatCode>
                <c:ptCount val="11"/>
                <c:pt idx="0">
                  <c:v>15</c:v>
                </c:pt>
                <c:pt idx="1">
                  <c:v>12.5</c:v>
                </c:pt>
                <c:pt idx="2">
                  <c:v>12.8</c:v>
                </c:pt>
                <c:pt idx="3">
                  <c:v>11.3</c:v>
                </c:pt>
                <c:pt idx="4">
                  <c:v>11</c:v>
                </c:pt>
                <c:pt idx="5">
                  <c:v>10.5</c:v>
                </c:pt>
                <c:pt idx="6">
                  <c:v>9.7000000000000011</c:v>
                </c:pt>
                <c:pt idx="7">
                  <c:v>9.5</c:v>
                </c:pt>
                <c:pt idx="8">
                  <c:v>9.5</c:v>
                </c:pt>
                <c:pt idx="9">
                  <c:v>9</c:v>
                </c:pt>
                <c:pt idx="10">
                  <c:v>7.5</c:v>
                </c:pt>
              </c:numCache>
            </c:numRef>
          </c:yVal>
        </c:ser>
        <c:ser>
          <c:idx val="3"/>
          <c:order val="3"/>
          <c:tx>
            <c:v>ATLAS</c:v>
          </c:tx>
          <c:spPr>
            <a:ln w="28575">
              <a:noFill/>
            </a:ln>
          </c:spPr>
          <c:xVal>
            <c:numRef>
              <c:f>CERN!$F$14:$F$24</c:f>
              <c:numCache>
                <c:formatCode>General</c:formatCode>
                <c:ptCount val="11"/>
                <c:pt idx="0">
                  <c:v>1.9000000000000001</c:v>
                </c:pt>
                <c:pt idx="1">
                  <c:v>5.7</c:v>
                </c:pt>
                <c:pt idx="2">
                  <c:v>6.2</c:v>
                </c:pt>
                <c:pt idx="3">
                  <c:v>4.5</c:v>
                </c:pt>
                <c:pt idx="4">
                  <c:v>4.8</c:v>
                </c:pt>
                <c:pt idx="5">
                  <c:v>4.0999999999999996</c:v>
                </c:pt>
                <c:pt idx="6">
                  <c:v>4.8</c:v>
                </c:pt>
                <c:pt idx="7">
                  <c:v>5.6</c:v>
                </c:pt>
                <c:pt idx="8">
                  <c:v>2.2999999999999998</c:v>
                </c:pt>
                <c:pt idx="9">
                  <c:v>1.6</c:v>
                </c:pt>
                <c:pt idx="10">
                  <c:v>5.6</c:v>
                </c:pt>
              </c:numCache>
            </c:numRef>
          </c:xVal>
          <c:yVal>
            <c:numRef>
              <c:f>CERN!$G$14:$G$24</c:f>
              <c:numCache>
                <c:formatCode>General</c:formatCode>
                <c:ptCount val="11"/>
                <c:pt idx="0">
                  <c:v>33.700000000000003</c:v>
                </c:pt>
                <c:pt idx="1">
                  <c:v>16</c:v>
                </c:pt>
                <c:pt idx="2">
                  <c:v>7.5</c:v>
                </c:pt>
                <c:pt idx="3">
                  <c:v>31.8</c:v>
                </c:pt>
                <c:pt idx="4">
                  <c:v>29.3</c:v>
                </c:pt>
                <c:pt idx="5">
                  <c:v>25.7</c:v>
                </c:pt>
                <c:pt idx="6">
                  <c:v>23.2</c:v>
                </c:pt>
                <c:pt idx="7">
                  <c:v>17</c:v>
                </c:pt>
                <c:pt idx="8">
                  <c:v>13.8</c:v>
                </c:pt>
                <c:pt idx="9">
                  <c:v>12.2</c:v>
                </c:pt>
                <c:pt idx="10">
                  <c:v>7.7</c:v>
                </c:pt>
              </c:numCache>
            </c:numRef>
          </c:yVal>
        </c:ser>
        <c:ser>
          <c:idx val="4"/>
          <c:order val="4"/>
          <c:tx>
            <c:v>EPFL</c:v>
          </c:tx>
          <c:spPr>
            <a:ln w="28575">
              <a:noFill/>
            </a:ln>
          </c:spPr>
          <c:xVal>
            <c:numRef>
              <c:f>CERN!$F$25:$F$48</c:f>
              <c:numCache>
                <c:formatCode>General</c:formatCode>
                <c:ptCount val="24"/>
                <c:pt idx="0">
                  <c:v>10</c:v>
                </c:pt>
                <c:pt idx="1">
                  <c:v>7.6</c:v>
                </c:pt>
                <c:pt idx="2">
                  <c:v>7.4</c:v>
                </c:pt>
                <c:pt idx="3">
                  <c:v>6.5</c:v>
                </c:pt>
                <c:pt idx="4">
                  <c:v>7.2</c:v>
                </c:pt>
                <c:pt idx="5">
                  <c:v>8.3000000000000007</c:v>
                </c:pt>
                <c:pt idx="6">
                  <c:v>8.2000000000000011</c:v>
                </c:pt>
                <c:pt idx="7">
                  <c:v>4.5999999999999996</c:v>
                </c:pt>
                <c:pt idx="8">
                  <c:v>9.3000000000000007</c:v>
                </c:pt>
                <c:pt idx="9">
                  <c:v>6.4</c:v>
                </c:pt>
                <c:pt idx="10">
                  <c:v>8.3000000000000007</c:v>
                </c:pt>
                <c:pt idx="11">
                  <c:v>7.5</c:v>
                </c:pt>
                <c:pt idx="12">
                  <c:v>5.5</c:v>
                </c:pt>
                <c:pt idx="13">
                  <c:v>6.6</c:v>
                </c:pt>
                <c:pt idx="14">
                  <c:v>10.5</c:v>
                </c:pt>
                <c:pt idx="15">
                  <c:v>6.7</c:v>
                </c:pt>
                <c:pt idx="16">
                  <c:v>6</c:v>
                </c:pt>
                <c:pt idx="17">
                  <c:v>6.2</c:v>
                </c:pt>
                <c:pt idx="18">
                  <c:v>7.4</c:v>
                </c:pt>
                <c:pt idx="19">
                  <c:v>6.2</c:v>
                </c:pt>
                <c:pt idx="20">
                  <c:v>6.2</c:v>
                </c:pt>
                <c:pt idx="21">
                  <c:v>4.5999999999999996</c:v>
                </c:pt>
                <c:pt idx="22">
                  <c:v>6.7</c:v>
                </c:pt>
                <c:pt idx="23">
                  <c:v>8</c:v>
                </c:pt>
              </c:numCache>
            </c:numRef>
          </c:xVal>
          <c:yVal>
            <c:numRef>
              <c:f>CERN!$G$25:$G$48</c:f>
              <c:numCache>
                <c:formatCode>General</c:formatCode>
                <c:ptCount val="24"/>
                <c:pt idx="0">
                  <c:v>0.5</c:v>
                </c:pt>
                <c:pt idx="1">
                  <c:v>6.3</c:v>
                </c:pt>
                <c:pt idx="2">
                  <c:v>4</c:v>
                </c:pt>
                <c:pt idx="3">
                  <c:v>7.1</c:v>
                </c:pt>
                <c:pt idx="4">
                  <c:v>6.1</c:v>
                </c:pt>
                <c:pt idx="5">
                  <c:v>6.9</c:v>
                </c:pt>
                <c:pt idx="6">
                  <c:v>0.60000000000000064</c:v>
                </c:pt>
                <c:pt idx="7">
                  <c:v>16.5</c:v>
                </c:pt>
                <c:pt idx="8">
                  <c:v>1.4</c:v>
                </c:pt>
                <c:pt idx="9">
                  <c:v>14</c:v>
                </c:pt>
                <c:pt idx="10">
                  <c:v>4.4000000000000004</c:v>
                </c:pt>
                <c:pt idx="11">
                  <c:v>2.8</c:v>
                </c:pt>
                <c:pt idx="12">
                  <c:v>13.6</c:v>
                </c:pt>
                <c:pt idx="13">
                  <c:v>8.8000000000000007</c:v>
                </c:pt>
                <c:pt idx="14">
                  <c:v>0.30000000000000032</c:v>
                </c:pt>
                <c:pt idx="15">
                  <c:v>8</c:v>
                </c:pt>
                <c:pt idx="16">
                  <c:v>5.5</c:v>
                </c:pt>
                <c:pt idx="17">
                  <c:v>10.4</c:v>
                </c:pt>
                <c:pt idx="18">
                  <c:v>9.5</c:v>
                </c:pt>
                <c:pt idx="19">
                  <c:v>12.2</c:v>
                </c:pt>
                <c:pt idx="20">
                  <c:v>13</c:v>
                </c:pt>
                <c:pt idx="21">
                  <c:v>7.4</c:v>
                </c:pt>
                <c:pt idx="22">
                  <c:v>7.4</c:v>
                </c:pt>
                <c:pt idx="23">
                  <c:v>11.7</c:v>
                </c:pt>
              </c:numCache>
            </c:numRef>
          </c:yVal>
        </c:ser>
        <c:axId val="88291584"/>
        <c:axId val="88306048"/>
      </c:scatterChart>
      <c:valAx>
        <c:axId val="88291584"/>
        <c:scaling>
          <c:orientation val="minMax"/>
        </c:scaling>
        <c:axPos val="b"/>
        <c:title>
          <c:tx>
            <c:rich>
              <a:bodyPr/>
              <a:lstStyle/>
              <a:p>
                <a:pPr>
                  <a:defRPr/>
                </a:pPr>
                <a:r>
                  <a:rPr lang="en-US"/>
                  <a:t>water content%</a:t>
                </a:r>
              </a:p>
            </c:rich>
          </c:tx>
          <c:layout/>
        </c:title>
        <c:numFmt formatCode="General" sourceLinked="1"/>
        <c:tickLblPos val="nextTo"/>
        <c:crossAx val="88306048"/>
        <c:crosses val="autoZero"/>
        <c:crossBetween val="midCat"/>
      </c:valAx>
      <c:valAx>
        <c:axId val="88306048"/>
        <c:scaling>
          <c:orientation val="minMax"/>
        </c:scaling>
        <c:axPos val="l"/>
        <c:title>
          <c:tx>
            <c:rich>
              <a:bodyPr rot="-5400000" vert="horz"/>
              <a:lstStyle/>
              <a:p>
                <a:pPr>
                  <a:defRPr/>
                </a:pPr>
                <a:r>
                  <a:rPr lang="en-US"/>
                  <a:t>UCS (MPa)</a:t>
                </a:r>
              </a:p>
            </c:rich>
          </c:tx>
          <c:layout/>
        </c:title>
        <c:numFmt formatCode="General" sourceLinked="1"/>
        <c:tickLblPos val="nextTo"/>
        <c:crossAx val="88291584"/>
        <c:crosses val="autoZero"/>
        <c:crossBetween val="midCat"/>
      </c:valAx>
    </c:plotArea>
    <c:legend>
      <c:legendPos val="r"/>
      <c:layout>
        <c:manualLayout>
          <c:xMode val="edge"/>
          <c:yMode val="edge"/>
          <c:x val="0.58670063300911124"/>
          <c:y val="7.5501191281907354E-2"/>
          <c:w val="0.26664099891925397"/>
          <c:h val="0.30584085794307297"/>
        </c:manualLayout>
      </c:layout>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9.3250517598343727E-2"/>
          <c:y val="0.16692891649413391"/>
          <c:w val="0.77600000000000213"/>
          <c:h val="0.76267770876466523"/>
        </c:manualLayout>
      </c:layout>
      <c:scatterChart>
        <c:scatterStyle val="smoothMarker"/>
        <c:ser>
          <c:idx val="0"/>
          <c:order val="0"/>
          <c:marker>
            <c:symbol val="none"/>
          </c:marker>
          <c:xVal>
            <c:numRef>
              <c:f>Sheet1!$A$2:$A$55</c:f>
              <c:numCache>
                <c:formatCode>General</c:formatCode>
                <c:ptCount val="54"/>
                <c:pt idx="0">
                  <c:v>1.4225399999999973</c:v>
                </c:pt>
                <c:pt idx="1">
                  <c:v>1.4154899999999973</c:v>
                </c:pt>
                <c:pt idx="2">
                  <c:v>1.40845</c:v>
                </c:pt>
                <c:pt idx="3">
                  <c:v>1.4014099999999969</c:v>
                </c:pt>
                <c:pt idx="4">
                  <c:v>1.4014099999999969</c:v>
                </c:pt>
                <c:pt idx="5">
                  <c:v>1.4014099999999969</c:v>
                </c:pt>
                <c:pt idx="6">
                  <c:v>1.4014099999999969</c:v>
                </c:pt>
                <c:pt idx="7">
                  <c:v>1.40845</c:v>
                </c:pt>
                <c:pt idx="8">
                  <c:v>1.4154899999999973</c:v>
                </c:pt>
                <c:pt idx="9">
                  <c:v>1.4225399999999973</c:v>
                </c:pt>
                <c:pt idx="10">
                  <c:v>1.4366199999999998</c:v>
                </c:pt>
                <c:pt idx="11">
                  <c:v>1.4436599999999975</c:v>
                </c:pt>
                <c:pt idx="12">
                  <c:v>1.4436599999999975</c:v>
                </c:pt>
                <c:pt idx="13">
                  <c:v>1.4436599999999975</c:v>
                </c:pt>
                <c:pt idx="14">
                  <c:v>1.4366199999999998</c:v>
                </c:pt>
                <c:pt idx="15">
                  <c:v>1.4577499999999972</c:v>
                </c:pt>
                <c:pt idx="16">
                  <c:v>1.4859199999999972</c:v>
                </c:pt>
                <c:pt idx="17">
                  <c:v>1.5140800000000001</c:v>
                </c:pt>
                <c:pt idx="18">
                  <c:v>1.52817</c:v>
                </c:pt>
                <c:pt idx="19">
                  <c:v>1.5422499999999999</c:v>
                </c:pt>
                <c:pt idx="20">
                  <c:v>1.5563400000000001</c:v>
                </c:pt>
                <c:pt idx="21">
                  <c:v>1.5774599999999999</c:v>
                </c:pt>
                <c:pt idx="22">
                  <c:v>1.6056299999999972</c:v>
                </c:pt>
                <c:pt idx="23">
                  <c:v>1.62676</c:v>
                </c:pt>
                <c:pt idx="24">
                  <c:v>1.6478899999999999</c:v>
                </c:pt>
                <c:pt idx="25">
                  <c:v>1.6690100000000001</c:v>
                </c:pt>
                <c:pt idx="26">
                  <c:v>1.6901400000000026</c:v>
                </c:pt>
                <c:pt idx="27">
                  <c:v>1.7253499999999975</c:v>
                </c:pt>
                <c:pt idx="28">
                  <c:v>1.7605599999999999</c:v>
                </c:pt>
                <c:pt idx="29">
                  <c:v>1.8098599999999998</c:v>
                </c:pt>
                <c:pt idx="30">
                  <c:v>1.8662000000000001</c:v>
                </c:pt>
                <c:pt idx="31">
                  <c:v>1.9225399999999999</c:v>
                </c:pt>
                <c:pt idx="32">
                  <c:v>1.96479</c:v>
                </c:pt>
                <c:pt idx="33">
                  <c:v>2.0070399999999999</c:v>
                </c:pt>
                <c:pt idx="34">
                  <c:v>2.0422499999999943</c:v>
                </c:pt>
                <c:pt idx="35">
                  <c:v>2.0774599999999968</c:v>
                </c:pt>
                <c:pt idx="36">
                  <c:v>2.1056300000000001</c:v>
                </c:pt>
                <c:pt idx="37">
                  <c:v>2.1478899999999999</c:v>
                </c:pt>
                <c:pt idx="38">
                  <c:v>2.19014</c:v>
                </c:pt>
                <c:pt idx="39">
                  <c:v>2.2183099999999998</c:v>
                </c:pt>
                <c:pt idx="40">
                  <c:v>2.2605599999999999</c:v>
                </c:pt>
                <c:pt idx="41">
                  <c:v>2.2957700000000001</c:v>
                </c:pt>
                <c:pt idx="42">
                  <c:v>2.3098599999999938</c:v>
                </c:pt>
                <c:pt idx="43">
                  <c:v>2.3239399999999999</c:v>
                </c:pt>
                <c:pt idx="44">
                  <c:v>2.3239399999999999</c:v>
                </c:pt>
                <c:pt idx="45">
                  <c:v>2.3309899999999977</c:v>
                </c:pt>
                <c:pt idx="46">
                  <c:v>2.38028</c:v>
                </c:pt>
                <c:pt idx="47">
                  <c:v>2.4366199999999933</c:v>
                </c:pt>
                <c:pt idx="48">
                  <c:v>2.4929599999999943</c:v>
                </c:pt>
                <c:pt idx="49">
                  <c:v>2.5352099999999953</c:v>
                </c:pt>
                <c:pt idx="50">
                  <c:v>2.5633800000000053</c:v>
                </c:pt>
                <c:pt idx="51">
                  <c:v>2.5774599999999968</c:v>
                </c:pt>
                <c:pt idx="52">
                  <c:v>2.5915499999999967</c:v>
                </c:pt>
                <c:pt idx="53">
                  <c:v>2.5915499999999967</c:v>
                </c:pt>
              </c:numCache>
            </c:numRef>
          </c:xVal>
          <c:yVal>
            <c:numRef>
              <c:f>Sheet1!$B$2:$B$55</c:f>
              <c:numCache>
                <c:formatCode>General</c:formatCode>
                <c:ptCount val="54"/>
                <c:pt idx="0">
                  <c:v>0</c:v>
                </c:pt>
                <c:pt idx="1">
                  <c:v>-2.7237400000000064E-2</c:v>
                </c:pt>
                <c:pt idx="2">
                  <c:v>-8.171210000000001E-2</c:v>
                </c:pt>
                <c:pt idx="3">
                  <c:v>-0.12937699999999988</c:v>
                </c:pt>
                <c:pt idx="4">
                  <c:v>-0.17704300000000037</c:v>
                </c:pt>
                <c:pt idx="5">
                  <c:v>-0.24513599999999999</c:v>
                </c:pt>
                <c:pt idx="6">
                  <c:v>-0.28599200000000002</c:v>
                </c:pt>
                <c:pt idx="7">
                  <c:v>-0.33365800000000068</c:v>
                </c:pt>
                <c:pt idx="8">
                  <c:v>-0.39494200000000085</c:v>
                </c:pt>
                <c:pt idx="9">
                  <c:v>-0.44260700000000003</c:v>
                </c:pt>
                <c:pt idx="10">
                  <c:v>-0.48346300000000031</c:v>
                </c:pt>
                <c:pt idx="11">
                  <c:v>-0.51070000000000004</c:v>
                </c:pt>
                <c:pt idx="12">
                  <c:v>-0.55836599999999958</c:v>
                </c:pt>
                <c:pt idx="13">
                  <c:v>-0.59241199999999816</c:v>
                </c:pt>
                <c:pt idx="14">
                  <c:v>-0.63326800000000005</c:v>
                </c:pt>
                <c:pt idx="15">
                  <c:v>-0.68093400000000004</c:v>
                </c:pt>
                <c:pt idx="16">
                  <c:v>-0.71498099999999998</c:v>
                </c:pt>
                <c:pt idx="17">
                  <c:v>-0.76264600000000171</c:v>
                </c:pt>
                <c:pt idx="18">
                  <c:v>-0.79669299999999998</c:v>
                </c:pt>
                <c:pt idx="19">
                  <c:v>-0.83754899999999999</c:v>
                </c:pt>
                <c:pt idx="20">
                  <c:v>-0.87840499999999999</c:v>
                </c:pt>
                <c:pt idx="21">
                  <c:v>-0.91245100000000001</c:v>
                </c:pt>
                <c:pt idx="22">
                  <c:v>-0.94649799999999951</c:v>
                </c:pt>
                <c:pt idx="23">
                  <c:v>-0.980545</c:v>
                </c:pt>
                <c:pt idx="24">
                  <c:v>-1.0213999999999972</c:v>
                </c:pt>
                <c:pt idx="25">
                  <c:v>-1.06226</c:v>
                </c:pt>
                <c:pt idx="26">
                  <c:v>-1.0963000000000001</c:v>
                </c:pt>
                <c:pt idx="27">
                  <c:v>-1.1099199999999998</c:v>
                </c:pt>
                <c:pt idx="28">
                  <c:v>-1.1371599999999999</c:v>
                </c:pt>
                <c:pt idx="29">
                  <c:v>-1.1507799999999999</c:v>
                </c:pt>
                <c:pt idx="30">
                  <c:v>-1.1507799999999999</c:v>
                </c:pt>
                <c:pt idx="31">
                  <c:v>-1.1371599999999999</c:v>
                </c:pt>
                <c:pt idx="32">
                  <c:v>-1.11673</c:v>
                </c:pt>
                <c:pt idx="33">
                  <c:v>-1.0963000000000001</c:v>
                </c:pt>
                <c:pt idx="34">
                  <c:v>-1.0758799999999975</c:v>
                </c:pt>
                <c:pt idx="35">
                  <c:v>-1.04864</c:v>
                </c:pt>
                <c:pt idx="36">
                  <c:v>-1.0213999999999972</c:v>
                </c:pt>
                <c:pt idx="37">
                  <c:v>-0.99416299999999791</c:v>
                </c:pt>
                <c:pt idx="38">
                  <c:v>-0.97373500000000135</c:v>
                </c:pt>
                <c:pt idx="39">
                  <c:v>-0.94649799999999951</c:v>
                </c:pt>
                <c:pt idx="40">
                  <c:v>-0.90564199999999995</c:v>
                </c:pt>
                <c:pt idx="41">
                  <c:v>-0.85116700000000001</c:v>
                </c:pt>
                <c:pt idx="42">
                  <c:v>-0.80350199999999949</c:v>
                </c:pt>
                <c:pt idx="43">
                  <c:v>-0.74902700000000122</c:v>
                </c:pt>
                <c:pt idx="44">
                  <c:v>-0.70136199999999949</c:v>
                </c:pt>
                <c:pt idx="45">
                  <c:v>-0.64688699999999999</c:v>
                </c:pt>
                <c:pt idx="46">
                  <c:v>-0.63326800000000005</c:v>
                </c:pt>
                <c:pt idx="47">
                  <c:v>-0.62645899999999999</c:v>
                </c:pt>
                <c:pt idx="48">
                  <c:v>-0.60603099999999999</c:v>
                </c:pt>
                <c:pt idx="49">
                  <c:v>-0.57879400000000158</c:v>
                </c:pt>
                <c:pt idx="50">
                  <c:v>-0.52431899999999865</c:v>
                </c:pt>
                <c:pt idx="51">
                  <c:v>-0.46303500000000003</c:v>
                </c:pt>
                <c:pt idx="52">
                  <c:v>-0.39494200000000085</c:v>
                </c:pt>
                <c:pt idx="53">
                  <c:v>-0.33365800000000068</c:v>
                </c:pt>
              </c:numCache>
            </c:numRef>
          </c:yVal>
          <c:smooth val="1"/>
        </c:ser>
        <c:ser>
          <c:idx val="1"/>
          <c:order val="1"/>
          <c:marker>
            <c:symbol val="none"/>
          </c:marker>
          <c:xVal>
            <c:numRef>
              <c:f>Sheet1!$D$2:$D$107</c:f>
              <c:numCache>
                <c:formatCode>General</c:formatCode>
                <c:ptCount val="106"/>
                <c:pt idx="0">
                  <c:v>3.0281699999999998</c:v>
                </c:pt>
                <c:pt idx="1">
                  <c:v>3.0352099999999953</c:v>
                </c:pt>
                <c:pt idx="2">
                  <c:v>3.0352099999999953</c:v>
                </c:pt>
                <c:pt idx="3">
                  <c:v>3.0211299999999999</c:v>
                </c:pt>
                <c:pt idx="4">
                  <c:v>3.0211299999999999</c:v>
                </c:pt>
                <c:pt idx="5">
                  <c:v>3.0352099999999953</c:v>
                </c:pt>
                <c:pt idx="6">
                  <c:v>3.0281699999999998</c:v>
                </c:pt>
                <c:pt idx="7">
                  <c:v>3.0281699999999998</c:v>
                </c:pt>
                <c:pt idx="8">
                  <c:v>3.0211299999999999</c:v>
                </c:pt>
                <c:pt idx="9">
                  <c:v>3.0211299999999999</c:v>
                </c:pt>
                <c:pt idx="10">
                  <c:v>3.0140799999999968</c:v>
                </c:pt>
                <c:pt idx="11">
                  <c:v>3.0070399999999999</c:v>
                </c:pt>
                <c:pt idx="12">
                  <c:v>3</c:v>
                </c:pt>
                <c:pt idx="13">
                  <c:v>3</c:v>
                </c:pt>
                <c:pt idx="14">
                  <c:v>3</c:v>
                </c:pt>
                <c:pt idx="15">
                  <c:v>2.9929599999999943</c:v>
                </c:pt>
                <c:pt idx="16">
                  <c:v>2.9929599999999943</c:v>
                </c:pt>
                <c:pt idx="17">
                  <c:v>2.9929599999999943</c:v>
                </c:pt>
                <c:pt idx="18">
                  <c:v>2.9859200000000001</c:v>
                </c:pt>
                <c:pt idx="19">
                  <c:v>2.9859200000000001</c:v>
                </c:pt>
                <c:pt idx="20">
                  <c:v>2.9859200000000001</c:v>
                </c:pt>
                <c:pt idx="21">
                  <c:v>2.9788699999999944</c:v>
                </c:pt>
                <c:pt idx="22">
                  <c:v>2.9788699999999944</c:v>
                </c:pt>
                <c:pt idx="23">
                  <c:v>2.9929599999999943</c:v>
                </c:pt>
                <c:pt idx="24">
                  <c:v>2.9929599999999943</c:v>
                </c:pt>
                <c:pt idx="25">
                  <c:v>3</c:v>
                </c:pt>
                <c:pt idx="26">
                  <c:v>3</c:v>
                </c:pt>
                <c:pt idx="27">
                  <c:v>2.9929599999999943</c:v>
                </c:pt>
                <c:pt idx="28">
                  <c:v>3</c:v>
                </c:pt>
                <c:pt idx="29">
                  <c:v>3.0070399999999999</c:v>
                </c:pt>
                <c:pt idx="30">
                  <c:v>3.0211299999999999</c:v>
                </c:pt>
                <c:pt idx="31">
                  <c:v>3.0281699999999998</c:v>
                </c:pt>
                <c:pt idx="32">
                  <c:v>3.0422499999999943</c:v>
                </c:pt>
                <c:pt idx="33">
                  <c:v>3.0493000000000001</c:v>
                </c:pt>
                <c:pt idx="34">
                  <c:v>3.0633800000000053</c:v>
                </c:pt>
                <c:pt idx="35">
                  <c:v>3.0774599999999968</c:v>
                </c:pt>
                <c:pt idx="36">
                  <c:v>3.0915499999999967</c:v>
                </c:pt>
                <c:pt idx="37">
                  <c:v>3.1126799999999943</c:v>
                </c:pt>
                <c:pt idx="38">
                  <c:v>3.12676</c:v>
                </c:pt>
                <c:pt idx="39">
                  <c:v>3.1478899999999999</c:v>
                </c:pt>
                <c:pt idx="40">
                  <c:v>3.1760599999999943</c:v>
                </c:pt>
                <c:pt idx="41">
                  <c:v>3.2042299999999999</c:v>
                </c:pt>
                <c:pt idx="42">
                  <c:v>3.2323900000000001</c:v>
                </c:pt>
                <c:pt idx="43">
                  <c:v>3.2676099999999999</c:v>
                </c:pt>
                <c:pt idx="44">
                  <c:v>3.2887300000000059</c:v>
                </c:pt>
                <c:pt idx="45">
                  <c:v>3.3028199999999943</c:v>
                </c:pt>
                <c:pt idx="46">
                  <c:v>3.3239399999999999</c:v>
                </c:pt>
                <c:pt idx="47">
                  <c:v>3.3591499999999943</c:v>
                </c:pt>
                <c:pt idx="48">
                  <c:v>3.4154899999999948</c:v>
                </c:pt>
                <c:pt idx="49">
                  <c:v>3.4577499999999977</c:v>
                </c:pt>
                <c:pt idx="50">
                  <c:v>3.5140799999999968</c:v>
                </c:pt>
                <c:pt idx="51">
                  <c:v>3.5422499999999943</c:v>
                </c:pt>
                <c:pt idx="52">
                  <c:v>3.5774599999999968</c:v>
                </c:pt>
                <c:pt idx="53">
                  <c:v>3.6056300000000001</c:v>
                </c:pt>
                <c:pt idx="54">
                  <c:v>3.61972</c:v>
                </c:pt>
                <c:pt idx="55">
                  <c:v>3.62676</c:v>
                </c:pt>
                <c:pt idx="56">
                  <c:v>3.62676</c:v>
                </c:pt>
                <c:pt idx="57">
                  <c:v>3.6337999999999999</c:v>
                </c:pt>
                <c:pt idx="58">
                  <c:v>3.6690100000000001</c:v>
                </c:pt>
                <c:pt idx="59">
                  <c:v>3.7323900000000001</c:v>
                </c:pt>
                <c:pt idx="60">
                  <c:v>3.7887300000000059</c:v>
                </c:pt>
                <c:pt idx="61">
                  <c:v>3.8450699999999967</c:v>
                </c:pt>
                <c:pt idx="62">
                  <c:v>3.9014099999999967</c:v>
                </c:pt>
                <c:pt idx="63">
                  <c:v>3.9718299999999953</c:v>
                </c:pt>
                <c:pt idx="64">
                  <c:v>4.0211299999999985</c:v>
                </c:pt>
                <c:pt idx="65">
                  <c:v>4.0704200000000004</c:v>
                </c:pt>
                <c:pt idx="66">
                  <c:v>4.09858999999999</c:v>
                </c:pt>
                <c:pt idx="67">
                  <c:v>4.09858999999999</c:v>
                </c:pt>
                <c:pt idx="68">
                  <c:v>4.0915499999999998</c:v>
                </c:pt>
                <c:pt idx="69">
                  <c:v>4.0845099999999945</c:v>
                </c:pt>
                <c:pt idx="70">
                  <c:v>4.1126799999999966</c:v>
                </c:pt>
                <c:pt idx="71">
                  <c:v>4.12676</c:v>
                </c:pt>
                <c:pt idx="72">
                  <c:v>4.1126799999999966</c:v>
                </c:pt>
                <c:pt idx="73">
                  <c:v>4.09858999999999</c:v>
                </c:pt>
                <c:pt idx="74">
                  <c:v>4.0845099999999945</c:v>
                </c:pt>
                <c:pt idx="75">
                  <c:v>4.0633799999999995</c:v>
                </c:pt>
                <c:pt idx="76">
                  <c:v>4.0845099999999945</c:v>
                </c:pt>
                <c:pt idx="77">
                  <c:v>4.0845099999999945</c:v>
                </c:pt>
                <c:pt idx="78">
                  <c:v>4.0845099999999945</c:v>
                </c:pt>
                <c:pt idx="79">
                  <c:v>4.09858999999999</c:v>
                </c:pt>
                <c:pt idx="80">
                  <c:v>4.12676</c:v>
                </c:pt>
                <c:pt idx="81">
                  <c:v>4.1690099999999966</c:v>
                </c:pt>
                <c:pt idx="82">
                  <c:v>4.1971799999999888</c:v>
                </c:pt>
                <c:pt idx="83">
                  <c:v>4.24648</c:v>
                </c:pt>
                <c:pt idx="84">
                  <c:v>4.2816900000000109</c:v>
                </c:pt>
                <c:pt idx="85">
                  <c:v>4.2816900000000109</c:v>
                </c:pt>
                <c:pt idx="86">
                  <c:v>4.302819999999989</c:v>
                </c:pt>
                <c:pt idx="87">
                  <c:v>4.3309899999999955</c:v>
                </c:pt>
                <c:pt idx="88">
                  <c:v>4.3521099999999899</c:v>
                </c:pt>
                <c:pt idx="89">
                  <c:v>4.3450699999999998</c:v>
                </c:pt>
                <c:pt idx="90">
                  <c:v>4.3732400000000107</c:v>
                </c:pt>
                <c:pt idx="91">
                  <c:v>4.3943699999999986</c:v>
                </c:pt>
                <c:pt idx="92">
                  <c:v>4.4225399999999899</c:v>
                </c:pt>
                <c:pt idx="93">
                  <c:v>4.4507000000000003</c:v>
                </c:pt>
                <c:pt idx="94">
                  <c:v>4.4788700000000023</c:v>
                </c:pt>
                <c:pt idx="95">
                  <c:v>4.5070399999999955</c:v>
                </c:pt>
                <c:pt idx="96">
                  <c:v>4.5281699999999985</c:v>
                </c:pt>
                <c:pt idx="97">
                  <c:v>4.5633799999999995</c:v>
                </c:pt>
                <c:pt idx="98">
                  <c:v>4.5774600000000003</c:v>
                </c:pt>
                <c:pt idx="99">
                  <c:v>4.6056299999999997</c:v>
                </c:pt>
                <c:pt idx="100">
                  <c:v>4.6408499999999995</c:v>
                </c:pt>
                <c:pt idx="101">
                  <c:v>4.6478899999999879</c:v>
                </c:pt>
                <c:pt idx="102">
                  <c:v>4.6478899999999879</c:v>
                </c:pt>
                <c:pt idx="103">
                  <c:v>4.6690099999999966</c:v>
                </c:pt>
                <c:pt idx="104">
                  <c:v>4.6760599999999997</c:v>
                </c:pt>
                <c:pt idx="105">
                  <c:v>4.6971799999999888</c:v>
                </c:pt>
              </c:numCache>
            </c:numRef>
          </c:xVal>
          <c:yVal>
            <c:numRef>
              <c:f>Sheet1!$E$2:$E$107</c:f>
              <c:numCache>
                <c:formatCode>General</c:formatCode>
                <c:ptCount val="106"/>
                <c:pt idx="0">
                  <c:v>0</c:v>
                </c:pt>
                <c:pt idx="1">
                  <c:v>-2.7237400000000064E-2</c:v>
                </c:pt>
                <c:pt idx="2">
                  <c:v>-5.4474700000000022E-2</c:v>
                </c:pt>
                <c:pt idx="3">
                  <c:v>-8.171210000000001E-2</c:v>
                </c:pt>
                <c:pt idx="4">
                  <c:v>-0.108949</c:v>
                </c:pt>
                <c:pt idx="5">
                  <c:v>-0.14980499999999999</c:v>
                </c:pt>
                <c:pt idx="6">
                  <c:v>-0.20427999999999999</c:v>
                </c:pt>
                <c:pt idx="7">
                  <c:v>-0.23832700000000001</c:v>
                </c:pt>
                <c:pt idx="8">
                  <c:v>-0.29280200000000067</c:v>
                </c:pt>
                <c:pt idx="9">
                  <c:v>-0.33365800000000068</c:v>
                </c:pt>
                <c:pt idx="10">
                  <c:v>-0.38132300000000086</c:v>
                </c:pt>
                <c:pt idx="11">
                  <c:v>-0.44260700000000003</c:v>
                </c:pt>
                <c:pt idx="12">
                  <c:v>-0.51070000000000004</c:v>
                </c:pt>
                <c:pt idx="13">
                  <c:v>-0.57198400000000005</c:v>
                </c:pt>
                <c:pt idx="14">
                  <c:v>-0.6196500000000017</c:v>
                </c:pt>
                <c:pt idx="15">
                  <c:v>-0.66050600000000004</c:v>
                </c:pt>
                <c:pt idx="16">
                  <c:v>-0.69455299999999853</c:v>
                </c:pt>
                <c:pt idx="17">
                  <c:v>-0.73540899999999998</c:v>
                </c:pt>
                <c:pt idx="18">
                  <c:v>-0.77626499999999998</c:v>
                </c:pt>
                <c:pt idx="19">
                  <c:v>-0.82393000000000005</c:v>
                </c:pt>
                <c:pt idx="20">
                  <c:v>-0.87159500000000134</c:v>
                </c:pt>
                <c:pt idx="21">
                  <c:v>-0.93287900000000135</c:v>
                </c:pt>
                <c:pt idx="22">
                  <c:v>-0.97373500000000135</c:v>
                </c:pt>
                <c:pt idx="23">
                  <c:v>-1.0213999999999972</c:v>
                </c:pt>
                <c:pt idx="24">
                  <c:v>-1.06907</c:v>
                </c:pt>
                <c:pt idx="25">
                  <c:v>-1.0963000000000001</c:v>
                </c:pt>
                <c:pt idx="26">
                  <c:v>-1.1439699999999975</c:v>
                </c:pt>
                <c:pt idx="27">
                  <c:v>-1.19163</c:v>
                </c:pt>
                <c:pt idx="28">
                  <c:v>-1.2256799999999972</c:v>
                </c:pt>
                <c:pt idx="29">
                  <c:v>-1.27335</c:v>
                </c:pt>
                <c:pt idx="30">
                  <c:v>-1.3278199999999998</c:v>
                </c:pt>
                <c:pt idx="31">
                  <c:v>-1.3686799999999999</c:v>
                </c:pt>
                <c:pt idx="32">
                  <c:v>-1.4163399999999975</c:v>
                </c:pt>
                <c:pt idx="33">
                  <c:v>-1.46401</c:v>
                </c:pt>
                <c:pt idx="34">
                  <c:v>-1.5116699999999972</c:v>
                </c:pt>
                <c:pt idx="35">
                  <c:v>-1.55253</c:v>
                </c:pt>
                <c:pt idx="36">
                  <c:v>-1.60019</c:v>
                </c:pt>
                <c:pt idx="37">
                  <c:v>-1.6478599999999999</c:v>
                </c:pt>
                <c:pt idx="38">
                  <c:v>-1.69553</c:v>
                </c:pt>
                <c:pt idx="39">
                  <c:v>-1.7431899999999998</c:v>
                </c:pt>
                <c:pt idx="40">
                  <c:v>-1.7908599999999999</c:v>
                </c:pt>
                <c:pt idx="41">
                  <c:v>-1.8317099999999975</c:v>
                </c:pt>
                <c:pt idx="42">
                  <c:v>-1.8725700000000001</c:v>
                </c:pt>
                <c:pt idx="43">
                  <c:v>-1.9134199999999999</c:v>
                </c:pt>
                <c:pt idx="44">
                  <c:v>-1.94747</c:v>
                </c:pt>
                <c:pt idx="45">
                  <c:v>-1.9747100000000024</c:v>
                </c:pt>
                <c:pt idx="46">
                  <c:v>-1.9951399999999999</c:v>
                </c:pt>
                <c:pt idx="47">
                  <c:v>-2.0155599999999967</c:v>
                </c:pt>
                <c:pt idx="48">
                  <c:v>-2.0427999999999997</c:v>
                </c:pt>
                <c:pt idx="49">
                  <c:v>-2.0632299999999999</c:v>
                </c:pt>
                <c:pt idx="50">
                  <c:v>-2.076849999999991</c:v>
                </c:pt>
                <c:pt idx="51">
                  <c:v>-2.0904699999999967</c:v>
                </c:pt>
                <c:pt idx="52">
                  <c:v>-2.0836600000000001</c:v>
                </c:pt>
                <c:pt idx="53">
                  <c:v>-2.03599</c:v>
                </c:pt>
                <c:pt idx="54">
                  <c:v>-1.9815199999999999</c:v>
                </c:pt>
                <c:pt idx="55">
                  <c:v>-1.9202300000000001</c:v>
                </c:pt>
                <c:pt idx="56">
                  <c:v>-1.8657599999999999</c:v>
                </c:pt>
                <c:pt idx="57">
                  <c:v>-1.8249</c:v>
                </c:pt>
                <c:pt idx="58">
                  <c:v>-1.81128</c:v>
                </c:pt>
                <c:pt idx="59">
                  <c:v>-1.81128</c:v>
                </c:pt>
                <c:pt idx="60">
                  <c:v>-1.81809</c:v>
                </c:pt>
                <c:pt idx="61">
                  <c:v>-1.7840499999999999</c:v>
                </c:pt>
                <c:pt idx="62">
                  <c:v>-1.75</c:v>
                </c:pt>
                <c:pt idx="63">
                  <c:v>-1.7091399999999972</c:v>
                </c:pt>
                <c:pt idx="64">
                  <c:v>-1.69553</c:v>
                </c:pt>
                <c:pt idx="65">
                  <c:v>-1.68191</c:v>
                </c:pt>
                <c:pt idx="66">
                  <c:v>-1.6682900000000001</c:v>
                </c:pt>
                <c:pt idx="67">
                  <c:v>-1.6342399999999999</c:v>
                </c:pt>
                <c:pt idx="68">
                  <c:v>-1.607</c:v>
                </c:pt>
                <c:pt idx="69">
                  <c:v>-1.55253</c:v>
                </c:pt>
                <c:pt idx="70">
                  <c:v>-1.53891</c:v>
                </c:pt>
                <c:pt idx="71">
                  <c:v>-1.5252899999999998</c:v>
                </c:pt>
                <c:pt idx="72">
                  <c:v>-1.49125</c:v>
                </c:pt>
                <c:pt idx="73">
                  <c:v>-1.4571999999999969</c:v>
                </c:pt>
                <c:pt idx="74">
                  <c:v>-1.4299599999999972</c:v>
                </c:pt>
                <c:pt idx="75">
                  <c:v>-1.39591</c:v>
                </c:pt>
                <c:pt idx="76">
                  <c:v>-1.3686799999999999</c:v>
                </c:pt>
                <c:pt idx="77">
                  <c:v>-1.33463</c:v>
                </c:pt>
                <c:pt idx="78">
                  <c:v>-1.3005800000000001</c:v>
                </c:pt>
                <c:pt idx="79">
                  <c:v>-1.3618699999999972</c:v>
                </c:pt>
                <c:pt idx="80">
                  <c:v>-1.3754899999999999</c:v>
                </c:pt>
                <c:pt idx="81">
                  <c:v>-1.3891100000000001</c:v>
                </c:pt>
                <c:pt idx="82">
                  <c:v>-1.3891100000000001</c:v>
                </c:pt>
                <c:pt idx="83">
                  <c:v>-1.3754899999999999</c:v>
                </c:pt>
                <c:pt idx="84">
                  <c:v>-1.3482499999999999</c:v>
                </c:pt>
                <c:pt idx="85">
                  <c:v>-1.3278199999999998</c:v>
                </c:pt>
                <c:pt idx="86">
                  <c:v>-1.3142</c:v>
                </c:pt>
                <c:pt idx="87">
                  <c:v>-1.2869599999999999</c:v>
                </c:pt>
                <c:pt idx="88">
                  <c:v>-1.2597299999999967</c:v>
                </c:pt>
                <c:pt idx="89">
                  <c:v>-1.2392999999999972</c:v>
                </c:pt>
                <c:pt idx="90">
                  <c:v>-1.2188699999999972</c:v>
                </c:pt>
                <c:pt idx="91">
                  <c:v>-1.19163</c:v>
                </c:pt>
                <c:pt idx="92">
                  <c:v>-1.1575899999999999</c:v>
                </c:pt>
                <c:pt idx="93">
                  <c:v>-1.12354</c:v>
                </c:pt>
                <c:pt idx="94">
                  <c:v>-1.0894899999999998</c:v>
                </c:pt>
                <c:pt idx="95">
                  <c:v>-1.05545</c:v>
                </c:pt>
                <c:pt idx="96">
                  <c:v>-1.0282100000000001</c:v>
                </c:pt>
                <c:pt idx="97">
                  <c:v>-0.97373500000000135</c:v>
                </c:pt>
                <c:pt idx="98">
                  <c:v>-0.95330700000000002</c:v>
                </c:pt>
                <c:pt idx="99">
                  <c:v>-0.91926099999999877</c:v>
                </c:pt>
                <c:pt idx="100">
                  <c:v>-0.89883299999999877</c:v>
                </c:pt>
                <c:pt idx="101">
                  <c:v>-0.84435800000000005</c:v>
                </c:pt>
                <c:pt idx="102">
                  <c:v>-0.79669299999999998</c:v>
                </c:pt>
                <c:pt idx="103">
                  <c:v>-0.75583699999999998</c:v>
                </c:pt>
                <c:pt idx="104">
                  <c:v>-0.72179000000000171</c:v>
                </c:pt>
                <c:pt idx="105">
                  <c:v>-0.68774299999999999</c:v>
                </c:pt>
              </c:numCache>
            </c:numRef>
          </c:yVal>
          <c:smooth val="1"/>
        </c:ser>
        <c:ser>
          <c:idx val="2"/>
          <c:order val="2"/>
          <c:tx>
            <c:strRef>
              <c:f>Sheet1!$I$2</c:f>
              <c:strCache>
                <c:ptCount val="1"/>
                <c:pt idx="0">
                  <c:v>Test 7</c:v>
                </c:pt>
              </c:strCache>
            </c:strRef>
          </c:tx>
          <c:spPr>
            <a:ln>
              <a:noFill/>
            </a:ln>
          </c:spPr>
          <c:marker>
            <c:symbol val="circle"/>
            <c:size val="5"/>
            <c:spPr>
              <a:solidFill>
                <a:schemeClr val="tx1"/>
              </a:solidFill>
              <a:ln>
                <a:solidFill>
                  <a:schemeClr val="tx1"/>
                </a:solidFill>
              </a:ln>
            </c:spPr>
          </c:marker>
          <c:dLbls>
            <c:dLblPos val="b"/>
            <c:showSerName val="1"/>
          </c:dLbls>
          <c:xVal>
            <c:numRef>
              <c:f>Sheet1!$G$2</c:f>
              <c:numCache>
                <c:formatCode>General</c:formatCode>
                <c:ptCount val="1"/>
                <c:pt idx="0">
                  <c:v>0.92957699999999865</c:v>
                </c:pt>
              </c:numCache>
            </c:numRef>
          </c:xVal>
          <c:yVal>
            <c:numRef>
              <c:f>Sheet1!$H$2</c:f>
              <c:numCache>
                <c:formatCode>General</c:formatCode>
                <c:ptCount val="1"/>
                <c:pt idx="0">
                  <c:v>-0.65369600000000172</c:v>
                </c:pt>
              </c:numCache>
            </c:numRef>
          </c:yVal>
          <c:smooth val="1"/>
        </c:ser>
        <c:ser>
          <c:idx val="3"/>
          <c:order val="3"/>
          <c:tx>
            <c:strRef>
              <c:f>Sheet1!$I$3</c:f>
              <c:strCache>
                <c:ptCount val="1"/>
                <c:pt idx="0">
                  <c:v>Test 4</c:v>
                </c:pt>
              </c:strCache>
            </c:strRef>
          </c:tx>
          <c:spPr>
            <a:ln>
              <a:noFill/>
            </a:ln>
          </c:spPr>
          <c:marker>
            <c:symbol val="circle"/>
            <c:size val="5"/>
            <c:spPr>
              <a:solidFill>
                <a:sysClr val="windowText" lastClr="000000"/>
              </a:solidFill>
              <a:ln>
                <a:solidFill>
                  <a:sysClr val="windowText" lastClr="000000"/>
                </a:solidFill>
              </a:ln>
            </c:spPr>
          </c:marker>
          <c:dLbls>
            <c:dLblPos val="b"/>
            <c:showSerName val="1"/>
          </c:dLbls>
          <c:xVal>
            <c:numRef>
              <c:f>Sheet1!$G$3</c:f>
              <c:numCache>
                <c:formatCode>General</c:formatCode>
                <c:ptCount val="1"/>
                <c:pt idx="0">
                  <c:v>1.71831</c:v>
                </c:pt>
              </c:numCache>
            </c:numRef>
          </c:xVal>
          <c:yVal>
            <c:numRef>
              <c:f>Sheet1!$H$3</c:f>
              <c:numCache>
                <c:formatCode>General</c:formatCode>
                <c:ptCount val="1"/>
                <c:pt idx="0">
                  <c:v>-1.105</c:v>
                </c:pt>
              </c:numCache>
            </c:numRef>
          </c:yVal>
          <c:smooth val="1"/>
        </c:ser>
        <c:ser>
          <c:idx val="4"/>
          <c:order val="4"/>
          <c:tx>
            <c:strRef>
              <c:f>Sheet1!$I$4</c:f>
              <c:strCache>
                <c:ptCount val="1"/>
                <c:pt idx="0">
                  <c:v>Test 3</c:v>
                </c:pt>
              </c:strCache>
            </c:strRef>
          </c:tx>
          <c:spPr>
            <a:ln>
              <a:noFill/>
            </a:ln>
          </c:spPr>
          <c:marker>
            <c:symbol val="circle"/>
            <c:size val="5"/>
            <c:spPr>
              <a:solidFill>
                <a:sysClr val="windowText" lastClr="000000"/>
              </a:solidFill>
              <a:ln>
                <a:solidFill>
                  <a:sysClr val="windowText" lastClr="000000"/>
                </a:solidFill>
              </a:ln>
            </c:spPr>
          </c:marker>
          <c:dLbls>
            <c:dLblPos val="b"/>
            <c:showSerName val="1"/>
          </c:dLbls>
          <c:xVal>
            <c:numRef>
              <c:f>Sheet1!$G$4</c:f>
              <c:numCache>
                <c:formatCode>General</c:formatCode>
                <c:ptCount val="1"/>
                <c:pt idx="0">
                  <c:v>3.53</c:v>
                </c:pt>
              </c:numCache>
            </c:numRef>
          </c:xVal>
          <c:yVal>
            <c:numRef>
              <c:f>Sheet1!$H$4</c:f>
              <c:numCache>
                <c:formatCode>General</c:formatCode>
                <c:ptCount val="1"/>
                <c:pt idx="0">
                  <c:v>-2.09728</c:v>
                </c:pt>
              </c:numCache>
            </c:numRef>
          </c:yVal>
          <c:smooth val="1"/>
        </c:ser>
        <c:ser>
          <c:idx val="5"/>
          <c:order val="5"/>
          <c:tx>
            <c:strRef>
              <c:f>Sheet1!$K$1</c:f>
              <c:strCache>
                <c:ptCount val="1"/>
                <c:pt idx="0">
                  <c:v>c' = 0.15 Mpa | ϕ = 37°</c:v>
                </c:pt>
              </c:strCache>
            </c:strRef>
          </c:tx>
          <c:marker>
            <c:symbol val="none"/>
          </c:marker>
          <c:dLbls>
            <c:dLbl>
              <c:idx val="0"/>
              <c:delete val="1"/>
            </c:dLbl>
            <c:dLbl>
              <c:idx val="1"/>
              <c:layout/>
              <c:tx>
                <c:rich>
                  <a:bodyPr/>
                  <a:lstStyle/>
                  <a:p>
                    <a:pPr>
                      <a:defRPr/>
                    </a:pPr>
                    <a:r>
                      <a:rPr lang="en-US" dirty="0"/>
                      <a:t>c' = 0.15 </a:t>
                    </a:r>
                    <a:r>
                      <a:rPr lang="en-US" dirty="0" smtClean="0"/>
                      <a:t>MPa </a:t>
                    </a:r>
                    <a:r>
                      <a:rPr lang="en-US" dirty="0"/>
                      <a:t>| </a:t>
                    </a:r>
                    <a:r>
                      <a:rPr lang="el-GR" dirty="0"/>
                      <a:t>ϕ = 37°</a:t>
                    </a:r>
                  </a:p>
                </c:rich>
              </c:tx>
              <c:spPr>
                <a:ln>
                  <a:solidFill>
                    <a:sysClr val="windowText" lastClr="000000"/>
                  </a:solidFill>
                </a:ln>
              </c:spPr>
              <c:dLblPos val="r"/>
              <c:showVal val="1"/>
              <c:showSerName val="1"/>
            </c:dLbl>
            <c:dLblPos val="r"/>
            <c:showSerName val="1"/>
          </c:dLbls>
          <c:xVal>
            <c:numRef>
              <c:f>Sheet1!$K$3:$K$4</c:f>
              <c:numCache>
                <c:formatCode>General</c:formatCode>
                <c:ptCount val="2"/>
                <c:pt idx="0">
                  <c:v>0</c:v>
                </c:pt>
                <c:pt idx="1">
                  <c:v>3.8</c:v>
                </c:pt>
              </c:numCache>
            </c:numRef>
          </c:xVal>
          <c:yVal>
            <c:numRef>
              <c:f>Sheet1!$L$3:$L$4</c:f>
              <c:numCache>
                <c:formatCode>General</c:formatCode>
                <c:ptCount val="2"/>
                <c:pt idx="0">
                  <c:v>-0.15000000000000024</c:v>
                </c:pt>
                <c:pt idx="1">
                  <c:v>-2.25</c:v>
                </c:pt>
              </c:numCache>
            </c:numRef>
          </c:yVal>
          <c:smooth val="1"/>
        </c:ser>
        <c:ser>
          <c:idx val="6"/>
          <c:order val="6"/>
          <c:tx>
            <c:strRef>
              <c:f>Sheet1!$N$1</c:f>
              <c:strCache>
                <c:ptCount val="1"/>
                <c:pt idx="0">
                  <c:v>In situ conditions @ 100m depth</c:v>
                </c:pt>
              </c:strCache>
            </c:strRef>
          </c:tx>
          <c:spPr>
            <a:ln>
              <a:solidFill>
                <a:sysClr val="windowText" lastClr="000000"/>
              </a:solidFill>
              <a:headEnd type="triangle" w="lg" len="lg"/>
              <a:tailEnd type="triangle" w="lg" len="lg"/>
            </a:ln>
          </c:spPr>
          <c:marker>
            <c:symbol val="none"/>
          </c:marker>
          <c:dLbls>
            <c:dLbl>
              <c:idx val="0"/>
              <c:layout>
                <c:manualLayout>
                  <c:x val="1.9503265966418014E-2"/>
                  <c:y val="-2.5599124148847338E-2"/>
                </c:manualLayout>
              </c:layout>
              <c:dLblPos val="r"/>
              <c:showSerName val="1"/>
            </c:dLbl>
            <c:dLbl>
              <c:idx val="1"/>
              <c:delete val="1"/>
            </c:dLbl>
            <c:dLblPos val="t"/>
            <c:showSerName val="1"/>
          </c:dLbls>
          <c:xVal>
            <c:numRef>
              <c:f>Sheet1!$N$3:$N$4</c:f>
              <c:numCache>
                <c:formatCode>General</c:formatCode>
                <c:ptCount val="2"/>
                <c:pt idx="0">
                  <c:v>2</c:v>
                </c:pt>
                <c:pt idx="1">
                  <c:v>3.5</c:v>
                </c:pt>
              </c:numCache>
            </c:numRef>
          </c:xVal>
          <c:yVal>
            <c:numRef>
              <c:f>Sheet1!$O$3:$O$4</c:f>
              <c:numCache>
                <c:formatCode>General</c:formatCode>
                <c:ptCount val="2"/>
                <c:pt idx="0">
                  <c:v>-2.5</c:v>
                </c:pt>
                <c:pt idx="1">
                  <c:v>-2.5</c:v>
                </c:pt>
              </c:numCache>
            </c:numRef>
          </c:yVal>
          <c:smooth val="1"/>
        </c:ser>
        <c:axId val="91250048"/>
        <c:axId val="91272704"/>
      </c:scatterChart>
      <c:valAx>
        <c:axId val="91250048"/>
        <c:scaling>
          <c:orientation val="minMax"/>
        </c:scaling>
        <c:axPos val="b"/>
        <c:title>
          <c:tx>
            <c:rich>
              <a:bodyPr/>
              <a:lstStyle/>
              <a:p>
                <a:pPr>
                  <a:defRPr sz="1200"/>
                </a:pPr>
                <a:r>
                  <a:rPr lang="en-GB" sz="1200"/>
                  <a:t>Effective Mean Stress, MPa</a:t>
                </a:r>
              </a:p>
            </c:rich>
          </c:tx>
          <c:layout>
            <c:manualLayout>
              <c:xMode val="edge"/>
              <c:yMode val="edge"/>
              <c:x val="0.37002892029800777"/>
              <c:y val="4.8999309868875088E-2"/>
            </c:manualLayout>
          </c:layout>
        </c:title>
        <c:numFmt formatCode="General" sourceLinked="1"/>
        <c:majorTickMark val="in"/>
        <c:tickLblPos val="high"/>
        <c:crossAx val="91272704"/>
        <c:crosses val="autoZero"/>
        <c:crossBetween val="midCat"/>
      </c:valAx>
      <c:valAx>
        <c:axId val="91272704"/>
        <c:scaling>
          <c:orientation val="minMax"/>
          <c:min val="-2.5"/>
        </c:scaling>
        <c:axPos val="l"/>
        <c:title>
          <c:tx>
            <c:rich>
              <a:bodyPr rot="-5400000" vert="horz"/>
              <a:lstStyle/>
              <a:p>
                <a:pPr>
                  <a:defRPr sz="1200"/>
                </a:pPr>
                <a:r>
                  <a:rPr lang="en-GB" sz="1200"/>
                  <a:t>Shear Stress, MPa</a:t>
                </a:r>
              </a:p>
            </c:rich>
          </c:tx>
          <c:layout/>
        </c:title>
        <c:numFmt formatCode="General" sourceLinked="1"/>
        <c:tickLblPos val="nextTo"/>
        <c:crossAx val="91250048"/>
        <c:crossesAt val="0"/>
        <c:crossBetween val="midCat"/>
        <c:majorUnit val="0.5"/>
      </c:valAx>
    </c:plotArea>
    <c:plotVisOnly val="1"/>
  </c:chart>
  <c:spPr>
    <a:ln>
      <a:noFill/>
    </a:ln>
  </c:spPr>
  <c:txPr>
    <a:bodyPr/>
    <a:lstStyle/>
    <a:p>
      <a:pPr>
        <a:defRPr>
          <a:latin typeface="Times New Roman" pitchFamily="18" charset="0"/>
          <a:cs typeface="Times New Roman" pitchFamily="18" charset="0"/>
        </a:defRPr>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GB"/>
  <c:chart>
    <c:plotArea>
      <c:layout/>
      <c:scatterChart>
        <c:scatterStyle val="lineMarker"/>
        <c:ser>
          <c:idx val="0"/>
          <c:order val="0"/>
          <c:tx>
            <c:strRef>
              <c:f>Sheet1!$D$13</c:f>
              <c:strCache>
                <c:ptCount val="1"/>
                <c:pt idx="0">
                  <c:v>Activity = 0.5</c:v>
                </c:pt>
              </c:strCache>
            </c:strRef>
          </c:tx>
          <c:spPr>
            <a:ln>
              <a:solidFill>
                <a:schemeClr val="tx1"/>
              </a:solidFill>
            </a:ln>
          </c:spPr>
          <c:marker>
            <c:symbol val="none"/>
          </c:marker>
          <c:dLbls>
            <c:dLbl>
              <c:idx val="0"/>
              <c:delete val="1"/>
            </c:dLbl>
            <c:dLbl>
              <c:idx val="1"/>
              <c:layout>
                <c:manualLayout>
                  <c:x val="-0.11668946113382971"/>
                  <c:y val="8.0887149380300061E-2"/>
                </c:manualLayout>
              </c:layout>
              <c:showSerName val="1"/>
            </c:dLbl>
            <c:showSerName val="1"/>
          </c:dLbls>
          <c:xVal>
            <c:numRef>
              <c:f>Sheet1!$E$13:$E$14</c:f>
              <c:numCache>
                <c:formatCode>General</c:formatCode>
                <c:ptCount val="2"/>
                <c:pt idx="0">
                  <c:v>0</c:v>
                </c:pt>
                <c:pt idx="1">
                  <c:v>70</c:v>
                </c:pt>
              </c:numCache>
            </c:numRef>
          </c:xVal>
          <c:yVal>
            <c:numRef>
              <c:f>Sheet1!$F$13:$F$14</c:f>
              <c:numCache>
                <c:formatCode>General</c:formatCode>
                <c:ptCount val="2"/>
                <c:pt idx="0">
                  <c:v>0</c:v>
                </c:pt>
                <c:pt idx="1">
                  <c:v>35</c:v>
                </c:pt>
              </c:numCache>
            </c:numRef>
          </c:yVal>
        </c:ser>
        <c:ser>
          <c:idx val="1"/>
          <c:order val="1"/>
          <c:tx>
            <c:strRef>
              <c:f>Sheet1!$D$16</c:f>
              <c:strCache>
                <c:ptCount val="1"/>
                <c:pt idx="0">
                  <c:v>Activity = 2.0</c:v>
                </c:pt>
              </c:strCache>
            </c:strRef>
          </c:tx>
          <c:spPr>
            <a:ln>
              <a:solidFill>
                <a:prstClr val="black"/>
              </a:solidFill>
            </a:ln>
          </c:spPr>
          <c:marker>
            <c:symbol val="none"/>
          </c:marker>
          <c:dLbls>
            <c:dLbl>
              <c:idx val="0"/>
              <c:delete val="1"/>
            </c:dLbl>
            <c:dLbl>
              <c:idx val="1"/>
              <c:layout>
                <c:manualLayout>
                  <c:x val="-0.12772765340324602"/>
                  <c:y val="5.4794520547945653E-2"/>
                </c:manualLayout>
              </c:layout>
              <c:showSerName val="1"/>
            </c:dLbl>
            <c:showSerName val="1"/>
          </c:dLbls>
          <c:xVal>
            <c:numRef>
              <c:f>Sheet1!$E$16:$E$17</c:f>
              <c:numCache>
                <c:formatCode>General</c:formatCode>
                <c:ptCount val="2"/>
                <c:pt idx="0">
                  <c:v>0</c:v>
                </c:pt>
                <c:pt idx="1">
                  <c:v>35</c:v>
                </c:pt>
              </c:numCache>
            </c:numRef>
          </c:xVal>
          <c:yVal>
            <c:numRef>
              <c:f>Sheet1!$F$16:$F$17</c:f>
              <c:numCache>
                <c:formatCode>General</c:formatCode>
                <c:ptCount val="2"/>
                <c:pt idx="0">
                  <c:v>0</c:v>
                </c:pt>
                <c:pt idx="1">
                  <c:v>70</c:v>
                </c:pt>
              </c:numCache>
            </c:numRef>
          </c:yVal>
        </c:ser>
        <c:ser>
          <c:idx val="2"/>
          <c:order val="2"/>
          <c:tx>
            <c:strRef>
              <c:f>Sheet1!$H$12</c:f>
              <c:strCache>
                <c:ptCount val="1"/>
                <c:pt idx="0">
                  <c:v>Medium Expansion</c:v>
                </c:pt>
              </c:strCache>
            </c:strRef>
          </c:tx>
          <c:spPr>
            <a:ln>
              <a:solidFill>
                <a:prstClr val="black"/>
              </a:solidFill>
            </a:ln>
          </c:spPr>
          <c:marker>
            <c:symbol val="none"/>
          </c:marker>
          <c:dLbls>
            <c:dLbl>
              <c:idx val="0"/>
              <c:delete val="1"/>
            </c:dLbl>
            <c:dLbl>
              <c:idx val="1"/>
              <c:layout>
                <c:manualLayout>
                  <c:x val="-6.9620076348531606E-3"/>
                  <c:y val="-2.0606602256909651E-2"/>
                </c:manualLayout>
              </c:layout>
              <c:dLblPos val="r"/>
              <c:showSerName val="1"/>
            </c:dLbl>
            <c:dLbl>
              <c:idx val="2"/>
              <c:delete val="1"/>
            </c:dLbl>
            <c:dLblPos val="b"/>
            <c:showSerName val="1"/>
          </c:dLbls>
          <c:xVal>
            <c:numRef>
              <c:f>Sheet1!$H$13:$H$15</c:f>
              <c:numCache>
                <c:formatCode>General</c:formatCode>
                <c:ptCount val="3"/>
                <c:pt idx="0">
                  <c:v>24</c:v>
                </c:pt>
                <c:pt idx="1">
                  <c:v>12</c:v>
                </c:pt>
                <c:pt idx="2">
                  <c:v>12</c:v>
                </c:pt>
              </c:numCache>
            </c:numRef>
          </c:xVal>
          <c:yVal>
            <c:numRef>
              <c:f>Sheet1!$I$13:$I$15</c:f>
              <c:numCache>
                <c:formatCode>General</c:formatCode>
                <c:ptCount val="3"/>
                <c:pt idx="0">
                  <c:v>12</c:v>
                </c:pt>
                <c:pt idx="1">
                  <c:v>12</c:v>
                </c:pt>
                <c:pt idx="2">
                  <c:v>24</c:v>
                </c:pt>
              </c:numCache>
            </c:numRef>
          </c:yVal>
        </c:ser>
        <c:ser>
          <c:idx val="3"/>
          <c:order val="3"/>
          <c:tx>
            <c:strRef>
              <c:f>Sheet1!$K$12</c:f>
              <c:strCache>
                <c:ptCount val="1"/>
                <c:pt idx="0">
                  <c:v>High Expansion</c:v>
                </c:pt>
              </c:strCache>
            </c:strRef>
          </c:tx>
          <c:spPr>
            <a:ln>
              <a:solidFill>
                <a:prstClr val="black"/>
              </a:solidFill>
            </a:ln>
          </c:spPr>
          <c:marker>
            <c:symbol val="none"/>
          </c:marker>
          <c:dLbls>
            <c:dLbl>
              <c:idx val="0"/>
              <c:delete val="1"/>
            </c:dLbl>
            <c:dLbl>
              <c:idx val="1"/>
              <c:layout>
                <c:manualLayout>
                  <c:x val="0.12142011496358013"/>
                  <c:y val="-2.6092628832354858E-2"/>
                </c:manualLayout>
              </c:layout>
              <c:showSerName val="1"/>
            </c:dLbl>
            <c:dLbl>
              <c:idx val="2"/>
              <c:delete val="1"/>
            </c:dLbl>
            <c:dLbl>
              <c:idx val="3"/>
              <c:delete val="1"/>
            </c:dLbl>
            <c:showSerName val="1"/>
          </c:dLbls>
          <c:xVal>
            <c:numRef>
              <c:f>Sheet1!$K$13:$K$16</c:f>
              <c:numCache>
                <c:formatCode>General</c:formatCode>
                <c:ptCount val="4"/>
                <c:pt idx="0">
                  <c:v>17.5</c:v>
                </c:pt>
                <c:pt idx="1">
                  <c:v>17.5</c:v>
                </c:pt>
                <c:pt idx="2">
                  <c:v>39.5</c:v>
                </c:pt>
                <c:pt idx="3">
                  <c:v>70</c:v>
                </c:pt>
              </c:numCache>
            </c:numRef>
          </c:xVal>
          <c:yVal>
            <c:numRef>
              <c:f>Sheet1!$L$13:$L$16</c:f>
              <c:numCache>
                <c:formatCode>General</c:formatCode>
                <c:ptCount val="4"/>
                <c:pt idx="0">
                  <c:v>35</c:v>
                </c:pt>
                <c:pt idx="1">
                  <c:v>23</c:v>
                </c:pt>
                <c:pt idx="2">
                  <c:v>23</c:v>
                </c:pt>
                <c:pt idx="3">
                  <c:v>41</c:v>
                </c:pt>
              </c:numCache>
            </c:numRef>
          </c:yVal>
        </c:ser>
        <c:ser>
          <c:idx val="4"/>
          <c:order val="4"/>
          <c:tx>
            <c:strRef>
              <c:f>Sheet1!$N$12</c:f>
              <c:strCache>
                <c:ptCount val="1"/>
                <c:pt idx="0">
                  <c:v>Very High Expansion</c:v>
                </c:pt>
              </c:strCache>
            </c:strRef>
          </c:tx>
          <c:spPr>
            <a:ln>
              <a:solidFill>
                <a:prstClr val="black"/>
              </a:solidFill>
            </a:ln>
          </c:spPr>
          <c:marker>
            <c:symbol val="none"/>
          </c:marker>
          <c:dLbls>
            <c:dLbl>
              <c:idx val="0"/>
              <c:delete val="1"/>
            </c:dLbl>
            <c:dLbl>
              <c:idx val="1"/>
              <c:layout>
                <c:manualLayout>
                  <c:x val="4.7306538297498806E-2"/>
                  <c:y val="-3.1311154598825851E-2"/>
                </c:manualLayout>
              </c:layout>
              <c:showSerName val="1"/>
            </c:dLbl>
            <c:dLbl>
              <c:idx val="2"/>
              <c:delete val="1"/>
            </c:dLbl>
            <c:dLbl>
              <c:idx val="3"/>
              <c:delete val="1"/>
            </c:dLbl>
            <c:showSerName val="1"/>
          </c:dLbls>
          <c:xVal>
            <c:numRef>
              <c:f>Sheet1!$N$13:$N$16</c:f>
              <c:numCache>
                <c:formatCode>General</c:formatCode>
                <c:ptCount val="4"/>
                <c:pt idx="0">
                  <c:v>26.5</c:v>
                </c:pt>
                <c:pt idx="1">
                  <c:v>26.5</c:v>
                </c:pt>
                <c:pt idx="2">
                  <c:v>46</c:v>
                </c:pt>
                <c:pt idx="3">
                  <c:v>70</c:v>
                </c:pt>
              </c:numCache>
            </c:numRef>
          </c:xVal>
          <c:yVal>
            <c:numRef>
              <c:f>Sheet1!$O$13:$O$16</c:f>
              <c:numCache>
                <c:formatCode>General</c:formatCode>
                <c:ptCount val="4"/>
                <c:pt idx="0">
                  <c:v>53</c:v>
                </c:pt>
                <c:pt idx="1">
                  <c:v>32</c:v>
                </c:pt>
                <c:pt idx="2">
                  <c:v>32</c:v>
                </c:pt>
                <c:pt idx="3">
                  <c:v>47</c:v>
                </c:pt>
              </c:numCache>
            </c:numRef>
          </c:yVal>
        </c:ser>
        <c:ser>
          <c:idx val="5"/>
          <c:order val="5"/>
          <c:spPr>
            <a:ln>
              <a:noFill/>
            </a:ln>
          </c:spPr>
          <c:marker>
            <c:symbol val="circle"/>
            <c:size val="5"/>
            <c:spPr>
              <a:solidFill>
                <a:srgbClr val="C00000"/>
              </a:solidFill>
              <a:ln>
                <a:solidFill>
                  <a:prstClr val="black"/>
                </a:solidFill>
              </a:ln>
            </c:spPr>
          </c:marker>
          <c:xVal>
            <c:numRef>
              <c:f>Sheet1!$D$4:$D$7</c:f>
              <c:numCache>
                <c:formatCode>General</c:formatCode>
                <c:ptCount val="4"/>
                <c:pt idx="0">
                  <c:v>19</c:v>
                </c:pt>
                <c:pt idx="1">
                  <c:v>25</c:v>
                </c:pt>
                <c:pt idx="2">
                  <c:v>16</c:v>
                </c:pt>
                <c:pt idx="3">
                  <c:v>20</c:v>
                </c:pt>
              </c:numCache>
            </c:numRef>
          </c:xVal>
          <c:yVal>
            <c:numRef>
              <c:f>Sheet1!$B$4:$B$7</c:f>
              <c:numCache>
                <c:formatCode>General</c:formatCode>
                <c:ptCount val="4"/>
                <c:pt idx="0">
                  <c:v>21.8</c:v>
                </c:pt>
                <c:pt idx="1">
                  <c:v>29.4</c:v>
                </c:pt>
                <c:pt idx="2">
                  <c:v>16.2</c:v>
                </c:pt>
                <c:pt idx="3">
                  <c:v>23.6</c:v>
                </c:pt>
              </c:numCache>
            </c:numRef>
          </c:yVal>
        </c:ser>
        <c:axId val="91293952"/>
        <c:axId val="91337472"/>
      </c:scatterChart>
      <c:valAx>
        <c:axId val="91293952"/>
        <c:scaling>
          <c:orientation val="minMax"/>
          <c:max val="70"/>
        </c:scaling>
        <c:axPos val="b"/>
        <c:title>
          <c:tx>
            <c:rich>
              <a:bodyPr/>
              <a:lstStyle/>
              <a:p>
                <a:pPr>
                  <a:defRPr/>
                </a:pPr>
                <a:r>
                  <a:rPr lang="en-GB"/>
                  <a:t>Clay Content</a:t>
                </a:r>
                <a:r>
                  <a:rPr lang="en-GB" baseline="0"/>
                  <a:t> (% &gt; 0.002mm)</a:t>
                </a:r>
                <a:endParaRPr lang="en-GB"/>
              </a:p>
            </c:rich>
          </c:tx>
          <c:layout/>
        </c:title>
        <c:numFmt formatCode="General" sourceLinked="1"/>
        <c:tickLblPos val="nextTo"/>
        <c:crossAx val="91337472"/>
        <c:crosses val="autoZero"/>
        <c:crossBetween val="midCat"/>
      </c:valAx>
      <c:valAx>
        <c:axId val="91337472"/>
        <c:scaling>
          <c:orientation val="minMax"/>
          <c:max val="70"/>
        </c:scaling>
        <c:axPos val="l"/>
        <c:title>
          <c:tx>
            <c:rich>
              <a:bodyPr rot="-5400000" vert="horz"/>
              <a:lstStyle/>
              <a:p>
                <a:pPr>
                  <a:defRPr/>
                </a:pPr>
                <a:r>
                  <a:rPr lang="en-GB"/>
                  <a:t>Plasticity Index (%)</a:t>
                </a:r>
              </a:p>
            </c:rich>
          </c:tx>
          <c:layout/>
        </c:title>
        <c:numFmt formatCode="General" sourceLinked="1"/>
        <c:tickLblPos val="nextTo"/>
        <c:crossAx val="91293952"/>
        <c:crosses val="autoZero"/>
        <c:crossBetween val="midCat"/>
      </c:valAx>
    </c:plotArea>
    <c:plotVisOnly val="1"/>
  </c:chart>
  <c:externalData r:id="rId1"/>
</c:chartSpace>
</file>

<file path=ppt/drawings/drawing1.xml><?xml version="1.0" encoding="utf-8"?>
<c:userShapes xmlns:c="http://schemas.openxmlformats.org/drawingml/2006/chart">
  <cdr:relSizeAnchor xmlns:cdr="http://schemas.openxmlformats.org/drawingml/2006/chartDrawing">
    <cdr:from>
      <cdr:x>0.4451</cdr:x>
      <cdr:y>0.0316</cdr:y>
    </cdr:from>
    <cdr:to>
      <cdr:x>0.52506</cdr:x>
      <cdr:y>0.08918</cdr:y>
    </cdr:to>
    <cdr:sp macro="" textlink="">
      <cdr:nvSpPr>
        <cdr:cNvPr id="31745" name="Text Box 1"/>
        <cdr:cNvSpPr txBox="1">
          <a:spLocks xmlns:a="http://schemas.openxmlformats.org/drawingml/2006/main" noChangeArrowheads="1"/>
        </cdr:cNvSpPr>
      </cdr:nvSpPr>
      <cdr:spPr bwMode="auto">
        <a:xfrm xmlns:a="http://schemas.openxmlformats.org/drawingml/2006/main">
          <a:off x="1530487" y="93608"/>
          <a:ext cx="274947" cy="170560"/>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18288" tIns="22860" rIns="0" bIns="0" anchor="t" upright="1">
          <a:spAutoFit/>
        </a:bodyPr>
        <a:lstStyle xmlns:a="http://schemas.openxmlformats.org/drawingml/2006/main"/>
        <a:p xmlns:a="http://schemas.openxmlformats.org/drawingml/2006/main">
          <a:pPr algn="l" rtl="0">
            <a:defRPr sz="1000"/>
          </a:pPr>
          <a:r>
            <a:rPr lang="en-GB" sz="1000" b="0" i="0" u="none" strike="noStrike" baseline="0">
              <a:solidFill>
                <a:srgbClr val="000000"/>
              </a:solidFill>
              <a:latin typeface="Arial"/>
              <a:cs typeface="Arial"/>
            </a:rPr>
            <a:t>Clay</a:t>
          </a:r>
        </a:p>
      </cdr:txBody>
    </cdr:sp>
  </cdr:relSizeAnchor>
  <cdr:relSizeAnchor xmlns:cdr="http://schemas.openxmlformats.org/drawingml/2006/chartDrawing">
    <cdr:from>
      <cdr:x>0.81773</cdr:x>
      <cdr:y>0.87899</cdr:y>
    </cdr:from>
    <cdr:to>
      <cdr:x>0.8749</cdr:x>
      <cdr:y>0.93657</cdr:y>
    </cdr:to>
    <cdr:sp macro="" textlink="">
      <cdr:nvSpPr>
        <cdr:cNvPr id="31746" name="Text Box 2"/>
        <cdr:cNvSpPr txBox="1">
          <a:spLocks xmlns:a="http://schemas.openxmlformats.org/drawingml/2006/main" noChangeArrowheads="1"/>
        </cdr:cNvSpPr>
      </cdr:nvSpPr>
      <cdr:spPr bwMode="auto">
        <a:xfrm xmlns:a="http://schemas.openxmlformats.org/drawingml/2006/main">
          <a:off x="2811785" y="2603810"/>
          <a:ext cx="196592" cy="170560"/>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18288" tIns="22860" rIns="0" bIns="0" anchor="t" upright="1">
          <a:spAutoFit/>
        </a:bodyPr>
        <a:lstStyle xmlns:a="http://schemas.openxmlformats.org/drawingml/2006/main"/>
        <a:p xmlns:a="http://schemas.openxmlformats.org/drawingml/2006/main">
          <a:pPr algn="l" rtl="0">
            <a:defRPr sz="1000"/>
          </a:pPr>
          <a:r>
            <a:rPr lang="en-GB" sz="1000" b="0" i="0" u="none" strike="noStrike" baseline="0">
              <a:solidFill>
                <a:srgbClr val="000000"/>
              </a:solidFill>
              <a:latin typeface="Arial"/>
              <a:cs typeface="Arial"/>
            </a:rPr>
            <a:t>Silt</a:t>
          </a:r>
        </a:p>
      </cdr:txBody>
    </cdr:sp>
  </cdr:relSizeAnchor>
  <cdr:relSizeAnchor xmlns:cdr="http://schemas.openxmlformats.org/drawingml/2006/chartDrawing">
    <cdr:from>
      <cdr:x>0.00027</cdr:x>
      <cdr:y>0.84551</cdr:y>
    </cdr:from>
    <cdr:to>
      <cdr:x>0.09272</cdr:x>
      <cdr:y>0.90309</cdr:y>
    </cdr:to>
    <cdr:sp macro="" textlink="">
      <cdr:nvSpPr>
        <cdr:cNvPr id="31747" name="Text Box 3"/>
        <cdr:cNvSpPr txBox="1">
          <a:spLocks xmlns:a="http://schemas.openxmlformats.org/drawingml/2006/main" noChangeArrowheads="1"/>
        </cdr:cNvSpPr>
      </cdr:nvSpPr>
      <cdr:spPr bwMode="auto">
        <a:xfrm xmlns:a="http://schemas.openxmlformats.org/drawingml/2006/main">
          <a:off x="928" y="2504633"/>
          <a:ext cx="317908" cy="170560"/>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18288" tIns="22860" rIns="0" bIns="0" anchor="t" upright="1">
          <a:spAutoFit/>
        </a:bodyPr>
        <a:lstStyle xmlns:a="http://schemas.openxmlformats.org/drawingml/2006/main"/>
        <a:p xmlns:a="http://schemas.openxmlformats.org/drawingml/2006/main">
          <a:pPr algn="l" rtl="0">
            <a:defRPr sz="1000"/>
          </a:pPr>
          <a:r>
            <a:rPr lang="en-GB" sz="1000" b="0" i="0" u="none" strike="noStrike" baseline="0">
              <a:solidFill>
                <a:srgbClr val="000000"/>
              </a:solidFill>
              <a:latin typeface="Arial"/>
              <a:cs typeface="Arial"/>
            </a:rPr>
            <a:t>Sand</a:t>
          </a:r>
        </a:p>
      </cdr:txBody>
    </cdr:sp>
  </cdr:relSizeAnchor>
</c:userShapes>
</file>

<file path=ppt/drawings/drawing2.xml><?xml version="1.0" encoding="utf-8"?>
<c:userShapes xmlns:c="http://schemas.openxmlformats.org/drawingml/2006/chart">
  <cdr:relSizeAnchor xmlns:cdr="http://schemas.openxmlformats.org/drawingml/2006/chartDrawing">
    <cdr:from>
      <cdr:x>0.41622</cdr:x>
      <cdr:y>0.02053</cdr:y>
    </cdr:from>
    <cdr:to>
      <cdr:x>0.59572</cdr:x>
      <cdr:y>0.07811</cdr:y>
    </cdr:to>
    <cdr:sp macro="" textlink="">
      <cdr:nvSpPr>
        <cdr:cNvPr id="31745" name="Text Box 1"/>
        <cdr:cNvSpPr txBox="1">
          <a:spLocks xmlns:a="http://schemas.openxmlformats.org/drawingml/2006/main" noChangeArrowheads="1"/>
        </cdr:cNvSpPr>
      </cdr:nvSpPr>
      <cdr:spPr bwMode="auto">
        <a:xfrm xmlns:a="http://schemas.openxmlformats.org/drawingml/2006/main">
          <a:off x="1430902" y="61670"/>
          <a:ext cx="617098" cy="172950"/>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18288" tIns="22860" rIns="0" bIns="0" anchor="t" upright="1">
          <a:spAutoFit/>
        </a:bodyPr>
        <a:lstStyle xmlns:a="http://schemas.openxmlformats.org/drawingml/2006/main"/>
        <a:p xmlns:a="http://schemas.openxmlformats.org/drawingml/2006/main">
          <a:pPr algn="l" rtl="0">
            <a:defRPr sz="1000"/>
          </a:pPr>
          <a:r>
            <a:rPr lang="en-GB" sz="1000" b="0" i="0" u="none" strike="noStrike" baseline="0" dirty="0">
              <a:solidFill>
                <a:srgbClr val="000000"/>
              </a:solidFill>
              <a:latin typeface="Arial"/>
              <a:cs typeface="Arial"/>
            </a:rPr>
            <a:t>Carbonate</a:t>
          </a:r>
        </a:p>
      </cdr:txBody>
    </cdr:sp>
  </cdr:relSizeAnchor>
  <cdr:relSizeAnchor xmlns:cdr="http://schemas.openxmlformats.org/drawingml/2006/chartDrawing">
    <cdr:from>
      <cdr:x>0.87314</cdr:x>
      <cdr:y>0.88774</cdr:y>
    </cdr:from>
    <cdr:to>
      <cdr:x>0.9531</cdr:x>
      <cdr:y>0.94532</cdr:y>
    </cdr:to>
    <cdr:sp macro="" textlink="">
      <cdr:nvSpPr>
        <cdr:cNvPr id="31746" name="Text Box 2"/>
        <cdr:cNvSpPr txBox="1">
          <a:spLocks xmlns:a="http://schemas.openxmlformats.org/drawingml/2006/main" noChangeArrowheads="1"/>
        </cdr:cNvSpPr>
      </cdr:nvSpPr>
      <cdr:spPr bwMode="auto">
        <a:xfrm xmlns:a="http://schemas.openxmlformats.org/drawingml/2006/main">
          <a:off x="3001748" y="2666463"/>
          <a:ext cx="274892" cy="172951"/>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18288" tIns="22860" rIns="0" bIns="0" anchor="t" upright="1">
          <a:spAutoFit/>
        </a:bodyPr>
        <a:lstStyle xmlns:a="http://schemas.openxmlformats.org/drawingml/2006/main"/>
        <a:p xmlns:a="http://schemas.openxmlformats.org/drawingml/2006/main">
          <a:pPr algn="l" rtl="0">
            <a:defRPr sz="1000"/>
          </a:pPr>
          <a:r>
            <a:rPr lang="en-GB" sz="1000" b="0" i="0" u="none" strike="noStrike" baseline="0">
              <a:solidFill>
                <a:srgbClr val="000000"/>
              </a:solidFill>
              <a:latin typeface="Arial"/>
              <a:cs typeface="Arial"/>
            </a:rPr>
            <a:t>Clay</a:t>
          </a:r>
        </a:p>
      </cdr:txBody>
    </cdr:sp>
  </cdr:relSizeAnchor>
  <cdr:relSizeAnchor xmlns:cdr="http://schemas.openxmlformats.org/drawingml/2006/chartDrawing">
    <cdr:from>
      <cdr:x>0.03466</cdr:x>
      <cdr:y>0.8805</cdr:y>
    </cdr:from>
    <cdr:to>
      <cdr:x>0.15195</cdr:x>
      <cdr:y>0.93808</cdr:y>
    </cdr:to>
    <cdr:sp macro="" textlink="">
      <cdr:nvSpPr>
        <cdr:cNvPr id="31747" name="Text Box 3"/>
        <cdr:cNvSpPr txBox="1">
          <a:spLocks xmlns:a="http://schemas.openxmlformats.org/drawingml/2006/main" noChangeArrowheads="1"/>
        </cdr:cNvSpPr>
      </cdr:nvSpPr>
      <cdr:spPr bwMode="auto">
        <a:xfrm xmlns:a="http://schemas.openxmlformats.org/drawingml/2006/main">
          <a:off x="119169" y="2644728"/>
          <a:ext cx="403228" cy="172950"/>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18288" tIns="22860" rIns="0" bIns="0" anchor="t" upright="1">
          <a:spAutoFit/>
        </a:bodyPr>
        <a:lstStyle xmlns:a="http://schemas.openxmlformats.org/drawingml/2006/main"/>
        <a:p xmlns:a="http://schemas.openxmlformats.org/drawingml/2006/main">
          <a:pPr algn="l" rtl="0">
            <a:defRPr sz="1000"/>
          </a:pPr>
          <a:r>
            <a:rPr lang="en-GB" sz="1000" b="0" i="0" u="none" strike="noStrike" baseline="0">
              <a:solidFill>
                <a:srgbClr val="000000"/>
              </a:solidFill>
              <a:latin typeface="Arial"/>
              <a:cs typeface="Arial"/>
            </a:rPr>
            <a:t>Quartz</a:t>
          </a:r>
        </a:p>
      </cdr:txBody>
    </cdr:sp>
  </cdr:relSizeAnchor>
</c:userShapes>
</file>

<file path=ppt/drawings/drawing3.xml><?xml version="1.0" encoding="utf-8"?>
<c:userShapes xmlns:c="http://schemas.openxmlformats.org/drawingml/2006/chart">
  <cdr:relSizeAnchor xmlns:cdr="http://schemas.openxmlformats.org/drawingml/2006/chartDrawing">
    <cdr:from>
      <cdr:x>0.4451</cdr:x>
      <cdr:y>0.0316</cdr:y>
    </cdr:from>
    <cdr:to>
      <cdr:x>0.59555</cdr:x>
      <cdr:y>0.08918</cdr:y>
    </cdr:to>
    <cdr:sp macro="" textlink="">
      <cdr:nvSpPr>
        <cdr:cNvPr id="31745" name="Text Box 1"/>
        <cdr:cNvSpPr txBox="1">
          <a:spLocks xmlns:a="http://schemas.openxmlformats.org/drawingml/2006/main" noChangeArrowheads="1"/>
        </cdr:cNvSpPr>
      </cdr:nvSpPr>
      <cdr:spPr bwMode="auto">
        <a:xfrm xmlns:a="http://schemas.openxmlformats.org/drawingml/2006/main">
          <a:off x="1530487" y="93608"/>
          <a:ext cx="517321" cy="170560"/>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18288" tIns="22860" rIns="0" bIns="0" anchor="t" upright="1">
          <a:spAutoFit/>
        </a:bodyPr>
        <a:lstStyle xmlns:a="http://schemas.openxmlformats.org/drawingml/2006/main"/>
        <a:p xmlns:a="http://schemas.openxmlformats.org/drawingml/2006/main">
          <a:pPr algn="l" rtl="0">
            <a:defRPr sz="1000"/>
          </a:pPr>
          <a:r>
            <a:rPr lang="en-GB" sz="1000" b="0" i="0" u="none" strike="noStrike" baseline="0">
              <a:solidFill>
                <a:srgbClr val="000000"/>
              </a:solidFill>
              <a:latin typeface="Arial"/>
              <a:cs typeface="Arial"/>
            </a:rPr>
            <a:t>Smectite</a:t>
          </a:r>
        </a:p>
      </cdr:txBody>
    </cdr:sp>
  </cdr:relSizeAnchor>
  <cdr:relSizeAnchor xmlns:cdr="http://schemas.openxmlformats.org/drawingml/2006/chartDrawing">
    <cdr:from>
      <cdr:x>0.81773</cdr:x>
      <cdr:y>0.87899</cdr:y>
    </cdr:from>
    <cdr:to>
      <cdr:x>0.95158</cdr:x>
      <cdr:y>0.93657</cdr:y>
    </cdr:to>
    <cdr:sp macro="" textlink="">
      <cdr:nvSpPr>
        <cdr:cNvPr id="31746" name="Text Box 2"/>
        <cdr:cNvSpPr txBox="1">
          <a:spLocks xmlns:a="http://schemas.openxmlformats.org/drawingml/2006/main" noChangeArrowheads="1"/>
        </cdr:cNvSpPr>
      </cdr:nvSpPr>
      <cdr:spPr bwMode="auto">
        <a:xfrm xmlns:a="http://schemas.openxmlformats.org/drawingml/2006/main">
          <a:off x="2811785" y="2603810"/>
          <a:ext cx="460254" cy="170560"/>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18288" tIns="22860" rIns="0" bIns="0" anchor="t" upright="1">
          <a:spAutoFit/>
        </a:bodyPr>
        <a:lstStyle xmlns:a="http://schemas.openxmlformats.org/drawingml/2006/main"/>
        <a:p xmlns:a="http://schemas.openxmlformats.org/drawingml/2006/main">
          <a:pPr algn="l" rtl="0">
            <a:defRPr sz="1000"/>
          </a:pPr>
          <a:r>
            <a:rPr lang="en-GB" sz="1000" b="0" i="0" u="none" strike="noStrike" baseline="0">
              <a:solidFill>
                <a:srgbClr val="000000"/>
              </a:solidFill>
              <a:latin typeface="Arial"/>
              <a:cs typeface="Arial"/>
            </a:rPr>
            <a:t>Chlorite</a:t>
          </a:r>
        </a:p>
      </cdr:txBody>
    </cdr:sp>
  </cdr:relSizeAnchor>
  <cdr:relSizeAnchor xmlns:cdr="http://schemas.openxmlformats.org/drawingml/2006/chartDrawing">
    <cdr:from>
      <cdr:x>0.00027</cdr:x>
      <cdr:y>0.84551</cdr:y>
    </cdr:from>
    <cdr:to>
      <cdr:x>0.07195</cdr:x>
      <cdr:y>0.90309</cdr:y>
    </cdr:to>
    <cdr:sp macro="" textlink="">
      <cdr:nvSpPr>
        <cdr:cNvPr id="31747" name="Text Box 3"/>
        <cdr:cNvSpPr txBox="1">
          <a:spLocks xmlns:a="http://schemas.openxmlformats.org/drawingml/2006/main" noChangeArrowheads="1"/>
        </cdr:cNvSpPr>
      </cdr:nvSpPr>
      <cdr:spPr bwMode="auto">
        <a:xfrm xmlns:a="http://schemas.openxmlformats.org/drawingml/2006/main">
          <a:off x="928" y="2504633"/>
          <a:ext cx="246478" cy="170560"/>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18288" tIns="22860" rIns="0" bIns="0" anchor="t" upright="1">
          <a:spAutoFit/>
        </a:bodyPr>
        <a:lstStyle xmlns:a="http://schemas.openxmlformats.org/drawingml/2006/main"/>
        <a:p xmlns:a="http://schemas.openxmlformats.org/drawingml/2006/main">
          <a:pPr algn="l" rtl="0">
            <a:defRPr sz="1000"/>
          </a:pPr>
          <a:r>
            <a:rPr lang="en-GB" sz="1000" b="0" i="0" u="none" strike="noStrike" baseline="0">
              <a:solidFill>
                <a:srgbClr val="000000"/>
              </a:solidFill>
              <a:latin typeface="Arial"/>
              <a:cs typeface="Arial"/>
            </a:rPr>
            <a:t>Illite</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76977" cy="512143"/>
          </a:xfrm>
          <a:prstGeom prst="rect">
            <a:avLst/>
          </a:prstGeom>
        </p:spPr>
        <p:txBody>
          <a:bodyPr vert="horz" lIns="95460" tIns="47730" rIns="95460" bIns="47730" rtlCol="0"/>
          <a:lstStyle>
            <a:lvl1pPr algn="l">
              <a:defRPr sz="1200"/>
            </a:lvl1pPr>
          </a:lstStyle>
          <a:p>
            <a:endParaRPr lang="en-GB"/>
          </a:p>
        </p:txBody>
      </p:sp>
      <p:sp>
        <p:nvSpPr>
          <p:cNvPr id="3" name="Date Placeholder 2"/>
          <p:cNvSpPr>
            <a:spLocks noGrp="1"/>
          </p:cNvSpPr>
          <p:nvPr>
            <p:ph type="dt" sz="quarter" idx="1"/>
          </p:nvPr>
        </p:nvSpPr>
        <p:spPr>
          <a:xfrm>
            <a:off x="4020651" y="1"/>
            <a:ext cx="3076976" cy="512143"/>
          </a:xfrm>
          <a:prstGeom prst="rect">
            <a:avLst/>
          </a:prstGeom>
        </p:spPr>
        <p:txBody>
          <a:bodyPr vert="horz" lIns="95460" tIns="47730" rIns="95460" bIns="47730" rtlCol="0"/>
          <a:lstStyle>
            <a:lvl1pPr algn="r">
              <a:defRPr sz="1200"/>
            </a:lvl1pPr>
          </a:lstStyle>
          <a:p>
            <a:fld id="{A1FEEDE3-63A3-4528-B458-A47B4E4A5798}" type="datetimeFigureOut">
              <a:rPr lang="en-GB" smtClean="0"/>
              <a:pPr/>
              <a:t>02/08/2011</a:t>
            </a:fld>
            <a:endParaRPr lang="en-GB"/>
          </a:p>
        </p:txBody>
      </p:sp>
      <p:sp>
        <p:nvSpPr>
          <p:cNvPr id="4" name="Footer Placeholder 3"/>
          <p:cNvSpPr>
            <a:spLocks noGrp="1"/>
          </p:cNvSpPr>
          <p:nvPr>
            <p:ph type="ftr" sz="quarter" idx="2"/>
          </p:nvPr>
        </p:nvSpPr>
        <p:spPr>
          <a:xfrm>
            <a:off x="1" y="9720824"/>
            <a:ext cx="3076977" cy="512142"/>
          </a:xfrm>
          <a:prstGeom prst="rect">
            <a:avLst/>
          </a:prstGeom>
        </p:spPr>
        <p:txBody>
          <a:bodyPr vert="horz" lIns="95460" tIns="47730" rIns="95460" bIns="47730" rtlCol="0" anchor="b"/>
          <a:lstStyle>
            <a:lvl1pPr algn="l">
              <a:defRPr sz="1200"/>
            </a:lvl1pPr>
          </a:lstStyle>
          <a:p>
            <a:endParaRPr lang="en-GB"/>
          </a:p>
        </p:txBody>
      </p:sp>
      <p:sp>
        <p:nvSpPr>
          <p:cNvPr id="5" name="Slide Number Placeholder 4"/>
          <p:cNvSpPr>
            <a:spLocks noGrp="1"/>
          </p:cNvSpPr>
          <p:nvPr>
            <p:ph type="sldNum" sz="quarter" idx="3"/>
          </p:nvPr>
        </p:nvSpPr>
        <p:spPr>
          <a:xfrm>
            <a:off x="4020651" y="9720824"/>
            <a:ext cx="3076976" cy="512142"/>
          </a:xfrm>
          <a:prstGeom prst="rect">
            <a:avLst/>
          </a:prstGeom>
        </p:spPr>
        <p:txBody>
          <a:bodyPr vert="horz" lIns="95460" tIns="47730" rIns="95460" bIns="47730" rtlCol="0" anchor="b"/>
          <a:lstStyle>
            <a:lvl1pPr algn="r">
              <a:defRPr sz="1200"/>
            </a:lvl1pPr>
          </a:lstStyle>
          <a:p>
            <a:fld id="{13D006E5-4C9B-445D-9688-453C8945E4F6}"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76363" cy="511731"/>
          </a:xfrm>
          <a:prstGeom prst="rect">
            <a:avLst/>
          </a:prstGeom>
        </p:spPr>
        <p:txBody>
          <a:bodyPr vert="horz" lIns="95460" tIns="47730" rIns="95460" bIns="47730" rtlCol="0"/>
          <a:lstStyle>
            <a:lvl1pPr algn="l">
              <a:defRPr sz="1200"/>
            </a:lvl1pPr>
          </a:lstStyle>
          <a:p>
            <a:endParaRPr lang="en-GB"/>
          </a:p>
        </p:txBody>
      </p:sp>
      <p:sp>
        <p:nvSpPr>
          <p:cNvPr id="3" name="Date Placeholder 2"/>
          <p:cNvSpPr>
            <a:spLocks noGrp="1"/>
          </p:cNvSpPr>
          <p:nvPr>
            <p:ph type="dt" idx="1"/>
          </p:nvPr>
        </p:nvSpPr>
        <p:spPr>
          <a:xfrm>
            <a:off x="4021294" y="0"/>
            <a:ext cx="3076363" cy="511731"/>
          </a:xfrm>
          <a:prstGeom prst="rect">
            <a:avLst/>
          </a:prstGeom>
        </p:spPr>
        <p:txBody>
          <a:bodyPr vert="horz" lIns="95460" tIns="47730" rIns="95460" bIns="47730" rtlCol="0"/>
          <a:lstStyle>
            <a:lvl1pPr algn="r">
              <a:defRPr sz="1200"/>
            </a:lvl1pPr>
          </a:lstStyle>
          <a:p>
            <a:fld id="{D770D163-7D8A-49A6-BB67-3A1C7A2E47D2}" type="datetimeFigureOut">
              <a:rPr lang="en-GB" smtClean="0"/>
              <a:pPr/>
              <a:t>02/08/2011</a:t>
            </a:fld>
            <a:endParaRPr lang="en-GB"/>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5460" tIns="47730" rIns="95460" bIns="47730" rtlCol="0" anchor="ctr"/>
          <a:lstStyle/>
          <a:p>
            <a:endParaRPr lang="en-GB"/>
          </a:p>
        </p:txBody>
      </p:sp>
      <p:sp>
        <p:nvSpPr>
          <p:cNvPr id="5" name="Notes Placeholder 4"/>
          <p:cNvSpPr>
            <a:spLocks noGrp="1"/>
          </p:cNvSpPr>
          <p:nvPr>
            <p:ph type="body" sz="quarter" idx="3"/>
          </p:nvPr>
        </p:nvSpPr>
        <p:spPr>
          <a:xfrm>
            <a:off x="709931" y="4861442"/>
            <a:ext cx="5679440" cy="4605576"/>
          </a:xfrm>
          <a:prstGeom prst="rect">
            <a:avLst/>
          </a:prstGeom>
        </p:spPr>
        <p:txBody>
          <a:bodyPr vert="horz" lIns="95460" tIns="47730" rIns="95460" bIns="4773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721106"/>
            <a:ext cx="3076363" cy="511731"/>
          </a:xfrm>
          <a:prstGeom prst="rect">
            <a:avLst/>
          </a:prstGeom>
        </p:spPr>
        <p:txBody>
          <a:bodyPr vert="horz" lIns="95460" tIns="47730" rIns="95460" bIns="47730" rtlCol="0" anchor="b"/>
          <a:lstStyle>
            <a:lvl1pPr algn="l">
              <a:defRPr sz="1200"/>
            </a:lvl1pPr>
          </a:lstStyle>
          <a:p>
            <a:endParaRPr lang="en-GB"/>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5460" tIns="47730" rIns="95460" bIns="47730" rtlCol="0" anchor="b"/>
          <a:lstStyle>
            <a:lvl1pPr algn="r">
              <a:defRPr sz="1200"/>
            </a:lvl1pPr>
          </a:lstStyle>
          <a:p>
            <a:fld id="{1769587D-718D-4B8E-BADC-1D9F3CF54E9B}"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3</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Youngs</a:t>
            </a:r>
            <a:r>
              <a:rPr lang="en-GB" sz="1200" kern="1200" dirty="0" smtClean="0">
                <a:solidFill>
                  <a:schemeClr val="tx1"/>
                </a:solidFill>
                <a:latin typeface="+mn-lt"/>
                <a:ea typeface="+mn-ea"/>
                <a:cs typeface="+mn-cs"/>
              </a:rPr>
              <a:t> Modulus: 2500 </a:t>
            </a:r>
            <a:r>
              <a:rPr lang="en-GB" sz="1200" kern="1200" dirty="0" err="1" smtClean="0">
                <a:solidFill>
                  <a:schemeClr val="tx1"/>
                </a:solidFill>
                <a:latin typeface="+mn-lt"/>
                <a:ea typeface="+mn-ea"/>
                <a:cs typeface="+mn-cs"/>
              </a:rPr>
              <a:t>Mpa</a:t>
            </a:r>
            <a:r>
              <a:rPr lang="en-GB" sz="1200" kern="1200" dirty="0" smtClean="0">
                <a:solidFill>
                  <a:schemeClr val="tx1"/>
                </a:solidFill>
                <a:latin typeface="+mn-lt"/>
                <a:ea typeface="+mn-ea"/>
                <a:cs typeface="+mn-cs"/>
              </a:rPr>
              <a:t> Poisson Ratio: 0.25</a:t>
            </a:r>
          </a:p>
          <a:p>
            <a:r>
              <a:rPr lang="en-GB" sz="1200" kern="1200" dirty="0" smtClean="0">
                <a:solidFill>
                  <a:schemeClr val="tx1"/>
                </a:solidFill>
                <a:latin typeface="+mn-lt"/>
                <a:ea typeface="+mn-ea"/>
                <a:cs typeface="+mn-cs"/>
              </a:rPr>
              <a:t>Tensile Strength: 0.05 </a:t>
            </a:r>
            <a:r>
              <a:rPr lang="en-GB" sz="1200" kern="1200" dirty="0" err="1" smtClean="0">
                <a:solidFill>
                  <a:schemeClr val="tx1"/>
                </a:solidFill>
                <a:latin typeface="+mn-lt"/>
                <a:ea typeface="+mn-ea"/>
                <a:cs typeface="+mn-cs"/>
              </a:rPr>
              <a:t>Mpa</a:t>
            </a:r>
            <a:r>
              <a:rPr lang="en-GB" sz="1200" kern="1200" dirty="0" smtClean="0">
                <a:solidFill>
                  <a:schemeClr val="tx1"/>
                </a:solidFill>
                <a:latin typeface="+mn-lt"/>
                <a:ea typeface="+mn-ea"/>
                <a:cs typeface="+mn-cs"/>
              </a:rPr>
              <a:t> Cohesion: 0.15 </a:t>
            </a:r>
            <a:r>
              <a:rPr lang="en-GB" sz="1200" kern="1200" dirty="0" err="1" smtClean="0">
                <a:solidFill>
                  <a:schemeClr val="tx1"/>
                </a:solidFill>
                <a:latin typeface="+mn-lt"/>
                <a:ea typeface="+mn-ea"/>
                <a:cs typeface="+mn-cs"/>
              </a:rPr>
              <a:t>MPa</a:t>
            </a:r>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Phi: 37 Depth: 100m</a:t>
            </a:r>
          </a:p>
          <a:p>
            <a:r>
              <a:rPr lang="en-GB" sz="1200" kern="1200" dirty="0" smtClean="0">
                <a:solidFill>
                  <a:schemeClr val="tx1"/>
                </a:solidFill>
                <a:latin typeface="+mn-lt"/>
                <a:ea typeface="+mn-ea"/>
                <a:cs typeface="+mn-cs"/>
              </a:rPr>
              <a:t>S1: 5.0 </a:t>
            </a:r>
            <a:r>
              <a:rPr lang="en-GB" sz="1200" kern="1200" dirty="0" err="1" smtClean="0">
                <a:solidFill>
                  <a:schemeClr val="tx1"/>
                </a:solidFill>
                <a:latin typeface="+mn-lt"/>
                <a:ea typeface="+mn-ea"/>
                <a:cs typeface="+mn-cs"/>
              </a:rPr>
              <a:t>MPa</a:t>
            </a:r>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S2: 3.9 </a:t>
            </a:r>
            <a:r>
              <a:rPr lang="en-GB" sz="1200" kern="1200" dirty="0" err="1" smtClean="0">
                <a:solidFill>
                  <a:schemeClr val="tx1"/>
                </a:solidFill>
                <a:latin typeface="+mn-lt"/>
                <a:ea typeface="+mn-ea"/>
                <a:cs typeface="+mn-cs"/>
              </a:rPr>
              <a:t>MPa</a:t>
            </a:r>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S3: 2.5 </a:t>
            </a:r>
            <a:r>
              <a:rPr lang="en-GB" sz="1200" kern="1200" dirty="0" err="1" smtClean="0">
                <a:solidFill>
                  <a:schemeClr val="tx1"/>
                </a:solidFill>
                <a:latin typeface="+mn-lt"/>
                <a:ea typeface="+mn-ea"/>
                <a:cs typeface="+mn-cs"/>
              </a:rPr>
              <a:t>MPa</a:t>
            </a:r>
            <a:endParaRPr lang="en-GB" sz="1200" kern="1200" dirty="0" smtClean="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23</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If</a:t>
            </a:r>
            <a:r>
              <a:rPr lang="en-GB" baseline="0" dirty="0" smtClean="0"/>
              <a:t> </a:t>
            </a:r>
            <a:r>
              <a:rPr lang="el-GR" dirty="0" smtClean="0"/>
              <a:t>σ</a:t>
            </a:r>
            <a:r>
              <a:rPr lang="en-GB" baseline="-25000" dirty="0" smtClean="0"/>
              <a:t>H</a:t>
            </a:r>
            <a:r>
              <a:rPr lang="en-GB" dirty="0" smtClean="0"/>
              <a:t> normal to beam line: Beneficial for </a:t>
            </a:r>
            <a:r>
              <a:rPr lang="en-GB" dirty="0" err="1" smtClean="0"/>
              <a:t>IR</a:t>
            </a:r>
            <a:r>
              <a:rPr lang="en-GB" dirty="0" smtClean="0"/>
              <a:t> Cavern, not so good for Shaft/Crown Intersection</a:t>
            </a:r>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41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8</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Contradictory data available from over-coring and published data – need to refine this</a:t>
            </a:r>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10</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54604">
              <a:defRPr/>
            </a:pPr>
            <a:r>
              <a:rPr lang="en-GB" dirty="0" smtClean="0"/>
              <a:t>UCS test by the </a:t>
            </a:r>
            <a:r>
              <a:rPr lang="en-GB" i="1" dirty="0" err="1" smtClean="0"/>
              <a:t>Ecole</a:t>
            </a:r>
            <a:r>
              <a:rPr lang="en-GB" i="1" dirty="0" smtClean="0"/>
              <a:t> </a:t>
            </a:r>
            <a:r>
              <a:rPr lang="en-GB" i="1" dirty="0" err="1" smtClean="0"/>
              <a:t>Polytechnique</a:t>
            </a:r>
            <a:r>
              <a:rPr lang="en-GB" i="1" dirty="0" smtClean="0"/>
              <a:t> </a:t>
            </a:r>
            <a:r>
              <a:rPr lang="en-GB" i="1" dirty="0" err="1" smtClean="0"/>
              <a:t>Federale</a:t>
            </a:r>
            <a:r>
              <a:rPr lang="en-GB" i="1" dirty="0" smtClean="0"/>
              <a:t> de Lausanne</a:t>
            </a:r>
            <a:r>
              <a:rPr lang="en-GB" dirty="0" smtClean="0"/>
              <a:t>. Following an initial “bedding in”, the rock shows an initial approximately linear elastic response (E = 500MPa) but increasing </a:t>
            </a:r>
            <a:r>
              <a:rPr lang="en-GB" dirty="0" err="1" smtClean="0"/>
              <a:t>anelasticity</a:t>
            </a:r>
            <a:r>
              <a:rPr lang="en-GB" dirty="0" smtClean="0"/>
              <a:t> towards peak strength.  Testing was carried out at 0.1mm/min (0.01% strain per minute).  </a:t>
            </a:r>
            <a:r>
              <a:rPr lang="en-GB" dirty="0" err="1" smtClean="0"/>
              <a:t>UCS</a:t>
            </a:r>
            <a:r>
              <a:rPr lang="en-GB" baseline="0" dirty="0" smtClean="0"/>
              <a:t> sensitive to w% material </a:t>
            </a:r>
            <a:r>
              <a:rPr lang="en-GB" baseline="0" smtClean="0"/>
              <a:t>is slaking.</a:t>
            </a:r>
            <a:endParaRPr lang="en-GB" dirty="0" smtClean="0"/>
          </a:p>
          <a:p>
            <a:pPr defTabSz="954604">
              <a:defRPr/>
            </a:pPr>
            <a:endParaRPr lang="en-GB" dirty="0" smtClean="0"/>
          </a:p>
          <a:p>
            <a:r>
              <a:rPr lang="en-GB" dirty="0" smtClean="0"/>
              <a:t>Undrained strength in rocks such as the weak molasse mudrocks is thus likely to be a function of:  mean effective stress (this is unknown in a UCS test), degree of cementation (i.e. “cohesion”), stress path direction (i.e. extension or compression), pore pressure conditions during testing (e.g. suctions) and the effects of geological structure (e.g. fissures and laminations).  Thus significant variation in UCS data due to the testing conditions can arise. </a:t>
            </a:r>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11</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12</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Note some creep strains at holding</a:t>
            </a:r>
            <a:r>
              <a:rPr lang="en-GB" baseline="0" dirty="0" smtClean="0"/>
              <a:t> tests prior to each loop and permanent strain at end of test – possible hysteresis effects:  “…</a:t>
            </a:r>
            <a:r>
              <a:rPr lang="en-GB" i="1" dirty="0" smtClean="0"/>
              <a:t>for any particular consolidation history, a critical level of repeated stress existed. Below this critical level, a state of </a:t>
            </a:r>
            <a:r>
              <a:rPr lang="en-GB" i="1" dirty="0" err="1" smtClean="0"/>
              <a:t>nonfailure</a:t>
            </a:r>
            <a:r>
              <a:rPr lang="en-GB" i="1" dirty="0" smtClean="0"/>
              <a:t> equilibrium was reached in which the stress-strain curves followed closed hysteresis loops. Above the critical level of repeated stress, effective stress failure occurred; and each cycle of loading produced cumulative increases in deformation…</a:t>
            </a:r>
            <a:r>
              <a:rPr lang="en-GB" dirty="0" smtClean="0"/>
              <a:t>” (</a:t>
            </a:r>
            <a:r>
              <a:rPr lang="en-GB" dirty="0" err="1" smtClean="0"/>
              <a:t>Sangrey</a:t>
            </a:r>
            <a:r>
              <a:rPr lang="en-GB" baseline="0" dirty="0" smtClean="0"/>
              <a:t> et al (1969).  Can </a:t>
            </a:r>
            <a:r>
              <a:rPr lang="en-GB" baseline="0" dirty="0" err="1" smtClean="0"/>
              <a:t>Geot</a:t>
            </a:r>
            <a:r>
              <a:rPr lang="en-GB" baseline="0" dirty="0" smtClean="0"/>
              <a:t>. J.).</a:t>
            </a:r>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13</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19</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Model of the </a:t>
            </a:r>
            <a:r>
              <a:rPr lang="en-GB" b="1" dirty="0" err="1" smtClean="0"/>
              <a:t>EdZ</a:t>
            </a:r>
            <a:r>
              <a:rPr lang="en-GB" b="1" dirty="0" smtClean="0"/>
              <a:t> and EDZ developed for the Mon Terri test galleries in the Opalinus Claystone (</a:t>
            </a:r>
            <a:r>
              <a:rPr lang="en-GB" b="1" dirty="0" err="1" smtClean="0"/>
              <a:t>Corkum</a:t>
            </a:r>
            <a:r>
              <a:rPr lang="en-GB" b="1" dirty="0" smtClean="0"/>
              <a:t> &amp; Martin, 2007)</a:t>
            </a:r>
            <a:endParaRPr lang="en-GB" dirty="0" smtClean="0"/>
          </a:p>
          <a:p>
            <a:r>
              <a:rPr lang="en-GB" dirty="0" err="1" smtClean="0"/>
              <a:t>Corkum</a:t>
            </a:r>
            <a:r>
              <a:rPr lang="en-GB" dirty="0" smtClean="0"/>
              <a:t> AG and Martin CD (2007).  </a:t>
            </a:r>
            <a:r>
              <a:rPr lang="en-GB" dirty="0" err="1" smtClean="0"/>
              <a:t>Rf</a:t>
            </a:r>
            <a:r>
              <a:rPr lang="en-GB" dirty="0" smtClean="0"/>
              <a:t>/a equation from Martin  et al (1999).  </a:t>
            </a:r>
          </a:p>
          <a:p>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21</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…further investigation required…..</a:t>
            </a:r>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22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Arup Bulle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6"/>
            <a:ext cx="8318500" cy="4505324"/>
          </a:xfrm>
          <a:prstGeom prst="rect">
            <a:avLst/>
          </a:prstGeom>
        </p:spPr>
        <p:txBody>
          <a:bodyPr lIns="0" tIns="0" rIns="0" bIns="0"/>
          <a:lstStyle>
            <a:lvl1pPr marL="266700" indent="-266700">
              <a:lnSpc>
                <a:spcPts val="2500"/>
              </a:lnSpc>
              <a:spcBef>
                <a:spcPts val="1400"/>
              </a:spcBef>
              <a:buClr>
                <a:schemeClr val="accent3"/>
              </a:buClr>
              <a:buFont typeface="Arial" pitchFamily="34" charset="0"/>
              <a:buChar char="•"/>
              <a:tabLst/>
              <a:defRPr sz="2400" b="0"/>
            </a:lvl1pPr>
            <a:lvl2pPr marL="542925" indent="-276225">
              <a:lnSpc>
                <a:spcPts val="2500"/>
              </a:lnSpc>
              <a:buClr>
                <a:schemeClr val="accent3"/>
              </a:buClr>
              <a:buSzPct val="80000"/>
              <a:buFont typeface="Lucida Grande"/>
              <a:buChar char="-"/>
              <a:defRPr b="0"/>
            </a:lvl2pPr>
            <a:lvl3pPr marL="809625" indent="-266700">
              <a:lnSpc>
                <a:spcPts val="2300"/>
              </a:lnSpc>
              <a:buClr>
                <a:schemeClr val="accent3"/>
              </a:buClr>
              <a:buSzPct val="80000"/>
              <a:buFont typeface="Lucida Grande"/>
              <a:buChar char="-"/>
              <a:defRPr b="0"/>
            </a:lvl3pPr>
            <a:lvl4pPr marL="809625" indent="-266700">
              <a:lnSpc>
                <a:spcPts val="2300"/>
              </a:lnSpc>
              <a:buClr>
                <a:schemeClr val="accent3"/>
              </a:buClr>
              <a:buSzPct val="80000"/>
              <a:buFont typeface="Lucida Grande"/>
              <a:buChar char="-"/>
              <a:defRPr b="0"/>
            </a:lvl4pPr>
            <a:lvl5pPr marL="809625" indent="-266700">
              <a:lnSpc>
                <a:spcPts val="2300"/>
              </a:lnSpc>
              <a:buClr>
                <a:schemeClr val="accent3"/>
              </a:buClr>
              <a:buSzPct val="80000"/>
              <a:buFont typeface="Lucida Grande"/>
              <a:buChar char="-"/>
              <a:defRPr b="0" baseline="0"/>
            </a:lvl5pPr>
            <a:lvl6pPr marL="809625" indent="-266700">
              <a:lnSpc>
                <a:spcPts val="2300"/>
              </a:lnSpc>
              <a:buClr>
                <a:schemeClr val="accent3"/>
              </a:buClr>
              <a:buSzPct val="80000"/>
              <a:buFont typeface="Lucida Grande"/>
              <a:buChar char="-"/>
              <a:defRPr lang="en-GB" sz="2200" b="0" dirty="0" smtClean="0">
                <a:solidFill>
                  <a:srgbClr val="000000"/>
                </a:solidFill>
                <a:latin typeface="+mn-lt"/>
                <a:ea typeface="+mn-ea"/>
                <a:cs typeface="Arial"/>
              </a:defRPr>
            </a:lvl6pPr>
            <a:lvl7pPr marL="809625" indent="-266700">
              <a:lnSpc>
                <a:spcPts val="2300"/>
              </a:lnSpc>
              <a:buClr>
                <a:schemeClr val="accent3"/>
              </a:buClr>
              <a:buSzPct val="80000"/>
              <a:buFont typeface="Lucida Grande"/>
              <a:buChar char="-"/>
              <a:defRPr lang="en-GB" sz="2200" b="0" dirty="0" smtClean="0">
                <a:solidFill>
                  <a:srgbClr val="000000"/>
                </a:solidFill>
                <a:latin typeface="+mn-lt"/>
                <a:ea typeface="+mn-ea"/>
                <a:cs typeface="Arial"/>
              </a:defRPr>
            </a:lvl7pPr>
            <a:lvl8pPr marL="809625" indent="-266700">
              <a:lnSpc>
                <a:spcPts val="2300"/>
              </a:lnSpc>
              <a:buClr>
                <a:schemeClr val="accent3"/>
              </a:buClr>
              <a:buSzPct val="80000"/>
              <a:buFont typeface="Lucida Grande"/>
              <a:buChar char="-"/>
              <a:defRPr lang="en-GB" sz="2200" b="0" dirty="0" smtClean="0">
                <a:solidFill>
                  <a:srgbClr val="000000"/>
                </a:solidFill>
                <a:latin typeface="+mn-lt"/>
                <a:ea typeface="+mn-ea"/>
                <a:cs typeface="Arial"/>
              </a:defRPr>
            </a:lvl8pPr>
            <a:lvl9pPr marL="809625" indent="-266700">
              <a:lnSpc>
                <a:spcPts val="2300"/>
              </a:lnSpc>
              <a:buClr>
                <a:schemeClr val="accent3"/>
              </a:buClr>
              <a:buSzPct val="80000"/>
              <a:buFont typeface="Lucida Grande"/>
              <a:buChar char="-"/>
              <a:defRPr lang="en-GB" sz="2200" b="0" dirty="0" smtClean="0">
                <a:solidFill>
                  <a:srgbClr val="000000"/>
                </a:solidFill>
                <a:latin typeface="+mn-lt"/>
                <a:ea typeface="+mn-ea"/>
                <a:cs typeface="Aria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4" name="Slide Number Placeholder 14"/>
          <p:cNvSpPr txBox="1">
            <a:spLocks/>
          </p:cNvSpPr>
          <p:nvPr/>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
        <p:nvSpPr>
          <p:cNvPr id="8"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lvl="0"/>
            <a:r>
              <a:rPr lang="en-US" dirty="0" smtClean="0"/>
              <a:t>Footer title</a:t>
            </a:r>
            <a:endParaRPr lang="en-US" dirty="0"/>
          </a:p>
        </p:txBody>
      </p:sp>
    </p:spTree>
    <p:extLst>
      <p:ext uri="{BB962C8B-B14F-4D97-AF65-F5344CB8AC3E}">
        <p14:creationId xmlns="" xmlns:p14="http://schemas.microsoft.com/office/powerpoint/2010/main" val="3329525366"/>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rup ThreeObjects Option1">
    <p:spTree>
      <p:nvGrpSpPr>
        <p:cNvPr id="1" name=""/>
        <p:cNvGrpSpPr/>
        <p:nvPr/>
      </p:nvGrpSpPr>
      <p:grpSpPr>
        <a:xfrm>
          <a:off x="0" y="0"/>
          <a:ext cx="0" cy="0"/>
          <a:chOff x="0" y="0"/>
          <a:chExt cx="0" cy="0"/>
        </a:xfrm>
      </p:grpSpPr>
      <p:sp>
        <p:nvSpPr>
          <p:cNvPr id="10"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2"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1"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8"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9"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cSld>
  <p:clrMapOvr>
    <a:masterClrMapping/>
  </p:clrMapOvr>
  <p:transition spd="slow">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Arup ThreeObjects Option1">
    <p:spTree>
      <p:nvGrpSpPr>
        <p:cNvPr id="1" name=""/>
        <p:cNvGrpSpPr/>
        <p:nvPr/>
      </p:nvGrpSpPr>
      <p:grpSpPr>
        <a:xfrm>
          <a:off x="0" y="0"/>
          <a:ext cx="0" cy="0"/>
          <a:chOff x="0" y="0"/>
          <a:chExt cx="0" cy="0"/>
        </a:xfrm>
      </p:grpSpPr>
      <p:sp>
        <p:nvSpPr>
          <p:cNvPr id="10"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2"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1"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8"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891295093"/>
      </p:ext>
    </p:extLst>
  </p:cSld>
  <p:clrMapOvr>
    <a:masterClrMapping/>
  </p:clrMapOvr>
  <p:transition spd="slow">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Arup ThreeObjects Option2">
    <p:spTree>
      <p:nvGrpSpPr>
        <p:cNvPr id="1" name=""/>
        <p:cNvGrpSpPr/>
        <p:nvPr/>
      </p:nvGrpSpPr>
      <p:grpSpPr>
        <a:xfrm>
          <a:off x="0" y="0"/>
          <a:ext cx="0" cy="0"/>
          <a:chOff x="0" y="0"/>
          <a:chExt cx="0" cy="0"/>
        </a:xfrm>
      </p:grpSpPr>
      <p:sp>
        <p:nvSpPr>
          <p:cNvPr id="15"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4" hasCustomPrompt="1"/>
          </p:nvPr>
        </p:nvSpPr>
        <p:spPr>
          <a:xfrm>
            <a:off x="415925" y="3284984"/>
            <a:ext cx="3960000" cy="2638800"/>
          </a:xfrm>
          <a:prstGeom prst="rect">
            <a:avLst/>
          </a:prstGeom>
        </p:spPr>
        <p:txBody>
          <a:bodyPr lIns="0" tIns="0" rIns="0" bIns="0"/>
          <a:lstStyle>
            <a:lvl1pPr>
              <a:lnSpc>
                <a:spcPts val="2500"/>
              </a:lnSpc>
              <a:spcBef>
                <a:spcPts val="20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15925" y="331200"/>
            <a:ext cx="3960000" cy="2638800"/>
          </a:xfrm>
          <a:prstGeom prst="rect">
            <a:avLst/>
          </a:prstGeom>
        </p:spPr>
        <p:txBody>
          <a:bodyPr lIns="0" tIns="0" rIns="0" bIns="0"/>
          <a:lstStyle>
            <a:lvl1pPr>
              <a:lnSpc>
                <a:spcPts val="2500"/>
              </a:lnSpc>
              <a:spcBef>
                <a:spcPts val="20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2"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8" name="Text Placeholder 7"/>
          <p:cNvSpPr>
            <a:spLocks noGrp="1"/>
          </p:cNvSpPr>
          <p:nvPr>
            <p:ph type="body" sz="quarter" idx="29"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1101440448"/>
      </p:ext>
    </p:extLst>
  </p:cSld>
  <p:clrMapOvr>
    <a:masterClrMapping/>
  </p:clrMapOvr>
  <p:transition spd="slow">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Arup TwoObjects">
    <p:spTree>
      <p:nvGrpSpPr>
        <p:cNvPr id="1" name=""/>
        <p:cNvGrpSpPr/>
        <p:nvPr/>
      </p:nvGrpSpPr>
      <p:grpSpPr>
        <a:xfrm>
          <a:off x="0" y="0"/>
          <a:ext cx="0" cy="0"/>
          <a:chOff x="0" y="0"/>
          <a:chExt cx="0" cy="0"/>
        </a:xfrm>
      </p:grpSpPr>
      <p:sp>
        <p:nvSpPr>
          <p:cNvPr id="7" name="Content Placeholder 4"/>
          <p:cNvSpPr>
            <a:spLocks noGrp="1"/>
          </p:cNvSpPr>
          <p:nvPr>
            <p:ph sz="quarter" idx="23"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9"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3954589116"/>
      </p:ext>
    </p:extLst>
  </p:cSld>
  <p:clrMapOvr>
    <a:masterClrMapping/>
  </p:clrMapOvr>
  <p:transition spd="slow">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Arup SingleImage">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7515" y="322263"/>
            <a:ext cx="8305798" cy="5608636"/>
          </a:xfrm>
          <a:prstGeom prst="rect">
            <a:avLst/>
          </a:prstGeom>
        </p:spPr>
        <p:txBody>
          <a:bodyPr vert="horz" lIns="0" tIns="0" rIns="0" bIns="0"/>
          <a:lstStyle>
            <a:lvl1pPr marL="342900" marR="0" indent="-342900" algn="l" defTabSz="914400" rtl="0" eaLnBrk="1" fontAlgn="base" latinLnBrk="0" hangingPunct="1">
              <a:lnSpc>
                <a:spcPct val="100000"/>
              </a:lnSpc>
              <a:spcBef>
                <a:spcPct val="50000"/>
              </a:spcBef>
              <a:spcAft>
                <a:spcPct val="0"/>
              </a:spcAft>
              <a:buClr>
                <a:schemeClr val="accent6"/>
              </a:buClr>
              <a:buSzTx/>
              <a:buFont typeface="Arial"/>
              <a:buChar char="•"/>
              <a:tabLst/>
              <a:defRPr baseline="0">
                <a:latin typeface="+mj-lt"/>
              </a:defRPr>
            </a:lvl1pPr>
          </a:lstStyle>
          <a:p>
            <a:r>
              <a:rPr lang="en-US" dirty="0" smtClean="0"/>
              <a:t>Use this layout for images only.</a:t>
            </a:r>
            <a:br>
              <a:rPr lang="en-US" dirty="0" smtClean="0"/>
            </a:br>
            <a:r>
              <a:rPr lang="en-US" dirty="0" smtClean="0"/>
              <a:t>Images will scale to fit this box exactly.</a:t>
            </a:r>
            <a:br>
              <a:rPr lang="en-US" dirty="0" smtClean="0"/>
            </a:br>
            <a:r>
              <a:rPr lang="en-US" dirty="0" smtClean="0"/>
              <a:t>For a bullet slide with text, from the ‘Home’ menu choose:</a:t>
            </a:r>
            <a:br>
              <a:rPr lang="en-US" dirty="0" smtClean="0"/>
            </a:br>
            <a:r>
              <a:rPr lang="en-US" dirty="0" smtClean="0"/>
              <a:t>New slide | Arup Bullet Layout</a:t>
            </a:r>
          </a:p>
          <a:p>
            <a:r>
              <a:rPr lang="en-US" dirty="0" smtClean="0"/>
              <a:t>Do not use this layout for text</a:t>
            </a:r>
          </a:p>
          <a:p>
            <a:r>
              <a:rPr lang="en-US" dirty="0" smtClean="0"/>
              <a:t>For any other content type (chart/graph/media) use the ‘Arup Object’ series of master slides</a:t>
            </a:r>
            <a:br>
              <a:rPr lang="en-US" dirty="0" smtClean="0"/>
            </a:br>
            <a:endParaRPr lang="en-US" dirty="0" smtClean="0"/>
          </a:p>
        </p:txBody>
      </p:sp>
      <p:sp>
        <p:nvSpPr>
          <p:cNvPr id="11"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4"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53815173"/>
      </p:ext>
    </p:extLst>
  </p:cSld>
  <p:clrMapOvr>
    <a:masterClrMapping/>
  </p:clrMapOvr>
  <p:transition spd="slow">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Arup FourImages">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p:txBody>
      </p:sp>
      <p:sp>
        <p:nvSpPr>
          <p:cNvPr id="15"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4144782023"/>
      </p:ext>
    </p:extLst>
  </p:cSld>
  <p:clrMapOvr>
    <a:masterClrMapping/>
  </p:clrMapOvr>
  <p:transition spd="slow">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Arup EightImages ValueStatement">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1843200"/>
          </a:xfrm>
          <a:prstGeom prst="rect">
            <a:avLst/>
          </a:prstGeom>
          <a:solidFill>
            <a:schemeClr val="accent6"/>
          </a:solidFill>
          <a:ln w="19050">
            <a:noFill/>
          </a:ln>
        </p:spPr>
        <p:txBody>
          <a:bodyPr vert="horz" lIns="180000" tIns="180000" rIns="180000" bIns="180000"/>
          <a:lstStyle>
            <a:lvl1pPr marL="0" marR="0" indent="0" algn="l" defTabSz="914400" rtl="0" eaLnBrk="1" fontAlgn="base" latinLnBrk="0" hangingPunct="1">
              <a:lnSpc>
                <a:spcPts val="1950"/>
              </a:lnSpc>
              <a:spcBef>
                <a:spcPts val="0"/>
              </a:spcBef>
              <a:spcAft>
                <a:spcPct val="0"/>
              </a:spcAft>
              <a:buClr>
                <a:schemeClr val="accent3"/>
              </a:buClr>
              <a:buSzTx/>
              <a:buFontTx/>
              <a:buNone/>
              <a:tabLst/>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20 words.</a:t>
            </a:r>
          </a:p>
        </p:txBody>
      </p:sp>
      <p:sp>
        <p:nvSpPr>
          <p:cNvPr id="12" name="Picture Placeholder 9"/>
          <p:cNvSpPr>
            <a:spLocks noGrp="1"/>
          </p:cNvSpPr>
          <p:nvPr>
            <p:ph type="pic" sz="quarter" idx="36"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1962097257"/>
      </p:ext>
    </p:extLst>
  </p:cSld>
  <p:clrMapOvr>
    <a:masterClrMapping/>
  </p:clrMapOvr>
  <p:transition spd="slow">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Arup SevenImages ValueStatement">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3723538"/>
          </a:xfrm>
          <a:prstGeom prst="rect">
            <a:avLst/>
          </a:prstGeom>
          <a:solidFill>
            <a:schemeClr val="accent6"/>
          </a:solidFill>
          <a:ln w="19050">
            <a:noFill/>
          </a:ln>
        </p:spPr>
        <p:txBody>
          <a:bodyPr vert="horz" lIns="180000" tIns="180000" rIns="180000" bIns="180000"/>
          <a:lstStyle>
            <a:lvl1pPr marL="0" marR="0" indent="0" algn="l" defTabSz="914400" rtl="0" eaLnBrk="1" fontAlgn="base" latinLnBrk="0" hangingPunct="1">
              <a:lnSpc>
                <a:spcPts val="1950"/>
              </a:lnSpc>
              <a:spcBef>
                <a:spcPts val="0"/>
              </a:spcBef>
              <a:spcAft>
                <a:spcPct val="0"/>
              </a:spcAft>
              <a:buClr>
                <a:schemeClr val="accent3"/>
              </a:buClr>
              <a:buSzTx/>
              <a:buFontTx/>
              <a:buNone/>
              <a:tabLst/>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40 words.</a:t>
            </a:r>
          </a:p>
          <a:p>
            <a:pPr lvl="0"/>
            <a:endParaRPr lang="en-GB" dirty="0" smtClean="0"/>
          </a:p>
          <a:p>
            <a:pPr marL="0" marR="0" lvl="0" indent="0" algn="l" defTabSz="914400" rtl="0" eaLnBrk="1" fontAlgn="base" latinLnBrk="0" hangingPunct="1">
              <a:lnSpc>
                <a:spcPts val="1950"/>
              </a:lnSpc>
              <a:spcBef>
                <a:spcPts val="0"/>
              </a:spcBef>
              <a:spcAft>
                <a:spcPct val="0"/>
              </a:spcAft>
              <a:buClr>
                <a:schemeClr val="accent3"/>
              </a:buClr>
              <a:buSzTx/>
              <a:buFontTx/>
              <a:buNone/>
              <a:tabLst/>
              <a:defRPr/>
            </a:pPr>
            <a:r>
              <a:rPr lang="en-GB" dirty="0" smtClean="0"/>
              <a:t>You may enter a short value statement here. You may highlight a specific point in white as appropriate. Max approx 40 words.</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1962097257"/>
      </p:ext>
    </p:extLst>
  </p:cSld>
  <p:clrMapOvr>
    <a:masterClrMapping/>
  </p:clrMapOvr>
  <p:transition spd="slow">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Arup NineImages">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0" name="Picture Placeholder 9"/>
          <p:cNvSpPr>
            <a:spLocks noGrp="1"/>
          </p:cNvSpPr>
          <p:nvPr>
            <p:ph type="pic" sz="quarter" idx="19"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2" name="Picture Placeholder 9"/>
          <p:cNvSpPr>
            <a:spLocks noGrp="1"/>
          </p:cNvSpPr>
          <p:nvPr>
            <p:ph type="pic" sz="quarter" idx="20" hasCustomPrompt="1"/>
          </p:nvPr>
        </p:nvSpPr>
        <p:spPr>
          <a:xfrm>
            <a:off x="5980113"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612285595"/>
      </p:ext>
    </p:extLst>
  </p:cSld>
  <p:clrMapOvr>
    <a:masterClrMapping/>
  </p:clrMapOvr>
  <p:transition spd="slow">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Arup ThreeImages Option1">
    <p:spTree>
      <p:nvGrpSpPr>
        <p:cNvPr id="1" name=""/>
        <p:cNvGrpSpPr/>
        <p:nvPr/>
      </p:nvGrpSpPr>
      <p:grpSpPr>
        <a:xfrm>
          <a:off x="0" y="0"/>
          <a:ext cx="0" cy="0"/>
          <a:chOff x="0" y="0"/>
          <a:chExt cx="0" cy="0"/>
        </a:xfrm>
      </p:grpSpPr>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1277416501"/>
      </p:ext>
    </p:extLst>
  </p:cSld>
  <p:clrMapOvr>
    <a:masterClrMapping/>
  </p:clrMapOvr>
  <p:transition spd="slow">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Arup ThreeImages Option2">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2"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983900745"/>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rup ThreeObjects Option2">
    <p:spTree>
      <p:nvGrpSpPr>
        <p:cNvPr id="1" name=""/>
        <p:cNvGrpSpPr/>
        <p:nvPr/>
      </p:nvGrpSpPr>
      <p:grpSpPr>
        <a:xfrm>
          <a:off x="0" y="0"/>
          <a:ext cx="0" cy="0"/>
          <a:chOff x="0" y="0"/>
          <a:chExt cx="0" cy="0"/>
        </a:xfrm>
      </p:grpSpPr>
      <p:sp>
        <p:nvSpPr>
          <p:cNvPr id="15"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4" hasCustomPrompt="1"/>
          </p:nvPr>
        </p:nvSpPr>
        <p:spPr>
          <a:xfrm>
            <a:off x="415925" y="3284984"/>
            <a:ext cx="3960000" cy="2638800"/>
          </a:xfrm>
          <a:prstGeom prst="rect">
            <a:avLst/>
          </a:prstGeom>
        </p:spPr>
        <p:txBody>
          <a:bodyPr lIns="0" tIns="0" rIns="0" bIns="0"/>
          <a:lstStyle>
            <a:lvl1pPr>
              <a:lnSpc>
                <a:spcPts val="2500"/>
              </a:lnSpc>
              <a:spcBef>
                <a:spcPts val="20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15925" y="331200"/>
            <a:ext cx="3960000" cy="2638800"/>
          </a:xfrm>
          <a:prstGeom prst="rect">
            <a:avLst/>
          </a:prstGeom>
        </p:spPr>
        <p:txBody>
          <a:bodyPr lIns="0" tIns="0" rIns="0" bIns="0"/>
          <a:lstStyle>
            <a:lvl1pPr>
              <a:lnSpc>
                <a:spcPts val="2500"/>
              </a:lnSpc>
              <a:spcBef>
                <a:spcPts val="20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2"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9" name="Text Placeholder 7"/>
          <p:cNvSpPr>
            <a:spLocks noGrp="1"/>
          </p:cNvSpPr>
          <p:nvPr>
            <p:ph type="body" sz="quarter" idx="29"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cSld>
  <p:clrMapOvr>
    <a:masterClrMapping/>
  </p:clrMapOvr>
  <p:transition spd="slow">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Arup TwoImages">
    <p:spTree>
      <p:nvGrpSpPr>
        <p:cNvPr id="1" name=""/>
        <p:cNvGrpSpPr/>
        <p:nvPr/>
      </p:nvGrpSpPr>
      <p:grpSpPr>
        <a:xfrm>
          <a:off x="0" y="0"/>
          <a:ext cx="0" cy="0"/>
          <a:chOff x="0" y="0"/>
          <a:chExt cx="0" cy="0"/>
        </a:xfrm>
      </p:grpSpPr>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8"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3310545514"/>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rup TwoObjects">
    <p:spTree>
      <p:nvGrpSpPr>
        <p:cNvPr id="1" name=""/>
        <p:cNvGrpSpPr/>
        <p:nvPr/>
      </p:nvGrpSpPr>
      <p:grpSpPr>
        <a:xfrm>
          <a:off x="0" y="0"/>
          <a:ext cx="0" cy="0"/>
          <a:chOff x="0" y="0"/>
          <a:chExt cx="0" cy="0"/>
        </a:xfrm>
      </p:grpSpPr>
      <p:sp>
        <p:nvSpPr>
          <p:cNvPr id="7" name="Content Placeholder 4"/>
          <p:cNvSpPr>
            <a:spLocks noGrp="1"/>
          </p:cNvSpPr>
          <p:nvPr>
            <p:ph sz="quarter" idx="23"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rup SingleImage">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7515" y="322263"/>
            <a:ext cx="8305798" cy="5608636"/>
          </a:xfrm>
          <a:prstGeom prst="rect">
            <a:avLst/>
          </a:prstGeom>
        </p:spPr>
        <p:txBody>
          <a:bodyPr vert="horz" lIns="0" tIns="0" rIns="0" bIns="0"/>
          <a:lstStyle>
            <a:lvl1pPr marL="342900" marR="0" indent="-342900" algn="l" defTabSz="914400" rtl="0" eaLnBrk="1" fontAlgn="base" latinLnBrk="0" hangingPunct="1">
              <a:lnSpc>
                <a:spcPct val="100000"/>
              </a:lnSpc>
              <a:spcBef>
                <a:spcPct val="50000"/>
              </a:spcBef>
              <a:spcAft>
                <a:spcPct val="0"/>
              </a:spcAft>
              <a:buClr>
                <a:schemeClr val="accent3"/>
              </a:buClr>
              <a:buSzTx/>
              <a:buFont typeface="Arial"/>
              <a:buChar char="•"/>
              <a:tabLst/>
              <a:defRPr baseline="0">
                <a:latin typeface="+mj-lt"/>
              </a:defRPr>
            </a:lvl1pPr>
          </a:lstStyle>
          <a:p>
            <a:r>
              <a:rPr lang="en-US" dirty="0" smtClean="0"/>
              <a:t>Use this layout for images only.</a:t>
            </a:r>
            <a:br>
              <a:rPr lang="en-US" dirty="0" smtClean="0"/>
            </a:br>
            <a:r>
              <a:rPr lang="en-US" dirty="0" smtClean="0"/>
              <a:t>Images will scale to fit this box exactly.</a:t>
            </a:r>
            <a:br>
              <a:rPr lang="en-US" dirty="0" smtClean="0"/>
            </a:br>
            <a:r>
              <a:rPr lang="en-US" dirty="0" smtClean="0"/>
              <a:t>For a bullet slide with text, from the ‘Home’ menu choose:</a:t>
            </a:r>
            <a:br>
              <a:rPr lang="en-US" dirty="0" smtClean="0"/>
            </a:br>
            <a:r>
              <a:rPr lang="en-US" dirty="0" smtClean="0"/>
              <a:t>New slide | Arup Bullet Layout</a:t>
            </a:r>
          </a:p>
          <a:p>
            <a:r>
              <a:rPr lang="en-US" dirty="0" smtClean="0"/>
              <a:t>Do not use this layout for text</a:t>
            </a:r>
          </a:p>
          <a:p>
            <a:r>
              <a:rPr lang="en-US" dirty="0" smtClean="0"/>
              <a:t>For any other content type (chart/graph/media) use the ‘Arup Object’ series of master slides</a:t>
            </a:r>
            <a:br>
              <a:rPr lang="en-US" dirty="0" smtClean="0"/>
            </a:br>
            <a:endParaRPr lang="en-US" dirty="0" smtClean="0"/>
          </a:p>
        </p:txBody>
      </p:sp>
      <p:sp>
        <p:nvSpPr>
          <p:cNvPr id="11"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5"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1516907003"/>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rup FourImages">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p:txBody>
      </p:sp>
      <p:sp>
        <p:nvSpPr>
          <p:cNvPr id="16"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170117498"/>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rup EightImages ValueStatement">
    <p:spTree>
      <p:nvGrpSpPr>
        <p:cNvPr id="1" name=""/>
        <p:cNvGrpSpPr/>
        <p:nvPr/>
      </p:nvGrpSpPr>
      <p:grpSpPr>
        <a:xfrm>
          <a:off x="0" y="0"/>
          <a:ext cx="0" cy="0"/>
          <a:chOff x="0" y="0"/>
          <a:chExt cx="0" cy="0"/>
        </a:xfrm>
      </p:grpSpPr>
      <p:sp>
        <p:nvSpPr>
          <p:cNvPr id="30" name="Picture Placeholder 9"/>
          <p:cNvSpPr>
            <a:spLocks noGrp="1"/>
          </p:cNvSpPr>
          <p:nvPr>
            <p:ph type="pic" sz="quarter" idx="19"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1843200"/>
          </a:xfrm>
          <a:prstGeom prst="rect">
            <a:avLst/>
          </a:prstGeom>
          <a:solidFill>
            <a:schemeClr val="accent3"/>
          </a:solidFill>
          <a:ln w="19050">
            <a:noFill/>
          </a:ln>
        </p:spPr>
        <p:txBody>
          <a:bodyPr vert="horz" lIns="180000" tIns="180000" rIns="180000" bIns="180000"/>
          <a:lstStyle>
            <a:lvl1pPr marL="0" indent="0">
              <a:lnSpc>
                <a:spcPts val="1950"/>
              </a:lnSpc>
              <a:spcBef>
                <a:spcPts val="0"/>
              </a:spcBef>
              <a:buClr>
                <a:schemeClr val="accent3"/>
              </a:buClr>
              <a:buNone/>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20 words.</a:t>
            </a:r>
          </a:p>
        </p:txBody>
      </p:sp>
      <p:sp>
        <p:nvSpPr>
          <p:cNvPr id="12"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363541072"/>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rup SevenImages ValueStatement">
    <p:spTree>
      <p:nvGrpSpPr>
        <p:cNvPr id="1" name=""/>
        <p:cNvGrpSpPr/>
        <p:nvPr/>
      </p:nvGrpSpPr>
      <p:grpSpPr>
        <a:xfrm>
          <a:off x="0" y="0"/>
          <a:ext cx="0" cy="0"/>
          <a:chOff x="0" y="0"/>
          <a:chExt cx="0" cy="0"/>
        </a:xfrm>
      </p:grpSpPr>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3723538"/>
          </a:xfrm>
          <a:prstGeom prst="rect">
            <a:avLst/>
          </a:prstGeom>
          <a:solidFill>
            <a:schemeClr val="accent3"/>
          </a:solidFill>
          <a:ln w="19050">
            <a:noFill/>
          </a:ln>
        </p:spPr>
        <p:txBody>
          <a:bodyPr vert="horz" lIns="180000" tIns="180000" rIns="180000" bIns="180000"/>
          <a:lstStyle>
            <a:lvl1pPr marL="0" marR="0" indent="0" algn="l" defTabSz="914400" rtl="0" eaLnBrk="1" fontAlgn="base" latinLnBrk="0" hangingPunct="1">
              <a:lnSpc>
                <a:spcPts val="1950"/>
              </a:lnSpc>
              <a:spcBef>
                <a:spcPts val="0"/>
              </a:spcBef>
              <a:spcAft>
                <a:spcPct val="0"/>
              </a:spcAft>
              <a:buClr>
                <a:schemeClr val="accent3"/>
              </a:buClr>
              <a:buSzTx/>
              <a:buFontTx/>
              <a:buNone/>
              <a:tabLst/>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40 words.</a:t>
            </a:r>
          </a:p>
          <a:p>
            <a:pPr lvl="0"/>
            <a:endParaRPr lang="en-GB" dirty="0" smtClean="0"/>
          </a:p>
          <a:p>
            <a:pPr marL="0" marR="0" lvl="0" indent="0" algn="l" defTabSz="914400" rtl="0" eaLnBrk="1" fontAlgn="base" latinLnBrk="0" hangingPunct="1">
              <a:lnSpc>
                <a:spcPts val="1950"/>
              </a:lnSpc>
              <a:spcBef>
                <a:spcPts val="0"/>
              </a:spcBef>
              <a:spcAft>
                <a:spcPct val="0"/>
              </a:spcAft>
              <a:buClr>
                <a:schemeClr val="accent3"/>
              </a:buClr>
              <a:buSzTx/>
              <a:buFontTx/>
              <a:buNone/>
              <a:tabLst/>
              <a:defRPr/>
            </a:pPr>
            <a:r>
              <a:rPr lang="en-GB" dirty="0" smtClean="0"/>
              <a:t>You may enter a short value statement here. You may highlight a specific point in white as appropriate. Max approx 40 words.</a:t>
            </a:r>
          </a:p>
        </p:txBody>
      </p:sp>
      <p:sp>
        <p:nvSpPr>
          <p:cNvPr id="12"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363541072"/>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rup NineImages">
    <p:spTree>
      <p:nvGrpSpPr>
        <p:cNvPr id="1" name=""/>
        <p:cNvGrpSpPr/>
        <p:nvPr/>
      </p:nvGrpSpPr>
      <p:grpSpPr>
        <a:xfrm>
          <a:off x="0" y="0"/>
          <a:ext cx="0" cy="0"/>
          <a:chOff x="0" y="0"/>
          <a:chExt cx="0" cy="0"/>
        </a:xfrm>
      </p:grpSpPr>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0" name="Picture Placeholder 9"/>
          <p:cNvSpPr>
            <a:spLocks noGrp="1"/>
          </p:cNvSpPr>
          <p:nvPr>
            <p:ph type="pic" sz="quarter" idx="19"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2" name="Picture Placeholder 9"/>
          <p:cNvSpPr>
            <a:spLocks noGrp="1"/>
          </p:cNvSpPr>
          <p:nvPr>
            <p:ph type="pic" sz="quarter" idx="20" hasCustomPrompt="1"/>
          </p:nvPr>
        </p:nvSpPr>
        <p:spPr>
          <a:xfrm>
            <a:off x="5980113"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3"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709743236"/>
      </p:ext>
    </p:extLst>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rup ThreeImages Option1">
    <p:spTree>
      <p:nvGrpSpPr>
        <p:cNvPr id="1" name=""/>
        <p:cNvGrpSpPr/>
        <p:nvPr/>
      </p:nvGrpSpPr>
      <p:grpSpPr>
        <a:xfrm>
          <a:off x="0" y="0"/>
          <a:ext cx="0" cy="0"/>
          <a:chOff x="0" y="0"/>
          <a:chExt cx="0" cy="0"/>
        </a:xfrm>
      </p:grpSpPr>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379991235"/>
      </p:ext>
    </p:extLst>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rup ThreeImages Option2">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5"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379991235"/>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rup Bullet+GreyIntr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5"/>
            <a:ext cx="8318500" cy="4505325"/>
          </a:xfrm>
          <a:prstGeom prst="rect">
            <a:avLst/>
          </a:prstGeom>
        </p:spPr>
        <p:txBody>
          <a:bodyPr lIns="0" tIns="0" rIns="0" bIns="0"/>
          <a:lstStyle>
            <a:lvl1pPr marL="0" indent="0">
              <a:lnSpc>
                <a:spcPts val="2500"/>
              </a:lnSpc>
              <a:spcBef>
                <a:spcPts val="1400"/>
              </a:spcBef>
              <a:spcAft>
                <a:spcPts val="1400"/>
              </a:spcAft>
              <a:buClr>
                <a:schemeClr val="accent3"/>
              </a:buClr>
              <a:buFont typeface="Arial"/>
              <a:buNone/>
              <a:defRPr sz="2400" b="0">
                <a:solidFill>
                  <a:schemeClr val="tx1">
                    <a:lumMod val="65000"/>
                    <a:lumOff val="35000"/>
                  </a:schemeClr>
                </a:solidFill>
              </a:defRPr>
            </a:lvl1pPr>
            <a:lvl2pPr marL="271463" indent="-271463">
              <a:lnSpc>
                <a:spcPts val="2500"/>
              </a:lnSpc>
              <a:buClr>
                <a:schemeClr val="accent3"/>
              </a:buClr>
              <a:buFont typeface="Arial" pitchFamily="34" charset="0"/>
              <a:buChar char="•"/>
              <a:defRPr sz="2200" b="0"/>
            </a:lvl2pPr>
            <a:lvl3pPr marL="531813" indent="-266700">
              <a:lnSpc>
                <a:spcPts val="2300"/>
              </a:lnSpc>
              <a:buClr>
                <a:schemeClr val="accent3"/>
              </a:buClr>
              <a:buSzPct val="80000"/>
              <a:buFont typeface="Lucida Grande"/>
              <a:buChar char="-"/>
              <a:defRPr b="0"/>
            </a:lvl3pPr>
            <a:lvl4pPr marL="534988" indent="-269875">
              <a:lnSpc>
                <a:spcPts val="2300"/>
              </a:lnSpc>
              <a:buClr>
                <a:schemeClr val="accent3"/>
              </a:buClr>
              <a:buSzPct val="80000"/>
              <a:buFont typeface="Lucida Grande"/>
              <a:buChar char="-"/>
              <a:defRPr b="0"/>
            </a:lvl4pPr>
            <a:lvl5pPr marL="534988" indent="-269875">
              <a:lnSpc>
                <a:spcPts val="2300"/>
              </a:lnSpc>
              <a:buClr>
                <a:schemeClr val="accent3"/>
              </a:buClr>
              <a:buSzPct val="80000"/>
              <a:buFont typeface="Lucida Grande"/>
              <a:buChar char="-"/>
              <a:defRPr b="0"/>
            </a:lvl5pPr>
            <a:lvl6pPr marL="538163" indent="-273050">
              <a:buClr>
                <a:schemeClr val="accent3"/>
              </a:buClr>
              <a:buSzPct val="80000"/>
              <a:buFont typeface="Lucida Grande"/>
              <a:buChar char="-"/>
              <a:defRPr/>
            </a:lvl6pPr>
            <a:lvl7pPr marL="538163" indent="-273050">
              <a:buClr>
                <a:schemeClr val="accent3"/>
              </a:buClr>
              <a:buSzPct val="80000"/>
              <a:buFont typeface="Lucida Grande"/>
              <a:buChar char="-"/>
              <a:defRPr/>
            </a:lvl7pPr>
            <a:lvl8pPr marL="538163" indent="-273050">
              <a:buClr>
                <a:schemeClr val="accent3"/>
              </a:buClr>
              <a:buSzPct val="80000"/>
              <a:buFont typeface="Lucida Grande"/>
              <a:buChar char="-"/>
              <a:defRPr/>
            </a:lvl8pPr>
            <a:lvl9pPr marL="538163" indent="-273050">
              <a:buClr>
                <a:schemeClr val="accent3"/>
              </a:buClr>
              <a:buSzPct val="80000"/>
              <a:buFont typeface="Lucida Grande"/>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lvl="0"/>
            <a:r>
              <a:rPr lang="en-US" dirty="0" smtClean="0"/>
              <a:t>Footer title</a:t>
            </a:r>
            <a:endParaRPr lang="en-US" dirty="0"/>
          </a:p>
        </p:txBody>
      </p:sp>
      <p:sp>
        <p:nvSpPr>
          <p:cNvPr id="9" name="Slide Number Placeholder 14"/>
          <p:cNvSpPr txBox="1">
            <a:spLocks/>
          </p:cNvSpPr>
          <p:nvPr/>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Tree>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rup TwoImages">
    <p:spTree>
      <p:nvGrpSpPr>
        <p:cNvPr id="1" name=""/>
        <p:cNvGrpSpPr/>
        <p:nvPr/>
      </p:nvGrpSpPr>
      <p:grpSpPr>
        <a:xfrm>
          <a:off x="0" y="0"/>
          <a:ext cx="0" cy="0"/>
          <a:chOff x="0" y="0"/>
          <a:chExt cx="0" cy="0"/>
        </a:xfrm>
      </p:grpSpPr>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9"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379991235"/>
      </p:ext>
    </p:extLst>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rup Bulle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D22D7D"/>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6"/>
            <a:ext cx="8318500" cy="4505324"/>
          </a:xfrm>
          <a:prstGeom prst="rect">
            <a:avLst/>
          </a:prstGeom>
        </p:spPr>
        <p:txBody>
          <a:bodyPr lIns="0" tIns="0" rIns="0" bIns="0"/>
          <a:lstStyle>
            <a:lvl1pPr marL="266700" indent="-266700">
              <a:lnSpc>
                <a:spcPts val="2500"/>
              </a:lnSpc>
              <a:spcBef>
                <a:spcPts val="1400"/>
              </a:spcBef>
              <a:buClr>
                <a:schemeClr val="accent1"/>
              </a:buClr>
              <a:buFont typeface="Arial" pitchFamily="34" charset="0"/>
              <a:buChar char="•"/>
              <a:tabLst/>
              <a:defRPr sz="2400" b="0"/>
            </a:lvl1pPr>
            <a:lvl2pPr marL="542925" indent="-276225">
              <a:lnSpc>
                <a:spcPts val="2500"/>
              </a:lnSpc>
              <a:buClr>
                <a:schemeClr val="accent1"/>
              </a:buClr>
              <a:buSzPct val="80000"/>
              <a:buFont typeface="Lucida Grande"/>
              <a:buChar char="-"/>
              <a:defRPr b="0"/>
            </a:lvl2pPr>
            <a:lvl3pPr marL="809625" indent="-266700">
              <a:lnSpc>
                <a:spcPts val="2300"/>
              </a:lnSpc>
              <a:buClr>
                <a:schemeClr val="accent1"/>
              </a:buClr>
              <a:buSzPct val="80000"/>
              <a:buFont typeface="Lucida Grande"/>
              <a:buChar char="-"/>
              <a:defRPr b="0"/>
            </a:lvl3pPr>
            <a:lvl4pPr marL="809625" indent="-266700">
              <a:lnSpc>
                <a:spcPts val="2300"/>
              </a:lnSpc>
              <a:buClr>
                <a:schemeClr val="accent1"/>
              </a:buClr>
              <a:buSzPct val="80000"/>
              <a:buFont typeface="Lucida Grande"/>
              <a:buChar char="-"/>
              <a:defRPr b="0"/>
            </a:lvl4pPr>
            <a:lvl5pPr marL="809625" indent="-266700">
              <a:lnSpc>
                <a:spcPts val="2300"/>
              </a:lnSpc>
              <a:buClr>
                <a:schemeClr val="accent1"/>
              </a:buClr>
              <a:buSzPct val="80000"/>
              <a:buFont typeface="Lucida Grande"/>
              <a:buChar char="-"/>
              <a:defRPr b="0" baseline="0"/>
            </a:lvl5pPr>
            <a:lvl6pPr marL="809625" indent="-266700">
              <a:lnSpc>
                <a:spcPts val="2300"/>
              </a:lnSpc>
              <a:buClr>
                <a:schemeClr val="accent1"/>
              </a:buClr>
              <a:buSzPct val="80000"/>
              <a:buFont typeface="Lucida Grande"/>
              <a:buChar char="-"/>
              <a:defRPr lang="en-GB" sz="2200" b="0" dirty="0" smtClean="0">
                <a:solidFill>
                  <a:srgbClr val="000000"/>
                </a:solidFill>
                <a:latin typeface="+mn-lt"/>
                <a:ea typeface="+mn-ea"/>
                <a:cs typeface="Arial"/>
              </a:defRPr>
            </a:lvl6pPr>
            <a:lvl7pPr marL="809625" indent="-266700">
              <a:lnSpc>
                <a:spcPts val="2300"/>
              </a:lnSpc>
              <a:buClr>
                <a:schemeClr val="accent3"/>
              </a:buClr>
              <a:buSzPct val="80000"/>
              <a:buFont typeface="Lucida Grande"/>
              <a:buChar char="-"/>
              <a:defRPr lang="en-GB" sz="2200" b="0" dirty="0" smtClean="0">
                <a:solidFill>
                  <a:srgbClr val="000000"/>
                </a:solidFill>
                <a:latin typeface="+mn-lt"/>
                <a:ea typeface="+mn-ea"/>
                <a:cs typeface="Arial"/>
              </a:defRPr>
            </a:lvl7pPr>
            <a:lvl8pPr marL="809625" indent="-266700">
              <a:lnSpc>
                <a:spcPts val="2300"/>
              </a:lnSpc>
              <a:buClr>
                <a:schemeClr val="accent1"/>
              </a:buClr>
              <a:buSzPct val="80000"/>
              <a:buFont typeface="Lucida Grande"/>
              <a:buChar char="-"/>
              <a:defRPr lang="en-GB" sz="2200" b="0" dirty="0" smtClean="0">
                <a:solidFill>
                  <a:srgbClr val="000000"/>
                </a:solidFill>
                <a:latin typeface="+mn-lt"/>
                <a:ea typeface="+mn-ea"/>
                <a:cs typeface="Arial"/>
              </a:defRPr>
            </a:lvl8pPr>
            <a:lvl9pPr marL="809625" indent="-266700">
              <a:lnSpc>
                <a:spcPts val="2300"/>
              </a:lnSpc>
              <a:buClr>
                <a:schemeClr val="accent1"/>
              </a:buClr>
              <a:buSzPct val="80000"/>
              <a:buFont typeface="Lucida Grande"/>
              <a:buChar char="-"/>
              <a:defRPr lang="en-GB" sz="2200" b="0" dirty="0" smtClean="0">
                <a:solidFill>
                  <a:srgbClr val="000000"/>
                </a:solidFill>
                <a:latin typeface="+mn-lt"/>
                <a:ea typeface="+mn-ea"/>
                <a:cs typeface="Aria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5" name="Slide Number Placeholder 14"/>
          <p:cNvSpPr txBox="1">
            <a:spLocks/>
          </p:cNvSpPr>
          <p:nvPr userDrawn="1"/>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
        <p:nvSpPr>
          <p:cNvPr id="6"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lvl="0"/>
            <a:r>
              <a:rPr lang="en-US" dirty="0" smtClean="0"/>
              <a:t>Footer title</a:t>
            </a:r>
            <a:endParaRPr lang="en-US" dirty="0"/>
          </a:p>
        </p:txBody>
      </p:sp>
    </p:spTree>
    <p:extLst>
      <p:ext uri="{BB962C8B-B14F-4D97-AF65-F5344CB8AC3E}">
        <p14:creationId xmlns="" xmlns:p14="http://schemas.microsoft.com/office/powerpoint/2010/main" val="881137750"/>
      </p:ext>
    </p:extLst>
  </p:cSld>
  <p:clrMapOvr>
    <a:masterClrMapping/>
  </p:clrMapOvr>
  <p:transitio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rup Bullet+GreyIntr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D22D7D"/>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5"/>
            <a:ext cx="8318500" cy="4505325"/>
          </a:xfrm>
          <a:prstGeom prst="rect">
            <a:avLst/>
          </a:prstGeom>
        </p:spPr>
        <p:txBody>
          <a:bodyPr lIns="0" tIns="0" rIns="0" bIns="0"/>
          <a:lstStyle>
            <a:lvl1pPr marL="0" indent="0">
              <a:lnSpc>
                <a:spcPts val="2500"/>
              </a:lnSpc>
              <a:spcBef>
                <a:spcPts val="1400"/>
              </a:spcBef>
              <a:spcAft>
                <a:spcPts val="1400"/>
              </a:spcAft>
              <a:buClr>
                <a:schemeClr val="accent1"/>
              </a:buClr>
              <a:buFont typeface="Arial"/>
              <a:buNone/>
              <a:defRPr sz="2400" b="0">
                <a:solidFill>
                  <a:schemeClr val="tx1">
                    <a:lumMod val="65000"/>
                    <a:lumOff val="35000"/>
                  </a:schemeClr>
                </a:solidFill>
              </a:defRPr>
            </a:lvl1pPr>
            <a:lvl2pPr marL="271463" indent="-271463">
              <a:lnSpc>
                <a:spcPts val="2500"/>
              </a:lnSpc>
              <a:buClr>
                <a:schemeClr val="accent1"/>
              </a:buClr>
              <a:buFont typeface="Arial" pitchFamily="34" charset="0"/>
              <a:buChar char="•"/>
              <a:defRPr sz="2200" b="0"/>
            </a:lvl2pPr>
            <a:lvl3pPr marL="531813" indent="-266700">
              <a:lnSpc>
                <a:spcPts val="2300"/>
              </a:lnSpc>
              <a:buClr>
                <a:schemeClr val="accent1"/>
              </a:buClr>
              <a:buSzPct val="80000"/>
              <a:buFont typeface="Lucida Grande"/>
              <a:buChar char="-"/>
              <a:defRPr b="0"/>
            </a:lvl3pPr>
            <a:lvl4pPr marL="534988" indent="-269875">
              <a:lnSpc>
                <a:spcPts val="2300"/>
              </a:lnSpc>
              <a:buClr>
                <a:schemeClr val="accent1"/>
              </a:buClr>
              <a:buSzPct val="80000"/>
              <a:buFont typeface="Lucida Grande"/>
              <a:buChar char="-"/>
              <a:defRPr b="0"/>
            </a:lvl4pPr>
            <a:lvl5pPr marL="534988" indent="-269875">
              <a:lnSpc>
                <a:spcPts val="2300"/>
              </a:lnSpc>
              <a:buClr>
                <a:schemeClr val="accent1"/>
              </a:buClr>
              <a:buSzPct val="80000"/>
              <a:buFont typeface="Lucida Grande"/>
              <a:buChar char="-"/>
              <a:defRPr b="0"/>
            </a:lvl5pPr>
            <a:lvl6pPr marL="538163" indent="-273050">
              <a:buClr>
                <a:schemeClr val="accent1"/>
              </a:buClr>
              <a:buSzPct val="80000"/>
              <a:buFont typeface="Lucida Grande"/>
              <a:buChar char="-"/>
              <a:defRPr/>
            </a:lvl6pPr>
            <a:lvl7pPr marL="538163" indent="-273050">
              <a:buClr>
                <a:schemeClr val="accent1"/>
              </a:buClr>
              <a:buSzPct val="80000"/>
              <a:buFont typeface="Lucida Grande"/>
              <a:buChar char="-"/>
              <a:defRPr/>
            </a:lvl7pPr>
            <a:lvl8pPr marL="538163" indent="-273050">
              <a:buClr>
                <a:schemeClr val="accent1"/>
              </a:buClr>
              <a:buSzPct val="80000"/>
              <a:buFont typeface="Lucida Grande"/>
              <a:buChar char="-"/>
              <a:defRPr/>
            </a:lvl8pPr>
            <a:lvl9pPr marL="538163" indent="-273050">
              <a:buClr>
                <a:schemeClr val="accent1"/>
              </a:buClr>
              <a:buSzPct val="80000"/>
              <a:buFont typeface="Lucida Grande"/>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14"/>
          <p:cNvSpPr txBox="1">
            <a:spLocks/>
          </p:cNvSpPr>
          <p:nvPr userDrawn="1"/>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
        <p:nvSpPr>
          <p:cNvPr id="6"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lvl="0"/>
            <a:r>
              <a:rPr lang="en-US" dirty="0" smtClean="0"/>
              <a:t>Footer title</a:t>
            </a:r>
            <a:endParaRPr lang="en-US" dirty="0"/>
          </a:p>
        </p:txBody>
      </p:sp>
    </p:spTree>
    <p:extLst>
      <p:ext uri="{BB962C8B-B14F-4D97-AF65-F5344CB8AC3E}">
        <p14:creationId xmlns="" xmlns:p14="http://schemas.microsoft.com/office/powerpoint/2010/main" val="3195128352"/>
      </p:ext>
    </p:extLst>
  </p:cSld>
  <p:clrMapOvr>
    <a:masterClrMapping/>
  </p:clrMapOvr>
  <p:transitio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Arup MainTitle">
    <p:bg>
      <p:bgPr>
        <a:solidFill>
          <a:schemeClr val="bg1"/>
        </a:solidFill>
        <a:effectLst/>
      </p:bgPr>
    </p:bg>
    <p:spTree>
      <p:nvGrpSpPr>
        <p:cNvPr id="1" name=""/>
        <p:cNvGrpSpPr/>
        <p:nvPr/>
      </p:nvGrpSpPr>
      <p:grpSpPr>
        <a:xfrm>
          <a:off x="0" y="0"/>
          <a:ext cx="0" cy="0"/>
          <a:chOff x="0" y="0"/>
          <a:chExt cx="0" cy="0"/>
        </a:xfrm>
      </p:grpSpPr>
      <p:pic>
        <p:nvPicPr>
          <p:cNvPr id="28" name="Picture 27" descr="PowerPointFrame_17Sept2010.png"/>
          <p:cNvPicPr>
            <a:picLocks noChangeAspect="1"/>
          </p:cNvPicPr>
          <p:nvPr userDrawn="1"/>
        </p:nvPicPr>
        <p:blipFill>
          <a:blip r:embed="rId2" cstate="print">
            <a:lum bright="7000"/>
          </a:blip>
          <a:stretch>
            <a:fillRect/>
          </a:stretch>
        </p:blipFill>
        <p:spPr>
          <a:xfrm flipV="1">
            <a:off x="432355" y="3492500"/>
            <a:ext cx="8281433" cy="496825"/>
          </a:xfrm>
          <a:prstGeom prst="rect">
            <a:avLst/>
          </a:prstGeom>
        </p:spPr>
      </p:pic>
      <p:pic>
        <p:nvPicPr>
          <p:cNvPr id="22" name="Picture 21" descr="PowerPointFrame_17Sept2010.png"/>
          <p:cNvPicPr>
            <a:picLocks noChangeAspect="1"/>
          </p:cNvPicPr>
          <p:nvPr userDrawn="1"/>
        </p:nvPicPr>
        <p:blipFill>
          <a:blip r:embed="rId2" cstate="print">
            <a:lum bright="7000"/>
          </a:blip>
          <a:stretch>
            <a:fillRect/>
          </a:stretch>
        </p:blipFill>
        <p:spPr>
          <a:xfrm>
            <a:off x="432355" y="1328800"/>
            <a:ext cx="8281433" cy="496825"/>
          </a:xfrm>
          <a:prstGeom prst="rect">
            <a:avLst/>
          </a:prstGeom>
        </p:spPr>
      </p:pic>
      <p:sp>
        <p:nvSpPr>
          <p:cNvPr id="23" name="Rectangle 3"/>
          <p:cNvSpPr>
            <a:spLocks noGrp="1" noChangeArrowheads="1"/>
          </p:cNvSpPr>
          <p:nvPr>
            <p:ph type="subTitle" idx="1"/>
          </p:nvPr>
        </p:nvSpPr>
        <p:spPr>
          <a:xfrm>
            <a:off x="779600" y="4164388"/>
            <a:ext cx="7683500" cy="533400"/>
          </a:xfrm>
          <a:prstGeom prst="rect">
            <a:avLst/>
          </a:prstGeom>
        </p:spPr>
        <p:txBody>
          <a:bodyPr wrap="square" lIns="0" tIns="0" rIns="0" bIns="0"/>
          <a:lstStyle>
            <a:lvl1pPr marL="0" indent="0">
              <a:lnSpc>
                <a:spcPts val="1900"/>
              </a:lnSpc>
              <a:buFontTx/>
              <a:buNone/>
              <a:defRPr sz="1800" b="0">
                <a:solidFill>
                  <a:schemeClr val="tx1"/>
                </a:solidFill>
                <a:latin typeface="+mj-lt"/>
              </a:defRPr>
            </a:lvl1pPr>
          </a:lstStyle>
          <a:p>
            <a:r>
              <a:rPr lang="en-US" smtClean="0"/>
              <a:t>Click to edit Master subtitle style</a:t>
            </a:r>
            <a:endParaRPr lang="en-US" dirty="0"/>
          </a:p>
        </p:txBody>
      </p:sp>
      <p:pic>
        <p:nvPicPr>
          <p:cNvPr id="38" name="Picture 37" descr="FinalArupLogo_Black_Scaled_For_PPT_300dpi.png"/>
          <p:cNvPicPr>
            <a:picLocks noChangeAspect="1"/>
          </p:cNvPicPr>
          <p:nvPr/>
        </p:nvPicPr>
        <p:blipFill>
          <a:blip r:embed="rId3" cstate="print"/>
          <a:stretch>
            <a:fillRect/>
          </a:stretch>
        </p:blipFill>
        <p:spPr>
          <a:xfrm>
            <a:off x="7810092" y="6444000"/>
            <a:ext cx="851308" cy="257709"/>
          </a:xfrm>
          <a:prstGeom prst="rect">
            <a:avLst/>
          </a:prstGeom>
        </p:spPr>
      </p:pic>
      <p:sp>
        <p:nvSpPr>
          <p:cNvPr id="24" name="Rectangle 2"/>
          <p:cNvSpPr>
            <a:spLocks noGrp="1" noChangeArrowheads="1"/>
          </p:cNvSpPr>
          <p:nvPr>
            <p:ph type="ctrTitle"/>
          </p:nvPr>
        </p:nvSpPr>
        <p:spPr>
          <a:xfrm>
            <a:off x="767695" y="1821491"/>
            <a:ext cx="7540282" cy="500137"/>
          </a:xfrm>
          <a:prstGeom prst="rect">
            <a:avLst/>
          </a:prstGeom>
        </p:spPr>
        <p:txBody>
          <a:bodyPr lIns="0" tIns="0" rIns="0" bIns="0" anchor="t"/>
          <a:lstStyle>
            <a:lvl1pPr>
              <a:lnSpc>
                <a:spcPts val="3900"/>
              </a:lnSpc>
              <a:defRPr sz="3800" b="0" baseline="0">
                <a:solidFill>
                  <a:srgbClr val="D22D7D"/>
                </a:solidFill>
                <a:ea typeface="ＭＳ Ｐゴシック" pitchFamily="-105" charset="-128"/>
                <a:cs typeface="ＭＳ Ｐゴシック" pitchFamily="-105" charset="-128"/>
              </a:defRPr>
            </a:lvl1pPr>
          </a:lstStyle>
          <a:p>
            <a:r>
              <a:rPr lang="en-US" smtClean="0"/>
              <a:t>Click to edit Master title style</a:t>
            </a:r>
            <a:endParaRPr lang="en-US" dirty="0"/>
          </a:p>
        </p:txBody>
      </p:sp>
    </p:spTree>
    <p:extLst>
      <p:ext uri="{BB962C8B-B14F-4D97-AF65-F5344CB8AC3E}">
        <p14:creationId xmlns="" xmlns:p14="http://schemas.microsoft.com/office/powerpoint/2010/main" val="3283907281"/>
      </p:ext>
    </p:extLst>
  </p:cSld>
  <p:clrMapOvr>
    <a:masterClrMapping/>
  </p:clrMapOvr>
  <p:transition spd="slow">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Arup TitleColourDivider">
    <p:bg>
      <p:bgPr>
        <a:solidFill>
          <a:schemeClr val="accent1"/>
        </a:solidFill>
        <a:effectLst/>
      </p:bgPr>
    </p:bg>
    <p:spTree>
      <p:nvGrpSpPr>
        <p:cNvPr id="1" name=""/>
        <p:cNvGrpSpPr/>
        <p:nvPr/>
      </p:nvGrpSpPr>
      <p:grpSpPr>
        <a:xfrm>
          <a:off x="0" y="0"/>
          <a:ext cx="0" cy="0"/>
          <a:chOff x="0" y="0"/>
          <a:chExt cx="0" cy="0"/>
        </a:xfrm>
      </p:grpSpPr>
      <p:pic>
        <p:nvPicPr>
          <p:cNvPr id="14" name="Picture 13" descr="PowerPointFrameWhite_17Sept2010.png"/>
          <p:cNvPicPr>
            <a:picLocks noChangeAspect="1"/>
          </p:cNvPicPr>
          <p:nvPr userDrawn="1"/>
        </p:nvPicPr>
        <p:blipFill>
          <a:blip r:embed="rId2" cstate="print"/>
          <a:stretch>
            <a:fillRect/>
          </a:stretch>
        </p:blipFill>
        <p:spPr>
          <a:xfrm flipV="1">
            <a:off x="432355" y="3492811"/>
            <a:ext cx="8281433" cy="496825"/>
          </a:xfrm>
          <a:prstGeom prst="rect">
            <a:avLst/>
          </a:prstGeom>
        </p:spPr>
      </p:pic>
      <p:pic>
        <p:nvPicPr>
          <p:cNvPr id="13" name="Picture 12" descr="PowerPointFrameWhite_17Sept2010.png"/>
          <p:cNvPicPr>
            <a:picLocks noChangeAspect="1"/>
          </p:cNvPicPr>
          <p:nvPr userDrawn="1"/>
        </p:nvPicPr>
        <p:blipFill>
          <a:blip r:embed="rId2" cstate="print"/>
          <a:stretch>
            <a:fillRect/>
          </a:stretch>
        </p:blipFill>
        <p:spPr>
          <a:xfrm>
            <a:off x="432355" y="1328271"/>
            <a:ext cx="8281433" cy="496825"/>
          </a:xfrm>
          <a:prstGeom prst="rect">
            <a:avLst/>
          </a:prstGeom>
        </p:spPr>
      </p:pic>
      <p:pic>
        <p:nvPicPr>
          <p:cNvPr id="15" name="Picture 14" descr="FinalArupLogo_White_Scaled_For_PPT_300dpi.png"/>
          <p:cNvPicPr>
            <a:picLocks noChangeAspect="1"/>
          </p:cNvPicPr>
          <p:nvPr/>
        </p:nvPicPr>
        <p:blipFill>
          <a:blip r:embed="rId3" cstate="print"/>
          <a:stretch>
            <a:fillRect/>
          </a:stretch>
        </p:blipFill>
        <p:spPr>
          <a:xfrm>
            <a:off x="7810092" y="6432550"/>
            <a:ext cx="851308" cy="257709"/>
          </a:xfrm>
          <a:prstGeom prst="rect">
            <a:avLst/>
          </a:prstGeom>
        </p:spPr>
      </p:pic>
      <p:sp>
        <p:nvSpPr>
          <p:cNvPr id="18" name="Rectangle 2"/>
          <p:cNvSpPr>
            <a:spLocks noGrp="1" noChangeArrowheads="1"/>
          </p:cNvSpPr>
          <p:nvPr>
            <p:ph type="ctrTitle"/>
          </p:nvPr>
        </p:nvSpPr>
        <p:spPr>
          <a:xfrm>
            <a:off x="767695" y="1821600"/>
            <a:ext cx="7704400" cy="423193"/>
          </a:xfrm>
          <a:prstGeom prst="rect">
            <a:avLst/>
          </a:prstGeom>
        </p:spPr>
        <p:txBody>
          <a:bodyPr lIns="0" tIns="0" rIns="0" bIns="0" anchor="t"/>
          <a:lstStyle>
            <a:lvl1pPr>
              <a:lnSpc>
                <a:spcPts val="3900"/>
              </a:lnSpc>
              <a:defRPr sz="3800" b="0" baseline="0">
                <a:solidFill>
                  <a:schemeClr val="bg1"/>
                </a:solidFill>
                <a:ea typeface="ＭＳ Ｐゴシック" pitchFamily="-105" charset="-128"/>
                <a:cs typeface="ＭＳ Ｐゴシック" pitchFamily="-105" charset="-128"/>
              </a:defRPr>
            </a:lvl1pPr>
          </a:lstStyle>
          <a:p>
            <a:r>
              <a:rPr lang="en-US" smtClean="0"/>
              <a:t>Click to edit Master title style</a:t>
            </a:r>
            <a:endParaRPr lang="en-US" dirty="0"/>
          </a:p>
        </p:txBody>
      </p:sp>
      <p:sp>
        <p:nvSpPr>
          <p:cNvPr id="19" name="Rectangle 3"/>
          <p:cNvSpPr>
            <a:spLocks noGrp="1" noChangeArrowheads="1"/>
          </p:cNvSpPr>
          <p:nvPr>
            <p:ph type="subTitle" idx="1"/>
          </p:nvPr>
        </p:nvSpPr>
        <p:spPr>
          <a:xfrm>
            <a:off x="779600" y="4155679"/>
            <a:ext cx="7683500" cy="533400"/>
          </a:xfrm>
          <a:prstGeom prst="rect">
            <a:avLst/>
          </a:prstGeom>
        </p:spPr>
        <p:txBody>
          <a:bodyPr lIns="0" tIns="0" rIns="0" bIns="0"/>
          <a:lstStyle>
            <a:lvl1pPr marL="0" indent="0">
              <a:lnSpc>
                <a:spcPts val="1900"/>
              </a:lnSpc>
              <a:buFontTx/>
              <a:buNone/>
              <a:defRPr sz="1800">
                <a:solidFill>
                  <a:schemeClr val="bg1"/>
                </a:solidFill>
                <a:latin typeface="+mj-lt"/>
              </a:defRPr>
            </a:lvl1pPr>
          </a:lstStyle>
          <a:p>
            <a:r>
              <a:rPr lang="en-US" smtClean="0"/>
              <a:t>Click to edit Master subtitle style</a:t>
            </a:r>
            <a:endParaRPr lang="en-US" dirty="0"/>
          </a:p>
        </p:txBody>
      </p:sp>
    </p:spTree>
    <p:extLst>
      <p:ext uri="{BB962C8B-B14F-4D97-AF65-F5344CB8AC3E}">
        <p14:creationId xmlns="" xmlns:p14="http://schemas.microsoft.com/office/powerpoint/2010/main" val="4066984558"/>
      </p:ext>
    </p:extLst>
  </p:cSld>
  <p:clrMapOvr>
    <a:masterClrMapping/>
  </p:clrMapOvr>
  <p:transition spd="slow">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Arup TextDivider2">
    <p:bg>
      <p:bgPr>
        <a:solidFill>
          <a:schemeClr val="accent1"/>
        </a:solid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417513" y="1287463"/>
            <a:ext cx="8305200" cy="4300537"/>
          </a:xfrm>
          <a:prstGeom prst="rect">
            <a:avLst/>
          </a:prstGeom>
        </p:spPr>
        <p:txBody>
          <a:bodyPr lIns="0" tIns="0" rIns="0" bIns="0"/>
          <a:lstStyle>
            <a:lvl1pPr marL="0" marR="0" indent="0" algn="l" defTabSz="914400" rtl="0" eaLnBrk="1" fontAlgn="base" latinLnBrk="0" hangingPunct="1">
              <a:lnSpc>
                <a:spcPts val="4500"/>
              </a:lnSpc>
              <a:spcBef>
                <a:spcPts val="0"/>
              </a:spcBef>
              <a:spcAft>
                <a:spcPct val="0"/>
              </a:spcAft>
              <a:buClr>
                <a:schemeClr val="accent2"/>
              </a:buClr>
              <a:buSzTx/>
              <a:buFontTx/>
              <a:buNone/>
              <a:tabLst/>
              <a:defRPr sz="4300" baseline="0">
                <a:solidFill>
                  <a:schemeClr val="tx1"/>
                </a:solidFill>
                <a:latin typeface="+mj-lt"/>
              </a:defRPr>
            </a:lvl1pPr>
            <a:lvl2pPr marL="0" indent="0">
              <a:lnSpc>
                <a:spcPts val="4500"/>
              </a:lnSpc>
              <a:buNone/>
              <a:defRPr sz="4300">
                <a:solidFill>
                  <a:schemeClr val="bg1"/>
                </a:solidFill>
                <a:latin typeface="+mj-lt"/>
              </a:defRPr>
            </a:lvl2pPr>
            <a:lvl3pPr marL="0" indent="0">
              <a:lnSpc>
                <a:spcPts val="4500"/>
              </a:lnSpc>
              <a:buNone/>
              <a:defRPr sz="4300">
                <a:solidFill>
                  <a:schemeClr val="bg1"/>
                </a:solidFill>
                <a:latin typeface="+mj-lt"/>
              </a:defRPr>
            </a:lvl3pPr>
            <a:lvl4pPr marL="0" indent="0">
              <a:lnSpc>
                <a:spcPts val="4500"/>
              </a:lnSpc>
              <a:buNone/>
              <a:defRPr sz="4300">
                <a:solidFill>
                  <a:schemeClr val="bg1"/>
                </a:solidFill>
                <a:latin typeface="+mj-lt"/>
              </a:defRPr>
            </a:lvl4pPr>
            <a:lvl5pPr marL="0" indent="0">
              <a:lnSpc>
                <a:spcPts val="4500"/>
              </a:lnSpc>
              <a:buNone/>
              <a:defRPr sz="4300">
                <a:solidFill>
                  <a:schemeClr val="bg1"/>
                </a:solidFill>
                <a:latin typeface="+mj-lt"/>
              </a:defRPr>
            </a:lvl5pPr>
          </a:lstStyle>
          <a:p>
            <a:pPr marL="0" marR="0" lvl="0" indent="0" algn="l" defTabSz="914400" rtl="0" eaLnBrk="1" fontAlgn="base" latinLnBrk="0" hangingPunct="1">
              <a:lnSpc>
                <a:spcPts val="4500"/>
              </a:lnSpc>
              <a:spcBef>
                <a:spcPts val="0"/>
              </a:spcBef>
              <a:spcAft>
                <a:spcPct val="0"/>
              </a:spcAft>
              <a:buClr>
                <a:schemeClr val="accent2"/>
              </a:buClr>
              <a:buSzTx/>
              <a:buFontTx/>
              <a:buNone/>
              <a:tabLst/>
              <a:defRPr/>
            </a:pPr>
            <a:r>
              <a:rPr lang="en-US" dirty="0" smtClean="0"/>
              <a:t>Insert a value statement here. You may pick out specific points within your value statement by highlighting the specific point with white text where appropriate. 40 words maximum word count, </a:t>
            </a:r>
            <a:r>
              <a:rPr lang="en-US" dirty="0" err="1" smtClean="0"/>
              <a:t>nisl</a:t>
            </a:r>
            <a:r>
              <a:rPr lang="en-US" dirty="0" smtClean="0"/>
              <a:t> </a:t>
            </a:r>
            <a:r>
              <a:rPr lang="en-US" dirty="0" err="1" smtClean="0"/>
              <a:t>sed</a:t>
            </a:r>
            <a:r>
              <a:rPr lang="en-US" dirty="0" smtClean="0"/>
              <a:t> </a:t>
            </a:r>
            <a:r>
              <a:rPr lang="en-US" dirty="0" err="1" smtClean="0"/>
              <a:t>facilisis</a:t>
            </a:r>
            <a:r>
              <a:rPr lang="en-US" dirty="0" smtClean="0"/>
              <a:t> </a:t>
            </a:r>
            <a:r>
              <a:rPr lang="en-US" dirty="0" err="1" smtClean="0"/>
              <a:t>praesent</a:t>
            </a:r>
            <a:r>
              <a:rPr lang="en-US" dirty="0" smtClean="0"/>
              <a:t> </a:t>
            </a:r>
            <a:r>
              <a:rPr lang="en-US" dirty="0" err="1" smtClean="0"/>
              <a:t>iusto</a:t>
            </a:r>
            <a:r>
              <a:rPr lang="en-US" dirty="0" smtClean="0"/>
              <a:t> </a:t>
            </a:r>
            <a:r>
              <a:rPr lang="en-US" dirty="0" err="1" smtClean="0"/>
              <a:t>augue</a:t>
            </a:r>
            <a:r>
              <a:rPr lang="en-US" dirty="0" smtClean="0"/>
              <a:t> </a:t>
            </a:r>
            <a:r>
              <a:rPr lang="en-US" dirty="0" err="1" smtClean="0"/>
              <a:t>vero</a:t>
            </a:r>
            <a:r>
              <a:rPr lang="en-US" dirty="0" smtClean="0"/>
              <a:t>. </a:t>
            </a:r>
          </a:p>
        </p:txBody>
      </p:sp>
    </p:spTree>
    <p:extLst>
      <p:ext uri="{BB962C8B-B14F-4D97-AF65-F5344CB8AC3E}">
        <p14:creationId xmlns="" xmlns:p14="http://schemas.microsoft.com/office/powerpoint/2010/main" val="3428527863"/>
      </p:ext>
    </p:extLst>
  </p:cSld>
  <p:clrMapOvr>
    <a:masterClrMapping/>
  </p:clrMapOvr>
  <p:transition spd="slow">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rup SingleObject">
    <p:spTree>
      <p:nvGrpSpPr>
        <p:cNvPr id="1" name=""/>
        <p:cNvGrpSpPr/>
        <p:nvPr/>
      </p:nvGrpSpPr>
      <p:grpSpPr>
        <a:xfrm>
          <a:off x="0" y="0"/>
          <a:ext cx="0" cy="0"/>
          <a:chOff x="0" y="0"/>
          <a:chExt cx="0" cy="0"/>
        </a:xfrm>
      </p:grpSpPr>
      <p:sp>
        <p:nvSpPr>
          <p:cNvPr id="4" name="Content Placeholder 4"/>
          <p:cNvSpPr>
            <a:spLocks noGrp="1"/>
          </p:cNvSpPr>
          <p:nvPr>
            <p:ph sz="quarter" idx="10" hasCustomPrompt="1"/>
          </p:nvPr>
        </p:nvSpPr>
        <p:spPr>
          <a:xfrm>
            <a:off x="417513" y="322263"/>
            <a:ext cx="8305200" cy="5614987"/>
          </a:xfrm>
          <a:prstGeom prst="rect">
            <a:avLst/>
          </a:prstGeom>
        </p:spPr>
        <p:txBody>
          <a:bodyPr lIns="0" tIns="0" rIns="0" bIns="0"/>
          <a:lstStyle>
            <a:lvl1pPr>
              <a:lnSpc>
                <a:spcPts val="2500"/>
              </a:lnSpc>
              <a:spcBef>
                <a:spcPts val="20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this layout for tables, charts/graphs images and multimedia by clicking on the icons below.</a:t>
            </a:r>
            <a:br>
              <a:rPr lang="en-US" dirty="0" smtClean="0"/>
            </a:br>
            <a:r>
              <a:rPr lang="en-US" dirty="0" smtClean="0"/>
              <a:t>For a bullet slide with text, from the ‘Home’ menu choose:</a:t>
            </a:r>
            <a:br>
              <a:rPr lang="en-US" dirty="0" smtClean="0"/>
            </a:br>
            <a:r>
              <a:rPr lang="en-US" dirty="0" smtClean="0"/>
              <a:t>New slide | Arup Bullet Layout</a:t>
            </a:r>
            <a:br>
              <a:rPr lang="en-US" dirty="0" smtClean="0"/>
            </a:br>
            <a:r>
              <a:rPr lang="en-US" dirty="0" smtClean="0"/>
              <a:t>Do not use this layout for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7"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1891739863"/>
      </p:ext>
    </p:extLst>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rup FourObjects">
    <p:spTree>
      <p:nvGrpSpPr>
        <p:cNvPr id="1" name=""/>
        <p:cNvGrpSpPr/>
        <p:nvPr/>
      </p:nvGrpSpPr>
      <p:grpSpPr>
        <a:xfrm>
          <a:off x="0" y="0"/>
          <a:ext cx="0" cy="0"/>
          <a:chOff x="0" y="0"/>
          <a:chExt cx="0" cy="0"/>
        </a:xfrm>
      </p:grpSpPr>
      <p:sp>
        <p:nvSpPr>
          <p:cNvPr id="15"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5" hasCustomPrompt="1"/>
          </p:nvPr>
        </p:nvSpPr>
        <p:spPr>
          <a:xfrm>
            <a:off x="417513" y="3284984"/>
            <a:ext cx="3960000" cy="2638800"/>
          </a:xfrm>
          <a:prstGeom prst="rect">
            <a:avLst/>
          </a:prstGeom>
        </p:spPr>
        <p:txBody>
          <a:bodyPr lIns="0" tIns="0" rIns="0" bIns="0"/>
          <a:lstStyle>
            <a:lvl1pPr>
              <a:lnSpc>
                <a:spcPts val="2500"/>
              </a:lnSpc>
              <a:spcBef>
                <a:spcPts val="20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4"/>
          <p:cNvSpPr>
            <a:spLocks noGrp="1"/>
          </p:cNvSpPr>
          <p:nvPr>
            <p:ph sz="quarter" idx="22" hasCustomPrompt="1"/>
          </p:nvPr>
        </p:nvSpPr>
        <p:spPr>
          <a:xfrm>
            <a:off x="417513" y="331200"/>
            <a:ext cx="3960000" cy="2638800"/>
          </a:xfrm>
          <a:prstGeom prst="rect">
            <a:avLst/>
          </a:prstGeom>
        </p:spPr>
        <p:txBody>
          <a:bodyPr lIns="0" tIns="0" rIns="0" bIns="0"/>
          <a:lstStyle>
            <a:lvl1pPr>
              <a:lnSpc>
                <a:spcPts val="2500"/>
              </a:lnSpc>
              <a:spcBef>
                <a:spcPts val="16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3" name="Text Placeholder 7"/>
          <p:cNvSpPr>
            <a:spLocks noGrp="1"/>
          </p:cNvSpPr>
          <p:nvPr>
            <p:ph type="body" sz="quarter" idx="30"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639860468"/>
      </p:ext>
    </p:extLst>
  </p:cSld>
  <p:clrMapOvr>
    <a:masterClrMapping/>
  </p:clrMapOvr>
  <p:transitio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rup ThreeObjects Option1">
    <p:spTree>
      <p:nvGrpSpPr>
        <p:cNvPr id="1" name=""/>
        <p:cNvGrpSpPr/>
        <p:nvPr/>
      </p:nvGrpSpPr>
      <p:grpSpPr>
        <a:xfrm>
          <a:off x="0" y="0"/>
          <a:ext cx="0" cy="0"/>
          <a:chOff x="0" y="0"/>
          <a:chExt cx="0" cy="0"/>
        </a:xfrm>
      </p:grpSpPr>
      <p:sp>
        <p:nvSpPr>
          <p:cNvPr id="10"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2"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1"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8"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4083430018"/>
      </p:ext>
    </p:extLst>
  </p:cSld>
  <p:clrMapOvr>
    <a:masterClrMapping/>
  </p:clrMapOvr>
  <p:transition spd="slow">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Arup ThreeObjects Option2">
    <p:spTree>
      <p:nvGrpSpPr>
        <p:cNvPr id="1" name=""/>
        <p:cNvGrpSpPr/>
        <p:nvPr/>
      </p:nvGrpSpPr>
      <p:grpSpPr>
        <a:xfrm>
          <a:off x="0" y="0"/>
          <a:ext cx="0" cy="0"/>
          <a:chOff x="0" y="0"/>
          <a:chExt cx="0" cy="0"/>
        </a:xfrm>
      </p:grpSpPr>
      <p:sp>
        <p:nvSpPr>
          <p:cNvPr id="15"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4" hasCustomPrompt="1"/>
          </p:nvPr>
        </p:nvSpPr>
        <p:spPr>
          <a:xfrm>
            <a:off x="415925" y="3284984"/>
            <a:ext cx="3960000" cy="2638800"/>
          </a:xfrm>
          <a:prstGeom prst="rect">
            <a:avLst/>
          </a:prstGeom>
        </p:spPr>
        <p:txBody>
          <a:bodyPr lIns="0" tIns="0" rIns="0" bIns="0"/>
          <a:lstStyle>
            <a:lvl1pPr>
              <a:lnSpc>
                <a:spcPts val="2500"/>
              </a:lnSpc>
              <a:spcBef>
                <a:spcPts val="20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15925" y="331200"/>
            <a:ext cx="3960000" cy="2638800"/>
          </a:xfrm>
          <a:prstGeom prst="rect">
            <a:avLst/>
          </a:prstGeom>
        </p:spPr>
        <p:txBody>
          <a:bodyPr lIns="0" tIns="0" rIns="0" bIns="0"/>
          <a:lstStyle>
            <a:lvl1pPr>
              <a:lnSpc>
                <a:spcPts val="2500"/>
              </a:lnSpc>
              <a:spcBef>
                <a:spcPts val="20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2"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8" name="Text Placeholder 7"/>
          <p:cNvSpPr>
            <a:spLocks noGrp="1"/>
          </p:cNvSpPr>
          <p:nvPr>
            <p:ph type="body" sz="quarter" idx="29"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877799536"/>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A77EA36-CE59-4FBD-BC9C-7A6095971F08}" type="datetimeFigureOut">
              <a:rPr lang="en-GB" smtClean="0"/>
              <a:pPr/>
              <a:t>02/08/2011</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B99CF90-CA6A-4437-AF4C-564CFA2D3DEF}" type="slidenum">
              <a:rPr lang="en-GB" smtClean="0"/>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rup TwoObjects">
    <p:spTree>
      <p:nvGrpSpPr>
        <p:cNvPr id="1" name=""/>
        <p:cNvGrpSpPr/>
        <p:nvPr/>
      </p:nvGrpSpPr>
      <p:grpSpPr>
        <a:xfrm>
          <a:off x="0" y="0"/>
          <a:ext cx="0" cy="0"/>
          <a:chOff x="0" y="0"/>
          <a:chExt cx="0" cy="0"/>
        </a:xfrm>
      </p:grpSpPr>
      <p:sp>
        <p:nvSpPr>
          <p:cNvPr id="7" name="Content Placeholder 4"/>
          <p:cNvSpPr>
            <a:spLocks noGrp="1"/>
          </p:cNvSpPr>
          <p:nvPr>
            <p:ph sz="quarter" idx="23"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9"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323727606"/>
      </p:ext>
    </p:extLst>
  </p:cSld>
  <p:clrMapOvr>
    <a:masterClrMapping/>
  </p:clrMapOvr>
  <p:transition spd="slow">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Arup SingleImage">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7515" y="322263"/>
            <a:ext cx="8305798" cy="5608636"/>
          </a:xfrm>
          <a:prstGeom prst="rect">
            <a:avLst/>
          </a:prstGeom>
        </p:spPr>
        <p:txBody>
          <a:bodyPr vert="horz" lIns="0" tIns="0" rIns="0" bIns="0"/>
          <a:lstStyle>
            <a:lvl1pPr marL="342900" marR="0" indent="-342900" algn="l" defTabSz="914400" rtl="0" eaLnBrk="1" fontAlgn="base" latinLnBrk="0" hangingPunct="1">
              <a:lnSpc>
                <a:spcPct val="100000"/>
              </a:lnSpc>
              <a:spcBef>
                <a:spcPct val="50000"/>
              </a:spcBef>
              <a:spcAft>
                <a:spcPct val="0"/>
              </a:spcAft>
              <a:buClr>
                <a:schemeClr val="accent1"/>
              </a:buClr>
              <a:buSzTx/>
              <a:buFont typeface="Arial"/>
              <a:buChar char="•"/>
              <a:tabLst/>
              <a:defRPr baseline="0">
                <a:latin typeface="+mj-lt"/>
              </a:defRPr>
            </a:lvl1pPr>
          </a:lstStyle>
          <a:p>
            <a:r>
              <a:rPr lang="en-US" dirty="0" smtClean="0"/>
              <a:t>Use this layout for images only.</a:t>
            </a:r>
            <a:br>
              <a:rPr lang="en-US" dirty="0" smtClean="0"/>
            </a:br>
            <a:r>
              <a:rPr lang="en-US" dirty="0" smtClean="0"/>
              <a:t>Images will scale to fit this box exactly.</a:t>
            </a:r>
            <a:br>
              <a:rPr lang="en-US" dirty="0" smtClean="0"/>
            </a:br>
            <a:r>
              <a:rPr lang="en-US" dirty="0" smtClean="0"/>
              <a:t>For a bullet slide with text, from the ‘Home’ menu choose:</a:t>
            </a:r>
            <a:br>
              <a:rPr lang="en-US" dirty="0" smtClean="0"/>
            </a:br>
            <a:r>
              <a:rPr lang="en-US" dirty="0" smtClean="0"/>
              <a:t>New slide | Arup Bullet Layout</a:t>
            </a:r>
          </a:p>
          <a:p>
            <a:r>
              <a:rPr lang="en-US" dirty="0" smtClean="0"/>
              <a:t>Do not use this layout for text</a:t>
            </a:r>
          </a:p>
          <a:p>
            <a:r>
              <a:rPr lang="en-US" dirty="0" smtClean="0"/>
              <a:t>For any other content type (chart/graph/media) use the ‘Arup Object’ series of master slides</a:t>
            </a:r>
            <a:br>
              <a:rPr lang="en-US" dirty="0" smtClean="0"/>
            </a:br>
            <a:endParaRPr lang="en-US" dirty="0" smtClean="0"/>
          </a:p>
        </p:txBody>
      </p:sp>
      <p:sp>
        <p:nvSpPr>
          <p:cNvPr id="11"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4"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4031494"/>
      </p:ext>
    </p:extLst>
  </p:cSld>
  <p:clrMapOvr>
    <a:masterClrMapping/>
  </p:clrMapOvr>
  <p:transition spd="slow">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Arup FourImages">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0" marR="0" indent="0" algn="l" defTabSz="914400" rtl="0" eaLnBrk="1" fontAlgn="base" latinLnBrk="0" hangingPunct="1">
              <a:lnSpc>
                <a:spcPct val="100000"/>
              </a:lnSpc>
              <a:spcBef>
                <a:spcPct val="50000"/>
              </a:spcBef>
              <a:spcAft>
                <a:spcPct val="0"/>
              </a:spcAft>
              <a:buClr>
                <a:schemeClr val="accent1"/>
              </a:buClr>
              <a:buSzTx/>
              <a:buFontTx/>
              <a:buNone/>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p:txBody>
      </p:sp>
      <p:sp>
        <p:nvSpPr>
          <p:cNvPr id="15"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663137195"/>
      </p:ext>
    </p:extLst>
  </p:cSld>
  <p:clrMapOvr>
    <a:masterClrMapping/>
  </p:clrMapOvr>
  <p:transition spd="slow">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Arup EightImages ValueStatement">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1843200"/>
          </a:xfrm>
          <a:prstGeom prst="rect">
            <a:avLst/>
          </a:prstGeom>
          <a:solidFill>
            <a:schemeClr val="accent1"/>
          </a:solidFill>
          <a:ln w="19050">
            <a:noFill/>
          </a:ln>
        </p:spPr>
        <p:txBody>
          <a:bodyPr vert="horz" lIns="180000" tIns="180000" rIns="180000" bIns="180000"/>
          <a:lstStyle>
            <a:lvl1pPr marL="0" marR="0" indent="0" algn="l" defTabSz="914400" rtl="0" eaLnBrk="1" fontAlgn="base" latinLnBrk="0" hangingPunct="1">
              <a:lnSpc>
                <a:spcPts val="1950"/>
              </a:lnSpc>
              <a:spcBef>
                <a:spcPts val="0"/>
              </a:spcBef>
              <a:spcAft>
                <a:spcPct val="0"/>
              </a:spcAft>
              <a:buClr>
                <a:schemeClr val="accent3"/>
              </a:buClr>
              <a:buSzTx/>
              <a:buFontTx/>
              <a:buNone/>
              <a:tabLst/>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20 words.</a:t>
            </a:r>
          </a:p>
        </p:txBody>
      </p:sp>
      <p:sp>
        <p:nvSpPr>
          <p:cNvPr id="12" name="Picture Placeholder 9"/>
          <p:cNvSpPr>
            <a:spLocks noGrp="1"/>
          </p:cNvSpPr>
          <p:nvPr>
            <p:ph type="pic" sz="quarter" idx="36"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615019863"/>
      </p:ext>
    </p:extLst>
  </p:cSld>
  <p:clrMapOvr>
    <a:masterClrMapping/>
  </p:clrMapOvr>
  <p:transition spd="slow">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rup SevenImages ValueStatement">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3723538"/>
          </a:xfrm>
          <a:prstGeom prst="rect">
            <a:avLst/>
          </a:prstGeom>
          <a:solidFill>
            <a:schemeClr val="accent1"/>
          </a:solidFill>
          <a:ln w="19050">
            <a:noFill/>
          </a:ln>
        </p:spPr>
        <p:txBody>
          <a:bodyPr vert="horz" lIns="180000" tIns="180000" rIns="180000" bIns="180000"/>
          <a:lstStyle>
            <a:lvl1pPr marL="0" marR="0" indent="0" algn="l" defTabSz="914400" rtl="0" eaLnBrk="1" fontAlgn="base" latinLnBrk="0" hangingPunct="1">
              <a:lnSpc>
                <a:spcPts val="1950"/>
              </a:lnSpc>
              <a:spcBef>
                <a:spcPts val="0"/>
              </a:spcBef>
              <a:spcAft>
                <a:spcPct val="0"/>
              </a:spcAft>
              <a:buClr>
                <a:schemeClr val="accent3"/>
              </a:buClr>
              <a:buSzTx/>
              <a:buFontTx/>
              <a:buNone/>
              <a:tabLst/>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40 words.</a:t>
            </a:r>
          </a:p>
          <a:p>
            <a:pPr lvl="0"/>
            <a:endParaRPr lang="en-GB" dirty="0" smtClean="0"/>
          </a:p>
          <a:p>
            <a:pPr marL="0" marR="0" lvl="0" indent="0" algn="l" defTabSz="914400" rtl="0" eaLnBrk="1" fontAlgn="base" latinLnBrk="0" hangingPunct="1">
              <a:lnSpc>
                <a:spcPts val="1950"/>
              </a:lnSpc>
              <a:spcBef>
                <a:spcPts val="0"/>
              </a:spcBef>
              <a:spcAft>
                <a:spcPct val="0"/>
              </a:spcAft>
              <a:buClr>
                <a:schemeClr val="accent3"/>
              </a:buClr>
              <a:buSzTx/>
              <a:buFontTx/>
              <a:buNone/>
              <a:tabLst/>
              <a:defRPr/>
            </a:pPr>
            <a:r>
              <a:rPr lang="en-GB" dirty="0" smtClean="0"/>
              <a:t>You may enter a short value statement here. You may highlight a specific point in white as appropriate. Max approx 40 words.</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615019863"/>
      </p:ext>
    </p:extLst>
  </p:cSld>
  <p:clrMapOvr>
    <a:masterClrMapping/>
  </p:clrMapOvr>
  <p:transition spd="slow">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Arup NineImages">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0" name="Picture Placeholder 9"/>
          <p:cNvSpPr>
            <a:spLocks noGrp="1"/>
          </p:cNvSpPr>
          <p:nvPr>
            <p:ph type="pic" sz="quarter" idx="19"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2" name="Picture Placeholder 9"/>
          <p:cNvSpPr>
            <a:spLocks noGrp="1"/>
          </p:cNvSpPr>
          <p:nvPr>
            <p:ph type="pic" sz="quarter" idx="20" hasCustomPrompt="1"/>
          </p:nvPr>
        </p:nvSpPr>
        <p:spPr>
          <a:xfrm>
            <a:off x="5980113"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1569802899"/>
      </p:ext>
    </p:extLst>
  </p:cSld>
  <p:clrMapOvr>
    <a:masterClrMapping/>
  </p:clrMapOvr>
  <p:transition spd="slow">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Arup ThreeImages Option1">
    <p:spTree>
      <p:nvGrpSpPr>
        <p:cNvPr id="1" name=""/>
        <p:cNvGrpSpPr/>
        <p:nvPr/>
      </p:nvGrpSpPr>
      <p:grpSpPr>
        <a:xfrm>
          <a:off x="0" y="0"/>
          <a:ext cx="0" cy="0"/>
          <a:chOff x="0" y="0"/>
          <a:chExt cx="0" cy="0"/>
        </a:xfrm>
      </p:grpSpPr>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3395242214"/>
      </p:ext>
    </p:extLst>
  </p:cSld>
  <p:clrMapOvr>
    <a:masterClrMapping/>
  </p:clrMapOvr>
  <p:transition spd="slow">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Arup ThreeImages Option2">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2"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1674946511"/>
      </p:ext>
    </p:extLst>
  </p:cSld>
  <p:clrMapOvr>
    <a:masterClrMapping/>
  </p:clrMapOvr>
  <p:transition spd="slow">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Arup TwoImages">
    <p:spTree>
      <p:nvGrpSpPr>
        <p:cNvPr id="1" name=""/>
        <p:cNvGrpSpPr/>
        <p:nvPr/>
      </p:nvGrpSpPr>
      <p:grpSpPr>
        <a:xfrm>
          <a:off x="0" y="0"/>
          <a:ext cx="0" cy="0"/>
          <a:chOff x="0" y="0"/>
          <a:chExt cx="0" cy="0"/>
        </a:xfrm>
      </p:grpSpPr>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0" marR="0" indent="0" algn="l" defTabSz="914400" rtl="0" eaLnBrk="1" fontAlgn="base" latinLnBrk="0" hangingPunct="1">
              <a:lnSpc>
                <a:spcPct val="100000"/>
              </a:lnSpc>
              <a:spcBef>
                <a:spcPct val="50000"/>
              </a:spcBef>
              <a:spcAft>
                <a:spcPct val="0"/>
              </a:spcAft>
              <a:buClr>
                <a:schemeClr val="accent1"/>
              </a:buClr>
              <a:buSzTx/>
              <a:buFont typeface="Arial"/>
              <a:buNone/>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8"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852249780"/>
      </p:ext>
    </p:extLst>
  </p:cSld>
  <p:clrMapOvr>
    <a:masterClrMapping/>
  </p:clrMapOvr>
  <p:transition spd="slow">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Arup Bulle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8AAE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6"/>
            <a:ext cx="8318500" cy="4505324"/>
          </a:xfrm>
          <a:prstGeom prst="rect">
            <a:avLst/>
          </a:prstGeom>
        </p:spPr>
        <p:txBody>
          <a:bodyPr lIns="0" tIns="0" rIns="0" bIns="0"/>
          <a:lstStyle>
            <a:lvl1pPr marL="266700" indent="-266700">
              <a:lnSpc>
                <a:spcPts val="2500"/>
              </a:lnSpc>
              <a:spcBef>
                <a:spcPts val="1400"/>
              </a:spcBef>
              <a:buClr>
                <a:schemeClr val="accent2"/>
              </a:buClr>
              <a:buFont typeface="Arial" pitchFamily="34" charset="0"/>
              <a:buChar char="•"/>
              <a:tabLst/>
              <a:defRPr sz="2400" b="0"/>
            </a:lvl1pPr>
            <a:lvl2pPr marL="542925" indent="-276225">
              <a:lnSpc>
                <a:spcPts val="2500"/>
              </a:lnSpc>
              <a:buClr>
                <a:schemeClr val="accent2"/>
              </a:buClr>
              <a:buSzPct val="80000"/>
              <a:buFont typeface="Lucida Grande"/>
              <a:buChar char="-"/>
              <a:defRPr b="0"/>
            </a:lvl2pPr>
            <a:lvl3pPr marL="809625" indent="-266700">
              <a:lnSpc>
                <a:spcPts val="2300"/>
              </a:lnSpc>
              <a:buClr>
                <a:schemeClr val="accent2"/>
              </a:buClr>
              <a:buSzPct val="80000"/>
              <a:buFont typeface="Lucida Grande"/>
              <a:buChar char="-"/>
              <a:defRPr b="0"/>
            </a:lvl3pPr>
            <a:lvl4pPr marL="809625" indent="-266700">
              <a:lnSpc>
                <a:spcPts val="2300"/>
              </a:lnSpc>
              <a:buClr>
                <a:schemeClr val="accent2"/>
              </a:buClr>
              <a:buSzPct val="80000"/>
              <a:buFont typeface="Lucida Grande"/>
              <a:buChar char="-"/>
              <a:defRPr b="0"/>
            </a:lvl4pPr>
            <a:lvl5pPr marL="809625" indent="-266700">
              <a:lnSpc>
                <a:spcPts val="2300"/>
              </a:lnSpc>
              <a:buClr>
                <a:schemeClr val="accent2"/>
              </a:buClr>
              <a:buSzPct val="80000"/>
              <a:buFont typeface="Lucida Grande"/>
              <a:buChar char="-"/>
              <a:defRPr b="0" baseline="0"/>
            </a:lvl5pPr>
            <a:lvl6pPr marL="809625" indent="-266700">
              <a:lnSpc>
                <a:spcPts val="2300"/>
              </a:lnSpc>
              <a:buClr>
                <a:schemeClr val="accent2"/>
              </a:buClr>
              <a:buSzPct val="80000"/>
              <a:buFont typeface="Lucida Grande"/>
              <a:buChar char="-"/>
              <a:defRPr lang="en-GB" sz="2200" b="0" dirty="0" smtClean="0">
                <a:solidFill>
                  <a:srgbClr val="000000"/>
                </a:solidFill>
                <a:latin typeface="+mn-lt"/>
                <a:ea typeface="+mn-ea"/>
                <a:cs typeface="Arial"/>
              </a:defRPr>
            </a:lvl6pPr>
            <a:lvl7pPr marL="809625" indent="-266700">
              <a:lnSpc>
                <a:spcPts val="2300"/>
              </a:lnSpc>
              <a:buClr>
                <a:schemeClr val="accent3"/>
              </a:buClr>
              <a:buSzPct val="80000"/>
              <a:buFont typeface="Lucida Grande"/>
              <a:buChar char="-"/>
              <a:defRPr lang="en-GB" sz="2200" b="0" dirty="0" smtClean="0">
                <a:solidFill>
                  <a:srgbClr val="000000"/>
                </a:solidFill>
                <a:latin typeface="+mn-lt"/>
                <a:ea typeface="+mn-ea"/>
                <a:cs typeface="Arial"/>
              </a:defRPr>
            </a:lvl7pPr>
            <a:lvl8pPr marL="809625" indent="-266700">
              <a:lnSpc>
                <a:spcPts val="2300"/>
              </a:lnSpc>
              <a:buClr>
                <a:schemeClr val="accent2"/>
              </a:buClr>
              <a:buSzPct val="80000"/>
              <a:buFont typeface="Lucida Grande"/>
              <a:buChar char="-"/>
              <a:defRPr lang="en-GB" sz="2200" b="0" dirty="0" smtClean="0">
                <a:solidFill>
                  <a:srgbClr val="000000"/>
                </a:solidFill>
                <a:latin typeface="+mn-lt"/>
                <a:ea typeface="+mn-ea"/>
                <a:cs typeface="Arial"/>
              </a:defRPr>
            </a:lvl8pPr>
            <a:lvl9pPr marL="809625" indent="-266700">
              <a:lnSpc>
                <a:spcPts val="2300"/>
              </a:lnSpc>
              <a:buClr>
                <a:schemeClr val="accent2"/>
              </a:buClr>
              <a:buSzPct val="80000"/>
              <a:buFont typeface="Lucida Grande"/>
              <a:buChar char="-"/>
              <a:defRPr lang="en-GB" sz="2200" b="0" dirty="0" smtClean="0">
                <a:solidFill>
                  <a:srgbClr val="000000"/>
                </a:solidFill>
                <a:latin typeface="+mn-lt"/>
                <a:ea typeface="+mn-ea"/>
                <a:cs typeface="Aria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5" name="Slide Number Placeholder 14"/>
          <p:cNvSpPr txBox="1">
            <a:spLocks/>
          </p:cNvSpPr>
          <p:nvPr userDrawn="1"/>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
        <p:nvSpPr>
          <p:cNvPr id="6"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821638155"/>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A77EA36-CE59-4FBD-BC9C-7A6095971F08}" type="datetimeFigureOut">
              <a:rPr lang="en-GB" smtClean="0"/>
              <a:pPr/>
              <a:t>02/08/2011</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B99CF90-CA6A-4437-AF4C-564CFA2D3DEF}" type="slidenum">
              <a:rPr lang="en-GB" smtClean="0"/>
              <a:pPr/>
              <a:t>‹#›</a:t>
            </a:fld>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Arup Bullet+GreyIntr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8AAE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5"/>
            <a:ext cx="8318500" cy="4505325"/>
          </a:xfrm>
          <a:prstGeom prst="rect">
            <a:avLst/>
          </a:prstGeom>
        </p:spPr>
        <p:txBody>
          <a:bodyPr lIns="0" tIns="0" rIns="0" bIns="0"/>
          <a:lstStyle>
            <a:lvl1pPr marL="0" indent="0">
              <a:lnSpc>
                <a:spcPts val="2500"/>
              </a:lnSpc>
              <a:spcBef>
                <a:spcPts val="1400"/>
              </a:spcBef>
              <a:spcAft>
                <a:spcPts val="1400"/>
              </a:spcAft>
              <a:buClr>
                <a:schemeClr val="accent2"/>
              </a:buClr>
              <a:buFont typeface="Arial"/>
              <a:buNone/>
              <a:defRPr sz="2400" b="0">
                <a:solidFill>
                  <a:schemeClr val="tx1">
                    <a:lumMod val="65000"/>
                    <a:lumOff val="35000"/>
                  </a:schemeClr>
                </a:solidFill>
              </a:defRPr>
            </a:lvl1pPr>
            <a:lvl2pPr marL="271463" indent="-271463">
              <a:lnSpc>
                <a:spcPts val="2500"/>
              </a:lnSpc>
              <a:buClr>
                <a:schemeClr val="accent2"/>
              </a:buClr>
              <a:buFont typeface="Arial" pitchFamily="34" charset="0"/>
              <a:buChar char="•"/>
              <a:defRPr sz="2200" b="0"/>
            </a:lvl2pPr>
            <a:lvl3pPr marL="531813" indent="-266700">
              <a:lnSpc>
                <a:spcPts val="2300"/>
              </a:lnSpc>
              <a:buClr>
                <a:schemeClr val="accent2"/>
              </a:buClr>
              <a:buSzPct val="80000"/>
              <a:buFont typeface="Lucida Grande"/>
              <a:buChar char="-"/>
              <a:defRPr b="0"/>
            </a:lvl3pPr>
            <a:lvl4pPr marL="534988" indent="-269875">
              <a:lnSpc>
                <a:spcPts val="2300"/>
              </a:lnSpc>
              <a:buClr>
                <a:schemeClr val="accent2"/>
              </a:buClr>
              <a:buSzPct val="80000"/>
              <a:buFont typeface="Lucida Grande"/>
              <a:buChar char="-"/>
              <a:defRPr b="0"/>
            </a:lvl4pPr>
            <a:lvl5pPr marL="534988" indent="-269875">
              <a:lnSpc>
                <a:spcPts val="2300"/>
              </a:lnSpc>
              <a:buClr>
                <a:schemeClr val="accent2"/>
              </a:buClr>
              <a:buSzPct val="80000"/>
              <a:buFont typeface="Lucida Grande"/>
              <a:buChar char="-"/>
              <a:defRPr b="0"/>
            </a:lvl5pPr>
            <a:lvl6pPr marL="538163" indent="-273050">
              <a:buClr>
                <a:schemeClr val="accent2"/>
              </a:buClr>
              <a:buSzPct val="80000"/>
              <a:buFont typeface="Lucida Grande"/>
              <a:buChar char="-"/>
              <a:defRPr/>
            </a:lvl6pPr>
            <a:lvl7pPr marL="538163" indent="-273050">
              <a:buClr>
                <a:schemeClr val="accent2"/>
              </a:buClr>
              <a:buSzPct val="80000"/>
              <a:buFont typeface="Lucida Grande"/>
              <a:buChar char="-"/>
              <a:defRPr/>
            </a:lvl7pPr>
            <a:lvl8pPr marL="538163" indent="-273050">
              <a:buClr>
                <a:schemeClr val="accent2"/>
              </a:buClr>
              <a:buSzPct val="80000"/>
              <a:buFont typeface="Lucida Grande"/>
              <a:buChar char="-"/>
              <a:defRPr/>
            </a:lvl8pPr>
            <a:lvl9pPr marL="538163" indent="-273050">
              <a:buClr>
                <a:schemeClr val="accent2"/>
              </a:buClr>
              <a:buSzPct val="80000"/>
              <a:buFont typeface="Lucida Grande"/>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14"/>
          <p:cNvSpPr txBox="1">
            <a:spLocks/>
          </p:cNvSpPr>
          <p:nvPr userDrawn="1"/>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
        <p:nvSpPr>
          <p:cNvPr id="6"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85500021"/>
      </p:ext>
    </p:extLst>
  </p:cSld>
  <p:clrMapOvr>
    <a:masterClrMapping/>
  </p:clrMapOvr>
  <p:transition spd="slow">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p:cSld name="Arup MainTitle">
    <p:bg>
      <p:bgPr>
        <a:solidFill>
          <a:schemeClr val="bg1"/>
        </a:solidFill>
        <a:effectLst/>
      </p:bgPr>
    </p:bg>
    <p:spTree>
      <p:nvGrpSpPr>
        <p:cNvPr id="1" name=""/>
        <p:cNvGrpSpPr/>
        <p:nvPr/>
      </p:nvGrpSpPr>
      <p:grpSpPr>
        <a:xfrm>
          <a:off x="0" y="0"/>
          <a:ext cx="0" cy="0"/>
          <a:chOff x="0" y="0"/>
          <a:chExt cx="0" cy="0"/>
        </a:xfrm>
      </p:grpSpPr>
      <p:pic>
        <p:nvPicPr>
          <p:cNvPr id="28" name="Picture 27" descr="PowerPointFrame_17Sept2010.png"/>
          <p:cNvPicPr>
            <a:picLocks noChangeAspect="1"/>
          </p:cNvPicPr>
          <p:nvPr userDrawn="1"/>
        </p:nvPicPr>
        <p:blipFill>
          <a:blip r:embed="rId2" cstate="print">
            <a:lum bright="7000"/>
          </a:blip>
          <a:stretch>
            <a:fillRect/>
          </a:stretch>
        </p:blipFill>
        <p:spPr>
          <a:xfrm flipV="1">
            <a:off x="432355" y="3492500"/>
            <a:ext cx="8281433" cy="496825"/>
          </a:xfrm>
          <a:prstGeom prst="rect">
            <a:avLst/>
          </a:prstGeom>
        </p:spPr>
      </p:pic>
      <p:pic>
        <p:nvPicPr>
          <p:cNvPr id="22" name="Picture 21" descr="PowerPointFrame_17Sept2010.png"/>
          <p:cNvPicPr>
            <a:picLocks noChangeAspect="1"/>
          </p:cNvPicPr>
          <p:nvPr userDrawn="1"/>
        </p:nvPicPr>
        <p:blipFill>
          <a:blip r:embed="rId2" cstate="print">
            <a:lum bright="7000"/>
          </a:blip>
          <a:stretch>
            <a:fillRect/>
          </a:stretch>
        </p:blipFill>
        <p:spPr>
          <a:xfrm>
            <a:off x="432355" y="1328800"/>
            <a:ext cx="8281433" cy="496825"/>
          </a:xfrm>
          <a:prstGeom prst="rect">
            <a:avLst/>
          </a:prstGeom>
        </p:spPr>
      </p:pic>
      <p:sp>
        <p:nvSpPr>
          <p:cNvPr id="23" name="Rectangle 3"/>
          <p:cNvSpPr>
            <a:spLocks noGrp="1" noChangeArrowheads="1"/>
          </p:cNvSpPr>
          <p:nvPr>
            <p:ph type="subTitle" idx="1"/>
          </p:nvPr>
        </p:nvSpPr>
        <p:spPr>
          <a:xfrm>
            <a:off x="779600" y="4164388"/>
            <a:ext cx="7683500" cy="533400"/>
          </a:xfrm>
          <a:prstGeom prst="rect">
            <a:avLst/>
          </a:prstGeom>
        </p:spPr>
        <p:txBody>
          <a:bodyPr wrap="square" lIns="0" tIns="0" rIns="0" bIns="0"/>
          <a:lstStyle>
            <a:lvl1pPr marL="0" indent="0">
              <a:lnSpc>
                <a:spcPts val="1900"/>
              </a:lnSpc>
              <a:buFontTx/>
              <a:buNone/>
              <a:defRPr sz="1800" b="0">
                <a:solidFill>
                  <a:schemeClr val="tx1"/>
                </a:solidFill>
                <a:latin typeface="+mj-lt"/>
              </a:defRPr>
            </a:lvl1pPr>
          </a:lstStyle>
          <a:p>
            <a:r>
              <a:rPr lang="en-US" smtClean="0"/>
              <a:t>Click to edit Master subtitle style</a:t>
            </a:r>
            <a:endParaRPr lang="en-US" dirty="0"/>
          </a:p>
        </p:txBody>
      </p:sp>
      <p:pic>
        <p:nvPicPr>
          <p:cNvPr id="38" name="Picture 37" descr="FinalArupLogo_Black_Scaled_For_PPT_300dpi.png"/>
          <p:cNvPicPr>
            <a:picLocks noChangeAspect="1"/>
          </p:cNvPicPr>
          <p:nvPr/>
        </p:nvPicPr>
        <p:blipFill>
          <a:blip r:embed="rId3" cstate="print"/>
          <a:stretch>
            <a:fillRect/>
          </a:stretch>
        </p:blipFill>
        <p:spPr>
          <a:xfrm>
            <a:off x="7810092" y="6444000"/>
            <a:ext cx="851308" cy="257709"/>
          </a:xfrm>
          <a:prstGeom prst="rect">
            <a:avLst/>
          </a:prstGeom>
        </p:spPr>
      </p:pic>
      <p:sp>
        <p:nvSpPr>
          <p:cNvPr id="24" name="Rectangle 2"/>
          <p:cNvSpPr>
            <a:spLocks noGrp="1" noChangeArrowheads="1"/>
          </p:cNvSpPr>
          <p:nvPr>
            <p:ph type="ctrTitle"/>
          </p:nvPr>
        </p:nvSpPr>
        <p:spPr>
          <a:xfrm>
            <a:off x="767695" y="1821491"/>
            <a:ext cx="7540282" cy="500137"/>
          </a:xfrm>
          <a:prstGeom prst="rect">
            <a:avLst/>
          </a:prstGeom>
        </p:spPr>
        <p:txBody>
          <a:bodyPr lIns="0" tIns="0" rIns="0" bIns="0" anchor="t"/>
          <a:lstStyle>
            <a:lvl1pPr>
              <a:lnSpc>
                <a:spcPts val="3900"/>
              </a:lnSpc>
              <a:defRPr sz="3800" b="0" baseline="0">
                <a:solidFill>
                  <a:srgbClr val="28AAE1"/>
                </a:solidFill>
                <a:ea typeface="ＭＳ Ｐゴシック" pitchFamily="-105" charset="-128"/>
                <a:cs typeface="ＭＳ Ｐゴシック" pitchFamily="-105" charset="-128"/>
              </a:defRPr>
            </a:lvl1pPr>
          </a:lstStyle>
          <a:p>
            <a:r>
              <a:rPr lang="en-US" smtClean="0"/>
              <a:t>Click to edit Master title style</a:t>
            </a:r>
            <a:endParaRPr lang="en-US" dirty="0"/>
          </a:p>
        </p:txBody>
      </p:sp>
    </p:spTree>
    <p:extLst>
      <p:ext uri="{BB962C8B-B14F-4D97-AF65-F5344CB8AC3E}">
        <p14:creationId xmlns="" xmlns:p14="http://schemas.microsoft.com/office/powerpoint/2010/main" val="3793949656"/>
      </p:ext>
    </p:extLst>
  </p:cSld>
  <p:clrMapOvr>
    <a:masterClrMapping/>
  </p:clrMapOvr>
  <p:transition spd="slow">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Arup TitleColourDivider">
    <p:bg>
      <p:bgPr>
        <a:solidFill>
          <a:schemeClr val="accent2"/>
        </a:solidFill>
        <a:effectLst/>
      </p:bgPr>
    </p:bg>
    <p:spTree>
      <p:nvGrpSpPr>
        <p:cNvPr id="1" name=""/>
        <p:cNvGrpSpPr/>
        <p:nvPr/>
      </p:nvGrpSpPr>
      <p:grpSpPr>
        <a:xfrm>
          <a:off x="0" y="0"/>
          <a:ext cx="0" cy="0"/>
          <a:chOff x="0" y="0"/>
          <a:chExt cx="0" cy="0"/>
        </a:xfrm>
      </p:grpSpPr>
      <p:pic>
        <p:nvPicPr>
          <p:cNvPr id="14" name="Picture 13" descr="PowerPointFrameWhite_17Sept2010.png"/>
          <p:cNvPicPr>
            <a:picLocks noChangeAspect="1"/>
          </p:cNvPicPr>
          <p:nvPr userDrawn="1"/>
        </p:nvPicPr>
        <p:blipFill>
          <a:blip r:embed="rId2" cstate="print"/>
          <a:stretch>
            <a:fillRect/>
          </a:stretch>
        </p:blipFill>
        <p:spPr>
          <a:xfrm flipV="1">
            <a:off x="432355" y="3492811"/>
            <a:ext cx="8281433" cy="496825"/>
          </a:xfrm>
          <a:prstGeom prst="rect">
            <a:avLst/>
          </a:prstGeom>
        </p:spPr>
      </p:pic>
      <p:pic>
        <p:nvPicPr>
          <p:cNvPr id="13" name="Picture 12" descr="PowerPointFrameWhite_17Sept2010.png"/>
          <p:cNvPicPr>
            <a:picLocks noChangeAspect="1"/>
          </p:cNvPicPr>
          <p:nvPr userDrawn="1"/>
        </p:nvPicPr>
        <p:blipFill>
          <a:blip r:embed="rId2" cstate="print"/>
          <a:stretch>
            <a:fillRect/>
          </a:stretch>
        </p:blipFill>
        <p:spPr>
          <a:xfrm>
            <a:off x="432355" y="1328271"/>
            <a:ext cx="8281433" cy="496825"/>
          </a:xfrm>
          <a:prstGeom prst="rect">
            <a:avLst/>
          </a:prstGeom>
        </p:spPr>
      </p:pic>
      <p:pic>
        <p:nvPicPr>
          <p:cNvPr id="15" name="Picture 14" descr="FinalArupLogo_White_Scaled_For_PPT_300dpi.png"/>
          <p:cNvPicPr>
            <a:picLocks noChangeAspect="1"/>
          </p:cNvPicPr>
          <p:nvPr/>
        </p:nvPicPr>
        <p:blipFill>
          <a:blip r:embed="rId3" cstate="print"/>
          <a:stretch>
            <a:fillRect/>
          </a:stretch>
        </p:blipFill>
        <p:spPr>
          <a:xfrm>
            <a:off x="7810092" y="6432550"/>
            <a:ext cx="851308" cy="257709"/>
          </a:xfrm>
          <a:prstGeom prst="rect">
            <a:avLst/>
          </a:prstGeom>
        </p:spPr>
      </p:pic>
      <p:sp>
        <p:nvSpPr>
          <p:cNvPr id="18" name="Rectangle 2"/>
          <p:cNvSpPr>
            <a:spLocks noGrp="1" noChangeArrowheads="1"/>
          </p:cNvSpPr>
          <p:nvPr>
            <p:ph type="ctrTitle"/>
          </p:nvPr>
        </p:nvSpPr>
        <p:spPr>
          <a:xfrm>
            <a:off x="767695" y="1821600"/>
            <a:ext cx="7704400" cy="423193"/>
          </a:xfrm>
          <a:prstGeom prst="rect">
            <a:avLst/>
          </a:prstGeom>
        </p:spPr>
        <p:txBody>
          <a:bodyPr lIns="0" tIns="0" rIns="0" bIns="0" anchor="t"/>
          <a:lstStyle>
            <a:lvl1pPr>
              <a:lnSpc>
                <a:spcPts val="3900"/>
              </a:lnSpc>
              <a:defRPr sz="3800" b="0" baseline="0">
                <a:solidFill>
                  <a:schemeClr val="bg1"/>
                </a:solidFill>
                <a:ea typeface="ＭＳ Ｐゴシック" pitchFamily="-105" charset="-128"/>
                <a:cs typeface="ＭＳ Ｐゴシック" pitchFamily="-105" charset="-128"/>
              </a:defRPr>
            </a:lvl1pPr>
          </a:lstStyle>
          <a:p>
            <a:r>
              <a:rPr lang="en-US" smtClean="0"/>
              <a:t>Click to edit Master title style</a:t>
            </a:r>
            <a:endParaRPr lang="en-US" dirty="0"/>
          </a:p>
        </p:txBody>
      </p:sp>
      <p:sp>
        <p:nvSpPr>
          <p:cNvPr id="19" name="Rectangle 3"/>
          <p:cNvSpPr>
            <a:spLocks noGrp="1" noChangeArrowheads="1"/>
          </p:cNvSpPr>
          <p:nvPr>
            <p:ph type="subTitle" idx="1"/>
          </p:nvPr>
        </p:nvSpPr>
        <p:spPr>
          <a:xfrm>
            <a:off x="779600" y="4155679"/>
            <a:ext cx="7683500" cy="533400"/>
          </a:xfrm>
          <a:prstGeom prst="rect">
            <a:avLst/>
          </a:prstGeom>
        </p:spPr>
        <p:txBody>
          <a:bodyPr lIns="0" tIns="0" rIns="0" bIns="0"/>
          <a:lstStyle>
            <a:lvl1pPr marL="0" indent="0">
              <a:lnSpc>
                <a:spcPts val="1900"/>
              </a:lnSpc>
              <a:buFontTx/>
              <a:buNone/>
              <a:defRPr sz="1800">
                <a:solidFill>
                  <a:schemeClr val="bg1"/>
                </a:solidFill>
                <a:latin typeface="+mj-lt"/>
              </a:defRPr>
            </a:lvl1pPr>
          </a:lstStyle>
          <a:p>
            <a:r>
              <a:rPr lang="en-US" smtClean="0"/>
              <a:t>Click to edit Master subtitle style</a:t>
            </a:r>
            <a:endParaRPr lang="en-US" dirty="0"/>
          </a:p>
        </p:txBody>
      </p:sp>
    </p:spTree>
    <p:extLst>
      <p:ext uri="{BB962C8B-B14F-4D97-AF65-F5344CB8AC3E}">
        <p14:creationId xmlns="" xmlns:p14="http://schemas.microsoft.com/office/powerpoint/2010/main" val="2879503"/>
      </p:ext>
    </p:extLst>
  </p:cSld>
  <p:clrMapOvr>
    <a:masterClrMapping/>
  </p:clrMapOvr>
  <p:transition spd="slow">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Arup TextDivider2">
    <p:bg>
      <p:bgPr>
        <a:solidFill>
          <a:schemeClr val="accent2"/>
        </a:solid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417513" y="1287463"/>
            <a:ext cx="8305200" cy="4300537"/>
          </a:xfrm>
          <a:prstGeom prst="rect">
            <a:avLst/>
          </a:prstGeom>
        </p:spPr>
        <p:txBody>
          <a:bodyPr lIns="0" tIns="0" rIns="0" bIns="0"/>
          <a:lstStyle>
            <a:lvl1pPr marL="0" marR="0" indent="0" algn="l" defTabSz="914400" rtl="0" eaLnBrk="1" fontAlgn="base" latinLnBrk="0" hangingPunct="1">
              <a:lnSpc>
                <a:spcPts val="4500"/>
              </a:lnSpc>
              <a:spcBef>
                <a:spcPts val="0"/>
              </a:spcBef>
              <a:spcAft>
                <a:spcPct val="0"/>
              </a:spcAft>
              <a:buClr>
                <a:schemeClr val="accent2"/>
              </a:buClr>
              <a:buSzTx/>
              <a:buFontTx/>
              <a:buNone/>
              <a:tabLst/>
              <a:defRPr sz="4300" baseline="0">
                <a:solidFill>
                  <a:schemeClr val="tx1"/>
                </a:solidFill>
                <a:latin typeface="+mj-lt"/>
              </a:defRPr>
            </a:lvl1pPr>
            <a:lvl2pPr marL="0" indent="0">
              <a:lnSpc>
                <a:spcPts val="4500"/>
              </a:lnSpc>
              <a:buNone/>
              <a:defRPr sz="4300">
                <a:solidFill>
                  <a:schemeClr val="bg1"/>
                </a:solidFill>
                <a:latin typeface="+mj-lt"/>
              </a:defRPr>
            </a:lvl2pPr>
            <a:lvl3pPr marL="0" indent="0">
              <a:lnSpc>
                <a:spcPts val="4500"/>
              </a:lnSpc>
              <a:buNone/>
              <a:defRPr sz="4300">
                <a:solidFill>
                  <a:schemeClr val="bg1"/>
                </a:solidFill>
                <a:latin typeface="+mj-lt"/>
              </a:defRPr>
            </a:lvl3pPr>
            <a:lvl4pPr marL="0" indent="0">
              <a:lnSpc>
                <a:spcPts val="4500"/>
              </a:lnSpc>
              <a:buNone/>
              <a:defRPr sz="4300">
                <a:solidFill>
                  <a:schemeClr val="bg1"/>
                </a:solidFill>
                <a:latin typeface="+mj-lt"/>
              </a:defRPr>
            </a:lvl4pPr>
            <a:lvl5pPr marL="0" indent="0">
              <a:lnSpc>
                <a:spcPts val="4500"/>
              </a:lnSpc>
              <a:buNone/>
              <a:defRPr sz="4300">
                <a:solidFill>
                  <a:schemeClr val="bg1"/>
                </a:solidFill>
                <a:latin typeface="+mj-lt"/>
              </a:defRPr>
            </a:lvl5pPr>
          </a:lstStyle>
          <a:p>
            <a:pPr marL="0" marR="0" lvl="0" indent="0" algn="l" defTabSz="914400" rtl="0" eaLnBrk="1" fontAlgn="base" latinLnBrk="0" hangingPunct="1">
              <a:lnSpc>
                <a:spcPts val="4500"/>
              </a:lnSpc>
              <a:spcBef>
                <a:spcPts val="0"/>
              </a:spcBef>
              <a:spcAft>
                <a:spcPct val="0"/>
              </a:spcAft>
              <a:buClr>
                <a:schemeClr val="accent2"/>
              </a:buClr>
              <a:buSzTx/>
              <a:buFontTx/>
              <a:buNone/>
              <a:tabLst/>
              <a:defRPr/>
            </a:pPr>
            <a:r>
              <a:rPr lang="en-US" dirty="0" smtClean="0"/>
              <a:t>Insert a value statement here. You may pick out specific points within your value statement by highlighting the specific point with white text where appropriate. 40 words maximum word count, </a:t>
            </a:r>
            <a:r>
              <a:rPr lang="en-US" dirty="0" err="1" smtClean="0"/>
              <a:t>nisl</a:t>
            </a:r>
            <a:r>
              <a:rPr lang="en-US" dirty="0" smtClean="0"/>
              <a:t> </a:t>
            </a:r>
            <a:r>
              <a:rPr lang="en-US" dirty="0" err="1" smtClean="0"/>
              <a:t>sed</a:t>
            </a:r>
            <a:r>
              <a:rPr lang="en-US" dirty="0" smtClean="0"/>
              <a:t> </a:t>
            </a:r>
            <a:r>
              <a:rPr lang="en-US" dirty="0" err="1" smtClean="0"/>
              <a:t>facilisis</a:t>
            </a:r>
            <a:r>
              <a:rPr lang="en-US" dirty="0" smtClean="0"/>
              <a:t> </a:t>
            </a:r>
            <a:r>
              <a:rPr lang="en-US" dirty="0" err="1" smtClean="0"/>
              <a:t>praesent</a:t>
            </a:r>
            <a:r>
              <a:rPr lang="en-US" dirty="0" smtClean="0"/>
              <a:t> </a:t>
            </a:r>
            <a:r>
              <a:rPr lang="en-US" dirty="0" err="1" smtClean="0"/>
              <a:t>iusto</a:t>
            </a:r>
            <a:r>
              <a:rPr lang="en-US" dirty="0" smtClean="0"/>
              <a:t> </a:t>
            </a:r>
            <a:r>
              <a:rPr lang="en-US" dirty="0" err="1" smtClean="0"/>
              <a:t>augue</a:t>
            </a:r>
            <a:r>
              <a:rPr lang="en-US" dirty="0" smtClean="0"/>
              <a:t> </a:t>
            </a:r>
            <a:r>
              <a:rPr lang="en-US" dirty="0" err="1" smtClean="0"/>
              <a:t>vero</a:t>
            </a:r>
            <a:r>
              <a:rPr lang="en-US" dirty="0" smtClean="0"/>
              <a:t>. </a:t>
            </a:r>
          </a:p>
        </p:txBody>
      </p:sp>
    </p:spTree>
    <p:extLst>
      <p:ext uri="{BB962C8B-B14F-4D97-AF65-F5344CB8AC3E}">
        <p14:creationId xmlns="" xmlns:p14="http://schemas.microsoft.com/office/powerpoint/2010/main" val="3764658805"/>
      </p:ext>
    </p:extLst>
  </p:cSld>
  <p:clrMapOvr>
    <a:masterClrMapping/>
  </p:clrMapOvr>
  <p:transition spd="slow">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Arup SingleObject">
    <p:spTree>
      <p:nvGrpSpPr>
        <p:cNvPr id="1" name=""/>
        <p:cNvGrpSpPr/>
        <p:nvPr/>
      </p:nvGrpSpPr>
      <p:grpSpPr>
        <a:xfrm>
          <a:off x="0" y="0"/>
          <a:ext cx="0" cy="0"/>
          <a:chOff x="0" y="0"/>
          <a:chExt cx="0" cy="0"/>
        </a:xfrm>
      </p:grpSpPr>
      <p:sp>
        <p:nvSpPr>
          <p:cNvPr id="4" name="Content Placeholder 4"/>
          <p:cNvSpPr>
            <a:spLocks noGrp="1"/>
          </p:cNvSpPr>
          <p:nvPr>
            <p:ph sz="quarter" idx="10" hasCustomPrompt="1"/>
          </p:nvPr>
        </p:nvSpPr>
        <p:spPr>
          <a:xfrm>
            <a:off x="417513" y="322263"/>
            <a:ext cx="8305200" cy="5614987"/>
          </a:xfrm>
          <a:prstGeom prst="rect">
            <a:avLst/>
          </a:prstGeom>
        </p:spPr>
        <p:txBody>
          <a:bodyPr lIns="0" tIns="0" rIns="0" bIns="0"/>
          <a:lstStyle>
            <a:lvl1pPr>
              <a:lnSpc>
                <a:spcPts val="2500"/>
              </a:lnSpc>
              <a:spcBef>
                <a:spcPts val="20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this layout for tables, charts/graphs images and multimedia by clicking on the icons below.</a:t>
            </a:r>
            <a:br>
              <a:rPr lang="en-US" dirty="0" smtClean="0"/>
            </a:br>
            <a:r>
              <a:rPr lang="en-US" dirty="0" smtClean="0"/>
              <a:t>For a bullet slide with text, from the ‘Home’ menu choose:</a:t>
            </a:r>
            <a:br>
              <a:rPr lang="en-US" dirty="0" smtClean="0"/>
            </a:br>
            <a:r>
              <a:rPr lang="en-US" dirty="0" smtClean="0"/>
              <a:t>New slide | Arup Bullet Layout</a:t>
            </a:r>
            <a:br>
              <a:rPr lang="en-US" dirty="0" smtClean="0"/>
            </a:br>
            <a:r>
              <a:rPr lang="en-US" dirty="0" smtClean="0"/>
              <a:t>Do not use this layout for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5"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330841220"/>
      </p:ext>
    </p:extLst>
  </p:cSld>
  <p:clrMapOvr>
    <a:masterClrMapping/>
  </p:clrMapOvr>
  <p:transition spd="slow">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Arup FourObjects">
    <p:spTree>
      <p:nvGrpSpPr>
        <p:cNvPr id="1" name=""/>
        <p:cNvGrpSpPr/>
        <p:nvPr/>
      </p:nvGrpSpPr>
      <p:grpSpPr>
        <a:xfrm>
          <a:off x="0" y="0"/>
          <a:ext cx="0" cy="0"/>
          <a:chOff x="0" y="0"/>
          <a:chExt cx="0" cy="0"/>
        </a:xfrm>
      </p:grpSpPr>
      <p:sp>
        <p:nvSpPr>
          <p:cNvPr id="15"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5" hasCustomPrompt="1"/>
          </p:nvPr>
        </p:nvSpPr>
        <p:spPr>
          <a:xfrm>
            <a:off x="417513" y="3284984"/>
            <a:ext cx="3960000" cy="2638800"/>
          </a:xfrm>
          <a:prstGeom prst="rect">
            <a:avLst/>
          </a:prstGeom>
        </p:spPr>
        <p:txBody>
          <a:bodyPr lIns="0" tIns="0" rIns="0" bIns="0"/>
          <a:lstStyle>
            <a:lvl1pPr>
              <a:lnSpc>
                <a:spcPts val="2500"/>
              </a:lnSpc>
              <a:spcBef>
                <a:spcPts val="20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4"/>
          <p:cNvSpPr>
            <a:spLocks noGrp="1"/>
          </p:cNvSpPr>
          <p:nvPr>
            <p:ph sz="quarter" idx="22" hasCustomPrompt="1"/>
          </p:nvPr>
        </p:nvSpPr>
        <p:spPr>
          <a:xfrm>
            <a:off x="417513" y="331200"/>
            <a:ext cx="3960000" cy="2638800"/>
          </a:xfrm>
          <a:prstGeom prst="rect">
            <a:avLst/>
          </a:prstGeom>
        </p:spPr>
        <p:txBody>
          <a:bodyPr lIns="0" tIns="0" rIns="0" bIns="0"/>
          <a:lstStyle>
            <a:lvl1pPr>
              <a:lnSpc>
                <a:spcPts val="2500"/>
              </a:lnSpc>
              <a:spcBef>
                <a:spcPts val="16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85465"/>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85465"/>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36645"/>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36645"/>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3" name="Text Placeholder 7"/>
          <p:cNvSpPr>
            <a:spLocks noGrp="1"/>
          </p:cNvSpPr>
          <p:nvPr>
            <p:ph type="body" sz="quarter" idx="30"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1637661376"/>
      </p:ext>
    </p:extLst>
  </p:cSld>
  <p:clrMapOvr>
    <a:masterClrMapping/>
  </p:clrMapOvr>
  <p:transition spd="slow">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Arup ThreeObjects Option1">
    <p:spTree>
      <p:nvGrpSpPr>
        <p:cNvPr id="1" name=""/>
        <p:cNvGrpSpPr/>
        <p:nvPr/>
      </p:nvGrpSpPr>
      <p:grpSpPr>
        <a:xfrm>
          <a:off x="0" y="0"/>
          <a:ext cx="0" cy="0"/>
          <a:chOff x="0" y="0"/>
          <a:chExt cx="0" cy="0"/>
        </a:xfrm>
      </p:grpSpPr>
      <p:sp>
        <p:nvSpPr>
          <p:cNvPr id="10"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2"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1"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8"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588168998"/>
      </p:ext>
    </p:extLst>
  </p:cSld>
  <p:clrMapOvr>
    <a:masterClrMapping/>
  </p:clrMapOvr>
  <p:transition spd="slow">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Arup ThreeObjects Option2">
    <p:spTree>
      <p:nvGrpSpPr>
        <p:cNvPr id="1" name=""/>
        <p:cNvGrpSpPr/>
        <p:nvPr/>
      </p:nvGrpSpPr>
      <p:grpSpPr>
        <a:xfrm>
          <a:off x="0" y="0"/>
          <a:ext cx="0" cy="0"/>
          <a:chOff x="0" y="0"/>
          <a:chExt cx="0" cy="0"/>
        </a:xfrm>
      </p:grpSpPr>
      <p:sp>
        <p:nvSpPr>
          <p:cNvPr id="15"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4" hasCustomPrompt="1"/>
          </p:nvPr>
        </p:nvSpPr>
        <p:spPr>
          <a:xfrm>
            <a:off x="415925" y="3284984"/>
            <a:ext cx="3960000" cy="2638800"/>
          </a:xfrm>
          <a:prstGeom prst="rect">
            <a:avLst/>
          </a:prstGeom>
        </p:spPr>
        <p:txBody>
          <a:bodyPr lIns="0" tIns="0" rIns="0" bIns="0"/>
          <a:lstStyle>
            <a:lvl1pPr>
              <a:lnSpc>
                <a:spcPts val="2500"/>
              </a:lnSpc>
              <a:spcBef>
                <a:spcPts val="20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15925" y="331200"/>
            <a:ext cx="3960000" cy="2638800"/>
          </a:xfrm>
          <a:prstGeom prst="rect">
            <a:avLst/>
          </a:prstGeom>
        </p:spPr>
        <p:txBody>
          <a:bodyPr lIns="0" tIns="0" rIns="0" bIns="0"/>
          <a:lstStyle>
            <a:lvl1pPr>
              <a:lnSpc>
                <a:spcPts val="2500"/>
              </a:lnSpc>
              <a:spcBef>
                <a:spcPts val="20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2"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8" name="Text Placeholder 7"/>
          <p:cNvSpPr>
            <a:spLocks noGrp="1"/>
          </p:cNvSpPr>
          <p:nvPr>
            <p:ph type="body" sz="quarter" idx="29"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1131436972"/>
      </p:ext>
    </p:extLst>
  </p:cSld>
  <p:clrMapOvr>
    <a:masterClrMapping/>
  </p:clrMapOvr>
  <p:transition spd="slow">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Arup TwoObjects">
    <p:spTree>
      <p:nvGrpSpPr>
        <p:cNvPr id="1" name=""/>
        <p:cNvGrpSpPr/>
        <p:nvPr/>
      </p:nvGrpSpPr>
      <p:grpSpPr>
        <a:xfrm>
          <a:off x="0" y="0"/>
          <a:ext cx="0" cy="0"/>
          <a:chOff x="0" y="0"/>
          <a:chExt cx="0" cy="0"/>
        </a:xfrm>
      </p:grpSpPr>
      <p:sp>
        <p:nvSpPr>
          <p:cNvPr id="7" name="Content Placeholder 4"/>
          <p:cNvSpPr>
            <a:spLocks noGrp="1"/>
          </p:cNvSpPr>
          <p:nvPr>
            <p:ph sz="quarter" idx="23"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9"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1801609475"/>
      </p:ext>
    </p:extLst>
  </p:cSld>
  <p:clrMapOvr>
    <a:masterClrMapping/>
  </p:clrMapOvr>
  <p:transition spd="slow">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Arup SingleImage">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7515" y="322263"/>
            <a:ext cx="8305798" cy="5608636"/>
          </a:xfrm>
          <a:prstGeom prst="rect">
            <a:avLst/>
          </a:prstGeom>
        </p:spPr>
        <p:txBody>
          <a:bodyPr vert="horz" lIns="0" tIns="0" rIns="0" bIns="0"/>
          <a:lstStyle>
            <a:lvl1pPr marL="342900" marR="0" indent="-342900" algn="l" defTabSz="914400" rtl="0" eaLnBrk="1" fontAlgn="base" latinLnBrk="0" hangingPunct="1">
              <a:lnSpc>
                <a:spcPct val="100000"/>
              </a:lnSpc>
              <a:spcBef>
                <a:spcPct val="50000"/>
              </a:spcBef>
              <a:spcAft>
                <a:spcPct val="0"/>
              </a:spcAft>
              <a:buClr>
                <a:schemeClr val="accent2"/>
              </a:buClr>
              <a:buSzTx/>
              <a:buFont typeface="Arial"/>
              <a:buChar char="•"/>
              <a:tabLst/>
              <a:defRPr baseline="0">
                <a:latin typeface="+mj-lt"/>
              </a:defRPr>
            </a:lvl1pPr>
          </a:lstStyle>
          <a:p>
            <a:r>
              <a:rPr lang="en-US" dirty="0" smtClean="0"/>
              <a:t>Use this layout for images only.</a:t>
            </a:r>
            <a:br>
              <a:rPr lang="en-US" dirty="0" smtClean="0"/>
            </a:br>
            <a:r>
              <a:rPr lang="en-US" dirty="0" smtClean="0"/>
              <a:t>Images will scale to fit this box exactly.</a:t>
            </a:r>
            <a:br>
              <a:rPr lang="en-US" dirty="0" smtClean="0"/>
            </a:br>
            <a:r>
              <a:rPr lang="en-US" dirty="0" smtClean="0"/>
              <a:t>For a bullet slide with text, from the ‘Home’ menu choose:</a:t>
            </a:r>
            <a:br>
              <a:rPr lang="en-US" dirty="0" smtClean="0"/>
            </a:br>
            <a:r>
              <a:rPr lang="en-US" dirty="0" smtClean="0"/>
              <a:t>New slide | Arup Bullet Layout</a:t>
            </a:r>
          </a:p>
          <a:p>
            <a:r>
              <a:rPr lang="en-US" dirty="0" smtClean="0"/>
              <a:t>Do not use this layout for text</a:t>
            </a:r>
          </a:p>
          <a:p>
            <a:r>
              <a:rPr lang="en-US" dirty="0" smtClean="0"/>
              <a:t>For any other content type (chart/graph/media) use the ‘Arup Object’ series of master slides</a:t>
            </a:r>
            <a:br>
              <a:rPr lang="en-US" dirty="0" smtClean="0"/>
            </a:br>
            <a:endParaRPr lang="en-US" dirty="0" smtClean="0"/>
          </a:p>
        </p:txBody>
      </p:sp>
      <p:sp>
        <p:nvSpPr>
          <p:cNvPr id="11"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4"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1950179835"/>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Arup MainTitle">
    <p:bg>
      <p:bgPr>
        <a:solidFill>
          <a:schemeClr val="bg1"/>
        </a:solidFill>
        <a:effectLst/>
      </p:bgPr>
    </p:bg>
    <p:spTree>
      <p:nvGrpSpPr>
        <p:cNvPr id="1" name=""/>
        <p:cNvGrpSpPr/>
        <p:nvPr/>
      </p:nvGrpSpPr>
      <p:grpSpPr>
        <a:xfrm>
          <a:off x="0" y="0"/>
          <a:ext cx="0" cy="0"/>
          <a:chOff x="0" y="0"/>
          <a:chExt cx="0" cy="0"/>
        </a:xfrm>
      </p:grpSpPr>
      <p:pic>
        <p:nvPicPr>
          <p:cNvPr id="28" name="Picture 27" descr="PowerPointFrame_17Sept2010.png"/>
          <p:cNvPicPr>
            <a:picLocks noChangeAspect="1"/>
          </p:cNvPicPr>
          <p:nvPr userDrawn="1"/>
        </p:nvPicPr>
        <p:blipFill>
          <a:blip r:embed="rId2" cstate="print">
            <a:lum bright="7000"/>
          </a:blip>
          <a:stretch>
            <a:fillRect/>
          </a:stretch>
        </p:blipFill>
        <p:spPr>
          <a:xfrm flipV="1">
            <a:off x="432355" y="3492500"/>
            <a:ext cx="8281433" cy="496825"/>
          </a:xfrm>
          <a:prstGeom prst="rect">
            <a:avLst/>
          </a:prstGeom>
        </p:spPr>
      </p:pic>
      <p:pic>
        <p:nvPicPr>
          <p:cNvPr id="22" name="Picture 21" descr="PowerPointFrame_17Sept2010.png"/>
          <p:cNvPicPr>
            <a:picLocks noChangeAspect="1"/>
          </p:cNvPicPr>
          <p:nvPr userDrawn="1"/>
        </p:nvPicPr>
        <p:blipFill>
          <a:blip r:embed="rId2" cstate="print">
            <a:lum bright="7000"/>
          </a:blip>
          <a:stretch>
            <a:fillRect/>
          </a:stretch>
        </p:blipFill>
        <p:spPr>
          <a:xfrm>
            <a:off x="432355" y="1328800"/>
            <a:ext cx="8281433" cy="496825"/>
          </a:xfrm>
          <a:prstGeom prst="rect">
            <a:avLst/>
          </a:prstGeom>
        </p:spPr>
      </p:pic>
      <p:sp>
        <p:nvSpPr>
          <p:cNvPr id="23" name="Rectangle 3"/>
          <p:cNvSpPr>
            <a:spLocks noGrp="1" noChangeArrowheads="1"/>
          </p:cNvSpPr>
          <p:nvPr>
            <p:ph type="subTitle" idx="1"/>
          </p:nvPr>
        </p:nvSpPr>
        <p:spPr>
          <a:xfrm>
            <a:off x="779600" y="4164388"/>
            <a:ext cx="7683500" cy="533400"/>
          </a:xfrm>
          <a:prstGeom prst="rect">
            <a:avLst/>
          </a:prstGeom>
        </p:spPr>
        <p:txBody>
          <a:bodyPr wrap="square" lIns="0" tIns="0" rIns="0" bIns="0"/>
          <a:lstStyle>
            <a:lvl1pPr marL="0" indent="0">
              <a:lnSpc>
                <a:spcPts val="1900"/>
              </a:lnSpc>
              <a:buFontTx/>
              <a:buNone/>
              <a:defRPr sz="1800" b="0">
                <a:solidFill>
                  <a:schemeClr val="tx1"/>
                </a:solidFill>
                <a:latin typeface="+mj-lt"/>
              </a:defRPr>
            </a:lvl1pPr>
          </a:lstStyle>
          <a:p>
            <a:r>
              <a:rPr lang="en-US" smtClean="0"/>
              <a:t>Click to edit Master subtitle style</a:t>
            </a:r>
            <a:endParaRPr lang="en-US" dirty="0"/>
          </a:p>
        </p:txBody>
      </p:sp>
      <p:pic>
        <p:nvPicPr>
          <p:cNvPr id="38" name="Picture 37" descr="FinalArupLogo_Black_Scaled_For_PPT_300dpi.png"/>
          <p:cNvPicPr>
            <a:picLocks noChangeAspect="1"/>
          </p:cNvPicPr>
          <p:nvPr/>
        </p:nvPicPr>
        <p:blipFill>
          <a:blip r:embed="rId3" cstate="print"/>
          <a:stretch>
            <a:fillRect/>
          </a:stretch>
        </p:blipFill>
        <p:spPr>
          <a:xfrm>
            <a:off x="7810092" y="6444000"/>
            <a:ext cx="851308" cy="257709"/>
          </a:xfrm>
          <a:prstGeom prst="rect">
            <a:avLst/>
          </a:prstGeom>
        </p:spPr>
      </p:pic>
      <p:sp>
        <p:nvSpPr>
          <p:cNvPr id="24" name="Rectangle 2"/>
          <p:cNvSpPr>
            <a:spLocks noGrp="1" noChangeArrowheads="1"/>
          </p:cNvSpPr>
          <p:nvPr>
            <p:ph type="ctrTitle"/>
          </p:nvPr>
        </p:nvSpPr>
        <p:spPr>
          <a:xfrm>
            <a:off x="767695" y="1821491"/>
            <a:ext cx="7540282" cy="500137"/>
          </a:xfrm>
          <a:prstGeom prst="rect">
            <a:avLst/>
          </a:prstGeom>
        </p:spPr>
        <p:txBody>
          <a:bodyPr lIns="0" tIns="0" rIns="0" bIns="0" anchor="t"/>
          <a:lstStyle>
            <a:lvl1pPr>
              <a:lnSpc>
                <a:spcPts val="3900"/>
              </a:lnSpc>
              <a:defRPr sz="3800" b="0" baseline="0">
                <a:solidFill>
                  <a:schemeClr val="accent3"/>
                </a:solidFill>
                <a:ea typeface="ＭＳ Ｐゴシック" pitchFamily="-105" charset="-128"/>
                <a:cs typeface="ＭＳ Ｐゴシック" pitchFamily="-105" charset="-128"/>
              </a:defRPr>
            </a:lvl1pPr>
          </a:lstStyle>
          <a:p>
            <a:r>
              <a:rPr lang="en-US" smtClean="0"/>
              <a:t>Click to edit Master title style</a:t>
            </a:r>
            <a:endParaRPr lang="en-US" dirty="0"/>
          </a:p>
        </p:txBody>
      </p:sp>
    </p:spTree>
  </p:cSld>
  <p:clrMapOvr>
    <a:masterClrMapping/>
  </p:clrMapOvr>
  <p:transition spd="slow">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Arup FourImages">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rgbClr val="28AAE1"/>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p:txBody>
      </p:sp>
      <p:sp>
        <p:nvSpPr>
          <p:cNvPr id="15"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3083521492"/>
      </p:ext>
    </p:extLst>
  </p:cSld>
  <p:clrMapOvr>
    <a:masterClrMapping/>
  </p:clrMapOvr>
  <p:transition spd="slow">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Arup EightImages ValueStatement">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1843200"/>
          </a:xfrm>
          <a:prstGeom prst="rect">
            <a:avLst/>
          </a:prstGeom>
          <a:solidFill>
            <a:schemeClr val="accent2"/>
          </a:solidFill>
          <a:ln w="19050">
            <a:noFill/>
          </a:ln>
        </p:spPr>
        <p:txBody>
          <a:bodyPr vert="horz" lIns="180000" tIns="180000" rIns="180000" bIns="180000"/>
          <a:lstStyle>
            <a:lvl1pPr marL="0" marR="0" indent="0" algn="l" defTabSz="914400" rtl="0" eaLnBrk="1" fontAlgn="base" latinLnBrk="0" hangingPunct="1">
              <a:lnSpc>
                <a:spcPts val="1950"/>
              </a:lnSpc>
              <a:spcBef>
                <a:spcPts val="0"/>
              </a:spcBef>
              <a:spcAft>
                <a:spcPct val="0"/>
              </a:spcAft>
              <a:buClr>
                <a:schemeClr val="accent3"/>
              </a:buClr>
              <a:buSzTx/>
              <a:buFontTx/>
              <a:buNone/>
              <a:tabLst/>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20 words.</a:t>
            </a:r>
          </a:p>
        </p:txBody>
      </p:sp>
      <p:sp>
        <p:nvSpPr>
          <p:cNvPr id="12" name="Picture Placeholder 9"/>
          <p:cNvSpPr>
            <a:spLocks noGrp="1"/>
          </p:cNvSpPr>
          <p:nvPr>
            <p:ph type="pic" sz="quarter" idx="36"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14139694"/>
      </p:ext>
    </p:extLst>
  </p:cSld>
  <p:clrMapOvr>
    <a:masterClrMapping/>
  </p:clrMapOvr>
  <p:transition spd="slow">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Arup SevenImages ValueStatement">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3723538"/>
          </a:xfrm>
          <a:prstGeom prst="rect">
            <a:avLst/>
          </a:prstGeom>
          <a:solidFill>
            <a:schemeClr val="accent2"/>
          </a:solidFill>
          <a:ln w="19050">
            <a:noFill/>
          </a:ln>
        </p:spPr>
        <p:txBody>
          <a:bodyPr vert="horz" lIns="180000" tIns="180000" rIns="180000" bIns="180000"/>
          <a:lstStyle>
            <a:lvl1pPr marL="0" marR="0" indent="0" algn="l" defTabSz="914400" rtl="0" eaLnBrk="1" fontAlgn="base" latinLnBrk="0" hangingPunct="1">
              <a:lnSpc>
                <a:spcPts val="1950"/>
              </a:lnSpc>
              <a:spcBef>
                <a:spcPts val="0"/>
              </a:spcBef>
              <a:spcAft>
                <a:spcPct val="0"/>
              </a:spcAft>
              <a:buClr>
                <a:schemeClr val="accent3"/>
              </a:buClr>
              <a:buSzTx/>
              <a:buFontTx/>
              <a:buNone/>
              <a:tabLst/>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40 words.</a:t>
            </a:r>
          </a:p>
          <a:p>
            <a:pPr lvl="0"/>
            <a:endParaRPr lang="en-GB" dirty="0" smtClean="0"/>
          </a:p>
          <a:p>
            <a:pPr marL="0" marR="0" lvl="0" indent="0" algn="l" defTabSz="914400" rtl="0" eaLnBrk="1" fontAlgn="base" latinLnBrk="0" hangingPunct="1">
              <a:lnSpc>
                <a:spcPts val="1950"/>
              </a:lnSpc>
              <a:spcBef>
                <a:spcPts val="0"/>
              </a:spcBef>
              <a:spcAft>
                <a:spcPct val="0"/>
              </a:spcAft>
              <a:buClr>
                <a:schemeClr val="accent3"/>
              </a:buClr>
              <a:buSzTx/>
              <a:buFontTx/>
              <a:buNone/>
              <a:tabLst/>
              <a:defRPr/>
            </a:pPr>
            <a:r>
              <a:rPr lang="en-GB" dirty="0" smtClean="0"/>
              <a:t>You may enter a short value statement here. You may highlight a specific point in white as appropriate. Max approx 40 words.</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14139694"/>
      </p:ext>
    </p:extLst>
  </p:cSld>
  <p:clrMapOvr>
    <a:masterClrMapping/>
  </p:clrMapOvr>
  <p:transition spd="slow">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Arup NineImages">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0" name="Picture Placeholder 9"/>
          <p:cNvSpPr>
            <a:spLocks noGrp="1"/>
          </p:cNvSpPr>
          <p:nvPr>
            <p:ph type="pic" sz="quarter" idx="19"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2" name="Picture Placeholder 9"/>
          <p:cNvSpPr>
            <a:spLocks noGrp="1"/>
          </p:cNvSpPr>
          <p:nvPr>
            <p:ph type="pic" sz="quarter" idx="20" hasCustomPrompt="1"/>
          </p:nvPr>
        </p:nvSpPr>
        <p:spPr>
          <a:xfrm>
            <a:off x="5980113"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179326405"/>
      </p:ext>
    </p:extLst>
  </p:cSld>
  <p:clrMapOvr>
    <a:masterClrMapping/>
  </p:clrMapOvr>
  <p:transition spd="slow">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Arup ThreeImages Option1">
    <p:spTree>
      <p:nvGrpSpPr>
        <p:cNvPr id="1" name=""/>
        <p:cNvGrpSpPr/>
        <p:nvPr/>
      </p:nvGrpSpPr>
      <p:grpSpPr>
        <a:xfrm>
          <a:off x="0" y="0"/>
          <a:ext cx="0" cy="0"/>
          <a:chOff x="0" y="0"/>
          <a:chExt cx="0" cy="0"/>
        </a:xfrm>
      </p:grpSpPr>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4181255965"/>
      </p:ext>
    </p:extLst>
  </p:cSld>
  <p:clrMapOvr>
    <a:masterClrMapping/>
  </p:clrMapOvr>
  <p:transition spd="slow">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Arup ThreeImages Option2">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2"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4180710864"/>
      </p:ext>
    </p:extLst>
  </p:cSld>
  <p:clrMapOvr>
    <a:masterClrMapping/>
  </p:clrMapOvr>
  <p:transition spd="slow">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Arup TwoImages">
    <p:spTree>
      <p:nvGrpSpPr>
        <p:cNvPr id="1" name=""/>
        <p:cNvGrpSpPr/>
        <p:nvPr/>
      </p:nvGrpSpPr>
      <p:grpSpPr>
        <a:xfrm>
          <a:off x="0" y="0"/>
          <a:ext cx="0" cy="0"/>
          <a:chOff x="0" y="0"/>
          <a:chExt cx="0" cy="0"/>
        </a:xfrm>
      </p:grpSpPr>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8"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545514124"/>
      </p:ext>
    </p:extLst>
  </p:cSld>
  <p:clrMapOvr>
    <a:masterClrMapping/>
  </p:clrMapOvr>
  <p:transition spd="slow">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Arup Bulle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96EB4"/>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6"/>
            <a:ext cx="8318500" cy="4505324"/>
          </a:xfrm>
          <a:prstGeom prst="rect">
            <a:avLst/>
          </a:prstGeom>
        </p:spPr>
        <p:txBody>
          <a:bodyPr lIns="0" tIns="0" rIns="0" bIns="0"/>
          <a:lstStyle>
            <a:lvl1pPr marL="266700" indent="-266700">
              <a:lnSpc>
                <a:spcPts val="2500"/>
              </a:lnSpc>
              <a:spcBef>
                <a:spcPts val="1400"/>
              </a:spcBef>
              <a:buClr>
                <a:schemeClr val="accent4"/>
              </a:buClr>
              <a:buFont typeface="Arial" pitchFamily="34" charset="0"/>
              <a:buChar char="•"/>
              <a:tabLst/>
              <a:defRPr sz="2400" b="0"/>
            </a:lvl1pPr>
            <a:lvl2pPr marL="542925" indent="-276225">
              <a:lnSpc>
                <a:spcPts val="2500"/>
              </a:lnSpc>
              <a:buClr>
                <a:schemeClr val="accent4"/>
              </a:buClr>
              <a:buSzPct val="80000"/>
              <a:buFont typeface="Lucida Grande"/>
              <a:buChar char="-"/>
              <a:defRPr b="0"/>
            </a:lvl2pPr>
            <a:lvl3pPr marL="809625" indent="-266700">
              <a:lnSpc>
                <a:spcPts val="2300"/>
              </a:lnSpc>
              <a:buClr>
                <a:schemeClr val="accent4"/>
              </a:buClr>
              <a:buSzPct val="80000"/>
              <a:buFont typeface="Lucida Grande"/>
              <a:buChar char="-"/>
              <a:defRPr b="0"/>
            </a:lvl3pPr>
            <a:lvl4pPr marL="809625" indent="-266700">
              <a:lnSpc>
                <a:spcPts val="2300"/>
              </a:lnSpc>
              <a:buClr>
                <a:schemeClr val="accent4"/>
              </a:buClr>
              <a:buSzPct val="80000"/>
              <a:buFont typeface="Lucida Grande"/>
              <a:buChar char="-"/>
              <a:defRPr b="0"/>
            </a:lvl4pPr>
            <a:lvl5pPr marL="809625" indent="-266700">
              <a:lnSpc>
                <a:spcPts val="2300"/>
              </a:lnSpc>
              <a:buClr>
                <a:schemeClr val="accent4"/>
              </a:buClr>
              <a:buSzPct val="80000"/>
              <a:buFont typeface="Lucida Grande"/>
              <a:buChar char="-"/>
              <a:defRPr b="0" baseline="0"/>
            </a:lvl5pPr>
            <a:lvl6pPr marL="809625" indent="-266700">
              <a:lnSpc>
                <a:spcPts val="2300"/>
              </a:lnSpc>
              <a:buClr>
                <a:schemeClr val="accent4"/>
              </a:buClr>
              <a:buSzPct val="80000"/>
              <a:buFont typeface="Lucida Grande"/>
              <a:buChar char="-"/>
              <a:defRPr lang="en-GB" sz="2200" b="0" dirty="0" smtClean="0">
                <a:solidFill>
                  <a:srgbClr val="000000"/>
                </a:solidFill>
                <a:latin typeface="+mn-lt"/>
                <a:ea typeface="+mn-ea"/>
                <a:cs typeface="Arial"/>
              </a:defRPr>
            </a:lvl6pPr>
            <a:lvl7pPr marL="809625" indent="-266700">
              <a:lnSpc>
                <a:spcPts val="2300"/>
              </a:lnSpc>
              <a:buClr>
                <a:schemeClr val="accent3"/>
              </a:buClr>
              <a:buSzPct val="80000"/>
              <a:buFont typeface="Lucida Grande"/>
              <a:buChar char="-"/>
              <a:defRPr lang="en-GB" sz="2200" b="0" dirty="0" smtClean="0">
                <a:solidFill>
                  <a:srgbClr val="000000"/>
                </a:solidFill>
                <a:latin typeface="+mn-lt"/>
                <a:ea typeface="+mn-ea"/>
                <a:cs typeface="Arial"/>
              </a:defRPr>
            </a:lvl7pPr>
            <a:lvl8pPr marL="809625" indent="-266700">
              <a:lnSpc>
                <a:spcPts val="2300"/>
              </a:lnSpc>
              <a:buClr>
                <a:schemeClr val="accent4"/>
              </a:buClr>
              <a:buSzPct val="80000"/>
              <a:buFont typeface="Lucida Grande"/>
              <a:buChar char="-"/>
              <a:defRPr lang="en-GB" sz="2200" b="0" dirty="0" smtClean="0">
                <a:solidFill>
                  <a:srgbClr val="000000"/>
                </a:solidFill>
                <a:latin typeface="+mn-lt"/>
                <a:ea typeface="+mn-ea"/>
                <a:cs typeface="Arial"/>
              </a:defRPr>
            </a:lvl8pPr>
            <a:lvl9pPr marL="809625" indent="-266700">
              <a:lnSpc>
                <a:spcPts val="2300"/>
              </a:lnSpc>
              <a:buClr>
                <a:schemeClr val="accent4"/>
              </a:buClr>
              <a:buSzPct val="80000"/>
              <a:buFont typeface="Lucida Grande"/>
              <a:buChar char="-"/>
              <a:defRPr lang="en-GB" sz="2200" b="0" dirty="0" smtClean="0">
                <a:solidFill>
                  <a:srgbClr val="000000"/>
                </a:solidFill>
                <a:latin typeface="+mn-lt"/>
                <a:ea typeface="+mn-ea"/>
                <a:cs typeface="Aria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5" name="Slide Number Placeholder 14"/>
          <p:cNvSpPr txBox="1">
            <a:spLocks/>
          </p:cNvSpPr>
          <p:nvPr userDrawn="1"/>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
        <p:nvSpPr>
          <p:cNvPr id="6"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3295765761"/>
      </p:ext>
    </p:extLst>
  </p:cSld>
  <p:clrMapOvr>
    <a:masterClrMapping/>
  </p:clrMapOvr>
  <p:transition spd="slow">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Arup Bullet+GreyIntr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96EB4"/>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5"/>
            <a:ext cx="8318500" cy="4505325"/>
          </a:xfrm>
          <a:prstGeom prst="rect">
            <a:avLst/>
          </a:prstGeom>
        </p:spPr>
        <p:txBody>
          <a:bodyPr lIns="0" tIns="0" rIns="0" bIns="0"/>
          <a:lstStyle>
            <a:lvl1pPr marL="0" indent="0">
              <a:lnSpc>
                <a:spcPts val="2500"/>
              </a:lnSpc>
              <a:spcBef>
                <a:spcPts val="1400"/>
              </a:spcBef>
              <a:spcAft>
                <a:spcPts val="1400"/>
              </a:spcAft>
              <a:buClr>
                <a:schemeClr val="accent4"/>
              </a:buClr>
              <a:buFont typeface="Arial"/>
              <a:buNone/>
              <a:defRPr sz="2400" b="0">
                <a:solidFill>
                  <a:schemeClr val="tx1">
                    <a:lumMod val="65000"/>
                    <a:lumOff val="35000"/>
                  </a:schemeClr>
                </a:solidFill>
              </a:defRPr>
            </a:lvl1pPr>
            <a:lvl2pPr marL="271463" indent="-271463">
              <a:lnSpc>
                <a:spcPts val="2500"/>
              </a:lnSpc>
              <a:buClr>
                <a:schemeClr val="accent4"/>
              </a:buClr>
              <a:buFont typeface="Arial" pitchFamily="34" charset="0"/>
              <a:buChar char="•"/>
              <a:defRPr sz="2200" b="0"/>
            </a:lvl2pPr>
            <a:lvl3pPr marL="531813" indent="-266700">
              <a:lnSpc>
                <a:spcPts val="2300"/>
              </a:lnSpc>
              <a:buClr>
                <a:schemeClr val="accent4"/>
              </a:buClr>
              <a:buSzPct val="80000"/>
              <a:buFont typeface="Lucida Grande"/>
              <a:buChar char="-"/>
              <a:defRPr b="0"/>
            </a:lvl3pPr>
            <a:lvl4pPr marL="534988" indent="-269875">
              <a:lnSpc>
                <a:spcPts val="2300"/>
              </a:lnSpc>
              <a:buClr>
                <a:schemeClr val="accent4"/>
              </a:buClr>
              <a:buSzPct val="80000"/>
              <a:buFont typeface="Lucida Grande"/>
              <a:buChar char="-"/>
              <a:defRPr b="0"/>
            </a:lvl4pPr>
            <a:lvl5pPr marL="534988" indent="-269875">
              <a:lnSpc>
                <a:spcPts val="2300"/>
              </a:lnSpc>
              <a:buClr>
                <a:schemeClr val="accent4"/>
              </a:buClr>
              <a:buSzPct val="80000"/>
              <a:buFont typeface="Lucida Grande"/>
              <a:buChar char="-"/>
              <a:defRPr b="0"/>
            </a:lvl5pPr>
            <a:lvl6pPr marL="538163" indent="-273050">
              <a:buClr>
                <a:schemeClr val="accent4"/>
              </a:buClr>
              <a:buSzPct val="80000"/>
              <a:buFont typeface="Lucida Grande"/>
              <a:buChar char="-"/>
              <a:defRPr/>
            </a:lvl6pPr>
            <a:lvl7pPr marL="538163" indent="-273050">
              <a:buClr>
                <a:schemeClr val="accent4"/>
              </a:buClr>
              <a:buSzPct val="80000"/>
              <a:buFont typeface="Lucida Grande"/>
              <a:buChar char="-"/>
              <a:defRPr/>
            </a:lvl7pPr>
            <a:lvl8pPr marL="538163" indent="-273050">
              <a:buClr>
                <a:schemeClr val="accent4"/>
              </a:buClr>
              <a:buSzPct val="80000"/>
              <a:buFont typeface="Lucida Grande"/>
              <a:buChar char="-"/>
              <a:defRPr/>
            </a:lvl8pPr>
            <a:lvl9pPr marL="538163" indent="-273050">
              <a:buClr>
                <a:schemeClr val="accent4"/>
              </a:buClr>
              <a:buSzPct val="80000"/>
              <a:buFont typeface="Lucida Grande"/>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14"/>
          <p:cNvSpPr txBox="1">
            <a:spLocks/>
          </p:cNvSpPr>
          <p:nvPr userDrawn="1"/>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
        <p:nvSpPr>
          <p:cNvPr id="6"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846360613"/>
      </p:ext>
    </p:extLst>
  </p:cSld>
  <p:clrMapOvr>
    <a:masterClrMapping/>
  </p:clrMapOvr>
  <p:transition spd="slow">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Arup MainTitle">
    <p:bg>
      <p:bgPr>
        <a:solidFill>
          <a:schemeClr val="bg1"/>
        </a:solidFill>
        <a:effectLst/>
      </p:bgPr>
    </p:bg>
    <p:spTree>
      <p:nvGrpSpPr>
        <p:cNvPr id="1" name=""/>
        <p:cNvGrpSpPr/>
        <p:nvPr/>
      </p:nvGrpSpPr>
      <p:grpSpPr>
        <a:xfrm>
          <a:off x="0" y="0"/>
          <a:ext cx="0" cy="0"/>
          <a:chOff x="0" y="0"/>
          <a:chExt cx="0" cy="0"/>
        </a:xfrm>
      </p:grpSpPr>
      <p:pic>
        <p:nvPicPr>
          <p:cNvPr id="28" name="Picture 27" descr="PowerPointFrame_17Sept2010.png"/>
          <p:cNvPicPr>
            <a:picLocks noChangeAspect="1"/>
          </p:cNvPicPr>
          <p:nvPr userDrawn="1"/>
        </p:nvPicPr>
        <p:blipFill>
          <a:blip r:embed="rId2" cstate="print">
            <a:lum bright="7000"/>
          </a:blip>
          <a:stretch>
            <a:fillRect/>
          </a:stretch>
        </p:blipFill>
        <p:spPr>
          <a:xfrm flipV="1">
            <a:off x="432355" y="3492500"/>
            <a:ext cx="8281433" cy="496825"/>
          </a:xfrm>
          <a:prstGeom prst="rect">
            <a:avLst/>
          </a:prstGeom>
        </p:spPr>
      </p:pic>
      <p:pic>
        <p:nvPicPr>
          <p:cNvPr id="22" name="Picture 21" descr="PowerPointFrame_17Sept2010.png"/>
          <p:cNvPicPr>
            <a:picLocks noChangeAspect="1"/>
          </p:cNvPicPr>
          <p:nvPr userDrawn="1"/>
        </p:nvPicPr>
        <p:blipFill>
          <a:blip r:embed="rId2" cstate="print">
            <a:lum bright="7000"/>
          </a:blip>
          <a:stretch>
            <a:fillRect/>
          </a:stretch>
        </p:blipFill>
        <p:spPr>
          <a:xfrm>
            <a:off x="432355" y="1328800"/>
            <a:ext cx="8281433" cy="496825"/>
          </a:xfrm>
          <a:prstGeom prst="rect">
            <a:avLst/>
          </a:prstGeom>
        </p:spPr>
      </p:pic>
      <p:sp>
        <p:nvSpPr>
          <p:cNvPr id="23" name="Rectangle 3"/>
          <p:cNvSpPr>
            <a:spLocks noGrp="1" noChangeArrowheads="1"/>
          </p:cNvSpPr>
          <p:nvPr>
            <p:ph type="subTitle" idx="1"/>
          </p:nvPr>
        </p:nvSpPr>
        <p:spPr>
          <a:xfrm>
            <a:off x="779600" y="4164388"/>
            <a:ext cx="7683500" cy="533400"/>
          </a:xfrm>
          <a:prstGeom prst="rect">
            <a:avLst/>
          </a:prstGeom>
        </p:spPr>
        <p:txBody>
          <a:bodyPr wrap="square" lIns="0" tIns="0" rIns="0" bIns="0"/>
          <a:lstStyle>
            <a:lvl1pPr marL="0" indent="0">
              <a:lnSpc>
                <a:spcPts val="1900"/>
              </a:lnSpc>
              <a:buFontTx/>
              <a:buNone/>
              <a:defRPr sz="1800" b="0">
                <a:solidFill>
                  <a:schemeClr val="tx1"/>
                </a:solidFill>
                <a:latin typeface="+mj-lt"/>
              </a:defRPr>
            </a:lvl1pPr>
          </a:lstStyle>
          <a:p>
            <a:r>
              <a:rPr lang="en-US" smtClean="0"/>
              <a:t>Click to edit Master subtitle style</a:t>
            </a:r>
            <a:endParaRPr lang="en-US" dirty="0"/>
          </a:p>
        </p:txBody>
      </p:sp>
      <p:pic>
        <p:nvPicPr>
          <p:cNvPr id="38" name="Picture 37" descr="FinalArupLogo_Black_Scaled_For_PPT_300dpi.png"/>
          <p:cNvPicPr>
            <a:picLocks noChangeAspect="1"/>
          </p:cNvPicPr>
          <p:nvPr/>
        </p:nvPicPr>
        <p:blipFill>
          <a:blip r:embed="rId3" cstate="print"/>
          <a:stretch>
            <a:fillRect/>
          </a:stretch>
        </p:blipFill>
        <p:spPr>
          <a:xfrm>
            <a:off x="7810092" y="6444000"/>
            <a:ext cx="851308" cy="257709"/>
          </a:xfrm>
          <a:prstGeom prst="rect">
            <a:avLst/>
          </a:prstGeom>
        </p:spPr>
      </p:pic>
      <p:sp>
        <p:nvSpPr>
          <p:cNvPr id="24" name="Rectangle 2"/>
          <p:cNvSpPr>
            <a:spLocks noGrp="1" noChangeArrowheads="1"/>
          </p:cNvSpPr>
          <p:nvPr>
            <p:ph type="ctrTitle"/>
          </p:nvPr>
        </p:nvSpPr>
        <p:spPr>
          <a:xfrm>
            <a:off x="767695" y="1821491"/>
            <a:ext cx="7540282" cy="500137"/>
          </a:xfrm>
          <a:prstGeom prst="rect">
            <a:avLst/>
          </a:prstGeom>
        </p:spPr>
        <p:txBody>
          <a:bodyPr lIns="0" tIns="0" rIns="0" bIns="0" anchor="t"/>
          <a:lstStyle>
            <a:lvl1pPr>
              <a:lnSpc>
                <a:spcPts val="3900"/>
              </a:lnSpc>
              <a:defRPr sz="3800" b="0" baseline="0">
                <a:solidFill>
                  <a:srgbClr val="696EB4"/>
                </a:solidFill>
                <a:ea typeface="ＭＳ Ｐゴシック" pitchFamily="-105" charset="-128"/>
                <a:cs typeface="ＭＳ Ｐゴシック" pitchFamily="-105" charset="-128"/>
              </a:defRPr>
            </a:lvl1pPr>
          </a:lstStyle>
          <a:p>
            <a:r>
              <a:rPr lang="en-US" smtClean="0"/>
              <a:t>Click to edit Master title style</a:t>
            </a:r>
            <a:endParaRPr lang="en-US" dirty="0"/>
          </a:p>
        </p:txBody>
      </p:sp>
    </p:spTree>
    <p:extLst>
      <p:ext uri="{BB962C8B-B14F-4D97-AF65-F5344CB8AC3E}">
        <p14:creationId xmlns="" xmlns:p14="http://schemas.microsoft.com/office/powerpoint/2010/main" val="1074100379"/>
      </p:ext>
    </p:extLst>
  </p:cSld>
  <p:clrMapOvr>
    <a:masterClrMapping/>
  </p:clrMapOvr>
  <p:transition spd="slow">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Arup TitleColourDivider">
    <p:bg>
      <p:bgPr>
        <a:solidFill>
          <a:schemeClr val="accent3"/>
        </a:solidFill>
        <a:effectLst/>
      </p:bgPr>
    </p:bg>
    <p:spTree>
      <p:nvGrpSpPr>
        <p:cNvPr id="1" name=""/>
        <p:cNvGrpSpPr/>
        <p:nvPr/>
      </p:nvGrpSpPr>
      <p:grpSpPr>
        <a:xfrm>
          <a:off x="0" y="0"/>
          <a:ext cx="0" cy="0"/>
          <a:chOff x="0" y="0"/>
          <a:chExt cx="0" cy="0"/>
        </a:xfrm>
      </p:grpSpPr>
      <p:pic>
        <p:nvPicPr>
          <p:cNvPr id="14" name="Picture 13" descr="PowerPointFrameWhite_17Sept2010.png"/>
          <p:cNvPicPr>
            <a:picLocks noChangeAspect="1"/>
          </p:cNvPicPr>
          <p:nvPr userDrawn="1"/>
        </p:nvPicPr>
        <p:blipFill>
          <a:blip r:embed="rId2" cstate="print"/>
          <a:stretch>
            <a:fillRect/>
          </a:stretch>
        </p:blipFill>
        <p:spPr>
          <a:xfrm flipV="1">
            <a:off x="432355" y="3492811"/>
            <a:ext cx="8281433" cy="496825"/>
          </a:xfrm>
          <a:prstGeom prst="rect">
            <a:avLst/>
          </a:prstGeom>
        </p:spPr>
      </p:pic>
      <p:pic>
        <p:nvPicPr>
          <p:cNvPr id="13" name="Picture 12" descr="PowerPointFrameWhite_17Sept2010.png"/>
          <p:cNvPicPr>
            <a:picLocks noChangeAspect="1"/>
          </p:cNvPicPr>
          <p:nvPr userDrawn="1"/>
        </p:nvPicPr>
        <p:blipFill>
          <a:blip r:embed="rId2" cstate="print"/>
          <a:stretch>
            <a:fillRect/>
          </a:stretch>
        </p:blipFill>
        <p:spPr>
          <a:xfrm>
            <a:off x="432355" y="1328271"/>
            <a:ext cx="8281433" cy="496825"/>
          </a:xfrm>
          <a:prstGeom prst="rect">
            <a:avLst/>
          </a:prstGeom>
        </p:spPr>
      </p:pic>
      <p:pic>
        <p:nvPicPr>
          <p:cNvPr id="15" name="Picture 14" descr="FinalArupLogo_White_Scaled_For_PPT_300dpi.png"/>
          <p:cNvPicPr>
            <a:picLocks noChangeAspect="1"/>
          </p:cNvPicPr>
          <p:nvPr/>
        </p:nvPicPr>
        <p:blipFill>
          <a:blip r:embed="rId3" cstate="print"/>
          <a:stretch>
            <a:fillRect/>
          </a:stretch>
        </p:blipFill>
        <p:spPr>
          <a:xfrm>
            <a:off x="7810092" y="6432550"/>
            <a:ext cx="851308" cy="257709"/>
          </a:xfrm>
          <a:prstGeom prst="rect">
            <a:avLst/>
          </a:prstGeom>
        </p:spPr>
      </p:pic>
      <p:sp>
        <p:nvSpPr>
          <p:cNvPr id="18" name="Rectangle 2"/>
          <p:cNvSpPr>
            <a:spLocks noGrp="1" noChangeArrowheads="1"/>
          </p:cNvSpPr>
          <p:nvPr>
            <p:ph type="ctrTitle"/>
          </p:nvPr>
        </p:nvSpPr>
        <p:spPr>
          <a:xfrm>
            <a:off x="767695" y="1821600"/>
            <a:ext cx="7704400" cy="423193"/>
          </a:xfrm>
          <a:prstGeom prst="rect">
            <a:avLst/>
          </a:prstGeom>
        </p:spPr>
        <p:txBody>
          <a:bodyPr lIns="0" tIns="0" rIns="0" bIns="0" anchor="t"/>
          <a:lstStyle>
            <a:lvl1pPr>
              <a:lnSpc>
                <a:spcPts val="3900"/>
              </a:lnSpc>
              <a:defRPr sz="3800" b="0" baseline="0">
                <a:solidFill>
                  <a:schemeClr val="bg1"/>
                </a:solidFill>
                <a:ea typeface="ＭＳ Ｐゴシック" pitchFamily="-105" charset="-128"/>
                <a:cs typeface="ＭＳ Ｐゴシック" pitchFamily="-105" charset="-128"/>
              </a:defRPr>
            </a:lvl1pPr>
          </a:lstStyle>
          <a:p>
            <a:r>
              <a:rPr lang="en-US" smtClean="0"/>
              <a:t>Click to edit Master title style</a:t>
            </a:r>
            <a:endParaRPr lang="en-US" dirty="0"/>
          </a:p>
        </p:txBody>
      </p:sp>
      <p:sp>
        <p:nvSpPr>
          <p:cNvPr id="19" name="Rectangle 3"/>
          <p:cNvSpPr>
            <a:spLocks noGrp="1" noChangeArrowheads="1"/>
          </p:cNvSpPr>
          <p:nvPr>
            <p:ph type="subTitle" idx="1"/>
          </p:nvPr>
        </p:nvSpPr>
        <p:spPr>
          <a:xfrm>
            <a:off x="779600" y="4155679"/>
            <a:ext cx="7683500" cy="533400"/>
          </a:xfrm>
          <a:prstGeom prst="rect">
            <a:avLst/>
          </a:prstGeom>
        </p:spPr>
        <p:txBody>
          <a:bodyPr lIns="0" tIns="0" rIns="0" bIns="0"/>
          <a:lstStyle>
            <a:lvl1pPr marL="0" indent="0">
              <a:lnSpc>
                <a:spcPts val="1900"/>
              </a:lnSpc>
              <a:buFontTx/>
              <a:buNone/>
              <a:defRPr sz="1800">
                <a:solidFill>
                  <a:schemeClr val="bg1"/>
                </a:solidFill>
                <a:latin typeface="+mj-lt"/>
              </a:defRPr>
            </a:lvl1pPr>
          </a:lstStyle>
          <a:p>
            <a:r>
              <a:rPr lang="en-US" smtClean="0"/>
              <a:t>Click to edit Master subtitle style</a:t>
            </a:r>
            <a:endParaRPr lang="en-US" dirty="0"/>
          </a:p>
        </p:txBody>
      </p:sp>
    </p:spTree>
  </p:cSld>
  <p:clrMapOvr>
    <a:masterClrMapping/>
  </p:clrMapOvr>
  <p:transition spd="slow">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p:cSld name="Arup TitleColourDivider">
    <p:bg>
      <p:bgPr>
        <a:solidFill>
          <a:schemeClr val="accent4"/>
        </a:solidFill>
        <a:effectLst/>
      </p:bgPr>
    </p:bg>
    <p:spTree>
      <p:nvGrpSpPr>
        <p:cNvPr id="1" name=""/>
        <p:cNvGrpSpPr/>
        <p:nvPr/>
      </p:nvGrpSpPr>
      <p:grpSpPr>
        <a:xfrm>
          <a:off x="0" y="0"/>
          <a:ext cx="0" cy="0"/>
          <a:chOff x="0" y="0"/>
          <a:chExt cx="0" cy="0"/>
        </a:xfrm>
      </p:grpSpPr>
      <p:pic>
        <p:nvPicPr>
          <p:cNvPr id="14" name="Picture 13" descr="PowerPointFrameWhite_17Sept2010.png"/>
          <p:cNvPicPr>
            <a:picLocks noChangeAspect="1"/>
          </p:cNvPicPr>
          <p:nvPr userDrawn="1"/>
        </p:nvPicPr>
        <p:blipFill>
          <a:blip r:embed="rId2" cstate="print"/>
          <a:stretch>
            <a:fillRect/>
          </a:stretch>
        </p:blipFill>
        <p:spPr>
          <a:xfrm flipV="1">
            <a:off x="432355" y="3492811"/>
            <a:ext cx="8281433" cy="496825"/>
          </a:xfrm>
          <a:prstGeom prst="rect">
            <a:avLst/>
          </a:prstGeom>
        </p:spPr>
      </p:pic>
      <p:pic>
        <p:nvPicPr>
          <p:cNvPr id="13" name="Picture 12" descr="PowerPointFrameWhite_17Sept2010.png"/>
          <p:cNvPicPr>
            <a:picLocks noChangeAspect="1"/>
          </p:cNvPicPr>
          <p:nvPr userDrawn="1"/>
        </p:nvPicPr>
        <p:blipFill>
          <a:blip r:embed="rId2" cstate="print"/>
          <a:stretch>
            <a:fillRect/>
          </a:stretch>
        </p:blipFill>
        <p:spPr>
          <a:xfrm>
            <a:off x="432355" y="1328271"/>
            <a:ext cx="8281433" cy="496825"/>
          </a:xfrm>
          <a:prstGeom prst="rect">
            <a:avLst/>
          </a:prstGeom>
        </p:spPr>
      </p:pic>
      <p:pic>
        <p:nvPicPr>
          <p:cNvPr id="15" name="Picture 14" descr="FinalArupLogo_White_Scaled_For_PPT_300dpi.png"/>
          <p:cNvPicPr>
            <a:picLocks noChangeAspect="1"/>
          </p:cNvPicPr>
          <p:nvPr/>
        </p:nvPicPr>
        <p:blipFill>
          <a:blip r:embed="rId3" cstate="print"/>
          <a:stretch>
            <a:fillRect/>
          </a:stretch>
        </p:blipFill>
        <p:spPr>
          <a:xfrm>
            <a:off x="7810092" y="6432550"/>
            <a:ext cx="851308" cy="257709"/>
          </a:xfrm>
          <a:prstGeom prst="rect">
            <a:avLst/>
          </a:prstGeom>
        </p:spPr>
      </p:pic>
      <p:sp>
        <p:nvSpPr>
          <p:cNvPr id="18" name="Rectangle 2"/>
          <p:cNvSpPr>
            <a:spLocks noGrp="1" noChangeArrowheads="1"/>
          </p:cNvSpPr>
          <p:nvPr>
            <p:ph type="ctrTitle"/>
          </p:nvPr>
        </p:nvSpPr>
        <p:spPr>
          <a:xfrm>
            <a:off x="767695" y="1821600"/>
            <a:ext cx="7704400" cy="423193"/>
          </a:xfrm>
          <a:prstGeom prst="rect">
            <a:avLst/>
          </a:prstGeom>
        </p:spPr>
        <p:txBody>
          <a:bodyPr lIns="0" tIns="0" rIns="0" bIns="0" anchor="t"/>
          <a:lstStyle>
            <a:lvl1pPr>
              <a:lnSpc>
                <a:spcPts val="3900"/>
              </a:lnSpc>
              <a:defRPr sz="3800" b="0" baseline="0">
                <a:solidFill>
                  <a:schemeClr val="bg1"/>
                </a:solidFill>
                <a:ea typeface="ＭＳ Ｐゴシック" pitchFamily="-105" charset="-128"/>
                <a:cs typeface="ＭＳ Ｐゴシック" pitchFamily="-105" charset="-128"/>
              </a:defRPr>
            </a:lvl1pPr>
          </a:lstStyle>
          <a:p>
            <a:r>
              <a:rPr lang="en-US" smtClean="0"/>
              <a:t>Click to edit Master title style</a:t>
            </a:r>
            <a:endParaRPr lang="en-US" dirty="0"/>
          </a:p>
        </p:txBody>
      </p:sp>
      <p:sp>
        <p:nvSpPr>
          <p:cNvPr id="19" name="Rectangle 3"/>
          <p:cNvSpPr>
            <a:spLocks noGrp="1" noChangeArrowheads="1"/>
          </p:cNvSpPr>
          <p:nvPr>
            <p:ph type="subTitle" idx="1"/>
          </p:nvPr>
        </p:nvSpPr>
        <p:spPr>
          <a:xfrm>
            <a:off x="779600" y="4155679"/>
            <a:ext cx="7683500" cy="533400"/>
          </a:xfrm>
          <a:prstGeom prst="rect">
            <a:avLst/>
          </a:prstGeom>
        </p:spPr>
        <p:txBody>
          <a:bodyPr lIns="0" tIns="0" rIns="0" bIns="0"/>
          <a:lstStyle>
            <a:lvl1pPr marL="0" indent="0">
              <a:lnSpc>
                <a:spcPts val="1900"/>
              </a:lnSpc>
              <a:buFontTx/>
              <a:buNone/>
              <a:defRPr sz="1800">
                <a:solidFill>
                  <a:schemeClr val="bg1"/>
                </a:solidFill>
                <a:latin typeface="+mj-lt"/>
              </a:defRPr>
            </a:lvl1pPr>
          </a:lstStyle>
          <a:p>
            <a:r>
              <a:rPr lang="en-US" smtClean="0"/>
              <a:t>Click to edit Master subtitle style</a:t>
            </a:r>
            <a:endParaRPr lang="en-US" dirty="0"/>
          </a:p>
        </p:txBody>
      </p:sp>
    </p:spTree>
    <p:extLst>
      <p:ext uri="{BB962C8B-B14F-4D97-AF65-F5344CB8AC3E}">
        <p14:creationId xmlns="" xmlns:p14="http://schemas.microsoft.com/office/powerpoint/2010/main" val="1116329293"/>
      </p:ext>
    </p:extLst>
  </p:cSld>
  <p:clrMapOvr>
    <a:masterClrMapping/>
  </p:clrMapOvr>
  <p:transition spd="slow">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Arup TextDivider2">
    <p:bg>
      <p:bgPr>
        <a:solidFill>
          <a:schemeClr val="accent4"/>
        </a:solid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417513" y="1287463"/>
            <a:ext cx="8305200" cy="4300537"/>
          </a:xfrm>
          <a:prstGeom prst="rect">
            <a:avLst/>
          </a:prstGeom>
        </p:spPr>
        <p:txBody>
          <a:bodyPr lIns="0" tIns="0" rIns="0" bIns="0"/>
          <a:lstStyle>
            <a:lvl1pPr marL="0" marR="0" indent="0" algn="l" defTabSz="914400" rtl="0" eaLnBrk="1" fontAlgn="base" latinLnBrk="0" hangingPunct="1">
              <a:lnSpc>
                <a:spcPts val="4500"/>
              </a:lnSpc>
              <a:spcBef>
                <a:spcPts val="0"/>
              </a:spcBef>
              <a:spcAft>
                <a:spcPct val="0"/>
              </a:spcAft>
              <a:buClr>
                <a:schemeClr val="accent2"/>
              </a:buClr>
              <a:buSzTx/>
              <a:buFontTx/>
              <a:buNone/>
              <a:tabLst/>
              <a:defRPr sz="4300" baseline="0">
                <a:solidFill>
                  <a:schemeClr val="tx1"/>
                </a:solidFill>
                <a:latin typeface="+mj-lt"/>
              </a:defRPr>
            </a:lvl1pPr>
            <a:lvl2pPr marL="0" indent="0">
              <a:lnSpc>
                <a:spcPts val="4500"/>
              </a:lnSpc>
              <a:buNone/>
              <a:defRPr sz="4300">
                <a:solidFill>
                  <a:schemeClr val="bg1"/>
                </a:solidFill>
                <a:latin typeface="+mj-lt"/>
              </a:defRPr>
            </a:lvl2pPr>
            <a:lvl3pPr marL="0" indent="0">
              <a:lnSpc>
                <a:spcPts val="4500"/>
              </a:lnSpc>
              <a:buNone/>
              <a:defRPr sz="4300">
                <a:solidFill>
                  <a:schemeClr val="bg1"/>
                </a:solidFill>
                <a:latin typeface="+mj-lt"/>
              </a:defRPr>
            </a:lvl3pPr>
            <a:lvl4pPr marL="0" indent="0">
              <a:lnSpc>
                <a:spcPts val="4500"/>
              </a:lnSpc>
              <a:buNone/>
              <a:defRPr sz="4300">
                <a:solidFill>
                  <a:schemeClr val="bg1"/>
                </a:solidFill>
                <a:latin typeface="+mj-lt"/>
              </a:defRPr>
            </a:lvl4pPr>
            <a:lvl5pPr marL="0" indent="0">
              <a:lnSpc>
                <a:spcPts val="4500"/>
              </a:lnSpc>
              <a:buNone/>
              <a:defRPr sz="4300">
                <a:solidFill>
                  <a:schemeClr val="bg1"/>
                </a:solidFill>
                <a:latin typeface="+mj-lt"/>
              </a:defRPr>
            </a:lvl5pPr>
          </a:lstStyle>
          <a:p>
            <a:pPr marL="0" marR="0" lvl="0" indent="0" algn="l" defTabSz="914400" rtl="0" eaLnBrk="1" fontAlgn="base" latinLnBrk="0" hangingPunct="1">
              <a:lnSpc>
                <a:spcPts val="4500"/>
              </a:lnSpc>
              <a:spcBef>
                <a:spcPts val="0"/>
              </a:spcBef>
              <a:spcAft>
                <a:spcPct val="0"/>
              </a:spcAft>
              <a:buClr>
                <a:schemeClr val="accent2"/>
              </a:buClr>
              <a:buSzTx/>
              <a:buFontTx/>
              <a:buNone/>
              <a:tabLst/>
              <a:defRPr/>
            </a:pPr>
            <a:r>
              <a:rPr lang="en-US" dirty="0" smtClean="0"/>
              <a:t>Insert a value statement here. You may pick out specific points within your value statement by highlighting the specific point with white text where appropriate. 40 words maximum word count, </a:t>
            </a:r>
            <a:r>
              <a:rPr lang="en-US" dirty="0" err="1" smtClean="0"/>
              <a:t>nisl</a:t>
            </a:r>
            <a:r>
              <a:rPr lang="en-US" dirty="0" smtClean="0"/>
              <a:t> </a:t>
            </a:r>
            <a:r>
              <a:rPr lang="en-US" dirty="0" err="1" smtClean="0"/>
              <a:t>sed</a:t>
            </a:r>
            <a:r>
              <a:rPr lang="en-US" dirty="0" smtClean="0"/>
              <a:t> </a:t>
            </a:r>
            <a:r>
              <a:rPr lang="en-US" dirty="0" err="1" smtClean="0"/>
              <a:t>facilisis</a:t>
            </a:r>
            <a:r>
              <a:rPr lang="en-US" dirty="0" smtClean="0"/>
              <a:t> </a:t>
            </a:r>
            <a:r>
              <a:rPr lang="en-US" dirty="0" err="1" smtClean="0"/>
              <a:t>praesent</a:t>
            </a:r>
            <a:r>
              <a:rPr lang="en-US" dirty="0" smtClean="0"/>
              <a:t> </a:t>
            </a:r>
            <a:r>
              <a:rPr lang="en-US" dirty="0" err="1" smtClean="0"/>
              <a:t>iusto</a:t>
            </a:r>
            <a:r>
              <a:rPr lang="en-US" dirty="0" smtClean="0"/>
              <a:t> </a:t>
            </a:r>
            <a:r>
              <a:rPr lang="en-US" dirty="0" err="1" smtClean="0"/>
              <a:t>augue</a:t>
            </a:r>
            <a:r>
              <a:rPr lang="en-US" dirty="0" smtClean="0"/>
              <a:t> </a:t>
            </a:r>
            <a:r>
              <a:rPr lang="en-US" dirty="0" err="1" smtClean="0"/>
              <a:t>vero</a:t>
            </a:r>
            <a:r>
              <a:rPr lang="en-US" dirty="0" smtClean="0"/>
              <a:t>. </a:t>
            </a:r>
          </a:p>
        </p:txBody>
      </p:sp>
    </p:spTree>
    <p:extLst>
      <p:ext uri="{BB962C8B-B14F-4D97-AF65-F5344CB8AC3E}">
        <p14:creationId xmlns="" xmlns:p14="http://schemas.microsoft.com/office/powerpoint/2010/main" val="2337222621"/>
      </p:ext>
    </p:extLst>
  </p:cSld>
  <p:clrMapOvr>
    <a:masterClrMapping/>
  </p:clrMapOvr>
  <p:transition spd="slow">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Arup SingleObject">
    <p:spTree>
      <p:nvGrpSpPr>
        <p:cNvPr id="1" name=""/>
        <p:cNvGrpSpPr/>
        <p:nvPr/>
      </p:nvGrpSpPr>
      <p:grpSpPr>
        <a:xfrm>
          <a:off x="0" y="0"/>
          <a:ext cx="0" cy="0"/>
          <a:chOff x="0" y="0"/>
          <a:chExt cx="0" cy="0"/>
        </a:xfrm>
      </p:grpSpPr>
      <p:sp>
        <p:nvSpPr>
          <p:cNvPr id="4" name="Content Placeholder 4"/>
          <p:cNvSpPr>
            <a:spLocks noGrp="1"/>
          </p:cNvSpPr>
          <p:nvPr>
            <p:ph sz="quarter" idx="10" hasCustomPrompt="1"/>
          </p:nvPr>
        </p:nvSpPr>
        <p:spPr>
          <a:xfrm>
            <a:off x="417513" y="322263"/>
            <a:ext cx="8305200" cy="5614987"/>
          </a:xfrm>
          <a:prstGeom prst="rect">
            <a:avLst/>
          </a:prstGeom>
        </p:spPr>
        <p:txBody>
          <a:bodyPr lIns="0" tIns="0" rIns="0" bIns="0"/>
          <a:lstStyle>
            <a:lvl1pPr>
              <a:lnSpc>
                <a:spcPts val="2500"/>
              </a:lnSpc>
              <a:spcBef>
                <a:spcPts val="20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this layout for tables, charts/graphs images and multimedia by clicking on the icons below.</a:t>
            </a:r>
            <a:br>
              <a:rPr lang="en-US" dirty="0" smtClean="0"/>
            </a:br>
            <a:r>
              <a:rPr lang="en-US" dirty="0" smtClean="0"/>
              <a:t>For a bullet slide with text, from the ‘Home’ menu choose:</a:t>
            </a:r>
            <a:br>
              <a:rPr lang="en-US" dirty="0" smtClean="0"/>
            </a:br>
            <a:r>
              <a:rPr lang="en-US" dirty="0" smtClean="0"/>
              <a:t>New slide | Arup Bullet Layout</a:t>
            </a:r>
            <a:br>
              <a:rPr lang="en-US" dirty="0" smtClean="0"/>
            </a:br>
            <a:r>
              <a:rPr lang="en-US" dirty="0" smtClean="0"/>
              <a:t>Do not use this layout for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5"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769472861"/>
      </p:ext>
    </p:extLst>
  </p:cSld>
  <p:clrMapOvr>
    <a:masterClrMapping/>
  </p:clrMapOvr>
  <p:transition spd="slow">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Arup FourObjects">
    <p:spTree>
      <p:nvGrpSpPr>
        <p:cNvPr id="1" name=""/>
        <p:cNvGrpSpPr/>
        <p:nvPr/>
      </p:nvGrpSpPr>
      <p:grpSpPr>
        <a:xfrm>
          <a:off x="0" y="0"/>
          <a:ext cx="0" cy="0"/>
          <a:chOff x="0" y="0"/>
          <a:chExt cx="0" cy="0"/>
        </a:xfrm>
      </p:grpSpPr>
      <p:sp>
        <p:nvSpPr>
          <p:cNvPr id="15"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5" hasCustomPrompt="1"/>
          </p:nvPr>
        </p:nvSpPr>
        <p:spPr>
          <a:xfrm>
            <a:off x="417513" y="3284984"/>
            <a:ext cx="3960000" cy="2638800"/>
          </a:xfrm>
          <a:prstGeom prst="rect">
            <a:avLst/>
          </a:prstGeom>
        </p:spPr>
        <p:txBody>
          <a:bodyPr lIns="0" tIns="0" rIns="0" bIns="0"/>
          <a:lstStyle>
            <a:lvl1pPr>
              <a:lnSpc>
                <a:spcPts val="2500"/>
              </a:lnSpc>
              <a:spcBef>
                <a:spcPts val="20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4"/>
          <p:cNvSpPr>
            <a:spLocks noGrp="1"/>
          </p:cNvSpPr>
          <p:nvPr>
            <p:ph sz="quarter" idx="22" hasCustomPrompt="1"/>
          </p:nvPr>
        </p:nvSpPr>
        <p:spPr>
          <a:xfrm>
            <a:off x="417513" y="331200"/>
            <a:ext cx="3960000" cy="2638800"/>
          </a:xfrm>
          <a:prstGeom prst="rect">
            <a:avLst/>
          </a:prstGeom>
        </p:spPr>
        <p:txBody>
          <a:bodyPr lIns="0" tIns="0" rIns="0" bIns="0"/>
          <a:lstStyle>
            <a:lvl1pPr>
              <a:lnSpc>
                <a:spcPts val="2500"/>
              </a:lnSpc>
              <a:spcBef>
                <a:spcPts val="16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3" name="Text Placeholder 7"/>
          <p:cNvSpPr>
            <a:spLocks noGrp="1"/>
          </p:cNvSpPr>
          <p:nvPr>
            <p:ph type="body" sz="quarter" idx="30"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4272835737"/>
      </p:ext>
    </p:extLst>
  </p:cSld>
  <p:clrMapOvr>
    <a:masterClrMapping/>
  </p:clrMapOvr>
  <p:transition spd="slow">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Arup ThreeObjects Option1">
    <p:spTree>
      <p:nvGrpSpPr>
        <p:cNvPr id="1" name=""/>
        <p:cNvGrpSpPr/>
        <p:nvPr/>
      </p:nvGrpSpPr>
      <p:grpSpPr>
        <a:xfrm>
          <a:off x="0" y="0"/>
          <a:ext cx="0" cy="0"/>
          <a:chOff x="0" y="0"/>
          <a:chExt cx="0" cy="0"/>
        </a:xfrm>
      </p:grpSpPr>
      <p:sp>
        <p:nvSpPr>
          <p:cNvPr id="10"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2"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1"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8"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3024642051"/>
      </p:ext>
    </p:extLst>
  </p:cSld>
  <p:clrMapOvr>
    <a:masterClrMapping/>
  </p:clrMapOvr>
  <p:transition spd="slow">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Arup ThreeObjects Option2">
    <p:spTree>
      <p:nvGrpSpPr>
        <p:cNvPr id="1" name=""/>
        <p:cNvGrpSpPr/>
        <p:nvPr/>
      </p:nvGrpSpPr>
      <p:grpSpPr>
        <a:xfrm>
          <a:off x="0" y="0"/>
          <a:ext cx="0" cy="0"/>
          <a:chOff x="0" y="0"/>
          <a:chExt cx="0" cy="0"/>
        </a:xfrm>
      </p:grpSpPr>
      <p:sp>
        <p:nvSpPr>
          <p:cNvPr id="15"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4" hasCustomPrompt="1"/>
          </p:nvPr>
        </p:nvSpPr>
        <p:spPr>
          <a:xfrm>
            <a:off x="415925" y="3284984"/>
            <a:ext cx="3960000" cy="2638800"/>
          </a:xfrm>
          <a:prstGeom prst="rect">
            <a:avLst/>
          </a:prstGeom>
        </p:spPr>
        <p:txBody>
          <a:bodyPr lIns="0" tIns="0" rIns="0" bIns="0"/>
          <a:lstStyle>
            <a:lvl1pPr>
              <a:lnSpc>
                <a:spcPts val="2500"/>
              </a:lnSpc>
              <a:spcBef>
                <a:spcPts val="20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15925" y="331200"/>
            <a:ext cx="3960000" cy="2638800"/>
          </a:xfrm>
          <a:prstGeom prst="rect">
            <a:avLst/>
          </a:prstGeom>
        </p:spPr>
        <p:txBody>
          <a:bodyPr lIns="0" tIns="0" rIns="0" bIns="0"/>
          <a:lstStyle>
            <a:lvl1pPr>
              <a:lnSpc>
                <a:spcPts val="2500"/>
              </a:lnSpc>
              <a:spcBef>
                <a:spcPts val="20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2"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8" name="Text Placeholder 7"/>
          <p:cNvSpPr>
            <a:spLocks noGrp="1"/>
          </p:cNvSpPr>
          <p:nvPr>
            <p:ph type="body" sz="quarter" idx="29"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1610988298"/>
      </p:ext>
    </p:extLst>
  </p:cSld>
  <p:clrMapOvr>
    <a:masterClrMapping/>
  </p:clrMapOvr>
  <p:transition spd="slow">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Arup TwoObjects">
    <p:spTree>
      <p:nvGrpSpPr>
        <p:cNvPr id="1" name=""/>
        <p:cNvGrpSpPr/>
        <p:nvPr/>
      </p:nvGrpSpPr>
      <p:grpSpPr>
        <a:xfrm>
          <a:off x="0" y="0"/>
          <a:ext cx="0" cy="0"/>
          <a:chOff x="0" y="0"/>
          <a:chExt cx="0" cy="0"/>
        </a:xfrm>
      </p:grpSpPr>
      <p:sp>
        <p:nvSpPr>
          <p:cNvPr id="7" name="Content Placeholder 4"/>
          <p:cNvSpPr>
            <a:spLocks noGrp="1"/>
          </p:cNvSpPr>
          <p:nvPr>
            <p:ph sz="quarter" idx="23"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9"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1627091080"/>
      </p:ext>
    </p:extLst>
  </p:cSld>
  <p:clrMapOvr>
    <a:masterClrMapping/>
  </p:clrMapOvr>
  <p:transition spd="slow">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Arup SingleImage">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7515" y="322263"/>
            <a:ext cx="8305798" cy="5608636"/>
          </a:xfrm>
          <a:prstGeom prst="rect">
            <a:avLst/>
          </a:prstGeom>
        </p:spPr>
        <p:txBody>
          <a:bodyPr vert="horz" lIns="0" tIns="0" rIns="0" bIns="0"/>
          <a:lstStyle>
            <a:lvl1pPr marL="342900" marR="0" indent="-342900" algn="l" defTabSz="914400" rtl="0" eaLnBrk="1" fontAlgn="base" latinLnBrk="0" hangingPunct="1">
              <a:lnSpc>
                <a:spcPct val="100000"/>
              </a:lnSpc>
              <a:spcBef>
                <a:spcPct val="50000"/>
              </a:spcBef>
              <a:spcAft>
                <a:spcPct val="0"/>
              </a:spcAft>
              <a:buClr>
                <a:schemeClr val="accent4"/>
              </a:buClr>
              <a:buSzTx/>
              <a:buFont typeface="Arial"/>
              <a:buChar char="•"/>
              <a:tabLst/>
              <a:defRPr baseline="0">
                <a:latin typeface="+mj-lt"/>
              </a:defRPr>
            </a:lvl1pPr>
          </a:lstStyle>
          <a:p>
            <a:r>
              <a:rPr lang="en-US" dirty="0" smtClean="0"/>
              <a:t>Use this layout for images only.</a:t>
            </a:r>
            <a:br>
              <a:rPr lang="en-US" dirty="0" smtClean="0"/>
            </a:br>
            <a:r>
              <a:rPr lang="en-US" dirty="0" smtClean="0"/>
              <a:t>Images will scale to fit this box exactly.</a:t>
            </a:r>
            <a:br>
              <a:rPr lang="en-US" dirty="0" smtClean="0"/>
            </a:br>
            <a:r>
              <a:rPr lang="en-US" dirty="0" smtClean="0"/>
              <a:t>For a bullet slide with text, from the ‘Home’ menu choose:</a:t>
            </a:r>
            <a:br>
              <a:rPr lang="en-US" dirty="0" smtClean="0"/>
            </a:br>
            <a:r>
              <a:rPr lang="en-US" dirty="0" smtClean="0"/>
              <a:t>New slide | Arup Bullet Layout</a:t>
            </a:r>
          </a:p>
          <a:p>
            <a:r>
              <a:rPr lang="en-US" dirty="0" smtClean="0"/>
              <a:t>Do not use this layout for text</a:t>
            </a:r>
          </a:p>
          <a:p>
            <a:r>
              <a:rPr lang="en-US" dirty="0" smtClean="0"/>
              <a:t>For any other content type (chart/graph/media) use the ‘Arup Object’ series of master slides</a:t>
            </a:r>
            <a:br>
              <a:rPr lang="en-US" dirty="0" smtClean="0"/>
            </a:br>
            <a:endParaRPr lang="en-US" dirty="0" smtClean="0"/>
          </a:p>
        </p:txBody>
      </p:sp>
      <p:sp>
        <p:nvSpPr>
          <p:cNvPr id="11"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4"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3555150086"/>
      </p:ext>
    </p:extLst>
  </p:cSld>
  <p:clrMapOvr>
    <a:masterClrMapping/>
  </p:clrMapOvr>
  <p:transition spd="slow">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Arup FourImages">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p:txBody>
      </p:sp>
      <p:sp>
        <p:nvSpPr>
          <p:cNvPr id="15"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4289765205"/>
      </p:ext>
    </p:extLst>
  </p:cSld>
  <p:clrMapOvr>
    <a:masterClrMapping/>
  </p:clrMapOvr>
  <p:transition spd="slow">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Arup EightImages ValueStatement">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1843200"/>
          </a:xfrm>
          <a:prstGeom prst="rect">
            <a:avLst/>
          </a:prstGeom>
          <a:solidFill>
            <a:srgbClr val="696EB4"/>
          </a:solidFill>
          <a:ln w="19050">
            <a:noFill/>
          </a:ln>
        </p:spPr>
        <p:txBody>
          <a:bodyPr vert="horz" lIns="180000" tIns="180000" rIns="180000" bIns="180000"/>
          <a:lstStyle>
            <a:lvl1pPr marL="0" marR="0" indent="0" algn="l" defTabSz="914400" rtl="0" eaLnBrk="1" fontAlgn="base" latinLnBrk="0" hangingPunct="1">
              <a:lnSpc>
                <a:spcPts val="1950"/>
              </a:lnSpc>
              <a:spcBef>
                <a:spcPts val="0"/>
              </a:spcBef>
              <a:spcAft>
                <a:spcPct val="0"/>
              </a:spcAft>
              <a:buClr>
                <a:schemeClr val="accent3"/>
              </a:buClr>
              <a:buSzTx/>
              <a:buFontTx/>
              <a:buNone/>
              <a:tabLst/>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20 words.</a:t>
            </a:r>
          </a:p>
        </p:txBody>
      </p:sp>
      <p:sp>
        <p:nvSpPr>
          <p:cNvPr id="12" name="Picture Placeholder 9"/>
          <p:cNvSpPr>
            <a:spLocks noGrp="1"/>
          </p:cNvSpPr>
          <p:nvPr>
            <p:ph type="pic" sz="quarter" idx="36"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1590328816"/>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Arup TextDivider2">
    <p:bg>
      <p:bgPr>
        <a:solidFill>
          <a:schemeClr val="accent3"/>
        </a:solid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417513" y="1287463"/>
            <a:ext cx="8305200" cy="4300537"/>
          </a:xfrm>
          <a:prstGeom prst="rect">
            <a:avLst/>
          </a:prstGeom>
        </p:spPr>
        <p:txBody>
          <a:bodyPr lIns="0" tIns="0" rIns="0" bIns="0"/>
          <a:lstStyle>
            <a:lvl1pPr marL="0" marR="0" indent="0" algn="l" defTabSz="914400" rtl="0" eaLnBrk="1" fontAlgn="base" latinLnBrk="0" hangingPunct="1">
              <a:lnSpc>
                <a:spcPts val="4500"/>
              </a:lnSpc>
              <a:spcBef>
                <a:spcPts val="0"/>
              </a:spcBef>
              <a:spcAft>
                <a:spcPct val="0"/>
              </a:spcAft>
              <a:buClr>
                <a:schemeClr val="accent2"/>
              </a:buClr>
              <a:buSzTx/>
              <a:buFontTx/>
              <a:buNone/>
              <a:tabLst/>
              <a:defRPr sz="4300" baseline="0">
                <a:solidFill>
                  <a:schemeClr val="tx1"/>
                </a:solidFill>
                <a:latin typeface="+mj-lt"/>
              </a:defRPr>
            </a:lvl1pPr>
            <a:lvl2pPr marL="0" indent="0">
              <a:lnSpc>
                <a:spcPts val="4500"/>
              </a:lnSpc>
              <a:buNone/>
              <a:defRPr sz="4300">
                <a:solidFill>
                  <a:schemeClr val="bg1"/>
                </a:solidFill>
                <a:latin typeface="+mj-lt"/>
              </a:defRPr>
            </a:lvl2pPr>
            <a:lvl3pPr marL="0" indent="0">
              <a:lnSpc>
                <a:spcPts val="4500"/>
              </a:lnSpc>
              <a:buNone/>
              <a:defRPr sz="4300">
                <a:solidFill>
                  <a:schemeClr val="bg1"/>
                </a:solidFill>
                <a:latin typeface="+mj-lt"/>
              </a:defRPr>
            </a:lvl3pPr>
            <a:lvl4pPr marL="0" indent="0">
              <a:lnSpc>
                <a:spcPts val="4500"/>
              </a:lnSpc>
              <a:buNone/>
              <a:defRPr sz="4300">
                <a:solidFill>
                  <a:schemeClr val="bg1"/>
                </a:solidFill>
                <a:latin typeface="+mj-lt"/>
              </a:defRPr>
            </a:lvl4pPr>
            <a:lvl5pPr marL="0" indent="0">
              <a:lnSpc>
                <a:spcPts val="4500"/>
              </a:lnSpc>
              <a:buNone/>
              <a:defRPr sz="4300">
                <a:solidFill>
                  <a:schemeClr val="bg1"/>
                </a:solidFill>
                <a:latin typeface="+mj-lt"/>
              </a:defRPr>
            </a:lvl5pPr>
          </a:lstStyle>
          <a:p>
            <a:pPr marL="0" marR="0" lvl="0" indent="0" algn="l" defTabSz="914400" rtl="0" eaLnBrk="1" fontAlgn="base" latinLnBrk="0" hangingPunct="1">
              <a:lnSpc>
                <a:spcPts val="4500"/>
              </a:lnSpc>
              <a:spcBef>
                <a:spcPts val="0"/>
              </a:spcBef>
              <a:spcAft>
                <a:spcPct val="0"/>
              </a:spcAft>
              <a:buClr>
                <a:schemeClr val="accent2"/>
              </a:buClr>
              <a:buSzTx/>
              <a:buFontTx/>
              <a:buNone/>
              <a:tabLst/>
              <a:defRPr/>
            </a:pPr>
            <a:r>
              <a:rPr lang="en-US" dirty="0" smtClean="0"/>
              <a:t>Insert a value statement here. You may pick out specific points within your value statement by highlighting the specific point with white text where appropriate. 40 words maximum word count, </a:t>
            </a:r>
            <a:r>
              <a:rPr lang="en-US" dirty="0" err="1" smtClean="0"/>
              <a:t>nisl</a:t>
            </a:r>
            <a:r>
              <a:rPr lang="en-US" dirty="0" smtClean="0"/>
              <a:t> </a:t>
            </a:r>
            <a:r>
              <a:rPr lang="en-US" dirty="0" err="1" smtClean="0"/>
              <a:t>sed</a:t>
            </a:r>
            <a:r>
              <a:rPr lang="en-US" dirty="0" smtClean="0"/>
              <a:t> </a:t>
            </a:r>
            <a:r>
              <a:rPr lang="en-US" dirty="0" err="1" smtClean="0"/>
              <a:t>facilisis</a:t>
            </a:r>
            <a:r>
              <a:rPr lang="en-US" dirty="0" smtClean="0"/>
              <a:t> </a:t>
            </a:r>
            <a:r>
              <a:rPr lang="en-US" dirty="0" err="1" smtClean="0"/>
              <a:t>praesent</a:t>
            </a:r>
            <a:r>
              <a:rPr lang="en-US" dirty="0" smtClean="0"/>
              <a:t> </a:t>
            </a:r>
            <a:r>
              <a:rPr lang="en-US" dirty="0" err="1" smtClean="0"/>
              <a:t>iusto</a:t>
            </a:r>
            <a:r>
              <a:rPr lang="en-US" dirty="0" smtClean="0"/>
              <a:t> </a:t>
            </a:r>
            <a:r>
              <a:rPr lang="en-US" dirty="0" err="1" smtClean="0"/>
              <a:t>augue</a:t>
            </a:r>
            <a:r>
              <a:rPr lang="en-US" dirty="0" smtClean="0"/>
              <a:t> </a:t>
            </a:r>
            <a:r>
              <a:rPr lang="en-US" dirty="0" err="1" smtClean="0"/>
              <a:t>vero</a:t>
            </a:r>
            <a:r>
              <a:rPr lang="en-US" dirty="0" smtClean="0"/>
              <a:t>. </a:t>
            </a:r>
          </a:p>
        </p:txBody>
      </p:sp>
    </p:spTree>
    <p:extLst>
      <p:ext uri="{BB962C8B-B14F-4D97-AF65-F5344CB8AC3E}">
        <p14:creationId xmlns="" xmlns:p14="http://schemas.microsoft.com/office/powerpoint/2010/main" val="4120640339"/>
      </p:ext>
    </p:extLst>
  </p:cSld>
  <p:clrMapOvr>
    <a:masterClrMapping/>
  </p:clrMapOvr>
  <p:transition spd="slow">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Arup SevenImages ValueStatement">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3723538"/>
          </a:xfrm>
          <a:prstGeom prst="rect">
            <a:avLst/>
          </a:prstGeom>
          <a:solidFill>
            <a:srgbClr val="696EB4"/>
          </a:solidFill>
          <a:ln w="19050">
            <a:noFill/>
          </a:ln>
        </p:spPr>
        <p:txBody>
          <a:bodyPr vert="horz" lIns="180000" tIns="180000" rIns="180000" bIns="180000"/>
          <a:lstStyle>
            <a:lvl1pPr marL="0" marR="0" indent="0" algn="l" defTabSz="914400" rtl="0" eaLnBrk="1" fontAlgn="base" latinLnBrk="0" hangingPunct="1">
              <a:lnSpc>
                <a:spcPts val="1950"/>
              </a:lnSpc>
              <a:spcBef>
                <a:spcPts val="0"/>
              </a:spcBef>
              <a:spcAft>
                <a:spcPct val="0"/>
              </a:spcAft>
              <a:buClr>
                <a:schemeClr val="accent3"/>
              </a:buClr>
              <a:buSzTx/>
              <a:buFontTx/>
              <a:buNone/>
              <a:tabLst/>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40 words.</a:t>
            </a:r>
          </a:p>
          <a:p>
            <a:pPr lvl="0"/>
            <a:endParaRPr lang="en-GB" dirty="0" smtClean="0"/>
          </a:p>
          <a:p>
            <a:pPr marL="0" marR="0" lvl="0" indent="0" algn="l" defTabSz="914400" rtl="0" eaLnBrk="1" fontAlgn="base" latinLnBrk="0" hangingPunct="1">
              <a:lnSpc>
                <a:spcPts val="1950"/>
              </a:lnSpc>
              <a:spcBef>
                <a:spcPts val="0"/>
              </a:spcBef>
              <a:spcAft>
                <a:spcPct val="0"/>
              </a:spcAft>
              <a:buClr>
                <a:schemeClr val="accent3"/>
              </a:buClr>
              <a:buSzTx/>
              <a:buFontTx/>
              <a:buNone/>
              <a:tabLst/>
              <a:defRPr/>
            </a:pPr>
            <a:r>
              <a:rPr lang="en-GB" dirty="0" smtClean="0"/>
              <a:t>You may enter a short value statement here. You may highlight a specific point in white as appropriate. Max approx 40 words.</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1590328816"/>
      </p:ext>
    </p:extLst>
  </p:cSld>
  <p:clrMapOvr>
    <a:masterClrMapping/>
  </p:clrMapOvr>
  <p:transition spd="slow">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Arup NineImages">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0" name="Picture Placeholder 9"/>
          <p:cNvSpPr>
            <a:spLocks noGrp="1"/>
          </p:cNvSpPr>
          <p:nvPr>
            <p:ph type="pic" sz="quarter" idx="19"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2" name="Picture Placeholder 9"/>
          <p:cNvSpPr>
            <a:spLocks noGrp="1"/>
          </p:cNvSpPr>
          <p:nvPr>
            <p:ph type="pic" sz="quarter" idx="20" hasCustomPrompt="1"/>
          </p:nvPr>
        </p:nvSpPr>
        <p:spPr>
          <a:xfrm>
            <a:off x="5980113"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361614501"/>
      </p:ext>
    </p:extLst>
  </p:cSld>
  <p:clrMapOvr>
    <a:masterClrMapping/>
  </p:clrMapOvr>
  <p:transition spd="slow">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Arup ThreeImages Option1">
    <p:spTree>
      <p:nvGrpSpPr>
        <p:cNvPr id="1" name=""/>
        <p:cNvGrpSpPr/>
        <p:nvPr/>
      </p:nvGrpSpPr>
      <p:grpSpPr>
        <a:xfrm>
          <a:off x="0" y="0"/>
          <a:ext cx="0" cy="0"/>
          <a:chOff x="0" y="0"/>
          <a:chExt cx="0" cy="0"/>
        </a:xfrm>
      </p:grpSpPr>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117744384"/>
      </p:ext>
    </p:extLst>
  </p:cSld>
  <p:clrMapOvr>
    <a:masterClrMapping/>
  </p:clrMapOvr>
  <p:transition spd="slow">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Arup ThreeImages Option2">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2"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3038195425"/>
      </p:ext>
    </p:extLst>
  </p:cSld>
  <p:clrMapOvr>
    <a:masterClrMapping/>
  </p:clrMapOvr>
  <p:transition spd="slow">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Arup TwoImages">
    <p:spTree>
      <p:nvGrpSpPr>
        <p:cNvPr id="1" name=""/>
        <p:cNvGrpSpPr/>
        <p:nvPr/>
      </p:nvGrpSpPr>
      <p:grpSpPr>
        <a:xfrm>
          <a:off x="0" y="0"/>
          <a:ext cx="0" cy="0"/>
          <a:chOff x="0" y="0"/>
          <a:chExt cx="0" cy="0"/>
        </a:xfrm>
      </p:grpSpPr>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8"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1360698511"/>
      </p:ext>
    </p:extLst>
  </p:cSld>
  <p:clrMapOvr>
    <a:masterClrMapping/>
  </p:clrMapOvr>
  <p:transition spd="slow">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Arup Bulle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A9B1E"/>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6"/>
            <a:ext cx="8318500" cy="4505324"/>
          </a:xfrm>
          <a:prstGeom prst="rect">
            <a:avLst/>
          </a:prstGeom>
        </p:spPr>
        <p:txBody>
          <a:bodyPr lIns="0" tIns="0" rIns="0" bIns="0"/>
          <a:lstStyle>
            <a:lvl1pPr marL="266700" indent="-266700">
              <a:lnSpc>
                <a:spcPts val="2500"/>
              </a:lnSpc>
              <a:spcBef>
                <a:spcPts val="1400"/>
              </a:spcBef>
              <a:buClr>
                <a:schemeClr val="accent5"/>
              </a:buClr>
              <a:buFont typeface="Arial" pitchFamily="34" charset="0"/>
              <a:buChar char="•"/>
              <a:tabLst/>
              <a:defRPr sz="2400" b="0"/>
            </a:lvl1pPr>
            <a:lvl2pPr marL="542925" indent="-276225">
              <a:lnSpc>
                <a:spcPts val="2500"/>
              </a:lnSpc>
              <a:buClr>
                <a:schemeClr val="accent5"/>
              </a:buClr>
              <a:buSzPct val="80000"/>
              <a:buFont typeface="Lucida Grande"/>
              <a:buChar char="-"/>
              <a:defRPr b="0"/>
            </a:lvl2pPr>
            <a:lvl3pPr marL="809625" indent="-266700">
              <a:lnSpc>
                <a:spcPts val="2300"/>
              </a:lnSpc>
              <a:buClr>
                <a:schemeClr val="accent5"/>
              </a:buClr>
              <a:buSzPct val="80000"/>
              <a:buFont typeface="Lucida Grande"/>
              <a:buChar char="-"/>
              <a:defRPr b="0"/>
            </a:lvl3pPr>
            <a:lvl4pPr marL="809625" indent="-266700">
              <a:lnSpc>
                <a:spcPts val="2300"/>
              </a:lnSpc>
              <a:buClr>
                <a:schemeClr val="accent5"/>
              </a:buClr>
              <a:buSzPct val="80000"/>
              <a:buFont typeface="Lucida Grande"/>
              <a:buChar char="-"/>
              <a:defRPr b="0"/>
            </a:lvl4pPr>
            <a:lvl5pPr marL="809625" indent="-266700">
              <a:lnSpc>
                <a:spcPts val="2300"/>
              </a:lnSpc>
              <a:buClr>
                <a:schemeClr val="accent5"/>
              </a:buClr>
              <a:buSzPct val="80000"/>
              <a:buFont typeface="Lucida Grande"/>
              <a:buChar char="-"/>
              <a:defRPr b="0" baseline="0"/>
            </a:lvl5pPr>
            <a:lvl6pPr marL="809625" indent="-266700">
              <a:lnSpc>
                <a:spcPts val="2300"/>
              </a:lnSpc>
              <a:buClr>
                <a:schemeClr val="accent5"/>
              </a:buClr>
              <a:buSzPct val="80000"/>
              <a:buFont typeface="Lucida Grande"/>
              <a:buChar char="-"/>
              <a:defRPr lang="en-GB" sz="2200" b="0" dirty="0" smtClean="0">
                <a:solidFill>
                  <a:srgbClr val="000000"/>
                </a:solidFill>
                <a:latin typeface="+mn-lt"/>
                <a:ea typeface="+mn-ea"/>
                <a:cs typeface="Arial"/>
              </a:defRPr>
            </a:lvl6pPr>
            <a:lvl7pPr marL="809625" indent="-266700">
              <a:lnSpc>
                <a:spcPts val="2300"/>
              </a:lnSpc>
              <a:buClr>
                <a:schemeClr val="accent3"/>
              </a:buClr>
              <a:buSzPct val="80000"/>
              <a:buFont typeface="Lucida Grande"/>
              <a:buChar char="-"/>
              <a:defRPr lang="en-GB" sz="2200" b="0" dirty="0" smtClean="0">
                <a:solidFill>
                  <a:srgbClr val="000000"/>
                </a:solidFill>
                <a:latin typeface="+mn-lt"/>
                <a:ea typeface="+mn-ea"/>
                <a:cs typeface="Arial"/>
              </a:defRPr>
            </a:lvl7pPr>
            <a:lvl8pPr marL="809625" indent="-266700">
              <a:lnSpc>
                <a:spcPts val="2300"/>
              </a:lnSpc>
              <a:buClr>
                <a:schemeClr val="accent5"/>
              </a:buClr>
              <a:buSzPct val="80000"/>
              <a:buFont typeface="Lucida Grande"/>
              <a:buChar char="-"/>
              <a:defRPr lang="en-GB" sz="2200" b="0" dirty="0" smtClean="0">
                <a:solidFill>
                  <a:srgbClr val="000000"/>
                </a:solidFill>
                <a:latin typeface="+mn-lt"/>
                <a:ea typeface="+mn-ea"/>
                <a:cs typeface="Arial"/>
              </a:defRPr>
            </a:lvl8pPr>
            <a:lvl9pPr marL="809625" indent="-266700">
              <a:lnSpc>
                <a:spcPts val="2300"/>
              </a:lnSpc>
              <a:buClr>
                <a:schemeClr val="accent5"/>
              </a:buClr>
              <a:buSzPct val="80000"/>
              <a:buFont typeface="Lucida Grande"/>
              <a:buChar char="-"/>
              <a:defRPr lang="en-GB" sz="2200" b="0" dirty="0" smtClean="0">
                <a:solidFill>
                  <a:srgbClr val="000000"/>
                </a:solidFill>
                <a:latin typeface="+mn-lt"/>
                <a:ea typeface="+mn-ea"/>
                <a:cs typeface="Aria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5" name="Slide Number Placeholder 14"/>
          <p:cNvSpPr txBox="1">
            <a:spLocks/>
          </p:cNvSpPr>
          <p:nvPr userDrawn="1"/>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
        <p:nvSpPr>
          <p:cNvPr id="6"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1792830643"/>
      </p:ext>
    </p:extLst>
  </p:cSld>
  <p:clrMapOvr>
    <a:masterClrMapping/>
  </p:clrMapOvr>
  <p:transition spd="slow">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Arup Bullet+GreyIntr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A9B1E"/>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5"/>
            <a:ext cx="8318500" cy="4505325"/>
          </a:xfrm>
          <a:prstGeom prst="rect">
            <a:avLst/>
          </a:prstGeom>
        </p:spPr>
        <p:txBody>
          <a:bodyPr lIns="0" tIns="0" rIns="0" bIns="0"/>
          <a:lstStyle>
            <a:lvl1pPr marL="0" indent="0">
              <a:lnSpc>
                <a:spcPts val="2500"/>
              </a:lnSpc>
              <a:spcBef>
                <a:spcPts val="1400"/>
              </a:spcBef>
              <a:spcAft>
                <a:spcPts val="1400"/>
              </a:spcAft>
              <a:buClr>
                <a:schemeClr val="accent5"/>
              </a:buClr>
              <a:buFont typeface="Arial"/>
              <a:buNone/>
              <a:defRPr sz="2400" b="0">
                <a:solidFill>
                  <a:schemeClr val="tx1">
                    <a:lumMod val="65000"/>
                    <a:lumOff val="35000"/>
                  </a:schemeClr>
                </a:solidFill>
              </a:defRPr>
            </a:lvl1pPr>
            <a:lvl2pPr marL="271463" indent="-271463">
              <a:lnSpc>
                <a:spcPts val="2500"/>
              </a:lnSpc>
              <a:buClr>
                <a:schemeClr val="accent5"/>
              </a:buClr>
              <a:buFont typeface="Arial" pitchFamily="34" charset="0"/>
              <a:buChar char="•"/>
              <a:defRPr sz="2200" b="0"/>
            </a:lvl2pPr>
            <a:lvl3pPr marL="531813" indent="-266700">
              <a:lnSpc>
                <a:spcPts val="2300"/>
              </a:lnSpc>
              <a:buClr>
                <a:schemeClr val="accent5"/>
              </a:buClr>
              <a:buSzPct val="80000"/>
              <a:buFont typeface="Lucida Grande"/>
              <a:buChar char="-"/>
              <a:defRPr b="0"/>
            </a:lvl3pPr>
            <a:lvl4pPr marL="534988" indent="-269875">
              <a:lnSpc>
                <a:spcPts val="2300"/>
              </a:lnSpc>
              <a:buClr>
                <a:schemeClr val="accent5"/>
              </a:buClr>
              <a:buSzPct val="80000"/>
              <a:buFont typeface="Lucida Grande"/>
              <a:buChar char="-"/>
              <a:defRPr b="0"/>
            </a:lvl4pPr>
            <a:lvl5pPr marL="534988" indent="-269875">
              <a:lnSpc>
                <a:spcPts val="2300"/>
              </a:lnSpc>
              <a:buClr>
                <a:schemeClr val="accent5"/>
              </a:buClr>
              <a:buSzPct val="80000"/>
              <a:buFont typeface="Lucida Grande"/>
              <a:buChar char="-"/>
              <a:defRPr b="0"/>
            </a:lvl5pPr>
            <a:lvl6pPr marL="538163" indent="-273050">
              <a:buClr>
                <a:schemeClr val="accent5"/>
              </a:buClr>
              <a:buSzPct val="80000"/>
              <a:buFont typeface="Lucida Grande"/>
              <a:buChar char="-"/>
              <a:defRPr/>
            </a:lvl6pPr>
            <a:lvl7pPr marL="538163" indent="-273050">
              <a:buClr>
                <a:schemeClr val="accent5"/>
              </a:buClr>
              <a:buSzPct val="80000"/>
              <a:buFont typeface="Lucida Grande"/>
              <a:buChar char="-"/>
              <a:defRPr/>
            </a:lvl7pPr>
            <a:lvl8pPr marL="538163" indent="-273050">
              <a:buClr>
                <a:schemeClr val="accent5"/>
              </a:buClr>
              <a:buSzPct val="80000"/>
              <a:buFont typeface="Lucida Grande"/>
              <a:buChar char="-"/>
              <a:defRPr/>
            </a:lvl8pPr>
            <a:lvl9pPr marL="538163" indent="-273050">
              <a:buClr>
                <a:schemeClr val="accent5"/>
              </a:buClr>
              <a:buSzPct val="80000"/>
              <a:buFont typeface="Lucida Grande"/>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14"/>
          <p:cNvSpPr txBox="1">
            <a:spLocks/>
          </p:cNvSpPr>
          <p:nvPr userDrawn="1"/>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
        <p:nvSpPr>
          <p:cNvPr id="6"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38073026"/>
      </p:ext>
    </p:extLst>
  </p:cSld>
  <p:clrMapOvr>
    <a:masterClrMapping/>
  </p:clrMapOvr>
  <p:transition spd="slow">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p:cSld name="Arup MainTitle">
    <p:bg>
      <p:bgPr>
        <a:solidFill>
          <a:schemeClr val="bg1"/>
        </a:solidFill>
        <a:effectLst/>
      </p:bgPr>
    </p:bg>
    <p:spTree>
      <p:nvGrpSpPr>
        <p:cNvPr id="1" name=""/>
        <p:cNvGrpSpPr/>
        <p:nvPr/>
      </p:nvGrpSpPr>
      <p:grpSpPr>
        <a:xfrm>
          <a:off x="0" y="0"/>
          <a:ext cx="0" cy="0"/>
          <a:chOff x="0" y="0"/>
          <a:chExt cx="0" cy="0"/>
        </a:xfrm>
      </p:grpSpPr>
      <p:pic>
        <p:nvPicPr>
          <p:cNvPr id="28" name="Picture 27" descr="PowerPointFrame_17Sept2010.png"/>
          <p:cNvPicPr>
            <a:picLocks noChangeAspect="1"/>
          </p:cNvPicPr>
          <p:nvPr userDrawn="1"/>
        </p:nvPicPr>
        <p:blipFill>
          <a:blip r:embed="rId2" cstate="print">
            <a:lum bright="7000"/>
          </a:blip>
          <a:stretch>
            <a:fillRect/>
          </a:stretch>
        </p:blipFill>
        <p:spPr>
          <a:xfrm flipV="1">
            <a:off x="432355" y="3492500"/>
            <a:ext cx="8281433" cy="496825"/>
          </a:xfrm>
          <a:prstGeom prst="rect">
            <a:avLst/>
          </a:prstGeom>
        </p:spPr>
      </p:pic>
      <p:pic>
        <p:nvPicPr>
          <p:cNvPr id="22" name="Picture 21" descr="PowerPointFrame_17Sept2010.png"/>
          <p:cNvPicPr>
            <a:picLocks noChangeAspect="1"/>
          </p:cNvPicPr>
          <p:nvPr userDrawn="1"/>
        </p:nvPicPr>
        <p:blipFill>
          <a:blip r:embed="rId2" cstate="print">
            <a:lum bright="7000"/>
          </a:blip>
          <a:stretch>
            <a:fillRect/>
          </a:stretch>
        </p:blipFill>
        <p:spPr>
          <a:xfrm>
            <a:off x="432355" y="1328800"/>
            <a:ext cx="8281433" cy="496825"/>
          </a:xfrm>
          <a:prstGeom prst="rect">
            <a:avLst/>
          </a:prstGeom>
        </p:spPr>
      </p:pic>
      <p:sp>
        <p:nvSpPr>
          <p:cNvPr id="23" name="Rectangle 3"/>
          <p:cNvSpPr>
            <a:spLocks noGrp="1" noChangeArrowheads="1"/>
          </p:cNvSpPr>
          <p:nvPr>
            <p:ph type="subTitle" idx="1"/>
          </p:nvPr>
        </p:nvSpPr>
        <p:spPr>
          <a:xfrm>
            <a:off x="779600" y="4164388"/>
            <a:ext cx="7683500" cy="533400"/>
          </a:xfrm>
          <a:prstGeom prst="rect">
            <a:avLst/>
          </a:prstGeom>
        </p:spPr>
        <p:txBody>
          <a:bodyPr wrap="square" lIns="0" tIns="0" rIns="0" bIns="0"/>
          <a:lstStyle>
            <a:lvl1pPr marL="0" indent="0">
              <a:lnSpc>
                <a:spcPts val="1900"/>
              </a:lnSpc>
              <a:buFontTx/>
              <a:buNone/>
              <a:defRPr sz="1800" b="0">
                <a:solidFill>
                  <a:schemeClr val="tx1"/>
                </a:solidFill>
                <a:latin typeface="+mj-lt"/>
              </a:defRPr>
            </a:lvl1pPr>
          </a:lstStyle>
          <a:p>
            <a:r>
              <a:rPr lang="en-US" smtClean="0"/>
              <a:t>Click to edit Master subtitle style</a:t>
            </a:r>
            <a:endParaRPr lang="en-US" dirty="0"/>
          </a:p>
        </p:txBody>
      </p:sp>
      <p:pic>
        <p:nvPicPr>
          <p:cNvPr id="38" name="Picture 37" descr="FinalArupLogo_Black_Scaled_For_PPT_300dpi.png"/>
          <p:cNvPicPr>
            <a:picLocks noChangeAspect="1"/>
          </p:cNvPicPr>
          <p:nvPr/>
        </p:nvPicPr>
        <p:blipFill>
          <a:blip r:embed="rId3" cstate="print"/>
          <a:stretch>
            <a:fillRect/>
          </a:stretch>
        </p:blipFill>
        <p:spPr>
          <a:xfrm>
            <a:off x="7810092" y="6444000"/>
            <a:ext cx="851308" cy="257709"/>
          </a:xfrm>
          <a:prstGeom prst="rect">
            <a:avLst/>
          </a:prstGeom>
        </p:spPr>
      </p:pic>
      <p:sp>
        <p:nvSpPr>
          <p:cNvPr id="24" name="Rectangle 2"/>
          <p:cNvSpPr>
            <a:spLocks noGrp="1" noChangeArrowheads="1"/>
          </p:cNvSpPr>
          <p:nvPr>
            <p:ph type="ctrTitle"/>
          </p:nvPr>
        </p:nvSpPr>
        <p:spPr>
          <a:xfrm>
            <a:off x="767695" y="1821491"/>
            <a:ext cx="7540282" cy="500137"/>
          </a:xfrm>
          <a:prstGeom prst="rect">
            <a:avLst/>
          </a:prstGeom>
        </p:spPr>
        <p:txBody>
          <a:bodyPr lIns="0" tIns="0" rIns="0" bIns="0" anchor="t"/>
          <a:lstStyle>
            <a:lvl1pPr>
              <a:lnSpc>
                <a:spcPts val="3900"/>
              </a:lnSpc>
              <a:defRPr sz="3800" b="0" baseline="0">
                <a:solidFill>
                  <a:srgbClr val="FA9B1E"/>
                </a:solidFill>
                <a:ea typeface="ＭＳ Ｐゴシック" pitchFamily="-105" charset="-128"/>
                <a:cs typeface="ＭＳ Ｐゴシック" pitchFamily="-105" charset="-128"/>
              </a:defRPr>
            </a:lvl1pPr>
          </a:lstStyle>
          <a:p>
            <a:r>
              <a:rPr lang="en-US" smtClean="0"/>
              <a:t>Click to edit Master title style</a:t>
            </a:r>
            <a:endParaRPr lang="en-US" dirty="0"/>
          </a:p>
        </p:txBody>
      </p:sp>
    </p:spTree>
    <p:extLst>
      <p:ext uri="{BB962C8B-B14F-4D97-AF65-F5344CB8AC3E}">
        <p14:creationId xmlns="" xmlns:p14="http://schemas.microsoft.com/office/powerpoint/2010/main" val="4023149654"/>
      </p:ext>
    </p:extLst>
  </p:cSld>
  <p:clrMapOvr>
    <a:masterClrMapping/>
  </p:clrMapOvr>
  <p:transition spd="slow">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Arup TitleColourDivider">
    <p:bg>
      <p:bgPr>
        <a:solidFill>
          <a:schemeClr val="accent5"/>
        </a:solidFill>
        <a:effectLst/>
      </p:bgPr>
    </p:bg>
    <p:spTree>
      <p:nvGrpSpPr>
        <p:cNvPr id="1" name=""/>
        <p:cNvGrpSpPr/>
        <p:nvPr/>
      </p:nvGrpSpPr>
      <p:grpSpPr>
        <a:xfrm>
          <a:off x="0" y="0"/>
          <a:ext cx="0" cy="0"/>
          <a:chOff x="0" y="0"/>
          <a:chExt cx="0" cy="0"/>
        </a:xfrm>
      </p:grpSpPr>
      <p:pic>
        <p:nvPicPr>
          <p:cNvPr id="14" name="Picture 13" descr="PowerPointFrameWhite_17Sept2010.png"/>
          <p:cNvPicPr>
            <a:picLocks noChangeAspect="1"/>
          </p:cNvPicPr>
          <p:nvPr userDrawn="1"/>
        </p:nvPicPr>
        <p:blipFill>
          <a:blip r:embed="rId2" cstate="print"/>
          <a:stretch>
            <a:fillRect/>
          </a:stretch>
        </p:blipFill>
        <p:spPr>
          <a:xfrm flipV="1">
            <a:off x="432355" y="3492811"/>
            <a:ext cx="8281433" cy="496825"/>
          </a:xfrm>
          <a:prstGeom prst="rect">
            <a:avLst/>
          </a:prstGeom>
        </p:spPr>
      </p:pic>
      <p:pic>
        <p:nvPicPr>
          <p:cNvPr id="13" name="Picture 12" descr="PowerPointFrameWhite_17Sept2010.png"/>
          <p:cNvPicPr>
            <a:picLocks noChangeAspect="1"/>
          </p:cNvPicPr>
          <p:nvPr userDrawn="1"/>
        </p:nvPicPr>
        <p:blipFill>
          <a:blip r:embed="rId2" cstate="print"/>
          <a:stretch>
            <a:fillRect/>
          </a:stretch>
        </p:blipFill>
        <p:spPr>
          <a:xfrm>
            <a:off x="432355" y="1328271"/>
            <a:ext cx="8281433" cy="496825"/>
          </a:xfrm>
          <a:prstGeom prst="rect">
            <a:avLst/>
          </a:prstGeom>
        </p:spPr>
      </p:pic>
      <p:pic>
        <p:nvPicPr>
          <p:cNvPr id="15" name="Picture 14" descr="FinalArupLogo_White_Scaled_For_PPT_300dpi.png"/>
          <p:cNvPicPr>
            <a:picLocks noChangeAspect="1"/>
          </p:cNvPicPr>
          <p:nvPr/>
        </p:nvPicPr>
        <p:blipFill>
          <a:blip r:embed="rId3" cstate="print"/>
          <a:stretch>
            <a:fillRect/>
          </a:stretch>
        </p:blipFill>
        <p:spPr>
          <a:xfrm>
            <a:off x="7810092" y="6432550"/>
            <a:ext cx="851308" cy="257709"/>
          </a:xfrm>
          <a:prstGeom prst="rect">
            <a:avLst/>
          </a:prstGeom>
        </p:spPr>
      </p:pic>
      <p:sp>
        <p:nvSpPr>
          <p:cNvPr id="18" name="Rectangle 2"/>
          <p:cNvSpPr>
            <a:spLocks noGrp="1" noChangeArrowheads="1"/>
          </p:cNvSpPr>
          <p:nvPr>
            <p:ph type="ctrTitle"/>
          </p:nvPr>
        </p:nvSpPr>
        <p:spPr>
          <a:xfrm>
            <a:off x="767695" y="1821600"/>
            <a:ext cx="7704400" cy="423193"/>
          </a:xfrm>
          <a:prstGeom prst="rect">
            <a:avLst/>
          </a:prstGeom>
        </p:spPr>
        <p:txBody>
          <a:bodyPr lIns="0" tIns="0" rIns="0" bIns="0" anchor="t"/>
          <a:lstStyle>
            <a:lvl1pPr>
              <a:lnSpc>
                <a:spcPts val="3900"/>
              </a:lnSpc>
              <a:defRPr sz="3800" b="0" baseline="0">
                <a:solidFill>
                  <a:schemeClr val="bg1"/>
                </a:solidFill>
                <a:ea typeface="ＭＳ Ｐゴシック" pitchFamily="-105" charset="-128"/>
                <a:cs typeface="ＭＳ Ｐゴシック" pitchFamily="-105" charset="-128"/>
              </a:defRPr>
            </a:lvl1pPr>
          </a:lstStyle>
          <a:p>
            <a:r>
              <a:rPr lang="en-US" smtClean="0"/>
              <a:t>Click to edit Master title style</a:t>
            </a:r>
            <a:endParaRPr lang="en-US" dirty="0"/>
          </a:p>
        </p:txBody>
      </p:sp>
      <p:sp>
        <p:nvSpPr>
          <p:cNvPr id="19" name="Rectangle 3"/>
          <p:cNvSpPr>
            <a:spLocks noGrp="1" noChangeArrowheads="1"/>
          </p:cNvSpPr>
          <p:nvPr>
            <p:ph type="subTitle" idx="1"/>
          </p:nvPr>
        </p:nvSpPr>
        <p:spPr>
          <a:xfrm>
            <a:off x="779600" y="4155679"/>
            <a:ext cx="7683500" cy="533400"/>
          </a:xfrm>
          <a:prstGeom prst="rect">
            <a:avLst/>
          </a:prstGeom>
        </p:spPr>
        <p:txBody>
          <a:bodyPr lIns="0" tIns="0" rIns="0" bIns="0"/>
          <a:lstStyle>
            <a:lvl1pPr marL="0" indent="0">
              <a:lnSpc>
                <a:spcPts val="1900"/>
              </a:lnSpc>
              <a:buFontTx/>
              <a:buNone/>
              <a:defRPr sz="1800">
                <a:solidFill>
                  <a:schemeClr val="bg1"/>
                </a:solidFill>
                <a:latin typeface="+mj-lt"/>
              </a:defRPr>
            </a:lvl1pPr>
          </a:lstStyle>
          <a:p>
            <a:r>
              <a:rPr lang="en-US" smtClean="0"/>
              <a:t>Click to edit Master subtitle style</a:t>
            </a:r>
            <a:endParaRPr lang="en-US" dirty="0"/>
          </a:p>
        </p:txBody>
      </p:sp>
    </p:spTree>
    <p:extLst>
      <p:ext uri="{BB962C8B-B14F-4D97-AF65-F5344CB8AC3E}">
        <p14:creationId xmlns="" xmlns:p14="http://schemas.microsoft.com/office/powerpoint/2010/main" val="4171885072"/>
      </p:ext>
    </p:extLst>
  </p:cSld>
  <p:clrMapOvr>
    <a:masterClrMapping/>
  </p:clrMapOvr>
  <p:transition spd="slow">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Arup TextDivider2">
    <p:bg>
      <p:bgPr>
        <a:solidFill>
          <a:schemeClr val="accent5"/>
        </a:solid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417513" y="1287463"/>
            <a:ext cx="8305200" cy="4300537"/>
          </a:xfrm>
          <a:prstGeom prst="rect">
            <a:avLst/>
          </a:prstGeom>
        </p:spPr>
        <p:txBody>
          <a:bodyPr lIns="0" tIns="0" rIns="0" bIns="0"/>
          <a:lstStyle>
            <a:lvl1pPr marL="0" marR="0" indent="0" algn="l" defTabSz="914400" rtl="0" eaLnBrk="1" fontAlgn="base" latinLnBrk="0" hangingPunct="1">
              <a:lnSpc>
                <a:spcPts val="4500"/>
              </a:lnSpc>
              <a:spcBef>
                <a:spcPts val="0"/>
              </a:spcBef>
              <a:spcAft>
                <a:spcPct val="0"/>
              </a:spcAft>
              <a:buClr>
                <a:schemeClr val="accent2"/>
              </a:buClr>
              <a:buSzTx/>
              <a:buFontTx/>
              <a:buNone/>
              <a:tabLst/>
              <a:defRPr sz="4300" baseline="0">
                <a:solidFill>
                  <a:schemeClr val="tx1"/>
                </a:solidFill>
                <a:latin typeface="+mj-lt"/>
              </a:defRPr>
            </a:lvl1pPr>
            <a:lvl2pPr marL="0" indent="0">
              <a:lnSpc>
                <a:spcPts val="4500"/>
              </a:lnSpc>
              <a:buNone/>
              <a:defRPr sz="4300">
                <a:solidFill>
                  <a:schemeClr val="bg1"/>
                </a:solidFill>
                <a:latin typeface="+mj-lt"/>
              </a:defRPr>
            </a:lvl2pPr>
            <a:lvl3pPr marL="0" indent="0">
              <a:lnSpc>
                <a:spcPts val="4500"/>
              </a:lnSpc>
              <a:buNone/>
              <a:defRPr sz="4300">
                <a:solidFill>
                  <a:schemeClr val="bg1"/>
                </a:solidFill>
                <a:latin typeface="+mj-lt"/>
              </a:defRPr>
            </a:lvl3pPr>
            <a:lvl4pPr marL="0" indent="0">
              <a:lnSpc>
                <a:spcPts val="4500"/>
              </a:lnSpc>
              <a:buNone/>
              <a:defRPr sz="4300">
                <a:solidFill>
                  <a:schemeClr val="bg1"/>
                </a:solidFill>
                <a:latin typeface="+mj-lt"/>
              </a:defRPr>
            </a:lvl4pPr>
            <a:lvl5pPr marL="0" indent="0">
              <a:lnSpc>
                <a:spcPts val="4500"/>
              </a:lnSpc>
              <a:buNone/>
              <a:defRPr sz="4300">
                <a:solidFill>
                  <a:schemeClr val="bg1"/>
                </a:solidFill>
                <a:latin typeface="+mj-lt"/>
              </a:defRPr>
            </a:lvl5pPr>
          </a:lstStyle>
          <a:p>
            <a:pPr marL="0" marR="0" lvl="0" indent="0" algn="l" defTabSz="914400" rtl="0" eaLnBrk="1" fontAlgn="base" latinLnBrk="0" hangingPunct="1">
              <a:lnSpc>
                <a:spcPts val="4500"/>
              </a:lnSpc>
              <a:spcBef>
                <a:spcPts val="0"/>
              </a:spcBef>
              <a:spcAft>
                <a:spcPct val="0"/>
              </a:spcAft>
              <a:buClr>
                <a:schemeClr val="accent2"/>
              </a:buClr>
              <a:buSzTx/>
              <a:buFontTx/>
              <a:buNone/>
              <a:tabLst/>
              <a:defRPr/>
            </a:pPr>
            <a:r>
              <a:rPr lang="en-US" dirty="0" smtClean="0"/>
              <a:t>Insert a value statement here. You may pick out specific points within your value statement by highlighting the specific point with white text where appropriate. 40 words maximum word count, </a:t>
            </a:r>
            <a:r>
              <a:rPr lang="en-US" dirty="0" err="1" smtClean="0"/>
              <a:t>nisl</a:t>
            </a:r>
            <a:r>
              <a:rPr lang="en-US" dirty="0" smtClean="0"/>
              <a:t> </a:t>
            </a:r>
            <a:r>
              <a:rPr lang="en-US" dirty="0" err="1" smtClean="0"/>
              <a:t>sed</a:t>
            </a:r>
            <a:r>
              <a:rPr lang="en-US" dirty="0" smtClean="0"/>
              <a:t> </a:t>
            </a:r>
            <a:r>
              <a:rPr lang="en-US" dirty="0" err="1" smtClean="0"/>
              <a:t>facilisis</a:t>
            </a:r>
            <a:r>
              <a:rPr lang="en-US" dirty="0" smtClean="0"/>
              <a:t> </a:t>
            </a:r>
            <a:r>
              <a:rPr lang="en-US" dirty="0" err="1" smtClean="0"/>
              <a:t>praesent</a:t>
            </a:r>
            <a:r>
              <a:rPr lang="en-US" dirty="0" smtClean="0"/>
              <a:t> </a:t>
            </a:r>
            <a:r>
              <a:rPr lang="en-US" dirty="0" err="1" smtClean="0"/>
              <a:t>iusto</a:t>
            </a:r>
            <a:r>
              <a:rPr lang="en-US" dirty="0" smtClean="0"/>
              <a:t> </a:t>
            </a:r>
            <a:r>
              <a:rPr lang="en-US" dirty="0" err="1" smtClean="0"/>
              <a:t>augue</a:t>
            </a:r>
            <a:r>
              <a:rPr lang="en-US" dirty="0" smtClean="0"/>
              <a:t> </a:t>
            </a:r>
            <a:r>
              <a:rPr lang="en-US" dirty="0" err="1" smtClean="0"/>
              <a:t>vero</a:t>
            </a:r>
            <a:r>
              <a:rPr lang="en-US" dirty="0" smtClean="0"/>
              <a:t>. </a:t>
            </a:r>
          </a:p>
        </p:txBody>
      </p:sp>
    </p:spTree>
    <p:extLst>
      <p:ext uri="{BB962C8B-B14F-4D97-AF65-F5344CB8AC3E}">
        <p14:creationId xmlns="" xmlns:p14="http://schemas.microsoft.com/office/powerpoint/2010/main" val="3344975892"/>
      </p:ext>
    </p:extLst>
  </p:cSld>
  <p:clrMapOvr>
    <a:masterClrMapping/>
  </p:clrMapOvr>
  <p:transition spd="slow">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rup SingleObject">
    <p:spTree>
      <p:nvGrpSpPr>
        <p:cNvPr id="1" name=""/>
        <p:cNvGrpSpPr/>
        <p:nvPr/>
      </p:nvGrpSpPr>
      <p:grpSpPr>
        <a:xfrm>
          <a:off x="0" y="0"/>
          <a:ext cx="0" cy="0"/>
          <a:chOff x="0" y="0"/>
          <a:chExt cx="0" cy="0"/>
        </a:xfrm>
      </p:grpSpPr>
      <p:sp>
        <p:nvSpPr>
          <p:cNvPr id="4" name="Content Placeholder 4"/>
          <p:cNvSpPr>
            <a:spLocks noGrp="1"/>
          </p:cNvSpPr>
          <p:nvPr>
            <p:ph sz="quarter" idx="10" hasCustomPrompt="1"/>
          </p:nvPr>
        </p:nvSpPr>
        <p:spPr>
          <a:xfrm>
            <a:off x="417513" y="322263"/>
            <a:ext cx="8305200" cy="5614987"/>
          </a:xfrm>
          <a:prstGeom prst="rect">
            <a:avLst/>
          </a:prstGeom>
        </p:spPr>
        <p:txBody>
          <a:bodyPr lIns="0" tIns="0" rIns="0" bIns="0"/>
          <a:lstStyle>
            <a:lvl1pPr>
              <a:lnSpc>
                <a:spcPts val="2500"/>
              </a:lnSpc>
              <a:spcBef>
                <a:spcPts val="20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this layout for tables, charts/graphs images and multimedia by clicking on the icons below.</a:t>
            </a:r>
            <a:br>
              <a:rPr lang="en-US" dirty="0" smtClean="0"/>
            </a:br>
            <a:r>
              <a:rPr lang="en-US" dirty="0" smtClean="0"/>
              <a:t>For a bullet slide with text, from the ‘Home’ menu choose:</a:t>
            </a:r>
            <a:br>
              <a:rPr lang="en-US" dirty="0" smtClean="0"/>
            </a:br>
            <a:r>
              <a:rPr lang="en-US" dirty="0" smtClean="0"/>
              <a:t>New slide | Arup Bullet Layout</a:t>
            </a:r>
            <a:br>
              <a:rPr lang="en-US" dirty="0" smtClean="0"/>
            </a:br>
            <a:r>
              <a:rPr lang="en-US" dirty="0" smtClean="0"/>
              <a:t>Do not use this layout for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9"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cSld>
  <p:clrMapOvr>
    <a:masterClrMapping/>
  </p:clrMapOvr>
  <p:transition spd="slow">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Arup SingleObject">
    <p:spTree>
      <p:nvGrpSpPr>
        <p:cNvPr id="1" name=""/>
        <p:cNvGrpSpPr/>
        <p:nvPr/>
      </p:nvGrpSpPr>
      <p:grpSpPr>
        <a:xfrm>
          <a:off x="0" y="0"/>
          <a:ext cx="0" cy="0"/>
          <a:chOff x="0" y="0"/>
          <a:chExt cx="0" cy="0"/>
        </a:xfrm>
      </p:grpSpPr>
      <p:sp>
        <p:nvSpPr>
          <p:cNvPr id="4" name="Content Placeholder 4"/>
          <p:cNvSpPr>
            <a:spLocks noGrp="1"/>
          </p:cNvSpPr>
          <p:nvPr>
            <p:ph sz="quarter" idx="10" hasCustomPrompt="1"/>
          </p:nvPr>
        </p:nvSpPr>
        <p:spPr>
          <a:xfrm>
            <a:off x="417513" y="322263"/>
            <a:ext cx="8305200" cy="5614987"/>
          </a:xfrm>
          <a:prstGeom prst="rect">
            <a:avLst/>
          </a:prstGeom>
        </p:spPr>
        <p:txBody>
          <a:bodyPr lIns="0" tIns="0" rIns="0" bIns="0"/>
          <a:lstStyle>
            <a:lvl1pPr>
              <a:lnSpc>
                <a:spcPts val="2500"/>
              </a:lnSpc>
              <a:spcBef>
                <a:spcPts val="20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this layout for tables, charts/graphs images and multimedia by clicking on the icons below.</a:t>
            </a:r>
            <a:br>
              <a:rPr lang="en-US" dirty="0" smtClean="0"/>
            </a:br>
            <a:r>
              <a:rPr lang="en-US" dirty="0" smtClean="0"/>
              <a:t>For a bullet slide with text, from the ‘Home’ menu choose:</a:t>
            </a:r>
            <a:br>
              <a:rPr lang="en-US" dirty="0" smtClean="0"/>
            </a:br>
            <a:r>
              <a:rPr lang="en-US" dirty="0" smtClean="0"/>
              <a:t>New slide | Arup Bullet Layout</a:t>
            </a:r>
            <a:br>
              <a:rPr lang="en-US" dirty="0" smtClean="0"/>
            </a:br>
            <a:r>
              <a:rPr lang="en-US" dirty="0" smtClean="0"/>
              <a:t>Do not use this layout for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5"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985191949"/>
      </p:ext>
    </p:extLst>
  </p:cSld>
  <p:clrMapOvr>
    <a:masterClrMapping/>
  </p:clrMapOvr>
  <p:transition spd="slow">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Arup FourObjects">
    <p:spTree>
      <p:nvGrpSpPr>
        <p:cNvPr id="1" name=""/>
        <p:cNvGrpSpPr/>
        <p:nvPr/>
      </p:nvGrpSpPr>
      <p:grpSpPr>
        <a:xfrm>
          <a:off x="0" y="0"/>
          <a:ext cx="0" cy="0"/>
          <a:chOff x="0" y="0"/>
          <a:chExt cx="0" cy="0"/>
        </a:xfrm>
      </p:grpSpPr>
      <p:sp>
        <p:nvSpPr>
          <p:cNvPr id="15"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5" hasCustomPrompt="1"/>
          </p:nvPr>
        </p:nvSpPr>
        <p:spPr>
          <a:xfrm>
            <a:off x="417513" y="3284984"/>
            <a:ext cx="3960000" cy="2638800"/>
          </a:xfrm>
          <a:prstGeom prst="rect">
            <a:avLst/>
          </a:prstGeom>
        </p:spPr>
        <p:txBody>
          <a:bodyPr lIns="0" tIns="0" rIns="0" bIns="0"/>
          <a:lstStyle>
            <a:lvl1pPr>
              <a:lnSpc>
                <a:spcPts val="2500"/>
              </a:lnSpc>
              <a:spcBef>
                <a:spcPts val="20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4"/>
          <p:cNvSpPr>
            <a:spLocks noGrp="1"/>
          </p:cNvSpPr>
          <p:nvPr>
            <p:ph sz="quarter" idx="22" hasCustomPrompt="1"/>
          </p:nvPr>
        </p:nvSpPr>
        <p:spPr>
          <a:xfrm>
            <a:off x="417513" y="331200"/>
            <a:ext cx="3960000" cy="2638800"/>
          </a:xfrm>
          <a:prstGeom prst="rect">
            <a:avLst/>
          </a:prstGeom>
        </p:spPr>
        <p:txBody>
          <a:bodyPr lIns="0" tIns="0" rIns="0" bIns="0"/>
          <a:lstStyle>
            <a:lvl1pPr>
              <a:lnSpc>
                <a:spcPts val="2500"/>
              </a:lnSpc>
              <a:spcBef>
                <a:spcPts val="16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3" name="Text Placeholder 7"/>
          <p:cNvSpPr>
            <a:spLocks noGrp="1"/>
          </p:cNvSpPr>
          <p:nvPr>
            <p:ph type="body" sz="quarter" idx="30"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377025747"/>
      </p:ext>
    </p:extLst>
  </p:cSld>
  <p:clrMapOvr>
    <a:masterClrMapping/>
  </p:clrMapOvr>
  <p:transition spd="slow">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Arup ThreeObjects Option1">
    <p:spTree>
      <p:nvGrpSpPr>
        <p:cNvPr id="1" name=""/>
        <p:cNvGrpSpPr/>
        <p:nvPr/>
      </p:nvGrpSpPr>
      <p:grpSpPr>
        <a:xfrm>
          <a:off x="0" y="0"/>
          <a:ext cx="0" cy="0"/>
          <a:chOff x="0" y="0"/>
          <a:chExt cx="0" cy="0"/>
        </a:xfrm>
      </p:grpSpPr>
      <p:sp>
        <p:nvSpPr>
          <p:cNvPr id="10"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2"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1"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8"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3402737591"/>
      </p:ext>
    </p:extLst>
  </p:cSld>
  <p:clrMapOvr>
    <a:masterClrMapping/>
  </p:clrMapOvr>
  <p:transition spd="slow">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Arup ThreeObjects Option2">
    <p:spTree>
      <p:nvGrpSpPr>
        <p:cNvPr id="1" name=""/>
        <p:cNvGrpSpPr/>
        <p:nvPr/>
      </p:nvGrpSpPr>
      <p:grpSpPr>
        <a:xfrm>
          <a:off x="0" y="0"/>
          <a:ext cx="0" cy="0"/>
          <a:chOff x="0" y="0"/>
          <a:chExt cx="0" cy="0"/>
        </a:xfrm>
      </p:grpSpPr>
      <p:sp>
        <p:nvSpPr>
          <p:cNvPr id="15"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4" hasCustomPrompt="1"/>
          </p:nvPr>
        </p:nvSpPr>
        <p:spPr>
          <a:xfrm>
            <a:off x="415925" y="3284984"/>
            <a:ext cx="3960000" cy="2638800"/>
          </a:xfrm>
          <a:prstGeom prst="rect">
            <a:avLst/>
          </a:prstGeom>
        </p:spPr>
        <p:txBody>
          <a:bodyPr lIns="0" tIns="0" rIns="0" bIns="0"/>
          <a:lstStyle>
            <a:lvl1pPr>
              <a:lnSpc>
                <a:spcPts val="2500"/>
              </a:lnSpc>
              <a:spcBef>
                <a:spcPts val="20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15925" y="331200"/>
            <a:ext cx="3960000" cy="2638800"/>
          </a:xfrm>
          <a:prstGeom prst="rect">
            <a:avLst/>
          </a:prstGeom>
        </p:spPr>
        <p:txBody>
          <a:bodyPr lIns="0" tIns="0" rIns="0" bIns="0"/>
          <a:lstStyle>
            <a:lvl1pPr>
              <a:lnSpc>
                <a:spcPts val="2500"/>
              </a:lnSpc>
              <a:spcBef>
                <a:spcPts val="20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2"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8" name="Text Placeholder 7"/>
          <p:cNvSpPr>
            <a:spLocks noGrp="1"/>
          </p:cNvSpPr>
          <p:nvPr>
            <p:ph type="body" sz="quarter" idx="29"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990236225"/>
      </p:ext>
    </p:extLst>
  </p:cSld>
  <p:clrMapOvr>
    <a:masterClrMapping/>
  </p:clrMapOvr>
  <p:transition spd="slow">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rup TwoObjects">
    <p:spTree>
      <p:nvGrpSpPr>
        <p:cNvPr id="1" name=""/>
        <p:cNvGrpSpPr/>
        <p:nvPr/>
      </p:nvGrpSpPr>
      <p:grpSpPr>
        <a:xfrm>
          <a:off x="0" y="0"/>
          <a:ext cx="0" cy="0"/>
          <a:chOff x="0" y="0"/>
          <a:chExt cx="0" cy="0"/>
        </a:xfrm>
      </p:grpSpPr>
      <p:sp>
        <p:nvSpPr>
          <p:cNvPr id="7" name="Content Placeholder 4"/>
          <p:cNvSpPr>
            <a:spLocks noGrp="1"/>
          </p:cNvSpPr>
          <p:nvPr>
            <p:ph sz="quarter" idx="23"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9"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126135810"/>
      </p:ext>
    </p:extLst>
  </p:cSld>
  <p:clrMapOvr>
    <a:masterClrMapping/>
  </p:clrMapOvr>
  <p:transition spd="slow">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Arup SingleImage">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7515" y="322263"/>
            <a:ext cx="8305798" cy="5608636"/>
          </a:xfrm>
          <a:prstGeom prst="rect">
            <a:avLst/>
          </a:prstGeom>
        </p:spPr>
        <p:txBody>
          <a:bodyPr vert="horz" lIns="0" tIns="0" rIns="0" bIns="0"/>
          <a:lstStyle>
            <a:lvl1pPr marL="342900" marR="0" indent="-342900" algn="l" defTabSz="914400" rtl="0" eaLnBrk="1" fontAlgn="base" latinLnBrk="0" hangingPunct="1">
              <a:lnSpc>
                <a:spcPct val="100000"/>
              </a:lnSpc>
              <a:spcBef>
                <a:spcPct val="50000"/>
              </a:spcBef>
              <a:spcAft>
                <a:spcPct val="0"/>
              </a:spcAft>
              <a:buClr>
                <a:schemeClr val="accent5"/>
              </a:buClr>
              <a:buSzTx/>
              <a:buFont typeface="Arial"/>
              <a:buChar char="•"/>
              <a:tabLst/>
              <a:defRPr baseline="0">
                <a:latin typeface="+mj-lt"/>
              </a:defRPr>
            </a:lvl1pPr>
          </a:lstStyle>
          <a:p>
            <a:r>
              <a:rPr lang="en-US" dirty="0" smtClean="0"/>
              <a:t>Use this layout for images only.</a:t>
            </a:r>
            <a:br>
              <a:rPr lang="en-US" dirty="0" smtClean="0"/>
            </a:br>
            <a:r>
              <a:rPr lang="en-US" dirty="0" smtClean="0"/>
              <a:t>Images will scale to fit this box exactly.</a:t>
            </a:r>
            <a:br>
              <a:rPr lang="en-US" dirty="0" smtClean="0"/>
            </a:br>
            <a:r>
              <a:rPr lang="en-US" dirty="0" smtClean="0"/>
              <a:t>For a bullet slide with text, from the ‘Home’ menu choose:</a:t>
            </a:r>
            <a:br>
              <a:rPr lang="en-US" dirty="0" smtClean="0"/>
            </a:br>
            <a:r>
              <a:rPr lang="en-US" dirty="0" smtClean="0"/>
              <a:t>New slide | Arup Bullet Layout</a:t>
            </a:r>
          </a:p>
          <a:p>
            <a:r>
              <a:rPr lang="en-US" dirty="0" smtClean="0"/>
              <a:t>Do not use this layout for text</a:t>
            </a:r>
          </a:p>
          <a:p>
            <a:r>
              <a:rPr lang="en-US" dirty="0" smtClean="0"/>
              <a:t>For any other content type (chart/graph/media) use the ‘Arup Object’ series of master slides</a:t>
            </a:r>
            <a:br>
              <a:rPr lang="en-US" dirty="0" smtClean="0"/>
            </a:br>
            <a:endParaRPr lang="en-US" dirty="0" smtClean="0"/>
          </a:p>
        </p:txBody>
      </p:sp>
      <p:sp>
        <p:nvSpPr>
          <p:cNvPr id="11"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4"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4093630261"/>
      </p:ext>
    </p:extLst>
  </p:cSld>
  <p:clrMapOvr>
    <a:masterClrMapping/>
  </p:clrMapOvr>
  <p:transition spd="slow">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Arup FourImages">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p:txBody>
      </p:sp>
      <p:sp>
        <p:nvSpPr>
          <p:cNvPr id="15"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3130567172"/>
      </p:ext>
    </p:extLst>
  </p:cSld>
  <p:clrMapOvr>
    <a:masterClrMapping/>
  </p:clrMapOvr>
  <p:transition spd="slow">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Arup EightImages ValueStatement">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1843200"/>
          </a:xfrm>
          <a:prstGeom prst="rect">
            <a:avLst/>
          </a:prstGeom>
          <a:solidFill>
            <a:schemeClr val="accent5"/>
          </a:solidFill>
          <a:ln w="19050">
            <a:noFill/>
          </a:ln>
        </p:spPr>
        <p:txBody>
          <a:bodyPr vert="horz" lIns="180000" tIns="180000" rIns="180000" bIns="180000"/>
          <a:lstStyle>
            <a:lvl1pPr marL="0" marR="0" indent="0" algn="l" defTabSz="914400" rtl="0" eaLnBrk="1" fontAlgn="base" latinLnBrk="0" hangingPunct="1">
              <a:lnSpc>
                <a:spcPts val="1950"/>
              </a:lnSpc>
              <a:spcBef>
                <a:spcPts val="0"/>
              </a:spcBef>
              <a:spcAft>
                <a:spcPct val="0"/>
              </a:spcAft>
              <a:buClr>
                <a:schemeClr val="accent3"/>
              </a:buClr>
              <a:buSzTx/>
              <a:buFontTx/>
              <a:buNone/>
              <a:tabLst/>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20 words.</a:t>
            </a:r>
          </a:p>
        </p:txBody>
      </p:sp>
      <p:sp>
        <p:nvSpPr>
          <p:cNvPr id="12" name="Picture Placeholder 9"/>
          <p:cNvSpPr>
            <a:spLocks noGrp="1"/>
          </p:cNvSpPr>
          <p:nvPr>
            <p:ph type="pic" sz="quarter" idx="36"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07394876"/>
      </p:ext>
    </p:extLst>
  </p:cSld>
  <p:clrMapOvr>
    <a:masterClrMapping/>
  </p:clrMapOvr>
  <p:transition spd="slow">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Arup SevenImages ValueStatement">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3723538"/>
          </a:xfrm>
          <a:prstGeom prst="rect">
            <a:avLst/>
          </a:prstGeom>
          <a:solidFill>
            <a:schemeClr val="accent5"/>
          </a:solidFill>
          <a:ln w="19050">
            <a:noFill/>
          </a:ln>
        </p:spPr>
        <p:txBody>
          <a:bodyPr vert="horz" lIns="180000" tIns="180000" rIns="180000" bIns="180000"/>
          <a:lstStyle>
            <a:lvl1pPr marL="0" marR="0" indent="0" algn="l" defTabSz="914400" rtl="0" eaLnBrk="1" fontAlgn="base" latinLnBrk="0" hangingPunct="1">
              <a:lnSpc>
                <a:spcPts val="1950"/>
              </a:lnSpc>
              <a:spcBef>
                <a:spcPts val="0"/>
              </a:spcBef>
              <a:spcAft>
                <a:spcPct val="0"/>
              </a:spcAft>
              <a:buClr>
                <a:schemeClr val="accent3"/>
              </a:buClr>
              <a:buSzTx/>
              <a:buFontTx/>
              <a:buNone/>
              <a:tabLst/>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40 words.</a:t>
            </a:r>
          </a:p>
          <a:p>
            <a:pPr lvl="0"/>
            <a:endParaRPr lang="en-GB" dirty="0" smtClean="0"/>
          </a:p>
          <a:p>
            <a:pPr marL="0" marR="0" lvl="0" indent="0" algn="l" defTabSz="914400" rtl="0" eaLnBrk="1" fontAlgn="base" latinLnBrk="0" hangingPunct="1">
              <a:lnSpc>
                <a:spcPts val="1950"/>
              </a:lnSpc>
              <a:spcBef>
                <a:spcPts val="0"/>
              </a:spcBef>
              <a:spcAft>
                <a:spcPct val="0"/>
              </a:spcAft>
              <a:buClr>
                <a:schemeClr val="accent3"/>
              </a:buClr>
              <a:buSzTx/>
              <a:buFontTx/>
              <a:buNone/>
              <a:tabLst/>
              <a:defRPr/>
            </a:pPr>
            <a:r>
              <a:rPr lang="en-GB" dirty="0" smtClean="0"/>
              <a:t>You may enter a short value statement here. You may highlight a specific point in white as appropriate. Max approx 40 words.</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07394876"/>
      </p:ext>
    </p:extLst>
  </p:cSld>
  <p:clrMapOvr>
    <a:masterClrMapping/>
  </p:clrMapOvr>
  <p:transition spd="slow">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Arup NineImages">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0" name="Picture Placeholder 9"/>
          <p:cNvSpPr>
            <a:spLocks noGrp="1"/>
          </p:cNvSpPr>
          <p:nvPr>
            <p:ph type="pic" sz="quarter" idx="19"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2" name="Picture Placeholder 9"/>
          <p:cNvSpPr>
            <a:spLocks noGrp="1"/>
          </p:cNvSpPr>
          <p:nvPr>
            <p:ph type="pic" sz="quarter" idx="20" hasCustomPrompt="1"/>
          </p:nvPr>
        </p:nvSpPr>
        <p:spPr>
          <a:xfrm>
            <a:off x="5980113"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625533278"/>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rup FourObjects">
    <p:spTree>
      <p:nvGrpSpPr>
        <p:cNvPr id="1" name=""/>
        <p:cNvGrpSpPr/>
        <p:nvPr/>
      </p:nvGrpSpPr>
      <p:grpSpPr>
        <a:xfrm>
          <a:off x="0" y="0"/>
          <a:ext cx="0" cy="0"/>
          <a:chOff x="0" y="0"/>
          <a:chExt cx="0" cy="0"/>
        </a:xfrm>
      </p:grpSpPr>
      <p:sp>
        <p:nvSpPr>
          <p:cNvPr id="15"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5" hasCustomPrompt="1"/>
          </p:nvPr>
        </p:nvSpPr>
        <p:spPr>
          <a:xfrm>
            <a:off x="417513" y="3284984"/>
            <a:ext cx="3960000" cy="2638800"/>
          </a:xfrm>
          <a:prstGeom prst="rect">
            <a:avLst/>
          </a:prstGeom>
        </p:spPr>
        <p:txBody>
          <a:bodyPr lIns="0" tIns="0" rIns="0" bIns="0"/>
          <a:lstStyle>
            <a:lvl1pPr>
              <a:lnSpc>
                <a:spcPts val="2500"/>
              </a:lnSpc>
              <a:spcBef>
                <a:spcPts val="20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4"/>
          <p:cNvSpPr>
            <a:spLocks noGrp="1"/>
          </p:cNvSpPr>
          <p:nvPr>
            <p:ph sz="quarter" idx="22" hasCustomPrompt="1"/>
          </p:nvPr>
        </p:nvSpPr>
        <p:spPr>
          <a:xfrm>
            <a:off x="417513" y="331200"/>
            <a:ext cx="3960000" cy="2638800"/>
          </a:xfrm>
          <a:prstGeom prst="rect">
            <a:avLst/>
          </a:prstGeom>
        </p:spPr>
        <p:txBody>
          <a:bodyPr lIns="0" tIns="0" rIns="0" bIns="0"/>
          <a:lstStyle>
            <a:lvl1pPr>
              <a:lnSpc>
                <a:spcPts val="2500"/>
              </a:lnSpc>
              <a:spcBef>
                <a:spcPts val="16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5" name="Text Placeholder 7"/>
          <p:cNvSpPr>
            <a:spLocks noGrp="1"/>
          </p:cNvSpPr>
          <p:nvPr>
            <p:ph type="body" sz="quarter" idx="30"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cSld>
  <p:clrMapOvr>
    <a:masterClrMapping/>
  </p:clrMapOvr>
  <p:transition spd="slow">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Arup ThreeImages Option1">
    <p:spTree>
      <p:nvGrpSpPr>
        <p:cNvPr id="1" name=""/>
        <p:cNvGrpSpPr/>
        <p:nvPr/>
      </p:nvGrpSpPr>
      <p:grpSpPr>
        <a:xfrm>
          <a:off x="0" y="0"/>
          <a:ext cx="0" cy="0"/>
          <a:chOff x="0" y="0"/>
          <a:chExt cx="0" cy="0"/>
        </a:xfrm>
      </p:grpSpPr>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3659922896"/>
      </p:ext>
    </p:extLst>
  </p:cSld>
  <p:clrMapOvr>
    <a:masterClrMapping/>
  </p:clrMapOvr>
  <p:transition spd="slow">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Arup ThreeImages Option2">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2"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170957712"/>
      </p:ext>
    </p:extLst>
  </p:cSld>
  <p:clrMapOvr>
    <a:masterClrMapping/>
  </p:clrMapOvr>
  <p:transition spd="slow">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Arup TwoImages">
    <p:spTree>
      <p:nvGrpSpPr>
        <p:cNvPr id="1" name=""/>
        <p:cNvGrpSpPr/>
        <p:nvPr/>
      </p:nvGrpSpPr>
      <p:grpSpPr>
        <a:xfrm>
          <a:off x="0" y="0"/>
          <a:ext cx="0" cy="0"/>
          <a:chOff x="0" y="0"/>
          <a:chExt cx="0" cy="0"/>
        </a:xfrm>
      </p:grpSpPr>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8"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459992129"/>
      </p:ext>
    </p:extLst>
  </p:cSld>
  <p:clrMapOvr>
    <a:masterClrMapping/>
  </p:clrMapOvr>
  <p:transition spd="slow">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Arup Bulle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8AF73"/>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6"/>
            <a:ext cx="8318500" cy="4505324"/>
          </a:xfrm>
          <a:prstGeom prst="rect">
            <a:avLst/>
          </a:prstGeom>
        </p:spPr>
        <p:txBody>
          <a:bodyPr lIns="0" tIns="0" rIns="0" bIns="0"/>
          <a:lstStyle>
            <a:lvl1pPr marL="266700" indent="-266700">
              <a:lnSpc>
                <a:spcPts val="2500"/>
              </a:lnSpc>
              <a:spcBef>
                <a:spcPts val="1400"/>
              </a:spcBef>
              <a:buClr>
                <a:schemeClr val="accent6"/>
              </a:buClr>
              <a:buFont typeface="Arial" pitchFamily="34" charset="0"/>
              <a:buChar char="•"/>
              <a:tabLst/>
              <a:defRPr sz="2400" b="0"/>
            </a:lvl1pPr>
            <a:lvl2pPr marL="542925" indent="-276225">
              <a:lnSpc>
                <a:spcPts val="2500"/>
              </a:lnSpc>
              <a:buClr>
                <a:schemeClr val="accent6"/>
              </a:buClr>
              <a:buSzPct val="80000"/>
              <a:buFont typeface="Lucida Grande"/>
              <a:buChar char="-"/>
              <a:defRPr b="0"/>
            </a:lvl2pPr>
            <a:lvl3pPr marL="809625" indent="-266700">
              <a:lnSpc>
                <a:spcPts val="2300"/>
              </a:lnSpc>
              <a:buClr>
                <a:schemeClr val="accent6"/>
              </a:buClr>
              <a:buSzPct val="80000"/>
              <a:buFont typeface="Lucida Grande"/>
              <a:buChar char="-"/>
              <a:defRPr b="0"/>
            </a:lvl3pPr>
            <a:lvl4pPr marL="809625" indent="-266700">
              <a:lnSpc>
                <a:spcPts val="2300"/>
              </a:lnSpc>
              <a:buClr>
                <a:schemeClr val="accent6"/>
              </a:buClr>
              <a:buSzPct val="80000"/>
              <a:buFont typeface="Lucida Grande"/>
              <a:buChar char="-"/>
              <a:defRPr b="0"/>
            </a:lvl4pPr>
            <a:lvl5pPr marL="809625" indent="-266700">
              <a:lnSpc>
                <a:spcPts val="2300"/>
              </a:lnSpc>
              <a:buClr>
                <a:schemeClr val="accent6"/>
              </a:buClr>
              <a:buSzPct val="80000"/>
              <a:buFont typeface="Lucida Grande"/>
              <a:buChar char="-"/>
              <a:defRPr b="0" baseline="0"/>
            </a:lvl5pPr>
            <a:lvl6pPr marL="809625" indent="-266700">
              <a:lnSpc>
                <a:spcPts val="2300"/>
              </a:lnSpc>
              <a:buClr>
                <a:schemeClr val="accent6"/>
              </a:buClr>
              <a:buSzPct val="80000"/>
              <a:buFont typeface="Lucida Grande"/>
              <a:buChar char="-"/>
              <a:defRPr lang="en-GB" sz="2200" b="0" dirty="0" smtClean="0">
                <a:solidFill>
                  <a:srgbClr val="000000"/>
                </a:solidFill>
                <a:latin typeface="+mn-lt"/>
                <a:ea typeface="+mn-ea"/>
                <a:cs typeface="Arial"/>
              </a:defRPr>
            </a:lvl6pPr>
            <a:lvl7pPr marL="809625" indent="-266700">
              <a:lnSpc>
                <a:spcPts val="2300"/>
              </a:lnSpc>
              <a:buClr>
                <a:schemeClr val="accent3"/>
              </a:buClr>
              <a:buSzPct val="80000"/>
              <a:buFont typeface="Lucida Grande"/>
              <a:buChar char="-"/>
              <a:defRPr lang="en-GB" sz="2200" b="0" dirty="0" smtClean="0">
                <a:solidFill>
                  <a:srgbClr val="000000"/>
                </a:solidFill>
                <a:latin typeface="+mn-lt"/>
                <a:ea typeface="+mn-ea"/>
                <a:cs typeface="Arial"/>
              </a:defRPr>
            </a:lvl7pPr>
            <a:lvl8pPr marL="809625" indent="-266700">
              <a:lnSpc>
                <a:spcPts val="2300"/>
              </a:lnSpc>
              <a:buClr>
                <a:schemeClr val="accent6"/>
              </a:buClr>
              <a:buSzPct val="80000"/>
              <a:buFont typeface="Lucida Grande"/>
              <a:buChar char="-"/>
              <a:defRPr lang="en-GB" sz="2200" b="0" dirty="0" smtClean="0">
                <a:solidFill>
                  <a:srgbClr val="000000"/>
                </a:solidFill>
                <a:latin typeface="+mn-lt"/>
                <a:ea typeface="+mn-ea"/>
                <a:cs typeface="Arial"/>
              </a:defRPr>
            </a:lvl8pPr>
            <a:lvl9pPr marL="809625" indent="-266700">
              <a:lnSpc>
                <a:spcPts val="2300"/>
              </a:lnSpc>
              <a:buClr>
                <a:schemeClr val="accent6"/>
              </a:buClr>
              <a:buSzPct val="80000"/>
              <a:buFont typeface="Lucida Grande"/>
              <a:buChar char="-"/>
              <a:defRPr lang="en-GB" sz="2200" b="0" dirty="0" smtClean="0">
                <a:solidFill>
                  <a:srgbClr val="000000"/>
                </a:solidFill>
                <a:latin typeface="+mn-lt"/>
                <a:ea typeface="+mn-ea"/>
                <a:cs typeface="Aria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5" name="Slide Number Placeholder 14"/>
          <p:cNvSpPr txBox="1">
            <a:spLocks/>
          </p:cNvSpPr>
          <p:nvPr userDrawn="1"/>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
        <p:nvSpPr>
          <p:cNvPr id="6"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4011863293"/>
      </p:ext>
    </p:extLst>
  </p:cSld>
  <p:clrMapOvr>
    <a:masterClrMapping/>
  </p:clrMapOvr>
  <p:transition spd="slow">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Arup Bullet+GreyIntr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5"/>
            <a:ext cx="8318500" cy="4505325"/>
          </a:xfrm>
          <a:prstGeom prst="rect">
            <a:avLst/>
          </a:prstGeom>
        </p:spPr>
        <p:txBody>
          <a:bodyPr lIns="0" tIns="0" rIns="0" bIns="0"/>
          <a:lstStyle>
            <a:lvl1pPr marL="0" indent="0">
              <a:lnSpc>
                <a:spcPts val="2500"/>
              </a:lnSpc>
              <a:spcBef>
                <a:spcPts val="1400"/>
              </a:spcBef>
              <a:spcAft>
                <a:spcPts val="1400"/>
              </a:spcAft>
              <a:buClr>
                <a:schemeClr val="accent6"/>
              </a:buClr>
              <a:buFont typeface="Arial"/>
              <a:buNone/>
              <a:defRPr sz="2400" b="0">
                <a:solidFill>
                  <a:schemeClr val="tx1">
                    <a:lumMod val="65000"/>
                    <a:lumOff val="35000"/>
                  </a:schemeClr>
                </a:solidFill>
              </a:defRPr>
            </a:lvl1pPr>
            <a:lvl2pPr marL="271463" indent="-271463">
              <a:lnSpc>
                <a:spcPts val="2500"/>
              </a:lnSpc>
              <a:buClr>
                <a:schemeClr val="accent6"/>
              </a:buClr>
              <a:buFont typeface="Arial" pitchFamily="34" charset="0"/>
              <a:buChar char="•"/>
              <a:defRPr sz="2200" b="0"/>
            </a:lvl2pPr>
            <a:lvl3pPr marL="531813" indent="-266700">
              <a:lnSpc>
                <a:spcPts val="2300"/>
              </a:lnSpc>
              <a:buClr>
                <a:schemeClr val="accent6"/>
              </a:buClr>
              <a:buSzPct val="80000"/>
              <a:buFont typeface="Lucida Grande"/>
              <a:buChar char="-"/>
              <a:defRPr b="0"/>
            </a:lvl3pPr>
            <a:lvl4pPr marL="534988" indent="-269875">
              <a:lnSpc>
                <a:spcPts val="2300"/>
              </a:lnSpc>
              <a:buClr>
                <a:schemeClr val="accent6"/>
              </a:buClr>
              <a:buSzPct val="80000"/>
              <a:buFont typeface="Lucida Grande"/>
              <a:buChar char="-"/>
              <a:defRPr b="0"/>
            </a:lvl4pPr>
            <a:lvl5pPr marL="534988" indent="-269875">
              <a:lnSpc>
                <a:spcPts val="2300"/>
              </a:lnSpc>
              <a:buClr>
                <a:schemeClr val="accent6"/>
              </a:buClr>
              <a:buSzPct val="80000"/>
              <a:buFont typeface="Lucida Grande"/>
              <a:buChar char="-"/>
              <a:defRPr b="0"/>
            </a:lvl5pPr>
            <a:lvl6pPr marL="538163" indent="-273050">
              <a:buClr>
                <a:schemeClr val="accent6"/>
              </a:buClr>
              <a:buSzPct val="80000"/>
              <a:buFont typeface="Lucida Grande"/>
              <a:buChar char="-"/>
              <a:defRPr/>
            </a:lvl6pPr>
            <a:lvl7pPr marL="538163" indent="-273050">
              <a:buClr>
                <a:schemeClr val="accent6"/>
              </a:buClr>
              <a:buSzPct val="80000"/>
              <a:buFont typeface="Lucida Grande"/>
              <a:buChar char="-"/>
              <a:defRPr/>
            </a:lvl7pPr>
            <a:lvl8pPr marL="538163" indent="-273050">
              <a:buClr>
                <a:schemeClr val="accent6"/>
              </a:buClr>
              <a:buSzPct val="80000"/>
              <a:buFont typeface="Lucida Grande"/>
              <a:buChar char="-"/>
              <a:defRPr/>
            </a:lvl8pPr>
            <a:lvl9pPr marL="538163" indent="-273050">
              <a:buClr>
                <a:schemeClr val="accent6"/>
              </a:buClr>
              <a:buSzPct val="80000"/>
              <a:buFont typeface="Lucida Grande"/>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14"/>
          <p:cNvSpPr txBox="1">
            <a:spLocks/>
          </p:cNvSpPr>
          <p:nvPr userDrawn="1"/>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
        <p:nvSpPr>
          <p:cNvPr id="6"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1460187182"/>
      </p:ext>
    </p:extLst>
  </p:cSld>
  <p:clrMapOvr>
    <a:masterClrMapping/>
  </p:clrMapOvr>
  <p:transition spd="slow">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p:cSld name="Arup MainTitle">
    <p:bg>
      <p:bgPr>
        <a:solidFill>
          <a:schemeClr val="bg1"/>
        </a:solidFill>
        <a:effectLst/>
      </p:bgPr>
    </p:bg>
    <p:spTree>
      <p:nvGrpSpPr>
        <p:cNvPr id="1" name=""/>
        <p:cNvGrpSpPr/>
        <p:nvPr/>
      </p:nvGrpSpPr>
      <p:grpSpPr>
        <a:xfrm>
          <a:off x="0" y="0"/>
          <a:ext cx="0" cy="0"/>
          <a:chOff x="0" y="0"/>
          <a:chExt cx="0" cy="0"/>
        </a:xfrm>
      </p:grpSpPr>
      <p:pic>
        <p:nvPicPr>
          <p:cNvPr id="28" name="Picture 27" descr="PowerPointFrame_17Sept2010.png"/>
          <p:cNvPicPr>
            <a:picLocks noChangeAspect="1"/>
          </p:cNvPicPr>
          <p:nvPr userDrawn="1"/>
        </p:nvPicPr>
        <p:blipFill>
          <a:blip r:embed="rId2" cstate="print">
            <a:lum bright="7000"/>
          </a:blip>
          <a:stretch>
            <a:fillRect/>
          </a:stretch>
        </p:blipFill>
        <p:spPr>
          <a:xfrm flipV="1">
            <a:off x="432355" y="3492500"/>
            <a:ext cx="8281433" cy="496825"/>
          </a:xfrm>
          <a:prstGeom prst="rect">
            <a:avLst/>
          </a:prstGeom>
        </p:spPr>
      </p:pic>
      <p:pic>
        <p:nvPicPr>
          <p:cNvPr id="22" name="Picture 21" descr="PowerPointFrame_17Sept2010.png"/>
          <p:cNvPicPr>
            <a:picLocks noChangeAspect="1"/>
          </p:cNvPicPr>
          <p:nvPr userDrawn="1"/>
        </p:nvPicPr>
        <p:blipFill>
          <a:blip r:embed="rId2" cstate="print">
            <a:lum bright="7000"/>
          </a:blip>
          <a:stretch>
            <a:fillRect/>
          </a:stretch>
        </p:blipFill>
        <p:spPr>
          <a:xfrm>
            <a:off x="432355" y="1328800"/>
            <a:ext cx="8281433" cy="496825"/>
          </a:xfrm>
          <a:prstGeom prst="rect">
            <a:avLst/>
          </a:prstGeom>
        </p:spPr>
      </p:pic>
      <p:sp>
        <p:nvSpPr>
          <p:cNvPr id="23" name="Rectangle 3"/>
          <p:cNvSpPr>
            <a:spLocks noGrp="1" noChangeArrowheads="1"/>
          </p:cNvSpPr>
          <p:nvPr>
            <p:ph type="subTitle" idx="1"/>
          </p:nvPr>
        </p:nvSpPr>
        <p:spPr>
          <a:xfrm>
            <a:off x="779600" y="4164388"/>
            <a:ext cx="7683500" cy="533400"/>
          </a:xfrm>
          <a:prstGeom prst="rect">
            <a:avLst/>
          </a:prstGeom>
        </p:spPr>
        <p:txBody>
          <a:bodyPr wrap="square" lIns="0" tIns="0" rIns="0" bIns="0"/>
          <a:lstStyle>
            <a:lvl1pPr marL="0" indent="0">
              <a:lnSpc>
                <a:spcPts val="1900"/>
              </a:lnSpc>
              <a:buFontTx/>
              <a:buNone/>
              <a:defRPr sz="1800" b="0">
                <a:solidFill>
                  <a:schemeClr val="tx1"/>
                </a:solidFill>
                <a:latin typeface="+mj-lt"/>
              </a:defRPr>
            </a:lvl1pPr>
          </a:lstStyle>
          <a:p>
            <a:r>
              <a:rPr lang="en-US" smtClean="0"/>
              <a:t>Click to edit Master subtitle style</a:t>
            </a:r>
            <a:endParaRPr lang="en-US" dirty="0"/>
          </a:p>
        </p:txBody>
      </p:sp>
      <p:pic>
        <p:nvPicPr>
          <p:cNvPr id="38" name="Picture 37" descr="FinalArupLogo_Black_Scaled_For_PPT_300dpi.png"/>
          <p:cNvPicPr>
            <a:picLocks noChangeAspect="1"/>
          </p:cNvPicPr>
          <p:nvPr/>
        </p:nvPicPr>
        <p:blipFill>
          <a:blip r:embed="rId3" cstate="print"/>
          <a:stretch>
            <a:fillRect/>
          </a:stretch>
        </p:blipFill>
        <p:spPr>
          <a:xfrm>
            <a:off x="7810092" y="6444000"/>
            <a:ext cx="851308" cy="257709"/>
          </a:xfrm>
          <a:prstGeom prst="rect">
            <a:avLst/>
          </a:prstGeom>
        </p:spPr>
      </p:pic>
      <p:sp>
        <p:nvSpPr>
          <p:cNvPr id="24" name="Rectangle 2"/>
          <p:cNvSpPr>
            <a:spLocks noGrp="1" noChangeArrowheads="1"/>
          </p:cNvSpPr>
          <p:nvPr>
            <p:ph type="ctrTitle"/>
          </p:nvPr>
        </p:nvSpPr>
        <p:spPr>
          <a:xfrm>
            <a:off x="767695" y="1821491"/>
            <a:ext cx="7540282" cy="500137"/>
          </a:xfrm>
          <a:prstGeom prst="rect">
            <a:avLst/>
          </a:prstGeom>
        </p:spPr>
        <p:txBody>
          <a:bodyPr lIns="0" tIns="0" rIns="0" bIns="0" anchor="t"/>
          <a:lstStyle>
            <a:lvl1pPr>
              <a:lnSpc>
                <a:spcPts val="3900"/>
              </a:lnSpc>
              <a:defRPr sz="3800" b="0" baseline="0">
                <a:solidFill>
                  <a:srgbClr val="28AF73"/>
                </a:solidFill>
                <a:ea typeface="ＭＳ Ｐゴシック" pitchFamily="-105" charset="-128"/>
                <a:cs typeface="ＭＳ Ｐゴシック" pitchFamily="-105" charset="-128"/>
              </a:defRPr>
            </a:lvl1pPr>
          </a:lstStyle>
          <a:p>
            <a:r>
              <a:rPr lang="en-US" smtClean="0"/>
              <a:t>Click to edit Master title style</a:t>
            </a:r>
            <a:endParaRPr lang="en-US" dirty="0"/>
          </a:p>
        </p:txBody>
      </p:sp>
    </p:spTree>
    <p:extLst>
      <p:ext uri="{BB962C8B-B14F-4D97-AF65-F5344CB8AC3E}">
        <p14:creationId xmlns="" xmlns:p14="http://schemas.microsoft.com/office/powerpoint/2010/main" val="1298439831"/>
      </p:ext>
    </p:extLst>
  </p:cSld>
  <p:clrMapOvr>
    <a:masterClrMapping/>
  </p:clrMapOvr>
  <p:transition spd="slow">
    <p:fade/>
  </p:transition>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p:cSld name="Arup TitleColourDivider">
    <p:bg>
      <p:bgPr>
        <a:solidFill>
          <a:schemeClr val="accent6"/>
        </a:solidFill>
        <a:effectLst/>
      </p:bgPr>
    </p:bg>
    <p:spTree>
      <p:nvGrpSpPr>
        <p:cNvPr id="1" name=""/>
        <p:cNvGrpSpPr/>
        <p:nvPr/>
      </p:nvGrpSpPr>
      <p:grpSpPr>
        <a:xfrm>
          <a:off x="0" y="0"/>
          <a:ext cx="0" cy="0"/>
          <a:chOff x="0" y="0"/>
          <a:chExt cx="0" cy="0"/>
        </a:xfrm>
      </p:grpSpPr>
      <p:pic>
        <p:nvPicPr>
          <p:cNvPr id="14" name="Picture 13" descr="PowerPointFrameWhite_17Sept2010.png"/>
          <p:cNvPicPr>
            <a:picLocks noChangeAspect="1"/>
          </p:cNvPicPr>
          <p:nvPr userDrawn="1"/>
        </p:nvPicPr>
        <p:blipFill>
          <a:blip r:embed="rId2" cstate="print"/>
          <a:stretch>
            <a:fillRect/>
          </a:stretch>
        </p:blipFill>
        <p:spPr>
          <a:xfrm flipV="1">
            <a:off x="432355" y="3492811"/>
            <a:ext cx="8281433" cy="496825"/>
          </a:xfrm>
          <a:prstGeom prst="rect">
            <a:avLst/>
          </a:prstGeom>
        </p:spPr>
      </p:pic>
      <p:pic>
        <p:nvPicPr>
          <p:cNvPr id="13" name="Picture 12" descr="PowerPointFrameWhite_17Sept2010.png"/>
          <p:cNvPicPr>
            <a:picLocks noChangeAspect="1"/>
          </p:cNvPicPr>
          <p:nvPr userDrawn="1"/>
        </p:nvPicPr>
        <p:blipFill>
          <a:blip r:embed="rId2" cstate="print"/>
          <a:stretch>
            <a:fillRect/>
          </a:stretch>
        </p:blipFill>
        <p:spPr>
          <a:xfrm>
            <a:off x="432355" y="1328271"/>
            <a:ext cx="8281433" cy="496825"/>
          </a:xfrm>
          <a:prstGeom prst="rect">
            <a:avLst/>
          </a:prstGeom>
        </p:spPr>
      </p:pic>
      <p:pic>
        <p:nvPicPr>
          <p:cNvPr id="15" name="Picture 14" descr="FinalArupLogo_White_Scaled_For_PPT_300dpi.png"/>
          <p:cNvPicPr>
            <a:picLocks noChangeAspect="1"/>
          </p:cNvPicPr>
          <p:nvPr/>
        </p:nvPicPr>
        <p:blipFill>
          <a:blip r:embed="rId3" cstate="print"/>
          <a:stretch>
            <a:fillRect/>
          </a:stretch>
        </p:blipFill>
        <p:spPr>
          <a:xfrm>
            <a:off x="7810092" y="6432550"/>
            <a:ext cx="851308" cy="257709"/>
          </a:xfrm>
          <a:prstGeom prst="rect">
            <a:avLst/>
          </a:prstGeom>
        </p:spPr>
      </p:pic>
      <p:sp>
        <p:nvSpPr>
          <p:cNvPr id="18" name="Rectangle 2"/>
          <p:cNvSpPr>
            <a:spLocks noGrp="1" noChangeArrowheads="1"/>
          </p:cNvSpPr>
          <p:nvPr>
            <p:ph type="ctrTitle"/>
          </p:nvPr>
        </p:nvSpPr>
        <p:spPr>
          <a:xfrm>
            <a:off x="767695" y="1821600"/>
            <a:ext cx="7704400" cy="423193"/>
          </a:xfrm>
          <a:prstGeom prst="rect">
            <a:avLst/>
          </a:prstGeom>
        </p:spPr>
        <p:txBody>
          <a:bodyPr lIns="0" tIns="0" rIns="0" bIns="0" anchor="t"/>
          <a:lstStyle>
            <a:lvl1pPr>
              <a:lnSpc>
                <a:spcPts val="3900"/>
              </a:lnSpc>
              <a:defRPr sz="3800" b="0" baseline="0">
                <a:solidFill>
                  <a:schemeClr val="bg1"/>
                </a:solidFill>
                <a:ea typeface="ＭＳ Ｐゴシック" pitchFamily="-105" charset="-128"/>
                <a:cs typeface="ＭＳ Ｐゴシック" pitchFamily="-105" charset="-128"/>
              </a:defRPr>
            </a:lvl1pPr>
          </a:lstStyle>
          <a:p>
            <a:r>
              <a:rPr lang="en-US" smtClean="0"/>
              <a:t>Click to edit Master title style</a:t>
            </a:r>
            <a:endParaRPr lang="en-US" dirty="0"/>
          </a:p>
        </p:txBody>
      </p:sp>
      <p:sp>
        <p:nvSpPr>
          <p:cNvPr id="19" name="Rectangle 3"/>
          <p:cNvSpPr>
            <a:spLocks noGrp="1" noChangeArrowheads="1"/>
          </p:cNvSpPr>
          <p:nvPr>
            <p:ph type="subTitle" idx="1"/>
          </p:nvPr>
        </p:nvSpPr>
        <p:spPr>
          <a:xfrm>
            <a:off x="779600" y="4155679"/>
            <a:ext cx="7683500" cy="533400"/>
          </a:xfrm>
          <a:prstGeom prst="rect">
            <a:avLst/>
          </a:prstGeom>
        </p:spPr>
        <p:txBody>
          <a:bodyPr lIns="0" tIns="0" rIns="0" bIns="0"/>
          <a:lstStyle>
            <a:lvl1pPr marL="0" indent="0">
              <a:lnSpc>
                <a:spcPts val="1900"/>
              </a:lnSpc>
              <a:buFontTx/>
              <a:buNone/>
              <a:defRPr sz="1800">
                <a:solidFill>
                  <a:schemeClr val="bg1"/>
                </a:solidFill>
                <a:latin typeface="+mj-lt"/>
              </a:defRPr>
            </a:lvl1pPr>
          </a:lstStyle>
          <a:p>
            <a:r>
              <a:rPr lang="en-US" smtClean="0"/>
              <a:t>Click to edit Master subtitle style</a:t>
            </a:r>
            <a:endParaRPr lang="en-US" dirty="0"/>
          </a:p>
        </p:txBody>
      </p:sp>
    </p:spTree>
    <p:extLst>
      <p:ext uri="{BB962C8B-B14F-4D97-AF65-F5344CB8AC3E}">
        <p14:creationId xmlns="" xmlns:p14="http://schemas.microsoft.com/office/powerpoint/2010/main" val="167625372"/>
      </p:ext>
    </p:extLst>
  </p:cSld>
  <p:clrMapOvr>
    <a:masterClrMapping/>
  </p:clrMapOvr>
  <p:transition spd="slow">
    <p:fade/>
  </p:transition>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Arup TextDivider2">
    <p:bg>
      <p:bgPr>
        <a:solidFill>
          <a:schemeClr val="accent6"/>
        </a:solid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417513" y="1287463"/>
            <a:ext cx="8305200" cy="4300537"/>
          </a:xfrm>
          <a:prstGeom prst="rect">
            <a:avLst/>
          </a:prstGeom>
        </p:spPr>
        <p:txBody>
          <a:bodyPr lIns="0" tIns="0" rIns="0" bIns="0"/>
          <a:lstStyle>
            <a:lvl1pPr marL="0" marR="0" indent="0" algn="l" defTabSz="914400" rtl="0" eaLnBrk="1" fontAlgn="base" latinLnBrk="0" hangingPunct="1">
              <a:lnSpc>
                <a:spcPts val="4500"/>
              </a:lnSpc>
              <a:spcBef>
                <a:spcPts val="0"/>
              </a:spcBef>
              <a:spcAft>
                <a:spcPct val="0"/>
              </a:spcAft>
              <a:buClr>
                <a:schemeClr val="accent2"/>
              </a:buClr>
              <a:buSzTx/>
              <a:buFontTx/>
              <a:buNone/>
              <a:tabLst/>
              <a:defRPr sz="4300" baseline="0">
                <a:solidFill>
                  <a:schemeClr val="tx1"/>
                </a:solidFill>
                <a:latin typeface="+mj-lt"/>
              </a:defRPr>
            </a:lvl1pPr>
            <a:lvl2pPr marL="0" indent="0">
              <a:lnSpc>
                <a:spcPts val="4500"/>
              </a:lnSpc>
              <a:buNone/>
              <a:defRPr sz="4300">
                <a:solidFill>
                  <a:schemeClr val="bg1"/>
                </a:solidFill>
                <a:latin typeface="+mj-lt"/>
              </a:defRPr>
            </a:lvl2pPr>
            <a:lvl3pPr marL="0" indent="0">
              <a:lnSpc>
                <a:spcPts val="4500"/>
              </a:lnSpc>
              <a:buNone/>
              <a:defRPr sz="4300">
                <a:solidFill>
                  <a:schemeClr val="bg1"/>
                </a:solidFill>
                <a:latin typeface="+mj-lt"/>
              </a:defRPr>
            </a:lvl3pPr>
            <a:lvl4pPr marL="0" indent="0">
              <a:lnSpc>
                <a:spcPts val="4500"/>
              </a:lnSpc>
              <a:buNone/>
              <a:defRPr sz="4300">
                <a:solidFill>
                  <a:schemeClr val="bg1"/>
                </a:solidFill>
                <a:latin typeface="+mj-lt"/>
              </a:defRPr>
            </a:lvl4pPr>
            <a:lvl5pPr marL="0" indent="0">
              <a:lnSpc>
                <a:spcPts val="4500"/>
              </a:lnSpc>
              <a:buNone/>
              <a:defRPr sz="4300">
                <a:solidFill>
                  <a:schemeClr val="bg1"/>
                </a:solidFill>
                <a:latin typeface="+mj-lt"/>
              </a:defRPr>
            </a:lvl5pPr>
          </a:lstStyle>
          <a:p>
            <a:pPr marL="0" marR="0" lvl="0" indent="0" algn="l" defTabSz="914400" rtl="0" eaLnBrk="1" fontAlgn="base" latinLnBrk="0" hangingPunct="1">
              <a:lnSpc>
                <a:spcPts val="4500"/>
              </a:lnSpc>
              <a:spcBef>
                <a:spcPts val="0"/>
              </a:spcBef>
              <a:spcAft>
                <a:spcPct val="0"/>
              </a:spcAft>
              <a:buClr>
                <a:schemeClr val="accent2"/>
              </a:buClr>
              <a:buSzTx/>
              <a:buFontTx/>
              <a:buNone/>
              <a:tabLst/>
              <a:defRPr/>
            </a:pPr>
            <a:r>
              <a:rPr lang="en-US" dirty="0" smtClean="0"/>
              <a:t>Insert a value statement here. You may pick out specific points within your value statement by highlighting the specific point with white text where appropriate. 40 words maximum word count, </a:t>
            </a:r>
            <a:r>
              <a:rPr lang="en-US" dirty="0" err="1" smtClean="0"/>
              <a:t>nisl</a:t>
            </a:r>
            <a:r>
              <a:rPr lang="en-US" dirty="0" smtClean="0"/>
              <a:t> </a:t>
            </a:r>
            <a:r>
              <a:rPr lang="en-US" dirty="0" err="1" smtClean="0"/>
              <a:t>sed</a:t>
            </a:r>
            <a:r>
              <a:rPr lang="en-US" dirty="0" smtClean="0"/>
              <a:t> </a:t>
            </a:r>
            <a:r>
              <a:rPr lang="en-US" dirty="0" err="1" smtClean="0"/>
              <a:t>facilisis</a:t>
            </a:r>
            <a:r>
              <a:rPr lang="en-US" dirty="0" smtClean="0"/>
              <a:t> </a:t>
            </a:r>
            <a:r>
              <a:rPr lang="en-US" dirty="0" err="1" smtClean="0"/>
              <a:t>praesent</a:t>
            </a:r>
            <a:r>
              <a:rPr lang="en-US" dirty="0" smtClean="0"/>
              <a:t> </a:t>
            </a:r>
            <a:r>
              <a:rPr lang="en-US" dirty="0" err="1" smtClean="0"/>
              <a:t>iusto</a:t>
            </a:r>
            <a:r>
              <a:rPr lang="en-US" dirty="0" smtClean="0"/>
              <a:t> </a:t>
            </a:r>
            <a:r>
              <a:rPr lang="en-US" dirty="0" err="1" smtClean="0"/>
              <a:t>augue</a:t>
            </a:r>
            <a:r>
              <a:rPr lang="en-US" dirty="0" smtClean="0"/>
              <a:t> </a:t>
            </a:r>
            <a:r>
              <a:rPr lang="en-US" dirty="0" err="1" smtClean="0"/>
              <a:t>vero</a:t>
            </a:r>
            <a:r>
              <a:rPr lang="en-US" dirty="0" smtClean="0"/>
              <a:t>. </a:t>
            </a:r>
          </a:p>
        </p:txBody>
      </p:sp>
    </p:spTree>
    <p:extLst>
      <p:ext uri="{BB962C8B-B14F-4D97-AF65-F5344CB8AC3E}">
        <p14:creationId xmlns="" xmlns:p14="http://schemas.microsoft.com/office/powerpoint/2010/main" val="2268228599"/>
      </p:ext>
    </p:extLst>
  </p:cSld>
  <p:clrMapOvr>
    <a:masterClrMapping/>
  </p:clrMapOvr>
  <p:transition spd="slow">
    <p:fade/>
  </p:transition>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Arup SingleObject">
    <p:spTree>
      <p:nvGrpSpPr>
        <p:cNvPr id="1" name=""/>
        <p:cNvGrpSpPr/>
        <p:nvPr/>
      </p:nvGrpSpPr>
      <p:grpSpPr>
        <a:xfrm>
          <a:off x="0" y="0"/>
          <a:ext cx="0" cy="0"/>
          <a:chOff x="0" y="0"/>
          <a:chExt cx="0" cy="0"/>
        </a:xfrm>
      </p:grpSpPr>
      <p:sp>
        <p:nvSpPr>
          <p:cNvPr id="4" name="Content Placeholder 4"/>
          <p:cNvSpPr>
            <a:spLocks noGrp="1"/>
          </p:cNvSpPr>
          <p:nvPr>
            <p:ph sz="quarter" idx="10" hasCustomPrompt="1"/>
          </p:nvPr>
        </p:nvSpPr>
        <p:spPr>
          <a:xfrm>
            <a:off x="417513" y="322263"/>
            <a:ext cx="8305200" cy="5614987"/>
          </a:xfrm>
          <a:prstGeom prst="rect">
            <a:avLst/>
          </a:prstGeom>
        </p:spPr>
        <p:txBody>
          <a:bodyPr lIns="0" tIns="0" rIns="0" bIns="0"/>
          <a:lstStyle>
            <a:lvl1pPr>
              <a:lnSpc>
                <a:spcPts val="2500"/>
              </a:lnSpc>
              <a:spcBef>
                <a:spcPts val="20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this layout for tables, charts/graphs images and multimedia by clicking on the icons below.</a:t>
            </a:r>
            <a:br>
              <a:rPr lang="en-US" dirty="0" smtClean="0"/>
            </a:br>
            <a:r>
              <a:rPr lang="en-US" dirty="0" smtClean="0"/>
              <a:t>For a bullet slide with text, from the ‘Home’ menu choose:</a:t>
            </a:r>
            <a:br>
              <a:rPr lang="en-US" dirty="0" smtClean="0"/>
            </a:br>
            <a:r>
              <a:rPr lang="en-US" dirty="0" smtClean="0"/>
              <a:t>New slide | Arup Bullet Layout</a:t>
            </a:r>
            <a:br>
              <a:rPr lang="en-US" dirty="0" smtClean="0"/>
            </a:br>
            <a:r>
              <a:rPr lang="en-US" dirty="0" smtClean="0"/>
              <a:t>Do not use this layout for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5"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25078493"/>
      </p:ext>
    </p:extLst>
  </p:cSld>
  <p:clrMapOvr>
    <a:masterClrMapping/>
  </p:clrMapOvr>
  <p:transition spd="slow">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Arup FourObjects">
    <p:spTree>
      <p:nvGrpSpPr>
        <p:cNvPr id="1" name=""/>
        <p:cNvGrpSpPr/>
        <p:nvPr/>
      </p:nvGrpSpPr>
      <p:grpSpPr>
        <a:xfrm>
          <a:off x="0" y="0"/>
          <a:ext cx="0" cy="0"/>
          <a:chOff x="0" y="0"/>
          <a:chExt cx="0" cy="0"/>
        </a:xfrm>
      </p:grpSpPr>
      <p:sp>
        <p:nvSpPr>
          <p:cNvPr id="15"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5" hasCustomPrompt="1"/>
          </p:nvPr>
        </p:nvSpPr>
        <p:spPr>
          <a:xfrm>
            <a:off x="417513" y="3284984"/>
            <a:ext cx="3960000" cy="2638800"/>
          </a:xfrm>
          <a:prstGeom prst="rect">
            <a:avLst/>
          </a:prstGeom>
        </p:spPr>
        <p:txBody>
          <a:bodyPr lIns="0" tIns="0" rIns="0" bIns="0"/>
          <a:lstStyle>
            <a:lvl1pPr>
              <a:lnSpc>
                <a:spcPts val="2500"/>
              </a:lnSpc>
              <a:spcBef>
                <a:spcPts val="20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4"/>
          <p:cNvSpPr>
            <a:spLocks noGrp="1"/>
          </p:cNvSpPr>
          <p:nvPr>
            <p:ph sz="quarter" idx="22" hasCustomPrompt="1"/>
          </p:nvPr>
        </p:nvSpPr>
        <p:spPr>
          <a:xfrm>
            <a:off x="417513" y="331200"/>
            <a:ext cx="3960000" cy="2638800"/>
          </a:xfrm>
          <a:prstGeom prst="rect">
            <a:avLst/>
          </a:prstGeom>
        </p:spPr>
        <p:txBody>
          <a:bodyPr lIns="0" tIns="0" rIns="0" bIns="0"/>
          <a:lstStyle>
            <a:lvl1pPr>
              <a:lnSpc>
                <a:spcPts val="2500"/>
              </a:lnSpc>
              <a:spcBef>
                <a:spcPts val="16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3" name="Text Placeholder 7"/>
          <p:cNvSpPr>
            <a:spLocks noGrp="1"/>
          </p:cNvSpPr>
          <p:nvPr>
            <p:ph type="body" sz="quarter" idx="30"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 xmlns:p14="http://schemas.microsoft.com/office/powerpoint/2010/main" val="1288876156"/>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84.xml"/><Relationship Id="rId13" Type="http://schemas.openxmlformats.org/officeDocument/2006/relationships/slideLayout" Target="../slideLayouts/slideLayout89.xml"/><Relationship Id="rId18" Type="http://schemas.openxmlformats.org/officeDocument/2006/relationships/image" Target="../media/image1.png"/><Relationship Id="rId3" Type="http://schemas.openxmlformats.org/officeDocument/2006/relationships/slideLayout" Target="../slideLayouts/slideLayout79.xml"/><Relationship Id="rId7" Type="http://schemas.openxmlformats.org/officeDocument/2006/relationships/slideLayout" Target="../slideLayouts/slideLayout83.xml"/><Relationship Id="rId12" Type="http://schemas.openxmlformats.org/officeDocument/2006/relationships/slideLayout" Target="../slideLayouts/slideLayout88.xml"/><Relationship Id="rId17" Type="http://schemas.openxmlformats.org/officeDocument/2006/relationships/theme" Target="../theme/theme10.xml"/><Relationship Id="rId2" Type="http://schemas.openxmlformats.org/officeDocument/2006/relationships/slideLayout" Target="../slideLayouts/slideLayout78.xml"/><Relationship Id="rId16" Type="http://schemas.openxmlformats.org/officeDocument/2006/relationships/slideLayout" Target="../slideLayouts/slideLayout92.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5" Type="http://schemas.openxmlformats.org/officeDocument/2006/relationships/slideLayout" Target="../slideLayouts/slideLayout81.xml"/><Relationship Id="rId15" Type="http://schemas.openxmlformats.org/officeDocument/2006/relationships/slideLayout" Target="../slideLayouts/slideLayout91.xml"/><Relationship Id="rId10" Type="http://schemas.openxmlformats.org/officeDocument/2006/relationships/slideLayout" Target="../slideLayouts/slideLayout86.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slideLayout" Target="../slideLayouts/slideLayout90.xml"/></Relationships>
</file>

<file path=ppt/slideMasters/_rels/slideMaster11.xml.rels><?xml version="1.0" encoding="UTF-8" standalone="yes"?>
<Relationships xmlns="http://schemas.openxmlformats.org/package/2006/relationships"><Relationship Id="rId3" Type="http://schemas.openxmlformats.org/officeDocument/2006/relationships/theme" Target="../theme/theme11.xml"/><Relationship Id="rId2" Type="http://schemas.openxmlformats.org/officeDocument/2006/relationships/slideLayout" Target="../slideLayouts/slideLayout94.xml"/><Relationship Id="rId1" Type="http://schemas.openxmlformats.org/officeDocument/2006/relationships/slideLayout" Target="../slideLayouts/slideLayout93.xml"/><Relationship Id="rId4" Type="http://schemas.openxmlformats.org/officeDocument/2006/relationships/image" Target="../media/image1.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02.xml"/><Relationship Id="rId13" Type="http://schemas.openxmlformats.org/officeDocument/2006/relationships/slideLayout" Target="../slideLayouts/slideLayout107.xml"/><Relationship Id="rId18" Type="http://schemas.openxmlformats.org/officeDocument/2006/relationships/image" Target="../media/image1.png"/><Relationship Id="rId3" Type="http://schemas.openxmlformats.org/officeDocument/2006/relationships/slideLayout" Target="../slideLayouts/slideLayout97.xml"/><Relationship Id="rId7" Type="http://schemas.openxmlformats.org/officeDocument/2006/relationships/slideLayout" Target="../slideLayouts/slideLayout101.xml"/><Relationship Id="rId12" Type="http://schemas.openxmlformats.org/officeDocument/2006/relationships/slideLayout" Target="../slideLayouts/slideLayout106.xml"/><Relationship Id="rId17" Type="http://schemas.openxmlformats.org/officeDocument/2006/relationships/theme" Target="../theme/theme12.xml"/><Relationship Id="rId2" Type="http://schemas.openxmlformats.org/officeDocument/2006/relationships/slideLayout" Target="../slideLayouts/slideLayout96.xml"/><Relationship Id="rId16" Type="http://schemas.openxmlformats.org/officeDocument/2006/relationships/slideLayout" Target="../slideLayouts/slideLayout110.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5" Type="http://schemas.openxmlformats.org/officeDocument/2006/relationships/slideLayout" Target="../slideLayouts/slideLayout99.xml"/><Relationship Id="rId15" Type="http://schemas.openxmlformats.org/officeDocument/2006/relationships/slideLayout" Target="../slideLayouts/slideLayout109.xml"/><Relationship Id="rId10" Type="http://schemas.openxmlformats.org/officeDocument/2006/relationships/slideLayout" Target="../slideLayouts/slideLayout104.xml"/><Relationship Id="rId4" Type="http://schemas.openxmlformats.org/officeDocument/2006/relationships/slideLayout" Target="../slideLayouts/slideLayout98.xml"/><Relationship Id="rId9" Type="http://schemas.openxmlformats.org/officeDocument/2006/relationships/slideLayout" Target="../slideLayouts/slideLayout103.xml"/><Relationship Id="rId14" Type="http://schemas.openxmlformats.org/officeDocument/2006/relationships/slideLayout" Target="../slideLayouts/slideLayout10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18" Type="http://schemas.openxmlformats.org/officeDocument/2006/relationships/image" Target="../media/image1.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theme" Target="../theme/theme2.xml"/><Relationship Id="rId2" Type="http://schemas.openxmlformats.org/officeDocument/2006/relationships/slideLayout" Target="../slideLayouts/slideLayout6.xml"/><Relationship Id="rId16" Type="http://schemas.openxmlformats.org/officeDocument/2006/relationships/slideLayout" Target="../slideLayouts/slideLayout20.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slideLayout" Target="../slideLayouts/slideLayout1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theme" Target="../theme/theme4.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40.xml"/><Relationship Id="rId1" Type="http://schemas.openxmlformats.org/officeDocument/2006/relationships/slideLayout" Target="../slideLayouts/slideLayout39.xml"/><Relationship Id="rId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image" Target="../media/image1.png"/><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theme" Target="../theme/theme6.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58.xml"/><Relationship Id="rId1" Type="http://schemas.openxmlformats.org/officeDocument/2006/relationships/slideLayout" Target="../slideLayouts/slideLayout57.xml"/><Relationship Id="rId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slideLayout" Target="../slideLayouts/slideLayout71.xml"/><Relationship Id="rId18" Type="http://schemas.openxmlformats.org/officeDocument/2006/relationships/image" Target="../media/image1.png"/><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17" Type="http://schemas.openxmlformats.org/officeDocument/2006/relationships/theme" Target="../theme/theme8.xml"/><Relationship Id="rId2" Type="http://schemas.openxmlformats.org/officeDocument/2006/relationships/slideLayout" Target="../slideLayouts/slideLayout60.xml"/><Relationship Id="rId16" Type="http://schemas.openxmlformats.org/officeDocument/2006/relationships/slideLayout" Target="../slideLayouts/slideLayout74.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5" Type="http://schemas.openxmlformats.org/officeDocument/2006/relationships/slideLayout" Target="../slideLayouts/slideLayout7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slideLayout" Target="../slideLayouts/slideLayout72.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76.xml"/><Relationship Id="rId1" Type="http://schemas.openxmlformats.org/officeDocument/2006/relationships/slideLayout" Target="../slideLayouts/slideLayout75.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0" y="6286500"/>
            <a:ext cx="9144000" cy="571500"/>
          </a:xfrm>
          <a:prstGeom prst="rect">
            <a:avLst/>
          </a:prstGeom>
          <a:solidFill>
            <a:schemeClr val="accent3"/>
          </a:solidFill>
          <a:ln w="9525" cap="flat" cmpd="sng" algn="ctr">
            <a:noFill/>
            <a:prstDash val="solid"/>
          </a:ln>
          <a:effectLst>
            <a:outerShdw blurRad="40000" dist="23000" dir="5400000" rotWithShape="0">
              <a:srgbClr val="000000">
                <a:alpha val="35000"/>
              </a:srgbClr>
            </a:outerShdw>
          </a:effectLst>
        </p:spPr>
        <p:txBody>
          <a:bodyPr rtlCol="0" anchor="ctr"/>
          <a:lstStyle/>
          <a:p>
            <a:pPr eaLnBrk="1" fontAlgn="auto" hangingPunct="1">
              <a:spcBef>
                <a:spcPts val="0"/>
              </a:spcBef>
              <a:spcAft>
                <a:spcPts val="0"/>
              </a:spcAft>
              <a:defRPr/>
            </a:pPr>
            <a:endParaRPr lang="en-US" sz="1800" b="0" kern="0" smtClean="0">
              <a:solidFill>
                <a:srgbClr val="FFFFFF"/>
              </a:solidFill>
              <a:latin typeface="Arial"/>
              <a:cs typeface="Arial" pitchFamily="34" charset="0"/>
            </a:endParaRPr>
          </a:p>
        </p:txBody>
      </p:sp>
      <p:sp>
        <p:nvSpPr>
          <p:cNvPr id="1026" name="Rectangle 2"/>
          <p:cNvSpPr>
            <a:spLocks noGrp="1" noChangeArrowheads="1"/>
          </p:cNvSpPr>
          <p:nvPr>
            <p:ph type="title"/>
          </p:nvPr>
        </p:nvSpPr>
        <p:spPr bwMode="auto">
          <a:xfrm>
            <a:off x="420688" y="250825"/>
            <a:ext cx="8318500" cy="43473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endParaRPr lang="en-US" dirty="0" smtClean="0"/>
          </a:p>
        </p:txBody>
      </p:sp>
      <p:pic>
        <p:nvPicPr>
          <p:cNvPr id="6" name="Picture 5" descr="FinalArupLogo_White_Scaled_For_PPT_300dpi.png"/>
          <p:cNvPicPr>
            <a:picLocks noChangeAspect="1"/>
          </p:cNvPicPr>
          <p:nvPr/>
        </p:nvPicPr>
        <p:blipFill>
          <a:blip r:embed="rId6" cstate="print"/>
          <a:stretch>
            <a:fillRect/>
          </a:stretch>
        </p:blipFill>
        <p:spPr>
          <a:xfrm>
            <a:off x="7810092" y="6443396"/>
            <a:ext cx="851308" cy="257709"/>
          </a:xfrm>
          <a:prstGeom prst="rect">
            <a:avLst/>
          </a:prstGeom>
        </p:spPr>
      </p:pic>
      <p:cxnSp>
        <p:nvCxnSpPr>
          <p:cNvPr id="8" name="Straight Connector 7"/>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ransition spd="slow">
    <p:fade/>
  </p:transition>
  <p:txStyles>
    <p:titleStyle>
      <a:lvl1pPr algn="l" rtl="0" eaLnBrk="1" fontAlgn="base" hangingPunct="1">
        <a:lnSpc>
          <a:spcPts val="3300"/>
        </a:lnSpc>
        <a:spcBef>
          <a:spcPct val="0"/>
        </a:spcBef>
        <a:spcAft>
          <a:spcPct val="0"/>
        </a:spcAft>
        <a:defRPr sz="3200" b="0">
          <a:solidFill>
            <a:schemeClr val="accent3"/>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2pPr>
      <a:lvl3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3pPr>
      <a:lvl4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4pPr>
      <a:lvl5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361950" marR="0" indent="-361950" algn="l" defTabSz="914400" rtl="0" eaLnBrk="1" fontAlgn="base" latinLnBrk="0" hangingPunct="1">
        <a:lnSpc>
          <a:spcPts val="2900"/>
        </a:lnSpc>
        <a:spcBef>
          <a:spcPct val="50000"/>
        </a:spcBef>
        <a:spcAft>
          <a:spcPct val="0"/>
        </a:spcAft>
        <a:buClr>
          <a:srgbClr val="D22D7D"/>
        </a:buClr>
        <a:buSzTx/>
        <a:buFont typeface="Wingdings" pitchFamily="2" charset="2"/>
        <a:buNone/>
        <a:tabLst/>
        <a:defRPr sz="2400" b="0">
          <a:solidFill>
            <a:srgbClr val="000000"/>
          </a:solidFill>
          <a:latin typeface="+mn-lt"/>
          <a:ea typeface="+mn-ea"/>
          <a:cs typeface="Arial"/>
        </a:defRPr>
      </a:lvl1pPr>
      <a:lvl2pPr marL="265113" marR="0" indent="-265113" algn="l" defTabSz="914400" rtl="0" eaLnBrk="1" fontAlgn="base" latinLnBrk="0" hangingPunct="1">
        <a:lnSpc>
          <a:spcPts val="2500"/>
        </a:lnSpc>
        <a:spcBef>
          <a:spcPct val="10000"/>
        </a:spcBef>
        <a:spcAft>
          <a:spcPct val="0"/>
        </a:spcAft>
        <a:buClr>
          <a:schemeClr val="accent5"/>
        </a:buClr>
        <a:buSzTx/>
        <a:buFont typeface="Times New Roman" pitchFamily="18" charset="0"/>
        <a:buChar char="-"/>
        <a:tabLst/>
        <a:defRPr sz="2400" b="0">
          <a:solidFill>
            <a:srgbClr val="000000"/>
          </a:solidFill>
          <a:latin typeface="+mn-lt"/>
          <a:ea typeface="+mn-ea"/>
          <a:cs typeface="Arial"/>
        </a:defRPr>
      </a:lvl2pPr>
      <a:lvl3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3pPr>
      <a:lvl4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4pPr>
      <a:lvl5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5pPr>
      <a:lvl6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6pPr>
      <a:lvl7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7pPr>
      <a:lvl8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8pPr>
      <a:lvl9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0" y="6286500"/>
            <a:ext cx="9144000" cy="571500"/>
          </a:xfrm>
          <a:prstGeom prst="rect">
            <a:avLst/>
          </a:prstGeom>
          <a:solidFill>
            <a:srgbClr val="FA9B1E"/>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pic>
        <p:nvPicPr>
          <p:cNvPr id="8" name="Picture 7" descr="FinalArupLogo_White_Scaled_For_PPT_300dpi.png"/>
          <p:cNvPicPr>
            <a:picLocks noChangeAspect="1"/>
          </p:cNvPicPr>
          <p:nvPr/>
        </p:nvPicPr>
        <p:blipFill>
          <a:blip r:embed="rId18" cstate="print"/>
          <a:stretch>
            <a:fillRect/>
          </a:stretch>
        </p:blipFill>
        <p:spPr>
          <a:xfrm>
            <a:off x="7810092" y="6443396"/>
            <a:ext cx="851308" cy="257709"/>
          </a:xfrm>
          <a:prstGeom prst="rect">
            <a:avLst/>
          </a:prstGeom>
        </p:spPr>
      </p:pic>
      <p:cxnSp>
        <p:nvCxnSpPr>
          <p:cNvPr id="9" name="Straight Connector 8"/>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Slide Number Placeholder 14"/>
          <p:cNvSpPr txBox="1">
            <a:spLocks/>
          </p:cNvSpPr>
          <p:nvPr/>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Tree>
    <p:extLst>
      <p:ext uri="{BB962C8B-B14F-4D97-AF65-F5344CB8AC3E}">
        <p14:creationId xmlns="" xmlns:p14="http://schemas.microsoft.com/office/powerpoint/2010/main" val="4102745856"/>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Lst>
  <p:transition spd="slow">
    <p:fade/>
  </p:transition>
  <p:txStyles>
    <p:titleStyle>
      <a:lvl1pPr algn="l" rtl="0" eaLnBrk="1" fontAlgn="base" hangingPunct="1">
        <a:spcBef>
          <a:spcPct val="0"/>
        </a:spcBef>
        <a:spcAft>
          <a:spcPct val="0"/>
        </a:spcAft>
        <a:defRPr sz="1600">
          <a:solidFill>
            <a:schemeClr val="bg1"/>
          </a:solidFill>
          <a:latin typeface="+mj-lt"/>
          <a:ea typeface="ＭＳ Ｐゴシック" pitchFamily="-65" charset="-128"/>
          <a:cs typeface="ＭＳ Ｐゴシック"/>
        </a:defRPr>
      </a:lvl1pPr>
      <a:lvl2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2pPr>
      <a:lvl3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3pPr>
      <a:lvl4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4pPr>
      <a:lvl5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293688" indent="-293688" algn="l" rtl="0" eaLnBrk="1" fontAlgn="base" hangingPunct="1">
        <a:spcBef>
          <a:spcPct val="50000"/>
        </a:spcBef>
        <a:spcAft>
          <a:spcPct val="0"/>
        </a:spcAft>
        <a:buClr>
          <a:schemeClr val="accent2"/>
        </a:buClr>
        <a:buChar char="•"/>
        <a:defRPr sz="2400">
          <a:solidFill>
            <a:srgbClr val="000000"/>
          </a:solidFill>
          <a:latin typeface="Arial"/>
          <a:ea typeface="+mn-ea"/>
          <a:cs typeface="ＭＳ Ｐゴシック"/>
        </a:defRPr>
      </a:lvl1pPr>
      <a:lvl2pPr marL="762000" indent="-277813" algn="l" rtl="0" eaLnBrk="1" fontAlgn="base" hangingPunct="1">
        <a:spcBef>
          <a:spcPct val="10000"/>
        </a:spcBef>
        <a:spcAft>
          <a:spcPct val="0"/>
        </a:spcAft>
        <a:buClr>
          <a:schemeClr val="accent2"/>
        </a:buClr>
        <a:buFont typeface="Times" pitchFamily="18" charset="0"/>
        <a:buChar char="•"/>
        <a:defRPr sz="2200">
          <a:solidFill>
            <a:srgbClr val="000000"/>
          </a:solidFill>
          <a:latin typeface="Arial"/>
          <a:ea typeface="+mn-ea"/>
          <a:cs typeface="ＭＳ Ｐゴシック"/>
        </a:defRPr>
      </a:lvl2pPr>
      <a:lvl3pPr marL="1244600" indent="-292100" algn="l" rtl="0" eaLnBrk="1" fontAlgn="base" hangingPunct="1">
        <a:spcBef>
          <a:spcPct val="10000"/>
        </a:spcBef>
        <a:spcAft>
          <a:spcPct val="0"/>
        </a:spcAft>
        <a:buClr>
          <a:schemeClr val="accent2"/>
        </a:buClr>
        <a:buFont typeface="Lucida Grande"/>
        <a:buChar char="-"/>
        <a:defRPr sz="2000">
          <a:solidFill>
            <a:srgbClr val="000000"/>
          </a:solidFill>
          <a:latin typeface="Arial"/>
          <a:ea typeface="+mn-ea"/>
          <a:cs typeface="ＭＳ Ｐゴシック"/>
        </a:defRPr>
      </a:lvl3pPr>
      <a:lvl4pPr marL="1714500" indent="-279400"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4pPr>
      <a:lvl5pPr marL="2198688" indent="-293688"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0" y="6286500"/>
            <a:ext cx="9144000" cy="571500"/>
          </a:xfrm>
          <a:prstGeom prst="rect">
            <a:avLst/>
          </a:prstGeom>
          <a:solidFill>
            <a:schemeClr val="accent6"/>
          </a:solidFill>
          <a:ln w="9525" cap="flat" cmpd="sng" algn="ctr">
            <a:noFill/>
            <a:prstDash val="solid"/>
          </a:ln>
          <a:effectLst>
            <a:outerShdw blurRad="40000" dist="23000" dir="5400000" rotWithShape="0">
              <a:srgbClr val="000000">
                <a:alpha val="35000"/>
              </a:srgbClr>
            </a:outerShdw>
          </a:effectLst>
        </p:spPr>
        <p:txBody>
          <a:bodyPr rtlCol="0" anchor="ctr"/>
          <a:lstStyle/>
          <a:p>
            <a:pPr eaLnBrk="1" fontAlgn="auto" hangingPunct="1">
              <a:spcBef>
                <a:spcPts val="0"/>
              </a:spcBef>
              <a:spcAft>
                <a:spcPts val="0"/>
              </a:spcAft>
              <a:defRPr/>
            </a:pPr>
            <a:endParaRPr lang="en-US" sz="1800" b="0" kern="0" smtClean="0">
              <a:solidFill>
                <a:srgbClr val="FFFFFF"/>
              </a:solidFill>
              <a:latin typeface="Arial"/>
              <a:cs typeface="Arial" pitchFamily="34" charset="0"/>
            </a:endParaRPr>
          </a:p>
        </p:txBody>
      </p:sp>
      <p:sp>
        <p:nvSpPr>
          <p:cNvPr id="1026" name="Rectangle 2"/>
          <p:cNvSpPr>
            <a:spLocks noGrp="1" noChangeArrowheads="1"/>
          </p:cNvSpPr>
          <p:nvPr>
            <p:ph type="title"/>
          </p:nvPr>
        </p:nvSpPr>
        <p:spPr bwMode="auto">
          <a:xfrm>
            <a:off x="420688" y="250825"/>
            <a:ext cx="8318500" cy="43473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endParaRPr lang="en-US" dirty="0" smtClean="0"/>
          </a:p>
        </p:txBody>
      </p:sp>
      <p:pic>
        <p:nvPicPr>
          <p:cNvPr id="6" name="Picture 5" descr="FinalArupLogo_White_Scaled_For_PPT_300dpi.png"/>
          <p:cNvPicPr>
            <a:picLocks noChangeAspect="1"/>
          </p:cNvPicPr>
          <p:nvPr/>
        </p:nvPicPr>
        <p:blipFill>
          <a:blip r:embed="rId4" cstate="print"/>
          <a:stretch>
            <a:fillRect/>
          </a:stretch>
        </p:blipFill>
        <p:spPr>
          <a:xfrm>
            <a:off x="7810092" y="6443396"/>
            <a:ext cx="851308" cy="257709"/>
          </a:xfrm>
          <a:prstGeom prst="rect">
            <a:avLst/>
          </a:prstGeom>
        </p:spPr>
      </p:pic>
      <p:cxnSp>
        <p:nvCxnSpPr>
          <p:cNvPr id="8" name="Straight Connector 7"/>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2662728557"/>
      </p:ext>
    </p:extLst>
  </p:cSld>
  <p:clrMap bg1="lt1" tx1="dk1" bg2="lt2" tx2="dk2" accent1="accent1" accent2="accent2" accent3="accent3" accent4="accent4" accent5="accent5" accent6="accent6" hlink="hlink" folHlink="folHlink"/>
  <p:sldLayoutIdLst>
    <p:sldLayoutId id="2147483763" r:id="rId1"/>
    <p:sldLayoutId id="2147483764" r:id="rId2"/>
  </p:sldLayoutIdLst>
  <p:transition spd="slow">
    <p:fade/>
  </p:transition>
  <p:txStyles>
    <p:titleStyle>
      <a:lvl1pPr algn="l" rtl="0" eaLnBrk="1" fontAlgn="base" hangingPunct="1">
        <a:lnSpc>
          <a:spcPts val="3300"/>
        </a:lnSpc>
        <a:spcBef>
          <a:spcPct val="0"/>
        </a:spcBef>
        <a:spcAft>
          <a:spcPct val="0"/>
        </a:spcAft>
        <a:defRPr sz="3200" b="0">
          <a:solidFill>
            <a:schemeClr val="accent6"/>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2pPr>
      <a:lvl3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3pPr>
      <a:lvl4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4pPr>
      <a:lvl5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361950" marR="0" indent="-361950" algn="l" defTabSz="914400" rtl="0" eaLnBrk="1" fontAlgn="base" latinLnBrk="0" hangingPunct="1">
        <a:lnSpc>
          <a:spcPts val="2900"/>
        </a:lnSpc>
        <a:spcBef>
          <a:spcPct val="50000"/>
        </a:spcBef>
        <a:spcAft>
          <a:spcPct val="0"/>
        </a:spcAft>
        <a:buClr>
          <a:srgbClr val="D22D7D"/>
        </a:buClr>
        <a:buSzTx/>
        <a:buFont typeface="Wingdings" pitchFamily="2" charset="2"/>
        <a:buNone/>
        <a:tabLst/>
        <a:defRPr sz="2400" b="0">
          <a:solidFill>
            <a:srgbClr val="000000"/>
          </a:solidFill>
          <a:latin typeface="+mn-lt"/>
          <a:ea typeface="+mn-ea"/>
          <a:cs typeface="Arial"/>
        </a:defRPr>
      </a:lvl1pPr>
      <a:lvl2pPr marL="265113" marR="0" indent="-265113" algn="l" defTabSz="914400" rtl="0" eaLnBrk="1" fontAlgn="base" latinLnBrk="0" hangingPunct="1">
        <a:lnSpc>
          <a:spcPts val="2500"/>
        </a:lnSpc>
        <a:spcBef>
          <a:spcPct val="10000"/>
        </a:spcBef>
        <a:spcAft>
          <a:spcPct val="0"/>
        </a:spcAft>
        <a:buClr>
          <a:schemeClr val="accent5"/>
        </a:buClr>
        <a:buSzTx/>
        <a:buFont typeface="Times New Roman" pitchFamily="18" charset="0"/>
        <a:buChar char="-"/>
        <a:tabLst/>
        <a:defRPr sz="2400" b="0">
          <a:solidFill>
            <a:srgbClr val="000000"/>
          </a:solidFill>
          <a:latin typeface="+mn-lt"/>
          <a:ea typeface="+mn-ea"/>
          <a:cs typeface="Arial"/>
        </a:defRPr>
      </a:lvl2pPr>
      <a:lvl3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3pPr>
      <a:lvl4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4pPr>
      <a:lvl5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5pPr>
      <a:lvl6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6pPr>
      <a:lvl7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7pPr>
      <a:lvl8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8pPr>
      <a:lvl9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0" y="6286500"/>
            <a:ext cx="9144000" cy="571500"/>
          </a:xfrm>
          <a:prstGeom prst="rect">
            <a:avLst/>
          </a:prstGeom>
          <a:solidFill>
            <a:srgbClr val="28AF73"/>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pic>
        <p:nvPicPr>
          <p:cNvPr id="8" name="Picture 7" descr="FinalArupLogo_White_Scaled_For_PPT_300dpi.png"/>
          <p:cNvPicPr>
            <a:picLocks noChangeAspect="1"/>
          </p:cNvPicPr>
          <p:nvPr/>
        </p:nvPicPr>
        <p:blipFill>
          <a:blip r:embed="rId18" cstate="print"/>
          <a:stretch>
            <a:fillRect/>
          </a:stretch>
        </p:blipFill>
        <p:spPr>
          <a:xfrm>
            <a:off x="7810092" y="6443396"/>
            <a:ext cx="851308" cy="257709"/>
          </a:xfrm>
          <a:prstGeom prst="rect">
            <a:avLst/>
          </a:prstGeom>
        </p:spPr>
      </p:pic>
      <p:cxnSp>
        <p:nvCxnSpPr>
          <p:cNvPr id="9" name="Straight Connector 8"/>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Slide Number Placeholder 14"/>
          <p:cNvSpPr txBox="1">
            <a:spLocks/>
          </p:cNvSpPr>
          <p:nvPr/>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Tree>
    <p:extLst>
      <p:ext uri="{BB962C8B-B14F-4D97-AF65-F5344CB8AC3E}">
        <p14:creationId xmlns="" xmlns:p14="http://schemas.microsoft.com/office/powerpoint/2010/main" val="1490124787"/>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 id="2147483778" r:id="rId13"/>
    <p:sldLayoutId id="2147483779" r:id="rId14"/>
    <p:sldLayoutId id="2147483780" r:id="rId15"/>
    <p:sldLayoutId id="2147483781" r:id="rId16"/>
  </p:sldLayoutIdLst>
  <p:transition spd="slow">
    <p:fade/>
  </p:transition>
  <p:txStyles>
    <p:titleStyle>
      <a:lvl1pPr algn="l" rtl="0" eaLnBrk="1" fontAlgn="base" hangingPunct="1">
        <a:spcBef>
          <a:spcPct val="0"/>
        </a:spcBef>
        <a:spcAft>
          <a:spcPct val="0"/>
        </a:spcAft>
        <a:defRPr sz="1600">
          <a:solidFill>
            <a:schemeClr val="bg1"/>
          </a:solidFill>
          <a:latin typeface="+mj-lt"/>
          <a:ea typeface="ＭＳ Ｐゴシック" pitchFamily="-65" charset="-128"/>
          <a:cs typeface="ＭＳ Ｐゴシック"/>
        </a:defRPr>
      </a:lvl1pPr>
      <a:lvl2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2pPr>
      <a:lvl3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3pPr>
      <a:lvl4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4pPr>
      <a:lvl5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293688" indent="-293688" algn="l" rtl="0" eaLnBrk="1" fontAlgn="base" hangingPunct="1">
        <a:spcBef>
          <a:spcPct val="50000"/>
        </a:spcBef>
        <a:spcAft>
          <a:spcPct val="0"/>
        </a:spcAft>
        <a:buClr>
          <a:schemeClr val="accent2"/>
        </a:buClr>
        <a:buChar char="•"/>
        <a:defRPr sz="2400">
          <a:solidFill>
            <a:srgbClr val="000000"/>
          </a:solidFill>
          <a:latin typeface="Arial"/>
          <a:ea typeface="+mn-ea"/>
          <a:cs typeface="ＭＳ Ｐゴシック"/>
        </a:defRPr>
      </a:lvl1pPr>
      <a:lvl2pPr marL="762000" indent="-277813" algn="l" rtl="0" eaLnBrk="1" fontAlgn="base" hangingPunct="1">
        <a:spcBef>
          <a:spcPct val="10000"/>
        </a:spcBef>
        <a:spcAft>
          <a:spcPct val="0"/>
        </a:spcAft>
        <a:buClr>
          <a:schemeClr val="accent2"/>
        </a:buClr>
        <a:buFont typeface="Times" pitchFamily="18" charset="0"/>
        <a:buChar char="•"/>
        <a:defRPr sz="2200">
          <a:solidFill>
            <a:srgbClr val="000000"/>
          </a:solidFill>
          <a:latin typeface="Arial"/>
          <a:ea typeface="+mn-ea"/>
          <a:cs typeface="ＭＳ Ｐゴシック"/>
        </a:defRPr>
      </a:lvl2pPr>
      <a:lvl3pPr marL="1244600" indent="-292100" algn="l" rtl="0" eaLnBrk="1" fontAlgn="base" hangingPunct="1">
        <a:spcBef>
          <a:spcPct val="10000"/>
        </a:spcBef>
        <a:spcAft>
          <a:spcPct val="0"/>
        </a:spcAft>
        <a:buClr>
          <a:schemeClr val="accent2"/>
        </a:buClr>
        <a:buFont typeface="Lucida Grande"/>
        <a:buChar char="-"/>
        <a:defRPr sz="2000">
          <a:solidFill>
            <a:srgbClr val="000000"/>
          </a:solidFill>
          <a:latin typeface="Arial"/>
          <a:ea typeface="+mn-ea"/>
          <a:cs typeface="ＭＳ Ｐゴシック"/>
        </a:defRPr>
      </a:lvl3pPr>
      <a:lvl4pPr marL="1714500" indent="-279400"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4pPr>
      <a:lvl5pPr marL="2198688" indent="-293688"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0" y="6286500"/>
            <a:ext cx="9144000" cy="571500"/>
          </a:xfrm>
          <a:prstGeom prst="rect">
            <a:avLst/>
          </a:prstGeom>
          <a:solidFill>
            <a:schemeClr val="accent3"/>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pic>
        <p:nvPicPr>
          <p:cNvPr id="8" name="Picture 7" descr="FinalArupLogo_White_Scaled_For_PPT_300dpi.png"/>
          <p:cNvPicPr>
            <a:picLocks noChangeAspect="1"/>
          </p:cNvPicPr>
          <p:nvPr/>
        </p:nvPicPr>
        <p:blipFill>
          <a:blip r:embed="rId18" cstate="print"/>
          <a:stretch>
            <a:fillRect/>
          </a:stretch>
        </p:blipFill>
        <p:spPr>
          <a:xfrm>
            <a:off x="7810092" y="6443396"/>
            <a:ext cx="851308" cy="257709"/>
          </a:xfrm>
          <a:prstGeom prst="rect">
            <a:avLst/>
          </a:prstGeom>
        </p:spPr>
      </p:pic>
      <p:cxnSp>
        <p:nvCxnSpPr>
          <p:cNvPr id="9" name="Straight Connector 8"/>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Slide Number Placeholder 14"/>
          <p:cNvSpPr txBox="1">
            <a:spLocks/>
          </p:cNvSpPr>
          <p:nvPr/>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Lst>
  <p:transition spd="slow">
    <p:fade/>
  </p:transition>
  <p:txStyles>
    <p:titleStyle>
      <a:lvl1pPr algn="l" rtl="0" eaLnBrk="1" fontAlgn="base" hangingPunct="1">
        <a:spcBef>
          <a:spcPct val="0"/>
        </a:spcBef>
        <a:spcAft>
          <a:spcPct val="0"/>
        </a:spcAft>
        <a:defRPr sz="1600">
          <a:solidFill>
            <a:schemeClr val="bg1"/>
          </a:solidFill>
          <a:latin typeface="+mj-lt"/>
          <a:ea typeface="ＭＳ Ｐゴシック" pitchFamily="-65" charset="-128"/>
          <a:cs typeface="ＭＳ Ｐゴシック"/>
        </a:defRPr>
      </a:lvl1pPr>
      <a:lvl2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2pPr>
      <a:lvl3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3pPr>
      <a:lvl4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4pPr>
      <a:lvl5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293688" indent="-293688" algn="l" rtl="0" eaLnBrk="1" fontAlgn="base" hangingPunct="1">
        <a:spcBef>
          <a:spcPct val="50000"/>
        </a:spcBef>
        <a:spcAft>
          <a:spcPct val="0"/>
        </a:spcAft>
        <a:buClr>
          <a:schemeClr val="accent2"/>
        </a:buClr>
        <a:buChar char="•"/>
        <a:defRPr sz="2400">
          <a:solidFill>
            <a:srgbClr val="000000"/>
          </a:solidFill>
          <a:latin typeface="Arial"/>
          <a:ea typeface="+mn-ea"/>
          <a:cs typeface="ＭＳ Ｐゴシック"/>
        </a:defRPr>
      </a:lvl1pPr>
      <a:lvl2pPr marL="762000" indent="-277813" algn="l" rtl="0" eaLnBrk="1" fontAlgn="base" hangingPunct="1">
        <a:spcBef>
          <a:spcPct val="10000"/>
        </a:spcBef>
        <a:spcAft>
          <a:spcPct val="0"/>
        </a:spcAft>
        <a:buClr>
          <a:schemeClr val="accent2"/>
        </a:buClr>
        <a:buFont typeface="Times" pitchFamily="18" charset="0"/>
        <a:buChar char="•"/>
        <a:defRPr sz="2200">
          <a:solidFill>
            <a:srgbClr val="000000"/>
          </a:solidFill>
          <a:latin typeface="Arial"/>
          <a:ea typeface="+mn-ea"/>
          <a:cs typeface="ＭＳ Ｐゴシック"/>
        </a:defRPr>
      </a:lvl2pPr>
      <a:lvl3pPr marL="1244600" indent="-292100" algn="l" rtl="0" eaLnBrk="1" fontAlgn="base" hangingPunct="1">
        <a:spcBef>
          <a:spcPct val="10000"/>
        </a:spcBef>
        <a:spcAft>
          <a:spcPct val="0"/>
        </a:spcAft>
        <a:buClr>
          <a:schemeClr val="accent2"/>
        </a:buClr>
        <a:buFont typeface="Lucida Grande"/>
        <a:buChar char="-"/>
        <a:defRPr sz="2000">
          <a:solidFill>
            <a:srgbClr val="000000"/>
          </a:solidFill>
          <a:latin typeface="Arial"/>
          <a:ea typeface="+mn-ea"/>
          <a:cs typeface="ＭＳ Ｐゴシック"/>
        </a:defRPr>
      </a:lvl3pPr>
      <a:lvl4pPr marL="1714500" indent="-279400"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4pPr>
      <a:lvl5pPr marL="2198688" indent="-293688"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0" y="6286500"/>
            <a:ext cx="9144000" cy="571500"/>
          </a:xfrm>
          <a:prstGeom prst="rect">
            <a:avLst/>
          </a:prstGeom>
          <a:solidFill>
            <a:schemeClr val="accent1"/>
          </a:solidFill>
          <a:ln w="9525" cap="flat" cmpd="sng" algn="ctr">
            <a:noFill/>
            <a:prstDash val="solid"/>
          </a:ln>
          <a:effectLst>
            <a:outerShdw blurRad="40000" dist="23000" dir="5400000" rotWithShape="0">
              <a:srgbClr val="000000">
                <a:alpha val="35000"/>
              </a:srgbClr>
            </a:outerShdw>
          </a:effectLst>
        </p:spPr>
        <p:txBody>
          <a:bodyPr rtlCol="0" anchor="ctr"/>
          <a:lstStyle/>
          <a:p>
            <a:pPr eaLnBrk="1" fontAlgn="auto" hangingPunct="1">
              <a:spcBef>
                <a:spcPts val="0"/>
              </a:spcBef>
              <a:spcAft>
                <a:spcPts val="0"/>
              </a:spcAft>
              <a:defRPr/>
            </a:pPr>
            <a:endParaRPr lang="en-US" sz="1800" b="0" kern="0" smtClean="0">
              <a:solidFill>
                <a:srgbClr val="FFFFFF"/>
              </a:solidFill>
              <a:latin typeface="Arial"/>
              <a:cs typeface="Arial" pitchFamily="34" charset="0"/>
            </a:endParaRPr>
          </a:p>
        </p:txBody>
      </p:sp>
      <p:sp>
        <p:nvSpPr>
          <p:cNvPr id="1026" name="Rectangle 2"/>
          <p:cNvSpPr>
            <a:spLocks noGrp="1" noChangeArrowheads="1"/>
          </p:cNvSpPr>
          <p:nvPr>
            <p:ph type="title"/>
          </p:nvPr>
        </p:nvSpPr>
        <p:spPr bwMode="auto">
          <a:xfrm>
            <a:off x="420688" y="250825"/>
            <a:ext cx="8318500" cy="43473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endParaRPr lang="en-US" dirty="0" smtClean="0"/>
          </a:p>
        </p:txBody>
      </p:sp>
      <p:pic>
        <p:nvPicPr>
          <p:cNvPr id="6" name="Picture 5" descr="FinalArupLogo_White_Scaled_For_PPT_300dpi.png"/>
          <p:cNvPicPr>
            <a:picLocks noChangeAspect="1"/>
          </p:cNvPicPr>
          <p:nvPr/>
        </p:nvPicPr>
        <p:blipFill>
          <a:blip r:embed="rId4" cstate="print"/>
          <a:stretch>
            <a:fillRect/>
          </a:stretch>
        </p:blipFill>
        <p:spPr>
          <a:xfrm>
            <a:off x="7810092" y="6443396"/>
            <a:ext cx="851308" cy="257709"/>
          </a:xfrm>
          <a:prstGeom prst="rect">
            <a:avLst/>
          </a:prstGeom>
        </p:spPr>
      </p:pic>
      <p:cxnSp>
        <p:nvCxnSpPr>
          <p:cNvPr id="8" name="Straight Connector 7"/>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1398759562"/>
      </p:ext>
    </p:extLst>
  </p:cSld>
  <p:clrMap bg1="lt1" tx1="dk1" bg2="lt2" tx2="dk2" accent1="accent1" accent2="accent2" accent3="accent3" accent4="accent4" accent5="accent5" accent6="accent6" hlink="hlink" folHlink="folHlink"/>
  <p:sldLayoutIdLst>
    <p:sldLayoutId id="2147483683" r:id="rId1"/>
    <p:sldLayoutId id="2147483684" r:id="rId2"/>
  </p:sldLayoutIdLst>
  <p:transition spd="slow">
    <p:fade/>
  </p:transition>
  <p:txStyles>
    <p:titleStyle>
      <a:lvl1pPr algn="l" rtl="0" eaLnBrk="1" fontAlgn="base" hangingPunct="1">
        <a:lnSpc>
          <a:spcPts val="3300"/>
        </a:lnSpc>
        <a:spcBef>
          <a:spcPct val="0"/>
        </a:spcBef>
        <a:spcAft>
          <a:spcPct val="0"/>
        </a:spcAft>
        <a:defRPr sz="3200" b="0">
          <a:solidFill>
            <a:schemeClr val="accent1"/>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2pPr>
      <a:lvl3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3pPr>
      <a:lvl4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4pPr>
      <a:lvl5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361950" marR="0" indent="-361950" algn="l" defTabSz="914400" rtl="0" eaLnBrk="1" fontAlgn="base" latinLnBrk="0" hangingPunct="1">
        <a:lnSpc>
          <a:spcPts val="2900"/>
        </a:lnSpc>
        <a:spcBef>
          <a:spcPct val="50000"/>
        </a:spcBef>
        <a:spcAft>
          <a:spcPct val="0"/>
        </a:spcAft>
        <a:buClr>
          <a:srgbClr val="D22D7D"/>
        </a:buClr>
        <a:buSzTx/>
        <a:buFont typeface="Wingdings" pitchFamily="2" charset="2"/>
        <a:buNone/>
        <a:tabLst/>
        <a:defRPr sz="2400" b="0">
          <a:solidFill>
            <a:srgbClr val="000000"/>
          </a:solidFill>
          <a:latin typeface="+mn-lt"/>
          <a:ea typeface="+mn-ea"/>
          <a:cs typeface="Arial"/>
        </a:defRPr>
      </a:lvl1pPr>
      <a:lvl2pPr marL="265113" marR="0" indent="-265113" algn="l" defTabSz="914400" rtl="0" eaLnBrk="1" fontAlgn="base" latinLnBrk="0" hangingPunct="1">
        <a:lnSpc>
          <a:spcPts val="2500"/>
        </a:lnSpc>
        <a:spcBef>
          <a:spcPct val="10000"/>
        </a:spcBef>
        <a:spcAft>
          <a:spcPct val="0"/>
        </a:spcAft>
        <a:buClr>
          <a:schemeClr val="accent5"/>
        </a:buClr>
        <a:buSzTx/>
        <a:buFont typeface="Times New Roman" pitchFamily="18" charset="0"/>
        <a:buChar char="-"/>
        <a:tabLst/>
        <a:defRPr sz="2400" b="0">
          <a:solidFill>
            <a:srgbClr val="000000"/>
          </a:solidFill>
          <a:latin typeface="+mn-lt"/>
          <a:ea typeface="+mn-ea"/>
          <a:cs typeface="Arial"/>
        </a:defRPr>
      </a:lvl2pPr>
      <a:lvl3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3pPr>
      <a:lvl4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4pPr>
      <a:lvl5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5pPr>
      <a:lvl6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6pPr>
      <a:lvl7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7pPr>
      <a:lvl8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8pPr>
      <a:lvl9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0" y="6286500"/>
            <a:ext cx="9144000" cy="571500"/>
          </a:xfrm>
          <a:prstGeom prst="rect">
            <a:avLst/>
          </a:prstGeom>
          <a:solidFill>
            <a:srgbClr val="D22D7D"/>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D22D7D"/>
              </a:solidFill>
              <a:effectLst/>
              <a:uLnTx/>
              <a:uFillTx/>
              <a:latin typeface="Arial"/>
              <a:ea typeface="ＭＳ Ｐゴシック"/>
            </a:endParaRPr>
          </a:p>
        </p:txBody>
      </p:sp>
      <p:pic>
        <p:nvPicPr>
          <p:cNvPr id="8" name="Picture 7" descr="FinalArupLogo_White_Scaled_For_PPT_300dpi.png"/>
          <p:cNvPicPr>
            <a:picLocks noChangeAspect="1"/>
          </p:cNvPicPr>
          <p:nvPr/>
        </p:nvPicPr>
        <p:blipFill>
          <a:blip r:embed="rId18" cstate="print"/>
          <a:stretch>
            <a:fillRect/>
          </a:stretch>
        </p:blipFill>
        <p:spPr>
          <a:xfrm>
            <a:off x="7810092" y="6443396"/>
            <a:ext cx="851308" cy="257709"/>
          </a:xfrm>
          <a:prstGeom prst="rect">
            <a:avLst/>
          </a:prstGeom>
        </p:spPr>
      </p:pic>
      <p:cxnSp>
        <p:nvCxnSpPr>
          <p:cNvPr id="9" name="Straight Connector 8"/>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Slide Number Placeholder 14"/>
          <p:cNvSpPr txBox="1">
            <a:spLocks/>
          </p:cNvSpPr>
          <p:nvPr/>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Tree>
    <p:extLst>
      <p:ext uri="{BB962C8B-B14F-4D97-AF65-F5344CB8AC3E}">
        <p14:creationId xmlns="" xmlns:p14="http://schemas.microsoft.com/office/powerpoint/2010/main" val="275013783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Lst>
  <p:transition spd="slow">
    <p:fade/>
  </p:transition>
  <p:txStyles>
    <p:titleStyle>
      <a:lvl1pPr algn="l" rtl="0" eaLnBrk="1" fontAlgn="base" hangingPunct="1">
        <a:spcBef>
          <a:spcPct val="0"/>
        </a:spcBef>
        <a:spcAft>
          <a:spcPct val="0"/>
        </a:spcAft>
        <a:defRPr sz="1600">
          <a:solidFill>
            <a:schemeClr val="bg1"/>
          </a:solidFill>
          <a:latin typeface="+mj-lt"/>
          <a:ea typeface="ＭＳ Ｐゴシック" pitchFamily="-65" charset="-128"/>
          <a:cs typeface="ＭＳ Ｐゴシック"/>
        </a:defRPr>
      </a:lvl1pPr>
      <a:lvl2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2pPr>
      <a:lvl3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3pPr>
      <a:lvl4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4pPr>
      <a:lvl5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293688" indent="-293688" algn="l" rtl="0" eaLnBrk="1" fontAlgn="base" hangingPunct="1">
        <a:spcBef>
          <a:spcPct val="50000"/>
        </a:spcBef>
        <a:spcAft>
          <a:spcPct val="0"/>
        </a:spcAft>
        <a:buClr>
          <a:schemeClr val="accent2"/>
        </a:buClr>
        <a:buChar char="•"/>
        <a:defRPr sz="2400">
          <a:solidFill>
            <a:srgbClr val="000000"/>
          </a:solidFill>
          <a:latin typeface="Arial"/>
          <a:ea typeface="+mn-ea"/>
          <a:cs typeface="ＭＳ Ｐゴシック"/>
        </a:defRPr>
      </a:lvl1pPr>
      <a:lvl2pPr marL="762000" indent="-277813" algn="l" rtl="0" eaLnBrk="1" fontAlgn="base" hangingPunct="1">
        <a:spcBef>
          <a:spcPct val="10000"/>
        </a:spcBef>
        <a:spcAft>
          <a:spcPct val="0"/>
        </a:spcAft>
        <a:buClr>
          <a:schemeClr val="accent2"/>
        </a:buClr>
        <a:buFont typeface="Times" pitchFamily="18" charset="0"/>
        <a:buChar char="•"/>
        <a:defRPr sz="2200">
          <a:solidFill>
            <a:srgbClr val="000000"/>
          </a:solidFill>
          <a:latin typeface="Arial"/>
          <a:ea typeface="+mn-ea"/>
          <a:cs typeface="ＭＳ Ｐゴシック"/>
        </a:defRPr>
      </a:lvl2pPr>
      <a:lvl3pPr marL="1244600" indent="-292100" algn="l" rtl="0" eaLnBrk="1" fontAlgn="base" hangingPunct="1">
        <a:spcBef>
          <a:spcPct val="10000"/>
        </a:spcBef>
        <a:spcAft>
          <a:spcPct val="0"/>
        </a:spcAft>
        <a:buClr>
          <a:schemeClr val="accent2"/>
        </a:buClr>
        <a:buFont typeface="Lucida Grande"/>
        <a:buChar char="-"/>
        <a:defRPr sz="2000">
          <a:solidFill>
            <a:srgbClr val="000000"/>
          </a:solidFill>
          <a:latin typeface="Arial"/>
          <a:ea typeface="+mn-ea"/>
          <a:cs typeface="ＭＳ Ｐゴシック"/>
        </a:defRPr>
      </a:lvl3pPr>
      <a:lvl4pPr marL="1714500" indent="-279400"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4pPr>
      <a:lvl5pPr marL="2198688" indent="-293688"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0" y="6286500"/>
            <a:ext cx="9144000" cy="571500"/>
          </a:xfrm>
          <a:prstGeom prst="rect">
            <a:avLst/>
          </a:prstGeom>
          <a:solidFill>
            <a:schemeClr val="accent2"/>
          </a:solidFill>
          <a:ln w="9525" cap="flat" cmpd="sng" algn="ctr">
            <a:noFill/>
            <a:prstDash val="solid"/>
          </a:ln>
          <a:effectLst>
            <a:outerShdw blurRad="40000" dist="23000" dir="5400000" rotWithShape="0">
              <a:srgbClr val="000000">
                <a:alpha val="35000"/>
              </a:srgbClr>
            </a:outerShdw>
          </a:effectLst>
        </p:spPr>
        <p:txBody>
          <a:bodyPr rtlCol="0" anchor="ctr"/>
          <a:lstStyle/>
          <a:p>
            <a:pPr eaLnBrk="1" fontAlgn="auto" hangingPunct="1">
              <a:spcBef>
                <a:spcPts val="0"/>
              </a:spcBef>
              <a:spcAft>
                <a:spcPts val="0"/>
              </a:spcAft>
              <a:defRPr/>
            </a:pPr>
            <a:endParaRPr lang="en-US" sz="1800" b="0" kern="0" smtClean="0">
              <a:solidFill>
                <a:srgbClr val="FFFFFF"/>
              </a:solidFill>
              <a:latin typeface="Arial"/>
              <a:cs typeface="Arial" pitchFamily="34" charset="0"/>
            </a:endParaRPr>
          </a:p>
        </p:txBody>
      </p:sp>
      <p:sp>
        <p:nvSpPr>
          <p:cNvPr id="1026" name="Rectangle 2"/>
          <p:cNvSpPr>
            <a:spLocks noGrp="1" noChangeArrowheads="1"/>
          </p:cNvSpPr>
          <p:nvPr>
            <p:ph type="title"/>
          </p:nvPr>
        </p:nvSpPr>
        <p:spPr bwMode="auto">
          <a:xfrm>
            <a:off x="420688" y="250825"/>
            <a:ext cx="8318500" cy="43473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endParaRPr lang="en-US" dirty="0" smtClean="0"/>
          </a:p>
        </p:txBody>
      </p:sp>
      <p:pic>
        <p:nvPicPr>
          <p:cNvPr id="6" name="Picture 5" descr="FinalArupLogo_White_Scaled_For_PPT_300dpi.png"/>
          <p:cNvPicPr>
            <a:picLocks noChangeAspect="1"/>
          </p:cNvPicPr>
          <p:nvPr/>
        </p:nvPicPr>
        <p:blipFill>
          <a:blip r:embed="rId4" cstate="print"/>
          <a:stretch>
            <a:fillRect/>
          </a:stretch>
        </p:blipFill>
        <p:spPr>
          <a:xfrm>
            <a:off x="7810092" y="6443396"/>
            <a:ext cx="851308" cy="257709"/>
          </a:xfrm>
          <a:prstGeom prst="rect">
            <a:avLst/>
          </a:prstGeom>
        </p:spPr>
      </p:pic>
      <p:cxnSp>
        <p:nvCxnSpPr>
          <p:cNvPr id="8" name="Straight Connector 7"/>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1904259300"/>
      </p:ext>
    </p:extLst>
  </p:cSld>
  <p:clrMap bg1="lt1" tx1="dk1" bg2="lt2" tx2="dk2" accent1="accent1" accent2="accent2" accent3="accent3" accent4="accent4" accent5="accent5" accent6="accent6" hlink="hlink" folHlink="folHlink"/>
  <p:sldLayoutIdLst>
    <p:sldLayoutId id="2147483703" r:id="rId1"/>
    <p:sldLayoutId id="2147483704" r:id="rId2"/>
  </p:sldLayoutIdLst>
  <p:transition spd="slow">
    <p:fade/>
  </p:transition>
  <p:txStyles>
    <p:titleStyle>
      <a:lvl1pPr algn="l" rtl="0" eaLnBrk="1" fontAlgn="base" hangingPunct="1">
        <a:lnSpc>
          <a:spcPts val="3300"/>
        </a:lnSpc>
        <a:spcBef>
          <a:spcPct val="0"/>
        </a:spcBef>
        <a:spcAft>
          <a:spcPct val="0"/>
        </a:spcAft>
        <a:defRPr sz="3200" b="0">
          <a:solidFill>
            <a:schemeClr val="accent2"/>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2pPr>
      <a:lvl3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3pPr>
      <a:lvl4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4pPr>
      <a:lvl5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361950" marR="0" indent="-361950" algn="l" defTabSz="914400" rtl="0" eaLnBrk="1" fontAlgn="base" latinLnBrk="0" hangingPunct="1">
        <a:lnSpc>
          <a:spcPts val="2900"/>
        </a:lnSpc>
        <a:spcBef>
          <a:spcPct val="50000"/>
        </a:spcBef>
        <a:spcAft>
          <a:spcPct val="0"/>
        </a:spcAft>
        <a:buClr>
          <a:srgbClr val="D22D7D"/>
        </a:buClr>
        <a:buSzTx/>
        <a:buFont typeface="Wingdings" pitchFamily="2" charset="2"/>
        <a:buNone/>
        <a:tabLst/>
        <a:defRPr sz="2400" b="0">
          <a:solidFill>
            <a:srgbClr val="000000"/>
          </a:solidFill>
          <a:latin typeface="+mn-lt"/>
          <a:ea typeface="+mn-ea"/>
          <a:cs typeface="Arial"/>
        </a:defRPr>
      </a:lvl1pPr>
      <a:lvl2pPr marL="265113" marR="0" indent="-265113" algn="l" defTabSz="914400" rtl="0" eaLnBrk="1" fontAlgn="base" latinLnBrk="0" hangingPunct="1">
        <a:lnSpc>
          <a:spcPts val="2500"/>
        </a:lnSpc>
        <a:spcBef>
          <a:spcPct val="10000"/>
        </a:spcBef>
        <a:spcAft>
          <a:spcPct val="0"/>
        </a:spcAft>
        <a:buClr>
          <a:schemeClr val="accent5"/>
        </a:buClr>
        <a:buSzTx/>
        <a:buFont typeface="Times New Roman" pitchFamily="18" charset="0"/>
        <a:buChar char="-"/>
        <a:tabLst/>
        <a:defRPr sz="2400" b="0">
          <a:solidFill>
            <a:srgbClr val="000000"/>
          </a:solidFill>
          <a:latin typeface="+mn-lt"/>
          <a:ea typeface="+mn-ea"/>
          <a:cs typeface="Arial"/>
        </a:defRPr>
      </a:lvl2pPr>
      <a:lvl3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3pPr>
      <a:lvl4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4pPr>
      <a:lvl5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5pPr>
      <a:lvl6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6pPr>
      <a:lvl7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7pPr>
      <a:lvl8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8pPr>
      <a:lvl9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0" y="6286500"/>
            <a:ext cx="9144000" cy="571500"/>
          </a:xfrm>
          <a:prstGeom prst="rect">
            <a:avLst/>
          </a:prstGeom>
          <a:solidFill>
            <a:srgbClr val="28AAE1"/>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pic>
        <p:nvPicPr>
          <p:cNvPr id="8" name="Picture 7" descr="FinalArupLogo_White_Scaled_For_PPT_300dpi.png"/>
          <p:cNvPicPr>
            <a:picLocks noChangeAspect="1"/>
          </p:cNvPicPr>
          <p:nvPr/>
        </p:nvPicPr>
        <p:blipFill>
          <a:blip r:embed="rId18" cstate="print"/>
          <a:stretch>
            <a:fillRect/>
          </a:stretch>
        </p:blipFill>
        <p:spPr>
          <a:xfrm>
            <a:off x="7810092" y="6443396"/>
            <a:ext cx="851308" cy="257709"/>
          </a:xfrm>
          <a:prstGeom prst="rect">
            <a:avLst/>
          </a:prstGeom>
        </p:spPr>
      </p:pic>
      <p:cxnSp>
        <p:nvCxnSpPr>
          <p:cNvPr id="9" name="Straight Connector 8"/>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Slide Number Placeholder 14"/>
          <p:cNvSpPr txBox="1">
            <a:spLocks/>
          </p:cNvSpPr>
          <p:nvPr/>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Tree>
    <p:extLst>
      <p:ext uri="{BB962C8B-B14F-4D97-AF65-F5344CB8AC3E}">
        <p14:creationId xmlns="" xmlns:p14="http://schemas.microsoft.com/office/powerpoint/2010/main" val="1533444032"/>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Lst>
  <p:transition spd="slow">
    <p:fade/>
  </p:transition>
  <p:txStyles>
    <p:titleStyle>
      <a:lvl1pPr algn="l" rtl="0" eaLnBrk="1" fontAlgn="base" hangingPunct="1">
        <a:spcBef>
          <a:spcPct val="0"/>
        </a:spcBef>
        <a:spcAft>
          <a:spcPct val="0"/>
        </a:spcAft>
        <a:defRPr sz="1600">
          <a:solidFill>
            <a:schemeClr val="bg1"/>
          </a:solidFill>
          <a:latin typeface="+mj-lt"/>
          <a:ea typeface="ＭＳ Ｐゴシック" pitchFamily="-65" charset="-128"/>
          <a:cs typeface="ＭＳ Ｐゴシック"/>
        </a:defRPr>
      </a:lvl1pPr>
      <a:lvl2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2pPr>
      <a:lvl3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3pPr>
      <a:lvl4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4pPr>
      <a:lvl5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293688" indent="-293688" algn="l" rtl="0" eaLnBrk="1" fontAlgn="base" hangingPunct="1">
        <a:spcBef>
          <a:spcPct val="50000"/>
        </a:spcBef>
        <a:spcAft>
          <a:spcPct val="0"/>
        </a:spcAft>
        <a:buClr>
          <a:schemeClr val="accent2"/>
        </a:buClr>
        <a:buChar char="•"/>
        <a:defRPr sz="2400">
          <a:solidFill>
            <a:srgbClr val="000000"/>
          </a:solidFill>
          <a:latin typeface="Arial"/>
          <a:ea typeface="+mn-ea"/>
          <a:cs typeface="ＭＳ Ｐゴシック"/>
        </a:defRPr>
      </a:lvl1pPr>
      <a:lvl2pPr marL="762000" indent="-277813" algn="l" rtl="0" eaLnBrk="1" fontAlgn="base" hangingPunct="1">
        <a:spcBef>
          <a:spcPct val="10000"/>
        </a:spcBef>
        <a:spcAft>
          <a:spcPct val="0"/>
        </a:spcAft>
        <a:buClr>
          <a:schemeClr val="accent2"/>
        </a:buClr>
        <a:buFont typeface="Times" pitchFamily="18" charset="0"/>
        <a:buChar char="•"/>
        <a:defRPr sz="2200">
          <a:solidFill>
            <a:srgbClr val="000000"/>
          </a:solidFill>
          <a:latin typeface="Arial"/>
          <a:ea typeface="+mn-ea"/>
          <a:cs typeface="ＭＳ Ｐゴシック"/>
        </a:defRPr>
      </a:lvl2pPr>
      <a:lvl3pPr marL="1244600" indent="-292100" algn="l" rtl="0" eaLnBrk="1" fontAlgn="base" hangingPunct="1">
        <a:spcBef>
          <a:spcPct val="10000"/>
        </a:spcBef>
        <a:spcAft>
          <a:spcPct val="0"/>
        </a:spcAft>
        <a:buClr>
          <a:schemeClr val="accent2"/>
        </a:buClr>
        <a:buFont typeface="Lucida Grande"/>
        <a:buChar char="-"/>
        <a:defRPr sz="2000">
          <a:solidFill>
            <a:srgbClr val="000000"/>
          </a:solidFill>
          <a:latin typeface="Arial"/>
          <a:ea typeface="+mn-ea"/>
          <a:cs typeface="ＭＳ Ｐゴシック"/>
        </a:defRPr>
      </a:lvl3pPr>
      <a:lvl4pPr marL="1714500" indent="-279400"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4pPr>
      <a:lvl5pPr marL="2198688" indent="-293688"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0" y="6286500"/>
            <a:ext cx="9144000" cy="571500"/>
          </a:xfrm>
          <a:prstGeom prst="rect">
            <a:avLst/>
          </a:prstGeom>
          <a:solidFill>
            <a:schemeClr val="accent4"/>
          </a:solidFill>
          <a:ln w="9525" cap="flat" cmpd="sng" algn="ctr">
            <a:noFill/>
            <a:prstDash val="solid"/>
          </a:ln>
          <a:effectLst>
            <a:outerShdw blurRad="40000" dist="23000" dir="5400000" rotWithShape="0">
              <a:srgbClr val="000000">
                <a:alpha val="35000"/>
              </a:srgbClr>
            </a:outerShdw>
          </a:effectLst>
        </p:spPr>
        <p:txBody>
          <a:bodyPr rtlCol="0" anchor="ctr"/>
          <a:lstStyle/>
          <a:p>
            <a:pPr eaLnBrk="1" fontAlgn="auto" hangingPunct="1">
              <a:spcBef>
                <a:spcPts val="0"/>
              </a:spcBef>
              <a:spcAft>
                <a:spcPts val="0"/>
              </a:spcAft>
              <a:defRPr/>
            </a:pPr>
            <a:endParaRPr lang="en-US" sz="1800" b="0" kern="0" smtClean="0">
              <a:solidFill>
                <a:srgbClr val="FFFFFF"/>
              </a:solidFill>
              <a:latin typeface="Arial"/>
              <a:cs typeface="Arial" pitchFamily="34" charset="0"/>
            </a:endParaRPr>
          </a:p>
        </p:txBody>
      </p:sp>
      <p:sp>
        <p:nvSpPr>
          <p:cNvPr id="1026" name="Rectangle 2"/>
          <p:cNvSpPr>
            <a:spLocks noGrp="1" noChangeArrowheads="1"/>
          </p:cNvSpPr>
          <p:nvPr>
            <p:ph type="title"/>
          </p:nvPr>
        </p:nvSpPr>
        <p:spPr bwMode="auto">
          <a:xfrm>
            <a:off x="420688" y="250825"/>
            <a:ext cx="8318500" cy="43473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endParaRPr lang="en-US" dirty="0" smtClean="0"/>
          </a:p>
        </p:txBody>
      </p:sp>
      <p:pic>
        <p:nvPicPr>
          <p:cNvPr id="6" name="Picture 5" descr="FinalArupLogo_White_Scaled_For_PPT_300dpi.png"/>
          <p:cNvPicPr>
            <a:picLocks noChangeAspect="1"/>
          </p:cNvPicPr>
          <p:nvPr/>
        </p:nvPicPr>
        <p:blipFill>
          <a:blip r:embed="rId4" cstate="print"/>
          <a:stretch>
            <a:fillRect/>
          </a:stretch>
        </p:blipFill>
        <p:spPr>
          <a:xfrm>
            <a:off x="7810092" y="6443396"/>
            <a:ext cx="851308" cy="257709"/>
          </a:xfrm>
          <a:prstGeom prst="rect">
            <a:avLst/>
          </a:prstGeom>
        </p:spPr>
      </p:pic>
      <p:cxnSp>
        <p:nvCxnSpPr>
          <p:cNvPr id="8" name="Straight Connector 7"/>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1699120820"/>
      </p:ext>
    </p:extLst>
  </p:cSld>
  <p:clrMap bg1="lt1" tx1="dk1" bg2="lt2" tx2="dk2" accent1="accent1" accent2="accent2" accent3="accent3" accent4="accent4" accent5="accent5" accent6="accent6" hlink="hlink" folHlink="folHlink"/>
  <p:sldLayoutIdLst>
    <p:sldLayoutId id="2147483723" r:id="rId1"/>
    <p:sldLayoutId id="2147483724" r:id="rId2"/>
  </p:sldLayoutIdLst>
  <p:transition spd="slow">
    <p:fade/>
  </p:transition>
  <p:txStyles>
    <p:titleStyle>
      <a:lvl1pPr algn="l" rtl="0" eaLnBrk="1" fontAlgn="base" hangingPunct="1">
        <a:lnSpc>
          <a:spcPts val="3300"/>
        </a:lnSpc>
        <a:spcBef>
          <a:spcPct val="0"/>
        </a:spcBef>
        <a:spcAft>
          <a:spcPct val="0"/>
        </a:spcAft>
        <a:defRPr sz="3200" b="0">
          <a:solidFill>
            <a:schemeClr val="accent4"/>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2pPr>
      <a:lvl3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3pPr>
      <a:lvl4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4pPr>
      <a:lvl5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361950" marR="0" indent="-361950" algn="l" defTabSz="914400" rtl="0" eaLnBrk="1" fontAlgn="base" latinLnBrk="0" hangingPunct="1">
        <a:lnSpc>
          <a:spcPts val="2900"/>
        </a:lnSpc>
        <a:spcBef>
          <a:spcPct val="50000"/>
        </a:spcBef>
        <a:spcAft>
          <a:spcPct val="0"/>
        </a:spcAft>
        <a:buClr>
          <a:srgbClr val="D22D7D"/>
        </a:buClr>
        <a:buSzTx/>
        <a:buFont typeface="Wingdings" pitchFamily="2" charset="2"/>
        <a:buNone/>
        <a:tabLst/>
        <a:defRPr sz="2400" b="0">
          <a:solidFill>
            <a:srgbClr val="000000"/>
          </a:solidFill>
          <a:latin typeface="+mn-lt"/>
          <a:ea typeface="+mn-ea"/>
          <a:cs typeface="Arial"/>
        </a:defRPr>
      </a:lvl1pPr>
      <a:lvl2pPr marL="265113" marR="0" indent="-265113" algn="l" defTabSz="914400" rtl="0" eaLnBrk="1" fontAlgn="base" latinLnBrk="0" hangingPunct="1">
        <a:lnSpc>
          <a:spcPts val="2500"/>
        </a:lnSpc>
        <a:spcBef>
          <a:spcPct val="10000"/>
        </a:spcBef>
        <a:spcAft>
          <a:spcPct val="0"/>
        </a:spcAft>
        <a:buClr>
          <a:schemeClr val="accent5"/>
        </a:buClr>
        <a:buSzTx/>
        <a:buFont typeface="Times New Roman" pitchFamily="18" charset="0"/>
        <a:buChar char="-"/>
        <a:tabLst/>
        <a:defRPr sz="2400" b="0">
          <a:solidFill>
            <a:srgbClr val="000000"/>
          </a:solidFill>
          <a:latin typeface="+mn-lt"/>
          <a:ea typeface="+mn-ea"/>
          <a:cs typeface="Arial"/>
        </a:defRPr>
      </a:lvl2pPr>
      <a:lvl3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3pPr>
      <a:lvl4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4pPr>
      <a:lvl5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5pPr>
      <a:lvl6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6pPr>
      <a:lvl7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7pPr>
      <a:lvl8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8pPr>
      <a:lvl9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0" y="6286500"/>
            <a:ext cx="9144000" cy="571500"/>
          </a:xfrm>
          <a:prstGeom prst="rect">
            <a:avLst/>
          </a:prstGeom>
          <a:solidFill>
            <a:schemeClr val="accent4"/>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pic>
        <p:nvPicPr>
          <p:cNvPr id="8" name="Picture 7" descr="FinalArupLogo_White_Scaled_For_PPT_300dpi.png"/>
          <p:cNvPicPr>
            <a:picLocks noChangeAspect="1"/>
          </p:cNvPicPr>
          <p:nvPr/>
        </p:nvPicPr>
        <p:blipFill>
          <a:blip r:embed="rId18" cstate="print"/>
          <a:stretch>
            <a:fillRect/>
          </a:stretch>
        </p:blipFill>
        <p:spPr>
          <a:xfrm>
            <a:off x="7810092" y="6443396"/>
            <a:ext cx="851308" cy="257709"/>
          </a:xfrm>
          <a:prstGeom prst="rect">
            <a:avLst/>
          </a:prstGeom>
        </p:spPr>
      </p:pic>
      <p:cxnSp>
        <p:nvCxnSpPr>
          <p:cNvPr id="9" name="Straight Connector 8"/>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Slide Number Placeholder 14"/>
          <p:cNvSpPr txBox="1">
            <a:spLocks/>
          </p:cNvSpPr>
          <p:nvPr/>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Tree>
    <p:extLst>
      <p:ext uri="{BB962C8B-B14F-4D97-AF65-F5344CB8AC3E}">
        <p14:creationId xmlns="" xmlns:p14="http://schemas.microsoft.com/office/powerpoint/2010/main" val="3115213061"/>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Lst>
  <p:transition spd="slow">
    <p:fade/>
  </p:transition>
  <p:txStyles>
    <p:titleStyle>
      <a:lvl1pPr algn="l" rtl="0" eaLnBrk="1" fontAlgn="base" hangingPunct="1">
        <a:spcBef>
          <a:spcPct val="0"/>
        </a:spcBef>
        <a:spcAft>
          <a:spcPct val="0"/>
        </a:spcAft>
        <a:defRPr sz="1600">
          <a:solidFill>
            <a:schemeClr val="bg1"/>
          </a:solidFill>
          <a:latin typeface="+mj-lt"/>
          <a:ea typeface="ＭＳ Ｐゴシック" pitchFamily="-65" charset="-128"/>
          <a:cs typeface="ＭＳ Ｐゴシック"/>
        </a:defRPr>
      </a:lvl1pPr>
      <a:lvl2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2pPr>
      <a:lvl3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3pPr>
      <a:lvl4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4pPr>
      <a:lvl5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293688" indent="-293688" algn="l" rtl="0" eaLnBrk="1" fontAlgn="base" hangingPunct="1">
        <a:spcBef>
          <a:spcPct val="50000"/>
        </a:spcBef>
        <a:spcAft>
          <a:spcPct val="0"/>
        </a:spcAft>
        <a:buClr>
          <a:schemeClr val="accent2"/>
        </a:buClr>
        <a:buChar char="•"/>
        <a:defRPr sz="2400">
          <a:solidFill>
            <a:srgbClr val="000000"/>
          </a:solidFill>
          <a:latin typeface="Arial"/>
          <a:ea typeface="+mn-ea"/>
          <a:cs typeface="ＭＳ Ｐゴシック"/>
        </a:defRPr>
      </a:lvl1pPr>
      <a:lvl2pPr marL="762000" indent="-277813" algn="l" rtl="0" eaLnBrk="1" fontAlgn="base" hangingPunct="1">
        <a:spcBef>
          <a:spcPct val="10000"/>
        </a:spcBef>
        <a:spcAft>
          <a:spcPct val="0"/>
        </a:spcAft>
        <a:buClr>
          <a:schemeClr val="accent2"/>
        </a:buClr>
        <a:buFont typeface="Times" pitchFamily="18" charset="0"/>
        <a:buChar char="•"/>
        <a:defRPr sz="2200">
          <a:solidFill>
            <a:srgbClr val="000000"/>
          </a:solidFill>
          <a:latin typeface="Arial"/>
          <a:ea typeface="+mn-ea"/>
          <a:cs typeface="ＭＳ Ｐゴシック"/>
        </a:defRPr>
      </a:lvl2pPr>
      <a:lvl3pPr marL="1244600" indent="-292100" algn="l" rtl="0" eaLnBrk="1" fontAlgn="base" hangingPunct="1">
        <a:spcBef>
          <a:spcPct val="10000"/>
        </a:spcBef>
        <a:spcAft>
          <a:spcPct val="0"/>
        </a:spcAft>
        <a:buClr>
          <a:schemeClr val="accent2"/>
        </a:buClr>
        <a:buFont typeface="Lucida Grande"/>
        <a:buChar char="-"/>
        <a:defRPr sz="2000">
          <a:solidFill>
            <a:srgbClr val="000000"/>
          </a:solidFill>
          <a:latin typeface="Arial"/>
          <a:ea typeface="+mn-ea"/>
          <a:cs typeface="ＭＳ Ｐゴシック"/>
        </a:defRPr>
      </a:lvl3pPr>
      <a:lvl4pPr marL="1714500" indent="-279400"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4pPr>
      <a:lvl5pPr marL="2198688" indent="-293688"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0" y="6286500"/>
            <a:ext cx="9144000" cy="571500"/>
          </a:xfrm>
          <a:prstGeom prst="rect">
            <a:avLst/>
          </a:prstGeom>
          <a:solidFill>
            <a:schemeClr val="accent5"/>
          </a:solidFill>
          <a:ln w="9525" cap="flat" cmpd="sng" algn="ctr">
            <a:noFill/>
            <a:prstDash val="solid"/>
          </a:ln>
          <a:effectLst>
            <a:outerShdw blurRad="40000" dist="23000" dir="5400000" rotWithShape="0">
              <a:srgbClr val="000000">
                <a:alpha val="35000"/>
              </a:srgbClr>
            </a:outerShdw>
          </a:effectLst>
        </p:spPr>
        <p:txBody>
          <a:bodyPr rtlCol="0" anchor="ctr"/>
          <a:lstStyle/>
          <a:p>
            <a:pPr eaLnBrk="1" fontAlgn="auto" hangingPunct="1">
              <a:spcBef>
                <a:spcPts val="0"/>
              </a:spcBef>
              <a:spcAft>
                <a:spcPts val="0"/>
              </a:spcAft>
              <a:defRPr/>
            </a:pPr>
            <a:endParaRPr lang="en-US" sz="1800" b="0" kern="0" smtClean="0">
              <a:solidFill>
                <a:srgbClr val="FFFFFF"/>
              </a:solidFill>
              <a:latin typeface="Arial"/>
              <a:cs typeface="Arial" pitchFamily="34" charset="0"/>
            </a:endParaRPr>
          </a:p>
        </p:txBody>
      </p:sp>
      <p:sp>
        <p:nvSpPr>
          <p:cNvPr id="1026" name="Rectangle 2"/>
          <p:cNvSpPr>
            <a:spLocks noGrp="1" noChangeArrowheads="1"/>
          </p:cNvSpPr>
          <p:nvPr>
            <p:ph type="title"/>
          </p:nvPr>
        </p:nvSpPr>
        <p:spPr bwMode="auto">
          <a:xfrm>
            <a:off x="420688" y="250825"/>
            <a:ext cx="8318500" cy="43473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endParaRPr lang="en-US" dirty="0" smtClean="0"/>
          </a:p>
        </p:txBody>
      </p:sp>
      <p:pic>
        <p:nvPicPr>
          <p:cNvPr id="6" name="Picture 5" descr="FinalArupLogo_White_Scaled_For_PPT_300dpi.png"/>
          <p:cNvPicPr>
            <a:picLocks noChangeAspect="1"/>
          </p:cNvPicPr>
          <p:nvPr/>
        </p:nvPicPr>
        <p:blipFill>
          <a:blip r:embed="rId4" cstate="print"/>
          <a:stretch>
            <a:fillRect/>
          </a:stretch>
        </p:blipFill>
        <p:spPr>
          <a:xfrm>
            <a:off x="7810092" y="6443396"/>
            <a:ext cx="851308" cy="257709"/>
          </a:xfrm>
          <a:prstGeom prst="rect">
            <a:avLst/>
          </a:prstGeom>
        </p:spPr>
      </p:pic>
      <p:cxnSp>
        <p:nvCxnSpPr>
          <p:cNvPr id="8" name="Straight Connector 7"/>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3513202089"/>
      </p:ext>
    </p:extLst>
  </p:cSld>
  <p:clrMap bg1="lt1" tx1="dk1" bg2="lt2" tx2="dk2" accent1="accent1" accent2="accent2" accent3="accent3" accent4="accent4" accent5="accent5" accent6="accent6" hlink="hlink" folHlink="folHlink"/>
  <p:sldLayoutIdLst>
    <p:sldLayoutId id="2147483743" r:id="rId1"/>
    <p:sldLayoutId id="2147483744" r:id="rId2"/>
  </p:sldLayoutIdLst>
  <p:transition spd="slow">
    <p:fade/>
  </p:transition>
  <p:txStyles>
    <p:titleStyle>
      <a:lvl1pPr algn="l" rtl="0" eaLnBrk="1" fontAlgn="base" hangingPunct="1">
        <a:lnSpc>
          <a:spcPts val="3300"/>
        </a:lnSpc>
        <a:spcBef>
          <a:spcPct val="0"/>
        </a:spcBef>
        <a:spcAft>
          <a:spcPct val="0"/>
        </a:spcAft>
        <a:defRPr sz="3200" b="0">
          <a:solidFill>
            <a:schemeClr val="accent5"/>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2pPr>
      <a:lvl3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3pPr>
      <a:lvl4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4pPr>
      <a:lvl5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361950" marR="0" indent="-361950" algn="l" defTabSz="914400" rtl="0" eaLnBrk="1" fontAlgn="base" latinLnBrk="0" hangingPunct="1">
        <a:lnSpc>
          <a:spcPts val="2900"/>
        </a:lnSpc>
        <a:spcBef>
          <a:spcPct val="50000"/>
        </a:spcBef>
        <a:spcAft>
          <a:spcPct val="0"/>
        </a:spcAft>
        <a:buClr>
          <a:srgbClr val="D22D7D"/>
        </a:buClr>
        <a:buSzTx/>
        <a:buFont typeface="Wingdings" pitchFamily="2" charset="2"/>
        <a:buNone/>
        <a:tabLst/>
        <a:defRPr sz="2400" b="0">
          <a:solidFill>
            <a:srgbClr val="000000"/>
          </a:solidFill>
          <a:latin typeface="+mn-lt"/>
          <a:ea typeface="+mn-ea"/>
          <a:cs typeface="Arial"/>
        </a:defRPr>
      </a:lvl1pPr>
      <a:lvl2pPr marL="265113" marR="0" indent="-265113" algn="l" defTabSz="914400" rtl="0" eaLnBrk="1" fontAlgn="base" latinLnBrk="0" hangingPunct="1">
        <a:lnSpc>
          <a:spcPts val="2500"/>
        </a:lnSpc>
        <a:spcBef>
          <a:spcPct val="10000"/>
        </a:spcBef>
        <a:spcAft>
          <a:spcPct val="0"/>
        </a:spcAft>
        <a:buClr>
          <a:schemeClr val="accent5"/>
        </a:buClr>
        <a:buSzTx/>
        <a:buFont typeface="Times New Roman" pitchFamily="18" charset="0"/>
        <a:buChar char="-"/>
        <a:tabLst/>
        <a:defRPr sz="2400" b="0">
          <a:solidFill>
            <a:srgbClr val="000000"/>
          </a:solidFill>
          <a:latin typeface="+mn-lt"/>
          <a:ea typeface="+mn-ea"/>
          <a:cs typeface="Arial"/>
        </a:defRPr>
      </a:lvl2pPr>
      <a:lvl3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3pPr>
      <a:lvl4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4pPr>
      <a:lvl5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5pPr>
      <a:lvl6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6pPr>
      <a:lvl7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7pPr>
      <a:lvl8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8pPr>
      <a:lvl9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chart" Target="../charts/chart4.xml"/></Relationships>
</file>

<file path=ppt/slides/_rels/slide1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25.emf"/></Relationships>
</file>

<file path=ppt/slides/_rels/slide22.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27.em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image" Target="../media/image28.gif"/><Relationship Id="rId1" Type="http://schemas.openxmlformats.org/officeDocument/2006/relationships/slideLayout" Target="../slideLayouts/slideLayout4.xml"/><Relationship Id="rId6" Type="http://schemas.openxmlformats.org/officeDocument/2006/relationships/image" Target="../media/image32.gif"/><Relationship Id="rId5" Type="http://schemas.openxmlformats.org/officeDocument/2006/relationships/image" Target="../media/image31.gif"/><Relationship Id="rId4" Type="http://schemas.openxmlformats.org/officeDocument/2006/relationships/image" Target="../media/image30.gif"/></Relationships>
</file>

<file path=ppt/slides/_rels/slide25.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image" Target="../media/image33.gif"/><Relationship Id="rId1" Type="http://schemas.openxmlformats.org/officeDocument/2006/relationships/slideLayout" Target="../slideLayouts/slideLayout4.xml"/><Relationship Id="rId6" Type="http://schemas.openxmlformats.org/officeDocument/2006/relationships/image" Target="../media/image32.gif"/><Relationship Id="rId5" Type="http://schemas.openxmlformats.org/officeDocument/2006/relationships/image" Target="../media/image36.gif"/><Relationship Id="rId4" Type="http://schemas.openxmlformats.org/officeDocument/2006/relationships/image" Target="../media/image35.gif"/></Relationships>
</file>

<file path=ppt/slides/_rels/slide26.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image" Target="../media/image37.gif"/><Relationship Id="rId1" Type="http://schemas.openxmlformats.org/officeDocument/2006/relationships/slideLayout" Target="../slideLayouts/slideLayout4.xml"/><Relationship Id="rId6" Type="http://schemas.openxmlformats.org/officeDocument/2006/relationships/image" Target="../media/image32.gif"/><Relationship Id="rId5" Type="http://schemas.openxmlformats.org/officeDocument/2006/relationships/image" Target="../media/image40.gif"/><Relationship Id="rId4" Type="http://schemas.openxmlformats.org/officeDocument/2006/relationships/image" Target="../media/image39.gif"/></Relationships>
</file>

<file path=ppt/slides/_rels/slide27.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image" Target="../media/image41.gif"/><Relationship Id="rId1" Type="http://schemas.openxmlformats.org/officeDocument/2006/relationships/slideLayout" Target="../slideLayouts/slideLayout4.xml"/><Relationship Id="rId6" Type="http://schemas.openxmlformats.org/officeDocument/2006/relationships/image" Target="../media/image32.gif"/><Relationship Id="rId5" Type="http://schemas.openxmlformats.org/officeDocument/2006/relationships/image" Target="../media/image44.gif"/><Relationship Id="rId4" Type="http://schemas.openxmlformats.org/officeDocument/2006/relationships/image" Target="../media/image43.gif"/></Relationships>
</file>

<file path=ppt/slides/_rels/slide28.xml.rels><?xml version="1.0" encoding="UTF-8" standalone="yes"?>
<Relationships xmlns="http://schemas.openxmlformats.org/package/2006/relationships"><Relationship Id="rId3" Type="http://schemas.openxmlformats.org/officeDocument/2006/relationships/image" Target="../media/image46.gif"/><Relationship Id="rId2" Type="http://schemas.openxmlformats.org/officeDocument/2006/relationships/image" Target="../media/image45.gif"/><Relationship Id="rId1" Type="http://schemas.openxmlformats.org/officeDocument/2006/relationships/slideLayout" Target="../slideLayouts/slideLayout4.xml"/><Relationship Id="rId6" Type="http://schemas.openxmlformats.org/officeDocument/2006/relationships/image" Target="../media/image32.gif"/><Relationship Id="rId5" Type="http://schemas.openxmlformats.org/officeDocument/2006/relationships/image" Target="../media/image48.gif"/><Relationship Id="rId4" Type="http://schemas.openxmlformats.org/officeDocument/2006/relationships/image" Target="../media/image47.gif"/></Relationships>
</file>

<file path=ppt/slides/_rels/slide29.xml.rels><?xml version="1.0" encoding="UTF-8" standalone="yes"?>
<Relationships xmlns="http://schemas.openxmlformats.org/package/2006/relationships"><Relationship Id="rId3" Type="http://schemas.openxmlformats.org/officeDocument/2006/relationships/image" Target="../media/image50.gif"/><Relationship Id="rId2" Type="http://schemas.openxmlformats.org/officeDocument/2006/relationships/image" Target="../media/image49.gif"/><Relationship Id="rId1" Type="http://schemas.openxmlformats.org/officeDocument/2006/relationships/slideLayout" Target="../slideLayouts/slideLayout4.xml"/><Relationship Id="rId6" Type="http://schemas.openxmlformats.org/officeDocument/2006/relationships/image" Target="../media/image32.gif"/><Relationship Id="rId5" Type="http://schemas.openxmlformats.org/officeDocument/2006/relationships/image" Target="../media/image52.gif"/><Relationship Id="rId4" Type="http://schemas.openxmlformats.org/officeDocument/2006/relationships/image" Target="../media/image51.gif"/></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54.gif"/><Relationship Id="rId2" Type="http://schemas.openxmlformats.org/officeDocument/2006/relationships/image" Target="../media/image53.gif"/><Relationship Id="rId1" Type="http://schemas.openxmlformats.org/officeDocument/2006/relationships/slideLayout" Target="../slideLayouts/slideLayout4.xml"/><Relationship Id="rId6" Type="http://schemas.openxmlformats.org/officeDocument/2006/relationships/image" Target="../media/image32.gif"/><Relationship Id="rId5" Type="http://schemas.openxmlformats.org/officeDocument/2006/relationships/image" Target="../media/image56.gif"/><Relationship Id="rId4" Type="http://schemas.openxmlformats.org/officeDocument/2006/relationships/image" Target="../media/image55.gif"/></Relationships>
</file>

<file path=ppt/slides/_rels/slide31.xml.rels><?xml version="1.0" encoding="UTF-8" standalone="yes"?>
<Relationships xmlns="http://schemas.openxmlformats.org/package/2006/relationships"><Relationship Id="rId3" Type="http://schemas.openxmlformats.org/officeDocument/2006/relationships/image" Target="../media/image58.gif"/><Relationship Id="rId2" Type="http://schemas.openxmlformats.org/officeDocument/2006/relationships/image" Target="../media/image57.gif"/><Relationship Id="rId1" Type="http://schemas.openxmlformats.org/officeDocument/2006/relationships/slideLayout" Target="../slideLayouts/slideLayout4.xml"/><Relationship Id="rId6" Type="http://schemas.openxmlformats.org/officeDocument/2006/relationships/image" Target="../media/image32.gif"/><Relationship Id="rId5" Type="http://schemas.openxmlformats.org/officeDocument/2006/relationships/image" Target="../media/image60.gif"/><Relationship Id="rId4" Type="http://schemas.openxmlformats.org/officeDocument/2006/relationships/image" Target="../media/image59.gif"/></Relationships>
</file>

<file path=ppt/slides/_rels/slide32.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image" Target="../media/image28.gif"/><Relationship Id="rId1" Type="http://schemas.openxmlformats.org/officeDocument/2006/relationships/slideLayout" Target="../slideLayouts/slideLayout4.xml"/><Relationship Id="rId6" Type="http://schemas.openxmlformats.org/officeDocument/2006/relationships/image" Target="../media/image32.gif"/><Relationship Id="rId5" Type="http://schemas.openxmlformats.org/officeDocument/2006/relationships/image" Target="../media/image31.gif"/><Relationship Id="rId4" Type="http://schemas.openxmlformats.org/officeDocument/2006/relationships/image" Target="../media/image30.gif"/></Relationships>
</file>

<file path=ppt/slides/_rels/slide33.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image" Target="../media/image33.gif"/><Relationship Id="rId1" Type="http://schemas.openxmlformats.org/officeDocument/2006/relationships/slideLayout" Target="../slideLayouts/slideLayout4.xml"/><Relationship Id="rId6" Type="http://schemas.openxmlformats.org/officeDocument/2006/relationships/image" Target="../media/image32.gif"/><Relationship Id="rId5" Type="http://schemas.openxmlformats.org/officeDocument/2006/relationships/image" Target="../media/image36.gif"/><Relationship Id="rId4" Type="http://schemas.openxmlformats.org/officeDocument/2006/relationships/image" Target="../media/image35.gif"/></Relationships>
</file>

<file path=ppt/slides/_rels/slide34.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image" Target="../media/image37.gif"/><Relationship Id="rId1" Type="http://schemas.openxmlformats.org/officeDocument/2006/relationships/slideLayout" Target="../slideLayouts/slideLayout4.xml"/><Relationship Id="rId6" Type="http://schemas.openxmlformats.org/officeDocument/2006/relationships/image" Target="../media/image32.gif"/><Relationship Id="rId5" Type="http://schemas.openxmlformats.org/officeDocument/2006/relationships/image" Target="../media/image40.gif"/><Relationship Id="rId4" Type="http://schemas.openxmlformats.org/officeDocument/2006/relationships/image" Target="../media/image39.gif"/></Relationships>
</file>

<file path=ppt/slides/_rels/slide35.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image" Target="../media/image41.gif"/><Relationship Id="rId1" Type="http://schemas.openxmlformats.org/officeDocument/2006/relationships/slideLayout" Target="../slideLayouts/slideLayout4.xml"/><Relationship Id="rId6" Type="http://schemas.openxmlformats.org/officeDocument/2006/relationships/image" Target="../media/image32.gif"/><Relationship Id="rId5" Type="http://schemas.openxmlformats.org/officeDocument/2006/relationships/image" Target="../media/image44.gif"/><Relationship Id="rId4" Type="http://schemas.openxmlformats.org/officeDocument/2006/relationships/image" Target="../media/image43.gif"/></Relationships>
</file>

<file path=ppt/slides/_rels/slide36.xml.rels><?xml version="1.0" encoding="UTF-8" standalone="yes"?>
<Relationships xmlns="http://schemas.openxmlformats.org/package/2006/relationships"><Relationship Id="rId3" Type="http://schemas.openxmlformats.org/officeDocument/2006/relationships/image" Target="../media/image46.gif"/><Relationship Id="rId2" Type="http://schemas.openxmlformats.org/officeDocument/2006/relationships/image" Target="../media/image45.gif"/><Relationship Id="rId1" Type="http://schemas.openxmlformats.org/officeDocument/2006/relationships/slideLayout" Target="../slideLayouts/slideLayout4.xml"/><Relationship Id="rId6" Type="http://schemas.openxmlformats.org/officeDocument/2006/relationships/image" Target="../media/image32.gif"/><Relationship Id="rId5" Type="http://schemas.openxmlformats.org/officeDocument/2006/relationships/image" Target="../media/image48.gif"/><Relationship Id="rId4" Type="http://schemas.openxmlformats.org/officeDocument/2006/relationships/image" Target="../media/image47.gif"/></Relationships>
</file>

<file path=ppt/slides/_rels/slide37.xml.rels><?xml version="1.0" encoding="UTF-8" standalone="yes"?>
<Relationships xmlns="http://schemas.openxmlformats.org/package/2006/relationships"><Relationship Id="rId3" Type="http://schemas.openxmlformats.org/officeDocument/2006/relationships/image" Target="../media/image50.gif"/><Relationship Id="rId2" Type="http://schemas.openxmlformats.org/officeDocument/2006/relationships/image" Target="../media/image49.gif"/><Relationship Id="rId1" Type="http://schemas.openxmlformats.org/officeDocument/2006/relationships/slideLayout" Target="../slideLayouts/slideLayout4.xml"/><Relationship Id="rId6" Type="http://schemas.openxmlformats.org/officeDocument/2006/relationships/image" Target="../media/image32.gif"/><Relationship Id="rId5" Type="http://schemas.openxmlformats.org/officeDocument/2006/relationships/image" Target="../media/image52.gif"/><Relationship Id="rId4" Type="http://schemas.openxmlformats.org/officeDocument/2006/relationships/image" Target="../media/image51.gif"/></Relationships>
</file>

<file path=ppt/slides/_rels/slide38.xml.rels><?xml version="1.0" encoding="UTF-8" standalone="yes"?>
<Relationships xmlns="http://schemas.openxmlformats.org/package/2006/relationships"><Relationship Id="rId3" Type="http://schemas.openxmlformats.org/officeDocument/2006/relationships/image" Target="../media/image54.gif"/><Relationship Id="rId2" Type="http://schemas.openxmlformats.org/officeDocument/2006/relationships/image" Target="../media/image53.gif"/><Relationship Id="rId1" Type="http://schemas.openxmlformats.org/officeDocument/2006/relationships/slideLayout" Target="../slideLayouts/slideLayout4.xml"/><Relationship Id="rId6" Type="http://schemas.openxmlformats.org/officeDocument/2006/relationships/image" Target="../media/image32.gif"/><Relationship Id="rId5" Type="http://schemas.openxmlformats.org/officeDocument/2006/relationships/image" Target="../media/image56.gif"/><Relationship Id="rId4" Type="http://schemas.openxmlformats.org/officeDocument/2006/relationships/image" Target="../media/image55.gif"/></Relationships>
</file>

<file path=ppt/slides/_rels/slide39.xml.rels><?xml version="1.0" encoding="UTF-8" standalone="yes"?>
<Relationships xmlns="http://schemas.openxmlformats.org/package/2006/relationships"><Relationship Id="rId3" Type="http://schemas.openxmlformats.org/officeDocument/2006/relationships/image" Target="../media/image58.gif"/><Relationship Id="rId2" Type="http://schemas.openxmlformats.org/officeDocument/2006/relationships/image" Target="../media/image57.gif"/><Relationship Id="rId1" Type="http://schemas.openxmlformats.org/officeDocument/2006/relationships/slideLayout" Target="../slideLayouts/slideLayout4.xml"/><Relationship Id="rId6" Type="http://schemas.openxmlformats.org/officeDocument/2006/relationships/image" Target="../media/image32.gif"/><Relationship Id="rId5" Type="http://schemas.openxmlformats.org/officeDocument/2006/relationships/image" Target="../media/image60.gif"/><Relationship Id="rId4" Type="http://schemas.openxmlformats.org/officeDocument/2006/relationships/image" Target="../media/image59.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image" Target="../media/image28.gif"/><Relationship Id="rId1" Type="http://schemas.openxmlformats.org/officeDocument/2006/relationships/slideLayout" Target="../slideLayouts/slideLayout4.xml"/><Relationship Id="rId6" Type="http://schemas.openxmlformats.org/officeDocument/2006/relationships/image" Target="../media/image32.gif"/><Relationship Id="rId5" Type="http://schemas.openxmlformats.org/officeDocument/2006/relationships/image" Target="../media/image31.gif"/><Relationship Id="rId4" Type="http://schemas.openxmlformats.org/officeDocument/2006/relationships/image" Target="../media/image30.gif"/></Relationships>
</file>

<file path=ppt/slides/_rels/slide41.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47.gif"/></Relationships>
</file>

<file path=ppt/slides/_rels/slide42.xml.rels><?xml version="1.0" encoding="UTF-8" standalone="yes"?>
<Relationships xmlns="http://schemas.openxmlformats.org/package/2006/relationships"><Relationship Id="rId3" Type="http://schemas.openxmlformats.org/officeDocument/2006/relationships/image" Target="../media/image48.gif"/><Relationship Id="rId2" Type="http://schemas.openxmlformats.org/officeDocument/2006/relationships/image" Target="../media/image30.gif"/><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4.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412776"/>
            <a:ext cx="7772400" cy="1470025"/>
          </a:xfrm>
        </p:spPr>
        <p:txBody>
          <a:bodyPr/>
          <a:lstStyle/>
          <a:p>
            <a:r>
              <a:rPr lang="en-GB" dirty="0" smtClean="0"/>
              <a:t>Update on “Task 2” progress</a:t>
            </a:r>
            <a:endParaRPr lang="en-GB" dirty="0"/>
          </a:p>
        </p:txBody>
      </p:sp>
      <p:sp>
        <p:nvSpPr>
          <p:cNvPr id="3" name="Subtitle 2"/>
          <p:cNvSpPr>
            <a:spLocks noGrp="1"/>
          </p:cNvSpPr>
          <p:nvPr>
            <p:ph type="subTitle" idx="1"/>
          </p:nvPr>
        </p:nvSpPr>
        <p:spPr>
          <a:xfrm>
            <a:off x="1475656" y="2852936"/>
            <a:ext cx="6400800" cy="1752600"/>
          </a:xfrm>
        </p:spPr>
        <p:txBody>
          <a:bodyPr>
            <a:noAutofit/>
          </a:bodyPr>
          <a:lstStyle/>
          <a:p>
            <a:endParaRPr lang="en-GB" sz="1500" dirty="0" smtClean="0"/>
          </a:p>
        </p:txBody>
      </p:sp>
      <p:sp>
        <p:nvSpPr>
          <p:cNvPr id="4" name="Subtitle 2"/>
          <p:cNvSpPr txBox="1">
            <a:spLocks/>
          </p:cNvSpPr>
          <p:nvPr/>
        </p:nvSpPr>
        <p:spPr>
          <a:xfrm>
            <a:off x="619472" y="1988840"/>
            <a:ext cx="6400800" cy="1752600"/>
          </a:xfrm>
          <a:prstGeom prst="rect">
            <a:avLst/>
          </a:prstGeom>
        </p:spPr>
        <p:txBody>
          <a:bodyPr>
            <a:noAutofit/>
          </a:bodyPr>
          <a:lstStyle/>
          <a:p>
            <a:pPr marL="0" marR="0" lvl="0" indent="0" defTabSz="914400" rtl="0" eaLnBrk="1" fontAlgn="base" latinLnBrk="0" hangingPunct="1">
              <a:lnSpc>
                <a:spcPts val="2900"/>
              </a:lnSpc>
              <a:spcBef>
                <a:spcPct val="50000"/>
              </a:spcBef>
              <a:spcAft>
                <a:spcPct val="0"/>
              </a:spcAft>
              <a:buClr>
                <a:srgbClr val="D22D7D"/>
              </a:buClr>
              <a:buSzTx/>
              <a:buFont typeface="Wingdings" pitchFamily="2" charset="2"/>
              <a:buNone/>
              <a:tabLst/>
              <a:defRPr/>
            </a:pPr>
            <a:r>
              <a:rPr kumimoji="0" lang="en-GB" b="0" i="0" u="none" strike="noStrike" kern="0" cap="none" spc="0" normalizeH="0" baseline="0" noProof="0" dirty="0" smtClean="0">
                <a:ln>
                  <a:noFill/>
                </a:ln>
                <a:solidFill>
                  <a:schemeClr val="tx1">
                    <a:tint val="75000"/>
                  </a:schemeClr>
                </a:solidFill>
                <a:effectLst/>
                <a:uLnTx/>
                <a:uFillTx/>
                <a:latin typeface="+mn-lt"/>
                <a:ea typeface="+mn-ea"/>
                <a:cs typeface="Arial"/>
              </a:rPr>
              <a:t>Ground model and 3D cavern layout</a:t>
            </a:r>
          </a:p>
          <a:p>
            <a:pPr marL="0" marR="0" lvl="0" indent="0" algn="ctr" defTabSz="914400" rtl="0" eaLnBrk="1" fontAlgn="base" latinLnBrk="0" hangingPunct="1">
              <a:lnSpc>
                <a:spcPts val="2900"/>
              </a:lnSpc>
              <a:spcBef>
                <a:spcPct val="50000"/>
              </a:spcBef>
              <a:spcAft>
                <a:spcPct val="0"/>
              </a:spcAft>
              <a:buClr>
                <a:srgbClr val="D22D7D"/>
              </a:buClr>
              <a:buSzTx/>
              <a:buFont typeface="Wingdings" pitchFamily="2" charset="2"/>
              <a:buNone/>
              <a:tabLst/>
              <a:defRPr/>
            </a:pPr>
            <a:endParaRPr kumimoji="0" lang="en-GB" sz="1500" b="0" i="0" u="none" strike="noStrike" kern="0" cap="none" spc="0" normalizeH="0" baseline="0" noProof="0" dirty="0" smtClean="0">
              <a:ln>
                <a:noFill/>
              </a:ln>
              <a:solidFill>
                <a:schemeClr val="tx1">
                  <a:tint val="75000"/>
                </a:schemeClr>
              </a:solidFill>
              <a:effectLst/>
              <a:uLnTx/>
              <a:uFillTx/>
              <a:latin typeface="+mn-lt"/>
              <a:ea typeface="+mn-ea"/>
              <a:cs typeface="Aria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019" y="154856"/>
            <a:ext cx="8229600" cy="423193"/>
          </a:xfrm>
        </p:spPr>
        <p:txBody>
          <a:bodyPr/>
          <a:lstStyle/>
          <a:p>
            <a:r>
              <a:rPr lang="en-GB" dirty="0" smtClean="0"/>
              <a:t>4. Geotechnical</a:t>
            </a:r>
            <a:endParaRPr lang="en-GB" dirty="0"/>
          </a:p>
        </p:txBody>
      </p:sp>
      <p:sp>
        <p:nvSpPr>
          <p:cNvPr id="4" name="Content Placeholder 3"/>
          <p:cNvSpPr>
            <a:spLocks noGrp="1"/>
          </p:cNvSpPr>
          <p:nvPr>
            <p:ph idx="1"/>
          </p:nvPr>
        </p:nvSpPr>
        <p:spPr>
          <a:xfrm>
            <a:off x="395536" y="627336"/>
            <a:ext cx="5641288" cy="2939266"/>
          </a:xfrm>
          <a:prstGeom prst="rect">
            <a:avLst/>
          </a:prstGeom>
        </p:spPr>
        <p:txBody>
          <a:bodyPr wrap="none">
            <a:spAutoFit/>
          </a:bodyPr>
          <a:lstStyle/>
          <a:p>
            <a:pPr lvl="0">
              <a:buNone/>
            </a:pPr>
            <a:r>
              <a:rPr lang="en-GB" sz="1500" dirty="0" smtClean="0"/>
              <a:t>In situ stresses at </a:t>
            </a:r>
            <a:r>
              <a:rPr lang="en-GB" sz="1500" dirty="0" err="1" smtClean="0"/>
              <a:t>LHC</a:t>
            </a:r>
            <a:r>
              <a:rPr lang="en-GB" sz="1500" dirty="0" smtClean="0"/>
              <a:t> at 92 to 123m depth have been determined as: </a:t>
            </a:r>
          </a:p>
          <a:p>
            <a:r>
              <a:rPr lang="en-GB" sz="1500" dirty="0" err="1" smtClean="0"/>
              <a:t>σ</a:t>
            </a:r>
            <a:r>
              <a:rPr lang="en-GB" sz="1500" baseline="-25000" dirty="0" err="1" smtClean="0"/>
              <a:t>H</a:t>
            </a:r>
            <a:r>
              <a:rPr lang="en-GB" sz="1500" baseline="-25000" dirty="0" smtClean="0"/>
              <a:t>, max</a:t>
            </a:r>
            <a:r>
              <a:rPr lang="en-GB" sz="1500" dirty="0" smtClean="0"/>
              <a:t> = 4.7±0.7MPa to 5.3±0.7MPa (NNE-SSW to ENE-WSW);  </a:t>
            </a:r>
          </a:p>
          <a:p>
            <a:r>
              <a:rPr lang="en-GB" sz="1500" dirty="0" err="1" smtClean="0"/>
              <a:t>σ</a:t>
            </a:r>
            <a:r>
              <a:rPr lang="en-GB" sz="1500" baseline="-25000" dirty="0" err="1" smtClean="0"/>
              <a:t>h</a:t>
            </a:r>
            <a:r>
              <a:rPr lang="en-GB" sz="1500" baseline="-25000" dirty="0" smtClean="0"/>
              <a:t>, min</a:t>
            </a:r>
            <a:r>
              <a:rPr lang="en-GB" sz="1500" dirty="0" smtClean="0"/>
              <a:t> = 3.44±0.15MPa to 3.95±0.15MPa;  </a:t>
            </a:r>
          </a:p>
          <a:p>
            <a:r>
              <a:rPr lang="en-GB" sz="1500" dirty="0" err="1" smtClean="0"/>
              <a:t>σ</a:t>
            </a:r>
            <a:r>
              <a:rPr lang="en-GB" sz="1500" baseline="-25000" dirty="0" err="1" smtClean="0"/>
              <a:t>v</a:t>
            </a:r>
            <a:r>
              <a:rPr lang="en-GB" sz="1500" dirty="0" smtClean="0"/>
              <a:t> = overburden (mean bulk unit weight taken as 23.75 to 25.10kN/m³.</a:t>
            </a:r>
          </a:p>
          <a:p>
            <a:pPr>
              <a:buNone/>
            </a:pPr>
            <a:r>
              <a:rPr lang="en-GB" sz="1500" i="1" dirty="0" smtClean="0"/>
              <a:t>But contradictory evidence!</a:t>
            </a:r>
          </a:p>
          <a:p>
            <a:pPr>
              <a:buNone/>
            </a:pPr>
            <a:r>
              <a:rPr lang="en-GB" sz="2000" dirty="0" smtClean="0"/>
              <a:t> </a:t>
            </a:r>
            <a:endParaRPr lang="en-GB" sz="2000" dirty="0"/>
          </a:p>
        </p:txBody>
      </p:sp>
      <p:pic>
        <p:nvPicPr>
          <p:cNvPr id="5" name="Picture 2"/>
          <p:cNvPicPr>
            <a:picLocks noChangeAspect="1" noChangeArrowheads="1"/>
          </p:cNvPicPr>
          <p:nvPr/>
        </p:nvPicPr>
        <p:blipFill>
          <a:blip r:embed="rId3" cstate="print"/>
          <a:srcRect/>
          <a:stretch>
            <a:fillRect/>
          </a:stretch>
        </p:blipFill>
        <p:spPr bwMode="auto">
          <a:xfrm>
            <a:off x="3761744" y="2708920"/>
            <a:ext cx="4787535" cy="3484750"/>
          </a:xfrm>
          <a:prstGeom prst="rect">
            <a:avLst/>
          </a:prstGeom>
          <a:noFill/>
          <a:ln w="9525">
            <a:noFill/>
            <a:miter lim="800000"/>
            <a:headEnd/>
            <a:tailEnd/>
          </a:ln>
        </p:spPr>
      </p:pic>
      <p:sp>
        <p:nvSpPr>
          <p:cNvPr id="6" name="Cube 5"/>
          <p:cNvSpPr/>
          <p:nvPr/>
        </p:nvSpPr>
        <p:spPr>
          <a:xfrm>
            <a:off x="899592" y="3933056"/>
            <a:ext cx="1368152" cy="1440160"/>
          </a:xfrm>
          <a:prstGeom prst="cube">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Arrow Connector 7"/>
          <p:cNvCxnSpPr/>
          <p:nvPr/>
        </p:nvCxnSpPr>
        <p:spPr>
          <a:xfrm rot="5400000" flipH="1" flipV="1">
            <a:off x="539552" y="4797152"/>
            <a:ext cx="792088" cy="792088"/>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251520" y="5661248"/>
            <a:ext cx="794000" cy="369332"/>
          </a:xfrm>
          <a:prstGeom prst="rect">
            <a:avLst/>
          </a:prstGeom>
        </p:spPr>
        <p:txBody>
          <a:bodyPr wrap="none">
            <a:spAutoFit/>
          </a:bodyPr>
          <a:lstStyle/>
          <a:p>
            <a:r>
              <a:rPr lang="en-GB" dirty="0" err="1" smtClean="0"/>
              <a:t>σ</a:t>
            </a:r>
            <a:r>
              <a:rPr lang="en-GB" baseline="-25000" dirty="0" err="1" smtClean="0"/>
              <a:t>H</a:t>
            </a:r>
            <a:r>
              <a:rPr lang="en-GB" baseline="-25000" dirty="0" smtClean="0"/>
              <a:t>, max</a:t>
            </a:r>
            <a:r>
              <a:rPr lang="en-GB" dirty="0" smtClean="0"/>
              <a:t> </a:t>
            </a:r>
            <a:endParaRPr lang="en-GB" dirty="0"/>
          </a:p>
        </p:txBody>
      </p:sp>
      <p:cxnSp>
        <p:nvCxnSpPr>
          <p:cNvPr id="11" name="Straight Arrow Connector 10"/>
          <p:cNvCxnSpPr/>
          <p:nvPr/>
        </p:nvCxnSpPr>
        <p:spPr>
          <a:xfrm rot="10800000">
            <a:off x="2051720" y="4653136"/>
            <a:ext cx="720080" cy="1588"/>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627784" y="4221088"/>
            <a:ext cx="753732" cy="369332"/>
          </a:xfrm>
          <a:prstGeom prst="rect">
            <a:avLst/>
          </a:prstGeom>
        </p:spPr>
        <p:txBody>
          <a:bodyPr wrap="none">
            <a:spAutoFit/>
          </a:bodyPr>
          <a:lstStyle/>
          <a:p>
            <a:r>
              <a:rPr lang="en-GB" dirty="0" err="1" smtClean="0"/>
              <a:t>σ</a:t>
            </a:r>
            <a:r>
              <a:rPr lang="en-GB" baseline="-25000" dirty="0" err="1" smtClean="0"/>
              <a:t>h</a:t>
            </a:r>
            <a:r>
              <a:rPr lang="en-GB" baseline="-25000" dirty="0" smtClean="0"/>
              <a:t>, min</a:t>
            </a:r>
            <a:r>
              <a:rPr lang="en-GB" dirty="0" smtClean="0"/>
              <a:t> </a:t>
            </a:r>
            <a:endParaRPr lang="en-GB" dirty="0"/>
          </a:p>
        </p:txBody>
      </p:sp>
      <p:cxnSp>
        <p:nvCxnSpPr>
          <p:cNvPr id="14" name="Straight Arrow Connector 13"/>
          <p:cNvCxnSpPr/>
          <p:nvPr/>
        </p:nvCxnSpPr>
        <p:spPr>
          <a:xfrm rot="5400000">
            <a:off x="1223628" y="3681028"/>
            <a:ext cx="792088" cy="1588"/>
          </a:xfrm>
          <a:prstGeom prst="straightConnector1">
            <a:avLst/>
          </a:prstGeom>
          <a:ln>
            <a:solidFill>
              <a:srgbClr val="0070C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691680" y="3068960"/>
            <a:ext cx="377026" cy="369332"/>
          </a:xfrm>
          <a:prstGeom prst="rect">
            <a:avLst/>
          </a:prstGeom>
        </p:spPr>
        <p:txBody>
          <a:bodyPr wrap="none">
            <a:spAutoFit/>
          </a:bodyPr>
          <a:lstStyle/>
          <a:p>
            <a:r>
              <a:rPr lang="en-GB" dirty="0" err="1" smtClean="0"/>
              <a:t>σ</a:t>
            </a:r>
            <a:r>
              <a:rPr lang="en-GB" baseline="-25000" dirty="0" err="1" smtClean="0"/>
              <a:t>v</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cstate="print"/>
          <a:srcRect/>
          <a:stretch>
            <a:fillRect/>
          </a:stretch>
        </p:blipFill>
        <p:spPr bwMode="auto">
          <a:xfrm>
            <a:off x="107504" y="0"/>
            <a:ext cx="3140251" cy="3717032"/>
          </a:xfrm>
          <a:prstGeom prst="rect">
            <a:avLst/>
          </a:prstGeom>
          <a:noFill/>
          <a:ln w="9525">
            <a:noFill/>
            <a:miter lim="800000"/>
            <a:headEnd/>
            <a:tailEnd/>
          </a:ln>
        </p:spPr>
      </p:pic>
      <p:graphicFrame>
        <p:nvGraphicFramePr>
          <p:cNvPr id="3" name="Chart 2"/>
          <p:cNvGraphicFramePr/>
          <p:nvPr/>
        </p:nvGraphicFramePr>
        <p:xfrm>
          <a:off x="3419872" y="2420888"/>
          <a:ext cx="5400600" cy="3528392"/>
        </p:xfrm>
        <a:graphic>
          <a:graphicData uri="http://schemas.openxmlformats.org/drawingml/2006/chart">
            <c:chart xmlns:c="http://schemas.openxmlformats.org/drawingml/2006/chart" xmlns:r="http://schemas.openxmlformats.org/officeDocument/2006/relationships" r:id="rId4"/>
          </a:graphicData>
        </a:graphic>
      </p:graphicFrame>
      <p:sp>
        <p:nvSpPr>
          <p:cNvPr id="5" name="Rectangle 4"/>
          <p:cNvSpPr/>
          <p:nvPr/>
        </p:nvSpPr>
        <p:spPr>
          <a:xfrm>
            <a:off x="3347864" y="260648"/>
            <a:ext cx="5544616" cy="1754326"/>
          </a:xfrm>
          <a:prstGeom prst="rect">
            <a:avLst/>
          </a:prstGeom>
        </p:spPr>
        <p:txBody>
          <a:bodyPr wrap="square">
            <a:spAutoFit/>
          </a:bodyPr>
          <a:lstStyle/>
          <a:p>
            <a:r>
              <a:rPr lang="en-GB" dirty="0" smtClean="0"/>
              <a:t>UCS test on “Marne” (at 82.3m depth) by the </a:t>
            </a:r>
            <a:r>
              <a:rPr lang="en-GB" i="1" dirty="0" err="1" smtClean="0"/>
              <a:t>EPFL</a:t>
            </a:r>
            <a:r>
              <a:rPr lang="en-GB" dirty="0" smtClean="0"/>
              <a:t>.  UCS = 8MPa, w = 6.7%. Globally </a:t>
            </a:r>
            <a:r>
              <a:rPr lang="en-GB" dirty="0" err="1" smtClean="0"/>
              <a:t>Youngs</a:t>
            </a:r>
            <a:r>
              <a:rPr lang="en-GB" dirty="0" smtClean="0"/>
              <a:t>’ Modulus (E</a:t>
            </a:r>
            <a:r>
              <a:rPr lang="en-GB" baseline="-25000" dirty="0" smtClean="0"/>
              <a:t>P</a:t>
            </a:r>
            <a:r>
              <a:rPr lang="en-GB" dirty="0" smtClean="0"/>
              <a:t>) = 330MPa and local modulus(</a:t>
            </a:r>
            <a:r>
              <a:rPr lang="en-GB" dirty="0" err="1" smtClean="0"/>
              <a:t>E</a:t>
            </a:r>
            <a:r>
              <a:rPr lang="en-GB" baseline="-25000" dirty="0" err="1" smtClean="0"/>
              <a:t>J</a:t>
            </a:r>
            <a:r>
              <a:rPr lang="en-GB" dirty="0" smtClean="0"/>
              <a:t>) =500MPa.   Modulus ratios (E/UCS) of around 100 can be estimated for the “</a:t>
            </a:r>
            <a:r>
              <a:rPr lang="en-GB" i="1" dirty="0" err="1" smtClean="0"/>
              <a:t>marne</a:t>
            </a:r>
            <a:r>
              <a:rPr lang="en-GB" dirty="0" smtClean="0"/>
              <a:t>” and 160 for the “</a:t>
            </a:r>
            <a:r>
              <a:rPr lang="en-GB" i="1" dirty="0" err="1" smtClean="0"/>
              <a:t>marnogres</a:t>
            </a:r>
            <a:r>
              <a:rPr lang="en-GB" dirty="0" smtClean="0"/>
              <a:t>” (</a:t>
            </a:r>
            <a:r>
              <a:rPr lang="en-GB" dirty="0" err="1" smtClean="0"/>
              <a:t>marly</a:t>
            </a:r>
            <a:r>
              <a:rPr lang="en-GB" dirty="0" smtClean="0"/>
              <a:t> sandstone) from the global strain measurement</a:t>
            </a:r>
            <a:endParaRPr lang="en-GB" dirty="0"/>
          </a:p>
        </p:txBody>
      </p:sp>
      <p:sp>
        <p:nvSpPr>
          <p:cNvPr id="6" name="TextBox 5"/>
          <p:cNvSpPr txBox="1"/>
          <p:nvPr/>
        </p:nvSpPr>
        <p:spPr>
          <a:xfrm>
            <a:off x="323528" y="4077072"/>
            <a:ext cx="2304256" cy="2031325"/>
          </a:xfrm>
          <a:prstGeom prst="rect">
            <a:avLst/>
          </a:prstGeom>
          <a:noFill/>
        </p:spPr>
        <p:txBody>
          <a:bodyPr wrap="square" rtlCol="0">
            <a:spAutoFit/>
          </a:bodyPr>
          <a:lstStyle/>
          <a:p>
            <a:r>
              <a:rPr lang="en-GB" dirty="0" smtClean="0"/>
              <a:t>Uncertainties:</a:t>
            </a:r>
          </a:p>
          <a:p>
            <a:endParaRPr lang="en-GB" dirty="0" smtClean="0"/>
          </a:p>
          <a:p>
            <a:pPr>
              <a:buFont typeface="Arial" pitchFamily="34" charset="0"/>
              <a:buChar char="•"/>
            </a:pPr>
            <a:r>
              <a:rPr lang="en-GB" dirty="0" smtClean="0"/>
              <a:t>P’ at failure?</a:t>
            </a:r>
          </a:p>
          <a:p>
            <a:pPr>
              <a:buFont typeface="Arial" pitchFamily="34" charset="0"/>
              <a:buChar char="•"/>
            </a:pPr>
            <a:r>
              <a:rPr lang="en-GB" dirty="0" smtClean="0"/>
              <a:t>Pore pressures?</a:t>
            </a:r>
          </a:p>
          <a:p>
            <a:pPr>
              <a:buFont typeface="Arial" pitchFamily="34" charset="0"/>
              <a:buChar char="•"/>
            </a:pPr>
            <a:r>
              <a:rPr lang="en-GB" dirty="0" smtClean="0"/>
              <a:t>Rate effects?</a:t>
            </a:r>
          </a:p>
          <a:p>
            <a:pPr>
              <a:buFont typeface="Arial" pitchFamily="34" charset="0"/>
              <a:buChar char="•"/>
            </a:pPr>
            <a:r>
              <a:rPr lang="en-GB" dirty="0" smtClean="0"/>
              <a:t>Disturbance/slaking?</a:t>
            </a:r>
          </a:p>
          <a:p>
            <a:pPr>
              <a:buFont typeface="Arial" pitchFamily="34" charset="0"/>
              <a:buChar char="•"/>
            </a:pPr>
            <a:r>
              <a:rPr lang="en-GB" dirty="0" smtClean="0"/>
              <a:t>Fabric?</a:t>
            </a: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nvGraphicFramePr>
        <p:xfrm>
          <a:off x="323528" y="188640"/>
          <a:ext cx="8422292" cy="5074891"/>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683568" y="5229200"/>
            <a:ext cx="7920880" cy="923330"/>
          </a:xfrm>
          <a:prstGeom prst="rect">
            <a:avLst/>
          </a:prstGeom>
          <a:noFill/>
        </p:spPr>
        <p:txBody>
          <a:bodyPr wrap="square" rtlCol="0">
            <a:spAutoFit/>
          </a:bodyPr>
          <a:lstStyle/>
          <a:p>
            <a:r>
              <a:rPr lang="en-GB" dirty="0" err="1" smtClean="0"/>
              <a:t>CIU</a:t>
            </a:r>
            <a:r>
              <a:rPr lang="en-GB" baseline="-25000" dirty="0" err="1" smtClean="0"/>
              <a:t>extension</a:t>
            </a:r>
            <a:r>
              <a:rPr lang="en-GB" dirty="0" smtClean="0"/>
              <a:t> and </a:t>
            </a:r>
            <a:r>
              <a:rPr lang="en-GB" dirty="0" err="1" smtClean="0"/>
              <a:t>CK</a:t>
            </a:r>
            <a:r>
              <a:rPr lang="en-GB" baseline="-25000" dirty="0" err="1" smtClean="0"/>
              <a:t>o</a:t>
            </a:r>
            <a:r>
              <a:rPr lang="en-GB" dirty="0" err="1" smtClean="0"/>
              <a:t>D</a:t>
            </a:r>
            <a:r>
              <a:rPr lang="en-GB" baseline="-25000" dirty="0" err="1" smtClean="0"/>
              <a:t>ext</a:t>
            </a:r>
            <a:r>
              <a:rPr lang="en-GB" dirty="0" smtClean="0"/>
              <a:t>   triaxial tests with pore pressure measurement – short term undrained strength, long term effective stress strength can be obtained.  UCS test limitations reduced.  </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179512" y="44624"/>
            <a:ext cx="4680520" cy="3355155"/>
          </a:xfrm>
          <a:prstGeom prst="rect">
            <a:avLst/>
          </a:prstGeom>
          <a:noFill/>
          <a:ln w="9525">
            <a:noFill/>
            <a:miter lim="800000"/>
            <a:headEnd/>
            <a:tailEnd/>
          </a:ln>
        </p:spPr>
      </p:pic>
      <p:sp>
        <p:nvSpPr>
          <p:cNvPr id="6" name="TextBox 5"/>
          <p:cNvSpPr txBox="1"/>
          <p:nvPr/>
        </p:nvSpPr>
        <p:spPr>
          <a:xfrm>
            <a:off x="5868144" y="188640"/>
            <a:ext cx="3131840" cy="2308324"/>
          </a:xfrm>
          <a:prstGeom prst="rect">
            <a:avLst/>
          </a:prstGeom>
          <a:noFill/>
        </p:spPr>
        <p:txBody>
          <a:bodyPr wrap="square" rtlCol="0">
            <a:spAutoFit/>
          </a:bodyPr>
          <a:lstStyle/>
          <a:p>
            <a:r>
              <a:rPr lang="en-GB" dirty="0" smtClean="0"/>
              <a:t>Stiffness:</a:t>
            </a:r>
          </a:p>
          <a:p>
            <a:pPr marL="342900" indent="-342900">
              <a:buFont typeface="Arial" pitchFamily="34" charset="0"/>
              <a:buChar char="•"/>
            </a:pPr>
            <a:r>
              <a:rPr lang="en-GB" dirty="0" smtClean="0"/>
              <a:t>UCS MR = 100 to 160</a:t>
            </a:r>
          </a:p>
          <a:p>
            <a:pPr marL="342900" indent="-342900">
              <a:buFont typeface="Arial" pitchFamily="34" charset="0"/>
              <a:buChar char="•"/>
            </a:pPr>
            <a:r>
              <a:rPr lang="en-GB" dirty="0" smtClean="0"/>
              <a:t>Shear modulus from </a:t>
            </a:r>
            <a:r>
              <a:rPr lang="en-GB" dirty="0" err="1" smtClean="0"/>
              <a:t>HPD</a:t>
            </a:r>
            <a:r>
              <a:rPr lang="en-GB" dirty="0" smtClean="0"/>
              <a:t> tests shows distinct reduction with increasing strain</a:t>
            </a:r>
          </a:p>
          <a:p>
            <a:pPr marL="342900" indent="-342900">
              <a:buFont typeface="Arial" pitchFamily="34" charset="0"/>
              <a:buChar char="•"/>
            </a:pPr>
            <a:r>
              <a:rPr lang="en-GB" dirty="0" smtClean="0"/>
              <a:t>Creep &amp; hysteric effects evident….</a:t>
            </a:r>
          </a:p>
        </p:txBody>
      </p:sp>
      <p:sp>
        <p:nvSpPr>
          <p:cNvPr id="8" name="TextBox 7"/>
          <p:cNvSpPr txBox="1"/>
          <p:nvPr/>
        </p:nvSpPr>
        <p:spPr>
          <a:xfrm>
            <a:off x="5868144" y="2852936"/>
            <a:ext cx="3131840" cy="2585323"/>
          </a:xfrm>
          <a:prstGeom prst="rect">
            <a:avLst/>
          </a:prstGeom>
          <a:noFill/>
        </p:spPr>
        <p:txBody>
          <a:bodyPr wrap="square" rtlCol="0">
            <a:spAutoFit/>
          </a:bodyPr>
          <a:lstStyle/>
          <a:p>
            <a:r>
              <a:rPr lang="en-GB" dirty="0" smtClean="0">
                <a:solidFill>
                  <a:srgbClr val="FF0000"/>
                </a:solidFill>
              </a:rPr>
              <a:t>Transient Load:</a:t>
            </a:r>
          </a:p>
          <a:p>
            <a:pPr marL="342900" indent="-342900">
              <a:buFont typeface="Arial" pitchFamily="34" charset="0"/>
              <a:buChar char="•"/>
            </a:pPr>
            <a:r>
              <a:rPr lang="en-GB" dirty="0" smtClean="0">
                <a:solidFill>
                  <a:srgbClr val="FF0000"/>
                </a:solidFill>
              </a:rPr>
              <a:t>Low stress &amp; strain levels</a:t>
            </a:r>
          </a:p>
          <a:p>
            <a:pPr marL="342900" indent="-342900">
              <a:buFont typeface="Arial" pitchFamily="34" charset="0"/>
              <a:buChar char="•"/>
            </a:pPr>
            <a:r>
              <a:rPr lang="en-GB" dirty="0" smtClean="0">
                <a:solidFill>
                  <a:srgbClr val="FF0000"/>
                </a:solidFill>
              </a:rPr>
              <a:t>Available test stress and strain levels not relevant?</a:t>
            </a:r>
          </a:p>
          <a:p>
            <a:pPr marL="342900" indent="-342900">
              <a:buFont typeface="Arial" pitchFamily="34" charset="0"/>
              <a:buChar char="•"/>
            </a:pPr>
            <a:r>
              <a:rPr lang="en-GB" dirty="0" smtClean="0">
                <a:solidFill>
                  <a:srgbClr val="FF0000"/>
                </a:solidFill>
              </a:rPr>
              <a:t>Require information regarding tests carried out in similar loading conditions + strain levels</a:t>
            </a:r>
          </a:p>
          <a:p>
            <a:pPr marL="342900" indent="-342900">
              <a:buFont typeface="Arial" pitchFamily="34" charset="0"/>
              <a:buChar char="•"/>
            </a:pPr>
            <a:r>
              <a:rPr lang="en-GB" dirty="0" smtClean="0">
                <a:solidFill>
                  <a:srgbClr val="FF0000"/>
                </a:solidFill>
              </a:rPr>
              <a:t>Monitoring Data</a:t>
            </a:r>
          </a:p>
        </p:txBody>
      </p:sp>
      <p:pic>
        <p:nvPicPr>
          <p:cNvPr id="2" name="Picture 3"/>
          <p:cNvPicPr>
            <a:picLocks noChangeAspect="1" noChangeArrowheads="1"/>
          </p:cNvPicPr>
          <p:nvPr/>
        </p:nvPicPr>
        <p:blipFill>
          <a:blip r:embed="rId4" cstate="print"/>
          <a:srcRect l="59207" t="15498" r="335" b="16856"/>
          <a:stretch>
            <a:fillRect/>
          </a:stretch>
        </p:blipFill>
        <p:spPr bwMode="auto">
          <a:xfrm>
            <a:off x="179512" y="3573016"/>
            <a:ext cx="3672408" cy="2456156"/>
          </a:xfrm>
          <a:prstGeom prst="rect">
            <a:avLst/>
          </a:prstGeom>
          <a:noFill/>
          <a:ln w="9525">
            <a:noFill/>
            <a:miter lim="800000"/>
            <a:headEnd/>
            <a:tailEnd/>
          </a:ln>
        </p:spPr>
      </p:pic>
      <p:sp>
        <p:nvSpPr>
          <p:cNvPr id="11" name="TextBox 10"/>
          <p:cNvSpPr txBox="1"/>
          <p:nvPr/>
        </p:nvSpPr>
        <p:spPr>
          <a:xfrm>
            <a:off x="3923928" y="3574757"/>
            <a:ext cx="1944216" cy="2031325"/>
          </a:xfrm>
          <a:prstGeom prst="rect">
            <a:avLst/>
          </a:prstGeom>
          <a:noFill/>
        </p:spPr>
        <p:txBody>
          <a:bodyPr wrap="square" rtlCol="0">
            <a:spAutoFit/>
          </a:bodyPr>
          <a:lstStyle/>
          <a:p>
            <a:pPr>
              <a:buFont typeface="Symbol"/>
              <a:buChar char="s"/>
            </a:pPr>
            <a:r>
              <a:rPr lang="en-GB" dirty="0" smtClean="0">
                <a:solidFill>
                  <a:srgbClr val="FF0000"/>
                </a:solidFill>
              </a:rPr>
              <a:t>(MPa) = 740kPa</a:t>
            </a:r>
          </a:p>
          <a:p>
            <a:r>
              <a:rPr lang="en-GB" dirty="0" smtClean="0">
                <a:solidFill>
                  <a:srgbClr val="FF0000"/>
                </a:solidFill>
                <a:latin typeface="Symbol" pitchFamily="18" charset="2"/>
              </a:rPr>
              <a:t>d</a:t>
            </a:r>
            <a:r>
              <a:rPr lang="en-GB" dirty="0" smtClean="0">
                <a:solidFill>
                  <a:srgbClr val="FF0000"/>
                </a:solidFill>
              </a:rPr>
              <a:t> = 0.5mm</a:t>
            </a:r>
          </a:p>
          <a:p>
            <a:r>
              <a:rPr lang="en-GB" dirty="0" smtClean="0">
                <a:solidFill>
                  <a:srgbClr val="FF0000"/>
                </a:solidFill>
              </a:rPr>
              <a:t>=&gt; </a:t>
            </a:r>
          </a:p>
          <a:p>
            <a:r>
              <a:rPr lang="en-GB" dirty="0" smtClean="0">
                <a:solidFill>
                  <a:srgbClr val="FF0000"/>
                </a:solidFill>
              </a:rPr>
              <a:t>G</a:t>
            </a:r>
            <a:r>
              <a:rPr lang="en-GB" baseline="-25000" dirty="0" smtClean="0">
                <a:solidFill>
                  <a:srgbClr val="FF0000"/>
                </a:solidFill>
              </a:rPr>
              <a:t>0</a:t>
            </a:r>
            <a:r>
              <a:rPr lang="en-GB" dirty="0" smtClean="0">
                <a:solidFill>
                  <a:srgbClr val="FF0000"/>
                </a:solidFill>
              </a:rPr>
              <a:t> = 6.5GPa</a:t>
            </a:r>
          </a:p>
          <a:p>
            <a:r>
              <a:rPr lang="en-GB" dirty="0" smtClean="0">
                <a:solidFill>
                  <a:srgbClr val="FF0000"/>
                </a:solidFill>
                <a:latin typeface="Symbol" pitchFamily="18" charset="2"/>
              </a:rPr>
              <a:t>e</a:t>
            </a:r>
            <a:r>
              <a:rPr lang="en-GB" dirty="0" smtClean="0">
                <a:solidFill>
                  <a:srgbClr val="FF0000"/>
                </a:solidFill>
              </a:rPr>
              <a:t>(%) = 0.017</a:t>
            </a:r>
          </a:p>
          <a:p>
            <a:endParaRPr lang="en-GB" dirty="0" smtClean="0">
              <a:solidFill>
                <a:srgbClr val="FF0000"/>
              </a:solidFill>
            </a:endParaRPr>
          </a:p>
          <a:p>
            <a:pPr>
              <a:buFont typeface="Symbol"/>
              <a:buChar char="s"/>
            </a:pPr>
            <a:endParaRPr lang="en-GB" dirty="0" smtClean="0">
              <a:solidFill>
                <a:srgbClr val="FF0000"/>
              </a:solidFill>
            </a:endParaRPr>
          </a:p>
        </p:txBody>
      </p:sp>
      <p:sp>
        <p:nvSpPr>
          <p:cNvPr id="12" name="Rectangle 11"/>
          <p:cNvSpPr/>
          <p:nvPr/>
        </p:nvSpPr>
        <p:spPr>
          <a:xfrm>
            <a:off x="827584" y="908720"/>
            <a:ext cx="1872208" cy="1872208"/>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p:cNvSpPr/>
          <p:nvPr/>
        </p:nvSpPr>
        <p:spPr>
          <a:xfrm>
            <a:off x="5868144" y="2564904"/>
            <a:ext cx="1107996" cy="369332"/>
          </a:xfrm>
          <a:prstGeom prst="rect">
            <a:avLst/>
          </a:prstGeom>
        </p:spPr>
        <p:txBody>
          <a:bodyPr wrap="none">
            <a:spAutoFit/>
          </a:bodyPr>
          <a:lstStyle/>
          <a:p>
            <a:r>
              <a:rPr lang="en-GB" dirty="0" smtClean="0">
                <a:solidFill>
                  <a:srgbClr val="FF0000"/>
                </a:solidFill>
              </a:rPr>
              <a:t>However!</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423193"/>
          </a:xfrm>
        </p:spPr>
        <p:txBody>
          <a:bodyPr/>
          <a:lstStyle/>
          <a:p>
            <a:r>
              <a:rPr lang="en-GB" dirty="0" smtClean="0"/>
              <a:t>Short term deformation (</a:t>
            </a:r>
            <a:r>
              <a:rPr lang="en-GB" i="1" dirty="0" smtClean="0"/>
              <a:t>PLAXIS</a:t>
            </a:r>
            <a:r>
              <a:rPr lang="en-GB" dirty="0" smtClean="0"/>
              <a:t> Linear Elastic)</a:t>
            </a:r>
            <a:endParaRPr lang="en-GB" dirty="0"/>
          </a:p>
        </p:txBody>
      </p:sp>
      <p:pic>
        <p:nvPicPr>
          <p:cNvPr id="1026" name="Picture 2"/>
          <p:cNvPicPr>
            <a:picLocks noChangeAspect="1" noChangeArrowheads="1"/>
          </p:cNvPicPr>
          <p:nvPr/>
        </p:nvPicPr>
        <p:blipFill>
          <a:blip r:embed="rId2" cstate="print"/>
          <a:srcRect l="56404" t="16980" r="8454" b="12884"/>
          <a:stretch>
            <a:fillRect/>
          </a:stretch>
        </p:blipFill>
        <p:spPr bwMode="auto">
          <a:xfrm>
            <a:off x="1331640" y="908720"/>
            <a:ext cx="6533021" cy="5215437"/>
          </a:xfrm>
          <a:prstGeom prst="rect">
            <a:avLst/>
          </a:prstGeom>
          <a:noFill/>
          <a:ln w="9525">
            <a:noFill/>
            <a:miter lim="800000"/>
            <a:headEnd/>
            <a:tailEnd/>
          </a:ln>
        </p:spPr>
      </p:pic>
      <p:sp>
        <p:nvSpPr>
          <p:cNvPr id="5" name="TextBox 4"/>
          <p:cNvSpPr txBox="1"/>
          <p:nvPr/>
        </p:nvSpPr>
        <p:spPr>
          <a:xfrm>
            <a:off x="1619672" y="1124744"/>
            <a:ext cx="1944216" cy="1477328"/>
          </a:xfrm>
          <a:prstGeom prst="rect">
            <a:avLst/>
          </a:prstGeom>
          <a:noFill/>
        </p:spPr>
        <p:txBody>
          <a:bodyPr wrap="square" rtlCol="0">
            <a:spAutoFit/>
          </a:bodyPr>
          <a:lstStyle/>
          <a:p>
            <a:r>
              <a:rPr lang="en-GB" dirty="0" err="1" smtClean="0"/>
              <a:t>Morianne</a:t>
            </a:r>
            <a:endParaRPr lang="en-GB" dirty="0" smtClean="0"/>
          </a:p>
          <a:p>
            <a:r>
              <a:rPr lang="en-GB" dirty="0" smtClean="0"/>
              <a:t>E = 50MPa</a:t>
            </a:r>
          </a:p>
          <a:p>
            <a:r>
              <a:rPr lang="en-GB" dirty="0" smtClean="0"/>
              <a:t>K</a:t>
            </a:r>
            <a:r>
              <a:rPr lang="en-GB" baseline="-25000" dirty="0" smtClean="0"/>
              <a:t>0</a:t>
            </a:r>
            <a:r>
              <a:rPr lang="en-GB" dirty="0" smtClean="0"/>
              <a:t> = 2</a:t>
            </a:r>
          </a:p>
          <a:p>
            <a:r>
              <a:rPr lang="en-GB" dirty="0" smtClean="0"/>
              <a:t> </a:t>
            </a:r>
          </a:p>
          <a:p>
            <a:pPr>
              <a:buFont typeface="Symbol"/>
              <a:buChar char="s"/>
            </a:pPr>
            <a:endParaRPr lang="en-GB" dirty="0" smtClean="0"/>
          </a:p>
        </p:txBody>
      </p:sp>
      <p:sp>
        <p:nvSpPr>
          <p:cNvPr id="6" name="TextBox 5"/>
          <p:cNvSpPr txBox="1"/>
          <p:nvPr/>
        </p:nvSpPr>
        <p:spPr>
          <a:xfrm>
            <a:off x="1691680" y="2708920"/>
            <a:ext cx="1944216" cy="1754326"/>
          </a:xfrm>
          <a:prstGeom prst="rect">
            <a:avLst/>
          </a:prstGeom>
          <a:noFill/>
        </p:spPr>
        <p:txBody>
          <a:bodyPr wrap="square" rtlCol="0">
            <a:spAutoFit/>
          </a:bodyPr>
          <a:lstStyle/>
          <a:p>
            <a:r>
              <a:rPr lang="en-GB" dirty="0" err="1" smtClean="0"/>
              <a:t>Molasse</a:t>
            </a:r>
            <a:endParaRPr lang="en-GB" dirty="0" smtClean="0"/>
          </a:p>
          <a:p>
            <a:r>
              <a:rPr lang="en-GB" dirty="0" smtClean="0"/>
              <a:t>E = 3000MPa</a:t>
            </a:r>
          </a:p>
          <a:p>
            <a:r>
              <a:rPr lang="en-GB" dirty="0" smtClean="0"/>
              <a:t>K</a:t>
            </a:r>
            <a:r>
              <a:rPr lang="en-GB" baseline="-25000" dirty="0" smtClean="0"/>
              <a:t>0</a:t>
            </a:r>
            <a:r>
              <a:rPr lang="en-GB" dirty="0" smtClean="0"/>
              <a:t> = 2</a:t>
            </a:r>
          </a:p>
          <a:p>
            <a:endParaRPr lang="en-GB" dirty="0" smtClean="0"/>
          </a:p>
          <a:p>
            <a:r>
              <a:rPr lang="en-GB" dirty="0" smtClean="0"/>
              <a:t> </a:t>
            </a:r>
          </a:p>
          <a:p>
            <a:pPr>
              <a:buFont typeface="Symbol"/>
              <a:buChar char="s"/>
            </a:pPr>
            <a:endParaRPr lang="en-GB" dirty="0" smtClean="0"/>
          </a:p>
        </p:txBody>
      </p:sp>
      <p:sp>
        <p:nvSpPr>
          <p:cNvPr id="7" name="TextBox 6"/>
          <p:cNvSpPr txBox="1"/>
          <p:nvPr/>
        </p:nvSpPr>
        <p:spPr>
          <a:xfrm>
            <a:off x="5580112" y="2636912"/>
            <a:ext cx="1944216" cy="1200329"/>
          </a:xfrm>
          <a:prstGeom prst="rect">
            <a:avLst/>
          </a:prstGeom>
          <a:noFill/>
        </p:spPr>
        <p:txBody>
          <a:bodyPr wrap="square" rtlCol="0">
            <a:spAutoFit/>
          </a:bodyPr>
          <a:lstStyle/>
          <a:p>
            <a:r>
              <a:rPr lang="en-GB" dirty="0" smtClean="0"/>
              <a:t>300mm Shotcrete</a:t>
            </a:r>
          </a:p>
          <a:p>
            <a:r>
              <a:rPr lang="en-GB" dirty="0" smtClean="0"/>
              <a:t>E = 20,000MPa</a:t>
            </a:r>
          </a:p>
          <a:p>
            <a:r>
              <a:rPr lang="en-GB" dirty="0" smtClean="0"/>
              <a:t> </a:t>
            </a:r>
          </a:p>
          <a:p>
            <a:pPr>
              <a:buFont typeface="Symbol"/>
              <a:buChar char="s"/>
            </a:pPr>
            <a:endParaRPr lang="en-GB" dirty="0" smtClean="0"/>
          </a:p>
        </p:txBody>
      </p:sp>
      <p:sp>
        <p:nvSpPr>
          <p:cNvPr id="8" name="TextBox 7"/>
          <p:cNvSpPr txBox="1"/>
          <p:nvPr/>
        </p:nvSpPr>
        <p:spPr>
          <a:xfrm>
            <a:off x="5652120" y="3573016"/>
            <a:ext cx="1944216" cy="1477328"/>
          </a:xfrm>
          <a:prstGeom prst="rect">
            <a:avLst/>
          </a:prstGeom>
          <a:noFill/>
        </p:spPr>
        <p:txBody>
          <a:bodyPr wrap="square" rtlCol="0">
            <a:spAutoFit/>
          </a:bodyPr>
          <a:lstStyle/>
          <a:p>
            <a:r>
              <a:rPr lang="en-GB" dirty="0" smtClean="0"/>
              <a:t>5000mm  Mass Concrete Invert</a:t>
            </a:r>
          </a:p>
          <a:p>
            <a:r>
              <a:rPr lang="en-GB" dirty="0" smtClean="0"/>
              <a:t>E = 25,000MPa</a:t>
            </a:r>
          </a:p>
          <a:p>
            <a:r>
              <a:rPr lang="en-GB" dirty="0" smtClean="0"/>
              <a:t> </a:t>
            </a:r>
          </a:p>
          <a:p>
            <a:pPr>
              <a:buFont typeface="Symbol"/>
              <a:buChar char="s"/>
            </a:pPr>
            <a:endParaRPr lang="en-GB" dirty="0" smtClean="0"/>
          </a:p>
        </p:txBody>
      </p:sp>
      <p:sp>
        <p:nvSpPr>
          <p:cNvPr id="9" name="TextBox 8"/>
          <p:cNvSpPr txBox="1"/>
          <p:nvPr/>
        </p:nvSpPr>
        <p:spPr>
          <a:xfrm>
            <a:off x="1691680" y="3645024"/>
            <a:ext cx="1944216" cy="1200329"/>
          </a:xfrm>
          <a:prstGeom prst="rect">
            <a:avLst/>
          </a:prstGeom>
          <a:noFill/>
        </p:spPr>
        <p:txBody>
          <a:bodyPr wrap="square" rtlCol="0">
            <a:spAutoFit/>
          </a:bodyPr>
          <a:lstStyle/>
          <a:p>
            <a:r>
              <a:rPr lang="en-GB" dirty="0" smtClean="0"/>
              <a:t>Detector + 15m x 15m slab = 742kPa</a:t>
            </a:r>
          </a:p>
          <a:p>
            <a:r>
              <a:rPr lang="en-GB" dirty="0" smtClean="0"/>
              <a:t> </a:t>
            </a:r>
          </a:p>
          <a:p>
            <a:pPr>
              <a:buFont typeface="Symbol"/>
              <a:buChar char="s"/>
            </a:pPr>
            <a:endParaRPr lang="en-GB" dirty="0" smtClean="0"/>
          </a:p>
        </p:txBody>
      </p:sp>
      <p:cxnSp>
        <p:nvCxnSpPr>
          <p:cNvPr id="11" name="Straight Arrow Connector 10"/>
          <p:cNvCxnSpPr/>
          <p:nvPr/>
        </p:nvCxnSpPr>
        <p:spPr>
          <a:xfrm flipV="1">
            <a:off x="3491880" y="3645024"/>
            <a:ext cx="864096" cy="14401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2" name="Straight Arrow Connector 11"/>
          <p:cNvCxnSpPr/>
          <p:nvPr/>
        </p:nvCxnSpPr>
        <p:spPr>
          <a:xfrm rot="10800000" flipV="1">
            <a:off x="4788024" y="2924944"/>
            <a:ext cx="792088" cy="28803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5" name="Straight Arrow Connector 14"/>
          <p:cNvCxnSpPr/>
          <p:nvPr/>
        </p:nvCxnSpPr>
        <p:spPr>
          <a:xfrm rot="10800000">
            <a:off x="4644008" y="3789040"/>
            <a:ext cx="1008112" cy="36004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27584" y="1124744"/>
            <a:ext cx="2880320" cy="923330"/>
          </a:xfrm>
          <a:prstGeom prst="rect">
            <a:avLst/>
          </a:prstGeom>
          <a:noFill/>
        </p:spPr>
        <p:txBody>
          <a:bodyPr wrap="square" rtlCol="0">
            <a:spAutoFit/>
          </a:bodyPr>
          <a:lstStyle/>
          <a:p>
            <a:r>
              <a:rPr lang="en-GB" dirty="0" smtClean="0"/>
              <a:t>Principal Stress Trajectories</a:t>
            </a:r>
          </a:p>
          <a:p>
            <a:r>
              <a:rPr lang="en-GB" dirty="0" smtClean="0"/>
              <a:t> </a:t>
            </a:r>
          </a:p>
          <a:p>
            <a:pPr>
              <a:buFont typeface="Symbol"/>
              <a:buChar char="s"/>
            </a:pPr>
            <a:endParaRPr lang="en-GB" dirty="0" smtClean="0"/>
          </a:p>
        </p:txBody>
      </p:sp>
      <p:pic>
        <p:nvPicPr>
          <p:cNvPr id="2050" name="Picture 2"/>
          <p:cNvPicPr>
            <a:picLocks noChangeAspect="1" noChangeArrowheads="1"/>
          </p:cNvPicPr>
          <p:nvPr/>
        </p:nvPicPr>
        <p:blipFill>
          <a:blip r:embed="rId2" cstate="print"/>
          <a:srcRect l="60093" t="12270" r="9785" b="17594"/>
          <a:stretch>
            <a:fillRect/>
          </a:stretch>
        </p:blipFill>
        <p:spPr bwMode="auto">
          <a:xfrm>
            <a:off x="21096" y="1628801"/>
            <a:ext cx="4406888" cy="410445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l="65947" t="8657" b="14844"/>
          <a:stretch>
            <a:fillRect/>
          </a:stretch>
        </p:blipFill>
        <p:spPr bwMode="auto">
          <a:xfrm>
            <a:off x="4465631" y="1625953"/>
            <a:ext cx="4570865" cy="4107303"/>
          </a:xfrm>
          <a:prstGeom prst="rect">
            <a:avLst/>
          </a:prstGeom>
          <a:noFill/>
          <a:ln w="9525">
            <a:noFill/>
            <a:miter lim="800000"/>
            <a:headEnd/>
            <a:tailEnd/>
          </a:ln>
        </p:spPr>
      </p:pic>
      <p:sp>
        <p:nvSpPr>
          <p:cNvPr id="14" name="TextBox 13"/>
          <p:cNvSpPr txBox="1"/>
          <p:nvPr/>
        </p:nvSpPr>
        <p:spPr>
          <a:xfrm>
            <a:off x="5940152" y="1126485"/>
            <a:ext cx="2592288" cy="646331"/>
          </a:xfrm>
          <a:prstGeom prst="rect">
            <a:avLst/>
          </a:prstGeom>
          <a:noFill/>
        </p:spPr>
        <p:txBody>
          <a:bodyPr wrap="square" rtlCol="0">
            <a:spAutoFit/>
          </a:bodyPr>
          <a:lstStyle/>
          <a:p>
            <a:r>
              <a:rPr lang="en-GB" dirty="0" smtClean="0"/>
              <a:t>P’ contours</a:t>
            </a:r>
          </a:p>
          <a:p>
            <a:pPr>
              <a:buFont typeface="Symbol"/>
              <a:buChar char="s"/>
            </a:pPr>
            <a:endParaRPr lang="en-GB" dirty="0" smtClean="0"/>
          </a:p>
        </p:txBody>
      </p:sp>
      <p:sp>
        <p:nvSpPr>
          <p:cNvPr id="18" name="Title 1"/>
          <p:cNvSpPr>
            <a:spLocks noGrp="1"/>
          </p:cNvSpPr>
          <p:nvPr>
            <p:ph type="title"/>
          </p:nvPr>
        </p:nvSpPr>
        <p:spPr>
          <a:xfrm>
            <a:off x="420688" y="250825"/>
            <a:ext cx="8318500" cy="423193"/>
          </a:xfrm>
        </p:spPr>
        <p:txBody>
          <a:bodyPr/>
          <a:lstStyle/>
          <a:p>
            <a:r>
              <a:rPr lang="en-GB" dirty="0" smtClean="0"/>
              <a:t>Short term Loading (</a:t>
            </a:r>
            <a:r>
              <a:rPr lang="en-GB" i="1" dirty="0" smtClean="0"/>
              <a:t>PLAXIS</a:t>
            </a:r>
            <a:r>
              <a:rPr lang="en-GB" dirty="0" smtClean="0"/>
              <a:t> Linear Elastic)</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91880" y="764704"/>
            <a:ext cx="2880320" cy="923330"/>
          </a:xfrm>
          <a:prstGeom prst="rect">
            <a:avLst/>
          </a:prstGeom>
          <a:noFill/>
        </p:spPr>
        <p:txBody>
          <a:bodyPr wrap="square" rtlCol="0">
            <a:spAutoFit/>
          </a:bodyPr>
          <a:lstStyle/>
          <a:p>
            <a:r>
              <a:rPr lang="en-GB" dirty="0" smtClean="0"/>
              <a:t>Shear Stress</a:t>
            </a:r>
          </a:p>
          <a:p>
            <a:r>
              <a:rPr lang="en-GB" dirty="0" smtClean="0"/>
              <a:t> </a:t>
            </a:r>
          </a:p>
          <a:p>
            <a:pPr>
              <a:buFont typeface="Symbol"/>
              <a:buChar char="s"/>
            </a:pPr>
            <a:endParaRPr lang="en-GB" dirty="0" smtClean="0"/>
          </a:p>
        </p:txBody>
      </p:sp>
      <p:pic>
        <p:nvPicPr>
          <p:cNvPr id="3074" name="Picture 2"/>
          <p:cNvPicPr>
            <a:picLocks noChangeAspect="1" noChangeArrowheads="1"/>
          </p:cNvPicPr>
          <p:nvPr/>
        </p:nvPicPr>
        <p:blipFill>
          <a:blip r:embed="rId2" cstate="print"/>
          <a:srcRect l="57731" t="14485" b="17594"/>
          <a:stretch>
            <a:fillRect/>
          </a:stretch>
        </p:blipFill>
        <p:spPr bwMode="auto">
          <a:xfrm>
            <a:off x="539552" y="1196752"/>
            <a:ext cx="7618176" cy="4896544"/>
          </a:xfrm>
          <a:prstGeom prst="rect">
            <a:avLst/>
          </a:prstGeom>
          <a:noFill/>
          <a:ln w="9525">
            <a:noFill/>
            <a:miter lim="800000"/>
            <a:headEnd/>
            <a:tailEnd/>
          </a:ln>
        </p:spPr>
      </p:pic>
      <p:sp>
        <p:nvSpPr>
          <p:cNvPr id="10" name="Title 1"/>
          <p:cNvSpPr>
            <a:spLocks noGrp="1"/>
          </p:cNvSpPr>
          <p:nvPr>
            <p:ph type="title"/>
          </p:nvPr>
        </p:nvSpPr>
        <p:spPr>
          <a:xfrm>
            <a:off x="420688" y="250825"/>
            <a:ext cx="8318500" cy="423193"/>
          </a:xfrm>
        </p:spPr>
        <p:txBody>
          <a:bodyPr/>
          <a:lstStyle/>
          <a:p>
            <a:r>
              <a:rPr lang="en-GB" dirty="0" smtClean="0"/>
              <a:t>Short term Loading (</a:t>
            </a:r>
            <a:r>
              <a:rPr lang="en-GB" i="1" dirty="0" smtClean="0"/>
              <a:t>PLAXIS</a:t>
            </a:r>
            <a:r>
              <a:rPr lang="en-GB" dirty="0" smtClean="0"/>
              <a:t> Linear Elastic)</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195736" y="921494"/>
            <a:ext cx="2880320" cy="923330"/>
          </a:xfrm>
          <a:prstGeom prst="rect">
            <a:avLst/>
          </a:prstGeom>
          <a:noFill/>
        </p:spPr>
        <p:txBody>
          <a:bodyPr wrap="square" rtlCol="0">
            <a:spAutoFit/>
          </a:bodyPr>
          <a:lstStyle/>
          <a:p>
            <a:r>
              <a:rPr lang="en-GB" dirty="0" smtClean="0"/>
              <a:t>Deformations</a:t>
            </a:r>
          </a:p>
          <a:p>
            <a:r>
              <a:rPr lang="en-GB" dirty="0" smtClean="0"/>
              <a:t> </a:t>
            </a:r>
          </a:p>
          <a:p>
            <a:pPr>
              <a:buFont typeface="Symbol"/>
              <a:buChar char="s"/>
            </a:pPr>
            <a:endParaRPr lang="en-GB" dirty="0" smtClean="0"/>
          </a:p>
        </p:txBody>
      </p:sp>
      <p:pic>
        <p:nvPicPr>
          <p:cNvPr id="4100" name="Picture 4"/>
          <p:cNvPicPr>
            <a:picLocks noChangeAspect="1" noChangeArrowheads="1"/>
          </p:cNvPicPr>
          <p:nvPr/>
        </p:nvPicPr>
        <p:blipFill>
          <a:blip r:embed="rId2" cstate="print"/>
          <a:srcRect l="65356" t="9396" b="14844"/>
          <a:stretch>
            <a:fillRect/>
          </a:stretch>
        </p:blipFill>
        <p:spPr bwMode="auto">
          <a:xfrm>
            <a:off x="539552" y="1268760"/>
            <a:ext cx="5544616" cy="4850098"/>
          </a:xfrm>
          <a:prstGeom prst="rect">
            <a:avLst/>
          </a:prstGeom>
          <a:noFill/>
          <a:ln w="9525">
            <a:noFill/>
            <a:miter lim="800000"/>
            <a:headEnd/>
            <a:tailEnd/>
          </a:ln>
        </p:spPr>
      </p:pic>
      <p:pic>
        <p:nvPicPr>
          <p:cNvPr id="4101" name="Picture 5"/>
          <p:cNvPicPr>
            <a:picLocks noChangeAspect="1" noChangeArrowheads="1"/>
          </p:cNvPicPr>
          <p:nvPr/>
        </p:nvPicPr>
        <p:blipFill>
          <a:blip r:embed="rId3" cstate="print"/>
          <a:srcRect l="54430" t="38188" r="3046" b="31543"/>
          <a:stretch>
            <a:fillRect/>
          </a:stretch>
        </p:blipFill>
        <p:spPr bwMode="auto">
          <a:xfrm>
            <a:off x="6181136" y="1556792"/>
            <a:ext cx="2783352" cy="792483"/>
          </a:xfrm>
          <a:prstGeom prst="rect">
            <a:avLst/>
          </a:prstGeom>
          <a:noFill/>
          <a:ln w="9525">
            <a:noFill/>
            <a:miter lim="800000"/>
            <a:headEnd/>
            <a:tailEnd/>
          </a:ln>
        </p:spPr>
      </p:pic>
      <p:sp>
        <p:nvSpPr>
          <p:cNvPr id="9" name="TextBox 8"/>
          <p:cNvSpPr txBox="1"/>
          <p:nvPr/>
        </p:nvSpPr>
        <p:spPr>
          <a:xfrm>
            <a:off x="6300192" y="1209526"/>
            <a:ext cx="2880320" cy="923330"/>
          </a:xfrm>
          <a:prstGeom prst="rect">
            <a:avLst/>
          </a:prstGeom>
          <a:noFill/>
        </p:spPr>
        <p:txBody>
          <a:bodyPr wrap="square" rtlCol="0">
            <a:spAutoFit/>
          </a:bodyPr>
          <a:lstStyle/>
          <a:p>
            <a:r>
              <a:rPr lang="en-GB" dirty="0" smtClean="0"/>
              <a:t>Slab  differential settlement</a:t>
            </a:r>
          </a:p>
          <a:p>
            <a:r>
              <a:rPr lang="en-GB" dirty="0" smtClean="0"/>
              <a:t> </a:t>
            </a:r>
          </a:p>
          <a:p>
            <a:pPr>
              <a:buFont typeface="Symbol"/>
              <a:buChar char="s"/>
            </a:pPr>
            <a:endParaRPr lang="en-GB" dirty="0" smtClean="0"/>
          </a:p>
        </p:txBody>
      </p:sp>
      <p:sp>
        <p:nvSpPr>
          <p:cNvPr id="10" name="TextBox 9"/>
          <p:cNvSpPr txBox="1"/>
          <p:nvPr/>
        </p:nvSpPr>
        <p:spPr>
          <a:xfrm>
            <a:off x="6660232" y="2348880"/>
            <a:ext cx="2880320" cy="1200329"/>
          </a:xfrm>
          <a:prstGeom prst="rect">
            <a:avLst/>
          </a:prstGeom>
          <a:noFill/>
        </p:spPr>
        <p:txBody>
          <a:bodyPr wrap="square" rtlCol="0">
            <a:spAutoFit/>
          </a:bodyPr>
          <a:lstStyle/>
          <a:p>
            <a:r>
              <a:rPr lang="en-GB" dirty="0" smtClean="0"/>
              <a:t>0.6mm per 15m</a:t>
            </a:r>
          </a:p>
          <a:p>
            <a:r>
              <a:rPr lang="en-GB" dirty="0" smtClean="0"/>
              <a:t>0.004% strain</a:t>
            </a:r>
          </a:p>
          <a:p>
            <a:r>
              <a:rPr lang="en-GB" dirty="0" smtClean="0"/>
              <a:t> </a:t>
            </a:r>
          </a:p>
          <a:p>
            <a:pPr>
              <a:buFont typeface="Symbol"/>
              <a:buChar char="s"/>
            </a:pPr>
            <a:endParaRPr lang="en-GB" dirty="0" smtClean="0"/>
          </a:p>
        </p:txBody>
      </p:sp>
      <p:sp>
        <p:nvSpPr>
          <p:cNvPr id="13" name="Title 1"/>
          <p:cNvSpPr>
            <a:spLocks noGrp="1"/>
          </p:cNvSpPr>
          <p:nvPr>
            <p:ph type="title"/>
          </p:nvPr>
        </p:nvSpPr>
        <p:spPr>
          <a:xfrm>
            <a:off x="420688" y="250825"/>
            <a:ext cx="8318500" cy="423193"/>
          </a:xfrm>
        </p:spPr>
        <p:txBody>
          <a:bodyPr/>
          <a:lstStyle/>
          <a:p>
            <a:r>
              <a:rPr lang="en-GB" dirty="0" smtClean="0"/>
              <a:t>Short term Loading (</a:t>
            </a:r>
            <a:r>
              <a:rPr lang="en-GB" i="1" dirty="0" smtClean="0"/>
              <a:t>PLAXIS</a:t>
            </a:r>
            <a:r>
              <a:rPr lang="en-GB" dirty="0" smtClean="0"/>
              <a:t> Linear Elastic)</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47664" y="1281534"/>
            <a:ext cx="2880320" cy="923330"/>
          </a:xfrm>
          <a:prstGeom prst="rect">
            <a:avLst/>
          </a:prstGeom>
          <a:noFill/>
        </p:spPr>
        <p:txBody>
          <a:bodyPr wrap="square" rtlCol="0">
            <a:spAutoFit/>
          </a:bodyPr>
          <a:lstStyle/>
          <a:p>
            <a:r>
              <a:rPr lang="en-GB" dirty="0" smtClean="0"/>
              <a:t>Total Strains</a:t>
            </a:r>
          </a:p>
          <a:p>
            <a:r>
              <a:rPr lang="en-GB" dirty="0" smtClean="0"/>
              <a:t> </a:t>
            </a:r>
          </a:p>
          <a:p>
            <a:pPr>
              <a:buFont typeface="Symbol"/>
              <a:buChar char="s"/>
            </a:pPr>
            <a:endParaRPr lang="en-GB" dirty="0" smtClean="0"/>
          </a:p>
        </p:txBody>
      </p:sp>
      <p:pic>
        <p:nvPicPr>
          <p:cNvPr id="5122" name="Picture 2"/>
          <p:cNvPicPr>
            <a:picLocks noChangeAspect="1" noChangeArrowheads="1"/>
          </p:cNvPicPr>
          <p:nvPr/>
        </p:nvPicPr>
        <p:blipFill>
          <a:blip r:embed="rId2" cstate="print"/>
          <a:srcRect l="55601" t="9317" r="9785" b="5782"/>
          <a:stretch>
            <a:fillRect/>
          </a:stretch>
        </p:blipFill>
        <p:spPr bwMode="auto">
          <a:xfrm>
            <a:off x="124270" y="1628800"/>
            <a:ext cx="4375722" cy="4293096"/>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l="57338" t="10133" r="8701" b="4965"/>
          <a:stretch>
            <a:fillRect/>
          </a:stretch>
        </p:blipFill>
        <p:spPr bwMode="auto">
          <a:xfrm>
            <a:off x="4644008" y="1628800"/>
            <a:ext cx="4248472" cy="4248472"/>
          </a:xfrm>
          <a:prstGeom prst="rect">
            <a:avLst/>
          </a:prstGeom>
          <a:noFill/>
          <a:ln w="9525">
            <a:noFill/>
            <a:miter lim="800000"/>
            <a:headEnd/>
            <a:tailEnd/>
          </a:ln>
        </p:spPr>
      </p:pic>
      <p:sp>
        <p:nvSpPr>
          <p:cNvPr id="11" name="TextBox 10"/>
          <p:cNvSpPr txBox="1"/>
          <p:nvPr/>
        </p:nvSpPr>
        <p:spPr>
          <a:xfrm>
            <a:off x="5796136" y="1268760"/>
            <a:ext cx="2880320" cy="923330"/>
          </a:xfrm>
          <a:prstGeom prst="rect">
            <a:avLst/>
          </a:prstGeom>
          <a:noFill/>
        </p:spPr>
        <p:txBody>
          <a:bodyPr wrap="square" rtlCol="0">
            <a:spAutoFit/>
          </a:bodyPr>
          <a:lstStyle/>
          <a:p>
            <a:r>
              <a:rPr lang="en-GB" dirty="0" smtClean="0"/>
              <a:t>Incremental Strains</a:t>
            </a:r>
          </a:p>
          <a:p>
            <a:r>
              <a:rPr lang="en-GB" dirty="0" smtClean="0"/>
              <a:t> </a:t>
            </a:r>
          </a:p>
          <a:p>
            <a:pPr>
              <a:buFont typeface="Symbol"/>
              <a:buChar char="s"/>
            </a:pPr>
            <a:endParaRPr lang="en-GB" dirty="0" smtClean="0"/>
          </a:p>
        </p:txBody>
      </p:sp>
      <p:sp>
        <p:nvSpPr>
          <p:cNvPr id="13" name="Title 1"/>
          <p:cNvSpPr>
            <a:spLocks noGrp="1"/>
          </p:cNvSpPr>
          <p:nvPr>
            <p:ph type="title"/>
          </p:nvPr>
        </p:nvSpPr>
        <p:spPr>
          <a:xfrm>
            <a:off x="420688" y="250825"/>
            <a:ext cx="8318500" cy="423193"/>
          </a:xfrm>
        </p:spPr>
        <p:txBody>
          <a:bodyPr/>
          <a:lstStyle/>
          <a:p>
            <a:r>
              <a:rPr lang="en-GB" dirty="0" smtClean="0"/>
              <a:t>Short term Loading (</a:t>
            </a:r>
            <a:r>
              <a:rPr lang="en-GB" i="1" dirty="0" smtClean="0"/>
              <a:t>PLAXIS</a:t>
            </a:r>
            <a:r>
              <a:rPr lang="en-GB" dirty="0" smtClean="0"/>
              <a:t> Linear Elastic)</a:t>
            </a:r>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88640"/>
            <a:ext cx="8229600" cy="4525963"/>
          </a:xfrm>
        </p:spPr>
        <p:txBody>
          <a:bodyPr>
            <a:normAutofit/>
          </a:bodyPr>
          <a:lstStyle/>
          <a:p>
            <a:pPr>
              <a:buNone/>
            </a:pPr>
            <a:r>
              <a:rPr lang="en-GB" sz="2000" dirty="0" smtClean="0"/>
              <a:t>Time dependent behaviour:</a:t>
            </a:r>
          </a:p>
          <a:p>
            <a:pPr marL="971550" lvl="1" indent="-514350">
              <a:buFont typeface="+mj-lt"/>
              <a:buAutoNum type="arabicPeriod"/>
            </a:pPr>
            <a:r>
              <a:rPr lang="en-GB" sz="2000" dirty="0" smtClean="0"/>
              <a:t>swelling &amp; softening due to smectite</a:t>
            </a:r>
          </a:p>
          <a:p>
            <a:pPr marL="971550" lvl="1" indent="-514350">
              <a:buFont typeface="+mj-lt"/>
              <a:buAutoNum type="arabicPeriod"/>
            </a:pPr>
            <a:r>
              <a:rPr lang="en-GB" sz="2000" dirty="0" smtClean="0"/>
              <a:t>Large secondary consolidation/creep behaviour (1D compression)</a:t>
            </a:r>
          </a:p>
          <a:p>
            <a:pPr marL="971550" lvl="1" indent="-514350">
              <a:buFont typeface="+mj-lt"/>
              <a:buAutoNum type="arabicPeriod"/>
            </a:pPr>
            <a:r>
              <a:rPr lang="en-GB" sz="2000" dirty="0" smtClean="0"/>
              <a:t>reductions in modulus of between 20 to 50% (6-months) and 40 to 70% (50-years) were estimated from Triaxial tests</a:t>
            </a:r>
          </a:p>
        </p:txBody>
      </p:sp>
      <p:graphicFrame>
        <p:nvGraphicFramePr>
          <p:cNvPr id="4" name="Chart 3"/>
          <p:cNvGraphicFramePr/>
          <p:nvPr/>
        </p:nvGraphicFramePr>
        <p:xfrm>
          <a:off x="189344" y="2184914"/>
          <a:ext cx="5400600" cy="4017813"/>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5796136" y="2132856"/>
            <a:ext cx="2915816" cy="2862322"/>
          </a:xfrm>
          <a:prstGeom prst="rect">
            <a:avLst/>
          </a:prstGeom>
        </p:spPr>
        <p:txBody>
          <a:bodyPr wrap="square">
            <a:spAutoFit/>
          </a:bodyPr>
          <a:lstStyle/>
          <a:p>
            <a:pPr lvl="0"/>
            <a:r>
              <a:rPr lang="en-GB" dirty="0" smtClean="0"/>
              <a:t>Mixed layer clay-smectite accounts for up to 8 to 15% of the rock.  Swelling tests show there is a potential for significant time-dependent swelling strains of up to 25% and swelling pressures of over 2MPa - i.e. &gt; the unconfined tensile strength of the rock.  </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Our task….</a:t>
            </a:r>
            <a:endParaRPr lang="en-GB" dirty="0"/>
          </a:p>
        </p:txBody>
      </p:sp>
      <p:sp>
        <p:nvSpPr>
          <p:cNvPr id="3" name="Content Placeholder 2"/>
          <p:cNvSpPr>
            <a:spLocks noGrp="1"/>
          </p:cNvSpPr>
          <p:nvPr>
            <p:ph idx="1"/>
          </p:nvPr>
        </p:nvSpPr>
        <p:spPr/>
        <p:txBody>
          <a:bodyPr>
            <a:normAutofit/>
          </a:bodyPr>
          <a:lstStyle/>
          <a:p>
            <a:r>
              <a:rPr lang="en-GB" dirty="0" smtClean="0"/>
              <a:t>Initial review of the geological, geotechnical and civil engineering aspects of the </a:t>
            </a:r>
            <a:r>
              <a:rPr lang="en-GB" dirty="0" err="1" smtClean="0"/>
              <a:t>IR</a:t>
            </a:r>
            <a:r>
              <a:rPr lang="en-GB" dirty="0" smtClean="0"/>
              <a:t> cavern layout and design and potential risks and opportunities for the design and construction in the Molasse (Task 2)</a:t>
            </a:r>
          </a:p>
          <a:p>
            <a:r>
              <a:rPr lang="en-GB" dirty="0" smtClean="0"/>
              <a:t>Separate review of the design of the experiment foundations (including cavern invert) and transportation mechanism to cater for a maximum load of 15,000tonnes ….(Task 1)</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Monitoring Data</a:t>
            </a:r>
            <a:endParaRPr lang="en-GB" dirty="0"/>
          </a:p>
        </p:txBody>
      </p:sp>
      <p:pic>
        <p:nvPicPr>
          <p:cNvPr id="6146" name="Picture 2"/>
          <p:cNvPicPr>
            <a:picLocks noGrp="1" noChangeAspect="1" noChangeArrowheads="1"/>
          </p:cNvPicPr>
          <p:nvPr>
            <p:ph idx="1"/>
          </p:nvPr>
        </p:nvPicPr>
        <p:blipFill>
          <a:blip r:embed="rId2" cstate="print"/>
          <a:srcRect l="53500" t="12748" r="2539" b="19440"/>
          <a:stretch>
            <a:fillRect/>
          </a:stretch>
        </p:blipFill>
        <p:spPr bwMode="auto">
          <a:xfrm>
            <a:off x="1187624" y="980728"/>
            <a:ext cx="6768752" cy="4176464"/>
          </a:xfrm>
          <a:prstGeom prst="rect">
            <a:avLst/>
          </a:prstGeom>
          <a:noFill/>
          <a:ln w="9525">
            <a:noFill/>
            <a:miter lim="800000"/>
            <a:headEnd/>
            <a:tailEnd/>
          </a:ln>
        </p:spPr>
      </p:pic>
      <p:sp>
        <p:nvSpPr>
          <p:cNvPr id="5" name="Rectangle 4"/>
          <p:cNvSpPr/>
          <p:nvPr/>
        </p:nvSpPr>
        <p:spPr>
          <a:xfrm>
            <a:off x="467544" y="5301208"/>
            <a:ext cx="4572000" cy="646331"/>
          </a:xfrm>
          <a:prstGeom prst="rect">
            <a:avLst/>
          </a:prstGeom>
        </p:spPr>
        <p:txBody>
          <a:bodyPr>
            <a:spAutoFit/>
          </a:bodyPr>
          <a:lstStyle/>
          <a:p>
            <a:r>
              <a:rPr lang="en-GB" dirty="0" err="1" smtClean="0"/>
              <a:t>Pitthan</a:t>
            </a:r>
            <a:r>
              <a:rPr lang="en-GB" dirty="0" smtClean="0"/>
              <a:t> (1999) -</a:t>
            </a:r>
            <a:r>
              <a:rPr lang="en-GB" dirty="0" err="1" smtClean="0"/>
              <a:t>LEP</a:t>
            </a:r>
            <a:r>
              <a:rPr lang="en-GB" dirty="0" smtClean="0"/>
              <a:t> Vertical Tunnel </a:t>
            </a:r>
            <a:r>
              <a:rPr lang="en-GB" dirty="0" smtClean="0"/>
              <a:t>M</a:t>
            </a:r>
            <a:r>
              <a:rPr lang="en-GB" dirty="0" smtClean="0"/>
              <a:t>ovements </a:t>
            </a:r>
            <a:r>
              <a:rPr lang="en-GB" dirty="0" smtClean="0"/>
              <a:t>- Lessons for future colliders</a:t>
            </a:r>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70200"/>
            <a:ext cx="3816424" cy="5760640"/>
          </a:xfrm>
        </p:spPr>
        <p:txBody>
          <a:bodyPr>
            <a:noAutofit/>
          </a:bodyPr>
          <a:lstStyle/>
          <a:p>
            <a:pPr lvl="0">
              <a:buNone/>
            </a:pPr>
            <a:r>
              <a:rPr lang="en-GB" sz="1400" b="1" dirty="0" smtClean="0"/>
              <a:t>Findings….</a:t>
            </a:r>
          </a:p>
          <a:p>
            <a:pPr lvl="0"/>
            <a:r>
              <a:rPr lang="en-GB" sz="1400" dirty="0" smtClean="0"/>
              <a:t>The Excavation </a:t>
            </a:r>
            <a:r>
              <a:rPr lang="en-GB" sz="1400" i="1" dirty="0" smtClean="0"/>
              <a:t>Damaged</a:t>
            </a:r>
            <a:r>
              <a:rPr lang="en-GB" sz="1400" dirty="0" smtClean="0"/>
              <a:t> Zone (EDZ):  a very localised zone of fracturing where significant changes in mass permeability, pore pressures and in situ stress occur.    </a:t>
            </a:r>
          </a:p>
          <a:p>
            <a:pPr lvl="0"/>
            <a:r>
              <a:rPr lang="en-GB" sz="1400" dirty="0" smtClean="0"/>
              <a:t>Excavation </a:t>
            </a:r>
            <a:r>
              <a:rPr lang="en-GB" sz="1400" i="1" dirty="0" smtClean="0"/>
              <a:t>Disturbed</a:t>
            </a:r>
            <a:r>
              <a:rPr lang="en-GB" sz="1400" dirty="0" smtClean="0"/>
              <a:t> zone (</a:t>
            </a:r>
            <a:r>
              <a:rPr lang="en-GB" sz="1400" dirty="0" err="1" smtClean="0"/>
              <a:t>EdZ</a:t>
            </a:r>
            <a:r>
              <a:rPr lang="en-GB" sz="1400" dirty="0" smtClean="0"/>
              <a:t>), or Hydraulic disturbance zone (</a:t>
            </a:r>
            <a:r>
              <a:rPr lang="en-GB" sz="1400" dirty="0" err="1" smtClean="0"/>
              <a:t>HDZ</a:t>
            </a:r>
            <a:r>
              <a:rPr lang="en-GB" sz="1400" dirty="0" smtClean="0"/>
              <a:t>):  the volume of rock where perturbations in the stress field induce significant changes in pore pressure.  This zone extends for 10 radii or more beyond the excavations.  This zone also exhibits a change to </a:t>
            </a:r>
            <a:r>
              <a:rPr lang="en-GB" sz="1400" dirty="0" err="1" smtClean="0"/>
              <a:t>anelastic</a:t>
            </a:r>
            <a:r>
              <a:rPr lang="en-GB" sz="1400" dirty="0" smtClean="0"/>
              <a:t> behaviour.  However no change in permeability occurs in this zone. </a:t>
            </a:r>
          </a:p>
          <a:p>
            <a:r>
              <a:rPr lang="en-GB" sz="1400" dirty="0" smtClean="0"/>
              <a:t>Empirical estimates of the extent of the EDZ:  </a:t>
            </a:r>
          </a:p>
          <a:p>
            <a:pPr lvl="1">
              <a:buNone/>
            </a:pPr>
            <a:r>
              <a:rPr lang="en-GB" sz="1400" dirty="0" smtClean="0"/>
              <a:t> 	  </a:t>
            </a:r>
            <a:r>
              <a:rPr lang="en-GB" sz="1400" dirty="0" err="1" smtClean="0"/>
              <a:t>R</a:t>
            </a:r>
            <a:r>
              <a:rPr lang="en-GB" sz="1400" baseline="-25000" dirty="0" err="1" smtClean="0"/>
              <a:t>f</a:t>
            </a:r>
            <a:r>
              <a:rPr lang="en-GB" sz="1400" dirty="0" smtClean="0"/>
              <a:t>/a  =  0.49(±0.1) + 1.25* (</a:t>
            </a:r>
            <a:r>
              <a:rPr lang="en-GB" sz="1400" dirty="0" err="1" smtClean="0"/>
              <a:t>σ</a:t>
            </a:r>
            <a:r>
              <a:rPr lang="en-GB" sz="1400" baseline="-25000" dirty="0" err="1" smtClean="0"/>
              <a:t>max</a:t>
            </a:r>
            <a:r>
              <a:rPr lang="en-GB" sz="1400" dirty="0" smtClean="0"/>
              <a:t> / UCS)</a:t>
            </a:r>
          </a:p>
          <a:p>
            <a:pPr lvl="0"/>
            <a:endParaRPr lang="en-GB" sz="1200" dirty="0" smtClean="0"/>
          </a:p>
          <a:p>
            <a:endParaRPr lang="en-GB" sz="1200" dirty="0"/>
          </a:p>
        </p:txBody>
      </p:sp>
      <p:pic>
        <p:nvPicPr>
          <p:cNvPr id="4" name="Picture 3"/>
          <p:cNvPicPr/>
          <p:nvPr/>
        </p:nvPicPr>
        <p:blipFill>
          <a:blip r:embed="rId3" cstate="print"/>
          <a:srcRect b="1617"/>
          <a:stretch>
            <a:fillRect/>
          </a:stretch>
        </p:blipFill>
        <p:spPr bwMode="auto">
          <a:xfrm>
            <a:off x="3851920" y="260648"/>
            <a:ext cx="5077256" cy="2892921"/>
          </a:xfrm>
          <a:prstGeom prst="rect">
            <a:avLst/>
          </a:prstGeom>
          <a:noFill/>
          <a:ln w="9525">
            <a:noFill/>
            <a:miter lim="800000"/>
            <a:headEnd/>
            <a:tailEnd/>
          </a:ln>
        </p:spPr>
      </p:pic>
      <p:pic>
        <p:nvPicPr>
          <p:cNvPr id="2050" name="Picture 2"/>
          <p:cNvPicPr>
            <a:picLocks noChangeAspect="1" noChangeArrowheads="1"/>
          </p:cNvPicPr>
          <p:nvPr/>
        </p:nvPicPr>
        <p:blipFill>
          <a:blip r:embed="rId4" cstate="print"/>
          <a:srcRect/>
          <a:stretch>
            <a:fillRect/>
          </a:stretch>
        </p:blipFill>
        <p:spPr bwMode="auto">
          <a:xfrm>
            <a:off x="4211960" y="3284984"/>
            <a:ext cx="4248472" cy="286068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cstate="print"/>
          <a:srcRect/>
          <a:stretch>
            <a:fillRect/>
          </a:stretch>
        </p:blipFill>
        <p:spPr bwMode="auto">
          <a:xfrm>
            <a:off x="5508104" y="3573016"/>
            <a:ext cx="3476625" cy="2589441"/>
          </a:xfrm>
          <a:prstGeom prst="rect">
            <a:avLst/>
          </a:prstGeom>
          <a:noFill/>
          <a:ln w="9525">
            <a:noFill/>
            <a:miter lim="800000"/>
            <a:headEnd/>
            <a:tailEnd/>
          </a:ln>
        </p:spPr>
      </p:pic>
      <p:sp>
        <p:nvSpPr>
          <p:cNvPr id="3" name="Content Placeholder 2"/>
          <p:cNvSpPr>
            <a:spLocks noGrp="1"/>
          </p:cNvSpPr>
          <p:nvPr>
            <p:ph idx="1"/>
          </p:nvPr>
        </p:nvSpPr>
        <p:spPr>
          <a:xfrm>
            <a:off x="457200" y="404664"/>
            <a:ext cx="5122912" cy="5721499"/>
          </a:xfrm>
        </p:spPr>
        <p:txBody>
          <a:bodyPr>
            <a:normAutofit/>
          </a:bodyPr>
          <a:lstStyle/>
          <a:p>
            <a:pPr>
              <a:buNone/>
            </a:pPr>
            <a:r>
              <a:rPr lang="en-GB" sz="2400" dirty="0" smtClean="0"/>
              <a:t>Different yield criteria approaches available for modelling mudrocks:</a:t>
            </a:r>
          </a:p>
          <a:p>
            <a:endParaRPr lang="en-GB" sz="1900" dirty="0" smtClean="0"/>
          </a:p>
          <a:p>
            <a:r>
              <a:rPr lang="en-GB" sz="1900" dirty="0" smtClean="0"/>
              <a:t>Standard Hoek-Brown or Mohr-Coulomb shear strength criterion</a:t>
            </a:r>
          </a:p>
          <a:p>
            <a:r>
              <a:rPr lang="en-GB" sz="1900" dirty="0" smtClean="0"/>
              <a:t>Undrained shear strength with stress dependent modulus (</a:t>
            </a:r>
            <a:r>
              <a:rPr lang="en-GB" sz="1900" dirty="0" err="1" smtClean="0"/>
              <a:t>Corkum</a:t>
            </a:r>
            <a:r>
              <a:rPr lang="en-GB" sz="1900" dirty="0" smtClean="0"/>
              <a:t> &amp; Martin, 2007)</a:t>
            </a:r>
          </a:p>
          <a:p>
            <a:r>
              <a:rPr lang="en-GB" sz="1900" dirty="0" smtClean="0"/>
              <a:t>“Brittle” Hoek-Brown criterion (Martin et al, 1999)</a:t>
            </a:r>
          </a:p>
          <a:p>
            <a:r>
              <a:rPr lang="en-GB" sz="1900" dirty="0" smtClean="0"/>
              <a:t>Tensile failure mechanism using Mohr-Coulomb or Hoek-Brown criterion (Hoek et al, 2005)</a:t>
            </a:r>
          </a:p>
          <a:p>
            <a:endParaRPr lang="en-GB" sz="2400" dirty="0" smtClean="0"/>
          </a:p>
          <a:p>
            <a:endParaRPr lang="en-GB" sz="2400" dirty="0"/>
          </a:p>
        </p:txBody>
      </p:sp>
      <p:pic>
        <p:nvPicPr>
          <p:cNvPr id="5" name="Picture 4"/>
          <p:cNvPicPr/>
          <p:nvPr/>
        </p:nvPicPr>
        <p:blipFill>
          <a:blip r:embed="rId4" cstate="print"/>
          <a:srcRect/>
          <a:stretch>
            <a:fillRect/>
          </a:stretch>
        </p:blipFill>
        <p:spPr bwMode="auto">
          <a:xfrm>
            <a:off x="6084169" y="188640"/>
            <a:ext cx="2462209" cy="38164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Cavern Stress State</a:t>
            </a:r>
            <a:endParaRPr lang="en-GB" dirty="0"/>
          </a:p>
        </p:txBody>
      </p:sp>
      <p:sp>
        <p:nvSpPr>
          <p:cNvPr id="3" name="Content Placeholder 2"/>
          <p:cNvSpPr>
            <a:spLocks noGrp="1"/>
          </p:cNvSpPr>
          <p:nvPr>
            <p:ph idx="1"/>
          </p:nvPr>
        </p:nvSpPr>
        <p:spPr/>
        <p:txBody>
          <a:bodyPr/>
          <a:lstStyle/>
          <a:p>
            <a:r>
              <a:rPr lang="en-GB" dirty="0" smtClean="0"/>
              <a:t>Simple modelling to examine:</a:t>
            </a:r>
          </a:p>
          <a:p>
            <a:pPr marL="457200" indent="-457200">
              <a:buFont typeface="+mj-lt"/>
              <a:buAutoNum type="arabicPeriod"/>
            </a:pPr>
            <a:r>
              <a:rPr lang="en-GB" dirty="0" smtClean="0"/>
              <a:t>Cavern layout and optimisation</a:t>
            </a:r>
          </a:p>
          <a:p>
            <a:pPr marL="457200" indent="-457200">
              <a:buFont typeface="+mj-lt"/>
              <a:buAutoNum type="arabicPeriod"/>
            </a:pPr>
            <a:r>
              <a:rPr lang="en-GB" dirty="0" smtClean="0"/>
              <a:t>Invert stress state as starting point for foundation analysis</a:t>
            </a:r>
          </a:p>
          <a:p>
            <a:pPr marL="457200" indent="-457200"/>
            <a:endParaRPr lang="en-GB"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descr="b_front_north_000.0.gif"/>
          <p:cNvPicPr>
            <a:picLocks noChangeAspect="1"/>
          </p:cNvPicPr>
          <p:nvPr/>
        </p:nvPicPr>
        <p:blipFill>
          <a:blip r:embed="rId2" cstate="print"/>
          <a:stretch>
            <a:fillRect/>
          </a:stretch>
        </p:blipFill>
        <p:spPr>
          <a:xfrm>
            <a:off x="4569153" y="3162421"/>
            <a:ext cx="4574847" cy="2786400"/>
          </a:xfrm>
          <a:prstGeom prst="rect">
            <a:avLst/>
          </a:prstGeom>
        </p:spPr>
      </p:pic>
      <p:sp>
        <p:nvSpPr>
          <p:cNvPr id="3" name="Title 1"/>
          <p:cNvSpPr>
            <a:spLocks noGrp="1"/>
          </p:cNvSpPr>
          <p:nvPr>
            <p:ph type="title"/>
          </p:nvPr>
        </p:nvSpPr>
        <p:spPr/>
        <p:txBody>
          <a:bodyPr/>
          <a:lstStyle/>
          <a:p>
            <a:endParaRPr lang="en-GB" dirty="0">
              <a:solidFill>
                <a:schemeClr val="tx1"/>
              </a:solidFill>
            </a:endParaRPr>
          </a:p>
        </p:txBody>
      </p:sp>
      <p:pic>
        <p:nvPicPr>
          <p:cNvPr id="7" name="Content Placeholder 6" descr="b_000.0.gif"/>
          <p:cNvPicPr>
            <a:picLocks noGrp="1" noChangeAspect="1"/>
          </p:cNvPicPr>
          <p:nvPr>
            <p:ph idx="1"/>
          </p:nvPr>
        </p:nvPicPr>
        <p:blipFill>
          <a:blip r:embed="rId3" cstate="print"/>
          <a:stretch>
            <a:fillRect/>
          </a:stretch>
        </p:blipFill>
        <p:spPr>
          <a:xfrm>
            <a:off x="644472" y="0"/>
            <a:ext cx="4574847" cy="2786400"/>
          </a:xfrm>
        </p:spPr>
      </p:pic>
      <p:pic>
        <p:nvPicPr>
          <p:cNvPr id="4" name="Picture 3" descr="b_top_down_000.0.gif"/>
          <p:cNvPicPr>
            <a:picLocks noChangeAspect="1"/>
          </p:cNvPicPr>
          <p:nvPr/>
        </p:nvPicPr>
        <p:blipFill>
          <a:blip r:embed="rId4" cstate="print"/>
          <a:stretch>
            <a:fillRect/>
          </a:stretch>
        </p:blipFill>
        <p:spPr>
          <a:xfrm>
            <a:off x="644472" y="3162421"/>
            <a:ext cx="4575600" cy="2786859"/>
          </a:xfrm>
          <a:prstGeom prst="rect">
            <a:avLst/>
          </a:prstGeom>
        </p:spPr>
      </p:pic>
      <p:pic>
        <p:nvPicPr>
          <p:cNvPr id="6" name="Picture 5" descr="b_right_west_000.0.gif"/>
          <p:cNvPicPr>
            <a:picLocks noChangeAspect="1"/>
          </p:cNvPicPr>
          <p:nvPr/>
        </p:nvPicPr>
        <p:blipFill>
          <a:blip r:embed="rId5" cstate="print"/>
          <a:stretch>
            <a:fillRect/>
          </a:stretch>
        </p:blipFill>
        <p:spPr>
          <a:xfrm>
            <a:off x="4569153" y="0"/>
            <a:ext cx="4574847" cy="2786400"/>
          </a:xfrm>
          <a:prstGeom prst="rect">
            <a:avLst/>
          </a:prstGeom>
        </p:spPr>
      </p:pic>
      <p:grpSp>
        <p:nvGrpSpPr>
          <p:cNvPr id="2" name="Group 23"/>
          <p:cNvGrpSpPr>
            <a:grpSpLocks noChangeAspect="1"/>
          </p:cNvGrpSpPr>
          <p:nvPr/>
        </p:nvGrpSpPr>
        <p:grpSpPr>
          <a:xfrm>
            <a:off x="323528" y="332656"/>
            <a:ext cx="1182998" cy="712787"/>
            <a:chOff x="3491880" y="2990851"/>
            <a:chExt cx="2365995" cy="1425574"/>
          </a:xfrm>
        </p:grpSpPr>
        <p:cxnSp>
          <p:nvCxnSpPr>
            <p:cNvPr id="25" name="Straight Connector 24"/>
            <p:cNvCxnSpPr/>
            <p:nvPr/>
          </p:nvCxnSpPr>
          <p:spPr>
            <a:xfrm>
              <a:off x="3491880" y="3068960"/>
              <a:ext cx="2365995" cy="134746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flipV="1">
              <a:off x="3603625" y="3197225"/>
              <a:ext cx="1831975" cy="105410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rot="16200000" flipV="1">
              <a:off x="3903667" y="3665539"/>
              <a:ext cx="1352549" cy="3174"/>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grpSp>
      <p:grpSp>
        <p:nvGrpSpPr>
          <p:cNvPr id="8" name="Group 21"/>
          <p:cNvGrpSpPr/>
          <p:nvPr/>
        </p:nvGrpSpPr>
        <p:grpSpPr>
          <a:xfrm>
            <a:off x="539552" y="3391366"/>
            <a:ext cx="634038" cy="901730"/>
            <a:chOff x="4962585" y="109728"/>
            <a:chExt cx="634038" cy="901730"/>
          </a:xfrm>
        </p:grpSpPr>
        <p:cxnSp>
          <p:nvCxnSpPr>
            <p:cNvPr id="15" name="Straight Connector 14"/>
            <p:cNvCxnSpPr/>
            <p:nvPr/>
          </p:nvCxnSpPr>
          <p:spPr>
            <a:xfrm rot="16200000" flipH="1">
              <a:off x="4845114" y="559792"/>
              <a:ext cx="901730" cy="160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800000" flipV="1">
              <a:off x="4962585" y="358766"/>
              <a:ext cx="634038" cy="345249"/>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9" name="Group 31"/>
          <p:cNvGrpSpPr/>
          <p:nvPr/>
        </p:nvGrpSpPr>
        <p:grpSpPr>
          <a:xfrm>
            <a:off x="539552" y="1682516"/>
            <a:ext cx="671979" cy="1530460"/>
            <a:chOff x="4268076" y="1916832"/>
            <a:chExt cx="671979" cy="1530460"/>
          </a:xfrm>
        </p:grpSpPr>
        <p:pic>
          <p:nvPicPr>
            <p:cNvPr id="23" name="Content Placeholder 3" descr="legend.gif"/>
            <p:cNvPicPr>
              <a:picLocks noChangeAspect="1"/>
            </p:cNvPicPr>
            <p:nvPr/>
          </p:nvPicPr>
          <p:blipFill>
            <a:blip r:embed="rId6" cstate="print"/>
            <a:srcRect l="85578" t="74051" r="10662" b="1763"/>
            <a:stretch>
              <a:fillRect/>
            </a:stretch>
          </p:blipFill>
          <p:spPr>
            <a:xfrm>
              <a:off x="4427984" y="2196337"/>
              <a:ext cx="314623" cy="1232663"/>
            </a:xfrm>
            <a:prstGeom prst="rect">
              <a:avLst/>
            </a:prstGeom>
          </p:spPr>
        </p:pic>
        <p:sp>
          <p:nvSpPr>
            <p:cNvPr id="28" name="TextBox 27"/>
            <p:cNvSpPr txBox="1"/>
            <p:nvPr/>
          </p:nvSpPr>
          <p:spPr>
            <a:xfrm>
              <a:off x="4460818" y="2174667"/>
              <a:ext cx="255198" cy="246221"/>
            </a:xfrm>
            <a:prstGeom prst="rect">
              <a:avLst/>
            </a:prstGeom>
            <a:noFill/>
          </p:spPr>
          <p:txBody>
            <a:bodyPr wrap="none" rtlCol="0">
              <a:spAutoFit/>
            </a:bodyPr>
            <a:lstStyle/>
            <a:p>
              <a:r>
                <a:rPr lang="en-GB" sz="1000" b="1" dirty="0" smtClean="0">
                  <a:solidFill>
                    <a:schemeClr val="bg1"/>
                  </a:solidFill>
                  <a:latin typeface="+mj-lt"/>
                </a:rPr>
                <a:t>0</a:t>
              </a:r>
              <a:endParaRPr lang="en-GB" sz="1000" b="1" dirty="0">
                <a:solidFill>
                  <a:schemeClr val="bg1"/>
                </a:solidFill>
                <a:latin typeface="+mj-lt"/>
              </a:endParaRPr>
            </a:p>
          </p:txBody>
        </p:sp>
        <p:sp>
          <p:nvSpPr>
            <p:cNvPr id="29" name="TextBox 28"/>
            <p:cNvSpPr txBox="1"/>
            <p:nvPr/>
          </p:nvSpPr>
          <p:spPr>
            <a:xfrm>
              <a:off x="4427984" y="3201071"/>
              <a:ext cx="312906" cy="246221"/>
            </a:xfrm>
            <a:prstGeom prst="rect">
              <a:avLst/>
            </a:prstGeom>
            <a:noFill/>
          </p:spPr>
          <p:txBody>
            <a:bodyPr wrap="none" rtlCol="0">
              <a:spAutoFit/>
            </a:bodyPr>
            <a:lstStyle/>
            <a:p>
              <a:r>
                <a:rPr lang="en-GB" sz="1000" b="1" dirty="0" smtClean="0">
                  <a:solidFill>
                    <a:schemeClr val="bg1"/>
                  </a:solidFill>
                  <a:latin typeface="+mj-lt"/>
                </a:rPr>
                <a:t>20</a:t>
              </a:r>
              <a:endParaRPr lang="en-GB" sz="1000" b="1" dirty="0">
                <a:solidFill>
                  <a:schemeClr val="bg1"/>
                </a:solidFill>
                <a:latin typeface="+mj-lt"/>
              </a:endParaRPr>
            </a:p>
          </p:txBody>
        </p:sp>
        <p:sp>
          <p:nvSpPr>
            <p:cNvPr id="30" name="TextBox 29"/>
            <p:cNvSpPr txBox="1"/>
            <p:nvPr/>
          </p:nvSpPr>
          <p:spPr>
            <a:xfrm>
              <a:off x="4423222" y="2683485"/>
              <a:ext cx="312906" cy="246221"/>
            </a:xfrm>
            <a:prstGeom prst="rect">
              <a:avLst/>
            </a:prstGeom>
            <a:noFill/>
          </p:spPr>
          <p:txBody>
            <a:bodyPr wrap="none" rtlCol="0">
              <a:spAutoFit/>
            </a:bodyPr>
            <a:lstStyle/>
            <a:p>
              <a:r>
                <a:rPr lang="en-GB" sz="1000" b="1" dirty="0" smtClean="0">
                  <a:solidFill>
                    <a:schemeClr val="bg1"/>
                  </a:solidFill>
                  <a:latin typeface="+mj-lt"/>
                </a:rPr>
                <a:t>10</a:t>
              </a:r>
              <a:endParaRPr lang="en-GB" sz="1000" b="1" dirty="0">
                <a:solidFill>
                  <a:schemeClr val="bg1"/>
                </a:solidFill>
                <a:latin typeface="+mj-lt"/>
              </a:endParaRPr>
            </a:p>
          </p:txBody>
        </p:sp>
        <p:sp>
          <p:nvSpPr>
            <p:cNvPr id="31" name="TextBox 30"/>
            <p:cNvSpPr txBox="1"/>
            <p:nvPr/>
          </p:nvSpPr>
          <p:spPr>
            <a:xfrm>
              <a:off x="4268076" y="1916832"/>
              <a:ext cx="671979" cy="246221"/>
            </a:xfrm>
            <a:prstGeom prst="rect">
              <a:avLst/>
            </a:prstGeom>
            <a:noFill/>
          </p:spPr>
          <p:txBody>
            <a:bodyPr wrap="none" rtlCol="0">
              <a:spAutoFit/>
            </a:bodyPr>
            <a:lstStyle/>
            <a:p>
              <a:r>
                <a:rPr lang="en-GB" sz="1000" dirty="0" smtClean="0">
                  <a:solidFill>
                    <a:schemeClr val="bg1"/>
                  </a:solidFill>
                  <a:latin typeface="+mj-lt"/>
                  <a:sym typeface="Symbol"/>
                </a:rPr>
                <a:t></a:t>
              </a:r>
              <a:r>
                <a:rPr lang="en-GB" sz="1000" baseline="-25000" dirty="0" smtClean="0">
                  <a:solidFill>
                    <a:schemeClr val="bg1"/>
                  </a:solidFill>
                  <a:latin typeface="+mj-lt"/>
                  <a:sym typeface="Symbol"/>
                </a:rPr>
                <a:t>1</a:t>
              </a:r>
              <a:r>
                <a:rPr lang="en-GB" sz="1000" dirty="0" smtClean="0">
                  <a:solidFill>
                    <a:schemeClr val="bg1"/>
                  </a:solidFill>
                  <a:latin typeface="+mj-lt"/>
                  <a:sym typeface="Symbol"/>
                </a:rPr>
                <a:t> </a:t>
              </a:r>
              <a:r>
                <a:rPr lang="en-GB" sz="900" dirty="0" smtClean="0">
                  <a:solidFill>
                    <a:schemeClr val="bg1"/>
                  </a:solidFill>
                  <a:latin typeface="+mj-lt"/>
                  <a:sym typeface="Symbol"/>
                </a:rPr>
                <a:t>(</a:t>
              </a:r>
              <a:r>
                <a:rPr lang="en-GB" sz="900" b="1" dirty="0" err="1" smtClean="0">
                  <a:solidFill>
                    <a:schemeClr val="bg1"/>
                  </a:solidFill>
                  <a:latin typeface="+mj-lt"/>
                </a:rPr>
                <a:t>MPa</a:t>
              </a:r>
              <a:r>
                <a:rPr lang="en-GB" sz="900" b="1" dirty="0" smtClean="0">
                  <a:solidFill>
                    <a:schemeClr val="bg1"/>
                  </a:solidFill>
                  <a:latin typeface="+mj-lt"/>
                </a:rPr>
                <a:t>)</a:t>
              </a:r>
              <a:endParaRPr lang="en-GB" sz="900" b="1" dirty="0">
                <a:solidFill>
                  <a:schemeClr val="bg1"/>
                </a:solidFill>
                <a:latin typeface="+mj-lt"/>
              </a:endParaRPr>
            </a:p>
          </p:txBody>
        </p:sp>
      </p:grpSp>
      <p:sp>
        <p:nvSpPr>
          <p:cNvPr id="20" name="TextBox 19"/>
          <p:cNvSpPr txBox="1"/>
          <p:nvPr/>
        </p:nvSpPr>
        <p:spPr>
          <a:xfrm>
            <a:off x="395536" y="1340768"/>
            <a:ext cx="998991" cy="369332"/>
          </a:xfrm>
          <a:prstGeom prst="rect">
            <a:avLst/>
          </a:prstGeom>
          <a:noFill/>
        </p:spPr>
        <p:txBody>
          <a:bodyPr wrap="none" rtlCol="0">
            <a:spAutoFit/>
          </a:bodyPr>
          <a:lstStyle/>
          <a:p>
            <a:r>
              <a:rPr lang="en-GB" dirty="0" smtClean="0">
                <a:solidFill>
                  <a:schemeClr val="bg1"/>
                </a:solidFill>
                <a:latin typeface="+mj-lt"/>
              </a:rPr>
              <a:t>000.0/00</a:t>
            </a:r>
            <a:endParaRPr lang="en-GB" dirty="0">
              <a:solidFill>
                <a:schemeClr val="bg1"/>
              </a:solidFill>
              <a:latin typeface="+mj-lt"/>
            </a:endParaRPr>
          </a:p>
        </p:txBody>
      </p:sp>
      <p:pic>
        <p:nvPicPr>
          <p:cNvPr id="33" name="Picture 32" descr="b_front_north_000.0.gif"/>
          <p:cNvPicPr>
            <a:picLocks noChangeAspect="1"/>
          </p:cNvPicPr>
          <p:nvPr/>
        </p:nvPicPr>
        <p:blipFill>
          <a:blip r:embed="rId2" cstate="print"/>
          <a:srcRect t="71573" r="71573"/>
          <a:stretch>
            <a:fillRect/>
          </a:stretch>
        </p:blipFill>
        <p:spPr>
          <a:xfrm>
            <a:off x="4572000" y="5157192"/>
            <a:ext cx="1300489" cy="792088"/>
          </a:xfrm>
          <a:prstGeom prst="rect">
            <a:avLst/>
          </a:prstGeom>
        </p:spPr>
      </p:pic>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 name="Picture 7" descr="b_front_north_022.5.gif"/>
          <p:cNvPicPr>
            <a:picLocks noChangeAspect="1"/>
          </p:cNvPicPr>
          <p:nvPr/>
        </p:nvPicPr>
        <p:blipFill>
          <a:blip r:embed="rId2" cstate="print"/>
          <a:stretch>
            <a:fillRect/>
          </a:stretch>
        </p:blipFill>
        <p:spPr>
          <a:xfrm>
            <a:off x="4569153" y="3162421"/>
            <a:ext cx="4574847" cy="2786400"/>
          </a:xfrm>
          <a:prstGeom prst="rect">
            <a:avLst/>
          </a:prstGeom>
        </p:spPr>
      </p:pic>
      <p:sp>
        <p:nvSpPr>
          <p:cNvPr id="2" name="Title 1"/>
          <p:cNvSpPr>
            <a:spLocks noGrp="1"/>
          </p:cNvSpPr>
          <p:nvPr>
            <p:ph type="title"/>
          </p:nvPr>
        </p:nvSpPr>
        <p:spPr/>
        <p:txBody>
          <a:bodyPr/>
          <a:lstStyle/>
          <a:p>
            <a:endParaRPr lang="en-GB" dirty="0"/>
          </a:p>
        </p:txBody>
      </p:sp>
      <p:pic>
        <p:nvPicPr>
          <p:cNvPr id="4" name="Content Placeholder 3" descr="b_022.5.gif"/>
          <p:cNvPicPr>
            <a:picLocks noGrp="1" noChangeAspect="1"/>
          </p:cNvPicPr>
          <p:nvPr>
            <p:ph idx="1"/>
          </p:nvPr>
        </p:nvPicPr>
        <p:blipFill>
          <a:blip r:embed="rId3" cstate="print"/>
          <a:stretch>
            <a:fillRect/>
          </a:stretch>
        </p:blipFill>
        <p:spPr>
          <a:xfrm>
            <a:off x="644472" y="0"/>
            <a:ext cx="4574847" cy="2786400"/>
          </a:xfrm>
        </p:spPr>
      </p:pic>
      <p:pic>
        <p:nvPicPr>
          <p:cNvPr id="7" name="Picture 6" descr="b_top_down_022.5.gif"/>
          <p:cNvPicPr>
            <a:picLocks noChangeAspect="1"/>
          </p:cNvPicPr>
          <p:nvPr/>
        </p:nvPicPr>
        <p:blipFill>
          <a:blip r:embed="rId4" cstate="print"/>
          <a:stretch>
            <a:fillRect/>
          </a:stretch>
        </p:blipFill>
        <p:spPr>
          <a:xfrm>
            <a:off x="644472" y="3162421"/>
            <a:ext cx="4575600" cy="2786859"/>
          </a:xfrm>
          <a:prstGeom prst="rect">
            <a:avLst/>
          </a:prstGeom>
        </p:spPr>
      </p:pic>
      <p:pic>
        <p:nvPicPr>
          <p:cNvPr id="9" name="Picture 8" descr="b_right_west_022.5.gif"/>
          <p:cNvPicPr>
            <a:picLocks noChangeAspect="1"/>
          </p:cNvPicPr>
          <p:nvPr/>
        </p:nvPicPr>
        <p:blipFill>
          <a:blip r:embed="rId5" cstate="print"/>
          <a:stretch>
            <a:fillRect/>
          </a:stretch>
        </p:blipFill>
        <p:spPr>
          <a:xfrm>
            <a:off x="4569153" y="0"/>
            <a:ext cx="4574847" cy="2786400"/>
          </a:xfrm>
          <a:prstGeom prst="rect">
            <a:avLst/>
          </a:prstGeom>
        </p:spPr>
      </p:pic>
      <p:grpSp>
        <p:nvGrpSpPr>
          <p:cNvPr id="3" name="Group 9"/>
          <p:cNvGrpSpPr>
            <a:grpSpLocks noChangeAspect="1"/>
          </p:cNvGrpSpPr>
          <p:nvPr/>
        </p:nvGrpSpPr>
        <p:grpSpPr>
          <a:xfrm>
            <a:off x="323528" y="332656"/>
            <a:ext cx="1182998" cy="746125"/>
            <a:chOff x="3496642" y="2990851"/>
            <a:chExt cx="2365995" cy="1492250"/>
          </a:xfrm>
        </p:grpSpPr>
        <p:cxnSp>
          <p:nvCxnSpPr>
            <p:cNvPr id="11" name="Straight Connector 10"/>
            <p:cNvCxnSpPr/>
            <p:nvPr/>
          </p:nvCxnSpPr>
          <p:spPr>
            <a:xfrm rot="1462520">
              <a:off x="3496642" y="3135636"/>
              <a:ext cx="2365995" cy="134746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960000" flipV="1">
              <a:off x="3620304" y="3168126"/>
              <a:ext cx="1831975" cy="105410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16200000" flipV="1">
              <a:off x="3903667" y="3665539"/>
              <a:ext cx="1352549" cy="3174"/>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grpSp>
      <p:grpSp>
        <p:nvGrpSpPr>
          <p:cNvPr id="5" name="Group 17"/>
          <p:cNvGrpSpPr/>
          <p:nvPr/>
        </p:nvGrpSpPr>
        <p:grpSpPr>
          <a:xfrm rot="1320000">
            <a:off x="541349" y="3377446"/>
            <a:ext cx="634038" cy="901730"/>
            <a:chOff x="4962585" y="109728"/>
            <a:chExt cx="634038" cy="901730"/>
          </a:xfrm>
        </p:grpSpPr>
        <p:cxnSp>
          <p:nvCxnSpPr>
            <p:cNvPr id="19" name="Straight Connector 18"/>
            <p:cNvCxnSpPr/>
            <p:nvPr/>
          </p:nvCxnSpPr>
          <p:spPr>
            <a:xfrm rot="16200000" flipH="1">
              <a:off x="4845114" y="559792"/>
              <a:ext cx="901730" cy="160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800000" flipV="1">
              <a:off x="4962585" y="358766"/>
              <a:ext cx="634038" cy="345249"/>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6" name="Group 13"/>
          <p:cNvGrpSpPr/>
          <p:nvPr/>
        </p:nvGrpSpPr>
        <p:grpSpPr>
          <a:xfrm>
            <a:off x="539552" y="1682516"/>
            <a:ext cx="647934" cy="1530460"/>
            <a:chOff x="4268076" y="1916832"/>
            <a:chExt cx="647934" cy="1530460"/>
          </a:xfrm>
        </p:grpSpPr>
        <p:pic>
          <p:nvPicPr>
            <p:cNvPr id="15" name="Content Placeholder 3" descr="legend.gif"/>
            <p:cNvPicPr>
              <a:picLocks noChangeAspect="1"/>
            </p:cNvPicPr>
            <p:nvPr/>
          </p:nvPicPr>
          <p:blipFill>
            <a:blip r:embed="rId6" cstate="print"/>
            <a:srcRect l="85578" t="74051" r="10662" b="1763"/>
            <a:stretch>
              <a:fillRect/>
            </a:stretch>
          </p:blipFill>
          <p:spPr>
            <a:xfrm>
              <a:off x="4427984" y="2196337"/>
              <a:ext cx="314623" cy="1232663"/>
            </a:xfrm>
            <a:prstGeom prst="rect">
              <a:avLst/>
            </a:prstGeom>
          </p:spPr>
        </p:pic>
        <p:sp>
          <p:nvSpPr>
            <p:cNvPr id="16" name="TextBox 15"/>
            <p:cNvSpPr txBox="1"/>
            <p:nvPr/>
          </p:nvSpPr>
          <p:spPr>
            <a:xfrm>
              <a:off x="4460818" y="2174667"/>
              <a:ext cx="255198" cy="246221"/>
            </a:xfrm>
            <a:prstGeom prst="rect">
              <a:avLst/>
            </a:prstGeom>
            <a:noFill/>
          </p:spPr>
          <p:txBody>
            <a:bodyPr wrap="none" rtlCol="0">
              <a:spAutoFit/>
            </a:bodyPr>
            <a:lstStyle/>
            <a:p>
              <a:r>
                <a:rPr lang="en-GB" sz="1000" b="1" dirty="0" smtClean="0">
                  <a:solidFill>
                    <a:schemeClr val="bg1"/>
                  </a:solidFill>
                  <a:latin typeface="+mj-lt"/>
                </a:rPr>
                <a:t>0</a:t>
              </a:r>
              <a:endParaRPr lang="en-GB" sz="1000" b="1" dirty="0">
                <a:solidFill>
                  <a:schemeClr val="bg1"/>
                </a:solidFill>
                <a:latin typeface="+mj-lt"/>
              </a:endParaRPr>
            </a:p>
          </p:txBody>
        </p:sp>
        <p:sp>
          <p:nvSpPr>
            <p:cNvPr id="17" name="TextBox 16"/>
            <p:cNvSpPr txBox="1"/>
            <p:nvPr/>
          </p:nvSpPr>
          <p:spPr>
            <a:xfrm>
              <a:off x="4427984" y="3201071"/>
              <a:ext cx="312906" cy="246221"/>
            </a:xfrm>
            <a:prstGeom prst="rect">
              <a:avLst/>
            </a:prstGeom>
            <a:noFill/>
          </p:spPr>
          <p:txBody>
            <a:bodyPr wrap="none" rtlCol="0">
              <a:spAutoFit/>
            </a:bodyPr>
            <a:lstStyle/>
            <a:p>
              <a:r>
                <a:rPr lang="en-GB" sz="1000" b="1" dirty="0" smtClean="0">
                  <a:solidFill>
                    <a:schemeClr val="bg1"/>
                  </a:solidFill>
                  <a:latin typeface="+mj-lt"/>
                </a:rPr>
                <a:t>20</a:t>
              </a:r>
              <a:endParaRPr lang="en-GB" sz="1000" b="1" dirty="0">
                <a:solidFill>
                  <a:schemeClr val="bg1"/>
                </a:solidFill>
                <a:latin typeface="+mj-lt"/>
              </a:endParaRPr>
            </a:p>
          </p:txBody>
        </p:sp>
        <p:sp>
          <p:nvSpPr>
            <p:cNvPr id="21" name="TextBox 20"/>
            <p:cNvSpPr txBox="1"/>
            <p:nvPr/>
          </p:nvSpPr>
          <p:spPr>
            <a:xfrm>
              <a:off x="4423222" y="2683485"/>
              <a:ext cx="312906" cy="246221"/>
            </a:xfrm>
            <a:prstGeom prst="rect">
              <a:avLst/>
            </a:prstGeom>
            <a:noFill/>
          </p:spPr>
          <p:txBody>
            <a:bodyPr wrap="none" rtlCol="0">
              <a:spAutoFit/>
            </a:bodyPr>
            <a:lstStyle/>
            <a:p>
              <a:r>
                <a:rPr lang="en-GB" sz="1000" b="1" dirty="0" smtClean="0">
                  <a:solidFill>
                    <a:schemeClr val="bg1"/>
                  </a:solidFill>
                  <a:latin typeface="+mj-lt"/>
                </a:rPr>
                <a:t>10</a:t>
              </a:r>
              <a:endParaRPr lang="en-GB" sz="1000" b="1" dirty="0">
                <a:solidFill>
                  <a:schemeClr val="bg1"/>
                </a:solidFill>
                <a:latin typeface="+mj-lt"/>
              </a:endParaRPr>
            </a:p>
          </p:txBody>
        </p:sp>
        <p:sp>
          <p:nvSpPr>
            <p:cNvPr id="22" name="TextBox 21"/>
            <p:cNvSpPr txBox="1"/>
            <p:nvPr/>
          </p:nvSpPr>
          <p:spPr>
            <a:xfrm>
              <a:off x="4268076" y="1916832"/>
              <a:ext cx="647934" cy="246221"/>
            </a:xfrm>
            <a:prstGeom prst="rect">
              <a:avLst/>
            </a:prstGeom>
            <a:noFill/>
          </p:spPr>
          <p:txBody>
            <a:bodyPr wrap="none" rtlCol="0">
              <a:spAutoFit/>
            </a:bodyPr>
            <a:lstStyle/>
            <a:p>
              <a:r>
                <a:rPr lang="en-GB" sz="1000" dirty="0" smtClean="0">
                  <a:solidFill>
                    <a:schemeClr val="bg1"/>
                  </a:solidFill>
                  <a:sym typeface="Symbol"/>
                </a:rPr>
                <a:t></a:t>
              </a:r>
              <a:r>
                <a:rPr lang="en-GB" sz="1000" baseline="-25000" dirty="0" smtClean="0">
                  <a:solidFill>
                    <a:schemeClr val="bg1"/>
                  </a:solidFill>
                  <a:sym typeface="Symbol"/>
                </a:rPr>
                <a:t>1 </a:t>
              </a:r>
              <a:r>
                <a:rPr lang="en-GB" sz="900" dirty="0" smtClean="0">
                  <a:solidFill>
                    <a:schemeClr val="bg1"/>
                  </a:solidFill>
                  <a:latin typeface="+mj-lt"/>
                  <a:sym typeface="Symbol"/>
                </a:rPr>
                <a:t>(</a:t>
              </a:r>
              <a:r>
                <a:rPr lang="en-GB" sz="900" b="1" dirty="0" err="1" smtClean="0">
                  <a:solidFill>
                    <a:schemeClr val="bg1"/>
                  </a:solidFill>
                  <a:latin typeface="+mj-lt"/>
                </a:rPr>
                <a:t>MPa</a:t>
              </a:r>
              <a:r>
                <a:rPr lang="en-GB" sz="900" b="1" dirty="0" smtClean="0">
                  <a:solidFill>
                    <a:schemeClr val="bg1"/>
                  </a:solidFill>
                  <a:latin typeface="+mj-lt"/>
                </a:rPr>
                <a:t>)</a:t>
              </a:r>
              <a:endParaRPr lang="en-GB" sz="900" b="1" dirty="0">
                <a:solidFill>
                  <a:schemeClr val="bg1"/>
                </a:solidFill>
                <a:latin typeface="+mj-lt"/>
              </a:endParaRPr>
            </a:p>
          </p:txBody>
        </p:sp>
      </p:grpSp>
      <p:sp>
        <p:nvSpPr>
          <p:cNvPr id="23" name="TextBox 22"/>
          <p:cNvSpPr txBox="1"/>
          <p:nvPr/>
        </p:nvSpPr>
        <p:spPr>
          <a:xfrm>
            <a:off x="395536" y="1340768"/>
            <a:ext cx="998991" cy="369332"/>
          </a:xfrm>
          <a:prstGeom prst="rect">
            <a:avLst/>
          </a:prstGeom>
          <a:noFill/>
        </p:spPr>
        <p:txBody>
          <a:bodyPr wrap="none" rtlCol="0">
            <a:spAutoFit/>
          </a:bodyPr>
          <a:lstStyle/>
          <a:p>
            <a:r>
              <a:rPr lang="en-GB" dirty="0" smtClean="0">
                <a:solidFill>
                  <a:schemeClr val="bg1"/>
                </a:solidFill>
                <a:latin typeface="+mj-lt"/>
              </a:rPr>
              <a:t>022.5/00</a:t>
            </a:r>
            <a:endParaRPr lang="en-GB" dirty="0">
              <a:solidFill>
                <a:schemeClr val="bg1"/>
              </a:solidFill>
              <a:latin typeface="+mj-lt"/>
            </a:endParaRPr>
          </a:p>
        </p:txBody>
      </p:sp>
      <p:pic>
        <p:nvPicPr>
          <p:cNvPr id="24" name="Picture 23" descr="b_front_north_022.5.gif"/>
          <p:cNvPicPr>
            <a:picLocks noChangeAspect="1"/>
          </p:cNvPicPr>
          <p:nvPr/>
        </p:nvPicPr>
        <p:blipFill>
          <a:blip r:embed="rId2" cstate="print"/>
          <a:srcRect t="71668" r="71668"/>
          <a:stretch>
            <a:fillRect/>
          </a:stretch>
        </p:blipFill>
        <p:spPr>
          <a:xfrm>
            <a:off x="4572000" y="5159838"/>
            <a:ext cx="1296144" cy="789442"/>
          </a:xfrm>
          <a:prstGeom prst="rect">
            <a:avLst/>
          </a:prstGeom>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5" descr="b_front_north_045.0.gif"/>
          <p:cNvPicPr>
            <a:picLocks noChangeAspect="1"/>
          </p:cNvPicPr>
          <p:nvPr/>
        </p:nvPicPr>
        <p:blipFill>
          <a:blip r:embed="rId2" cstate="print"/>
          <a:stretch>
            <a:fillRect/>
          </a:stretch>
        </p:blipFill>
        <p:spPr>
          <a:xfrm>
            <a:off x="4569153" y="3162880"/>
            <a:ext cx="4574847" cy="2786400"/>
          </a:xfrm>
          <a:prstGeom prst="rect">
            <a:avLst/>
          </a:prstGeom>
        </p:spPr>
      </p:pic>
      <p:sp>
        <p:nvSpPr>
          <p:cNvPr id="2" name="Title 1"/>
          <p:cNvSpPr>
            <a:spLocks noGrp="1"/>
          </p:cNvSpPr>
          <p:nvPr>
            <p:ph type="title"/>
          </p:nvPr>
        </p:nvSpPr>
        <p:spPr/>
        <p:txBody>
          <a:bodyPr/>
          <a:lstStyle/>
          <a:p>
            <a:endParaRPr lang="en-GB" dirty="0"/>
          </a:p>
        </p:txBody>
      </p:sp>
      <p:pic>
        <p:nvPicPr>
          <p:cNvPr id="4" name="Content Placeholder 3" descr="b_045.0.gif"/>
          <p:cNvPicPr>
            <a:picLocks noGrp="1" noChangeAspect="1"/>
          </p:cNvPicPr>
          <p:nvPr>
            <p:ph idx="1"/>
          </p:nvPr>
        </p:nvPicPr>
        <p:blipFill>
          <a:blip r:embed="rId3" cstate="print"/>
          <a:stretch>
            <a:fillRect/>
          </a:stretch>
        </p:blipFill>
        <p:spPr>
          <a:xfrm>
            <a:off x="645225" y="0"/>
            <a:ext cx="4574847" cy="2786400"/>
          </a:xfrm>
        </p:spPr>
      </p:pic>
      <p:pic>
        <p:nvPicPr>
          <p:cNvPr id="5" name="Picture 4" descr="b_top_down_045.0.gif"/>
          <p:cNvPicPr>
            <a:picLocks noChangeAspect="1"/>
          </p:cNvPicPr>
          <p:nvPr/>
        </p:nvPicPr>
        <p:blipFill>
          <a:blip r:embed="rId4" cstate="print"/>
          <a:stretch>
            <a:fillRect/>
          </a:stretch>
        </p:blipFill>
        <p:spPr>
          <a:xfrm>
            <a:off x="645225" y="3162880"/>
            <a:ext cx="4574847" cy="2786400"/>
          </a:xfrm>
          <a:prstGeom prst="rect">
            <a:avLst/>
          </a:prstGeom>
        </p:spPr>
      </p:pic>
      <p:pic>
        <p:nvPicPr>
          <p:cNvPr id="7" name="Picture 6" descr="b_right_west_045.0.gif"/>
          <p:cNvPicPr>
            <a:picLocks noChangeAspect="1"/>
          </p:cNvPicPr>
          <p:nvPr/>
        </p:nvPicPr>
        <p:blipFill>
          <a:blip r:embed="rId5" cstate="print"/>
          <a:stretch>
            <a:fillRect/>
          </a:stretch>
        </p:blipFill>
        <p:spPr>
          <a:xfrm>
            <a:off x="4569153" y="0"/>
            <a:ext cx="4574847" cy="2786400"/>
          </a:xfrm>
          <a:prstGeom prst="rect">
            <a:avLst/>
          </a:prstGeom>
        </p:spPr>
      </p:pic>
      <p:grpSp>
        <p:nvGrpSpPr>
          <p:cNvPr id="3" name="Group 17"/>
          <p:cNvGrpSpPr/>
          <p:nvPr/>
        </p:nvGrpSpPr>
        <p:grpSpPr>
          <a:xfrm>
            <a:off x="372296" y="30959"/>
            <a:ext cx="942651" cy="1340641"/>
            <a:chOff x="251520" y="70627"/>
            <a:chExt cx="1831975" cy="2753122"/>
          </a:xfrm>
        </p:grpSpPr>
        <p:cxnSp>
          <p:nvCxnSpPr>
            <p:cNvPr id="15" name="Straight Connector 14"/>
            <p:cNvCxnSpPr/>
            <p:nvPr/>
          </p:nvCxnSpPr>
          <p:spPr>
            <a:xfrm rot="16200000" flipH="1">
              <a:off x="-161741" y="1444873"/>
              <a:ext cx="2753122" cy="462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800000" flipV="1">
              <a:off x="251520" y="830978"/>
              <a:ext cx="1831975" cy="105410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cxnSp>
        <p:nvCxnSpPr>
          <p:cNvPr id="19" name="Straight Connector 18"/>
          <p:cNvCxnSpPr/>
          <p:nvPr/>
        </p:nvCxnSpPr>
        <p:spPr>
          <a:xfrm rot="16200000" flipV="1">
            <a:off x="529422" y="670000"/>
            <a:ext cx="676275" cy="1587"/>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grpSp>
        <p:nvGrpSpPr>
          <p:cNvPr id="8" name="Group 13"/>
          <p:cNvGrpSpPr/>
          <p:nvPr/>
        </p:nvGrpSpPr>
        <p:grpSpPr>
          <a:xfrm rot="2700000">
            <a:off x="549485" y="3371263"/>
            <a:ext cx="634038" cy="901730"/>
            <a:chOff x="4962585" y="109728"/>
            <a:chExt cx="634038" cy="901730"/>
          </a:xfrm>
        </p:grpSpPr>
        <p:cxnSp>
          <p:nvCxnSpPr>
            <p:cNvPr id="17" name="Straight Connector 16"/>
            <p:cNvCxnSpPr/>
            <p:nvPr/>
          </p:nvCxnSpPr>
          <p:spPr>
            <a:xfrm rot="16200000" flipH="1">
              <a:off x="4845114" y="559792"/>
              <a:ext cx="901730" cy="160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800000" flipV="1">
              <a:off x="4962585" y="358766"/>
              <a:ext cx="634038" cy="345249"/>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9" name="Group 20"/>
          <p:cNvGrpSpPr/>
          <p:nvPr/>
        </p:nvGrpSpPr>
        <p:grpSpPr>
          <a:xfrm>
            <a:off x="539552" y="1682516"/>
            <a:ext cx="647934" cy="1530460"/>
            <a:chOff x="4268076" y="1916832"/>
            <a:chExt cx="647934" cy="1530460"/>
          </a:xfrm>
        </p:grpSpPr>
        <p:pic>
          <p:nvPicPr>
            <p:cNvPr id="22" name="Content Placeholder 3" descr="legend.gif"/>
            <p:cNvPicPr>
              <a:picLocks noChangeAspect="1"/>
            </p:cNvPicPr>
            <p:nvPr/>
          </p:nvPicPr>
          <p:blipFill>
            <a:blip r:embed="rId6" cstate="print"/>
            <a:srcRect l="85578" t="74051" r="10662" b="1763"/>
            <a:stretch>
              <a:fillRect/>
            </a:stretch>
          </p:blipFill>
          <p:spPr>
            <a:xfrm>
              <a:off x="4427984" y="2196337"/>
              <a:ext cx="314623" cy="1232663"/>
            </a:xfrm>
            <a:prstGeom prst="rect">
              <a:avLst/>
            </a:prstGeom>
          </p:spPr>
        </p:pic>
        <p:sp>
          <p:nvSpPr>
            <p:cNvPr id="23" name="TextBox 22"/>
            <p:cNvSpPr txBox="1"/>
            <p:nvPr/>
          </p:nvSpPr>
          <p:spPr>
            <a:xfrm>
              <a:off x="4460818" y="2174667"/>
              <a:ext cx="255198" cy="246221"/>
            </a:xfrm>
            <a:prstGeom prst="rect">
              <a:avLst/>
            </a:prstGeom>
            <a:noFill/>
          </p:spPr>
          <p:txBody>
            <a:bodyPr wrap="none" rtlCol="0">
              <a:spAutoFit/>
            </a:bodyPr>
            <a:lstStyle/>
            <a:p>
              <a:r>
                <a:rPr lang="en-GB" sz="1000" b="1" dirty="0" smtClean="0">
                  <a:solidFill>
                    <a:schemeClr val="bg1"/>
                  </a:solidFill>
                  <a:latin typeface="+mj-lt"/>
                </a:rPr>
                <a:t>0</a:t>
              </a:r>
              <a:endParaRPr lang="en-GB" sz="1000" b="1" dirty="0">
                <a:solidFill>
                  <a:schemeClr val="bg1"/>
                </a:solidFill>
                <a:latin typeface="+mj-lt"/>
              </a:endParaRPr>
            </a:p>
          </p:txBody>
        </p:sp>
        <p:sp>
          <p:nvSpPr>
            <p:cNvPr id="24" name="TextBox 23"/>
            <p:cNvSpPr txBox="1"/>
            <p:nvPr/>
          </p:nvSpPr>
          <p:spPr>
            <a:xfrm>
              <a:off x="4427984" y="3201071"/>
              <a:ext cx="312906" cy="246221"/>
            </a:xfrm>
            <a:prstGeom prst="rect">
              <a:avLst/>
            </a:prstGeom>
            <a:noFill/>
          </p:spPr>
          <p:txBody>
            <a:bodyPr wrap="none" rtlCol="0">
              <a:spAutoFit/>
            </a:bodyPr>
            <a:lstStyle/>
            <a:p>
              <a:r>
                <a:rPr lang="en-GB" sz="1000" b="1" dirty="0" smtClean="0">
                  <a:solidFill>
                    <a:schemeClr val="bg1"/>
                  </a:solidFill>
                  <a:latin typeface="+mj-lt"/>
                </a:rPr>
                <a:t>20</a:t>
              </a:r>
              <a:endParaRPr lang="en-GB" sz="1000" b="1" dirty="0">
                <a:solidFill>
                  <a:schemeClr val="bg1"/>
                </a:solidFill>
                <a:latin typeface="+mj-lt"/>
              </a:endParaRPr>
            </a:p>
          </p:txBody>
        </p:sp>
        <p:sp>
          <p:nvSpPr>
            <p:cNvPr id="25" name="TextBox 24"/>
            <p:cNvSpPr txBox="1"/>
            <p:nvPr/>
          </p:nvSpPr>
          <p:spPr>
            <a:xfrm>
              <a:off x="4423222" y="2683485"/>
              <a:ext cx="312906" cy="246221"/>
            </a:xfrm>
            <a:prstGeom prst="rect">
              <a:avLst/>
            </a:prstGeom>
            <a:noFill/>
          </p:spPr>
          <p:txBody>
            <a:bodyPr wrap="none" rtlCol="0">
              <a:spAutoFit/>
            </a:bodyPr>
            <a:lstStyle/>
            <a:p>
              <a:r>
                <a:rPr lang="en-GB" sz="1000" b="1" dirty="0" smtClean="0">
                  <a:solidFill>
                    <a:schemeClr val="bg1"/>
                  </a:solidFill>
                  <a:latin typeface="+mj-lt"/>
                </a:rPr>
                <a:t>10</a:t>
              </a:r>
              <a:endParaRPr lang="en-GB" sz="1000" b="1" dirty="0">
                <a:solidFill>
                  <a:schemeClr val="bg1"/>
                </a:solidFill>
                <a:latin typeface="+mj-lt"/>
              </a:endParaRPr>
            </a:p>
          </p:txBody>
        </p:sp>
        <p:sp>
          <p:nvSpPr>
            <p:cNvPr id="26" name="TextBox 25"/>
            <p:cNvSpPr txBox="1"/>
            <p:nvPr/>
          </p:nvSpPr>
          <p:spPr>
            <a:xfrm>
              <a:off x="4268076" y="1916832"/>
              <a:ext cx="647934" cy="246221"/>
            </a:xfrm>
            <a:prstGeom prst="rect">
              <a:avLst/>
            </a:prstGeom>
            <a:noFill/>
          </p:spPr>
          <p:txBody>
            <a:bodyPr wrap="none" rtlCol="0">
              <a:spAutoFit/>
            </a:bodyPr>
            <a:lstStyle/>
            <a:p>
              <a:r>
                <a:rPr lang="en-GB" sz="1000" dirty="0" smtClean="0">
                  <a:solidFill>
                    <a:schemeClr val="bg1"/>
                  </a:solidFill>
                  <a:sym typeface="Symbol"/>
                </a:rPr>
                <a:t></a:t>
              </a:r>
              <a:r>
                <a:rPr lang="en-GB" sz="1000" baseline="-25000" dirty="0" smtClean="0">
                  <a:solidFill>
                    <a:schemeClr val="bg1"/>
                  </a:solidFill>
                  <a:sym typeface="Symbol"/>
                </a:rPr>
                <a:t>1 </a:t>
              </a:r>
              <a:r>
                <a:rPr lang="en-GB" sz="900" dirty="0" smtClean="0">
                  <a:solidFill>
                    <a:schemeClr val="bg1"/>
                  </a:solidFill>
                  <a:latin typeface="+mj-lt"/>
                  <a:sym typeface="Symbol"/>
                </a:rPr>
                <a:t>(</a:t>
              </a:r>
              <a:r>
                <a:rPr lang="en-GB" sz="900" b="1" dirty="0" err="1" smtClean="0">
                  <a:solidFill>
                    <a:schemeClr val="bg1"/>
                  </a:solidFill>
                  <a:latin typeface="+mj-lt"/>
                </a:rPr>
                <a:t>MPa</a:t>
              </a:r>
              <a:r>
                <a:rPr lang="en-GB" sz="900" b="1" dirty="0" smtClean="0">
                  <a:solidFill>
                    <a:schemeClr val="bg1"/>
                  </a:solidFill>
                  <a:latin typeface="+mj-lt"/>
                </a:rPr>
                <a:t>)</a:t>
              </a:r>
              <a:endParaRPr lang="en-GB" sz="900" b="1" dirty="0">
                <a:solidFill>
                  <a:schemeClr val="bg1"/>
                </a:solidFill>
                <a:latin typeface="+mj-lt"/>
              </a:endParaRPr>
            </a:p>
          </p:txBody>
        </p:sp>
      </p:grpSp>
      <p:sp>
        <p:nvSpPr>
          <p:cNvPr id="27" name="TextBox 26"/>
          <p:cNvSpPr txBox="1"/>
          <p:nvPr/>
        </p:nvSpPr>
        <p:spPr>
          <a:xfrm>
            <a:off x="395536" y="1340768"/>
            <a:ext cx="998991" cy="369332"/>
          </a:xfrm>
          <a:prstGeom prst="rect">
            <a:avLst/>
          </a:prstGeom>
          <a:noFill/>
        </p:spPr>
        <p:txBody>
          <a:bodyPr wrap="none" rtlCol="0">
            <a:spAutoFit/>
          </a:bodyPr>
          <a:lstStyle/>
          <a:p>
            <a:r>
              <a:rPr lang="en-GB" dirty="0" smtClean="0">
                <a:solidFill>
                  <a:schemeClr val="bg1"/>
                </a:solidFill>
                <a:latin typeface="+mj-lt"/>
              </a:rPr>
              <a:t>045.0/00</a:t>
            </a:r>
            <a:endParaRPr lang="en-GB" dirty="0">
              <a:solidFill>
                <a:schemeClr val="bg1"/>
              </a:solidFill>
              <a:latin typeface="+mj-lt"/>
            </a:endParaRPr>
          </a:p>
        </p:txBody>
      </p:sp>
      <p:pic>
        <p:nvPicPr>
          <p:cNvPr id="28" name="Picture 27" descr="b_front_north_045.0.gif"/>
          <p:cNvPicPr>
            <a:picLocks noChangeAspect="1"/>
          </p:cNvPicPr>
          <p:nvPr/>
        </p:nvPicPr>
        <p:blipFill>
          <a:blip r:embed="rId2" cstate="print"/>
          <a:srcRect t="71573" r="71573"/>
          <a:stretch>
            <a:fillRect/>
          </a:stretch>
        </p:blipFill>
        <p:spPr>
          <a:xfrm>
            <a:off x="4572000" y="5157192"/>
            <a:ext cx="1300489" cy="792088"/>
          </a:xfrm>
          <a:prstGeom prst="rect">
            <a:avLst/>
          </a:prstGeom>
        </p:spPr>
      </p:pic>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5" descr="b_front_north_067.5.gif"/>
          <p:cNvPicPr>
            <a:picLocks noChangeAspect="1"/>
          </p:cNvPicPr>
          <p:nvPr/>
        </p:nvPicPr>
        <p:blipFill>
          <a:blip r:embed="rId2" cstate="print"/>
          <a:stretch>
            <a:fillRect/>
          </a:stretch>
        </p:blipFill>
        <p:spPr>
          <a:xfrm>
            <a:off x="4569153" y="3162880"/>
            <a:ext cx="4574847" cy="2786400"/>
          </a:xfrm>
          <a:prstGeom prst="rect">
            <a:avLst/>
          </a:prstGeom>
        </p:spPr>
      </p:pic>
      <p:sp>
        <p:nvSpPr>
          <p:cNvPr id="2" name="Title 1"/>
          <p:cNvSpPr>
            <a:spLocks noGrp="1"/>
          </p:cNvSpPr>
          <p:nvPr>
            <p:ph type="title"/>
          </p:nvPr>
        </p:nvSpPr>
        <p:spPr/>
        <p:txBody>
          <a:bodyPr/>
          <a:lstStyle/>
          <a:p>
            <a:endParaRPr lang="en-GB" dirty="0"/>
          </a:p>
        </p:txBody>
      </p:sp>
      <p:pic>
        <p:nvPicPr>
          <p:cNvPr id="4" name="Content Placeholder 3" descr="b_067.5.gif"/>
          <p:cNvPicPr>
            <a:picLocks noGrp="1" noChangeAspect="1"/>
          </p:cNvPicPr>
          <p:nvPr>
            <p:ph idx="1"/>
          </p:nvPr>
        </p:nvPicPr>
        <p:blipFill>
          <a:blip r:embed="rId3" cstate="print"/>
          <a:stretch>
            <a:fillRect/>
          </a:stretch>
        </p:blipFill>
        <p:spPr>
          <a:xfrm>
            <a:off x="645225" y="0"/>
            <a:ext cx="4574847" cy="2786400"/>
          </a:xfrm>
        </p:spPr>
      </p:pic>
      <p:pic>
        <p:nvPicPr>
          <p:cNvPr id="5" name="Picture 4" descr="b_top_down_067.5.gif"/>
          <p:cNvPicPr>
            <a:picLocks noChangeAspect="1"/>
          </p:cNvPicPr>
          <p:nvPr/>
        </p:nvPicPr>
        <p:blipFill>
          <a:blip r:embed="rId4" cstate="print"/>
          <a:stretch>
            <a:fillRect/>
          </a:stretch>
        </p:blipFill>
        <p:spPr>
          <a:xfrm>
            <a:off x="645225" y="3162880"/>
            <a:ext cx="4574847" cy="2786400"/>
          </a:xfrm>
          <a:prstGeom prst="rect">
            <a:avLst/>
          </a:prstGeom>
        </p:spPr>
      </p:pic>
      <p:pic>
        <p:nvPicPr>
          <p:cNvPr id="7" name="Picture 6" descr="b_right_west_067.5.gif"/>
          <p:cNvPicPr>
            <a:picLocks noChangeAspect="1"/>
          </p:cNvPicPr>
          <p:nvPr/>
        </p:nvPicPr>
        <p:blipFill>
          <a:blip r:embed="rId5" cstate="print"/>
          <a:stretch>
            <a:fillRect/>
          </a:stretch>
        </p:blipFill>
        <p:spPr>
          <a:xfrm>
            <a:off x="4569153" y="0"/>
            <a:ext cx="4574847" cy="2786400"/>
          </a:xfrm>
          <a:prstGeom prst="rect">
            <a:avLst/>
          </a:prstGeom>
        </p:spPr>
      </p:pic>
      <p:grpSp>
        <p:nvGrpSpPr>
          <p:cNvPr id="3" name="Group 8"/>
          <p:cNvGrpSpPr/>
          <p:nvPr/>
        </p:nvGrpSpPr>
        <p:grpSpPr>
          <a:xfrm>
            <a:off x="415224" y="133329"/>
            <a:ext cx="936104" cy="1208978"/>
            <a:chOff x="3690154" y="2648714"/>
            <a:chExt cx="1831975" cy="2365995"/>
          </a:xfrm>
        </p:grpSpPr>
        <p:cxnSp>
          <p:nvCxnSpPr>
            <p:cNvPr id="10" name="Straight Connector 9"/>
            <p:cNvCxnSpPr/>
            <p:nvPr/>
          </p:nvCxnSpPr>
          <p:spPr>
            <a:xfrm rot="5700000">
              <a:off x="3294989" y="3157979"/>
              <a:ext cx="2365995" cy="134746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2580000" flipV="1">
              <a:off x="3690154" y="3174476"/>
              <a:ext cx="1831975" cy="105410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cxnSp>
        <p:nvCxnSpPr>
          <p:cNvPr id="13" name="Straight Connector 12"/>
          <p:cNvCxnSpPr/>
          <p:nvPr/>
        </p:nvCxnSpPr>
        <p:spPr>
          <a:xfrm rot="16200000" flipV="1">
            <a:off x="529422" y="670000"/>
            <a:ext cx="676275" cy="1587"/>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grpSp>
        <p:nvGrpSpPr>
          <p:cNvPr id="8" name="Group 15"/>
          <p:cNvGrpSpPr/>
          <p:nvPr/>
        </p:nvGrpSpPr>
        <p:grpSpPr>
          <a:xfrm rot="4020000">
            <a:off x="547736" y="3374246"/>
            <a:ext cx="634038" cy="901730"/>
            <a:chOff x="4962585" y="109728"/>
            <a:chExt cx="634038" cy="901730"/>
          </a:xfrm>
        </p:grpSpPr>
        <p:cxnSp>
          <p:nvCxnSpPr>
            <p:cNvPr id="17" name="Straight Connector 16"/>
            <p:cNvCxnSpPr/>
            <p:nvPr/>
          </p:nvCxnSpPr>
          <p:spPr>
            <a:xfrm rot="16200000" flipH="1">
              <a:off x="4845114" y="559792"/>
              <a:ext cx="901730" cy="160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rot="1800000" flipV="1">
              <a:off x="4962585" y="358766"/>
              <a:ext cx="634038" cy="345249"/>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9" name="Group 13"/>
          <p:cNvGrpSpPr/>
          <p:nvPr/>
        </p:nvGrpSpPr>
        <p:grpSpPr>
          <a:xfrm>
            <a:off x="539552" y="1682516"/>
            <a:ext cx="647934" cy="1530460"/>
            <a:chOff x="4268076" y="1916832"/>
            <a:chExt cx="647934" cy="1530460"/>
          </a:xfrm>
        </p:grpSpPr>
        <p:pic>
          <p:nvPicPr>
            <p:cNvPr id="15" name="Content Placeholder 3" descr="legend.gif"/>
            <p:cNvPicPr>
              <a:picLocks noChangeAspect="1"/>
            </p:cNvPicPr>
            <p:nvPr/>
          </p:nvPicPr>
          <p:blipFill>
            <a:blip r:embed="rId6" cstate="print"/>
            <a:srcRect l="85578" t="74051" r="10662" b="1763"/>
            <a:stretch>
              <a:fillRect/>
            </a:stretch>
          </p:blipFill>
          <p:spPr>
            <a:xfrm>
              <a:off x="4427984" y="2196337"/>
              <a:ext cx="314623" cy="1232663"/>
            </a:xfrm>
            <a:prstGeom prst="rect">
              <a:avLst/>
            </a:prstGeom>
          </p:spPr>
        </p:pic>
        <p:sp>
          <p:nvSpPr>
            <p:cNvPr id="19" name="TextBox 18"/>
            <p:cNvSpPr txBox="1"/>
            <p:nvPr/>
          </p:nvSpPr>
          <p:spPr>
            <a:xfrm>
              <a:off x="4460818" y="2174667"/>
              <a:ext cx="255198" cy="246221"/>
            </a:xfrm>
            <a:prstGeom prst="rect">
              <a:avLst/>
            </a:prstGeom>
            <a:noFill/>
          </p:spPr>
          <p:txBody>
            <a:bodyPr wrap="none" rtlCol="0">
              <a:spAutoFit/>
            </a:bodyPr>
            <a:lstStyle/>
            <a:p>
              <a:r>
                <a:rPr lang="en-GB" sz="1000" b="1" dirty="0" smtClean="0">
                  <a:solidFill>
                    <a:schemeClr val="bg1"/>
                  </a:solidFill>
                  <a:latin typeface="+mj-lt"/>
                </a:rPr>
                <a:t>0</a:t>
              </a:r>
              <a:endParaRPr lang="en-GB" sz="1000" b="1" dirty="0">
                <a:solidFill>
                  <a:schemeClr val="bg1"/>
                </a:solidFill>
                <a:latin typeface="+mj-lt"/>
              </a:endParaRPr>
            </a:p>
          </p:txBody>
        </p:sp>
        <p:sp>
          <p:nvSpPr>
            <p:cNvPr id="20" name="TextBox 19"/>
            <p:cNvSpPr txBox="1"/>
            <p:nvPr/>
          </p:nvSpPr>
          <p:spPr>
            <a:xfrm>
              <a:off x="4427984" y="3201071"/>
              <a:ext cx="312906" cy="246221"/>
            </a:xfrm>
            <a:prstGeom prst="rect">
              <a:avLst/>
            </a:prstGeom>
            <a:noFill/>
          </p:spPr>
          <p:txBody>
            <a:bodyPr wrap="none" rtlCol="0">
              <a:spAutoFit/>
            </a:bodyPr>
            <a:lstStyle/>
            <a:p>
              <a:r>
                <a:rPr lang="en-GB" sz="1000" b="1" dirty="0" smtClean="0">
                  <a:solidFill>
                    <a:schemeClr val="bg1"/>
                  </a:solidFill>
                  <a:latin typeface="+mj-lt"/>
                </a:rPr>
                <a:t>20</a:t>
              </a:r>
              <a:endParaRPr lang="en-GB" sz="1000" b="1" dirty="0">
                <a:solidFill>
                  <a:schemeClr val="bg1"/>
                </a:solidFill>
                <a:latin typeface="+mj-lt"/>
              </a:endParaRPr>
            </a:p>
          </p:txBody>
        </p:sp>
        <p:sp>
          <p:nvSpPr>
            <p:cNvPr id="21" name="TextBox 20"/>
            <p:cNvSpPr txBox="1"/>
            <p:nvPr/>
          </p:nvSpPr>
          <p:spPr>
            <a:xfrm>
              <a:off x="4423222" y="2683485"/>
              <a:ext cx="312906" cy="246221"/>
            </a:xfrm>
            <a:prstGeom prst="rect">
              <a:avLst/>
            </a:prstGeom>
            <a:noFill/>
          </p:spPr>
          <p:txBody>
            <a:bodyPr wrap="none" rtlCol="0">
              <a:spAutoFit/>
            </a:bodyPr>
            <a:lstStyle/>
            <a:p>
              <a:r>
                <a:rPr lang="en-GB" sz="1000" b="1" dirty="0" smtClean="0">
                  <a:solidFill>
                    <a:schemeClr val="bg1"/>
                  </a:solidFill>
                  <a:latin typeface="+mj-lt"/>
                </a:rPr>
                <a:t>10</a:t>
              </a:r>
              <a:endParaRPr lang="en-GB" sz="1000" b="1" dirty="0">
                <a:solidFill>
                  <a:schemeClr val="bg1"/>
                </a:solidFill>
                <a:latin typeface="+mj-lt"/>
              </a:endParaRPr>
            </a:p>
          </p:txBody>
        </p:sp>
        <p:sp>
          <p:nvSpPr>
            <p:cNvPr id="22" name="TextBox 21"/>
            <p:cNvSpPr txBox="1"/>
            <p:nvPr/>
          </p:nvSpPr>
          <p:spPr>
            <a:xfrm>
              <a:off x="4268076" y="1916832"/>
              <a:ext cx="647934" cy="246221"/>
            </a:xfrm>
            <a:prstGeom prst="rect">
              <a:avLst/>
            </a:prstGeom>
            <a:noFill/>
          </p:spPr>
          <p:txBody>
            <a:bodyPr wrap="none" rtlCol="0">
              <a:spAutoFit/>
            </a:bodyPr>
            <a:lstStyle/>
            <a:p>
              <a:r>
                <a:rPr lang="en-GB" sz="1000" dirty="0" smtClean="0">
                  <a:solidFill>
                    <a:schemeClr val="bg1"/>
                  </a:solidFill>
                  <a:sym typeface="Symbol"/>
                </a:rPr>
                <a:t></a:t>
              </a:r>
              <a:r>
                <a:rPr lang="en-GB" sz="1000" baseline="-25000" dirty="0" smtClean="0">
                  <a:solidFill>
                    <a:schemeClr val="bg1"/>
                  </a:solidFill>
                  <a:sym typeface="Symbol"/>
                </a:rPr>
                <a:t>1 </a:t>
              </a:r>
              <a:r>
                <a:rPr lang="en-GB" sz="900" dirty="0" smtClean="0">
                  <a:solidFill>
                    <a:schemeClr val="bg1"/>
                  </a:solidFill>
                  <a:latin typeface="+mj-lt"/>
                  <a:sym typeface="Symbol"/>
                </a:rPr>
                <a:t>(</a:t>
              </a:r>
              <a:r>
                <a:rPr lang="en-GB" sz="900" b="1" dirty="0" err="1" smtClean="0">
                  <a:solidFill>
                    <a:schemeClr val="bg1"/>
                  </a:solidFill>
                  <a:latin typeface="+mj-lt"/>
                </a:rPr>
                <a:t>MPa</a:t>
              </a:r>
              <a:r>
                <a:rPr lang="en-GB" sz="900" b="1" dirty="0" smtClean="0">
                  <a:solidFill>
                    <a:schemeClr val="bg1"/>
                  </a:solidFill>
                  <a:latin typeface="+mj-lt"/>
                </a:rPr>
                <a:t>)</a:t>
              </a:r>
              <a:endParaRPr lang="en-GB" sz="900" b="1" dirty="0">
                <a:solidFill>
                  <a:schemeClr val="bg1"/>
                </a:solidFill>
                <a:latin typeface="+mj-lt"/>
              </a:endParaRPr>
            </a:p>
          </p:txBody>
        </p:sp>
      </p:grpSp>
      <p:sp>
        <p:nvSpPr>
          <p:cNvPr id="23" name="TextBox 22"/>
          <p:cNvSpPr txBox="1"/>
          <p:nvPr/>
        </p:nvSpPr>
        <p:spPr>
          <a:xfrm>
            <a:off x="395536" y="1340768"/>
            <a:ext cx="998991" cy="369332"/>
          </a:xfrm>
          <a:prstGeom prst="rect">
            <a:avLst/>
          </a:prstGeom>
          <a:noFill/>
        </p:spPr>
        <p:txBody>
          <a:bodyPr wrap="none" rtlCol="0">
            <a:spAutoFit/>
          </a:bodyPr>
          <a:lstStyle/>
          <a:p>
            <a:r>
              <a:rPr lang="en-GB" dirty="0" smtClean="0">
                <a:solidFill>
                  <a:schemeClr val="bg1"/>
                </a:solidFill>
                <a:latin typeface="+mj-lt"/>
              </a:rPr>
              <a:t>067.5/00</a:t>
            </a:r>
            <a:endParaRPr lang="en-GB" dirty="0">
              <a:solidFill>
                <a:schemeClr val="bg1"/>
              </a:solidFill>
              <a:latin typeface="+mj-lt"/>
            </a:endParaRPr>
          </a:p>
        </p:txBody>
      </p:sp>
      <p:pic>
        <p:nvPicPr>
          <p:cNvPr id="24" name="Picture 23" descr="b_front_north_067.5.gif"/>
          <p:cNvPicPr>
            <a:picLocks noChangeAspect="1"/>
          </p:cNvPicPr>
          <p:nvPr/>
        </p:nvPicPr>
        <p:blipFill>
          <a:blip r:embed="rId2" cstate="print"/>
          <a:srcRect t="71573" r="71573"/>
          <a:stretch>
            <a:fillRect/>
          </a:stretch>
        </p:blipFill>
        <p:spPr>
          <a:xfrm>
            <a:off x="4572000" y="5157192"/>
            <a:ext cx="1300489" cy="792088"/>
          </a:xfrm>
          <a:prstGeom prst="rect">
            <a:avLst/>
          </a:prstGeom>
        </p:spPr>
      </p:pic>
    </p:spTree>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5" descr="b_front_north_090.0.gif"/>
          <p:cNvPicPr>
            <a:picLocks noChangeAspect="1"/>
          </p:cNvPicPr>
          <p:nvPr/>
        </p:nvPicPr>
        <p:blipFill>
          <a:blip r:embed="rId2" cstate="print"/>
          <a:stretch>
            <a:fillRect/>
          </a:stretch>
        </p:blipFill>
        <p:spPr>
          <a:xfrm>
            <a:off x="4569153" y="3162880"/>
            <a:ext cx="4574847" cy="2786400"/>
          </a:xfrm>
          <a:prstGeom prst="rect">
            <a:avLst/>
          </a:prstGeom>
        </p:spPr>
      </p:pic>
      <p:pic>
        <p:nvPicPr>
          <p:cNvPr id="8" name="Picture 7" descr="b_right_west_090.0.gif"/>
          <p:cNvPicPr>
            <a:picLocks noChangeAspect="1"/>
          </p:cNvPicPr>
          <p:nvPr/>
        </p:nvPicPr>
        <p:blipFill>
          <a:blip r:embed="rId3" cstate="print"/>
          <a:stretch>
            <a:fillRect/>
          </a:stretch>
        </p:blipFill>
        <p:spPr>
          <a:xfrm>
            <a:off x="4569153" y="0"/>
            <a:ext cx="4574847" cy="2786400"/>
          </a:xfrm>
          <a:prstGeom prst="rect">
            <a:avLst/>
          </a:prstGeom>
        </p:spPr>
      </p:pic>
      <p:sp>
        <p:nvSpPr>
          <p:cNvPr id="2" name="Title 1"/>
          <p:cNvSpPr>
            <a:spLocks noGrp="1"/>
          </p:cNvSpPr>
          <p:nvPr>
            <p:ph type="title"/>
          </p:nvPr>
        </p:nvSpPr>
        <p:spPr/>
        <p:txBody>
          <a:bodyPr/>
          <a:lstStyle/>
          <a:p>
            <a:endParaRPr lang="en-GB" dirty="0"/>
          </a:p>
        </p:txBody>
      </p:sp>
      <p:pic>
        <p:nvPicPr>
          <p:cNvPr id="4" name="Content Placeholder 3" descr="b_090.0.gif"/>
          <p:cNvPicPr>
            <a:picLocks noGrp="1" noChangeAspect="1"/>
          </p:cNvPicPr>
          <p:nvPr>
            <p:ph idx="1"/>
          </p:nvPr>
        </p:nvPicPr>
        <p:blipFill>
          <a:blip r:embed="rId4" cstate="print"/>
          <a:stretch>
            <a:fillRect/>
          </a:stretch>
        </p:blipFill>
        <p:spPr>
          <a:xfrm>
            <a:off x="645225" y="0"/>
            <a:ext cx="4574847" cy="2786400"/>
          </a:xfrm>
        </p:spPr>
      </p:pic>
      <p:pic>
        <p:nvPicPr>
          <p:cNvPr id="5" name="Picture 4" descr="b_top_down_090.0.gif"/>
          <p:cNvPicPr>
            <a:picLocks noChangeAspect="1"/>
          </p:cNvPicPr>
          <p:nvPr/>
        </p:nvPicPr>
        <p:blipFill>
          <a:blip r:embed="rId5" cstate="print"/>
          <a:stretch>
            <a:fillRect/>
          </a:stretch>
        </p:blipFill>
        <p:spPr>
          <a:xfrm>
            <a:off x="645225" y="3162880"/>
            <a:ext cx="4574847" cy="2786400"/>
          </a:xfrm>
          <a:prstGeom prst="rect">
            <a:avLst/>
          </a:prstGeom>
        </p:spPr>
      </p:pic>
      <p:grpSp>
        <p:nvGrpSpPr>
          <p:cNvPr id="3" name="Group 8"/>
          <p:cNvGrpSpPr/>
          <p:nvPr/>
        </p:nvGrpSpPr>
        <p:grpSpPr>
          <a:xfrm>
            <a:off x="497206" y="137834"/>
            <a:ext cx="661349" cy="1152128"/>
            <a:chOff x="3800456" y="2565354"/>
            <a:chExt cx="1358138" cy="2365995"/>
          </a:xfrm>
        </p:grpSpPr>
        <p:cxnSp>
          <p:nvCxnSpPr>
            <p:cNvPr id="10" name="Straight Connector 9"/>
            <p:cNvCxnSpPr/>
            <p:nvPr/>
          </p:nvCxnSpPr>
          <p:spPr>
            <a:xfrm rot="7200000">
              <a:off x="3291191" y="3074619"/>
              <a:ext cx="2365995" cy="134746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3600000" flipV="1">
              <a:off x="3715556" y="3193526"/>
              <a:ext cx="1831975" cy="105410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cxnSp>
        <p:nvCxnSpPr>
          <p:cNvPr id="13" name="Straight Connector 12"/>
          <p:cNvCxnSpPr/>
          <p:nvPr/>
        </p:nvCxnSpPr>
        <p:spPr>
          <a:xfrm rot="16200000" flipV="1">
            <a:off x="529422" y="670000"/>
            <a:ext cx="676275" cy="1587"/>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grpSp>
        <p:nvGrpSpPr>
          <p:cNvPr id="7" name="Group 15"/>
          <p:cNvGrpSpPr/>
          <p:nvPr/>
        </p:nvGrpSpPr>
        <p:grpSpPr>
          <a:xfrm rot="5400000">
            <a:off x="529382" y="3381196"/>
            <a:ext cx="634038" cy="901730"/>
            <a:chOff x="4962585" y="109728"/>
            <a:chExt cx="634038" cy="901730"/>
          </a:xfrm>
        </p:grpSpPr>
        <p:cxnSp>
          <p:nvCxnSpPr>
            <p:cNvPr id="17" name="Straight Connector 16"/>
            <p:cNvCxnSpPr/>
            <p:nvPr/>
          </p:nvCxnSpPr>
          <p:spPr>
            <a:xfrm rot="16200000" flipH="1">
              <a:off x="4845114" y="559792"/>
              <a:ext cx="901730" cy="160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rot="1800000" flipV="1">
              <a:off x="4962585" y="358766"/>
              <a:ext cx="634038" cy="345249"/>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9" name="Group 13"/>
          <p:cNvGrpSpPr/>
          <p:nvPr/>
        </p:nvGrpSpPr>
        <p:grpSpPr>
          <a:xfrm>
            <a:off x="539552" y="1682516"/>
            <a:ext cx="647934" cy="1530460"/>
            <a:chOff x="4268076" y="1916832"/>
            <a:chExt cx="647934" cy="1530460"/>
          </a:xfrm>
        </p:grpSpPr>
        <p:pic>
          <p:nvPicPr>
            <p:cNvPr id="15" name="Content Placeholder 3" descr="legend.gif"/>
            <p:cNvPicPr>
              <a:picLocks noChangeAspect="1"/>
            </p:cNvPicPr>
            <p:nvPr/>
          </p:nvPicPr>
          <p:blipFill>
            <a:blip r:embed="rId6" cstate="print"/>
            <a:srcRect l="85578" t="74051" r="10662" b="1763"/>
            <a:stretch>
              <a:fillRect/>
            </a:stretch>
          </p:blipFill>
          <p:spPr>
            <a:xfrm>
              <a:off x="4427984" y="2196337"/>
              <a:ext cx="314623" cy="1232663"/>
            </a:xfrm>
            <a:prstGeom prst="rect">
              <a:avLst/>
            </a:prstGeom>
          </p:spPr>
        </p:pic>
        <p:sp>
          <p:nvSpPr>
            <p:cNvPr id="19" name="TextBox 18"/>
            <p:cNvSpPr txBox="1"/>
            <p:nvPr/>
          </p:nvSpPr>
          <p:spPr>
            <a:xfrm>
              <a:off x="4460818" y="2174667"/>
              <a:ext cx="255198" cy="246221"/>
            </a:xfrm>
            <a:prstGeom prst="rect">
              <a:avLst/>
            </a:prstGeom>
            <a:noFill/>
          </p:spPr>
          <p:txBody>
            <a:bodyPr wrap="none" rtlCol="0">
              <a:spAutoFit/>
            </a:bodyPr>
            <a:lstStyle/>
            <a:p>
              <a:r>
                <a:rPr lang="en-GB" sz="1000" b="1" dirty="0" smtClean="0">
                  <a:solidFill>
                    <a:schemeClr val="bg1"/>
                  </a:solidFill>
                  <a:latin typeface="+mj-lt"/>
                </a:rPr>
                <a:t>0</a:t>
              </a:r>
              <a:endParaRPr lang="en-GB" sz="1000" b="1" dirty="0">
                <a:solidFill>
                  <a:schemeClr val="bg1"/>
                </a:solidFill>
                <a:latin typeface="+mj-lt"/>
              </a:endParaRPr>
            </a:p>
          </p:txBody>
        </p:sp>
        <p:sp>
          <p:nvSpPr>
            <p:cNvPr id="20" name="TextBox 19"/>
            <p:cNvSpPr txBox="1"/>
            <p:nvPr/>
          </p:nvSpPr>
          <p:spPr>
            <a:xfrm>
              <a:off x="4427984" y="3201071"/>
              <a:ext cx="312906" cy="246221"/>
            </a:xfrm>
            <a:prstGeom prst="rect">
              <a:avLst/>
            </a:prstGeom>
            <a:noFill/>
          </p:spPr>
          <p:txBody>
            <a:bodyPr wrap="none" rtlCol="0">
              <a:spAutoFit/>
            </a:bodyPr>
            <a:lstStyle/>
            <a:p>
              <a:r>
                <a:rPr lang="en-GB" sz="1000" b="1" dirty="0" smtClean="0">
                  <a:solidFill>
                    <a:schemeClr val="bg1"/>
                  </a:solidFill>
                  <a:latin typeface="+mj-lt"/>
                </a:rPr>
                <a:t>20</a:t>
              </a:r>
              <a:endParaRPr lang="en-GB" sz="1000" b="1" dirty="0">
                <a:solidFill>
                  <a:schemeClr val="bg1"/>
                </a:solidFill>
                <a:latin typeface="+mj-lt"/>
              </a:endParaRPr>
            </a:p>
          </p:txBody>
        </p:sp>
        <p:sp>
          <p:nvSpPr>
            <p:cNvPr id="21" name="TextBox 20"/>
            <p:cNvSpPr txBox="1"/>
            <p:nvPr/>
          </p:nvSpPr>
          <p:spPr>
            <a:xfrm>
              <a:off x="4423222" y="2683485"/>
              <a:ext cx="312906" cy="246221"/>
            </a:xfrm>
            <a:prstGeom prst="rect">
              <a:avLst/>
            </a:prstGeom>
            <a:noFill/>
          </p:spPr>
          <p:txBody>
            <a:bodyPr wrap="none" rtlCol="0">
              <a:spAutoFit/>
            </a:bodyPr>
            <a:lstStyle/>
            <a:p>
              <a:r>
                <a:rPr lang="en-GB" sz="1000" b="1" dirty="0" smtClean="0">
                  <a:solidFill>
                    <a:schemeClr val="bg1"/>
                  </a:solidFill>
                  <a:latin typeface="+mj-lt"/>
                </a:rPr>
                <a:t>10</a:t>
              </a:r>
              <a:endParaRPr lang="en-GB" sz="1000" b="1" dirty="0">
                <a:solidFill>
                  <a:schemeClr val="bg1"/>
                </a:solidFill>
                <a:latin typeface="+mj-lt"/>
              </a:endParaRPr>
            </a:p>
          </p:txBody>
        </p:sp>
        <p:sp>
          <p:nvSpPr>
            <p:cNvPr id="22" name="TextBox 21"/>
            <p:cNvSpPr txBox="1"/>
            <p:nvPr/>
          </p:nvSpPr>
          <p:spPr>
            <a:xfrm>
              <a:off x="4268076" y="1916832"/>
              <a:ext cx="647934" cy="246221"/>
            </a:xfrm>
            <a:prstGeom prst="rect">
              <a:avLst/>
            </a:prstGeom>
            <a:noFill/>
          </p:spPr>
          <p:txBody>
            <a:bodyPr wrap="none" rtlCol="0">
              <a:spAutoFit/>
            </a:bodyPr>
            <a:lstStyle/>
            <a:p>
              <a:r>
                <a:rPr lang="en-GB" sz="1000" dirty="0" smtClean="0">
                  <a:solidFill>
                    <a:schemeClr val="bg1"/>
                  </a:solidFill>
                  <a:sym typeface="Symbol"/>
                </a:rPr>
                <a:t></a:t>
              </a:r>
              <a:r>
                <a:rPr lang="en-GB" sz="1000" baseline="-25000" dirty="0" smtClean="0">
                  <a:solidFill>
                    <a:schemeClr val="bg1"/>
                  </a:solidFill>
                  <a:sym typeface="Symbol"/>
                </a:rPr>
                <a:t>1 </a:t>
              </a:r>
              <a:r>
                <a:rPr lang="en-GB" sz="900" dirty="0" smtClean="0">
                  <a:solidFill>
                    <a:schemeClr val="bg1"/>
                  </a:solidFill>
                  <a:latin typeface="+mj-lt"/>
                  <a:sym typeface="Symbol"/>
                </a:rPr>
                <a:t>(</a:t>
              </a:r>
              <a:r>
                <a:rPr lang="en-GB" sz="900" b="1" dirty="0" err="1" smtClean="0">
                  <a:solidFill>
                    <a:schemeClr val="bg1"/>
                  </a:solidFill>
                  <a:latin typeface="+mj-lt"/>
                </a:rPr>
                <a:t>MPa</a:t>
              </a:r>
              <a:r>
                <a:rPr lang="en-GB" sz="900" b="1" dirty="0" smtClean="0">
                  <a:solidFill>
                    <a:schemeClr val="bg1"/>
                  </a:solidFill>
                  <a:latin typeface="+mj-lt"/>
                </a:rPr>
                <a:t>)</a:t>
              </a:r>
              <a:endParaRPr lang="en-GB" sz="900" b="1" dirty="0">
                <a:solidFill>
                  <a:schemeClr val="bg1"/>
                </a:solidFill>
                <a:latin typeface="+mj-lt"/>
              </a:endParaRPr>
            </a:p>
          </p:txBody>
        </p:sp>
      </p:grpSp>
      <p:sp>
        <p:nvSpPr>
          <p:cNvPr id="23" name="TextBox 22"/>
          <p:cNvSpPr txBox="1"/>
          <p:nvPr/>
        </p:nvSpPr>
        <p:spPr>
          <a:xfrm>
            <a:off x="395536" y="1340768"/>
            <a:ext cx="998991" cy="369332"/>
          </a:xfrm>
          <a:prstGeom prst="rect">
            <a:avLst/>
          </a:prstGeom>
          <a:noFill/>
        </p:spPr>
        <p:txBody>
          <a:bodyPr wrap="none" rtlCol="0">
            <a:spAutoFit/>
          </a:bodyPr>
          <a:lstStyle/>
          <a:p>
            <a:r>
              <a:rPr lang="en-GB" dirty="0" smtClean="0">
                <a:solidFill>
                  <a:schemeClr val="bg1"/>
                </a:solidFill>
                <a:latin typeface="+mj-lt"/>
              </a:rPr>
              <a:t>090.0/00</a:t>
            </a:r>
            <a:endParaRPr lang="en-GB" dirty="0">
              <a:solidFill>
                <a:schemeClr val="bg1"/>
              </a:solidFill>
              <a:latin typeface="+mj-lt"/>
            </a:endParaRPr>
          </a:p>
        </p:txBody>
      </p:sp>
      <p:pic>
        <p:nvPicPr>
          <p:cNvPr id="24" name="Picture 23" descr="b_front_north_090.0.gif"/>
          <p:cNvPicPr>
            <a:picLocks noChangeAspect="1"/>
          </p:cNvPicPr>
          <p:nvPr/>
        </p:nvPicPr>
        <p:blipFill>
          <a:blip r:embed="rId2" cstate="print"/>
          <a:srcRect t="71668" r="71668"/>
          <a:stretch>
            <a:fillRect/>
          </a:stretch>
        </p:blipFill>
        <p:spPr>
          <a:xfrm>
            <a:off x="4572000" y="5159838"/>
            <a:ext cx="1296144" cy="789442"/>
          </a:xfrm>
          <a:prstGeom prst="rect">
            <a:avLst/>
          </a:prstGeom>
        </p:spPr>
      </p:pic>
    </p:spTree>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 name="Picture 7" descr="b_front_north_112.5.gif"/>
          <p:cNvPicPr>
            <a:picLocks noChangeAspect="1"/>
          </p:cNvPicPr>
          <p:nvPr/>
        </p:nvPicPr>
        <p:blipFill>
          <a:blip r:embed="rId2" cstate="print"/>
          <a:stretch>
            <a:fillRect/>
          </a:stretch>
        </p:blipFill>
        <p:spPr>
          <a:xfrm>
            <a:off x="4569153" y="3162880"/>
            <a:ext cx="4574847" cy="2786400"/>
          </a:xfrm>
          <a:prstGeom prst="rect">
            <a:avLst/>
          </a:prstGeom>
        </p:spPr>
      </p:pic>
      <p:sp>
        <p:nvSpPr>
          <p:cNvPr id="2" name="Title 1"/>
          <p:cNvSpPr>
            <a:spLocks noGrp="1"/>
          </p:cNvSpPr>
          <p:nvPr>
            <p:ph type="title"/>
          </p:nvPr>
        </p:nvSpPr>
        <p:spPr/>
        <p:txBody>
          <a:bodyPr/>
          <a:lstStyle/>
          <a:p>
            <a:endParaRPr lang="en-GB" dirty="0"/>
          </a:p>
        </p:txBody>
      </p:sp>
      <p:pic>
        <p:nvPicPr>
          <p:cNvPr id="4" name="Content Placeholder 3" descr="b_112.5.gif"/>
          <p:cNvPicPr>
            <a:picLocks noGrp="1" noChangeAspect="1"/>
          </p:cNvPicPr>
          <p:nvPr>
            <p:ph idx="1"/>
          </p:nvPr>
        </p:nvPicPr>
        <p:blipFill>
          <a:blip r:embed="rId3" cstate="print"/>
          <a:stretch>
            <a:fillRect/>
          </a:stretch>
        </p:blipFill>
        <p:spPr>
          <a:xfrm>
            <a:off x="645225" y="0"/>
            <a:ext cx="4574847" cy="2786400"/>
          </a:xfrm>
        </p:spPr>
      </p:pic>
      <p:pic>
        <p:nvPicPr>
          <p:cNvPr id="5" name="Picture 4" descr="b_top_down_112.5.gif"/>
          <p:cNvPicPr>
            <a:picLocks noChangeAspect="1"/>
          </p:cNvPicPr>
          <p:nvPr/>
        </p:nvPicPr>
        <p:blipFill>
          <a:blip r:embed="rId4" cstate="print"/>
          <a:stretch>
            <a:fillRect/>
          </a:stretch>
        </p:blipFill>
        <p:spPr>
          <a:xfrm>
            <a:off x="645225" y="3162880"/>
            <a:ext cx="4574847" cy="2786400"/>
          </a:xfrm>
          <a:prstGeom prst="rect">
            <a:avLst/>
          </a:prstGeom>
        </p:spPr>
      </p:pic>
      <p:pic>
        <p:nvPicPr>
          <p:cNvPr id="7" name="Picture 6" descr="b_right_west_112.5.gif"/>
          <p:cNvPicPr>
            <a:picLocks noChangeAspect="1"/>
          </p:cNvPicPr>
          <p:nvPr/>
        </p:nvPicPr>
        <p:blipFill>
          <a:blip r:embed="rId5" cstate="print"/>
          <a:stretch>
            <a:fillRect/>
          </a:stretch>
        </p:blipFill>
        <p:spPr>
          <a:xfrm>
            <a:off x="4569153" y="0"/>
            <a:ext cx="4574847" cy="2786400"/>
          </a:xfrm>
          <a:prstGeom prst="rect">
            <a:avLst/>
          </a:prstGeom>
        </p:spPr>
      </p:pic>
      <p:grpSp>
        <p:nvGrpSpPr>
          <p:cNvPr id="3" name="Group 8"/>
          <p:cNvGrpSpPr/>
          <p:nvPr/>
        </p:nvGrpSpPr>
        <p:grpSpPr>
          <a:xfrm>
            <a:off x="220536" y="269465"/>
            <a:ext cx="1192383" cy="923255"/>
            <a:chOff x="3299263" y="2841765"/>
            <a:chExt cx="2365995" cy="1831975"/>
          </a:xfrm>
        </p:grpSpPr>
        <p:cxnSp>
          <p:nvCxnSpPr>
            <p:cNvPr id="10" name="Straight Connector 9"/>
            <p:cNvCxnSpPr/>
            <p:nvPr/>
          </p:nvCxnSpPr>
          <p:spPr>
            <a:xfrm rot="19020000">
              <a:off x="3299263" y="3043744"/>
              <a:ext cx="2365995" cy="134746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5760000" flipV="1">
              <a:off x="3715165" y="3230703"/>
              <a:ext cx="1831975" cy="105410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cxnSp>
        <p:nvCxnSpPr>
          <p:cNvPr id="13" name="Straight Connector 12"/>
          <p:cNvCxnSpPr/>
          <p:nvPr/>
        </p:nvCxnSpPr>
        <p:spPr>
          <a:xfrm rot="16200000" flipV="1">
            <a:off x="529422" y="670000"/>
            <a:ext cx="676275" cy="1587"/>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grpSp>
        <p:nvGrpSpPr>
          <p:cNvPr id="6" name="Group 16"/>
          <p:cNvGrpSpPr/>
          <p:nvPr/>
        </p:nvGrpSpPr>
        <p:grpSpPr>
          <a:xfrm rot="6720000">
            <a:off x="549836" y="3379399"/>
            <a:ext cx="634038" cy="901730"/>
            <a:chOff x="4962585" y="109728"/>
            <a:chExt cx="634038" cy="901730"/>
          </a:xfrm>
        </p:grpSpPr>
        <p:cxnSp>
          <p:nvCxnSpPr>
            <p:cNvPr id="18" name="Straight Connector 17"/>
            <p:cNvCxnSpPr/>
            <p:nvPr/>
          </p:nvCxnSpPr>
          <p:spPr>
            <a:xfrm rot="16200000" flipH="1">
              <a:off x="4845114" y="559792"/>
              <a:ext cx="901730" cy="160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rot="1800000" flipV="1">
              <a:off x="4962585" y="358766"/>
              <a:ext cx="634038" cy="345249"/>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9" name="Group 13"/>
          <p:cNvGrpSpPr/>
          <p:nvPr/>
        </p:nvGrpSpPr>
        <p:grpSpPr>
          <a:xfrm>
            <a:off x="539552" y="1682516"/>
            <a:ext cx="647934" cy="1530460"/>
            <a:chOff x="4268076" y="1916832"/>
            <a:chExt cx="647934" cy="1530460"/>
          </a:xfrm>
        </p:grpSpPr>
        <p:pic>
          <p:nvPicPr>
            <p:cNvPr id="15" name="Content Placeholder 3" descr="legend.gif"/>
            <p:cNvPicPr>
              <a:picLocks noChangeAspect="1"/>
            </p:cNvPicPr>
            <p:nvPr/>
          </p:nvPicPr>
          <p:blipFill>
            <a:blip r:embed="rId6" cstate="print"/>
            <a:srcRect l="85578" t="74051" r="10662" b="1763"/>
            <a:stretch>
              <a:fillRect/>
            </a:stretch>
          </p:blipFill>
          <p:spPr>
            <a:xfrm>
              <a:off x="4427984" y="2196337"/>
              <a:ext cx="314623" cy="1232663"/>
            </a:xfrm>
            <a:prstGeom prst="rect">
              <a:avLst/>
            </a:prstGeom>
          </p:spPr>
        </p:pic>
        <p:sp>
          <p:nvSpPr>
            <p:cNvPr id="16" name="TextBox 15"/>
            <p:cNvSpPr txBox="1"/>
            <p:nvPr/>
          </p:nvSpPr>
          <p:spPr>
            <a:xfrm>
              <a:off x="4460818" y="2174667"/>
              <a:ext cx="255198" cy="246221"/>
            </a:xfrm>
            <a:prstGeom prst="rect">
              <a:avLst/>
            </a:prstGeom>
            <a:noFill/>
          </p:spPr>
          <p:txBody>
            <a:bodyPr wrap="none" rtlCol="0">
              <a:spAutoFit/>
            </a:bodyPr>
            <a:lstStyle/>
            <a:p>
              <a:r>
                <a:rPr lang="en-GB" sz="1000" b="1" dirty="0" smtClean="0">
                  <a:solidFill>
                    <a:schemeClr val="bg1"/>
                  </a:solidFill>
                  <a:latin typeface="+mj-lt"/>
                </a:rPr>
                <a:t>0</a:t>
              </a:r>
              <a:endParaRPr lang="en-GB" sz="1000" b="1" dirty="0">
                <a:solidFill>
                  <a:schemeClr val="bg1"/>
                </a:solidFill>
                <a:latin typeface="+mj-lt"/>
              </a:endParaRPr>
            </a:p>
          </p:txBody>
        </p:sp>
        <p:sp>
          <p:nvSpPr>
            <p:cNvPr id="20" name="TextBox 19"/>
            <p:cNvSpPr txBox="1"/>
            <p:nvPr/>
          </p:nvSpPr>
          <p:spPr>
            <a:xfrm>
              <a:off x="4427984" y="3201071"/>
              <a:ext cx="312906" cy="246221"/>
            </a:xfrm>
            <a:prstGeom prst="rect">
              <a:avLst/>
            </a:prstGeom>
            <a:noFill/>
          </p:spPr>
          <p:txBody>
            <a:bodyPr wrap="none" rtlCol="0">
              <a:spAutoFit/>
            </a:bodyPr>
            <a:lstStyle/>
            <a:p>
              <a:r>
                <a:rPr lang="en-GB" sz="1000" b="1" dirty="0" smtClean="0">
                  <a:solidFill>
                    <a:schemeClr val="bg1"/>
                  </a:solidFill>
                  <a:latin typeface="+mj-lt"/>
                </a:rPr>
                <a:t>20</a:t>
              </a:r>
              <a:endParaRPr lang="en-GB" sz="1000" b="1" dirty="0">
                <a:solidFill>
                  <a:schemeClr val="bg1"/>
                </a:solidFill>
                <a:latin typeface="+mj-lt"/>
              </a:endParaRPr>
            </a:p>
          </p:txBody>
        </p:sp>
        <p:sp>
          <p:nvSpPr>
            <p:cNvPr id="21" name="TextBox 20"/>
            <p:cNvSpPr txBox="1"/>
            <p:nvPr/>
          </p:nvSpPr>
          <p:spPr>
            <a:xfrm>
              <a:off x="4423222" y="2683485"/>
              <a:ext cx="312906" cy="246221"/>
            </a:xfrm>
            <a:prstGeom prst="rect">
              <a:avLst/>
            </a:prstGeom>
            <a:noFill/>
          </p:spPr>
          <p:txBody>
            <a:bodyPr wrap="none" rtlCol="0">
              <a:spAutoFit/>
            </a:bodyPr>
            <a:lstStyle/>
            <a:p>
              <a:r>
                <a:rPr lang="en-GB" sz="1000" b="1" dirty="0" smtClean="0">
                  <a:solidFill>
                    <a:schemeClr val="bg1"/>
                  </a:solidFill>
                  <a:latin typeface="+mj-lt"/>
                </a:rPr>
                <a:t>10</a:t>
              </a:r>
              <a:endParaRPr lang="en-GB" sz="1000" b="1" dirty="0">
                <a:solidFill>
                  <a:schemeClr val="bg1"/>
                </a:solidFill>
                <a:latin typeface="+mj-lt"/>
              </a:endParaRPr>
            </a:p>
          </p:txBody>
        </p:sp>
        <p:sp>
          <p:nvSpPr>
            <p:cNvPr id="22" name="TextBox 21"/>
            <p:cNvSpPr txBox="1"/>
            <p:nvPr/>
          </p:nvSpPr>
          <p:spPr>
            <a:xfrm>
              <a:off x="4268076" y="1916832"/>
              <a:ext cx="647934" cy="246221"/>
            </a:xfrm>
            <a:prstGeom prst="rect">
              <a:avLst/>
            </a:prstGeom>
            <a:noFill/>
          </p:spPr>
          <p:txBody>
            <a:bodyPr wrap="none" rtlCol="0">
              <a:spAutoFit/>
            </a:bodyPr>
            <a:lstStyle/>
            <a:p>
              <a:r>
                <a:rPr lang="en-GB" sz="1000" dirty="0" smtClean="0">
                  <a:solidFill>
                    <a:schemeClr val="bg1"/>
                  </a:solidFill>
                  <a:sym typeface="Symbol"/>
                </a:rPr>
                <a:t></a:t>
              </a:r>
              <a:r>
                <a:rPr lang="en-GB" sz="1000" baseline="-25000" dirty="0" smtClean="0">
                  <a:solidFill>
                    <a:schemeClr val="bg1"/>
                  </a:solidFill>
                  <a:sym typeface="Symbol"/>
                </a:rPr>
                <a:t>1 </a:t>
              </a:r>
              <a:r>
                <a:rPr lang="en-GB" sz="900" dirty="0" smtClean="0">
                  <a:solidFill>
                    <a:schemeClr val="bg1"/>
                  </a:solidFill>
                  <a:latin typeface="+mj-lt"/>
                  <a:sym typeface="Symbol"/>
                </a:rPr>
                <a:t>(</a:t>
              </a:r>
              <a:r>
                <a:rPr lang="en-GB" sz="900" b="1" dirty="0" err="1" smtClean="0">
                  <a:solidFill>
                    <a:schemeClr val="bg1"/>
                  </a:solidFill>
                  <a:latin typeface="+mj-lt"/>
                </a:rPr>
                <a:t>MPa</a:t>
              </a:r>
              <a:r>
                <a:rPr lang="en-GB" sz="900" b="1" dirty="0" smtClean="0">
                  <a:solidFill>
                    <a:schemeClr val="bg1"/>
                  </a:solidFill>
                  <a:latin typeface="+mj-lt"/>
                </a:rPr>
                <a:t>)</a:t>
              </a:r>
              <a:endParaRPr lang="en-GB" sz="900" b="1" dirty="0">
                <a:solidFill>
                  <a:schemeClr val="bg1"/>
                </a:solidFill>
                <a:latin typeface="+mj-lt"/>
              </a:endParaRPr>
            </a:p>
          </p:txBody>
        </p:sp>
      </p:grpSp>
      <p:sp>
        <p:nvSpPr>
          <p:cNvPr id="23" name="TextBox 22"/>
          <p:cNvSpPr txBox="1"/>
          <p:nvPr/>
        </p:nvSpPr>
        <p:spPr>
          <a:xfrm>
            <a:off x="395536" y="1340768"/>
            <a:ext cx="990399" cy="369332"/>
          </a:xfrm>
          <a:prstGeom prst="rect">
            <a:avLst/>
          </a:prstGeom>
          <a:noFill/>
        </p:spPr>
        <p:txBody>
          <a:bodyPr wrap="none" rtlCol="0">
            <a:spAutoFit/>
          </a:bodyPr>
          <a:lstStyle/>
          <a:p>
            <a:r>
              <a:rPr lang="en-GB" dirty="0" smtClean="0">
                <a:solidFill>
                  <a:schemeClr val="bg1"/>
                </a:solidFill>
                <a:latin typeface="+mj-lt"/>
              </a:rPr>
              <a:t>112.5/00</a:t>
            </a:r>
            <a:endParaRPr lang="en-GB" dirty="0">
              <a:solidFill>
                <a:schemeClr val="bg1"/>
              </a:solidFill>
              <a:latin typeface="+mj-lt"/>
            </a:endParaRPr>
          </a:p>
        </p:txBody>
      </p:sp>
      <p:pic>
        <p:nvPicPr>
          <p:cNvPr id="24" name="Picture 23" descr="b_front_north_112.5.gif"/>
          <p:cNvPicPr>
            <a:picLocks noChangeAspect="1"/>
          </p:cNvPicPr>
          <p:nvPr/>
        </p:nvPicPr>
        <p:blipFill>
          <a:blip r:embed="rId2" cstate="print"/>
          <a:srcRect t="71573" r="71573"/>
          <a:stretch>
            <a:fillRect/>
          </a:stretch>
        </p:blipFill>
        <p:spPr>
          <a:xfrm>
            <a:off x="4572000" y="5157192"/>
            <a:ext cx="1300489" cy="792088"/>
          </a:xfrm>
          <a:prstGeom prst="rect">
            <a:avLst/>
          </a:prstGeom>
        </p:spPr>
      </p:pic>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l="1472" t="20391" b="5782"/>
          <a:stretch>
            <a:fillRect/>
          </a:stretch>
        </p:blipFill>
        <p:spPr bwMode="auto">
          <a:xfrm>
            <a:off x="195372" y="404664"/>
            <a:ext cx="8769116" cy="5256584"/>
          </a:xfrm>
          <a:prstGeom prst="rect">
            <a:avLst/>
          </a:prstGeom>
          <a:noFill/>
          <a:ln w="9525">
            <a:noFill/>
            <a:miter lim="800000"/>
            <a:headEnd/>
            <a:tailEnd/>
          </a:ln>
        </p:spPr>
      </p:pic>
      <p:sp>
        <p:nvSpPr>
          <p:cNvPr id="5" name="TextBox 4"/>
          <p:cNvSpPr txBox="1"/>
          <p:nvPr/>
        </p:nvSpPr>
        <p:spPr>
          <a:xfrm>
            <a:off x="179512" y="5733256"/>
            <a:ext cx="2664296" cy="369332"/>
          </a:xfrm>
          <a:prstGeom prst="rect">
            <a:avLst/>
          </a:prstGeom>
          <a:noFill/>
        </p:spPr>
        <p:txBody>
          <a:bodyPr wrap="square" rtlCol="0">
            <a:spAutoFit/>
          </a:bodyPr>
          <a:lstStyle/>
          <a:p>
            <a:r>
              <a:rPr lang="en-GB" dirty="0" smtClean="0"/>
              <a:t>Location</a:t>
            </a:r>
            <a:endParaRPr lang="en-GB"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5" descr="b_front_north_135.0.gif"/>
          <p:cNvPicPr>
            <a:picLocks noChangeAspect="1"/>
          </p:cNvPicPr>
          <p:nvPr/>
        </p:nvPicPr>
        <p:blipFill>
          <a:blip r:embed="rId2" cstate="print"/>
          <a:stretch>
            <a:fillRect/>
          </a:stretch>
        </p:blipFill>
        <p:spPr>
          <a:xfrm>
            <a:off x="4569153" y="3162880"/>
            <a:ext cx="4574847" cy="2786400"/>
          </a:xfrm>
          <a:prstGeom prst="rect">
            <a:avLst/>
          </a:prstGeom>
        </p:spPr>
      </p:pic>
      <p:sp>
        <p:nvSpPr>
          <p:cNvPr id="2" name="Title 1"/>
          <p:cNvSpPr>
            <a:spLocks noGrp="1"/>
          </p:cNvSpPr>
          <p:nvPr>
            <p:ph type="title"/>
          </p:nvPr>
        </p:nvSpPr>
        <p:spPr/>
        <p:txBody>
          <a:bodyPr/>
          <a:lstStyle/>
          <a:p>
            <a:endParaRPr lang="en-GB" dirty="0"/>
          </a:p>
        </p:txBody>
      </p:sp>
      <p:pic>
        <p:nvPicPr>
          <p:cNvPr id="4" name="Content Placeholder 3" descr="b_135.0.gif"/>
          <p:cNvPicPr>
            <a:picLocks noGrp="1" noChangeAspect="1"/>
          </p:cNvPicPr>
          <p:nvPr>
            <p:ph idx="1"/>
          </p:nvPr>
        </p:nvPicPr>
        <p:blipFill>
          <a:blip r:embed="rId3" cstate="print"/>
          <a:stretch>
            <a:fillRect/>
          </a:stretch>
        </p:blipFill>
        <p:spPr>
          <a:xfrm>
            <a:off x="645225" y="0"/>
            <a:ext cx="4574847" cy="2786400"/>
          </a:xfrm>
        </p:spPr>
      </p:pic>
      <p:pic>
        <p:nvPicPr>
          <p:cNvPr id="5" name="Picture 4" descr="b_top_down_135.0.gif"/>
          <p:cNvPicPr>
            <a:picLocks noChangeAspect="1"/>
          </p:cNvPicPr>
          <p:nvPr/>
        </p:nvPicPr>
        <p:blipFill>
          <a:blip r:embed="rId4" cstate="print"/>
          <a:stretch>
            <a:fillRect/>
          </a:stretch>
        </p:blipFill>
        <p:spPr>
          <a:xfrm>
            <a:off x="645225" y="3162880"/>
            <a:ext cx="4574847" cy="2786400"/>
          </a:xfrm>
          <a:prstGeom prst="rect">
            <a:avLst/>
          </a:prstGeom>
        </p:spPr>
      </p:pic>
      <p:pic>
        <p:nvPicPr>
          <p:cNvPr id="7" name="Picture 6" descr="b_right_west_135.0.gif"/>
          <p:cNvPicPr>
            <a:picLocks noChangeAspect="1"/>
          </p:cNvPicPr>
          <p:nvPr/>
        </p:nvPicPr>
        <p:blipFill>
          <a:blip r:embed="rId5" cstate="print"/>
          <a:stretch>
            <a:fillRect/>
          </a:stretch>
        </p:blipFill>
        <p:spPr>
          <a:xfrm>
            <a:off x="4569153" y="0"/>
            <a:ext cx="4574847" cy="2786400"/>
          </a:xfrm>
          <a:prstGeom prst="rect">
            <a:avLst/>
          </a:prstGeom>
        </p:spPr>
      </p:pic>
      <p:grpSp>
        <p:nvGrpSpPr>
          <p:cNvPr id="3" name="Group 7"/>
          <p:cNvGrpSpPr/>
          <p:nvPr/>
        </p:nvGrpSpPr>
        <p:grpSpPr>
          <a:xfrm>
            <a:off x="253367" y="249601"/>
            <a:ext cx="1208978" cy="936104"/>
            <a:chOff x="3387105" y="2819670"/>
            <a:chExt cx="2365995" cy="1831975"/>
          </a:xfrm>
        </p:grpSpPr>
        <p:cxnSp>
          <p:nvCxnSpPr>
            <p:cNvPr id="9" name="Straight Connector 8"/>
            <p:cNvCxnSpPr/>
            <p:nvPr/>
          </p:nvCxnSpPr>
          <p:spPr>
            <a:xfrm rot="-1800000">
              <a:off x="3387105" y="3007048"/>
              <a:ext cx="2365995" cy="134746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3600000" flipV="1">
              <a:off x="3670311" y="3208608"/>
              <a:ext cx="1831975" cy="105410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cxnSp>
        <p:nvCxnSpPr>
          <p:cNvPr id="12" name="Straight Connector 11"/>
          <p:cNvCxnSpPr/>
          <p:nvPr/>
        </p:nvCxnSpPr>
        <p:spPr>
          <a:xfrm rot="16200000" flipV="1">
            <a:off x="529422" y="670000"/>
            <a:ext cx="676275" cy="1587"/>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grpSp>
        <p:nvGrpSpPr>
          <p:cNvPr id="8" name="Group 15"/>
          <p:cNvGrpSpPr/>
          <p:nvPr/>
        </p:nvGrpSpPr>
        <p:grpSpPr>
          <a:xfrm rot="8100000">
            <a:off x="549485" y="3377095"/>
            <a:ext cx="634038" cy="901730"/>
            <a:chOff x="4962585" y="109728"/>
            <a:chExt cx="634038" cy="901730"/>
          </a:xfrm>
        </p:grpSpPr>
        <p:cxnSp>
          <p:nvCxnSpPr>
            <p:cNvPr id="17" name="Straight Connector 16"/>
            <p:cNvCxnSpPr/>
            <p:nvPr/>
          </p:nvCxnSpPr>
          <p:spPr>
            <a:xfrm rot="16200000" flipH="1">
              <a:off x="4845114" y="559792"/>
              <a:ext cx="901730" cy="160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rot="1800000" flipV="1">
              <a:off x="4962585" y="358766"/>
              <a:ext cx="634038" cy="345249"/>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11" name="Group 13"/>
          <p:cNvGrpSpPr/>
          <p:nvPr/>
        </p:nvGrpSpPr>
        <p:grpSpPr>
          <a:xfrm>
            <a:off x="539552" y="1682516"/>
            <a:ext cx="663964" cy="1530460"/>
            <a:chOff x="4268076" y="1916832"/>
            <a:chExt cx="663964" cy="1530460"/>
          </a:xfrm>
        </p:grpSpPr>
        <p:pic>
          <p:nvPicPr>
            <p:cNvPr id="15" name="Content Placeholder 3" descr="legend.gif"/>
            <p:cNvPicPr>
              <a:picLocks noChangeAspect="1"/>
            </p:cNvPicPr>
            <p:nvPr/>
          </p:nvPicPr>
          <p:blipFill>
            <a:blip r:embed="rId6" cstate="print"/>
            <a:srcRect l="85578" t="74051" r="10662" b="1763"/>
            <a:stretch>
              <a:fillRect/>
            </a:stretch>
          </p:blipFill>
          <p:spPr>
            <a:xfrm>
              <a:off x="4427984" y="2196337"/>
              <a:ext cx="314623" cy="1232663"/>
            </a:xfrm>
            <a:prstGeom prst="rect">
              <a:avLst/>
            </a:prstGeom>
          </p:spPr>
        </p:pic>
        <p:sp>
          <p:nvSpPr>
            <p:cNvPr id="19" name="TextBox 18"/>
            <p:cNvSpPr txBox="1"/>
            <p:nvPr/>
          </p:nvSpPr>
          <p:spPr>
            <a:xfrm>
              <a:off x="4460818" y="2174667"/>
              <a:ext cx="255198" cy="246221"/>
            </a:xfrm>
            <a:prstGeom prst="rect">
              <a:avLst/>
            </a:prstGeom>
            <a:noFill/>
          </p:spPr>
          <p:txBody>
            <a:bodyPr wrap="none" rtlCol="0">
              <a:spAutoFit/>
            </a:bodyPr>
            <a:lstStyle/>
            <a:p>
              <a:r>
                <a:rPr lang="en-GB" sz="1000" b="1" dirty="0" smtClean="0">
                  <a:solidFill>
                    <a:schemeClr val="bg1"/>
                  </a:solidFill>
                  <a:latin typeface="+mj-lt"/>
                </a:rPr>
                <a:t>0</a:t>
              </a:r>
              <a:endParaRPr lang="en-GB" sz="1000" b="1" dirty="0">
                <a:solidFill>
                  <a:schemeClr val="bg1"/>
                </a:solidFill>
                <a:latin typeface="+mj-lt"/>
              </a:endParaRPr>
            </a:p>
          </p:txBody>
        </p:sp>
        <p:sp>
          <p:nvSpPr>
            <p:cNvPr id="20" name="TextBox 19"/>
            <p:cNvSpPr txBox="1"/>
            <p:nvPr/>
          </p:nvSpPr>
          <p:spPr>
            <a:xfrm>
              <a:off x="4427984" y="3201071"/>
              <a:ext cx="312906" cy="246221"/>
            </a:xfrm>
            <a:prstGeom prst="rect">
              <a:avLst/>
            </a:prstGeom>
            <a:noFill/>
          </p:spPr>
          <p:txBody>
            <a:bodyPr wrap="none" rtlCol="0">
              <a:spAutoFit/>
            </a:bodyPr>
            <a:lstStyle/>
            <a:p>
              <a:r>
                <a:rPr lang="en-GB" sz="1000" b="1" dirty="0" smtClean="0">
                  <a:solidFill>
                    <a:schemeClr val="bg1"/>
                  </a:solidFill>
                  <a:latin typeface="+mj-lt"/>
                </a:rPr>
                <a:t>20</a:t>
              </a:r>
              <a:endParaRPr lang="en-GB" sz="1000" b="1" dirty="0">
                <a:solidFill>
                  <a:schemeClr val="bg1"/>
                </a:solidFill>
                <a:latin typeface="+mj-lt"/>
              </a:endParaRPr>
            </a:p>
          </p:txBody>
        </p:sp>
        <p:sp>
          <p:nvSpPr>
            <p:cNvPr id="21" name="TextBox 20"/>
            <p:cNvSpPr txBox="1"/>
            <p:nvPr/>
          </p:nvSpPr>
          <p:spPr>
            <a:xfrm>
              <a:off x="4423222" y="2683485"/>
              <a:ext cx="312906" cy="246221"/>
            </a:xfrm>
            <a:prstGeom prst="rect">
              <a:avLst/>
            </a:prstGeom>
            <a:noFill/>
          </p:spPr>
          <p:txBody>
            <a:bodyPr wrap="none" rtlCol="0">
              <a:spAutoFit/>
            </a:bodyPr>
            <a:lstStyle/>
            <a:p>
              <a:r>
                <a:rPr lang="en-GB" sz="1000" b="1" dirty="0" smtClean="0">
                  <a:solidFill>
                    <a:schemeClr val="bg1"/>
                  </a:solidFill>
                  <a:latin typeface="+mj-lt"/>
                </a:rPr>
                <a:t>10</a:t>
              </a:r>
              <a:endParaRPr lang="en-GB" sz="1000" b="1" dirty="0">
                <a:solidFill>
                  <a:schemeClr val="bg1"/>
                </a:solidFill>
                <a:latin typeface="+mj-lt"/>
              </a:endParaRPr>
            </a:p>
          </p:txBody>
        </p:sp>
        <p:sp>
          <p:nvSpPr>
            <p:cNvPr id="22" name="TextBox 21"/>
            <p:cNvSpPr txBox="1"/>
            <p:nvPr/>
          </p:nvSpPr>
          <p:spPr>
            <a:xfrm>
              <a:off x="4268076" y="1916832"/>
              <a:ext cx="663964" cy="246221"/>
            </a:xfrm>
            <a:prstGeom prst="rect">
              <a:avLst/>
            </a:prstGeom>
            <a:noFill/>
          </p:spPr>
          <p:txBody>
            <a:bodyPr wrap="none" rtlCol="0">
              <a:spAutoFit/>
            </a:bodyPr>
            <a:lstStyle/>
            <a:p>
              <a:r>
                <a:rPr lang="en-GB" sz="1000" dirty="0" smtClean="0">
                  <a:solidFill>
                    <a:schemeClr val="bg1"/>
                  </a:solidFill>
                  <a:sym typeface="Symbol"/>
                </a:rPr>
                <a:t></a:t>
              </a:r>
              <a:r>
                <a:rPr lang="en-GB" sz="1000" baseline="-25000" dirty="0" smtClean="0">
                  <a:solidFill>
                    <a:schemeClr val="bg1"/>
                  </a:solidFill>
                  <a:sym typeface="Symbol"/>
                </a:rPr>
                <a:t>1</a:t>
              </a:r>
              <a:r>
                <a:rPr lang="en-GB" sz="1000" dirty="0" smtClean="0">
                  <a:solidFill>
                    <a:schemeClr val="bg1"/>
                  </a:solidFill>
                  <a:latin typeface="+mj-lt"/>
                  <a:sym typeface="Symbol"/>
                </a:rPr>
                <a:t> </a:t>
              </a:r>
              <a:r>
                <a:rPr lang="en-GB" sz="900" dirty="0" smtClean="0">
                  <a:solidFill>
                    <a:schemeClr val="bg1"/>
                  </a:solidFill>
                  <a:latin typeface="+mj-lt"/>
                  <a:sym typeface="Symbol"/>
                </a:rPr>
                <a:t>(</a:t>
              </a:r>
              <a:r>
                <a:rPr lang="en-GB" sz="900" b="1" dirty="0" err="1" smtClean="0">
                  <a:solidFill>
                    <a:schemeClr val="bg1"/>
                  </a:solidFill>
                  <a:latin typeface="+mj-lt"/>
                </a:rPr>
                <a:t>MPa</a:t>
              </a:r>
              <a:r>
                <a:rPr lang="en-GB" sz="900" b="1" dirty="0" smtClean="0">
                  <a:solidFill>
                    <a:schemeClr val="bg1"/>
                  </a:solidFill>
                  <a:latin typeface="+mj-lt"/>
                </a:rPr>
                <a:t>)</a:t>
              </a:r>
              <a:endParaRPr lang="en-GB" sz="900" b="1" dirty="0">
                <a:solidFill>
                  <a:schemeClr val="bg1"/>
                </a:solidFill>
                <a:latin typeface="+mj-lt"/>
              </a:endParaRPr>
            </a:p>
          </p:txBody>
        </p:sp>
      </p:grpSp>
      <p:sp>
        <p:nvSpPr>
          <p:cNvPr id="23" name="TextBox 22"/>
          <p:cNvSpPr txBox="1"/>
          <p:nvPr/>
        </p:nvSpPr>
        <p:spPr>
          <a:xfrm>
            <a:off x="395536" y="1340768"/>
            <a:ext cx="998991" cy="369332"/>
          </a:xfrm>
          <a:prstGeom prst="rect">
            <a:avLst/>
          </a:prstGeom>
          <a:noFill/>
        </p:spPr>
        <p:txBody>
          <a:bodyPr wrap="none" rtlCol="0">
            <a:spAutoFit/>
          </a:bodyPr>
          <a:lstStyle/>
          <a:p>
            <a:r>
              <a:rPr lang="en-GB" dirty="0" smtClean="0">
                <a:solidFill>
                  <a:schemeClr val="bg1"/>
                </a:solidFill>
                <a:latin typeface="+mj-lt"/>
              </a:rPr>
              <a:t>135.0/00</a:t>
            </a:r>
            <a:endParaRPr lang="en-GB" dirty="0">
              <a:solidFill>
                <a:schemeClr val="bg1"/>
              </a:solidFill>
              <a:latin typeface="+mj-lt"/>
            </a:endParaRPr>
          </a:p>
        </p:txBody>
      </p:sp>
      <p:pic>
        <p:nvPicPr>
          <p:cNvPr id="24" name="Picture 23" descr="b_front_north_135.0.gif"/>
          <p:cNvPicPr>
            <a:picLocks noChangeAspect="1"/>
          </p:cNvPicPr>
          <p:nvPr/>
        </p:nvPicPr>
        <p:blipFill>
          <a:blip r:embed="rId2" cstate="print"/>
          <a:srcRect t="71573" r="71573"/>
          <a:stretch>
            <a:fillRect/>
          </a:stretch>
        </p:blipFill>
        <p:spPr>
          <a:xfrm>
            <a:off x="4572000" y="5157192"/>
            <a:ext cx="1300489" cy="792088"/>
          </a:xfrm>
          <a:prstGeom prst="rect">
            <a:avLst/>
          </a:prstGeom>
        </p:spPr>
      </p:pic>
    </p:spTree>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5" descr="b_front_north_157.5.gif"/>
          <p:cNvPicPr>
            <a:picLocks noChangeAspect="1"/>
          </p:cNvPicPr>
          <p:nvPr/>
        </p:nvPicPr>
        <p:blipFill>
          <a:blip r:embed="rId2" cstate="print"/>
          <a:stretch>
            <a:fillRect/>
          </a:stretch>
        </p:blipFill>
        <p:spPr>
          <a:xfrm>
            <a:off x="4569153" y="3162880"/>
            <a:ext cx="4574847" cy="2786400"/>
          </a:xfrm>
          <a:prstGeom prst="rect">
            <a:avLst/>
          </a:prstGeom>
        </p:spPr>
      </p:pic>
      <p:sp>
        <p:nvSpPr>
          <p:cNvPr id="2" name="Title 1"/>
          <p:cNvSpPr>
            <a:spLocks noGrp="1"/>
          </p:cNvSpPr>
          <p:nvPr>
            <p:ph type="title"/>
          </p:nvPr>
        </p:nvSpPr>
        <p:spPr/>
        <p:txBody>
          <a:bodyPr/>
          <a:lstStyle/>
          <a:p>
            <a:endParaRPr lang="en-GB" dirty="0"/>
          </a:p>
        </p:txBody>
      </p:sp>
      <p:pic>
        <p:nvPicPr>
          <p:cNvPr id="4" name="Content Placeholder 3" descr="b_157.5.gif"/>
          <p:cNvPicPr>
            <a:picLocks noGrp="1" noChangeAspect="1"/>
          </p:cNvPicPr>
          <p:nvPr>
            <p:ph idx="1"/>
          </p:nvPr>
        </p:nvPicPr>
        <p:blipFill>
          <a:blip r:embed="rId3" cstate="print"/>
          <a:stretch>
            <a:fillRect/>
          </a:stretch>
        </p:blipFill>
        <p:spPr>
          <a:xfrm>
            <a:off x="645225" y="0"/>
            <a:ext cx="4574847" cy="2786400"/>
          </a:xfrm>
        </p:spPr>
      </p:pic>
      <p:pic>
        <p:nvPicPr>
          <p:cNvPr id="5" name="Picture 4" descr="b_top_down_157.5.gif"/>
          <p:cNvPicPr>
            <a:picLocks noChangeAspect="1"/>
          </p:cNvPicPr>
          <p:nvPr/>
        </p:nvPicPr>
        <p:blipFill>
          <a:blip r:embed="rId4" cstate="print"/>
          <a:stretch>
            <a:fillRect/>
          </a:stretch>
        </p:blipFill>
        <p:spPr>
          <a:xfrm>
            <a:off x="645225" y="3162880"/>
            <a:ext cx="4574847" cy="2786400"/>
          </a:xfrm>
          <a:prstGeom prst="rect">
            <a:avLst/>
          </a:prstGeom>
        </p:spPr>
      </p:pic>
      <p:pic>
        <p:nvPicPr>
          <p:cNvPr id="7" name="Picture 6" descr="b_right_west_157.5.gif"/>
          <p:cNvPicPr>
            <a:picLocks noChangeAspect="1"/>
          </p:cNvPicPr>
          <p:nvPr/>
        </p:nvPicPr>
        <p:blipFill>
          <a:blip r:embed="rId5" cstate="print"/>
          <a:stretch>
            <a:fillRect/>
          </a:stretch>
        </p:blipFill>
        <p:spPr>
          <a:xfrm>
            <a:off x="4569153" y="0"/>
            <a:ext cx="4574847" cy="2786400"/>
          </a:xfrm>
          <a:prstGeom prst="rect">
            <a:avLst/>
          </a:prstGeom>
        </p:spPr>
      </p:pic>
      <p:grpSp>
        <p:nvGrpSpPr>
          <p:cNvPr id="3" name="Group 12"/>
          <p:cNvGrpSpPr/>
          <p:nvPr/>
        </p:nvGrpSpPr>
        <p:grpSpPr>
          <a:xfrm>
            <a:off x="313754" y="332656"/>
            <a:ext cx="1214026" cy="698493"/>
            <a:chOff x="313754" y="332656"/>
            <a:chExt cx="1214026" cy="698493"/>
          </a:xfrm>
        </p:grpSpPr>
        <p:cxnSp>
          <p:nvCxnSpPr>
            <p:cNvPr id="9" name="Straight Connector 8"/>
            <p:cNvCxnSpPr/>
            <p:nvPr/>
          </p:nvCxnSpPr>
          <p:spPr>
            <a:xfrm rot="20640000">
              <a:off x="313754" y="339744"/>
              <a:ext cx="1214026" cy="69140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20100000" flipV="1">
              <a:off x="357657" y="444389"/>
              <a:ext cx="940013" cy="540875"/>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529422" y="670000"/>
              <a:ext cx="676275" cy="1587"/>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grpSp>
      <p:grpSp>
        <p:nvGrpSpPr>
          <p:cNvPr id="8" name="Group 16"/>
          <p:cNvGrpSpPr/>
          <p:nvPr/>
        </p:nvGrpSpPr>
        <p:grpSpPr>
          <a:xfrm rot="9420000">
            <a:off x="546636" y="3375346"/>
            <a:ext cx="634038" cy="901730"/>
            <a:chOff x="4962585" y="109728"/>
            <a:chExt cx="634038" cy="901730"/>
          </a:xfrm>
        </p:grpSpPr>
        <p:cxnSp>
          <p:nvCxnSpPr>
            <p:cNvPr id="18" name="Straight Connector 17"/>
            <p:cNvCxnSpPr/>
            <p:nvPr/>
          </p:nvCxnSpPr>
          <p:spPr>
            <a:xfrm rot="16200000" flipH="1">
              <a:off x="4845114" y="559792"/>
              <a:ext cx="901730" cy="160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rot="1800000" flipV="1">
              <a:off x="4962585" y="358766"/>
              <a:ext cx="634038" cy="345249"/>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11" name="Group 13"/>
          <p:cNvGrpSpPr/>
          <p:nvPr/>
        </p:nvGrpSpPr>
        <p:grpSpPr>
          <a:xfrm>
            <a:off x="539552" y="1682516"/>
            <a:ext cx="663964" cy="1530460"/>
            <a:chOff x="4268076" y="1916832"/>
            <a:chExt cx="663964" cy="1530460"/>
          </a:xfrm>
        </p:grpSpPr>
        <p:pic>
          <p:nvPicPr>
            <p:cNvPr id="15" name="Content Placeholder 3" descr="legend.gif"/>
            <p:cNvPicPr>
              <a:picLocks noChangeAspect="1"/>
            </p:cNvPicPr>
            <p:nvPr/>
          </p:nvPicPr>
          <p:blipFill>
            <a:blip r:embed="rId6" cstate="print"/>
            <a:srcRect l="85578" t="74051" r="10662" b="1763"/>
            <a:stretch>
              <a:fillRect/>
            </a:stretch>
          </p:blipFill>
          <p:spPr>
            <a:xfrm>
              <a:off x="4427984" y="2196337"/>
              <a:ext cx="314623" cy="1232663"/>
            </a:xfrm>
            <a:prstGeom prst="rect">
              <a:avLst/>
            </a:prstGeom>
          </p:spPr>
        </p:pic>
        <p:sp>
          <p:nvSpPr>
            <p:cNvPr id="16" name="TextBox 15"/>
            <p:cNvSpPr txBox="1"/>
            <p:nvPr/>
          </p:nvSpPr>
          <p:spPr>
            <a:xfrm>
              <a:off x="4460818" y="2174667"/>
              <a:ext cx="255198" cy="246221"/>
            </a:xfrm>
            <a:prstGeom prst="rect">
              <a:avLst/>
            </a:prstGeom>
            <a:noFill/>
          </p:spPr>
          <p:txBody>
            <a:bodyPr wrap="none" rtlCol="0">
              <a:spAutoFit/>
            </a:bodyPr>
            <a:lstStyle/>
            <a:p>
              <a:r>
                <a:rPr lang="en-GB" sz="1000" b="1" dirty="0" smtClean="0">
                  <a:solidFill>
                    <a:schemeClr val="bg1"/>
                  </a:solidFill>
                  <a:latin typeface="+mj-lt"/>
                </a:rPr>
                <a:t>0</a:t>
              </a:r>
              <a:endParaRPr lang="en-GB" sz="1000" b="1" dirty="0">
                <a:solidFill>
                  <a:schemeClr val="bg1"/>
                </a:solidFill>
                <a:latin typeface="+mj-lt"/>
              </a:endParaRPr>
            </a:p>
          </p:txBody>
        </p:sp>
        <p:sp>
          <p:nvSpPr>
            <p:cNvPr id="20" name="TextBox 19"/>
            <p:cNvSpPr txBox="1"/>
            <p:nvPr/>
          </p:nvSpPr>
          <p:spPr>
            <a:xfrm>
              <a:off x="4427984" y="3201071"/>
              <a:ext cx="312906" cy="246221"/>
            </a:xfrm>
            <a:prstGeom prst="rect">
              <a:avLst/>
            </a:prstGeom>
            <a:noFill/>
          </p:spPr>
          <p:txBody>
            <a:bodyPr wrap="none" rtlCol="0">
              <a:spAutoFit/>
            </a:bodyPr>
            <a:lstStyle/>
            <a:p>
              <a:r>
                <a:rPr lang="en-GB" sz="1000" b="1" dirty="0" smtClean="0">
                  <a:solidFill>
                    <a:schemeClr val="bg1"/>
                  </a:solidFill>
                  <a:latin typeface="+mj-lt"/>
                </a:rPr>
                <a:t>20</a:t>
              </a:r>
              <a:endParaRPr lang="en-GB" sz="1000" b="1" dirty="0">
                <a:solidFill>
                  <a:schemeClr val="bg1"/>
                </a:solidFill>
                <a:latin typeface="+mj-lt"/>
              </a:endParaRPr>
            </a:p>
          </p:txBody>
        </p:sp>
        <p:sp>
          <p:nvSpPr>
            <p:cNvPr id="21" name="TextBox 20"/>
            <p:cNvSpPr txBox="1"/>
            <p:nvPr/>
          </p:nvSpPr>
          <p:spPr>
            <a:xfrm>
              <a:off x="4423222" y="2683485"/>
              <a:ext cx="312906" cy="246221"/>
            </a:xfrm>
            <a:prstGeom prst="rect">
              <a:avLst/>
            </a:prstGeom>
            <a:noFill/>
          </p:spPr>
          <p:txBody>
            <a:bodyPr wrap="none" rtlCol="0">
              <a:spAutoFit/>
            </a:bodyPr>
            <a:lstStyle/>
            <a:p>
              <a:r>
                <a:rPr lang="en-GB" sz="1000" b="1" dirty="0" smtClean="0">
                  <a:solidFill>
                    <a:schemeClr val="bg1"/>
                  </a:solidFill>
                  <a:latin typeface="+mj-lt"/>
                </a:rPr>
                <a:t>10</a:t>
              </a:r>
              <a:endParaRPr lang="en-GB" sz="1000" b="1" dirty="0">
                <a:solidFill>
                  <a:schemeClr val="bg1"/>
                </a:solidFill>
                <a:latin typeface="+mj-lt"/>
              </a:endParaRPr>
            </a:p>
          </p:txBody>
        </p:sp>
        <p:sp>
          <p:nvSpPr>
            <p:cNvPr id="22" name="TextBox 21"/>
            <p:cNvSpPr txBox="1"/>
            <p:nvPr/>
          </p:nvSpPr>
          <p:spPr>
            <a:xfrm>
              <a:off x="4268076" y="1916832"/>
              <a:ext cx="663964" cy="246221"/>
            </a:xfrm>
            <a:prstGeom prst="rect">
              <a:avLst/>
            </a:prstGeom>
            <a:noFill/>
          </p:spPr>
          <p:txBody>
            <a:bodyPr wrap="none" rtlCol="0">
              <a:spAutoFit/>
            </a:bodyPr>
            <a:lstStyle/>
            <a:p>
              <a:r>
                <a:rPr lang="en-GB" sz="1000" dirty="0" smtClean="0">
                  <a:solidFill>
                    <a:schemeClr val="bg1"/>
                  </a:solidFill>
                  <a:sym typeface="Symbol"/>
                </a:rPr>
                <a:t></a:t>
              </a:r>
              <a:r>
                <a:rPr lang="en-GB" sz="1000" baseline="-25000" dirty="0" smtClean="0">
                  <a:solidFill>
                    <a:schemeClr val="bg1"/>
                  </a:solidFill>
                  <a:sym typeface="Symbol"/>
                </a:rPr>
                <a:t>1</a:t>
              </a:r>
              <a:r>
                <a:rPr lang="en-GB" sz="1000" dirty="0" smtClean="0">
                  <a:solidFill>
                    <a:schemeClr val="bg1"/>
                  </a:solidFill>
                  <a:latin typeface="+mj-lt"/>
                  <a:sym typeface="Symbol"/>
                </a:rPr>
                <a:t> </a:t>
              </a:r>
              <a:r>
                <a:rPr lang="en-GB" sz="900" dirty="0" smtClean="0">
                  <a:solidFill>
                    <a:schemeClr val="bg1"/>
                  </a:solidFill>
                  <a:latin typeface="+mj-lt"/>
                  <a:sym typeface="Symbol"/>
                </a:rPr>
                <a:t>(</a:t>
              </a:r>
              <a:r>
                <a:rPr lang="en-GB" sz="900" b="1" dirty="0" err="1" smtClean="0">
                  <a:solidFill>
                    <a:schemeClr val="bg1"/>
                  </a:solidFill>
                  <a:latin typeface="+mj-lt"/>
                </a:rPr>
                <a:t>MPa</a:t>
              </a:r>
              <a:r>
                <a:rPr lang="en-GB" sz="900" b="1" dirty="0" smtClean="0">
                  <a:solidFill>
                    <a:schemeClr val="bg1"/>
                  </a:solidFill>
                  <a:latin typeface="+mj-lt"/>
                </a:rPr>
                <a:t>)</a:t>
              </a:r>
              <a:endParaRPr lang="en-GB" sz="900" b="1" dirty="0">
                <a:solidFill>
                  <a:schemeClr val="bg1"/>
                </a:solidFill>
                <a:latin typeface="+mj-lt"/>
              </a:endParaRPr>
            </a:p>
          </p:txBody>
        </p:sp>
      </p:grpSp>
      <p:sp>
        <p:nvSpPr>
          <p:cNvPr id="23" name="TextBox 22"/>
          <p:cNvSpPr txBox="1"/>
          <p:nvPr/>
        </p:nvSpPr>
        <p:spPr>
          <a:xfrm>
            <a:off x="395536" y="1340768"/>
            <a:ext cx="998991" cy="369332"/>
          </a:xfrm>
          <a:prstGeom prst="rect">
            <a:avLst/>
          </a:prstGeom>
          <a:noFill/>
        </p:spPr>
        <p:txBody>
          <a:bodyPr wrap="none" rtlCol="0">
            <a:spAutoFit/>
          </a:bodyPr>
          <a:lstStyle/>
          <a:p>
            <a:r>
              <a:rPr lang="en-GB" dirty="0" smtClean="0">
                <a:solidFill>
                  <a:schemeClr val="bg1"/>
                </a:solidFill>
                <a:latin typeface="+mj-lt"/>
              </a:rPr>
              <a:t>157.5/00</a:t>
            </a:r>
            <a:endParaRPr lang="en-GB" dirty="0">
              <a:solidFill>
                <a:schemeClr val="bg1"/>
              </a:solidFill>
              <a:latin typeface="+mj-lt"/>
            </a:endParaRPr>
          </a:p>
        </p:txBody>
      </p:sp>
      <p:pic>
        <p:nvPicPr>
          <p:cNvPr id="24" name="Picture 23" descr="b_front_north_157.5.gif"/>
          <p:cNvPicPr>
            <a:picLocks noChangeAspect="1"/>
          </p:cNvPicPr>
          <p:nvPr/>
        </p:nvPicPr>
        <p:blipFill>
          <a:blip r:embed="rId2" cstate="print"/>
          <a:srcRect t="71573" r="71573"/>
          <a:stretch>
            <a:fillRect/>
          </a:stretch>
        </p:blipFill>
        <p:spPr>
          <a:xfrm>
            <a:off x="4572000" y="5157192"/>
            <a:ext cx="1300489" cy="792088"/>
          </a:xfrm>
          <a:prstGeom prst="rect">
            <a:avLst/>
          </a:prstGeom>
        </p:spPr>
      </p:pic>
    </p:spTree>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descr="b_front_north_000.0.gif"/>
          <p:cNvPicPr>
            <a:picLocks noChangeAspect="1"/>
          </p:cNvPicPr>
          <p:nvPr/>
        </p:nvPicPr>
        <p:blipFill>
          <a:blip r:embed="rId2" cstate="print"/>
          <a:stretch>
            <a:fillRect/>
          </a:stretch>
        </p:blipFill>
        <p:spPr>
          <a:xfrm>
            <a:off x="4569153" y="3162421"/>
            <a:ext cx="4574847" cy="2786400"/>
          </a:xfrm>
          <a:prstGeom prst="rect">
            <a:avLst/>
          </a:prstGeom>
        </p:spPr>
      </p:pic>
      <p:sp>
        <p:nvSpPr>
          <p:cNvPr id="3" name="Title 1"/>
          <p:cNvSpPr>
            <a:spLocks noGrp="1"/>
          </p:cNvSpPr>
          <p:nvPr>
            <p:ph type="title"/>
          </p:nvPr>
        </p:nvSpPr>
        <p:spPr/>
        <p:txBody>
          <a:bodyPr/>
          <a:lstStyle/>
          <a:p>
            <a:endParaRPr lang="en-GB" dirty="0">
              <a:solidFill>
                <a:schemeClr val="tx1"/>
              </a:solidFill>
            </a:endParaRPr>
          </a:p>
        </p:txBody>
      </p:sp>
      <p:pic>
        <p:nvPicPr>
          <p:cNvPr id="7" name="Content Placeholder 6" descr="b_000.0.gif"/>
          <p:cNvPicPr>
            <a:picLocks noGrp="1" noChangeAspect="1"/>
          </p:cNvPicPr>
          <p:nvPr>
            <p:ph idx="1"/>
          </p:nvPr>
        </p:nvPicPr>
        <p:blipFill>
          <a:blip r:embed="rId3" cstate="print"/>
          <a:stretch>
            <a:fillRect/>
          </a:stretch>
        </p:blipFill>
        <p:spPr>
          <a:xfrm>
            <a:off x="644472" y="0"/>
            <a:ext cx="4574847" cy="2786400"/>
          </a:xfrm>
        </p:spPr>
      </p:pic>
      <p:pic>
        <p:nvPicPr>
          <p:cNvPr id="4" name="Picture 3" descr="b_top_down_000.0.gif"/>
          <p:cNvPicPr>
            <a:picLocks noChangeAspect="1"/>
          </p:cNvPicPr>
          <p:nvPr/>
        </p:nvPicPr>
        <p:blipFill>
          <a:blip r:embed="rId4" cstate="print"/>
          <a:stretch>
            <a:fillRect/>
          </a:stretch>
        </p:blipFill>
        <p:spPr>
          <a:xfrm>
            <a:off x="644472" y="3162421"/>
            <a:ext cx="4575600" cy="2786859"/>
          </a:xfrm>
          <a:prstGeom prst="rect">
            <a:avLst/>
          </a:prstGeom>
        </p:spPr>
      </p:pic>
      <p:pic>
        <p:nvPicPr>
          <p:cNvPr id="6" name="Picture 5" descr="b_right_west_000.0.gif"/>
          <p:cNvPicPr>
            <a:picLocks noChangeAspect="1"/>
          </p:cNvPicPr>
          <p:nvPr/>
        </p:nvPicPr>
        <p:blipFill>
          <a:blip r:embed="rId5" cstate="print"/>
          <a:stretch>
            <a:fillRect/>
          </a:stretch>
        </p:blipFill>
        <p:spPr>
          <a:xfrm>
            <a:off x="4569153" y="0"/>
            <a:ext cx="4574847" cy="2786400"/>
          </a:xfrm>
          <a:prstGeom prst="rect">
            <a:avLst/>
          </a:prstGeom>
        </p:spPr>
      </p:pic>
      <p:grpSp>
        <p:nvGrpSpPr>
          <p:cNvPr id="2" name="Group 23"/>
          <p:cNvGrpSpPr>
            <a:grpSpLocks noChangeAspect="1"/>
          </p:cNvGrpSpPr>
          <p:nvPr/>
        </p:nvGrpSpPr>
        <p:grpSpPr>
          <a:xfrm>
            <a:off x="323528" y="332656"/>
            <a:ext cx="1182998" cy="712787"/>
            <a:chOff x="3491880" y="2990851"/>
            <a:chExt cx="2365995" cy="1425574"/>
          </a:xfrm>
        </p:grpSpPr>
        <p:cxnSp>
          <p:nvCxnSpPr>
            <p:cNvPr id="25" name="Straight Connector 24"/>
            <p:cNvCxnSpPr/>
            <p:nvPr/>
          </p:nvCxnSpPr>
          <p:spPr>
            <a:xfrm>
              <a:off x="3491880" y="3068960"/>
              <a:ext cx="2365995" cy="134746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flipV="1">
              <a:off x="3603625" y="3197225"/>
              <a:ext cx="1831975" cy="105410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rot="16200000" flipV="1">
              <a:off x="3903667" y="3665539"/>
              <a:ext cx="1352549" cy="3174"/>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grpSp>
      <p:grpSp>
        <p:nvGrpSpPr>
          <p:cNvPr id="8" name="Group 21"/>
          <p:cNvGrpSpPr/>
          <p:nvPr/>
        </p:nvGrpSpPr>
        <p:grpSpPr>
          <a:xfrm>
            <a:off x="539552" y="3391366"/>
            <a:ext cx="634038" cy="901730"/>
            <a:chOff x="4962585" y="109728"/>
            <a:chExt cx="634038" cy="901730"/>
          </a:xfrm>
        </p:grpSpPr>
        <p:cxnSp>
          <p:nvCxnSpPr>
            <p:cNvPr id="15" name="Straight Connector 14"/>
            <p:cNvCxnSpPr/>
            <p:nvPr/>
          </p:nvCxnSpPr>
          <p:spPr>
            <a:xfrm rot="16200000" flipH="1">
              <a:off x="4845114" y="559792"/>
              <a:ext cx="901730" cy="160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800000" flipV="1">
              <a:off x="4962585" y="358766"/>
              <a:ext cx="634038" cy="345249"/>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9" name="Group 31"/>
          <p:cNvGrpSpPr/>
          <p:nvPr/>
        </p:nvGrpSpPr>
        <p:grpSpPr>
          <a:xfrm>
            <a:off x="539552" y="1682516"/>
            <a:ext cx="663964" cy="1530460"/>
            <a:chOff x="4268076" y="1916832"/>
            <a:chExt cx="663964" cy="1530460"/>
          </a:xfrm>
        </p:grpSpPr>
        <p:pic>
          <p:nvPicPr>
            <p:cNvPr id="23" name="Content Placeholder 3" descr="legend.gif"/>
            <p:cNvPicPr>
              <a:picLocks noChangeAspect="1"/>
            </p:cNvPicPr>
            <p:nvPr/>
          </p:nvPicPr>
          <p:blipFill>
            <a:blip r:embed="rId6" cstate="print"/>
            <a:srcRect l="85578" t="74051" r="10662" b="1763"/>
            <a:stretch>
              <a:fillRect/>
            </a:stretch>
          </p:blipFill>
          <p:spPr>
            <a:xfrm>
              <a:off x="4427984" y="2196337"/>
              <a:ext cx="314623" cy="1232663"/>
            </a:xfrm>
            <a:prstGeom prst="rect">
              <a:avLst/>
            </a:prstGeom>
          </p:spPr>
        </p:pic>
        <p:sp>
          <p:nvSpPr>
            <p:cNvPr id="28" name="TextBox 27"/>
            <p:cNvSpPr txBox="1"/>
            <p:nvPr/>
          </p:nvSpPr>
          <p:spPr>
            <a:xfrm>
              <a:off x="4460818" y="2174667"/>
              <a:ext cx="255198" cy="246221"/>
            </a:xfrm>
            <a:prstGeom prst="rect">
              <a:avLst/>
            </a:prstGeom>
            <a:noFill/>
          </p:spPr>
          <p:txBody>
            <a:bodyPr wrap="none" rtlCol="0">
              <a:spAutoFit/>
            </a:bodyPr>
            <a:lstStyle/>
            <a:p>
              <a:r>
                <a:rPr lang="en-GB" sz="1000" b="1" dirty="0" smtClean="0">
                  <a:solidFill>
                    <a:schemeClr val="bg1"/>
                  </a:solidFill>
                  <a:latin typeface="+mj-lt"/>
                </a:rPr>
                <a:t>0</a:t>
              </a:r>
              <a:endParaRPr lang="en-GB" sz="1000" b="1" dirty="0">
                <a:solidFill>
                  <a:schemeClr val="bg1"/>
                </a:solidFill>
                <a:latin typeface="+mj-lt"/>
              </a:endParaRPr>
            </a:p>
          </p:txBody>
        </p:sp>
        <p:sp>
          <p:nvSpPr>
            <p:cNvPr id="29" name="TextBox 28"/>
            <p:cNvSpPr txBox="1"/>
            <p:nvPr/>
          </p:nvSpPr>
          <p:spPr>
            <a:xfrm>
              <a:off x="4427984" y="3201071"/>
              <a:ext cx="312906" cy="246221"/>
            </a:xfrm>
            <a:prstGeom prst="rect">
              <a:avLst/>
            </a:prstGeom>
            <a:noFill/>
          </p:spPr>
          <p:txBody>
            <a:bodyPr wrap="none" rtlCol="0">
              <a:spAutoFit/>
            </a:bodyPr>
            <a:lstStyle/>
            <a:p>
              <a:r>
                <a:rPr lang="en-GB" sz="1000" b="1" dirty="0" smtClean="0">
                  <a:solidFill>
                    <a:schemeClr val="bg1"/>
                  </a:solidFill>
                  <a:latin typeface="+mj-lt"/>
                </a:rPr>
                <a:t>20</a:t>
              </a:r>
              <a:endParaRPr lang="en-GB" sz="1000" b="1" dirty="0">
                <a:solidFill>
                  <a:schemeClr val="bg1"/>
                </a:solidFill>
                <a:latin typeface="+mj-lt"/>
              </a:endParaRPr>
            </a:p>
          </p:txBody>
        </p:sp>
        <p:sp>
          <p:nvSpPr>
            <p:cNvPr id="30" name="TextBox 29"/>
            <p:cNvSpPr txBox="1"/>
            <p:nvPr/>
          </p:nvSpPr>
          <p:spPr>
            <a:xfrm>
              <a:off x="4423222" y="2683485"/>
              <a:ext cx="312906" cy="246221"/>
            </a:xfrm>
            <a:prstGeom prst="rect">
              <a:avLst/>
            </a:prstGeom>
            <a:noFill/>
          </p:spPr>
          <p:txBody>
            <a:bodyPr wrap="none" rtlCol="0">
              <a:spAutoFit/>
            </a:bodyPr>
            <a:lstStyle/>
            <a:p>
              <a:r>
                <a:rPr lang="en-GB" sz="1000" b="1" dirty="0" smtClean="0">
                  <a:solidFill>
                    <a:schemeClr val="bg1"/>
                  </a:solidFill>
                  <a:latin typeface="+mj-lt"/>
                </a:rPr>
                <a:t>10</a:t>
              </a:r>
              <a:endParaRPr lang="en-GB" sz="1000" b="1" dirty="0">
                <a:solidFill>
                  <a:schemeClr val="bg1"/>
                </a:solidFill>
                <a:latin typeface="+mj-lt"/>
              </a:endParaRPr>
            </a:p>
          </p:txBody>
        </p:sp>
        <p:sp>
          <p:nvSpPr>
            <p:cNvPr id="31" name="TextBox 30"/>
            <p:cNvSpPr txBox="1"/>
            <p:nvPr/>
          </p:nvSpPr>
          <p:spPr>
            <a:xfrm>
              <a:off x="4268076" y="1916832"/>
              <a:ext cx="663964" cy="246221"/>
            </a:xfrm>
            <a:prstGeom prst="rect">
              <a:avLst/>
            </a:prstGeom>
            <a:noFill/>
          </p:spPr>
          <p:txBody>
            <a:bodyPr wrap="none" rtlCol="0">
              <a:spAutoFit/>
            </a:bodyPr>
            <a:lstStyle/>
            <a:p>
              <a:r>
                <a:rPr lang="en-GB" sz="1000" dirty="0" smtClean="0">
                  <a:solidFill>
                    <a:schemeClr val="bg1"/>
                  </a:solidFill>
                  <a:sym typeface="Symbol"/>
                </a:rPr>
                <a:t></a:t>
              </a:r>
              <a:r>
                <a:rPr lang="en-GB" sz="1000" baseline="-25000" dirty="0" smtClean="0">
                  <a:solidFill>
                    <a:schemeClr val="bg1"/>
                  </a:solidFill>
                  <a:sym typeface="Symbol"/>
                </a:rPr>
                <a:t>1</a:t>
              </a:r>
              <a:r>
                <a:rPr lang="en-GB" sz="1000" dirty="0" smtClean="0">
                  <a:solidFill>
                    <a:schemeClr val="bg1"/>
                  </a:solidFill>
                  <a:latin typeface="+mj-lt"/>
                  <a:sym typeface="Symbol"/>
                </a:rPr>
                <a:t> </a:t>
              </a:r>
              <a:r>
                <a:rPr lang="en-GB" sz="900" dirty="0" smtClean="0">
                  <a:solidFill>
                    <a:schemeClr val="bg1"/>
                  </a:solidFill>
                  <a:latin typeface="+mj-lt"/>
                  <a:sym typeface="Symbol"/>
                </a:rPr>
                <a:t>(</a:t>
              </a:r>
              <a:r>
                <a:rPr lang="en-GB" sz="900" b="1" dirty="0" err="1" smtClean="0">
                  <a:solidFill>
                    <a:schemeClr val="bg1"/>
                  </a:solidFill>
                  <a:latin typeface="+mj-lt"/>
                </a:rPr>
                <a:t>MPa</a:t>
              </a:r>
              <a:r>
                <a:rPr lang="en-GB" sz="900" b="1" dirty="0" smtClean="0">
                  <a:solidFill>
                    <a:schemeClr val="bg1"/>
                  </a:solidFill>
                  <a:latin typeface="+mj-lt"/>
                </a:rPr>
                <a:t>)</a:t>
              </a:r>
              <a:endParaRPr lang="en-GB" sz="900" b="1" dirty="0">
                <a:solidFill>
                  <a:schemeClr val="bg1"/>
                </a:solidFill>
                <a:latin typeface="+mj-lt"/>
              </a:endParaRPr>
            </a:p>
          </p:txBody>
        </p:sp>
      </p:grpSp>
      <p:sp>
        <p:nvSpPr>
          <p:cNvPr id="20" name="TextBox 19"/>
          <p:cNvSpPr txBox="1"/>
          <p:nvPr/>
        </p:nvSpPr>
        <p:spPr>
          <a:xfrm>
            <a:off x="395536" y="1340768"/>
            <a:ext cx="998991" cy="369332"/>
          </a:xfrm>
          <a:prstGeom prst="rect">
            <a:avLst/>
          </a:prstGeom>
          <a:noFill/>
        </p:spPr>
        <p:txBody>
          <a:bodyPr wrap="none" rtlCol="0">
            <a:spAutoFit/>
          </a:bodyPr>
          <a:lstStyle/>
          <a:p>
            <a:r>
              <a:rPr lang="en-GB" dirty="0" smtClean="0">
                <a:solidFill>
                  <a:schemeClr val="bg1"/>
                </a:solidFill>
                <a:latin typeface="+mj-lt"/>
              </a:rPr>
              <a:t>180.0/00</a:t>
            </a:r>
            <a:endParaRPr lang="en-GB" dirty="0">
              <a:solidFill>
                <a:schemeClr val="bg1"/>
              </a:solidFill>
              <a:latin typeface="+mj-lt"/>
            </a:endParaRPr>
          </a:p>
        </p:txBody>
      </p:sp>
      <p:pic>
        <p:nvPicPr>
          <p:cNvPr id="33" name="Picture 32" descr="b_front_north_000.0.gif"/>
          <p:cNvPicPr>
            <a:picLocks noChangeAspect="1"/>
          </p:cNvPicPr>
          <p:nvPr/>
        </p:nvPicPr>
        <p:blipFill>
          <a:blip r:embed="rId2" cstate="print"/>
          <a:srcRect t="71573" r="71573"/>
          <a:stretch>
            <a:fillRect/>
          </a:stretch>
        </p:blipFill>
        <p:spPr>
          <a:xfrm>
            <a:off x="4572000" y="5157192"/>
            <a:ext cx="1300489" cy="792088"/>
          </a:xfrm>
          <a:prstGeom prst="rect">
            <a:avLst/>
          </a:prstGeom>
        </p:spPr>
      </p:pic>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 name="Picture 7" descr="b_front_north_022.5.gif"/>
          <p:cNvPicPr>
            <a:picLocks noChangeAspect="1"/>
          </p:cNvPicPr>
          <p:nvPr/>
        </p:nvPicPr>
        <p:blipFill>
          <a:blip r:embed="rId2" cstate="print"/>
          <a:stretch>
            <a:fillRect/>
          </a:stretch>
        </p:blipFill>
        <p:spPr>
          <a:xfrm>
            <a:off x="4569153" y="3162421"/>
            <a:ext cx="4574847" cy="2786400"/>
          </a:xfrm>
          <a:prstGeom prst="rect">
            <a:avLst/>
          </a:prstGeom>
        </p:spPr>
      </p:pic>
      <p:sp>
        <p:nvSpPr>
          <p:cNvPr id="2" name="Title 1"/>
          <p:cNvSpPr>
            <a:spLocks noGrp="1"/>
          </p:cNvSpPr>
          <p:nvPr>
            <p:ph type="title"/>
          </p:nvPr>
        </p:nvSpPr>
        <p:spPr/>
        <p:txBody>
          <a:bodyPr/>
          <a:lstStyle/>
          <a:p>
            <a:endParaRPr lang="en-GB" dirty="0"/>
          </a:p>
        </p:txBody>
      </p:sp>
      <p:pic>
        <p:nvPicPr>
          <p:cNvPr id="4" name="Content Placeholder 3" descr="b_022.5.gif"/>
          <p:cNvPicPr>
            <a:picLocks noGrp="1" noChangeAspect="1"/>
          </p:cNvPicPr>
          <p:nvPr>
            <p:ph idx="1"/>
          </p:nvPr>
        </p:nvPicPr>
        <p:blipFill>
          <a:blip r:embed="rId3" cstate="print"/>
          <a:stretch>
            <a:fillRect/>
          </a:stretch>
        </p:blipFill>
        <p:spPr>
          <a:xfrm>
            <a:off x="644472" y="0"/>
            <a:ext cx="4574847" cy="2786400"/>
          </a:xfrm>
        </p:spPr>
      </p:pic>
      <p:pic>
        <p:nvPicPr>
          <p:cNvPr id="7" name="Picture 6" descr="b_top_down_022.5.gif"/>
          <p:cNvPicPr>
            <a:picLocks noChangeAspect="1"/>
          </p:cNvPicPr>
          <p:nvPr/>
        </p:nvPicPr>
        <p:blipFill>
          <a:blip r:embed="rId4" cstate="print"/>
          <a:stretch>
            <a:fillRect/>
          </a:stretch>
        </p:blipFill>
        <p:spPr>
          <a:xfrm>
            <a:off x="644472" y="3162421"/>
            <a:ext cx="4575600" cy="2786859"/>
          </a:xfrm>
          <a:prstGeom prst="rect">
            <a:avLst/>
          </a:prstGeom>
        </p:spPr>
      </p:pic>
      <p:pic>
        <p:nvPicPr>
          <p:cNvPr id="9" name="Picture 8" descr="b_right_west_022.5.gif"/>
          <p:cNvPicPr>
            <a:picLocks noChangeAspect="1"/>
          </p:cNvPicPr>
          <p:nvPr/>
        </p:nvPicPr>
        <p:blipFill>
          <a:blip r:embed="rId5" cstate="print"/>
          <a:stretch>
            <a:fillRect/>
          </a:stretch>
        </p:blipFill>
        <p:spPr>
          <a:xfrm>
            <a:off x="4569153" y="0"/>
            <a:ext cx="4574847" cy="2786400"/>
          </a:xfrm>
          <a:prstGeom prst="rect">
            <a:avLst/>
          </a:prstGeom>
        </p:spPr>
      </p:pic>
      <p:grpSp>
        <p:nvGrpSpPr>
          <p:cNvPr id="3" name="Group 9"/>
          <p:cNvGrpSpPr>
            <a:grpSpLocks noChangeAspect="1"/>
          </p:cNvGrpSpPr>
          <p:nvPr/>
        </p:nvGrpSpPr>
        <p:grpSpPr>
          <a:xfrm>
            <a:off x="323528" y="332656"/>
            <a:ext cx="1182998" cy="746125"/>
            <a:chOff x="3496642" y="2990851"/>
            <a:chExt cx="2365995" cy="1492250"/>
          </a:xfrm>
        </p:grpSpPr>
        <p:cxnSp>
          <p:nvCxnSpPr>
            <p:cNvPr id="11" name="Straight Connector 10"/>
            <p:cNvCxnSpPr/>
            <p:nvPr/>
          </p:nvCxnSpPr>
          <p:spPr>
            <a:xfrm rot="1462520">
              <a:off x="3496642" y="3135636"/>
              <a:ext cx="2365995" cy="134746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960000" flipV="1">
              <a:off x="3620304" y="3168126"/>
              <a:ext cx="1831975" cy="105410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16200000" flipV="1">
              <a:off x="3903667" y="3665539"/>
              <a:ext cx="1352549" cy="3174"/>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grpSp>
      <p:grpSp>
        <p:nvGrpSpPr>
          <p:cNvPr id="5" name="Group 17"/>
          <p:cNvGrpSpPr/>
          <p:nvPr/>
        </p:nvGrpSpPr>
        <p:grpSpPr>
          <a:xfrm rot="1320000">
            <a:off x="541349" y="3377446"/>
            <a:ext cx="634038" cy="901730"/>
            <a:chOff x="4962585" y="109728"/>
            <a:chExt cx="634038" cy="901730"/>
          </a:xfrm>
        </p:grpSpPr>
        <p:cxnSp>
          <p:nvCxnSpPr>
            <p:cNvPr id="19" name="Straight Connector 18"/>
            <p:cNvCxnSpPr/>
            <p:nvPr/>
          </p:nvCxnSpPr>
          <p:spPr>
            <a:xfrm rot="16200000" flipH="1">
              <a:off x="4845114" y="559792"/>
              <a:ext cx="901730" cy="160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800000" flipV="1">
              <a:off x="4962585" y="358766"/>
              <a:ext cx="634038" cy="345249"/>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6" name="Group 13"/>
          <p:cNvGrpSpPr/>
          <p:nvPr/>
        </p:nvGrpSpPr>
        <p:grpSpPr>
          <a:xfrm>
            <a:off x="539552" y="1682516"/>
            <a:ext cx="663964" cy="1530460"/>
            <a:chOff x="4268076" y="1916832"/>
            <a:chExt cx="663964" cy="1530460"/>
          </a:xfrm>
        </p:grpSpPr>
        <p:pic>
          <p:nvPicPr>
            <p:cNvPr id="15" name="Content Placeholder 3" descr="legend.gif"/>
            <p:cNvPicPr>
              <a:picLocks noChangeAspect="1"/>
            </p:cNvPicPr>
            <p:nvPr/>
          </p:nvPicPr>
          <p:blipFill>
            <a:blip r:embed="rId6" cstate="print"/>
            <a:srcRect l="85578" t="74051" r="10662" b="1763"/>
            <a:stretch>
              <a:fillRect/>
            </a:stretch>
          </p:blipFill>
          <p:spPr>
            <a:xfrm>
              <a:off x="4427984" y="2196337"/>
              <a:ext cx="314623" cy="1232663"/>
            </a:xfrm>
            <a:prstGeom prst="rect">
              <a:avLst/>
            </a:prstGeom>
          </p:spPr>
        </p:pic>
        <p:sp>
          <p:nvSpPr>
            <p:cNvPr id="16" name="TextBox 15"/>
            <p:cNvSpPr txBox="1"/>
            <p:nvPr/>
          </p:nvSpPr>
          <p:spPr>
            <a:xfrm>
              <a:off x="4460818" y="2174667"/>
              <a:ext cx="255198" cy="246221"/>
            </a:xfrm>
            <a:prstGeom prst="rect">
              <a:avLst/>
            </a:prstGeom>
            <a:noFill/>
          </p:spPr>
          <p:txBody>
            <a:bodyPr wrap="none" rtlCol="0">
              <a:spAutoFit/>
            </a:bodyPr>
            <a:lstStyle/>
            <a:p>
              <a:r>
                <a:rPr lang="en-GB" sz="1000" b="1" dirty="0" smtClean="0">
                  <a:solidFill>
                    <a:schemeClr val="bg1"/>
                  </a:solidFill>
                  <a:latin typeface="+mj-lt"/>
                </a:rPr>
                <a:t>0</a:t>
              </a:r>
              <a:endParaRPr lang="en-GB" sz="1000" b="1" dirty="0">
                <a:solidFill>
                  <a:schemeClr val="bg1"/>
                </a:solidFill>
                <a:latin typeface="+mj-lt"/>
              </a:endParaRPr>
            </a:p>
          </p:txBody>
        </p:sp>
        <p:sp>
          <p:nvSpPr>
            <p:cNvPr id="17" name="TextBox 16"/>
            <p:cNvSpPr txBox="1"/>
            <p:nvPr/>
          </p:nvSpPr>
          <p:spPr>
            <a:xfrm>
              <a:off x="4427984" y="3201071"/>
              <a:ext cx="312906" cy="246221"/>
            </a:xfrm>
            <a:prstGeom prst="rect">
              <a:avLst/>
            </a:prstGeom>
            <a:noFill/>
          </p:spPr>
          <p:txBody>
            <a:bodyPr wrap="none" rtlCol="0">
              <a:spAutoFit/>
            </a:bodyPr>
            <a:lstStyle/>
            <a:p>
              <a:r>
                <a:rPr lang="en-GB" sz="1000" b="1" dirty="0" smtClean="0">
                  <a:solidFill>
                    <a:schemeClr val="bg1"/>
                  </a:solidFill>
                  <a:latin typeface="+mj-lt"/>
                </a:rPr>
                <a:t>20</a:t>
              </a:r>
              <a:endParaRPr lang="en-GB" sz="1000" b="1" dirty="0">
                <a:solidFill>
                  <a:schemeClr val="bg1"/>
                </a:solidFill>
                <a:latin typeface="+mj-lt"/>
              </a:endParaRPr>
            </a:p>
          </p:txBody>
        </p:sp>
        <p:sp>
          <p:nvSpPr>
            <p:cNvPr id="21" name="TextBox 20"/>
            <p:cNvSpPr txBox="1"/>
            <p:nvPr/>
          </p:nvSpPr>
          <p:spPr>
            <a:xfrm>
              <a:off x="4423222" y="2683485"/>
              <a:ext cx="312906" cy="246221"/>
            </a:xfrm>
            <a:prstGeom prst="rect">
              <a:avLst/>
            </a:prstGeom>
            <a:noFill/>
          </p:spPr>
          <p:txBody>
            <a:bodyPr wrap="none" rtlCol="0">
              <a:spAutoFit/>
            </a:bodyPr>
            <a:lstStyle/>
            <a:p>
              <a:r>
                <a:rPr lang="en-GB" sz="1000" b="1" dirty="0" smtClean="0">
                  <a:solidFill>
                    <a:schemeClr val="bg1"/>
                  </a:solidFill>
                  <a:latin typeface="+mj-lt"/>
                </a:rPr>
                <a:t>10</a:t>
              </a:r>
              <a:endParaRPr lang="en-GB" sz="1000" b="1" dirty="0">
                <a:solidFill>
                  <a:schemeClr val="bg1"/>
                </a:solidFill>
                <a:latin typeface="+mj-lt"/>
              </a:endParaRPr>
            </a:p>
          </p:txBody>
        </p:sp>
        <p:sp>
          <p:nvSpPr>
            <p:cNvPr id="22" name="TextBox 21"/>
            <p:cNvSpPr txBox="1"/>
            <p:nvPr/>
          </p:nvSpPr>
          <p:spPr>
            <a:xfrm>
              <a:off x="4268076" y="1916832"/>
              <a:ext cx="663964" cy="246221"/>
            </a:xfrm>
            <a:prstGeom prst="rect">
              <a:avLst/>
            </a:prstGeom>
            <a:noFill/>
          </p:spPr>
          <p:txBody>
            <a:bodyPr wrap="none" rtlCol="0">
              <a:spAutoFit/>
            </a:bodyPr>
            <a:lstStyle/>
            <a:p>
              <a:r>
                <a:rPr lang="en-GB" sz="1000" dirty="0" smtClean="0">
                  <a:solidFill>
                    <a:schemeClr val="bg1"/>
                  </a:solidFill>
                  <a:sym typeface="Symbol"/>
                </a:rPr>
                <a:t></a:t>
              </a:r>
              <a:r>
                <a:rPr lang="en-GB" sz="1000" baseline="-25000" dirty="0" smtClean="0">
                  <a:solidFill>
                    <a:schemeClr val="bg1"/>
                  </a:solidFill>
                  <a:sym typeface="Symbol"/>
                </a:rPr>
                <a:t>1</a:t>
              </a:r>
              <a:r>
                <a:rPr lang="en-GB" sz="1000" dirty="0" smtClean="0">
                  <a:solidFill>
                    <a:schemeClr val="bg1"/>
                  </a:solidFill>
                  <a:latin typeface="+mj-lt"/>
                  <a:sym typeface="Symbol"/>
                </a:rPr>
                <a:t> </a:t>
              </a:r>
              <a:r>
                <a:rPr lang="en-GB" sz="900" dirty="0" smtClean="0">
                  <a:solidFill>
                    <a:schemeClr val="bg1"/>
                  </a:solidFill>
                  <a:latin typeface="+mj-lt"/>
                  <a:sym typeface="Symbol"/>
                </a:rPr>
                <a:t>(</a:t>
              </a:r>
              <a:r>
                <a:rPr lang="en-GB" sz="900" b="1" dirty="0" err="1" smtClean="0">
                  <a:solidFill>
                    <a:schemeClr val="bg1"/>
                  </a:solidFill>
                  <a:latin typeface="+mj-lt"/>
                </a:rPr>
                <a:t>MPa</a:t>
              </a:r>
              <a:r>
                <a:rPr lang="en-GB" sz="900" b="1" dirty="0" smtClean="0">
                  <a:solidFill>
                    <a:schemeClr val="bg1"/>
                  </a:solidFill>
                  <a:latin typeface="+mj-lt"/>
                </a:rPr>
                <a:t>)</a:t>
              </a:r>
              <a:endParaRPr lang="en-GB" sz="900" b="1" dirty="0">
                <a:solidFill>
                  <a:schemeClr val="bg1"/>
                </a:solidFill>
                <a:latin typeface="+mj-lt"/>
              </a:endParaRPr>
            </a:p>
          </p:txBody>
        </p:sp>
      </p:grpSp>
      <p:sp>
        <p:nvSpPr>
          <p:cNvPr id="23" name="TextBox 22"/>
          <p:cNvSpPr txBox="1"/>
          <p:nvPr/>
        </p:nvSpPr>
        <p:spPr>
          <a:xfrm>
            <a:off x="395536" y="1340768"/>
            <a:ext cx="998991" cy="369332"/>
          </a:xfrm>
          <a:prstGeom prst="rect">
            <a:avLst/>
          </a:prstGeom>
          <a:noFill/>
        </p:spPr>
        <p:txBody>
          <a:bodyPr wrap="none" rtlCol="0">
            <a:spAutoFit/>
          </a:bodyPr>
          <a:lstStyle/>
          <a:p>
            <a:r>
              <a:rPr lang="en-GB" dirty="0" smtClean="0">
                <a:solidFill>
                  <a:schemeClr val="bg1"/>
                </a:solidFill>
                <a:latin typeface="+mj-lt"/>
              </a:rPr>
              <a:t>202.5/00</a:t>
            </a:r>
            <a:endParaRPr lang="en-GB" dirty="0">
              <a:solidFill>
                <a:schemeClr val="bg1"/>
              </a:solidFill>
              <a:latin typeface="+mj-lt"/>
            </a:endParaRPr>
          </a:p>
        </p:txBody>
      </p:sp>
      <p:pic>
        <p:nvPicPr>
          <p:cNvPr id="24" name="Picture 23" descr="b_front_north_022.5.gif"/>
          <p:cNvPicPr>
            <a:picLocks noChangeAspect="1"/>
          </p:cNvPicPr>
          <p:nvPr/>
        </p:nvPicPr>
        <p:blipFill>
          <a:blip r:embed="rId2" cstate="print"/>
          <a:srcRect t="71668" r="71668"/>
          <a:stretch>
            <a:fillRect/>
          </a:stretch>
        </p:blipFill>
        <p:spPr>
          <a:xfrm>
            <a:off x="4572000" y="5159838"/>
            <a:ext cx="1296144" cy="789442"/>
          </a:xfrm>
          <a:prstGeom prst="rect">
            <a:avLst/>
          </a:prstGeom>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5" descr="b_front_north_045.0.gif"/>
          <p:cNvPicPr>
            <a:picLocks noChangeAspect="1"/>
          </p:cNvPicPr>
          <p:nvPr/>
        </p:nvPicPr>
        <p:blipFill>
          <a:blip r:embed="rId2" cstate="print"/>
          <a:stretch>
            <a:fillRect/>
          </a:stretch>
        </p:blipFill>
        <p:spPr>
          <a:xfrm>
            <a:off x="4569153" y="3162880"/>
            <a:ext cx="4574847" cy="2786400"/>
          </a:xfrm>
          <a:prstGeom prst="rect">
            <a:avLst/>
          </a:prstGeom>
        </p:spPr>
      </p:pic>
      <p:sp>
        <p:nvSpPr>
          <p:cNvPr id="2" name="Title 1"/>
          <p:cNvSpPr>
            <a:spLocks noGrp="1"/>
          </p:cNvSpPr>
          <p:nvPr>
            <p:ph type="title"/>
          </p:nvPr>
        </p:nvSpPr>
        <p:spPr/>
        <p:txBody>
          <a:bodyPr/>
          <a:lstStyle/>
          <a:p>
            <a:endParaRPr lang="en-GB" dirty="0"/>
          </a:p>
        </p:txBody>
      </p:sp>
      <p:pic>
        <p:nvPicPr>
          <p:cNvPr id="4" name="Content Placeholder 3" descr="b_045.0.gif"/>
          <p:cNvPicPr>
            <a:picLocks noGrp="1" noChangeAspect="1"/>
          </p:cNvPicPr>
          <p:nvPr>
            <p:ph idx="1"/>
          </p:nvPr>
        </p:nvPicPr>
        <p:blipFill>
          <a:blip r:embed="rId3" cstate="print"/>
          <a:stretch>
            <a:fillRect/>
          </a:stretch>
        </p:blipFill>
        <p:spPr>
          <a:xfrm>
            <a:off x="645225" y="0"/>
            <a:ext cx="4574847" cy="2786400"/>
          </a:xfrm>
        </p:spPr>
      </p:pic>
      <p:pic>
        <p:nvPicPr>
          <p:cNvPr id="5" name="Picture 4" descr="b_top_down_045.0.gif"/>
          <p:cNvPicPr>
            <a:picLocks noChangeAspect="1"/>
          </p:cNvPicPr>
          <p:nvPr/>
        </p:nvPicPr>
        <p:blipFill>
          <a:blip r:embed="rId4" cstate="print"/>
          <a:stretch>
            <a:fillRect/>
          </a:stretch>
        </p:blipFill>
        <p:spPr>
          <a:xfrm>
            <a:off x="645225" y="3162880"/>
            <a:ext cx="4574847" cy="2786400"/>
          </a:xfrm>
          <a:prstGeom prst="rect">
            <a:avLst/>
          </a:prstGeom>
        </p:spPr>
      </p:pic>
      <p:pic>
        <p:nvPicPr>
          <p:cNvPr id="7" name="Picture 6" descr="b_right_west_045.0.gif"/>
          <p:cNvPicPr>
            <a:picLocks noChangeAspect="1"/>
          </p:cNvPicPr>
          <p:nvPr/>
        </p:nvPicPr>
        <p:blipFill>
          <a:blip r:embed="rId5" cstate="print"/>
          <a:stretch>
            <a:fillRect/>
          </a:stretch>
        </p:blipFill>
        <p:spPr>
          <a:xfrm>
            <a:off x="4569153" y="0"/>
            <a:ext cx="4574847" cy="2786400"/>
          </a:xfrm>
          <a:prstGeom prst="rect">
            <a:avLst/>
          </a:prstGeom>
        </p:spPr>
      </p:pic>
      <p:grpSp>
        <p:nvGrpSpPr>
          <p:cNvPr id="3" name="Group 17"/>
          <p:cNvGrpSpPr/>
          <p:nvPr/>
        </p:nvGrpSpPr>
        <p:grpSpPr>
          <a:xfrm>
            <a:off x="372296" y="30959"/>
            <a:ext cx="942651" cy="1340641"/>
            <a:chOff x="251520" y="70627"/>
            <a:chExt cx="1831975" cy="2753122"/>
          </a:xfrm>
        </p:grpSpPr>
        <p:cxnSp>
          <p:nvCxnSpPr>
            <p:cNvPr id="15" name="Straight Connector 14"/>
            <p:cNvCxnSpPr/>
            <p:nvPr/>
          </p:nvCxnSpPr>
          <p:spPr>
            <a:xfrm rot="16200000" flipH="1">
              <a:off x="-161741" y="1444873"/>
              <a:ext cx="2753122" cy="462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800000" flipV="1">
              <a:off x="251520" y="830978"/>
              <a:ext cx="1831975" cy="105410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cxnSp>
        <p:nvCxnSpPr>
          <p:cNvPr id="19" name="Straight Connector 18"/>
          <p:cNvCxnSpPr/>
          <p:nvPr/>
        </p:nvCxnSpPr>
        <p:spPr>
          <a:xfrm rot="16200000" flipV="1">
            <a:off x="529422" y="670000"/>
            <a:ext cx="676275" cy="1587"/>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grpSp>
        <p:nvGrpSpPr>
          <p:cNvPr id="8" name="Group 13"/>
          <p:cNvGrpSpPr/>
          <p:nvPr/>
        </p:nvGrpSpPr>
        <p:grpSpPr>
          <a:xfrm rot="2700000">
            <a:off x="549485" y="3371263"/>
            <a:ext cx="634038" cy="901730"/>
            <a:chOff x="4962585" y="109728"/>
            <a:chExt cx="634038" cy="901730"/>
          </a:xfrm>
        </p:grpSpPr>
        <p:cxnSp>
          <p:nvCxnSpPr>
            <p:cNvPr id="17" name="Straight Connector 16"/>
            <p:cNvCxnSpPr/>
            <p:nvPr/>
          </p:nvCxnSpPr>
          <p:spPr>
            <a:xfrm rot="16200000" flipH="1">
              <a:off x="4845114" y="559792"/>
              <a:ext cx="901730" cy="160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800000" flipV="1">
              <a:off x="4962585" y="358766"/>
              <a:ext cx="634038" cy="345249"/>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9" name="Group 20"/>
          <p:cNvGrpSpPr/>
          <p:nvPr/>
        </p:nvGrpSpPr>
        <p:grpSpPr>
          <a:xfrm>
            <a:off x="539552" y="1682516"/>
            <a:ext cx="663964" cy="1530460"/>
            <a:chOff x="4268076" y="1916832"/>
            <a:chExt cx="663964" cy="1530460"/>
          </a:xfrm>
        </p:grpSpPr>
        <p:pic>
          <p:nvPicPr>
            <p:cNvPr id="22" name="Content Placeholder 3" descr="legend.gif"/>
            <p:cNvPicPr>
              <a:picLocks noChangeAspect="1"/>
            </p:cNvPicPr>
            <p:nvPr/>
          </p:nvPicPr>
          <p:blipFill>
            <a:blip r:embed="rId6" cstate="print"/>
            <a:srcRect l="85578" t="74051" r="10662" b="1763"/>
            <a:stretch>
              <a:fillRect/>
            </a:stretch>
          </p:blipFill>
          <p:spPr>
            <a:xfrm>
              <a:off x="4427984" y="2196337"/>
              <a:ext cx="314623" cy="1232663"/>
            </a:xfrm>
            <a:prstGeom prst="rect">
              <a:avLst/>
            </a:prstGeom>
          </p:spPr>
        </p:pic>
        <p:sp>
          <p:nvSpPr>
            <p:cNvPr id="23" name="TextBox 22"/>
            <p:cNvSpPr txBox="1"/>
            <p:nvPr/>
          </p:nvSpPr>
          <p:spPr>
            <a:xfrm>
              <a:off x="4460818" y="2174667"/>
              <a:ext cx="255198" cy="246221"/>
            </a:xfrm>
            <a:prstGeom prst="rect">
              <a:avLst/>
            </a:prstGeom>
            <a:noFill/>
          </p:spPr>
          <p:txBody>
            <a:bodyPr wrap="none" rtlCol="0">
              <a:spAutoFit/>
            </a:bodyPr>
            <a:lstStyle/>
            <a:p>
              <a:r>
                <a:rPr lang="en-GB" sz="1000" b="1" dirty="0" smtClean="0">
                  <a:solidFill>
                    <a:schemeClr val="bg1"/>
                  </a:solidFill>
                  <a:latin typeface="+mj-lt"/>
                </a:rPr>
                <a:t>0</a:t>
              </a:r>
              <a:endParaRPr lang="en-GB" sz="1000" b="1" dirty="0">
                <a:solidFill>
                  <a:schemeClr val="bg1"/>
                </a:solidFill>
                <a:latin typeface="+mj-lt"/>
              </a:endParaRPr>
            </a:p>
          </p:txBody>
        </p:sp>
        <p:sp>
          <p:nvSpPr>
            <p:cNvPr id="24" name="TextBox 23"/>
            <p:cNvSpPr txBox="1"/>
            <p:nvPr/>
          </p:nvSpPr>
          <p:spPr>
            <a:xfrm>
              <a:off x="4427984" y="3201071"/>
              <a:ext cx="312906" cy="246221"/>
            </a:xfrm>
            <a:prstGeom prst="rect">
              <a:avLst/>
            </a:prstGeom>
            <a:noFill/>
          </p:spPr>
          <p:txBody>
            <a:bodyPr wrap="none" rtlCol="0">
              <a:spAutoFit/>
            </a:bodyPr>
            <a:lstStyle/>
            <a:p>
              <a:r>
                <a:rPr lang="en-GB" sz="1000" b="1" dirty="0" smtClean="0">
                  <a:solidFill>
                    <a:schemeClr val="bg1"/>
                  </a:solidFill>
                  <a:latin typeface="+mj-lt"/>
                </a:rPr>
                <a:t>20</a:t>
              </a:r>
              <a:endParaRPr lang="en-GB" sz="1000" b="1" dirty="0">
                <a:solidFill>
                  <a:schemeClr val="bg1"/>
                </a:solidFill>
                <a:latin typeface="+mj-lt"/>
              </a:endParaRPr>
            </a:p>
          </p:txBody>
        </p:sp>
        <p:sp>
          <p:nvSpPr>
            <p:cNvPr id="25" name="TextBox 24"/>
            <p:cNvSpPr txBox="1"/>
            <p:nvPr/>
          </p:nvSpPr>
          <p:spPr>
            <a:xfrm>
              <a:off x="4423222" y="2683485"/>
              <a:ext cx="312906" cy="246221"/>
            </a:xfrm>
            <a:prstGeom prst="rect">
              <a:avLst/>
            </a:prstGeom>
            <a:noFill/>
          </p:spPr>
          <p:txBody>
            <a:bodyPr wrap="none" rtlCol="0">
              <a:spAutoFit/>
            </a:bodyPr>
            <a:lstStyle/>
            <a:p>
              <a:r>
                <a:rPr lang="en-GB" sz="1000" b="1" dirty="0" smtClean="0">
                  <a:solidFill>
                    <a:schemeClr val="bg1"/>
                  </a:solidFill>
                  <a:latin typeface="+mj-lt"/>
                </a:rPr>
                <a:t>10</a:t>
              </a:r>
              <a:endParaRPr lang="en-GB" sz="1000" b="1" dirty="0">
                <a:solidFill>
                  <a:schemeClr val="bg1"/>
                </a:solidFill>
                <a:latin typeface="+mj-lt"/>
              </a:endParaRPr>
            </a:p>
          </p:txBody>
        </p:sp>
        <p:sp>
          <p:nvSpPr>
            <p:cNvPr id="26" name="TextBox 25"/>
            <p:cNvSpPr txBox="1"/>
            <p:nvPr/>
          </p:nvSpPr>
          <p:spPr>
            <a:xfrm>
              <a:off x="4268076" y="1916832"/>
              <a:ext cx="663964" cy="246221"/>
            </a:xfrm>
            <a:prstGeom prst="rect">
              <a:avLst/>
            </a:prstGeom>
            <a:noFill/>
          </p:spPr>
          <p:txBody>
            <a:bodyPr wrap="none" rtlCol="0">
              <a:spAutoFit/>
            </a:bodyPr>
            <a:lstStyle/>
            <a:p>
              <a:r>
                <a:rPr lang="en-GB" sz="1000" dirty="0" smtClean="0">
                  <a:solidFill>
                    <a:schemeClr val="bg1"/>
                  </a:solidFill>
                  <a:sym typeface="Symbol"/>
                </a:rPr>
                <a:t></a:t>
              </a:r>
              <a:r>
                <a:rPr lang="en-GB" sz="1000" baseline="-25000" dirty="0" smtClean="0">
                  <a:solidFill>
                    <a:schemeClr val="bg1"/>
                  </a:solidFill>
                  <a:sym typeface="Symbol"/>
                </a:rPr>
                <a:t>1</a:t>
              </a:r>
              <a:r>
                <a:rPr lang="en-GB" sz="1000" dirty="0" smtClean="0">
                  <a:solidFill>
                    <a:schemeClr val="bg1"/>
                  </a:solidFill>
                  <a:latin typeface="+mj-lt"/>
                  <a:sym typeface="Symbol"/>
                </a:rPr>
                <a:t> </a:t>
              </a:r>
              <a:r>
                <a:rPr lang="en-GB" sz="900" dirty="0" smtClean="0">
                  <a:solidFill>
                    <a:schemeClr val="bg1"/>
                  </a:solidFill>
                  <a:latin typeface="+mj-lt"/>
                  <a:sym typeface="Symbol"/>
                </a:rPr>
                <a:t>(</a:t>
              </a:r>
              <a:r>
                <a:rPr lang="en-GB" sz="900" b="1" dirty="0" err="1" smtClean="0">
                  <a:solidFill>
                    <a:schemeClr val="bg1"/>
                  </a:solidFill>
                  <a:latin typeface="+mj-lt"/>
                </a:rPr>
                <a:t>MPa</a:t>
              </a:r>
              <a:r>
                <a:rPr lang="en-GB" sz="900" b="1" dirty="0" smtClean="0">
                  <a:solidFill>
                    <a:schemeClr val="bg1"/>
                  </a:solidFill>
                  <a:latin typeface="+mj-lt"/>
                </a:rPr>
                <a:t>)</a:t>
              </a:r>
              <a:endParaRPr lang="en-GB" sz="900" b="1" dirty="0">
                <a:solidFill>
                  <a:schemeClr val="bg1"/>
                </a:solidFill>
                <a:latin typeface="+mj-lt"/>
              </a:endParaRPr>
            </a:p>
          </p:txBody>
        </p:sp>
      </p:grpSp>
      <p:sp>
        <p:nvSpPr>
          <p:cNvPr id="27" name="TextBox 26"/>
          <p:cNvSpPr txBox="1"/>
          <p:nvPr/>
        </p:nvSpPr>
        <p:spPr>
          <a:xfrm>
            <a:off x="395536" y="1340768"/>
            <a:ext cx="998991" cy="369332"/>
          </a:xfrm>
          <a:prstGeom prst="rect">
            <a:avLst/>
          </a:prstGeom>
          <a:noFill/>
        </p:spPr>
        <p:txBody>
          <a:bodyPr wrap="none" rtlCol="0">
            <a:spAutoFit/>
          </a:bodyPr>
          <a:lstStyle/>
          <a:p>
            <a:r>
              <a:rPr lang="en-GB" dirty="0" smtClean="0">
                <a:solidFill>
                  <a:schemeClr val="bg1"/>
                </a:solidFill>
                <a:latin typeface="+mj-lt"/>
              </a:rPr>
              <a:t>225.0/00</a:t>
            </a:r>
            <a:endParaRPr lang="en-GB" dirty="0">
              <a:solidFill>
                <a:schemeClr val="bg1"/>
              </a:solidFill>
              <a:latin typeface="+mj-lt"/>
            </a:endParaRPr>
          </a:p>
        </p:txBody>
      </p:sp>
      <p:pic>
        <p:nvPicPr>
          <p:cNvPr id="28" name="Picture 27" descr="b_front_north_045.0.gif"/>
          <p:cNvPicPr>
            <a:picLocks noChangeAspect="1"/>
          </p:cNvPicPr>
          <p:nvPr/>
        </p:nvPicPr>
        <p:blipFill>
          <a:blip r:embed="rId2" cstate="print"/>
          <a:srcRect t="71573" r="71573"/>
          <a:stretch>
            <a:fillRect/>
          </a:stretch>
        </p:blipFill>
        <p:spPr>
          <a:xfrm>
            <a:off x="4572000" y="5157192"/>
            <a:ext cx="1300489" cy="792088"/>
          </a:xfrm>
          <a:prstGeom prst="rect">
            <a:avLst/>
          </a:prstGeom>
        </p:spPr>
      </p:pic>
    </p:spTree>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5" descr="b_front_north_067.5.gif"/>
          <p:cNvPicPr>
            <a:picLocks noChangeAspect="1"/>
          </p:cNvPicPr>
          <p:nvPr/>
        </p:nvPicPr>
        <p:blipFill>
          <a:blip r:embed="rId2" cstate="print"/>
          <a:stretch>
            <a:fillRect/>
          </a:stretch>
        </p:blipFill>
        <p:spPr>
          <a:xfrm>
            <a:off x="4569153" y="3162880"/>
            <a:ext cx="4574847" cy="2786400"/>
          </a:xfrm>
          <a:prstGeom prst="rect">
            <a:avLst/>
          </a:prstGeom>
        </p:spPr>
      </p:pic>
      <p:sp>
        <p:nvSpPr>
          <p:cNvPr id="2" name="Title 1"/>
          <p:cNvSpPr>
            <a:spLocks noGrp="1"/>
          </p:cNvSpPr>
          <p:nvPr>
            <p:ph type="title"/>
          </p:nvPr>
        </p:nvSpPr>
        <p:spPr/>
        <p:txBody>
          <a:bodyPr/>
          <a:lstStyle/>
          <a:p>
            <a:endParaRPr lang="en-GB" dirty="0"/>
          </a:p>
        </p:txBody>
      </p:sp>
      <p:pic>
        <p:nvPicPr>
          <p:cNvPr id="4" name="Content Placeholder 3" descr="b_067.5.gif"/>
          <p:cNvPicPr>
            <a:picLocks noGrp="1" noChangeAspect="1"/>
          </p:cNvPicPr>
          <p:nvPr>
            <p:ph idx="1"/>
          </p:nvPr>
        </p:nvPicPr>
        <p:blipFill>
          <a:blip r:embed="rId3" cstate="print"/>
          <a:stretch>
            <a:fillRect/>
          </a:stretch>
        </p:blipFill>
        <p:spPr>
          <a:xfrm>
            <a:off x="645225" y="0"/>
            <a:ext cx="4574847" cy="2786400"/>
          </a:xfrm>
        </p:spPr>
      </p:pic>
      <p:pic>
        <p:nvPicPr>
          <p:cNvPr id="5" name="Picture 4" descr="b_top_down_067.5.gif"/>
          <p:cNvPicPr>
            <a:picLocks noChangeAspect="1"/>
          </p:cNvPicPr>
          <p:nvPr/>
        </p:nvPicPr>
        <p:blipFill>
          <a:blip r:embed="rId4" cstate="print"/>
          <a:stretch>
            <a:fillRect/>
          </a:stretch>
        </p:blipFill>
        <p:spPr>
          <a:xfrm>
            <a:off x="645225" y="3162880"/>
            <a:ext cx="4574847" cy="2786400"/>
          </a:xfrm>
          <a:prstGeom prst="rect">
            <a:avLst/>
          </a:prstGeom>
        </p:spPr>
      </p:pic>
      <p:pic>
        <p:nvPicPr>
          <p:cNvPr id="7" name="Picture 6" descr="b_right_west_067.5.gif"/>
          <p:cNvPicPr>
            <a:picLocks noChangeAspect="1"/>
          </p:cNvPicPr>
          <p:nvPr/>
        </p:nvPicPr>
        <p:blipFill>
          <a:blip r:embed="rId5" cstate="print"/>
          <a:stretch>
            <a:fillRect/>
          </a:stretch>
        </p:blipFill>
        <p:spPr>
          <a:xfrm>
            <a:off x="4569153" y="0"/>
            <a:ext cx="4574847" cy="2786400"/>
          </a:xfrm>
          <a:prstGeom prst="rect">
            <a:avLst/>
          </a:prstGeom>
        </p:spPr>
      </p:pic>
      <p:grpSp>
        <p:nvGrpSpPr>
          <p:cNvPr id="3" name="Group 8"/>
          <p:cNvGrpSpPr/>
          <p:nvPr/>
        </p:nvGrpSpPr>
        <p:grpSpPr>
          <a:xfrm>
            <a:off x="415224" y="133329"/>
            <a:ext cx="936104" cy="1208978"/>
            <a:chOff x="3690154" y="2648714"/>
            <a:chExt cx="1831975" cy="2365995"/>
          </a:xfrm>
        </p:grpSpPr>
        <p:cxnSp>
          <p:nvCxnSpPr>
            <p:cNvPr id="10" name="Straight Connector 9"/>
            <p:cNvCxnSpPr/>
            <p:nvPr/>
          </p:nvCxnSpPr>
          <p:spPr>
            <a:xfrm rot="5700000">
              <a:off x="3294989" y="3157979"/>
              <a:ext cx="2365995" cy="134746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2580000" flipV="1">
              <a:off x="3690154" y="3174476"/>
              <a:ext cx="1831975" cy="105410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cxnSp>
        <p:nvCxnSpPr>
          <p:cNvPr id="13" name="Straight Connector 12"/>
          <p:cNvCxnSpPr/>
          <p:nvPr/>
        </p:nvCxnSpPr>
        <p:spPr>
          <a:xfrm rot="16200000" flipV="1">
            <a:off x="529422" y="670000"/>
            <a:ext cx="676275" cy="1587"/>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grpSp>
        <p:nvGrpSpPr>
          <p:cNvPr id="8" name="Group 15"/>
          <p:cNvGrpSpPr/>
          <p:nvPr/>
        </p:nvGrpSpPr>
        <p:grpSpPr>
          <a:xfrm rot="4020000">
            <a:off x="547736" y="3374246"/>
            <a:ext cx="634038" cy="901730"/>
            <a:chOff x="4962585" y="109728"/>
            <a:chExt cx="634038" cy="901730"/>
          </a:xfrm>
        </p:grpSpPr>
        <p:cxnSp>
          <p:nvCxnSpPr>
            <p:cNvPr id="17" name="Straight Connector 16"/>
            <p:cNvCxnSpPr/>
            <p:nvPr/>
          </p:nvCxnSpPr>
          <p:spPr>
            <a:xfrm rot="16200000" flipH="1">
              <a:off x="4845114" y="559792"/>
              <a:ext cx="901730" cy="160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rot="1800000" flipV="1">
              <a:off x="4962585" y="358766"/>
              <a:ext cx="634038" cy="345249"/>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9" name="Group 13"/>
          <p:cNvGrpSpPr/>
          <p:nvPr/>
        </p:nvGrpSpPr>
        <p:grpSpPr>
          <a:xfrm>
            <a:off x="539552" y="1682516"/>
            <a:ext cx="663964" cy="1530460"/>
            <a:chOff x="4268076" y="1916832"/>
            <a:chExt cx="663964" cy="1530460"/>
          </a:xfrm>
        </p:grpSpPr>
        <p:pic>
          <p:nvPicPr>
            <p:cNvPr id="15" name="Content Placeholder 3" descr="legend.gif"/>
            <p:cNvPicPr>
              <a:picLocks noChangeAspect="1"/>
            </p:cNvPicPr>
            <p:nvPr/>
          </p:nvPicPr>
          <p:blipFill>
            <a:blip r:embed="rId6" cstate="print"/>
            <a:srcRect l="85578" t="74051" r="10662" b="1763"/>
            <a:stretch>
              <a:fillRect/>
            </a:stretch>
          </p:blipFill>
          <p:spPr>
            <a:xfrm>
              <a:off x="4427984" y="2196337"/>
              <a:ext cx="314623" cy="1232663"/>
            </a:xfrm>
            <a:prstGeom prst="rect">
              <a:avLst/>
            </a:prstGeom>
          </p:spPr>
        </p:pic>
        <p:sp>
          <p:nvSpPr>
            <p:cNvPr id="19" name="TextBox 18"/>
            <p:cNvSpPr txBox="1"/>
            <p:nvPr/>
          </p:nvSpPr>
          <p:spPr>
            <a:xfrm>
              <a:off x="4460818" y="2174667"/>
              <a:ext cx="255198" cy="246221"/>
            </a:xfrm>
            <a:prstGeom prst="rect">
              <a:avLst/>
            </a:prstGeom>
            <a:noFill/>
          </p:spPr>
          <p:txBody>
            <a:bodyPr wrap="none" rtlCol="0">
              <a:spAutoFit/>
            </a:bodyPr>
            <a:lstStyle/>
            <a:p>
              <a:r>
                <a:rPr lang="en-GB" sz="1000" b="1" dirty="0" smtClean="0">
                  <a:solidFill>
                    <a:schemeClr val="bg1"/>
                  </a:solidFill>
                  <a:latin typeface="+mj-lt"/>
                </a:rPr>
                <a:t>0</a:t>
              </a:r>
              <a:endParaRPr lang="en-GB" sz="1000" b="1" dirty="0">
                <a:solidFill>
                  <a:schemeClr val="bg1"/>
                </a:solidFill>
                <a:latin typeface="+mj-lt"/>
              </a:endParaRPr>
            </a:p>
          </p:txBody>
        </p:sp>
        <p:sp>
          <p:nvSpPr>
            <p:cNvPr id="20" name="TextBox 19"/>
            <p:cNvSpPr txBox="1"/>
            <p:nvPr/>
          </p:nvSpPr>
          <p:spPr>
            <a:xfrm>
              <a:off x="4427984" y="3201071"/>
              <a:ext cx="312906" cy="246221"/>
            </a:xfrm>
            <a:prstGeom prst="rect">
              <a:avLst/>
            </a:prstGeom>
            <a:noFill/>
          </p:spPr>
          <p:txBody>
            <a:bodyPr wrap="none" rtlCol="0">
              <a:spAutoFit/>
            </a:bodyPr>
            <a:lstStyle/>
            <a:p>
              <a:r>
                <a:rPr lang="en-GB" sz="1000" b="1" dirty="0" smtClean="0">
                  <a:solidFill>
                    <a:schemeClr val="bg1"/>
                  </a:solidFill>
                  <a:latin typeface="+mj-lt"/>
                </a:rPr>
                <a:t>20</a:t>
              </a:r>
              <a:endParaRPr lang="en-GB" sz="1000" b="1" dirty="0">
                <a:solidFill>
                  <a:schemeClr val="bg1"/>
                </a:solidFill>
                <a:latin typeface="+mj-lt"/>
              </a:endParaRPr>
            </a:p>
          </p:txBody>
        </p:sp>
        <p:sp>
          <p:nvSpPr>
            <p:cNvPr id="21" name="TextBox 20"/>
            <p:cNvSpPr txBox="1"/>
            <p:nvPr/>
          </p:nvSpPr>
          <p:spPr>
            <a:xfrm>
              <a:off x="4423222" y="2683485"/>
              <a:ext cx="312906" cy="246221"/>
            </a:xfrm>
            <a:prstGeom prst="rect">
              <a:avLst/>
            </a:prstGeom>
            <a:noFill/>
          </p:spPr>
          <p:txBody>
            <a:bodyPr wrap="none" rtlCol="0">
              <a:spAutoFit/>
            </a:bodyPr>
            <a:lstStyle/>
            <a:p>
              <a:r>
                <a:rPr lang="en-GB" sz="1000" b="1" dirty="0" smtClean="0">
                  <a:solidFill>
                    <a:schemeClr val="bg1"/>
                  </a:solidFill>
                  <a:latin typeface="+mj-lt"/>
                </a:rPr>
                <a:t>10</a:t>
              </a:r>
              <a:endParaRPr lang="en-GB" sz="1000" b="1" dirty="0">
                <a:solidFill>
                  <a:schemeClr val="bg1"/>
                </a:solidFill>
                <a:latin typeface="+mj-lt"/>
              </a:endParaRPr>
            </a:p>
          </p:txBody>
        </p:sp>
        <p:sp>
          <p:nvSpPr>
            <p:cNvPr id="22" name="TextBox 21"/>
            <p:cNvSpPr txBox="1"/>
            <p:nvPr/>
          </p:nvSpPr>
          <p:spPr>
            <a:xfrm>
              <a:off x="4268076" y="1916832"/>
              <a:ext cx="663964" cy="246221"/>
            </a:xfrm>
            <a:prstGeom prst="rect">
              <a:avLst/>
            </a:prstGeom>
            <a:noFill/>
          </p:spPr>
          <p:txBody>
            <a:bodyPr wrap="none" rtlCol="0">
              <a:spAutoFit/>
            </a:bodyPr>
            <a:lstStyle/>
            <a:p>
              <a:r>
                <a:rPr lang="en-GB" sz="1000" dirty="0" smtClean="0">
                  <a:solidFill>
                    <a:schemeClr val="bg1"/>
                  </a:solidFill>
                  <a:sym typeface="Symbol"/>
                </a:rPr>
                <a:t></a:t>
              </a:r>
              <a:r>
                <a:rPr lang="en-GB" sz="1000" baseline="-25000" dirty="0" smtClean="0">
                  <a:solidFill>
                    <a:schemeClr val="bg1"/>
                  </a:solidFill>
                  <a:sym typeface="Symbol"/>
                </a:rPr>
                <a:t>1</a:t>
              </a:r>
              <a:r>
                <a:rPr lang="en-GB" sz="1000" dirty="0" smtClean="0">
                  <a:solidFill>
                    <a:schemeClr val="bg1"/>
                  </a:solidFill>
                  <a:latin typeface="+mj-lt"/>
                  <a:sym typeface="Symbol"/>
                </a:rPr>
                <a:t> </a:t>
              </a:r>
              <a:r>
                <a:rPr lang="en-GB" sz="900" dirty="0" smtClean="0">
                  <a:solidFill>
                    <a:schemeClr val="bg1"/>
                  </a:solidFill>
                  <a:latin typeface="+mj-lt"/>
                  <a:sym typeface="Symbol"/>
                </a:rPr>
                <a:t>(</a:t>
              </a:r>
              <a:r>
                <a:rPr lang="en-GB" sz="900" b="1" dirty="0" err="1" smtClean="0">
                  <a:solidFill>
                    <a:schemeClr val="bg1"/>
                  </a:solidFill>
                  <a:latin typeface="+mj-lt"/>
                </a:rPr>
                <a:t>MPa</a:t>
              </a:r>
              <a:r>
                <a:rPr lang="en-GB" sz="900" b="1" dirty="0" smtClean="0">
                  <a:solidFill>
                    <a:schemeClr val="bg1"/>
                  </a:solidFill>
                  <a:latin typeface="+mj-lt"/>
                </a:rPr>
                <a:t>)</a:t>
              </a:r>
              <a:endParaRPr lang="en-GB" sz="900" b="1" dirty="0">
                <a:solidFill>
                  <a:schemeClr val="bg1"/>
                </a:solidFill>
                <a:latin typeface="+mj-lt"/>
              </a:endParaRPr>
            </a:p>
          </p:txBody>
        </p:sp>
      </p:grpSp>
      <p:sp>
        <p:nvSpPr>
          <p:cNvPr id="23" name="TextBox 22"/>
          <p:cNvSpPr txBox="1"/>
          <p:nvPr/>
        </p:nvSpPr>
        <p:spPr>
          <a:xfrm>
            <a:off x="395536" y="1340768"/>
            <a:ext cx="1172116" cy="369332"/>
          </a:xfrm>
          <a:prstGeom prst="rect">
            <a:avLst/>
          </a:prstGeom>
          <a:noFill/>
        </p:spPr>
        <p:txBody>
          <a:bodyPr wrap="none" rtlCol="0">
            <a:spAutoFit/>
          </a:bodyPr>
          <a:lstStyle/>
          <a:p>
            <a:r>
              <a:rPr lang="en-GB" dirty="0" smtClean="0">
                <a:solidFill>
                  <a:schemeClr val="bg1"/>
                </a:solidFill>
                <a:latin typeface="+mj-lt"/>
              </a:rPr>
              <a:t>247.5.5/00</a:t>
            </a:r>
            <a:endParaRPr lang="en-GB" dirty="0">
              <a:solidFill>
                <a:schemeClr val="bg1"/>
              </a:solidFill>
              <a:latin typeface="+mj-lt"/>
            </a:endParaRPr>
          </a:p>
        </p:txBody>
      </p:sp>
      <p:pic>
        <p:nvPicPr>
          <p:cNvPr id="24" name="Picture 23" descr="b_front_north_067.5.gif"/>
          <p:cNvPicPr>
            <a:picLocks noChangeAspect="1"/>
          </p:cNvPicPr>
          <p:nvPr/>
        </p:nvPicPr>
        <p:blipFill>
          <a:blip r:embed="rId2" cstate="print"/>
          <a:srcRect t="71573" r="71573"/>
          <a:stretch>
            <a:fillRect/>
          </a:stretch>
        </p:blipFill>
        <p:spPr>
          <a:xfrm>
            <a:off x="4572000" y="5157192"/>
            <a:ext cx="1300489" cy="792088"/>
          </a:xfrm>
          <a:prstGeom prst="rect">
            <a:avLst/>
          </a:prstGeom>
        </p:spPr>
      </p:pic>
    </p:spTree>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5" descr="b_front_north_090.0.gif"/>
          <p:cNvPicPr>
            <a:picLocks noChangeAspect="1"/>
          </p:cNvPicPr>
          <p:nvPr/>
        </p:nvPicPr>
        <p:blipFill>
          <a:blip r:embed="rId2" cstate="print"/>
          <a:stretch>
            <a:fillRect/>
          </a:stretch>
        </p:blipFill>
        <p:spPr>
          <a:xfrm>
            <a:off x="4569153" y="3162880"/>
            <a:ext cx="4574847" cy="2786400"/>
          </a:xfrm>
          <a:prstGeom prst="rect">
            <a:avLst/>
          </a:prstGeom>
        </p:spPr>
      </p:pic>
      <p:pic>
        <p:nvPicPr>
          <p:cNvPr id="8" name="Picture 7" descr="b_right_west_090.0.gif"/>
          <p:cNvPicPr>
            <a:picLocks noChangeAspect="1"/>
          </p:cNvPicPr>
          <p:nvPr/>
        </p:nvPicPr>
        <p:blipFill>
          <a:blip r:embed="rId3" cstate="print"/>
          <a:stretch>
            <a:fillRect/>
          </a:stretch>
        </p:blipFill>
        <p:spPr>
          <a:xfrm>
            <a:off x="4569153" y="0"/>
            <a:ext cx="4574847" cy="2786400"/>
          </a:xfrm>
          <a:prstGeom prst="rect">
            <a:avLst/>
          </a:prstGeom>
        </p:spPr>
      </p:pic>
      <p:sp>
        <p:nvSpPr>
          <p:cNvPr id="2" name="Title 1"/>
          <p:cNvSpPr>
            <a:spLocks noGrp="1"/>
          </p:cNvSpPr>
          <p:nvPr>
            <p:ph type="title"/>
          </p:nvPr>
        </p:nvSpPr>
        <p:spPr/>
        <p:txBody>
          <a:bodyPr/>
          <a:lstStyle/>
          <a:p>
            <a:endParaRPr lang="en-GB" dirty="0"/>
          </a:p>
        </p:txBody>
      </p:sp>
      <p:pic>
        <p:nvPicPr>
          <p:cNvPr id="4" name="Content Placeholder 3" descr="b_090.0.gif"/>
          <p:cNvPicPr>
            <a:picLocks noGrp="1" noChangeAspect="1"/>
          </p:cNvPicPr>
          <p:nvPr>
            <p:ph idx="1"/>
          </p:nvPr>
        </p:nvPicPr>
        <p:blipFill>
          <a:blip r:embed="rId4" cstate="print"/>
          <a:stretch>
            <a:fillRect/>
          </a:stretch>
        </p:blipFill>
        <p:spPr>
          <a:xfrm>
            <a:off x="645225" y="0"/>
            <a:ext cx="4574847" cy="2786400"/>
          </a:xfrm>
        </p:spPr>
      </p:pic>
      <p:pic>
        <p:nvPicPr>
          <p:cNvPr id="5" name="Picture 4" descr="b_top_down_090.0.gif"/>
          <p:cNvPicPr>
            <a:picLocks noChangeAspect="1"/>
          </p:cNvPicPr>
          <p:nvPr/>
        </p:nvPicPr>
        <p:blipFill>
          <a:blip r:embed="rId5" cstate="print"/>
          <a:stretch>
            <a:fillRect/>
          </a:stretch>
        </p:blipFill>
        <p:spPr>
          <a:xfrm>
            <a:off x="645225" y="3162880"/>
            <a:ext cx="4574847" cy="2786400"/>
          </a:xfrm>
          <a:prstGeom prst="rect">
            <a:avLst/>
          </a:prstGeom>
        </p:spPr>
      </p:pic>
      <p:grpSp>
        <p:nvGrpSpPr>
          <p:cNvPr id="3" name="Group 8"/>
          <p:cNvGrpSpPr/>
          <p:nvPr/>
        </p:nvGrpSpPr>
        <p:grpSpPr>
          <a:xfrm>
            <a:off x="497206" y="137834"/>
            <a:ext cx="661349" cy="1152128"/>
            <a:chOff x="3800456" y="2565354"/>
            <a:chExt cx="1358138" cy="2365995"/>
          </a:xfrm>
        </p:grpSpPr>
        <p:cxnSp>
          <p:nvCxnSpPr>
            <p:cNvPr id="10" name="Straight Connector 9"/>
            <p:cNvCxnSpPr/>
            <p:nvPr/>
          </p:nvCxnSpPr>
          <p:spPr>
            <a:xfrm rot="7200000">
              <a:off x="3291191" y="3074619"/>
              <a:ext cx="2365995" cy="134746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3600000" flipV="1">
              <a:off x="3715556" y="3193526"/>
              <a:ext cx="1831975" cy="105410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cxnSp>
        <p:nvCxnSpPr>
          <p:cNvPr id="13" name="Straight Connector 12"/>
          <p:cNvCxnSpPr/>
          <p:nvPr/>
        </p:nvCxnSpPr>
        <p:spPr>
          <a:xfrm rot="16200000" flipV="1">
            <a:off x="529422" y="670000"/>
            <a:ext cx="676275" cy="1587"/>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grpSp>
        <p:nvGrpSpPr>
          <p:cNvPr id="7" name="Group 15"/>
          <p:cNvGrpSpPr/>
          <p:nvPr/>
        </p:nvGrpSpPr>
        <p:grpSpPr>
          <a:xfrm rot="5400000">
            <a:off x="529382" y="3381196"/>
            <a:ext cx="634038" cy="901730"/>
            <a:chOff x="4962585" y="109728"/>
            <a:chExt cx="634038" cy="901730"/>
          </a:xfrm>
        </p:grpSpPr>
        <p:cxnSp>
          <p:nvCxnSpPr>
            <p:cNvPr id="17" name="Straight Connector 16"/>
            <p:cNvCxnSpPr/>
            <p:nvPr/>
          </p:nvCxnSpPr>
          <p:spPr>
            <a:xfrm rot="16200000" flipH="1">
              <a:off x="4845114" y="559792"/>
              <a:ext cx="901730" cy="160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rot="1800000" flipV="1">
              <a:off x="4962585" y="358766"/>
              <a:ext cx="634038" cy="345249"/>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9" name="Group 13"/>
          <p:cNvGrpSpPr/>
          <p:nvPr/>
        </p:nvGrpSpPr>
        <p:grpSpPr>
          <a:xfrm>
            <a:off x="539552" y="1682516"/>
            <a:ext cx="663964" cy="1530460"/>
            <a:chOff x="4268076" y="1916832"/>
            <a:chExt cx="663964" cy="1530460"/>
          </a:xfrm>
        </p:grpSpPr>
        <p:pic>
          <p:nvPicPr>
            <p:cNvPr id="15" name="Content Placeholder 3" descr="legend.gif"/>
            <p:cNvPicPr>
              <a:picLocks noChangeAspect="1"/>
            </p:cNvPicPr>
            <p:nvPr/>
          </p:nvPicPr>
          <p:blipFill>
            <a:blip r:embed="rId6" cstate="print"/>
            <a:srcRect l="85578" t="74051" r="10662" b="1763"/>
            <a:stretch>
              <a:fillRect/>
            </a:stretch>
          </p:blipFill>
          <p:spPr>
            <a:xfrm>
              <a:off x="4427984" y="2196337"/>
              <a:ext cx="314623" cy="1232663"/>
            </a:xfrm>
            <a:prstGeom prst="rect">
              <a:avLst/>
            </a:prstGeom>
          </p:spPr>
        </p:pic>
        <p:sp>
          <p:nvSpPr>
            <p:cNvPr id="19" name="TextBox 18"/>
            <p:cNvSpPr txBox="1"/>
            <p:nvPr/>
          </p:nvSpPr>
          <p:spPr>
            <a:xfrm>
              <a:off x="4460818" y="2174667"/>
              <a:ext cx="255198" cy="246221"/>
            </a:xfrm>
            <a:prstGeom prst="rect">
              <a:avLst/>
            </a:prstGeom>
            <a:noFill/>
          </p:spPr>
          <p:txBody>
            <a:bodyPr wrap="none" rtlCol="0">
              <a:spAutoFit/>
            </a:bodyPr>
            <a:lstStyle/>
            <a:p>
              <a:r>
                <a:rPr lang="en-GB" sz="1000" b="1" dirty="0" smtClean="0">
                  <a:solidFill>
                    <a:schemeClr val="bg1"/>
                  </a:solidFill>
                  <a:latin typeface="+mj-lt"/>
                </a:rPr>
                <a:t>0</a:t>
              </a:r>
              <a:endParaRPr lang="en-GB" sz="1000" b="1" dirty="0">
                <a:solidFill>
                  <a:schemeClr val="bg1"/>
                </a:solidFill>
                <a:latin typeface="+mj-lt"/>
              </a:endParaRPr>
            </a:p>
          </p:txBody>
        </p:sp>
        <p:sp>
          <p:nvSpPr>
            <p:cNvPr id="20" name="TextBox 19"/>
            <p:cNvSpPr txBox="1"/>
            <p:nvPr/>
          </p:nvSpPr>
          <p:spPr>
            <a:xfrm>
              <a:off x="4427984" y="3201071"/>
              <a:ext cx="312906" cy="246221"/>
            </a:xfrm>
            <a:prstGeom prst="rect">
              <a:avLst/>
            </a:prstGeom>
            <a:noFill/>
          </p:spPr>
          <p:txBody>
            <a:bodyPr wrap="none" rtlCol="0">
              <a:spAutoFit/>
            </a:bodyPr>
            <a:lstStyle/>
            <a:p>
              <a:r>
                <a:rPr lang="en-GB" sz="1000" b="1" dirty="0" smtClean="0">
                  <a:solidFill>
                    <a:schemeClr val="bg1"/>
                  </a:solidFill>
                  <a:latin typeface="+mj-lt"/>
                </a:rPr>
                <a:t>20</a:t>
              </a:r>
              <a:endParaRPr lang="en-GB" sz="1000" b="1" dirty="0">
                <a:solidFill>
                  <a:schemeClr val="bg1"/>
                </a:solidFill>
                <a:latin typeface="+mj-lt"/>
              </a:endParaRPr>
            </a:p>
          </p:txBody>
        </p:sp>
        <p:sp>
          <p:nvSpPr>
            <p:cNvPr id="21" name="TextBox 20"/>
            <p:cNvSpPr txBox="1"/>
            <p:nvPr/>
          </p:nvSpPr>
          <p:spPr>
            <a:xfrm>
              <a:off x="4423222" y="2683485"/>
              <a:ext cx="312906" cy="246221"/>
            </a:xfrm>
            <a:prstGeom prst="rect">
              <a:avLst/>
            </a:prstGeom>
            <a:noFill/>
          </p:spPr>
          <p:txBody>
            <a:bodyPr wrap="none" rtlCol="0">
              <a:spAutoFit/>
            </a:bodyPr>
            <a:lstStyle/>
            <a:p>
              <a:r>
                <a:rPr lang="en-GB" sz="1000" b="1" dirty="0" smtClean="0">
                  <a:solidFill>
                    <a:schemeClr val="bg1"/>
                  </a:solidFill>
                  <a:latin typeface="+mj-lt"/>
                </a:rPr>
                <a:t>10</a:t>
              </a:r>
              <a:endParaRPr lang="en-GB" sz="1000" b="1" dirty="0">
                <a:solidFill>
                  <a:schemeClr val="bg1"/>
                </a:solidFill>
                <a:latin typeface="+mj-lt"/>
              </a:endParaRPr>
            </a:p>
          </p:txBody>
        </p:sp>
        <p:sp>
          <p:nvSpPr>
            <p:cNvPr id="22" name="TextBox 21"/>
            <p:cNvSpPr txBox="1"/>
            <p:nvPr/>
          </p:nvSpPr>
          <p:spPr>
            <a:xfrm>
              <a:off x="4268076" y="1916832"/>
              <a:ext cx="663964" cy="246221"/>
            </a:xfrm>
            <a:prstGeom prst="rect">
              <a:avLst/>
            </a:prstGeom>
            <a:noFill/>
          </p:spPr>
          <p:txBody>
            <a:bodyPr wrap="none" rtlCol="0">
              <a:spAutoFit/>
            </a:bodyPr>
            <a:lstStyle/>
            <a:p>
              <a:r>
                <a:rPr lang="en-GB" sz="1000" dirty="0" smtClean="0">
                  <a:solidFill>
                    <a:schemeClr val="bg1"/>
                  </a:solidFill>
                  <a:sym typeface="Symbol"/>
                </a:rPr>
                <a:t></a:t>
              </a:r>
              <a:r>
                <a:rPr lang="en-GB" sz="1000" baseline="-25000" dirty="0" smtClean="0">
                  <a:solidFill>
                    <a:schemeClr val="bg1"/>
                  </a:solidFill>
                  <a:sym typeface="Symbol"/>
                </a:rPr>
                <a:t>1</a:t>
              </a:r>
              <a:r>
                <a:rPr lang="en-GB" sz="1000" dirty="0" smtClean="0">
                  <a:solidFill>
                    <a:schemeClr val="bg1"/>
                  </a:solidFill>
                  <a:latin typeface="+mj-lt"/>
                  <a:sym typeface="Symbol"/>
                </a:rPr>
                <a:t> </a:t>
              </a:r>
              <a:r>
                <a:rPr lang="en-GB" sz="900" dirty="0" smtClean="0">
                  <a:solidFill>
                    <a:schemeClr val="bg1"/>
                  </a:solidFill>
                  <a:latin typeface="+mj-lt"/>
                  <a:sym typeface="Symbol"/>
                </a:rPr>
                <a:t>(</a:t>
              </a:r>
              <a:r>
                <a:rPr lang="en-GB" sz="900" b="1" dirty="0" err="1" smtClean="0">
                  <a:solidFill>
                    <a:schemeClr val="bg1"/>
                  </a:solidFill>
                  <a:latin typeface="+mj-lt"/>
                </a:rPr>
                <a:t>MPa</a:t>
              </a:r>
              <a:r>
                <a:rPr lang="en-GB" sz="900" b="1" dirty="0" smtClean="0">
                  <a:solidFill>
                    <a:schemeClr val="bg1"/>
                  </a:solidFill>
                  <a:latin typeface="+mj-lt"/>
                </a:rPr>
                <a:t>)</a:t>
              </a:r>
              <a:endParaRPr lang="en-GB" sz="900" b="1" dirty="0">
                <a:solidFill>
                  <a:schemeClr val="bg1"/>
                </a:solidFill>
                <a:latin typeface="+mj-lt"/>
              </a:endParaRPr>
            </a:p>
          </p:txBody>
        </p:sp>
      </p:grpSp>
      <p:sp>
        <p:nvSpPr>
          <p:cNvPr id="23" name="TextBox 22"/>
          <p:cNvSpPr txBox="1"/>
          <p:nvPr/>
        </p:nvSpPr>
        <p:spPr>
          <a:xfrm>
            <a:off x="395536" y="1340768"/>
            <a:ext cx="998991" cy="369332"/>
          </a:xfrm>
          <a:prstGeom prst="rect">
            <a:avLst/>
          </a:prstGeom>
          <a:noFill/>
        </p:spPr>
        <p:txBody>
          <a:bodyPr wrap="none" rtlCol="0">
            <a:spAutoFit/>
          </a:bodyPr>
          <a:lstStyle/>
          <a:p>
            <a:r>
              <a:rPr lang="en-GB" dirty="0" smtClean="0">
                <a:solidFill>
                  <a:schemeClr val="bg1"/>
                </a:solidFill>
                <a:latin typeface="+mj-lt"/>
              </a:rPr>
              <a:t>270.0/00</a:t>
            </a:r>
            <a:endParaRPr lang="en-GB" dirty="0">
              <a:solidFill>
                <a:schemeClr val="bg1"/>
              </a:solidFill>
              <a:latin typeface="+mj-lt"/>
            </a:endParaRPr>
          </a:p>
        </p:txBody>
      </p:sp>
      <p:pic>
        <p:nvPicPr>
          <p:cNvPr id="24" name="Picture 23" descr="b_front_north_090.0.gif"/>
          <p:cNvPicPr>
            <a:picLocks noChangeAspect="1"/>
          </p:cNvPicPr>
          <p:nvPr/>
        </p:nvPicPr>
        <p:blipFill>
          <a:blip r:embed="rId2" cstate="print"/>
          <a:srcRect t="71668" r="71668"/>
          <a:stretch>
            <a:fillRect/>
          </a:stretch>
        </p:blipFill>
        <p:spPr>
          <a:xfrm>
            <a:off x="4572000" y="5159838"/>
            <a:ext cx="1296144" cy="789442"/>
          </a:xfrm>
          <a:prstGeom prst="rect">
            <a:avLst/>
          </a:prstGeom>
        </p:spPr>
      </p:pic>
    </p:spTree>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 name="Picture 7" descr="b_front_north_112.5.gif"/>
          <p:cNvPicPr>
            <a:picLocks noChangeAspect="1"/>
          </p:cNvPicPr>
          <p:nvPr/>
        </p:nvPicPr>
        <p:blipFill>
          <a:blip r:embed="rId2" cstate="print"/>
          <a:stretch>
            <a:fillRect/>
          </a:stretch>
        </p:blipFill>
        <p:spPr>
          <a:xfrm>
            <a:off x="4569153" y="3162880"/>
            <a:ext cx="4574847" cy="2786400"/>
          </a:xfrm>
          <a:prstGeom prst="rect">
            <a:avLst/>
          </a:prstGeom>
        </p:spPr>
      </p:pic>
      <p:sp>
        <p:nvSpPr>
          <p:cNvPr id="2" name="Title 1"/>
          <p:cNvSpPr>
            <a:spLocks noGrp="1"/>
          </p:cNvSpPr>
          <p:nvPr>
            <p:ph type="title"/>
          </p:nvPr>
        </p:nvSpPr>
        <p:spPr/>
        <p:txBody>
          <a:bodyPr/>
          <a:lstStyle/>
          <a:p>
            <a:endParaRPr lang="en-GB" dirty="0"/>
          </a:p>
        </p:txBody>
      </p:sp>
      <p:pic>
        <p:nvPicPr>
          <p:cNvPr id="4" name="Content Placeholder 3" descr="b_112.5.gif"/>
          <p:cNvPicPr>
            <a:picLocks noGrp="1" noChangeAspect="1"/>
          </p:cNvPicPr>
          <p:nvPr>
            <p:ph idx="1"/>
          </p:nvPr>
        </p:nvPicPr>
        <p:blipFill>
          <a:blip r:embed="rId3" cstate="print"/>
          <a:stretch>
            <a:fillRect/>
          </a:stretch>
        </p:blipFill>
        <p:spPr>
          <a:xfrm>
            <a:off x="645225" y="0"/>
            <a:ext cx="4574847" cy="2786400"/>
          </a:xfrm>
        </p:spPr>
      </p:pic>
      <p:pic>
        <p:nvPicPr>
          <p:cNvPr id="5" name="Picture 4" descr="b_top_down_112.5.gif"/>
          <p:cNvPicPr>
            <a:picLocks noChangeAspect="1"/>
          </p:cNvPicPr>
          <p:nvPr/>
        </p:nvPicPr>
        <p:blipFill>
          <a:blip r:embed="rId4" cstate="print"/>
          <a:stretch>
            <a:fillRect/>
          </a:stretch>
        </p:blipFill>
        <p:spPr>
          <a:xfrm>
            <a:off x="645225" y="3162880"/>
            <a:ext cx="4574847" cy="2786400"/>
          </a:xfrm>
          <a:prstGeom prst="rect">
            <a:avLst/>
          </a:prstGeom>
        </p:spPr>
      </p:pic>
      <p:pic>
        <p:nvPicPr>
          <p:cNvPr id="7" name="Picture 6" descr="b_right_west_112.5.gif"/>
          <p:cNvPicPr>
            <a:picLocks noChangeAspect="1"/>
          </p:cNvPicPr>
          <p:nvPr/>
        </p:nvPicPr>
        <p:blipFill>
          <a:blip r:embed="rId5" cstate="print"/>
          <a:stretch>
            <a:fillRect/>
          </a:stretch>
        </p:blipFill>
        <p:spPr>
          <a:xfrm>
            <a:off x="4569153" y="0"/>
            <a:ext cx="4574847" cy="2786400"/>
          </a:xfrm>
          <a:prstGeom prst="rect">
            <a:avLst/>
          </a:prstGeom>
        </p:spPr>
      </p:pic>
      <p:grpSp>
        <p:nvGrpSpPr>
          <p:cNvPr id="3" name="Group 8"/>
          <p:cNvGrpSpPr/>
          <p:nvPr/>
        </p:nvGrpSpPr>
        <p:grpSpPr>
          <a:xfrm>
            <a:off x="220536" y="269465"/>
            <a:ext cx="1192383" cy="923255"/>
            <a:chOff x="3299263" y="2841765"/>
            <a:chExt cx="2365995" cy="1831975"/>
          </a:xfrm>
        </p:grpSpPr>
        <p:cxnSp>
          <p:nvCxnSpPr>
            <p:cNvPr id="10" name="Straight Connector 9"/>
            <p:cNvCxnSpPr/>
            <p:nvPr/>
          </p:nvCxnSpPr>
          <p:spPr>
            <a:xfrm rot="19020000">
              <a:off x="3299263" y="3043744"/>
              <a:ext cx="2365995" cy="134746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5760000" flipV="1">
              <a:off x="3715165" y="3230703"/>
              <a:ext cx="1831975" cy="105410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cxnSp>
        <p:nvCxnSpPr>
          <p:cNvPr id="13" name="Straight Connector 12"/>
          <p:cNvCxnSpPr/>
          <p:nvPr/>
        </p:nvCxnSpPr>
        <p:spPr>
          <a:xfrm rot="16200000" flipV="1">
            <a:off x="529422" y="670000"/>
            <a:ext cx="676275" cy="1587"/>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grpSp>
        <p:nvGrpSpPr>
          <p:cNvPr id="6" name="Group 16"/>
          <p:cNvGrpSpPr/>
          <p:nvPr/>
        </p:nvGrpSpPr>
        <p:grpSpPr>
          <a:xfrm rot="6720000">
            <a:off x="549836" y="3379399"/>
            <a:ext cx="634038" cy="901730"/>
            <a:chOff x="4962585" y="109728"/>
            <a:chExt cx="634038" cy="901730"/>
          </a:xfrm>
        </p:grpSpPr>
        <p:cxnSp>
          <p:nvCxnSpPr>
            <p:cNvPr id="18" name="Straight Connector 17"/>
            <p:cNvCxnSpPr/>
            <p:nvPr/>
          </p:nvCxnSpPr>
          <p:spPr>
            <a:xfrm rot="16200000" flipH="1">
              <a:off x="4845114" y="559792"/>
              <a:ext cx="901730" cy="160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rot="1800000" flipV="1">
              <a:off x="4962585" y="358766"/>
              <a:ext cx="634038" cy="345249"/>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9" name="Group 13"/>
          <p:cNvGrpSpPr/>
          <p:nvPr/>
        </p:nvGrpSpPr>
        <p:grpSpPr>
          <a:xfrm>
            <a:off x="539552" y="1682516"/>
            <a:ext cx="663964" cy="1530460"/>
            <a:chOff x="4268076" y="1916832"/>
            <a:chExt cx="663964" cy="1530460"/>
          </a:xfrm>
        </p:grpSpPr>
        <p:pic>
          <p:nvPicPr>
            <p:cNvPr id="15" name="Content Placeholder 3" descr="legend.gif"/>
            <p:cNvPicPr>
              <a:picLocks noChangeAspect="1"/>
            </p:cNvPicPr>
            <p:nvPr/>
          </p:nvPicPr>
          <p:blipFill>
            <a:blip r:embed="rId6" cstate="print"/>
            <a:srcRect l="85578" t="74051" r="10662" b="1763"/>
            <a:stretch>
              <a:fillRect/>
            </a:stretch>
          </p:blipFill>
          <p:spPr>
            <a:xfrm>
              <a:off x="4427984" y="2196337"/>
              <a:ext cx="314623" cy="1232663"/>
            </a:xfrm>
            <a:prstGeom prst="rect">
              <a:avLst/>
            </a:prstGeom>
          </p:spPr>
        </p:pic>
        <p:sp>
          <p:nvSpPr>
            <p:cNvPr id="16" name="TextBox 15"/>
            <p:cNvSpPr txBox="1"/>
            <p:nvPr/>
          </p:nvSpPr>
          <p:spPr>
            <a:xfrm>
              <a:off x="4460818" y="2174667"/>
              <a:ext cx="255198" cy="246221"/>
            </a:xfrm>
            <a:prstGeom prst="rect">
              <a:avLst/>
            </a:prstGeom>
            <a:noFill/>
          </p:spPr>
          <p:txBody>
            <a:bodyPr wrap="none" rtlCol="0">
              <a:spAutoFit/>
            </a:bodyPr>
            <a:lstStyle/>
            <a:p>
              <a:r>
                <a:rPr lang="en-GB" sz="1000" b="1" dirty="0" smtClean="0">
                  <a:solidFill>
                    <a:schemeClr val="bg1"/>
                  </a:solidFill>
                  <a:latin typeface="+mj-lt"/>
                </a:rPr>
                <a:t>0</a:t>
              </a:r>
              <a:endParaRPr lang="en-GB" sz="1000" b="1" dirty="0">
                <a:solidFill>
                  <a:schemeClr val="bg1"/>
                </a:solidFill>
                <a:latin typeface="+mj-lt"/>
              </a:endParaRPr>
            </a:p>
          </p:txBody>
        </p:sp>
        <p:sp>
          <p:nvSpPr>
            <p:cNvPr id="20" name="TextBox 19"/>
            <p:cNvSpPr txBox="1"/>
            <p:nvPr/>
          </p:nvSpPr>
          <p:spPr>
            <a:xfrm>
              <a:off x="4427984" y="3201071"/>
              <a:ext cx="312906" cy="246221"/>
            </a:xfrm>
            <a:prstGeom prst="rect">
              <a:avLst/>
            </a:prstGeom>
            <a:noFill/>
          </p:spPr>
          <p:txBody>
            <a:bodyPr wrap="none" rtlCol="0">
              <a:spAutoFit/>
            </a:bodyPr>
            <a:lstStyle/>
            <a:p>
              <a:r>
                <a:rPr lang="en-GB" sz="1000" b="1" dirty="0" smtClean="0">
                  <a:solidFill>
                    <a:schemeClr val="bg1"/>
                  </a:solidFill>
                  <a:latin typeface="+mj-lt"/>
                </a:rPr>
                <a:t>20</a:t>
              </a:r>
              <a:endParaRPr lang="en-GB" sz="1000" b="1" dirty="0">
                <a:solidFill>
                  <a:schemeClr val="bg1"/>
                </a:solidFill>
                <a:latin typeface="+mj-lt"/>
              </a:endParaRPr>
            </a:p>
          </p:txBody>
        </p:sp>
        <p:sp>
          <p:nvSpPr>
            <p:cNvPr id="21" name="TextBox 20"/>
            <p:cNvSpPr txBox="1"/>
            <p:nvPr/>
          </p:nvSpPr>
          <p:spPr>
            <a:xfrm>
              <a:off x="4423222" y="2683485"/>
              <a:ext cx="312906" cy="246221"/>
            </a:xfrm>
            <a:prstGeom prst="rect">
              <a:avLst/>
            </a:prstGeom>
            <a:noFill/>
          </p:spPr>
          <p:txBody>
            <a:bodyPr wrap="none" rtlCol="0">
              <a:spAutoFit/>
            </a:bodyPr>
            <a:lstStyle/>
            <a:p>
              <a:r>
                <a:rPr lang="en-GB" sz="1000" b="1" dirty="0" smtClean="0">
                  <a:solidFill>
                    <a:schemeClr val="bg1"/>
                  </a:solidFill>
                  <a:latin typeface="+mj-lt"/>
                </a:rPr>
                <a:t>10</a:t>
              </a:r>
              <a:endParaRPr lang="en-GB" sz="1000" b="1" dirty="0">
                <a:solidFill>
                  <a:schemeClr val="bg1"/>
                </a:solidFill>
                <a:latin typeface="+mj-lt"/>
              </a:endParaRPr>
            </a:p>
          </p:txBody>
        </p:sp>
        <p:sp>
          <p:nvSpPr>
            <p:cNvPr id="22" name="TextBox 21"/>
            <p:cNvSpPr txBox="1"/>
            <p:nvPr/>
          </p:nvSpPr>
          <p:spPr>
            <a:xfrm>
              <a:off x="4268076" y="1916832"/>
              <a:ext cx="663964" cy="246221"/>
            </a:xfrm>
            <a:prstGeom prst="rect">
              <a:avLst/>
            </a:prstGeom>
            <a:noFill/>
          </p:spPr>
          <p:txBody>
            <a:bodyPr wrap="none" rtlCol="0">
              <a:spAutoFit/>
            </a:bodyPr>
            <a:lstStyle/>
            <a:p>
              <a:r>
                <a:rPr lang="en-GB" sz="1000" dirty="0" smtClean="0">
                  <a:solidFill>
                    <a:schemeClr val="bg1"/>
                  </a:solidFill>
                  <a:sym typeface="Symbol"/>
                </a:rPr>
                <a:t></a:t>
              </a:r>
              <a:r>
                <a:rPr lang="en-GB" sz="1000" baseline="-25000" dirty="0" smtClean="0">
                  <a:solidFill>
                    <a:schemeClr val="bg1"/>
                  </a:solidFill>
                  <a:sym typeface="Symbol"/>
                </a:rPr>
                <a:t>1</a:t>
              </a:r>
              <a:r>
                <a:rPr lang="en-GB" sz="1000" dirty="0" smtClean="0">
                  <a:solidFill>
                    <a:schemeClr val="bg1"/>
                  </a:solidFill>
                  <a:latin typeface="+mj-lt"/>
                  <a:sym typeface="Symbol"/>
                </a:rPr>
                <a:t> </a:t>
              </a:r>
              <a:r>
                <a:rPr lang="en-GB" sz="900" dirty="0" smtClean="0">
                  <a:solidFill>
                    <a:schemeClr val="bg1"/>
                  </a:solidFill>
                  <a:latin typeface="+mj-lt"/>
                  <a:sym typeface="Symbol"/>
                </a:rPr>
                <a:t>(</a:t>
              </a:r>
              <a:r>
                <a:rPr lang="en-GB" sz="900" b="1" dirty="0" err="1" smtClean="0">
                  <a:solidFill>
                    <a:schemeClr val="bg1"/>
                  </a:solidFill>
                  <a:latin typeface="+mj-lt"/>
                </a:rPr>
                <a:t>MPa</a:t>
              </a:r>
              <a:r>
                <a:rPr lang="en-GB" sz="900" b="1" dirty="0" smtClean="0">
                  <a:solidFill>
                    <a:schemeClr val="bg1"/>
                  </a:solidFill>
                  <a:latin typeface="+mj-lt"/>
                </a:rPr>
                <a:t>)</a:t>
              </a:r>
              <a:endParaRPr lang="en-GB" sz="900" b="1" dirty="0">
                <a:solidFill>
                  <a:schemeClr val="bg1"/>
                </a:solidFill>
                <a:latin typeface="+mj-lt"/>
              </a:endParaRPr>
            </a:p>
          </p:txBody>
        </p:sp>
      </p:grpSp>
      <p:sp>
        <p:nvSpPr>
          <p:cNvPr id="23" name="TextBox 22"/>
          <p:cNvSpPr txBox="1"/>
          <p:nvPr/>
        </p:nvSpPr>
        <p:spPr>
          <a:xfrm>
            <a:off x="395536" y="1340768"/>
            <a:ext cx="998991" cy="369332"/>
          </a:xfrm>
          <a:prstGeom prst="rect">
            <a:avLst/>
          </a:prstGeom>
          <a:noFill/>
        </p:spPr>
        <p:txBody>
          <a:bodyPr wrap="none" rtlCol="0">
            <a:spAutoFit/>
          </a:bodyPr>
          <a:lstStyle/>
          <a:p>
            <a:r>
              <a:rPr lang="en-GB" dirty="0" smtClean="0">
                <a:solidFill>
                  <a:schemeClr val="bg1"/>
                </a:solidFill>
                <a:latin typeface="+mj-lt"/>
              </a:rPr>
              <a:t>292.5/00</a:t>
            </a:r>
            <a:endParaRPr lang="en-GB" dirty="0">
              <a:solidFill>
                <a:schemeClr val="bg1"/>
              </a:solidFill>
              <a:latin typeface="+mj-lt"/>
            </a:endParaRPr>
          </a:p>
        </p:txBody>
      </p:sp>
      <p:pic>
        <p:nvPicPr>
          <p:cNvPr id="24" name="Picture 23" descr="b_front_north_112.5.gif"/>
          <p:cNvPicPr>
            <a:picLocks noChangeAspect="1"/>
          </p:cNvPicPr>
          <p:nvPr/>
        </p:nvPicPr>
        <p:blipFill>
          <a:blip r:embed="rId2" cstate="print"/>
          <a:srcRect t="71573" r="71573"/>
          <a:stretch>
            <a:fillRect/>
          </a:stretch>
        </p:blipFill>
        <p:spPr>
          <a:xfrm>
            <a:off x="4572000" y="5157192"/>
            <a:ext cx="1300489" cy="792088"/>
          </a:xfrm>
          <a:prstGeom prst="rect">
            <a:avLst/>
          </a:prstGeom>
        </p:spPr>
      </p:pic>
    </p:spTree>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5" descr="b_front_north_135.0.gif"/>
          <p:cNvPicPr>
            <a:picLocks noChangeAspect="1"/>
          </p:cNvPicPr>
          <p:nvPr/>
        </p:nvPicPr>
        <p:blipFill>
          <a:blip r:embed="rId2" cstate="print"/>
          <a:stretch>
            <a:fillRect/>
          </a:stretch>
        </p:blipFill>
        <p:spPr>
          <a:xfrm>
            <a:off x="4569153" y="3162880"/>
            <a:ext cx="4574847" cy="2786400"/>
          </a:xfrm>
          <a:prstGeom prst="rect">
            <a:avLst/>
          </a:prstGeom>
        </p:spPr>
      </p:pic>
      <p:sp>
        <p:nvSpPr>
          <p:cNvPr id="2" name="Title 1"/>
          <p:cNvSpPr>
            <a:spLocks noGrp="1"/>
          </p:cNvSpPr>
          <p:nvPr>
            <p:ph type="title"/>
          </p:nvPr>
        </p:nvSpPr>
        <p:spPr/>
        <p:txBody>
          <a:bodyPr/>
          <a:lstStyle/>
          <a:p>
            <a:endParaRPr lang="en-GB" dirty="0"/>
          </a:p>
        </p:txBody>
      </p:sp>
      <p:pic>
        <p:nvPicPr>
          <p:cNvPr id="4" name="Content Placeholder 3" descr="b_135.0.gif"/>
          <p:cNvPicPr>
            <a:picLocks noGrp="1" noChangeAspect="1"/>
          </p:cNvPicPr>
          <p:nvPr>
            <p:ph idx="1"/>
          </p:nvPr>
        </p:nvPicPr>
        <p:blipFill>
          <a:blip r:embed="rId3" cstate="print"/>
          <a:stretch>
            <a:fillRect/>
          </a:stretch>
        </p:blipFill>
        <p:spPr>
          <a:xfrm>
            <a:off x="645225" y="0"/>
            <a:ext cx="4574847" cy="2786400"/>
          </a:xfrm>
        </p:spPr>
      </p:pic>
      <p:pic>
        <p:nvPicPr>
          <p:cNvPr id="5" name="Picture 4" descr="b_top_down_135.0.gif"/>
          <p:cNvPicPr>
            <a:picLocks noChangeAspect="1"/>
          </p:cNvPicPr>
          <p:nvPr/>
        </p:nvPicPr>
        <p:blipFill>
          <a:blip r:embed="rId4" cstate="print"/>
          <a:stretch>
            <a:fillRect/>
          </a:stretch>
        </p:blipFill>
        <p:spPr>
          <a:xfrm>
            <a:off x="645225" y="3162880"/>
            <a:ext cx="4574847" cy="2786400"/>
          </a:xfrm>
          <a:prstGeom prst="rect">
            <a:avLst/>
          </a:prstGeom>
        </p:spPr>
      </p:pic>
      <p:pic>
        <p:nvPicPr>
          <p:cNvPr id="7" name="Picture 6" descr="b_right_west_135.0.gif"/>
          <p:cNvPicPr>
            <a:picLocks noChangeAspect="1"/>
          </p:cNvPicPr>
          <p:nvPr/>
        </p:nvPicPr>
        <p:blipFill>
          <a:blip r:embed="rId5" cstate="print"/>
          <a:stretch>
            <a:fillRect/>
          </a:stretch>
        </p:blipFill>
        <p:spPr>
          <a:xfrm>
            <a:off x="4569153" y="0"/>
            <a:ext cx="4574847" cy="2786400"/>
          </a:xfrm>
          <a:prstGeom prst="rect">
            <a:avLst/>
          </a:prstGeom>
        </p:spPr>
      </p:pic>
      <p:grpSp>
        <p:nvGrpSpPr>
          <p:cNvPr id="3" name="Group 7"/>
          <p:cNvGrpSpPr/>
          <p:nvPr/>
        </p:nvGrpSpPr>
        <p:grpSpPr>
          <a:xfrm>
            <a:off x="253367" y="249601"/>
            <a:ext cx="1208978" cy="936104"/>
            <a:chOff x="3387105" y="2819670"/>
            <a:chExt cx="2365995" cy="1831975"/>
          </a:xfrm>
        </p:grpSpPr>
        <p:cxnSp>
          <p:nvCxnSpPr>
            <p:cNvPr id="9" name="Straight Connector 8"/>
            <p:cNvCxnSpPr/>
            <p:nvPr/>
          </p:nvCxnSpPr>
          <p:spPr>
            <a:xfrm rot="-1800000">
              <a:off x="3387105" y="3007048"/>
              <a:ext cx="2365995" cy="134746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3600000" flipV="1">
              <a:off x="3670311" y="3208608"/>
              <a:ext cx="1831975" cy="105410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cxnSp>
        <p:nvCxnSpPr>
          <p:cNvPr id="12" name="Straight Connector 11"/>
          <p:cNvCxnSpPr/>
          <p:nvPr/>
        </p:nvCxnSpPr>
        <p:spPr>
          <a:xfrm rot="16200000" flipV="1">
            <a:off x="529422" y="670000"/>
            <a:ext cx="676275" cy="1587"/>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grpSp>
        <p:nvGrpSpPr>
          <p:cNvPr id="8" name="Group 15"/>
          <p:cNvGrpSpPr/>
          <p:nvPr/>
        </p:nvGrpSpPr>
        <p:grpSpPr>
          <a:xfrm rot="8100000">
            <a:off x="549485" y="3377095"/>
            <a:ext cx="634038" cy="901730"/>
            <a:chOff x="4962585" y="109728"/>
            <a:chExt cx="634038" cy="901730"/>
          </a:xfrm>
        </p:grpSpPr>
        <p:cxnSp>
          <p:nvCxnSpPr>
            <p:cNvPr id="17" name="Straight Connector 16"/>
            <p:cNvCxnSpPr/>
            <p:nvPr/>
          </p:nvCxnSpPr>
          <p:spPr>
            <a:xfrm rot="16200000" flipH="1">
              <a:off x="4845114" y="559792"/>
              <a:ext cx="901730" cy="160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rot="1800000" flipV="1">
              <a:off x="4962585" y="358766"/>
              <a:ext cx="634038" cy="345249"/>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11" name="Group 13"/>
          <p:cNvGrpSpPr/>
          <p:nvPr/>
        </p:nvGrpSpPr>
        <p:grpSpPr>
          <a:xfrm>
            <a:off x="539552" y="1682516"/>
            <a:ext cx="663964" cy="1530460"/>
            <a:chOff x="4268076" y="1916832"/>
            <a:chExt cx="663964" cy="1530460"/>
          </a:xfrm>
        </p:grpSpPr>
        <p:pic>
          <p:nvPicPr>
            <p:cNvPr id="15" name="Content Placeholder 3" descr="legend.gif"/>
            <p:cNvPicPr>
              <a:picLocks noChangeAspect="1"/>
            </p:cNvPicPr>
            <p:nvPr/>
          </p:nvPicPr>
          <p:blipFill>
            <a:blip r:embed="rId6" cstate="print"/>
            <a:srcRect l="85578" t="74051" r="10662" b="1763"/>
            <a:stretch>
              <a:fillRect/>
            </a:stretch>
          </p:blipFill>
          <p:spPr>
            <a:xfrm>
              <a:off x="4427984" y="2196337"/>
              <a:ext cx="314623" cy="1232663"/>
            </a:xfrm>
            <a:prstGeom prst="rect">
              <a:avLst/>
            </a:prstGeom>
          </p:spPr>
        </p:pic>
        <p:sp>
          <p:nvSpPr>
            <p:cNvPr id="19" name="TextBox 18"/>
            <p:cNvSpPr txBox="1"/>
            <p:nvPr/>
          </p:nvSpPr>
          <p:spPr>
            <a:xfrm>
              <a:off x="4460818" y="2174667"/>
              <a:ext cx="255198" cy="246221"/>
            </a:xfrm>
            <a:prstGeom prst="rect">
              <a:avLst/>
            </a:prstGeom>
            <a:noFill/>
          </p:spPr>
          <p:txBody>
            <a:bodyPr wrap="none" rtlCol="0">
              <a:spAutoFit/>
            </a:bodyPr>
            <a:lstStyle/>
            <a:p>
              <a:r>
                <a:rPr lang="en-GB" sz="1000" b="1" dirty="0" smtClean="0">
                  <a:solidFill>
                    <a:schemeClr val="bg1"/>
                  </a:solidFill>
                  <a:latin typeface="+mj-lt"/>
                </a:rPr>
                <a:t>0</a:t>
              </a:r>
              <a:endParaRPr lang="en-GB" sz="1000" b="1" dirty="0">
                <a:solidFill>
                  <a:schemeClr val="bg1"/>
                </a:solidFill>
                <a:latin typeface="+mj-lt"/>
              </a:endParaRPr>
            </a:p>
          </p:txBody>
        </p:sp>
        <p:sp>
          <p:nvSpPr>
            <p:cNvPr id="20" name="TextBox 19"/>
            <p:cNvSpPr txBox="1"/>
            <p:nvPr/>
          </p:nvSpPr>
          <p:spPr>
            <a:xfrm>
              <a:off x="4427984" y="3201071"/>
              <a:ext cx="312906" cy="246221"/>
            </a:xfrm>
            <a:prstGeom prst="rect">
              <a:avLst/>
            </a:prstGeom>
            <a:noFill/>
          </p:spPr>
          <p:txBody>
            <a:bodyPr wrap="none" rtlCol="0">
              <a:spAutoFit/>
            </a:bodyPr>
            <a:lstStyle/>
            <a:p>
              <a:r>
                <a:rPr lang="en-GB" sz="1000" b="1" dirty="0" smtClean="0">
                  <a:solidFill>
                    <a:schemeClr val="bg1"/>
                  </a:solidFill>
                  <a:latin typeface="+mj-lt"/>
                </a:rPr>
                <a:t>20</a:t>
              </a:r>
              <a:endParaRPr lang="en-GB" sz="1000" b="1" dirty="0">
                <a:solidFill>
                  <a:schemeClr val="bg1"/>
                </a:solidFill>
                <a:latin typeface="+mj-lt"/>
              </a:endParaRPr>
            </a:p>
          </p:txBody>
        </p:sp>
        <p:sp>
          <p:nvSpPr>
            <p:cNvPr id="21" name="TextBox 20"/>
            <p:cNvSpPr txBox="1"/>
            <p:nvPr/>
          </p:nvSpPr>
          <p:spPr>
            <a:xfrm>
              <a:off x="4423222" y="2683485"/>
              <a:ext cx="312906" cy="246221"/>
            </a:xfrm>
            <a:prstGeom prst="rect">
              <a:avLst/>
            </a:prstGeom>
            <a:noFill/>
          </p:spPr>
          <p:txBody>
            <a:bodyPr wrap="none" rtlCol="0">
              <a:spAutoFit/>
            </a:bodyPr>
            <a:lstStyle/>
            <a:p>
              <a:r>
                <a:rPr lang="en-GB" sz="1000" b="1" dirty="0" smtClean="0">
                  <a:solidFill>
                    <a:schemeClr val="bg1"/>
                  </a:solidFill>
                  <a:latin typeface="+mj-lt"/>
                </a:rPr>
                <a:t>10</a:t>
              </a:r>
              <a:endParaRPr lang="en-GB" sz="1000" b="1" dirty="0">
                <a:solidFill>
                  <a:schemeClr val="bg1"/>
                </a:solidFill>
                <a:latin typeface="+mj-lt"/>
              </a:endParaRPr>
            </a:p>
          </p:txBody>
        </p:sp>
        <p:sp>
          <p:nvSpPr>
            <p:cNvPr id="22" name="TextBox 21"/>
            <p:cNvSpPr txBox="1"/>
            <p:nvPr/>
          </p:nvSpPr>
          <p:spPr>
            <a:xfrm>
              <a:off x="4268076" y="1916832"/>
              <a:ext cx="663964" cy="246221"/>
            </a:xfrm>
            <a:prstGeom prst="rect">
              <a:avLst/>
            </a:prstGeom>
            <a:noFill/>
          </p:spPr>
          <p:txBody>
            <a:bodyPr wrap="none" rtlCol="0">
              <a:spAutoFit/>
            </a:bodyPr>
            <a:lstStyle/>
            <a:p>
              <a:r>
                <a:rPr lang="en-GB" sz="1000" dirty="0" smtClean="0">
                  <a:solidFill>
                    <a:schemeClr val="bg1"/>
                  </a:solidFill>
                  <a:sym typeface="Symbol"/>
                </a:rPr>
                <a:t></a:t>
              </a:r>
              <a:r>
                <a:rPr lang="en-GB" sz="1000" baseline="-25000" dirty="0" smtClean="0">
                  <a:solidFill>
                    <a:schemeClr val="bg1"/>
                  </a:solidFill>
                  <a:sym typeface="Symbol"/>
                </a:rPr>
                <a:t>1</a:t>
              </a:r>
              <a:r>
                <a:rPr lang="en-GB" sz="1000" dirty="0" smtClean="0">
                  <a:solidFill>
                    <a:schemeClr val="bg1"/>
                  </a:solidFill>
                  <a:latin typeface="+mj-lt"/>
                  <a:sym typeface="Symbol"/>
                </a:rPr>
                <a:t> </a:t>
              </a:r>
              <a:r>
                <a:rPr lang="en-GB" sz="900" dirty="0" smtClean="0">
                  <a:solidFill>
                    <a:schemeClr val="bg1"/>
                  </a:solidFill>
                  <a:latin typeface="+mj-lt"/>
                  <a:sym typeface="Symbol"/>
                </a:rPr>
                <a:t>(</a:t>
              </a:r>
              <a:r>
                <a:rPr lang="en-GB" sz="900" b="1" dirty="0" err="1" smtClean="0">
                  <a:solidFill>
                    <a:schemeClr val="bg1"/>
                  </a:solidFill>
                  <a:latin typeface="+mj-lt"/>
                </a:rPr>
                <a:t>MPa</a:t>
              </a:r>
              <a:r>
                <a:rPr lang="en-GB" sz="900" b="1" dirty="0" smtClean="0">
                  <a:solidFill>
                    <a:schemeClr val="bg1"/>
                  </a:solidFill>
                  <a:latin typeface="+mj-lt"/>
                </a:rPr>
                <a:t>)</a:t>
              </a:r>
              <a:endParaRPr lang="en-GB" sz="900" b="1" dirty="0">
                <a:solidFill>
                  <a:schemeClr val="bg1"/>
                </a:solidFill>
                <a:latin typeface="+mj-lt"/>
              </a:endParaRPr>
            </a:p>
          </p:txBody>
        </p:sp>
      </p:grpSp>
      <p:sp>
        <p:nvSpPr>
          <p:cNvPr id="23" name="TextBox 22"/>
          <p:cNvSpPr txBox="1"/>
          <p:nvPr/>
        </p:nvSpPr>
        <p:spPr>
          <a:xfrm>
            <a:off x="395536" y="1340768"/>
            <a:ext cx="998991" cy="369332"/>
          </a:xfrm>
          <a:prstGeom prst="rect">
            <a:avLst/>
          </a:prstGeom>
          <a:noFill/>
        </p:spPr>
        <p:txBody>
          <a:bodyPr wrap="none" rtlCol="0">
            <a:spAutoFit/>
          </a:bodyPr>
          <a:lstStyle/>
          <a:p>
            <a:r>
              <a:rPr lang="en-GB" dirty="0" smtClean="0">
                <a:solidFill>
                  <a:schemeClr val="bg1"/>
                </a:solidFill>
                <a:latin typeface="+mj-lt"/>
              </a:rPr>
              <a:t>315.0/00</a:t>
            </a:r>
            <a:endParaRPr lang="en-GB" dirty="0">
              <a:solidFill>
                <a:schemeClr val="bg1"/>
              </a:solidFill>
              <a:latin typeface="+mj-lt"/>
            </a:endParaRPr>
          </a:p>
        </p:txBody>
      </p:sp>
      <p:pic>
        <p:nvPicPr>
          <p:cNvPr id="24" name="Picture 23" descr="b_front_north_135.0.gif"/>
          <p:cNvPicPr>
            <a:picLocks noChangeAspect="1"/>
          </p:cNvPicPr>
          <p:nvPr/>
        </p:nvPicPr>
        <p:blipFill>
          <a:blip r:embed="rId2" cstate="print"/>
          <a:srcRect t="71573" r="71573"/>
          <a:stretch>
            <a:fillRect/>
          </a:stretch>
        </p:blipFill>
        <p:spPr>
          <a:xfrm>
            <a:off x="4572000" y="5157192"/>
            <a:ext cx="1300489" cy="792088"/>
          </a:xfrm>
          <a:prstGeom prst="rect">
            <a:avLst/>
          </a:prstGeom>
        </p:spPr>
      </p:pic>
    </p:spTree>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5" descr="b_front_north_157.5.gif"/>
          <p:cNvPicPr>
            <a:picLocks noChangeAspect="1"/>
          </p:cNvPicPr>
          <p:nvPr/>
        </p:nvPicPr>
        <p:blipFill>
          <a:blip r:embed="rId2" cstate="print"/>
          <a:stretch>
            <a:fillRect/>
          </a:stretch>
        </p:blipFill>
        <p:spPr>
          <a:xfrm>
            <a:off x="4569153" y="3162880"/>
            <a:ext cx="4574847" cy="2786400"/>
          </a:xfrm>
          <a:prstGeom prst="rect">
            <a:avLst/>
          </a:prstGeom>
        </p:spPr>
      </p:pic>
      <p:sp>
        <p:nvSpPr>
          <p:cNvPr id="2" name="Title 1"/>
          <p:cNvSpPr>
            <a:spLocks noGrp="1"/>
          </p:cNvSpPr>
          <p:nvPr>
            <p:ph type="title"/>
          </p:nvPr>
        </p:nvSpPr>
        <p:spPr/>
        <p:txBody>
          <a:bodyPr/>
          <a:lstStyle/>
          <a:p>
            <a:endParaRPr lang="en-GB" dirty="0"/>
          </a:p>
        </p:txBody>
      </p:sp>
      <p:pic>
        <p:nvPicPr>
          <p:cNvPr id="4" name="Content Placeholder 3" descr="b_157.5.gif"/>
          <p:cNvPicPr>
            <a:picLocks noGrp="1" noChangeAspect="1"/>
          </p:cNvPicPr>
          <p:nvPr>
            <p:ph idx="1"/>
          </p:nvPr>
        </p:nvPicPr>
        <p:blipFill>
          <a:blip r:embed="rId3" cstate="print"/>
          <a:stretch>
            <a:fillRect/>
          </a:stretch>
        </p:blipFill>
        <p:spPr>
          <a:xfrm>
            <a:off x="645225" y="0"/>
            <a:ext cx="4574847" cy="2786400"/>
          </a:xfrm>
        </p:spPr>
      </p:pic>
      <p:pic>
        <p:nvPicPr>
          <p:cNvPr id="5" name="Picture 4" descr="b_top_down_157.5.gif"/>
          <p:cNvPicPr>
            <a:picLocks noChangeAspect="1"/>
          </p:cNvPicPr>
          <p:nvPr/>
        </p:nvPicPr>
        <p:blipFill>
          <a:blip r:embed="rId4" cstate="print"/>
          <a:stretch>
            <a:fillRect/>
          </a:stretch>
        </p:blipFill>
        <p:spPr>
          <a:xfrm>
            <a:off x="645225" y="3162880"/>
            <a:ext cx="4574847" cy="2786400"/>
          </a:xfrm>
          <a:prstGeom prst="rect">
            <a:avLst/>
          </a:prstGeom>
        </p:spPr>
      </p:pic>
      <p:pic>
        <p:nvPicPr>
          <p:cNvPr id="7" name="Picture 6" descr="b_right_west_157.5.gif"/>
          <p:cNvPicPr>
            <a:picLocks noChangeAspect="1"/>
          </p:cNvPicPr>
          <p:nvPr/>
        </p:nvPicPr>
        <p:blipFill>
          <a:blip r:embed="rId5" cstate="print"/>
          <a:stretch>
            <a:fillRect/>
          </a:stretch>
        </p:blipFill>
        <p:spPr>
          <a:xfrm>
            <a:off x="4569153" y="0"/>
            <a:ext cx="4574847" cy="2786400"/>
          </a:xfrm>
          <a:prstGeom prst="rect">
            <a:avLst/>
          </a:prstGeom>
        </p:spPr>
      </p:pic>
      <p:grpSp>
        <p:nvGrpSpPr>
          <p:cNvPr id="3" name="Group 12"/>
          <p:cNvGrpSpPr/>
          <p:nvPr/>
        </p:nvGrpSpPr>
        <p:grpSpPr>
          <a:xfrm>
            <a:off x="313754" y="332656"/>
            <a:ext cx="1214026" cy="698493"/>
            <a:chOff x="313754" y="332656"/>
            <a:chExt cx="1214026" cy="698493"/>
          </a:xfrm>
        </p:grpSpPr>
        <p:cxnSp>
          <p:nvCxnSpPr>
            <p:cNvPr id="9" name="Straight Connector 8"/>
            <p:cNvCxnSpPr/>
            <p:nvPr/>
          </p:nvCxnSpPr>
          <p:spPr>
            <a:xfrm rot="20640000">
              <a:off x="313754" y="339744"/>
              <a:ext cx="1214026" cy="69140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20100000" flipV="1">
              <a:off x="357657" y="444389"/>
              <a:ext cx="940013" cy="540875"/>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529422" y="670000"/>
              <a:ext cx="676275" cy="1587"/>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grpSp>
      <p:grpSp>
        <p:nvGrpSpPr>
          <p:cNvPr id="8" name="Group 16"/>
          <p:cNvGrpSpPr/>
          <p:nvPr/>
        </p:nvGrpSpPr>
        <p:grpSpPr>
          <a:xfrm rot="9420000">
            <a:off x="546636" y="3375346"/>
            <a:ext cx="634038" cy="901730"/>
            <a:chOff x="4962585" y="109728"/>
            <a:chExt cx="634038" cy="901730"/>
          </a:xfrm>
        </p:grpSpPr>
        <p:cxnSp>
          <p:nvCxnSpPr>
            <p:cNvPr id="18" name="Straight Connector 17"/>
            <p:cNvCxnSpPr/>
            <p:nvPr/>
          </p:nvCxnSpPr>
          <p:spPr>
            <a:xfrm rot="16200000" flipH="1">
              <a:off x="4845114" y="559792"/>
              <a:ext cx="901730" cy="160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rot="1800000" flipV="1">
              <a:off x="4962585" y="358766"/>
              <a:ext cx="634038" cy="345249"/>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11" name="Group 13"/>
          <p:cNvGrpSpPr/>
          <p:nvPr/>
        </p:nvGrpSpPr>
        <p:grpSpPr>
          <a:xfrm>
            <a:off x="539552" y="1682516"/>
            <a:ext cx="663964" cy="1530460"/>
            <a:chOff x="4268076" y="1916832"/>
            <a:chExt cx="663964" cy="1530460"/>
          </a:xfrm>
        </p:grpSpPr>
        <p:pic>
          <p:nvPicPr>
            <p:cNvPr id="15" name="Content Placeholder 3" descr="legend.gif"/>
            <p:cNvPicPr>
              <a:picLocks noChangeAspect="1"/>
            </p:cNvPicPr>
            <p:nvPr/>
          </p:nvPicPr>
          <p:blipFill>
            <a:blip r:embed="rId6" cstate="print"/>
            <a:srcRect l="85578" t="74051" r="10662" b="1763"/>
            <a:stretch>
              <a:fillRect/>
            </a:stretch>
          </p:blipFill>
          <p:spPr>
            <a:xfrm>
              <a:off x="4427984" y="2196337"/>
              <a:ext cx="314623" cy="1232663"/>
            </a:xfrm>
            <a:prstGeom prst="rect">
              <a:avLst/>
            </a:prstGeom>
          </p:spPr>
        </p:pic>
        <p:sp>
          <p:nvSpPr>
            <p:cNvPr id="16" name="TextBox 15"/>
            <p:cNvSpPr txBox="1"/>
            <p:nvPr/>
          </p:nvSpPr>
          <p:spPr>
            <a:xfrm>
              <a:off x="4460818" y="2174667"/>
              <a:ext cx="255198" cy="246221"/>
            </a:xfrm>
            <a:prstGeom prst="rect">
              <a:avLst/>
            </a:prstGeom>
            <a:noFill/>
          </p:spPr>
          <p:txBody>
            <a:bodyPr wrap="none" rtlCol="0">
              <a:spAutoFit/>
            </a:bodyPr>
            <a:lstStyle/>
            <a:p>
              <a:r>
                <a:rPr lang="en-GB" sz="1000" b="1" dirty="0" smtClean="0">
                  <a:solidFill>
                    <a:schemeClr val="bg1"/>
                  </a:solidFill>
                  <a:latin typeface="+mj-lt"/>
                </a:rPr>
                <a:t>0</a:t>
              </a:r>
              <a:endParaRPr lang="en-GB" sz="1000" b="1" dirty="0">
                <a:solidFill>
                  <a:schemeClr val="bg1"/>
                </a:solidFill>
                <a:latin typeface="+mj-lt"/>
              </a:endParaRPr>
            </a:p>
          </p:txBody>
        </p:sp>
        <p:sp>
          <p:nvSpPr>
            <p:cNvPr id="20" name="TextBox 19"/>
            <p:cNvSpPr txBox="1"/>
            <p:nvPr/>
          </p:nvSpPr>
          <p:spPr>
            <a:xfrm>
              <a:off x="4427984" y="3201071"/>
              <a:ext cx="312906" cy="246221"/>
            </a:xfrm>
            <a:prstGeom prst="rect">
              <a:avLst/>
            </a:prstGeom>
            <a:noFill/>
          </p:spPr>
          <p:txBody>
            <a:bodyPr wrap="none" rtlCol="0">
              <a:spAutoFit/>
            </a:bodyPr>
            <a:lstStyle/>
            <a:p>
              <a:r>
                <a:rPr lang="en-GB" sz="1000" b="1" dirty="0" smtClean="0">
                  <a:solidFill>
                    <a:schemeClr val="bg1"/>
                  </a:solidFill>
                  <a:latin typeface="+mj-lt"/>
                </a:rPr>
                <a:t>20</a:t>
              </a:r>
              <a:endParaRPr lang="en-GB" sz="1000" b="1" dirty="0">
                <a:solidFill>
                  <a:schemeClr val="bg1"/>
                </a:solidFill>
                <a:latin typeface="+mj-lt"/>
              </a:endParaRPr>
            </a:p>
          </p:txBody>
        </p:sp>
        <p:sp>
          <p:nvSpPr>
            <p:cNvPr id="21" name="TextBox 20"/>
            <p:cNvSpPr txBox="1"/>
            <p:nvPr/>
          </p:nvSpPr>
          <p:spPr>
            <a:xfrm>
              <a:off x="4423222" y="2683485"/>
              <a:ext cx="312906" cy="246221"/>
            </a:xfrm>
            <a:prstGeom prst="rect">
              <a:avLst/>
            </a:prstGeom>
            <a:noFill/>
          </p:spPr>
          <p:txBody>
            <a:bodyPr wrap="none" rtlCol="0">
              <a:spAutoFit/>
            </a:bodyPr>
            <a:lstStyle/>
            <a:p>
              <a:r>
                <a:rPr lang="en-GB" sz="1000" b="1" dirty="0" smtClean="0">
                  <a:solidFill>
                    <a:schemeClr val="bg1"/>
                  </a:solidFill>
                  <a:latin typeface="+mj-lt"/>
                </a:rPr>
                <a:t>10</a:t>
              </a:r>
              <a:endParaRPr lang="en-GB" sz="1000" b="1" dirty="0">
                <a:solidFill>
                  <a:schemeClr val="bg1"/>
                </a:solidFill>
                <a:latin typeface="+mj-lt"/>
              </a:endParaRPr>
            </a:p>
          </p:txBody>
        </p:sp>
        <p:sp>
          <p:nvSpPr>
            <p:cNvPr id="22" name="TextBox 21"/>
            <p:cNvSpPr txBox="1"/>
            <p:nvPr/>
          </p:nvSpPr>
          <p:spPr>
            <a:xfrm>
              <a:off x="4268076" y="1916832"/>
              <a:ext cx="663964" cy="246221"/>
            </a:xfrm>
            <a:prstGeom prst="rect">
              <a:avLst/>
            </a:prstGeom>
            <a:noFill/>
          </p:spPr>
          <p:txBody>
            <a:bodyPr wrap="none" rtlCol="0">
              <a:spAutoFit/>
            </a:bodyPr>
            <a:lstStyle/>
            <a:p>
              <a:r>
                <a:rPr lang="en-GB" sz="1000" dirty="0" smtClean="0">
                  <a:solidFill>
                    <a:schemeClr val="bg1"/>
                  </a:solidFill>
                  <a:sym typeface="Symbol"/>
                </a:rPr>
                <a:t></a:t>
              </a:r>
              <a:r>
                <a:rPr lang="en-GB" sz="1000" baseline="-25000" dirty="0" smtClean="0">
                  <a:solidFill>
                    <a:schemeClr val="bg1"/>
                  </a:solidFill>
                  <a:sym typeface="Symbol"/>
                </a:rPr>
                <a:t>1</a:t>
              </a:r>
              <a:r>
                <a:rPr lang="en-GB" sz="1000" dirty="0" smtClean="0">
                  <a:solidFill>
                    <a:schemeClr val="bg1"/>
                  </a:solidFill>
                  <a:latin typeface="+mj-lt"/>
                  <a:sym typeface="Symbol"/>
                </a:rPr>
                <a:t> </a:t>
              </a:r>
              <a:r>
                <a:rPr lang="en-GB" sz="900" dirty="0" smtClean="0">
                  <a:solidFill>
                    <a:schemeClr val="bg1"/>
                  </a:solidFill>
                  <a:latin typeface="+mj-lt"/>
                  <a:sym typeface="Symbol"/>
                </a:rPr>
                <a:t>(</a:t>
              </a:r>
              <a:r>
                <a:rPr lang="en-GB" sz="900" b="1" dirty="0" err="1" smtClean="0">
                  <a:solidFill>
                    <a:schemeClr val="bg1"/>
                  </a:solidFill>
                  <a:latin typeface="+mj-lt"/>
                </a:rPr>
                <a:t>MPa</a:t>
              </a:r>
              <a:r>
                <a:rPr lang="en-GB" sz="900" b="1" dirty="0" smtClean="0">
                  <a:solidFill>
                    <a:schemeClr val="bg1"/>
                  </a:solidFill>
                  <a:latin typeface="+mj-lt"/>
                </a:rPr>
                <a:t>)</a:t>
              </a:r>
              <a:endParaRPr lang="en-GB" sz="900" b="1" dirty="0">
                <a:solidFill>
                  <a:schemeClr val="bg1"/>
                </a:solidFill>
                <a:latin typeface="+mj-lt"/>
              </a:endParaRPr>
            </a:p>
          </p:txBody>
        </p:sp>
      </p:grpSp>
      <p:sp>
        <p:nvSpPr>
          <p:cNvPr id="23" name="TextBox 22"/>
          <p:cNvSpPr txBox="1"/>
          <p:nvPr/>
        </p:nvSpPr>
        <p:spPr>
          <a:xfrm>
            <a:off x="395536" y="1340768"/>
            <a:ext cx="998991" cy="369332"/>
          </a:xfrm>
          <a:prstGeom prst="rect">
            <a:avLst/>
          </a:prstGeom>
          <a:noFill/>
        </p:spPr>
        <p:txBody>
          <a:bodyPr wrap="none" rtlCol="0">
            <a:spAutoFit/>
          </a:bodyPr>
          <a:lstStyle/>
          <a:p>
            <a:r>
              <a:rPr lang="en-GB" dirty="0" smtClean="0">
                <a:solidFill>
                  <a:schemeClr val="bg1"/>
                </a:solidFill>
                <a:latin typeface="+mj-lt"/>
              </a:rPr>
              <a:t>337.5/00</a:t>
            </a:r>
            <a:endParaRPr lang="en-GB" dirty="0">
              <a:solidFill>
                <a:schemeClr val="bg1"/>
              </a:solidFill>
              <a:latin typeface="+mj-lt"/>
            </a:endParaRPr>
          </a:p>
        </p:txBody>
      </p:sp>
      <p:pic>
        <p:nvPicPr>
          <p:cNvPr id="24" name="Picture 23" descr="b_front_north_157.5.gif"/>
          <p:cNvPicPr>
            <a:picLocks noChangeAspect="1"/>
          </p:cNvPicPr>
          <p:nvPr/>
        </p:nvPicPr>
        <p:blipFill>
          <a:blip r:embed="rId2" cstate="print"/>
          <a:srcRect t="71573" r="71573"/>
          <a:stretch>
            <a:fillRect/>
          </a:stretch>
        </p:blipFill>
        <p:spPr>
          <a:xfrm>
            <a:off x="4572000" y="5157192"/>
            <a:ext cx="1300489" cy="792088"/>
          </a:xfrm>
          <a:prstGeom prst="rect">
            <a:avLst/>
          </a:prstGeom>
        </p:spPr>
      </p:pic>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This presentation…</a:t>
            </a:r>
            <a:endParaRPr lang="en-GB" dirty="0"/>
          </a:p>
        </p:txBody>
      </p:sp>
      <p:sp>
        <p:nvSpPr>
          <p:cNvPr id="3" name="Content Placeholder 2"/>
          <p:cNvSpPr>
            <a:spLocks noGrp="1"/>
          </p:cNvSpPr>
          <p:nvPr>
            <p:ph idx="1"/>
          </p:nvPr>
        </p:nvSpPr>
        <p:spPr/>
        <p:txBody>
          <a:bodyPr>
            <a:normAutofit/>
          </a:bodyPr>
          <a:lstStyle/>
          <a:p>
            <a:pPr marL="514350" indent="-514350">
              <a:buClr>
                <a:schemeClr val="accent3"/>
              </a:buClr>
              <a:buFont typeface="+mj-lt"/>
              <a:buAutoNum type="arabicPeriod"/>
            </a:pPr>
            <a:r>
              <a:rPr lang="en-GB" dirty="0" smtClean="0"/>
              <a:t>Data used</a:t>
            </a:r>
          </a:p>
          <a:p>
            <a:pPr marL="514350" indent="-514350">
              <a:buClr>
                <a:schemeClr val="accent3"/>
              </a:buClr>
              <a:buFont typeface="+mj-lt"/>
              <a:buAutoNum type="arabicPeriod"/>
            </a:pPr>
            <a:r>
              <a:rPr lang="en-GB" dirty="0" smtClean="0"/>
              <a:t>CERN Molasse Geological model</a:t>
            </a:r>
          </a:p>
          <a:p>
            <a:pPr marL="514350" indent="-514350">
              <a:buClr>
                <a:schemeClr val="accent3"/>
              </a:buClr>
              <a:buFont typeface="+mj-lt"/>
              <a:buAutoNum type="arabicPeriod"/>
            </a:pPr>
            <a:r>
              <a:rPr lang="en-GB" dirty="0" smtClean="0"/>
              <a:t>Molasse rock types and properties</a:t>
            </a:r>
          </a:p>
          <a:p>
            <a:pPr marL="514350" indent="-514350">
              <a:buClr>
                <a:schemeClr val="accent3"/>
              </a:buClr>
              <a:buFont typeface="+mj-lt"/>
              <a:buAutoNum type="arabicPeriod"/>
            </a:pPr>
            <a:r>
              <a:rPr lang="en-GB" dirty="0" smtClean="0"/>
              <a:t>Geotechnical behaviour – stress, strength &amp; stiffness</a:t>
            </a:r>
          </a:p>
          <a:p>
            <a:pPr marL="514350" indent="-514350">
              <a:buClr>
                <a:schemeClr val="accent3"/>
              </a:buClr>
              <a:buFont typeface="+mj-lt"/>
              <a:buAutoNum type="arabicPeriod"/>
            </a:pPr>
            <a:r>
              <a:rPr lang="en-GB" dirty="0" smtClean="0"/>
              <a:t>Engineering behaviour – EDZ, </a:t>
            </a:r>
            <a:r>
              <a:rPr lang="en-GB" dirty="0" err="1" smtClean="0"/>
              <a:t>HDZ</a:t>
            </a:r>
            <a:r>
              <a:rPr lang="en-GB" dirty="0" smtClean="0"/>
              <a:t> (URL analogies)</a:t>
            </a:r>
          </a:p>
          <a:p>
            <a:pPr marL="514350" indent="-514350">
              <a:buClr>
                <a:schemeClr val="accent3"/>
              </a:buClr>
              <a:buFont typeface="+mj-lt"/>
              <a:buAutoNum type="arabicPeriod"/>
            </a:pPr>
            <a:r>
              <a:rPr lang="en-GB" dirty="0" smtClean="0"/>
              <a:t>Cavern design – initial studies</a:t>
            </a:r>
          </a:p>
          <a:p>
            <a:pPr marL="514350" indent="-514350">
              <a:buClr>
                <a:schemeClr val="accent3"/>
              </a:buClr>
              <a:buFont typeface="+mj-lt"/>
              <a:buAutoNum type="arabicPeriod"/>
            </a:pPr>
            <a:r>
              <a:rPr lang="en-GB" dirty="0" smtClean="0"/>
              <a:t>Further analysis for presentation in September (Granada)</a:t>
            </a:r>
            <a:endParaRPr lang="en-GB"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descr="b_front_north_000.0.gif"/>
          <p:cNvPicPr>
            <a:picLocks noChangeAspect="1"/>
          </p:cNvPicPr>
          <p:nvPr/>
        </p:nvPicPr>
        <p:blipFill>
          <a:blip r:embed="rId2" cstate="print"/>
          <a:stretch>
            <a:fillRect/>
          </a:stretch>
        </p:blipFill>
        <p:spPr>
          <a:xfrm>
            <a:off x="4569153" y="3162421"/>
            <a:ext cx="4574847" cy="2786400"/>
          </a:xfrm>
          <a:prstGeom prst="rect">
            <a:avLst/>
          </a:prstGeom>
        </p:spPr>
      </p:pic>
      <p:sp>
        <p:nvSpPr>
          <p:cNvPr id="3" name="Title 1"/>
          <p:cNvSpPr>
            <a:spLocks noGrp="1"/>
          </p:cNvSpPr>
          <p:nvPr>
            <p:ph type="title"/>
          </p:nvPr>
        </p:nvSpPr>
        <p:spPr/>
        <p:txBody>
          <a:bodyPr/>
          <a:lstStyle/>
          <a:p>
            <a:endParaRPr lang="en-GB" dirty="0">
              <a:solidFill>
                <a:schemeClr val="tx1"/>
              </a:solidFill>
            </a:endParaRPr>
          </a:p>
        </p:txBody>
      </p:sp>
      <p:pic>
        <p:nvPicPr>
          <p:cNvPr id="7" name="Content Placeholder 6" descr="b_000.0.gif"/>
          <p:cNvPicPr>
            <a:picLocks noGrp="1" noChangeAspect="1"/>
          </p:cNvPicPr>
          <p:nvPr>
            <p:ph idx="1"/>
          </p:nvPr>
        </p:nvPicPr>
        <p:blipFill>
          <a:blip r:embed="rId3" cstate="print"/>
          <a:stretch>
            <a:fillRect/>
          </a:stretch>
        </p:blipFill>
        <p:spPr>
          <a:xfrm>
            <a:off x="644472" y="0"/>
            <a:ext cx="4574847" cy="2786400"/>
          </a:xfrm>
        </p:spPr>
      </p:pic>
      <p:pic>
        <p:nvPicPr>
          <p:cNvPr id="4" name="Picture 3" descr="b_top_down_000.0.gif"/>
          <p:cNvPicPr>
            <a:picLocks noChangeAspect="1"/>
          </p:cNvPicPr>
          <p:nvPr/>
        </p:nvPicPr>
        <p:blipFill>
          <a:blip r:embed="rId4" cstate="print"/>
          <a:stretch>
            <a:fillRect/>
          </a:stretch>
        </p:blipFill>
        <p:spPr>
          <a:xfrm>
            <a:off x="644472" y="3162421"/>
            <a:ext cx="4575600" cy="2786859"/>
          </a:xfrm>
          <a:prstGeom prst="rect">
            <a:avLst/>
          </a:prstGeom>
        </p:spPr>
      </p:pic>
      <p:pic>
        <p:nvPicPr>
          <p:cNvPr id="6" name="Picture 5" descr="b_right_west_000.0.gif"/>
          <p:cNvPicPr>
            <a:picLocks noChangeAspect="1"/>
          </p:cNvPicPr>
          <p:nvPr/>
        </p:nvPicPr>
        <p:blipFill>
          <a:blip r:embed="rId5" cstate="print"/>
          <a:stretch>
            <a:fillRect/>
          </a:stretch>
        </p:blipFill>
        <p:spPr>
          <a:xfrm>
            <a:off x="4569153" y="0"/>
            <a:ext cx="4574847" cy="2786400"/>
          </a:xfrm>
          <a:prstGeom prst="rect">
            <a:avLst/>
          </a:prstGeom>
        </p:spPr>
      </p:pic>
      <p:grpSp>
        <p:nvGrpSpPr>
          <p:cNvPr id="2" name="Group 23"/>
          <p:cNvGrpSpPr>
            <a:grpSpLocks noChangeAspect="1"/>
          </p:cNvGrpSpPr>
          <p:nvPr/>
        </p:nvGrpSpPr>
        <p:grpSpPr>
          <a:xfrm>
            <a:off x="323528" y="332656"/>
            <a:ext cx="1182998" cy="712787"/>
            <a:chOff x="3491880" y="2990851"/>
            <a:chExt cx="2365995" cy="1425574"/>
          </a:xfrm>
        </p:grpSpPr>
        <p:cxnSp>
          <p:nvCxnSpPr>
            <p:cNvPr id="25" name="Straight Connector 24"/>
            <p:cNvCxnSpPr/>
            <p:nvPr/>
          </p:nvCxnSpPr>
          <p:spPr>
            <a:xfrm>
              <a:off x="3491880" y="3068960"/>
              <a:ext cx="2365995" cy="134746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flipV="1">
              <a:off x="3603625" y="3197225"/>
              <a:ext cx="1831975" cy="105410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rot="16200000" flipV="1">
              <a:off x="3903667" y="3665539"/>
              <a:ext cx="1352549" cy="3174"/>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grpSp>
      <p:grpSp>
        <p:nvGrpSpPr>
          <p:cNvPr id="8" name="Group 21"/>
          <p:cNvGrpSpPr/>
          <p:nvPr/>
        </p:nvGrpSpPr>
        <p:grpSpPr>
          <a:xfrm>
            <a:off x="539552" y="3391366"/>
            <a:ext cx="634038" cy="901730"/>
            <a:chOff x="4962585" y="109728"/>
            <a:chExt cx="634038" cy="901730"/>
          </a:xfrm>
        </p:grpSpPr>
        <p:cxnSp>
          <p:nvCxnSpPr>
            <p:cNvPr id="15" name="Straight Connector 14"/>
            <p:cNvCxnSpPr/>
            <p:nvPr/>
          </p:nvCxnSpPr>
          <p:spPr>
            <a:xfrm rot="16200000" flipH="1">
              <a:off x="4845114" y="559792"/>
              <a:ext cx="901730" cy="160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800000" flipV="1">
              <a:off x="4962585" y="358766"/>
              <a:ext cx="634038" cy="345249"/>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9" name="Group 31"/>
          <p:cNvGrpSpPr/>
          <p:nvPr/>
        </p:nvGrpSpPr>
        <p:grpSpPr>
          <a:xfrm>
            <a:off x="539552" y="1682516"/>
            <a:ext cx="663964" cy="1530460"/>
            <a:chOff x="4268076" y="1916832"/>
            <a:chExt cx="663964" cy="1530460"/>
          </a:xfrm>
        </p:grpSpPr>
        <p:pic>
          <p:nvPicPr>
            <p:cNvPr id="23" name="Content Placeholder 3" descr="legend.gif"/>
            <p:cNvPicPr>
              <a:picLocks noChangeAspect="1"/>
            </p:cNvPicPr>
            <p:nvPr/>
          </p:nvPicPr>
          <p:blipFill>
            <a:blip r:embed="rId6" cstate="print"/>
            <a:srcRect l="85578" t="74051" r="10662" b="1763"/>
            <a:stretch>
              <a:fillRect/>
            </a:stretch>
          </p:blipFill>
          <p:spPr>
            <a:xfrm>
              <a:off x="4427984" y="2196337"/>
              <a:ext cx="314623" cy="1232663"/>
            </a:xfrm>
            <a:prstGeom prst="rect">
              <a:avLst/>
            </a:prstGeom>
          </p:spPr>
        </p:pic>
        <p:sp>
          <p:nvSpPr>
            <p:cNvPr id="28" name="TextBox 27"/>
            <p:cNvSpPr txBox="1"/>
            <p:nvPr/>
          </p:nvSpPr>
          <p:spPr>
            <a:xfrm>
              <a:off x="4460818" y="2174667"/>
              <a:ext cx="255198" cy="246221"/>
            </a:xfrm>
            <a:prstGeom prst="rect">
              <a:avLst/>
            </a:prstGeom>
            <a:noFill/>
          </p:spPr>
          <p:txBody>
            <a:bodyPr wrap="none" rtlCol="0">
              <a:spAutoFit/>
            </a:bodyPr>
            <a:lstStyle/>
            <a:p>
              <a:r>
                <a:rPr lang="en-GB" sz="1000" b="1" dirty="0" smtClean="0">
                  <a:solidFill>
                    <a:schemeClr val="bg1"/>
                  </a:solidFill>
                  <a:latin typeface="+mj-lt"/>
                </a:rPr>
                <a:t>0</a:t>
              </a:r>
              <a:endParaRPr lang="en-GB" sz="1000" b="1" dirty="0">
                <a:solidFill>
                  <a:schemeClr val="bg1"/>
                </a:solidFill>
                <a:latin typeface="+mj-lt"/>
              </a:endParaRPr>
            </a:p>
          </p:txBody>
        </p:sp>
        <p:sp>
          <p:nvSpPr>
            <p:cNvPr id="29" name="TextBox 28"/>
            <p:cNvSpPr txBox="1"/>
            <p:nvPr/>
          </p:nvSpPr>
          <p:spPr>
            <a:xfrm>
              <a:off x="4427984" y="3201071"/>
              <a:ext cx="312906" cy="246221"/>
            </a:xfrm>
            <a:prstGeom prst="rect">
              <a:avLst/>
            </a:prstGeom>
            <a:noFill/>
          </p:spPr>
          <p:txBody>
            <a:bodyPr wrap="none" rtlCol="0">
              <a:spAutoFit/>
            </a:bodyPr>
            <a:lstStyle/>
            <a:p>
              <a:r>
                <a:rPr lang="en-GB" sz="1000" b="1" dirty="0" smtClean="0">
                  <a:solidFill>
                    <a:schemeClr val="bg1"/>
                  </a:solidFill>
                  <a:latin typeface="+mj-lt"/>
                </a:rPr>
                <a:t>20</a:t>
              </a:r>
              <a:endParaRPr lang="en-GB" sz="1000" b="1" dirty="0">
                <a:solidFill>
                  <a:schemeClr val="bg1"/>
                </a:solidFill>
                <a:latin typeface="+mj-lt"/>
              </a:endParaRPr>
            </a:p>
          </p:txBody>
        </p:sp>
        <p:sp>
          <p:nvSpPr>
            <p:cNvPr id="30" name="TextBox 29"/>
            <p:cNvSpPr txBox="1"/>
            <p:nvPr/>
          </p:nvSpPr>
          <p:spPr>
            <a:xfrm>
              <a:off x="4423222" y="2683485"/>
              <a:ext cx="312906" cy="246221"/>
            </a:xfrm>
            <a:prstGeom prst="rect">
              <a:avLst/>
            </a:prstGeom>
            <a:noFill/>
          </p:spPr>
          <p:txBody>
            <a:bodyPr wrap="none" rtlCol="0">
              <a:spAutoFit/>
            </a:bodyPr>
            <a:lstStyle/>
            <a:p>
              <a:r>
                <a:rPr lang="en-GB" sz="1000" b="1" dirty="0" smtClean="0">
                  <a:solidFill>
                    <a:schemeClr val="bg1"/>
                  </a:solidFill>
                  <a:latin typeface="+mj-lt"/>
                </a:rPr>
                <a:t>10</a:t>
              </a:r>
              <a:endParaRPr lang="en-GB" sz="1000" b="1" dirty="0">
                <a:solidFill>
                  <a:schemeClr val="bg1"/>
                </a:solidFill>
                <a:latin typeface="+mj-lt"/>
              </a:endParaRPr>
            </a:p>
          </p:txBody>
        </p:sp>
        <p:sp>
          <p:nvSpPr>
            <p:cNvPr id="31" name="TextBox 30"/>
            <p:cNvSpPr txBox="1"/>
            <p:nvPr/>
          </p:nvSpPr>
          <p:spPr>
            <a:xfrm>
              <a:off x="4268076" y="1916832"/>
              <a:ext cx="663964" cy="246221"/>
            </a:xfrm>
            <a:prstGeom prst="rect">
              <a:avLst/>
            </a:prstGeom>
            <a:noFill/>
          </p:spPr>
          <p:txBody>
            <a:bodyPr wrap="none" rtlCol="0">
              <a:spAutoFit/>
            </a:bodyPr>
            <a:lstStyle/>
            <a:p>
              <a:r>
                <a:rPr lang="en-GB" sz="1000" dirty="0" smtClean="0">
                  <a:solidFill>
                    <a:schemeClr val="bg1"/>
                  </a:solidFill>
                  <a:sym typeface="Symbol"/>
                </a:rPr>
                <a:t></a:t>
              </a:r>
              <a:r>
                <a:rPr lang="en-GB" sz="1000" baseline="-25000" dirty="0" smtClean="0">
                  <a:solidFill>
                    <a:schemeClr val="bg1"/>
                  </a:solidFill>
                  <a:sym typeface="Symbol"/>
                </a:rPr>
                <a:t>1</a:t>
              </a:r>
              <a:r>
                <a:rPr lang="en-GB" sz="1000" dirty="0" smtClean="0">
                  <a:solidFill>
                    <a:schemeClr val="bg1"/>
                  </a:solidFill>
                  <a:latin typeface="+mj-lt"/>
                  <a:sym typeface="Symbol"/>
                </a:rPr>
                <a:t> </a:t>
              </a:r>
              <a:r>
                <a:rPr lang="en-GB" sz="900" dirty="0" smtClean="0">
                  <a:solidFill>
                    <a:schemeClr val="bg1"/>
                  </a:solidFill>
                  <a:latin typeface="+mj-lt"/>
                  <a:sym typeface="Symbol"/>
                </a:rPr>
                <a:t>(</a:t>
              </a:r>
              <a:r>
                <a:rPr lang="en-GB" sz="900" b="1" dirty="0" err="1" smtClean="0">
                  <a:solidFill>
                    <a:schemeClr val="bg1"/>
                  </a:solidFill>
                  <a:latin typeface="+mj-lt"/>
                </a:rPr>
                <a:t>MPa</a:t>
              </a:r>
              <a:r>
                <a:rPr lang="en-GB" sz="900" b="1" dirty="0" smtClean="0">
                  <a:solidFill>
                    <a:schemeClr val="bg1"/>
                  </a:solidFill>
                  <a:latin typeface="+mj-lt"/>
                </a:rPr>
                <a:t>)</a:t>
              </a:r>
              <a:endParaRPr lang="en-GB" sz="900" b="1" dirty="0">
                <a:solidFill>
                  <a:schemeClr val="bg1"/>
                </a:solidFill>
                <a:latin typeface="+mj-lt"/>
              </a:endParaRPr>
            </a:p>
          </p:txBody>
        </p:sp>
      </p:grpSp>
      <p:sp>
        <p:nvSpPr>
          <p:cNvPr id="20" name="TextBox 19"/>
          <p:cNvSpPr txBox="1"/>
          <p:nvPr/>
        </p:nvSpPr>
        <p:spPr>
          <a:xfrm>
            <a:off x="395536" y="1340768"/>
            <a:ext cx="998991" cy="369332"/>
          </a:xfrm>
          <a:prstGeom prst="rect">
            <a:avLst/>
          </a:prstGeom>
          <a:noFill/>
        </p:spPr>
        <p:txBody>
          <a:bodyPr wrap="none" rtlCol="0">
            <a:spAutoFit/>
          </a:bodyPr>
          <a:lstStyle/>
          <a:p>
            <a:r>
              <a:rPr lang="en-GB" dirty="0" smtClean="0">
                <a:solidFill>
                  <a:schemeClr val="bg1"/>
                </a:solidFill>
                <a:latin typeface="+mj-lt"/>
              </a:rPr>
              <a:t>360.0/00</a:t>
            </a:r>
            <a:endParaRPr lang="en-GB" dirty="0">
              <a:solidFill>
                <a:schemeClr val="bg1"/>
              </a:solidFill>
              <a:latin typeface="+mj-lt"/>
            </a:endParaRPr>
          </a:p>
        </p:txBody>
      </p:sp>
      <p:pic>
        <p:nvPicPr>
          <p:cNvPr id="33" name="Picture 32" descr="b_front_north_000.0.gif"/>
          <p:cNvPicPr>
            <a:picLocks noChangeAspect="1"/>
          </p:cNvPicPr>
          <p:nvPr/>
        </p:nvPicPr>
        <p:blipFill>
          <a:blip r:embed="rId2" cstate="print"/>
          <a:srcRect t="71573" r="71573"/>
          <a:stretch>
            <a:fillRect/>
          </a:stretch>
        </p:blipFill>
        <p:spPr>
          <a:xfrm>
            <a:off x="4572000" y="5157192"/>
            <a:ext cx="1300489" cy="792088"/>
          </a:xfrm>
          <a:prstGeom prst="rect">
            <a:avLst/>
          </a:prstGeom>
        </p:spPr>
      </p:pic>
    </p:spTree>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_000.0.gif"/>
          <p:cNvPicPr>
            <a:picLocks noChangeAspect="1"/>
          </p:cNvPicPr>
          <p:nvPr/>
        </p:nvPicPr>
        <p:blipFill>
          <a:blip r:embed="rId3" cstate="print"/>
          <a:srcRect l="20863" r="21650"/>
          <a:stretch>
            <a:fillRect/>
          </a:stretch>
        </p:blipFill>
        <p:spPr>
          <a:xfrm>
            <a:off x="251520" y="476672"/>
            <a:ext cx="4248472" cy="4501241"/>
          </a:xfrm>
          <a:prstGeom prst="rect">
            <a:avLst/>
          </a:prstGeom>
        </p:spPr>
      </p:pic>
      <p:sp>
        <p:nvSpPr>
          <p:cNvPr id="4" name="TextBox 3"/>
          <p:cNvSpPr txBox="1"/>
          <p:nvPr/>
        </p:nvSpPr>
        <p:spPr>
          <a:xfrm>
            <a:off x="827584" y="5373216"/>
            <a:ext cx="3024336" cy="369332"/>
          </a:xfrm>
          <a:prstGeom prst="rect">
            <a:avLst/>
          </a:prstGeom>
          <a:noFill/>
        </p:spPr>
        <p:txBody>
          <a:bodyPr wrap="square" rtlCol="0">
            <a:spAutoFit/>
          </a:bodyPr>
          <a:lstStyle/>
          <a:p>
            <a:r>
              <a:rPr lang="el-GR" dirty="0" smtClean="0"/>
              <a:t>σ</a:t>
            </a:r>
            <a:r>
              <a:rPr lang="en-GB" baseline="-25000" dirty="0" smtClean="0"/>
              <a:t>H</a:t>
            </a:r>
            <a:r>
              <a:rPr lang="en-GB" dirty="0" smtClean="0"/>
              <a:t> normal to beam tunnel</a:t>
            </a:r>
            <a:endParaRPr lang="en-GB" dirty="0"/>
          </a:p>
        </p:txBody>
      </p:sp>
      <p:pic>
        <p:nvPicPr>
          <p:cNvPr id="5" name="Picture 4" descr="b_090.0.gif"/>
          <p:cNvPicPr>
            <a:picLocks noChangeAspect="1"/>
          </p:cNvPicPr>
          <p:nvPr/>
        </p:nvPicPr>
        <p:blipFill>
          <a:blip r:embed="rId4" cstate="print"/>
          <a:srcRect l="23225" t="4522" r="23225"/>
          <a:stretch>
            <a:fillRect/>
          </a:stretch>
        </p:blipFill>
        <p:spPr>
          <a:xfrm>
            <a:off x="4720208" y="476672"/>
            <a:ext cx="4133834" cy="4489212"/>
          </a:xfrm>
          <a:prstGeom prst="rect">
            <a:avLst/>
          </a:prstGeom>
        </p:spPr>
      </p:pic>
      <p:sp>
        <p:nvSpPr>
          <p:cNvPr id="6" name="TextBox 5"/>
          <p:cNvSpPr txBox="1"/>
          <p:nvPr/>
        </p:nvSpPr>
        <p:spPr>
          <a:xfrm>
            <a:off x="5274940" y="5373216"/>
            <a:ext cx="3024336" cy="369332"/>
          </a:xfrm>
          <a:prstGeom prst="rect">
            <a:avLst/>
          </a:prstGeom>
          <a:noFill/>
        </p:spPr>
        <p:txBody>
          <a:bodyPr wrap="square" rtlCol="0">
            <a:spAutoFit/>
          </a:bodyPr>
          <a:lstStyle/>
          <a:p>
            <a:r>
              <a:rPr lang="el-GR" dirty="0" smtClean="0"/>
              <a:t>σ</a:t>
            </a:r>
            <a:r>
              <a:rPr lang="en-GB" baseline="-25000" dirty="0" smtClean="0"/>
              <a:t>H</a:t>
            </a:r>
            <a:r>
              <a:rPr lang="en-GB" dirty="0" smtClean="0"/>
              <a:t> parallel to beam tunnel</a:t>
            </a:r>
            <a:endParaRPr lang="en-GB"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99592" y="5805264"/>
            <a:ext cx="3024336" cy="369332"/>
          </a:xfrm>
          <a:prstGeom prst="rect">
            <a:avLst/>
          </a:prstGeom>
          <a:noFill/>
        </p:spPr>
        <p:txBody>
          <a:bodyPr wrap="square" rtlCol="0">
            <a:spAutoFit/>
          </a:bodyPr>
          <a:lstStyle/>
          <a:p>
            <a:r>
              <a:rPr lang="el-GR" dirty="0" smtClean="0"/>
              <a:t>σ</a:t>
            </a:r>
            <a:r>
              <a:rPr lang="en-GB" baseline="-25000" dirty="0" smtClean="0"/>
              <a:t>H</a:t>
            </a:r>
            <a:r>
              <a:rPr lang="en-GB" dirty="0" smtClean="0"/>
              <a:t> normal to beam tunnel</a:t>
            </a:r>
            <a:endParaRPr lang="en-GB" dirty="0"/>
          </a:p>
        </p:txBody>
      </p:sp>
      <p:sp>
        <p:nvSpPr>
          <p:cNvPr id="6" name="TextBox 5"/>
          <p:cNvSpPr txBox="1"/>
          <p:nvPr/>
        </p:nvSpPr>
        <p:spPr>
          <a:xfrm>
            <a:off x="5076056" y="5805264"/>
            <a:ext cx="3024336" cy="369332"/>
          </a:xfrm>
          <a:prstGeom prst="rect">
            <a:avLst/>
          </a:prstGeom>
          <a:noFill/>
        </p:spPr>
        <p:txBody>
          <a:bodyPr wrap="square" rtlCol="0">
            <a:spAutoFit/>
          </a:bodyPr>
          <a:lstStyle/>
          <a:p>
            <a:r>
              <a:rPr lang="el-GR" dirty="0" smtClean="0"/>
              <a:t>σ</a:t>
            </a:r>
            <a:r>
              <a:rPr lang="en-GB" baseline="-25000" dirty="0" smtClean="0"/>
              <a:t>H</a:t>
            </a:r>
            <a:r>
              <a:rPr lang="en-GB" dirty="0" smtClean="0"/>
              <a:t> parallel to beam tunnel</a:t>
            </a:r>
            <a:endParaRPr lang="en-GB" dirty="0"/>
          </a:p>
        </p:txBody>
      </p:sp>
      <p:pic>
        <p:nvPicPr>
          <p:cNvPr id="7" name="Picture 6" descr="b_top_down_000.0.gif"/>
          <p:cNvPicPr>
            <a:picLocks noChangeAspect="1"/>
          </p:cNvPicPr>
          <p:nvPr/>
        </p:nvPicPr>
        <p:blipFill>
          <a:blip r:embed="rId2" cstate="print"/>
          <a:stretch>
            <a:fillRect/>
          </a:stretch>
        </p:blipFill>
        <p:spPr>
          <a:xfrm rot="5400000">
            <a:off x="-262831" y="1313115"/>
            <a:ext cx="5384421" cy="3279487"/>
          </a:xfrm>
          <a:prstGeom prst="rect">
            <a:avLst/>
          </a:prstGeom>
        </p:spPr>
      </p:pic>
      <p:pic>
        <p:nvPicPr>
          <p:cNvPr id="8" name="Picture 7" descr="b_top_down_090.0.gif"/>
          <p:cNvPicPr>
            <a:picLocks noChangeAspect="1"/>
          </p:cNvPicPr>
          <p:nvPr/>
        </p:nvPicPr>
        <p:blipFill>
          <a:blip r:embed="rId3" cstate="print"/>
          <a:stretch>
            <a:fillRect/>
          </a:stretch>
        </p:blipFill>
        <p:spPr>
          <a:xfrm rot="5400000">
            <a:off x="3899435" y="1316278"/>
            <a:ext cx="5400602" cy="3289342"/>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ERN_CAVERN_PARALLEL.png"/>
          <p:cNvPicPr>
            <a:picLocks noGrp="1" noChangeAspect="1"/>
          </p:cNvPicPr>
          <p:nvPr>
            <p:ph idx="1"/>
          </p:nvPr>
        </p:nvPicPr>
        <p:blipFill>
          <a:blip r:embed="rId2" cstate="print"/>
          <a:srcRect r="26021" b="5572"/>
          <a:stretch>
            <a:fillRect/>
          </a:stretch>
        </p:blipFill>
        <p:spPr>
          <a:xfrm>
            <a:off x="0" y="0"/>
            <a:ext cx="9144000" cy="6309320"/>
          </a:xfrm>
        </p:spPr>
      </p:pic>
      <p:sp>
        <p:nvSpPr>
          <p:cNvPr id="6" name="TextBox 5"/>
          <p:cNvSpPr txBox="1"/>
          <p:nvPr/>
        </p:nvSpPr>
        <p:spPr>
          <a:xfrm>
            <a:off x="0" y="0"/>
            <a:ext cx="3024336" cy="369332"/>
          </a:xfrm>
          <a:prstGeom prst="rect">
            <a:avLst/>
          </a:prstGeom>
          <a:noFill/>
        </p:spPr>
        <p:txBody>
          <a:bodyPr wrap="square" rtlCol="0">
            <a:spAutoFit/>
          </a:bodyPr>
          <a:lstStyle/>
          <a:p>
            <a:r>
              <a:rPr lang="el-GR" dirty="0" smtClean="0">
                <a:solidFill>
                  <a:schemeClr val="bg1"/>
                </a:solidFill>
              </a:rPr>
              <a:t>σ</a:t>
            </a:r>
            <a:r>
              <a:rPr lang="en-GB" baseline="-25000" dirty="0" smtClean="0">
                <a:solidFill>
                  <a:schemeClr val="bg1"/>
                </a:solidFill>
              </a:rPr>
              <a:t>H</a:t>
            </a:r>
            <a:r>
              <a:rPr lang="en-GB" dirty="0" smtClean="0">
                <a:solidFill>
                  <a:schemeClr val="bg1"/>
                </a:solidFill>
              </a:rPr>
              <a:t> parallel to beam tunnel</a:t>
            </a:r>
            <a:endParaRPr lang="en-GB" dirty="0">
              <a:solidFill>
                <a:schemeClr val="bg1"/>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ERN_CAVERN_PERPENDICULAR.png"/>
          <p:cNvPicPr>
            <a:picLocks noGrp="1" noChangeAspect="1"/>
          </p:cNvPicPr>
          <p:nvPr>
            <p:ph idx="1"/>
          </p:nvPr>
        </p:nvPicPr>
        <p:blipFill>
          <a:blip r:embed="rId2" cstate="print"/>
          <a:srcRect r="26027" b="5579"/>
          <a:stretch>
            <a:fillRect/>
          </a:stretch>
        </p:blipFill>
        <p:spPr>
          <a:xfrm>
            <a:off x="-1" y="0"/>
            <a:ext cx="9144001" cy="6309320"/>
          </a:xfrm>
        </p:spPr>
      </p:pic>
      <p:sp>
        <p:nvSpPr>
          <p:cNvPr id="5" name="TextBox 4"/>
          <p:cNvSpPr txBox="1"/>
          <p:nvPr/>
        </p:nvSpPr>
        <p:spPr>
          <a:xfrm>
            <a:off x="0" y="0"/>
            <a:ext cx="3024336" cy="369332"/>
          </a:xfrm>
          <a:prstGeom prst="rect">
            <a:avLst/>
          </a:prstGeom>
          <a:noFill/>
        </p:spPr>
        <p:txBody>
          <a:bodyPr wrap="square" rtlCol="0">
            <a:spAutoFit/>
          </a:bodyPr>
          <a:lstStyle/>
          <a:p>
            <a:r>
              <a:rPr lang="el-GR" dirty="0" smtClean="0">
                <a:solidFill>
                  <a:schemeClr val="bg1"/>
                </a:solidFill>
              </a:rPr>
              <a:t>σ</a:t>
            </a:r>
            <a:r>
              <a:rPr lang="en-GB" baseline="-25000" dirty="0" smtClean="0">
                <a:solidFill>
                  <a:schemeClr val="bg1"/>
                </a:solidFill>
              </a:rPr>
              <a:t>H</a:t>
            </a:r>
            <a:r>
              <a:rPr lang="en-GB" dirty="0" smtClean="0">
                <a:solidFill>
                  <a:schemeClr val="bg1"/>
                </a:solidFill>
              </a:rPr>
              <a:t> normal to beam tunnel</a:t>
            </a:r>
            <a:endParaRPr lang="en-GB" dirty="0">
              <a:solidFill>
                <a:schemeClr val="bg1"/>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lstStyle/>
          <a:p>
            <a:r>
              <a:rPr lang="en-GB" dirty="0" smtClean="0"/>
              <a:t>7. Further work</a:t>
            </a:r>
            <a:endParaRPr lang="en-GB" dirty="0"/>
          </a:p>
        </p:txBody>
      </p:sp>
      <p:sp>
        <p:nvSpPr>
          <p:cNvPr id="3" name="Content Placeholder 2"/>
          <p:cNvSpPr>
            <a:spLocks noGrp="1"/>
          </p:cNvSpPr>
          <p:nvPr>
            <p:ph idx="1"/>
          </p:nvPr>
        </p:nvSpPr>
        <p:spPr>
          <a:xfrm>
            <a:off x="467544" y="764704"/>
            <a:ext cx="8229600" cy="4929411"/>
          </a:xfrm>
        </p:spPr>
        <p:txBody>
          <a:bodyPr>
            <a:normAutofit fontScale="70000" lnSpcReduction="20000"/>
          </a:bodyPr>
          <a:lstStyle/>
          <a:p>
            <a:r>
              <a:rPr lang="en-GB" b="1" dirty="0" smtClean="0"/>
              <a:t>Collect data regarding small strain @ low stress range</a:t>
            </a:r>
          </a:p>
          <a:p>
            <a:r>
              <a:rPr lang="en-GB" b="1" dirty="0" smtClean="0"/>
              <a:t>Collect data regarding ground movements in </a:t>
            </a:r>
            <a:r>
              <a:rPr lang="en-GB" b="1" dirty="0" err="1" smtClean="0"/>
              <a:t>Molasse</a:t>
            </a:r>
            <a:r>
              <a:rPr lang="en-GB" b="1" dirty="0" smtClean="0"/>
              <a:t> rocks for similar loading conditions</a:t>
            </a:r>
          </a:p>
          <a:p>
            <a:r>
              <a:rPr lang="en-GB" dirty="0" smtClean="0"/>
              <a:t>Complete review and collation of geotechnical index properties</a:t>
            </a:r>
          </a:p>
          <a:p>
            <a:r>
              <a:rPr lang="en-GB" dirty="0" smtClean="0"/>
              <a:t>Complete geophysical profiling and stratigraphic interpretation</a:t>
            </a:r>
          </a:p>
          <a:p>
            <a:r>
              <a:rPr lang="en-GB" dirty="0" smtClean="0"/>
              <a:t>Detailed interpretation of relevant geotechnical tests </a:t>
            </a:r>
          </a:p>
          <a:p>
            <a:r>
              <a:rPr lang="en-GB" dirty="0" smtClean="0"/>
              <a:t>Further consideration of yield criteria for layout cavern design</a:t>
            </a:r>
          </a:p>
          <a:p>
            <a:r>
              <a:rPr lang="en-GB" dirty="0" smtClean="0"/>
              <a:t>Complete 3D boundary element analysis of cavern orientation and revised layout and shape</a:t>
            </a:r>
          </a:p>
          <a:p>
            <a:r>
              <a:rPr lang="en-GB" dirty="0" smtClean="0"/>
              <a:t>Develop non-linear “BRICK” model for molasse yield – undertake ground-structure interaction analysis for detector-slab-cavern invert foundation “system”.  </a:t>
            </a:r>
          </a:p>
          <a:p>
            <a:endParaRPr lang="en-GB" dirty="0" smtClean="0"/>
          </a:p>
          <a:p>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680" y="188640"/>
            <a:ext cx="8318500" cy="434734"/>
          </a:xfrm>
        </p:spPr>
        <p:txBody>
          <a:bodyPr/>
          <a:lstStyle/>
          <a:p>
            <a:r>
              <a:rPr lang="en-GB" dirty="0" smtClean="0"/>
              <a:t>1.  Data used</a:t>
            </a:r>
            <a:endParaRPr lang="en-GB" dirty="0"/>
          </a:p>
        </p:txBody>
      </p:sp>
      <p:sp>
        <p:nvSpPr>
          <p:cNvPr id="3" name="Content Placeholder 2"/>
          <p:cNvSpPr>
            <a:spLocks noGrp="1"/>
          </p:cNvSpPr>
          <p:nvPr>
            <p:ph idx="1"/>
          </p:nvPr>
        </p:nvSpPr>
        <p:spPr>
          <a:xfrm>
            <a:off x="107504" y="692696"/>
            <a:ext cx="5616624" cy="5256584"/>
          </a:xfrm>
        </p:spPr>
        <p:txBody>
          <a:bodyPr>
            <a:normAutofit/>
          </a:bodyPr>
          <a:lstStyle/>
          <a:p>
            <a:r>
              <a:rPr lang="en-GB" dirty="0" smtClean="0"/>
              <a:t>Published geotechnical literature on Mudrocks</a:t>
            </a:r>
          </a:p>
          <a:p>
            <a:pPr lvl="0"/>
            <a:r>
              <a:rPr lang="en-GB" dirty="0" smtClean="0"/>
              <a:t>Published geological/geotechnical literature on the CERN and NW Greece Molasse</a:t>
            </a:r>
          </a:p>
          <a:p>
            <a:pPr lvl="0"/>
            <a:r>
              <a:rPr lang="en-GB" dirty="0" smtClean="0"/>
              <a:t>CERN reports for Point 1 and 5 (</a:t>
            </a:r>
            <a:r>
              <a:rPr lang="en-GB" dirty="0" err="1" smtClean="0"/>
              <a:t>LEP</a:t>
            </a:r>
            <a:r>
              <a:rPr lang="en-GB" dirty="0" smtClean="0"/>
              <a:t>) including borehole logs, in situ and laboratory testing</a:t>
            </a:r>
          </a:p>
          <a:p>
            <a:pPr lvl="0"/>
            <a:r>
              <a:rPr lang="en-GB" dirty="0" smtClean="0"/>
              <a:t>Published geotechnical literature for the Underground Research laboratories (URLs) at </a:t>
            </a:r>
            <a:r>
              <a:rPr lang="en-GB" dirty="0" err="1" smtClean="0"/>
              <a:t>Bure</a:t>
            </a:r>
            <a:r>
              <a:rPr lang="en-GB" dirty="0" smtClean="0"/>
              <a:t>, Mol and Mont Terri in analogous mudrocks </a:t>
            </a:r>
            <a:endParaRPr lang="en-GB" dirty="0"/>
          </a:p>
        </p:txBody>
      </p:sp>
      <p:pic>
        <p:nvPicPr>
          <p:cNvPr id="2050" name="Picture 2"/>
          <p:cNvPicPr>
            <a:picLocks noChangeAspect="1" noChangeArrowheads="1"/>
          </p:cNvPicPr>
          <p:nvPr/>
        </p:nvPicPr>
        <p:blipFill>
          <a:blip r:embed="rId2" cstate="print"/>
          <a:srcRect l="51234" t="18775" r="31842" b="10657"/>
          <a:stretch>
            <a:fillRect/>
          </a:stretch>
        </p:blipFill>
        <p:spPr bwMode="auto">
          <a:xfrm>
            <a:off x="5868144" y="260648"/>
            <a:ext cx="2952328" cy="49242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Grp="1"/>
          </p:cNvSpPr>
          <p:nvPr>
            <p:ph type="title"/>
          </p:nvPr>
        </p:nvSpPr>
        <p:spPr>
          <a:xfrm>
            <a:off x="295275" y="-88726"/>
            <a:ext cx="8229600" cy="1143000"/>
          </a:xfrm>
          <a:prstGeom prst="rect">
            <a:avLst/>
          </a:prstGeom>
        </p:spPr>
        <p:txBody>
          <a:bodyPr vert="horz" lIns="91440" tIns="45720" rIns="91440" bIns="45720" rtlCol="0" anchor="ctr">
            <a:normAutofit/>
          </a:bodyPr>
          <a:lstStyle/>
          <a:p>
            <a:r>
              <a:rPr lang="en-GB" dirty="0" smtClean="0"/>
              <a:t>2. Geological model</a:t>
            </a:r>
            <a:endParaRPr lang="en-GB"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645490" y="4058928"/>
            <a:ext cx="3498854" cy="2047584"/>
          </a:xfrm>
          <a:prstGeom prst="rect">
            <a:avLst/>
          </a:prstGeom>
          <a:noFill/>
          <a:ln w="9525">
            <a:noFill/>
            <a:miter lim="800000"/>
            <a:headEnd/>
            <a:tailEnd/>
          </a:ln>
        </p:spPr>
      </p:pic>
      <p:sp>
        <p:nvSpPr>
          <p:cNvPr id="5" name="Content Placeholder 2"/>
          <p:cNvSpPr txBox="1">
            <a:spLocks/>
          </p:cNvSpPr>
          <p:nvPr/>
        </p:nvSpPr>
        <p:spPr>
          <a:xfrm>
            <a:off x="457200" y="1052736"/>
            <a:ext cx="7859216" cy="2880320"/>
          </a:xfrm>
          <a:prstGeom prst="rect">
            <a:avLst/>
          </a:prstGeom>
        </p:spPr>
        <p:txBody>
          <a:bodyPr vert="horz" lIns="91440" tIns="45720" rIns="91440" bIns="45720" rtlCol="0">
            <a:normAutofit fontScale="6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Late Oligocene to early Miocene epoch rocks (</a:t>
            </a:r>
            <a:r>
              <a:rPr kumimoji="0" lang="en-GB" sz="3200" b="0" i="0" u="none" strike="noStrike" kern="1200" cap="none" spc="0" normalizeH="0" baseline="0" noProof="0" dirty="0" err="1" smtClean="0">
                <a:ln>
                  <a:noFill/>
                </a:ln>
                <a:solidFill>
                  <a:schemeClr val="tx1"/>
                </a:solidFill>
                <a:effectLst/>
                <a:uLnTx/>
                <a:uFillTx/>
                <a:latin typeface="+mn-lt"/>
                <a:ea typeface="+mn-ea"/>
                <a:cs typeface="+mn-cs"/>
              </a:rPr>
              <a:t>Chattian</a:t>
            </a:r>
            <a:r>
              <a:rPr kumimoji="0" lang="en-GB" sz="3200" b="0" i="0" u="none" strike="noStrike" kern="1200" cap="none" spc="0" normalizeH="0" baseline="0" noProof="0" dirty="0" smtClean="0">
                <a:ln>
                  <a:noFill/>
                </a:ln>
                <a:solidFill>
                  <a:schemeClr val="tx1"/>
                </a:solidFill>
                <a:effectLst/>
                <a:uLnTx/>
                <a:uFillTx/>
                <a:latin typeface="+mn-lt"/>
                <a:ea typeface="+mn-ea"/>
                <a:cs typeface="+mn-cs"/>
              </a:rPr>
              <a:t> to </a:t>
            </a:r>
            <a:r>
              <a:rPr kumimoji="0" lang="en-GB" sz="3200" b="0" i="0" u="none" strike="noStrike" kern="1200" cap="none" spc="0" normalizeH="0" baseline="0" noProof="0" dirty="0" err="1" smtClean="0">
                <a:ln>
                  <a:noFill/>
                </a:ln>
                <a:solidFill>
                  <a:schemeClr val="tx1"/>
                </a:solidFill>
                <a:effectLst/>
                <a:uLnTx/>
                <a:uFillTx/>
                <a:latin typeface="+mn-lt"/>
                <a:ea typeface="+mn-ea"/>
                <a:cs typeface="+mn-cs"/>
              </a:rPr>
              <a:t>Aquitanian</a:t>
            </a:r>
            <a:r>
              <a:rPr kumimoji="0" lang="en-GB" sz="3200" b="0" i="0" u="none" strike="noStrike" kern="1200" cap="none" spc="0" normalizeH="0" baseline="0" noProof="0" dirty="0" smtClean="0">
                <a:ln>
                  <a:noFill/>
                </a:ln>
                <a:solidFill>
                  <a:schemeClr val="tx1"/>
                </a:solidFill>
                <a:effectLst/>
                <a:uLnTx/>
                <a:uFillTx/>
                <a:latin typeface="+mn-lt"/>
                <a:ea typeface="+mn-ea"/>
                <a:cs typeface="+mn-cs"/>
              </a:rPr>
              <a:t> Stages approx. 30 – 21Ma ) sediments eroded from the Alps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3200" b="0" i="0" u="none" strike="noStrike" kern="1200" cap="none" spc="0" normalizeH="0" baseline="0" noProof="0" smtClean="0">
                <a:ln>
                  <a:noFill/>
                </a:ln>
                <a:solidFill>
                  <a:schemeClr val="tx1"/>
                </a:solidFill>
                <a:effectLst/>
                <a:uLnTx/>
                <a:uFillTx/>
                <a:latin typeface="+mn-lt"/>
                <a:ea typeface="+mn-ea"/>
                <a:cs typeface="+mn-cs"/>
              </a:rPr>
              <a:t>Lake</a:t>
            </a:r>
            <a:r>
              <a:rPr kumimoji="0" lang="en-GB" sz="3200" b="0" i="0" u="none" strike="noStrike" kern="1200" cap="none" spc="0" normalizeH="0" noProof="0" smtClean="0">
                <a:ln>
                  <a:noFill/>
                </a:ln>
                <a:solidFill>
                  <a:schemeClr val="tx1"/>
                </a:solidFill>
                <a:effectLst/>
                <a:uLnTx/>
                <a:uFillTx/>
                <a:latin typeface="+mn-lt"/>
                <a:ea typeface="+mn-ea"/>
                <a:cs typeface="+mn-cs"/>
              </a:rPr>
              <a:t> </a:t>
            </a:r>
            <a:r>
              <a:rPr kumimoji="0" lang="en-GB" sz="3200" b="0" i="0" u="none" strike="noStrike" kern="1200" cap="none" spc="0" normalizeH="0" baseline="0" noProof="0" smtClean="0">
                <a:ln>
                  <a:noFill/>
                </a:ln>
                <a:solidFill>
                  <a:schemeClr val="tx1"/>
                </a:solidFill>
                <a:effectLst/>
                <a:uLnTx/>
                <a:uFillTx/>
                <a:latin typeface="+mn-lt"/>
                <a:ea typeface="+mn-ea"/>
                <a:cs typeface="+mn-cs"/>
              </a:rPr>
              <a:t>and river deposits formed in </a:t>
            </a:r>
            <a:r>
              <a:rPr kumimoji="0" lang="en-GB" sz="3200" b="0" i="0" u="none" strike="noStrike" kern="1200" cap="none" spc="0" normalizeH="0" baseline="0" noProof="0" dirty="0" smtClean="0">
                <a:ln>
                  <a:noFill/>
                </a:ln>
                <a:solidFill>
                  <a:schemeClr val="tx1"/>
                </a:solidFill>
                <a:effectLst/>
                <a:uLnTx/>
                <a:uFillTx/>
                <a:latin typeface="+mn-lt"/>
                <a:ea typeface="+mn-ea"/>
                <a:cs typeface="+mn-cs"/>
              </a:rPr>
              <a:t>a humid environment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Mainly “marl”, siltstone and sandstone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Up to 2.6km has been eroded:  heavily “over-consolidated” and cemented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Relatively unaffected by Alpine Orogeny, but some gentle tilting and minor faults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“bedded” cm to m scale, but largely “</a:t>
            </a:r>
            <a:r>
              <a:rPr kumimoji="0" lang="en-GB" sz="3200" b="0" i="0" u="none" strike="noStrike" kern="1200" cap="none" spc="0" normalizeH="0" baseline="0" noProof="0" dirty="0" err="1" smtClean="0">
                <a:ln>
                  <a:noFill/>
                </a:ln>
                <a:solidFill>
                  <a:schemeClr val="tx1"/>
                </a:solidFill>
                <a:effectLst/>
                <a:uLnTx/>
                <a:uFillTx/>
                <a:latin typeface="+mn-lt"/>
                <a:ea typeface="+mn-ea"/>
                <a:cs typeface="+mn-cs"/>
              </a:rPr>
              <a:t>unfractured</a:t>
            </a:r>
            <a:r>
              <a:rPr kumimoji="0" lang="en-GB" sz="3200" b="0" i="0" u="none" strike="noStrike" kern="1200" cap="none" spc="0" normalizeH="0" baseline="0" noProof="0" dirty="0" smtClean="0">
                <a:ln>
                  <a:noFill/>
                </a:ln>
                <a:solidFill>
                  <a:schemeClr val="tx1"/>
                </a:solidFill>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8" name="Picture 2"/>
          <p:cNvPicPr>
            <a:picLocks noChangeAspect="1" noChangeArrowheads="1"/>
          </p:cNvPicPr>
          <p:nvPr/>
        </p:nvPicPr>
        <p:blipFill>
          <a:blip r:embed="rId3" cstate="print"/>
          <a:srcRect l="1755" r="59450" b="44262"/>
          <a:stretch>
            <a:fillRect/>
          </a:stretch>
        </p:blipFill>
        <p:spPr bwMode="auto">
          <a:xfrm>
            <a:off x="4996103" y="4077072"/>
            <a:ext cx="2816257" cy="2032521"/>
          </a:xfrm>
          <a:prstGeom prst="rect">
            <a:avLst/>
          </a:prstGeom>
          <a:noFill/>
          <a:ln w="9525">
            <a:noFill/>
            <a:miter lim="800000"/>
            <a:headEnd/>
            <a:tailEnd/>
          </a:ln>
        </p:spPr>
      </p:pic>
      <p:sp>
        <p:nvSpPr>
          <p:cNvPr id="7" name="Oval 6"/>
          <p:cNvSpPr/>
          <p:nvPr/>
        </p:nvSpPr>
        <p:spPr>
          <a:xfrm>
            <a:off x="1475656" y="5733256"/>
            <a:ext cx="72008" cy="7200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3.  The molasse rocks</a:t>
            </a:r>
            <a:endParaRPr lang="en-GB" dirty="0"/>
          </a:p>
        </p:txBody>
      </p:sp>
      <p:sp>
        <p:nvSpPr>
          <p:cNvPr id="3" name="Content Placeholder 2"/>
          <p:cNvSpPr>
            <a:spLocks noGrp="1"/>
          </p:cNvSpPr>
          <p:nvPr>
            <p:ph idx="1"/>
          </p:nvPr>
        </p:nvSpPr>
        <p:spPr>
          <a:xfrm>
            <a:off x="467544" y="1196752"/>
            <a:ext cx="8229600" cy="4525963"/>
          </a:xfrm>
        </p:spPr>
        <p:txBody>
          <a:bodyPr>
            <a:normAutofit fontScale="70000" lnSpcReduction="20000"/>
          </a:bodyPr>
          <a:lstStyle/>
          <a:p>
            <a:r>
              <a:rPr lang="en-GB" b="1" dirty="0" smtClean="0"/>
              <a:t>Marls:  </a:t>
            </a:r>
            <a:r>
              <a:rPr lang="en-GB" dirty="0" smtClean="0"/>
              <a:t>The fine grained rocks described in the CERN archive reports range from sandy Marls to </a:t>
            </a:r>
            <a:r>
              <a:rPr lang="en-GB" dirty="0" err="1" smtClean="0"/>
              <a:t>marly</a:t>
            </a:r>
            <a:r>
              <a:rPr lang="en-GB" dirty="0" smtClean="0"/>
              <a:t> Sandstones and </a:t>
            </a:r>
            <a:r>
              <a:rPr lang="en-GB" i="1" dirty="0" smtClean="0"/>
              <a:t>Grumeleuse</a:t>
            </a:r>
            <a:r>
              <a:rPr lang="en-GB" dirty="0" smtClean="0"/>
              <a:t> and </a:t>
            </a:r>
            <a:r>
              <a:rPr lang="en-GB" i="1" dirty="0" err="1" smtClean="0"/>
              <a:t>Tectonisee</a:t>
            </a:r>
            <a:r>
              <a:rPr lang="en-GB" dirty="0" smtClean="0"/>
              <a:t> Marls.  Up to 40 -55% of the marl samples were said to be composed of clay minerals, with the remainder comprising iron oxides, feldspar, quartz and calcite/dolomite. The majority of the clay minerals are composed of illite, whilst the remainder consist of chlorite and mixed layer illite-smectites. </a:t>
            </a:r>
          </a:p>
          <a:p>
            <a:r>
              <a:rPr lang="en-GB" b="1" dirty="0" smtClean="0"/>
              <a:t>Sandstones:  </a:t>
            </a:r>
            <a:r>
              <a:rPr lang="en-GB" dirty="0" smtClean="0"/>
              <a:t>quartz-feldspar sands with mica (chlorite or muscovite), and calcareous cement. The grain size is fine, occasionally medium. Locally, the grain size approaches that of silt (0.002 - 0.06 mm). </a:t>
            </a:r>
          </a:p>
          <a:p>
            <a:r>
              <a:rPr lang="en-GB" b="1" dirty="0" smtClean="0"/>
              <a:t>Calcareous deposits (Caliche/ </a:t>
            </a:r>
            <a:r>
              <a:rPr lang="en-GB" b="1" dirty="0" err="1" smtClean="0"/>
              <a:t>Duricrusts</a:t>
            </a:r>
            <a:r>
              <a:rPr lang="en-GB" b="1" dirty="0" smtClean="0"/>
              <a:t>): </a:t>
            </a:r>
            <a:r>
              <a:rPr lang="en-GB" dirty="0" smtClean="0"/>
              <a:t>occasionally Strong nodular limestone with marl matrix, </a:t>
            </a:r>
            <a:r>
              <a:rPr lang="en-GB" dirty="0" err="1" smtClean="0"/>
              <a:t>marly</a:t>
            </a:r>
            <a:r>
              <a:rPr lang="en-GB" dirty="0" smtClean="0"/>
              <a:t> limestones and marls with intercalations of limestones and gypsum.  </a:t>
            </a:r>
          </a:p>
          <a:p>
            <a:endParaRPr lang="en-GB" dirty="0" smtClean="0"/>
          </a:p>
          <a:p>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l="15972" t="10526" r="19929" b="8115"/>
          <a:stretch>
            <a:fillRect/>
          </a:stretch>
        </p:blipFill>
        <p:spPr bwMode="auto">
          <a:xfrm>
            <a:off x="539552" y="1844824"/>
            <a:ext cx="5425927" cy="4304273"/>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l="26321" t="9086" r="6180" b="8835"/>
          <a:stretch>
            <a:fillRect/>
          </a:stretch>
        </p:blipFill>
        <p:spPr bwMode="auto">
          <a:xfrm>
            <a:off x="4296712" y="764704"/>
            <a:ext cx="4739784" cy="3602235"/>
          </a:xfrm>
          <a:prstGeom prst="rect">
            <a:avLst/>
          </a:prstGeom>
          <a:noFill/>
          <a:ln w="9525">
            <a:noFill/>
            <a:miter lim="800000"/>
            <a:headEnd/>
            <a:tailEnd/>
          </a:ln>
        </p:spPr>
      </p:pic>
      <p:sp>
        <p:nvSpPr>
          <p:cNvPr id="4" name="Rectangle 3"/>
          <p:cNvSpPr/>
          <p:nvPr/>
        </p:nvSpPr>
        <p:spPr>
          <a:xfrm>
            <a:off x="179512" y="260648"/>
            <a:ext cx="4248472" cy="1323439"/>
          </a:xfrm>
          <a:prstGeom prst="rect">
            <a:avLst/>
          </a:prstGeom>
        </p:spPr>
        <p:txBody>
          <a:bodyPr wrap="square">
            <a:spAutoFit/>
          </a:bodyPr>
          <a:lstStyle/>
          <a:p>
            <a:r>
              <a:rPr lang="en-GB" sz="1600" dirty="0" smtClean="0"/>
              <a:t>Hawkins &amp; Pinches (1992)</a:t>
            </a:r>
          </a:p>
          <a:p>
            <a:r>
              <a:rPr lang="en-GB" sz="1600" dirty="0" smtClean="0"/>
              <a:t> </a:t>
            </a:r>
          </a:p>
          <a:p>
            <a:pPr lvl="1"/>
            <a:r>
              <a:rPr lang="en-GB" sz="1600" i="1" dirty="0" smtClean="0"/>
              <a:t>Siltstone – clay minerals &lt;25%</a:t>
            </a:r>
          </a:p>
          <a:p>
            <a:pPr lvl="1"/>
            <a:r>
              <a:rPr lang="en-GB" sz="1600" i="1" dirty="0" smtClean="0"/>
              <a:t>Mudstone – clay between 25 and 40%</a:t>
            </a:r>
          </a:p>
          <a:p>
            <a:pPr lvl="1"/>
            <a:r>
              <a:rPr lang="en-GB" sz="1600" i="1" dirty="0" smtClean="0"/>
              <a:t>Claystone – clay &gt;40%</a:t>
            </a:r>
          </a:p>
        </p:txBody>
      </p:sp>
      <p:sp>
        <p:nvSpPr>
          <p:cNvPr id="5" name="TextBox 4"/>
          <p:cNvSpPr txBox="1"/>
          <p:nvPr/>
        </p:nvSpPr>
        <p:spPr>
          <a:xfrm>
            <a:off x="6000750" y="4725144"/>
            <a:ext cx="3390900" cy="1092607"/>
          </a:xfrm>
          <a:prstGeom prst="rect">
            <a:avLst/>
          </a:prstGeom>
          <a:noFill/>
        </p:spPr>
        <p:txBody>
          <a:bodyPr wrap="square" rtlCol="0">
            <a:spAutoFit/>
          </a:bodyPr>
          <a:lstStyle/>
          <a:p>
            <a:r>
              <a:rPr lang="en-GB" sz="1300" dirty="0" smtClean="0"/>
              <a:t>Void ratio typically 0.11 to 0.29  </a:t>
            </a:r>
          </a:p>
          <a:p>
            <a:endParaRPr lang="en-GB" sz="1300" dirty="0" smtClean="0"/>
          </a:p>
          <a:p>
            <a:r>
              <a:rPr lang="en-GB" sz="1300" dirty="0" smtClean="0"/>
              <a:t>Porosity between 9 to 22%</a:t>
            </a:r>
          </a:p>
          <a:p>
            <a:endParaRPr lang="en-GB" sz="1300" dirty="0" smtClean="0"/>
          </a:p>
          <a:p>
            <a:r>
              <a:rPr lang="en-GB" sz="1300" dirty="0" smtClean="0"/>
              <a:t>Permeability very low (“zero” </a:t>
            </a:r>
            <a:r>
              <a:rPr lang="en-GB" sz="1300" dirty="0" err="1" smtClean="0"/>
              <a:t>Lugeon</a:t>
            </a:r>
            <a:r>
              <a:rPr lang="en-GB" sz="1300" dirty="0" smtClean="0"/>
              <a:t>)</a:t>
            </a:r>
            <a:endParaRPr lang="en-GB" sz="13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nvGraphicFramePr>
        <p:xfrm>
          <a:off x="1043608" y="404665"/>
          <a:ext cx="2880320" cy="25922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p:cNvGraphicFramePr>
            <a:graphicFrameLocks/>
          </p:cNvGraphicFramePr>
          <p:nvPr/>
        </p:nvGraphicFramePr>
        <p:xfrm>
          <a:off x="1043607" y="3501008"/>
          <a:ext cx="2879770" cy="262850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p:cNvGraphicFramePr>
            <a:graphicFrameLocks/>
          </p:cNvGraphicFramePr>
          <p:nvPr/>
        </p:nvGraphicFramePr>
        <p:xfrm>
          <a:off x="4644008" y="3501009"/>
          <a:ext cx="2880320" cy="2592288"/>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Box 4"/>
          <p:cNvSpPr txBox="1"/>
          <p:nvPr/>
        </p:nvSpPr>
        <p:spPr>
          <a:xfrm>
            <a:off x="4211960" y="477247"/>
            <a:ext cx="4464496" cy="4031873"/>
          </a:xfrm>
          <a:prstGeom prst="rect">
            <a:avLst/>
          </a:prstGeom>
          <a:noFill/>
        </p:spPr>
        <p:txBody>
          <a:bodyPr wrap="square" rtlCol="0">
            <a:spAutoFit/>
          </a:bodyPr>
          <a:lstStyle/>
          <a:p>
            <a:r>
              <a:rPr lang="en-GB" sz="1600" b="1" dirty="0" smtClean="0"/>
              <a:t>Ternary diagrams </a:t>
            </a:r>
            <a:r>
              <a:rPr lang="en-GB" sz="1600" dirty="0" smtClean="0"/>
              <a:t>(few data)</a:t>
            </a:r>
          </a:p>
          <a:p>
            <a:endParaRPr lang="en-GB" sz="1600" dirty="0" smtClean="0"/>
          </a:p>
          <a:p>
            <a:r>
              <a:rPr lang="en-GB" sz="1600" i="1" dirty="0" smtClean="0"/>
              <a:t>Clay-silt-sand dia</a:t>
            </a:r>
            <a:r>
              <a:rPr lang="en-GB" sz="1600" dirty="0" smtClean="0"/>
              <a:t>gr</a:t>
            </a:r>
            <a:r>
              <a:rPr lang="en-GB" sz="1600" i="1" dirty="0" smtClean="0"/>
              <a:t>am</a:t>
            </a:r>
            <a:r>
              <a:rPr lang="en-GB" sz="1600" dirty="0" smtClean="0"/>
              <a:t>:  “</a:t>
            </a:r>
            <a:r>
              <a:rPr lang="en-GB" sz="1600" dirty="0" err="1" smtClean="0"/>
              <a:t>marne</a:t>
            </a:r>
            <a:r>
              <a:rPr lang="en-GB" sz="1600" dirty="0" smtClean="0"/>
              <a:t>” actually a siltstone-mudstone</a:t>
            </a:r>
            <a:br>
              <a:rPr lang="en-GB" sz="1600" dirty="0" smtClean="0"/>
            </a:br>
            <a:endParaRPr lang="en-GB" sz="1600" dirty="0" smtClean="0"/>
          </a:p>
          <a:p>
            <a:r>
              <a:rPr lang="en-GB" sz="1600" i="1" dirty="0" smtClean="0"/>
              <a:t>Quartz-clay-carbonate</a:t>
            </a:r>
            <a:r>
              <a:rPr lang="en-GB" sz="1600" dirty="0" smtClean="0"/>
              <a:t>:  Wide carbonate range;  least carbonate in fissured marls (leaching?)</a:t>
            </a:r>
          </a:p>
          <a:p>
            <a:endParaRPr lang="en-GB" sz="1600" dirty="0" smtClean="0"/>
          </a:p>
          <a:p>
            <a:r>
              <a:rPr lang="en-GB" sz="1600" i="1" dirty="0" smtClean="0"/>
              <a:t>Illite-smectite-chlorite</a:t>
            </a:r>
            <a:r>
              <a:rPr lang="en-GB" sz="1600" dirty="0" smtClean="0"/>
              <a:t>:  tight grouping;  consistent clay mineralogy across lithologies</a:t>
            </a:r>
          </a:p>
          <a:p>
            <a:pPr>
              <a:buFont typeface="Arial" pitchFamily="34" charset="0"/>
              <a:buChar char="•"/>
            </a:pPr>
            <a:endParaRPr lang="en-GB" sz="1600" dirty="0" smtClean="0"/>
          </a:p>
          <a:p>
            <a:pPr>
              <a:buFont typeface="Arial" pitchFamily="34" charset="0"/>
              <a:buChar char="•"/>
            </a:pPr>
            <a:endParaRPr lang="en-GB" sz="1600" dirty="0" smtClean="0"/>
          </a:p>
          <a:p>
            <a:endParaRPr lang="en-GB" sz="1600" dirty="0" smtClean="0"/>
          </a:p>
          <a:p>
            <a:endParaRPr lang="en-GB" sz="1600" dirty="0" smtClean="0"/>
          </a:p>
          <a:p>
            <a:endParaRPr lang="en-GB" sz="1600" dirty="0" smtClean="0"/>
          </a:p>
          <a:p>
            <a:pPr>
              <a:buFont typeface="Arial" pitchFamily="34" charset="0"/>
              <a:buChar char="•"/>
            </a:pPr>
            <a:endParaRPr lang="en-GB" sz="16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rupThemePPT_10Feb2011_Release">
  <a:themeElements>
    <a:clrScheme name="ArupColourTheme_19June2010">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ThemeFonts_19June2010">
      <a:majorFont>
        <a:latin typeface="Times New Roman"/>
        <a:ea typeface=""/>
        <a:cs typeface=""/>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4_Arup Base 2">
  <a:themeElements>
    <a:clrScheme name="ArupColourTheme_22March2010_2">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 Fonts">
      <a:majorFont>
        <a:latin typeface="Times New Roman"/>
        <a:ea typeface=""/>
        <a:cs typeface=""/>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5_Arup Base">
  <a:themeElements>
    <a:clrScheme name="ArupColourTheme_19June2010">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ThemeFonts_19June2010">
      <a:majorFont>
        <a:latin typeface="Times New Roman"/>
        <a:ea typeface=""/>
        <a:cs typeface=""/>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5_Arup Base 2">
  <a:themeElements>
    <a:clrScheme name="ArupColourTheme_22March2010_2">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 Fonts">
      <a:majorFont>
        <a:latin typeface="Times New Roman"/>
        <a:ea typeface=""/>
        <a:cs typeface=""/>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rup Base 2">
  <a:themeElements>
    <a:clrScheme name="ArupColourTheme_22March2010_2">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 Fonts">
      <a:majorFont>
        <a:latin typeface="Times New Roman"/>
        <a:ea typeface=""/>
        <a:cs typeface=""/>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Arup Base">
  <a:themeElements>
    <a:clrScheme name="ArupColourTheme_19June2010">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ThemeFonts_19June2010">
      <a:majorFont>
        <a:latin typeface="Times New Roman"/>
        <a:ea typeface=""/>
        <a:cs typeface=""/>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Arup Base 2">
  <a:themeElements>
    <a:clrScheme name="ArupColourTheme_22March2010_2">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 Fonts">
      <a:majorFont>
        <a:latin typeface="Times New Roman"/>
        <a:ea typeface=""/>
        <a:cs typeface=""/>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Arup Base">
  <a:themeElements>
    <a:clrScheme name="ArupColourTheme_19June2010">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ThemeFonts_19June2010">
      <a:majorFont>
        <a:latin typeface="Times New Roman"/>
        <a:ea typeface=""/>
        <a:cs typeface=""/>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Arup Base 2">
  <a:themeElements>
    <a:clrScheme name="ArupColourTheme_22March2010_2">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 Fonts">
      <a:majorFont>
        <a:latin typeface="Times New Roman"/>
        <a:ea typeface=""/>
        <a:cs typeface=""/>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3_Arup Base">
  <a:themeElements>
    <a:clrScheme name="ArupColourTheme_19June2010">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ThemeFonts_19June2010">
      <a:majorFont>
        <a:latin typeface="Times New Roman"/>
        <a:ea typeface=""/>
        <a:cs typeface=""/>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Arup Base 2">
  <a:themeElements>
    <a:clrScheme name="ArupColourTheme_22March2010_2">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 Fonts">
      <a:majorFont>
        <a:latin typeface="Times New Roman"/>
        <a:ea typeface=""/>
        <a:cs typeface=""/>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4_Arup Base">
  <a:themeElements>
    <a:clrScheme name="ArupColourTheme_19June2010">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ThemeFonts_19June2010">
      <a:majorFont>
        <a:latin typeface="Times New Roman"/>
        <a:ea typeface=""/>
        <a:cs typeface=""/>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ArupTheme</Template>
  <TotalTime>702</TotalTime>
  <Words>1841</Words>
  <Application>Microsoft Office PowerPoint</Application>
  <PresentationFormat>On-screen Show (4:3)</PresentationFormat>
  <Paragraphs>292</Paragraphs>
  <Slides>45</Slides>
  <Notes>11</Notes>
  <HiddenSlides>0</HiddenSlides>
  <MMClips>0</MMClips>
  <ScaleCrop>false</ScaleCrop>
  <HeadingPairs>
    <vt:vector size="4" baseType="variant">
      <vt:variant>
        <vt:lpstr>Theme</vt:lpstr>
      </vt:variant>
      <vt:variant>
        <vt:i4>12</vt:i4>
      </vt:variant>
      <vt:variant>
        <vt:lpstr>Slide Titles</vt:lpstr>
      </vt:variant>
      <vt:variant>
        <vt:i4>45</vt:i4>
      </vt:variant>
    </vt:vector>
  </HeadingPairs>
  <TitlesOfParts>
    <vt:vector size="57" baseType="lpstr">
      <vt:lpstr>ArupThemePPT_10Feb2011_Release</vt:lpstr>
      <vt:lpstr>Arup Base 2</vt:lpstr>
      <vt:lpstr>1_Arup Base</vt:lpstr>
      <vt:lpstr>1_Arup Base 2</vt:lpstr>
      <vt:lpstr>2_Arup Base</vt:lpstr>
      <vt:lpstr>2_Arup Base 2</vt:lpstr>
      <vt:lpstr>3_Arup Base</vt:lpstr>
      <vt:lpstr>3_Arup Base 2</vt:lpstr>
      <vt:lpstr>4_Arup Base</vt:lpstr>
      <vt:lpstr>4_Arup Base 2</vt:lpstr>
      <vt:lpstr>5_Arup Base</vt:lpstr>
      <vt:lpstr>5_Arup Base 2</vt:lpstr>
      <vt:lpstr>Update on “Task 2” progress</vt:lpstr>
      <vt:lpstr>Our task….</vt:lpstr>
      <vt:lpstr>Slide 3</vt:lpstr>
      <vt:lpstr>This presentation…</vt:lpstr>
      <vt:lpstr>1.  Data used</vt:lpstr>
      <vt:lpstr>2. Geological model</vt:lpstr>
      <vt:lpstr>3.  The molasse rocks</vt:lpstr>
      <vt:lpstr>Slide 8</vt:lpstr>
      <vt:lpstr>Slide 9</vt:lpstr>
      <vt:lpstr>4. Geotechnical</vt:lpstr>
      <vt:lpstr>Slide 11</vt:lpstr>
      <vt:lpstr>Slide 12</vt:lpstr>
      <vt:lpstr>Slide 13</vt:lpstr>
      <vt:lpstr>Short term deformation (PLAXIS Linear Elastic)</vt:lpstr>
      <vt:lpstr>Short term Loading (PLAXIS Linear Elastic)</vt:lpstr>
      <vt:lpstr>Short term Loading (PLAXIS Linear Elastic)</vt:lpstr>
      <vt:lpstr>Short term Loading (PLAXIS Linear Elastic)</vt:lpstr>
      <vt:lpstr>Short term Loading (PLAXIS Linear Elastic)</vt:lpstr>
      <vt:lpstr>Slide 19</vt:lpstr>
      <vt:lpstr>Monitoring Data</vt:lpstr>
      <vt:lpstr>Slide 21</vt:lpstr>
      <vt:lpstr>Slide 22</vt:lpstr>
      <vt:lpstr>Cavern Stress State</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7. Further work</vt:lpstr>
    </vt:vector>
  </TitlesOfParts>
  <Company>Arup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Yung Loo</dc:creator>
  <cp:lastModifiedBy>eden.almog</cp:lastModifiedBy>
  <cp:revision>97</cp:revision>
  <dcterms:created xsi:type="dcterms:W3CDTF">2011-07-21T11:22:44Z</dcterms:created>
  <dcterms:modified xsi:type="dcterms:W3CDTF">2011-08-02T09:10:58Z</dcterms:modified>
</cp:coreProperties>
</file>