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notesMasterIdLst>
    <p:notesMasterId r:id="rId20"/>
  </p:notesMasterIdLst>
  <p:sldIdLst>
    <p:sldId id="256" r:id="rId2"/>
    <p:sldId id="258" r:id="rId3"/>
    <p:sldId id="324" r:id="rId4"/>
    <p:sldId id="325" r:id="rId5"/>
    <p:sldId id="294" r:id="rId6"/>
    <p:sldId id="295" r:id="rId7"/>
    <p:sldId id="321" r:id="rId8"/>
    <p:sldId id="322" r:id="rId9"/>
    <p:sldId id="296" r:id="rId10"/>
    <p:sldId id="298" r:id="rId11"/>
    <p:sldId id="300" r:id="rId12"/>
    <p:sldId id="301" r:id="rId13"/>
    <p:sldId id="302" r:id="rId14"/>
    <p:sldId id="323" r:id="rId15"/>
    <p:sldId id="303" r:id="rId16"/>
    <p:sldId id="318" r:id="rId17"/>
    <p:sldId id="319" r:id="rId18"/>
    <p:sldId id="310" r:id="rId19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9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04282"/>
    <a:srgbClr val="0B387C"/>
    <a:srgbClr val="0055A0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3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8940" autoAdjust="0"/>
    <p:restoredTop sz="94660"/>
  </p:normalViewPr>
  <p:slideViewPr>
    <p:cSldViewPr snapToGrid="0" snapToObjects="1">
      <p:cViewPr varScale="1">
        <p:scale>
          <a:sx n="153" d="100"/>
          <a:sy n="153" d="100"/>
        </p:scale>
        <p:origin x="810" y="108"/>
      </p:cViewPr>
      <p:guideLst>
        <p:guide orient="horz" pos="1620"/>
        <p:guide pos="289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A0917AC-8B32-4ACB-B4DE-0708DE1FB1C6}" type="datetimeFigureOut">
              <a:rPr lang="en-GB" smtClean="0"/>
              <a:t>20/12/2024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591974-361D-4CAB-B0D9-F2404F40A7A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60129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9355" y="1327799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8CC836-64BF-4039-94F4-ECCE5FB98202}" type="datetime1">
              <a:rPr lang="en-US" smtClean="0"/>
              <a:t>12/20/2024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CP1-LMCXF1-SM18 tests- G. Willering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889146"/>
            <a:ext cx="3200400" cy="547688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160818"/>
            <a:ext cx="2743200" cy="6858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485900"/>
            <a:ext cx="7086600" cy="2762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A8C04B-C3C1-420E-80BF-6B5A25E8C94B}" type="datetime1">
              <a:rPr lang="en-US" smtClean="0"/>
              <a:t>12/20/2024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CP1-LMCXF1-SM18 tests- G. Willering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279282"/>
            <a:ext cx="3053868" cy="940356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601648"/>
            <a:ext cx="4759514" cy="3569636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249074"/>
            <a:ext cx="3053866" cy="199761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F3BDDB-72AB-44F4-B81E-55950DABBAF6}" type="datetime1">
              <a:rPr lang="en-US" smtClean="0"/>
              <a:t>12/20/2024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CP1-LMCXF1-SM18 tests- G. Willering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183333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183333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13154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9440" y="180511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5AE18B-F091-4313-A15C-F1D0EB836488}" type="datetime1">
              <a:rPr lang="en-US" smtClean="0"/>
              <a:t>12/20/2024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CP1-LMCXF1-SM18 tests- G. Willering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88BB47-91FE-4D50-839E-43571690BB52}" type="datetime1">
              <a:rPr lang="en-US" smtClean="0"/>
              <a:t>12/20/2024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CP1-LMCXF1-SM18 tests- G. Willering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7467600" cy="85725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3657600" cy="3262788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200150"/>
            <a:ext cx="3657600" cy="3262789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947091-A936-4C47-A1E4-6D9E24892173}" type="datetime1">
              <a:rPr lang="en-US" smtClean="0"/>
              <a:t>12/20/2024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CP1-LMCXF1-SM18 tests- G. Willering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8229600" cy="670483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55613" y="3826475"/>
            <a:ext cx="8231187" cy="447075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952333"/>
            <a:ext cx="4040188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6" y="952333"/>
            <a:ext cx="4041775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37CF39-2056-4ECC-93BA-7E3CE6CB4AA4}" type="datetime1">
              <a:rPr lang="en-US" smtClean="0"/>
              <a:t>12/20/2024</a:t>
            </a:fld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CP1-LMCXF1-SM18 tests- G. Willering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bande-01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442648"/>
            <a:ext cx="9144000" cy="707202"/>
          </a:xfrm>
          <a:prstGeom prst="rect">
            <a:avLst/>
          </a:prstGeom>
        </p:spPr>
      </p:pic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994205"/>
            <a:ext cx="8229600" cy="3203145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C7E30D-6563-43E5-9321-5B3360853E32}" type="datetime1">
              <a:rPr lang="en-US" smtClean="0"/>
              <a:t>12/20/2024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CP1-LMCXF1-SM18 tests- G. Willering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Image 7" descr="bande-01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89797C36-12D0-43E6-C064-3AF6F4EE67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8573" y="775612"/>
            <a:ext cx="8226854" cy="1525973"/>
          </a:xfrm>
        </p:spPr>
        <p:txBody>
          <a:bodyPr>
            <a:noAutofit/>
          </a:bodyPr>
          <a:lstStyle/>
          <a:p>
            <a:r>
              <a:rPr lang="en-US" sz="3200"/>
              <a:t>CP-prototype </a:t>
            </a:r>
            <a:r>
              <a:rPr lang="en-US" sz="3200" dirty="0"/>
              <a:t>cold </a:t>
            </a:r>
            <a:r>
              <a:rPr lang="en-US" sz="3200"/>
              <a:t>mass </a:t>
            </a:r>
            <a:r>
              <a:rPr lang="en-US" sz="1100" i="1">
                <a:solidFill>
                  <a:schemeClr val="accent6"/>
                </a:solidFill>
              </a:rPr>
              <a:t>   </a:t>
            </a:r>
            <a:r>
              <a:rPr lang="en-GB" sz="1800" kern="140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MTF: HCLMCXF001-CR000001</a:t>
            </a:r>
            <a:br>
              <a:rPr lang="en-US" sz="3200"/>
            </a:br>
            <a:br>
              <a:rPr lang="en-US" sz="3200"/>
            </a:br>
            <a:r>
              <a:rPr lang="en-US" sz="3200"/>
              <a:t>Discussion on flattop quenches</a:t>
            </a:r>
            <a:endParaRPr lang="en-US" sz="32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1829B74-CA9A-D1A2-98B2-74AC85D0CF9D}"/>
              </a:ext>
            </a:extLst>
          </p:cNvPr>
          <p:cNvSpPr txBox="1"/>
          <p:nvPr/>
        </p:nvSpPr>
        <p:spPr>
          <a:xfrm>
            <a:off x="458573" y="2841916"/>
            <a:ext cx="7010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Gerard Willering</a:t>
            </a:r>
          </a:p>
          <a:p>
            <a:r>
              <a:rPr lang="en-US" dirty="0"/>
              <a:t>Franco </a:t>
            </a:r>
            <a:r>
              <a:rPr lang="en-US" dirty="0" err="1"/>
              <a:t>Mangiarotti</a:t>
            </a:r>
            <a:r>
              <a:rPr lang="en-US" dirty="0"/>
              <a:t>, </a:t>
            </a:r>
            <a:r>
              <a:rPr lang="en-US"/>
              <a:t>Gaëlle Ninet, Guillaume Pichon</a:t>
            </a:r>
            <a:endParaRPr lang="en-US" dirty="0"/>
          </a:p>
          <a:p>
            <a:r>
              <a:rPr lang="en-US" dirty="0"/>
              <a:t>Many thanks to Raphaël Bouvier  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7CF59D0-A3D4-B297-449E-E1E83B1D2D72}"/>
              </a:ext>
            </a:extLst>
          </p:cNvPr>
          <p:cNvSpPr txBox="1"/>
          <p:nvPr/>
        </p:nvSpPr>
        <p:spPr>
          <a:xfrm>
            <a:off x="458573" y="3887043"/>
            <a:ext cx="245387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Test plan: </a:t>
            </a:r>
            <a:r>
              <a:rPr lang="en-US" sz="1400"/>
              <a:t>EDMS 3177216</a:t>
            </a:r>
          </a:p>
          <a:p>
            <a:r>
              <a:rPr lang="en-US" sz="1400"/>
              <a:t>Test results: EDMS 3213574</a:t>
            </a:r>
            <a:endParaRPr lang="en-GB" sz="1400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7E7B511-FD84-2B7B-6AE0-FD00B4D9F459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74BF4867-4A64-4325-89A6-10E86991C832}" type="datetime1">
              <a:rPr lang="en-US" smtClean="0"/>
              <a:t>12/20/2024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265C70-B3E1-04DC-3051-CB518E30178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CP1-LMCXF1-SM18 tests- G. Willering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7F4360A-EAF9-C9B3-7F13-780883B2773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535120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ECC9809-D884-DF84-41C0-104585FBFA7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C85CCB5-F0AF-207A-7A6D-BBCDAD02EDC1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21A0A75E-3F19-414D-A8F6-E54D54602FFF}" type="datetime1">
              <a:rPr lang="en-US" smtClean="0"/>
              <a:t>12/20/2024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CD73C2B-174F-5DB8-73AF-C013C21B4F6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CP1-LMCXF1-SM18 tests- G. Willering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C838EF8-F903-6E37-AC85-CE1B5687E15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6" name="Picture 5" descr="A screenshot of a graph&#10;&#10;Description automatically generated">
            <a:extLst>
              <a:ext uri="{FF2B5EF4-FFF2-40B4-BE49-F238E27FC236}">
                <a16:creationId xmlns:a16="http://schemas.microsoft.com/office/drawing/2014/main" id="{A8B32212-5C8B-6266-7AED-62406B5BE64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33011" y="0"/>
            <a:ext cx="6677978" cy="514350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270CDCBE-4E44-5280-B46A-B31A827563CA}"/>
              </a:ext>
            </a:extLst>
          </p:cNvPr>
          <p:cNvSpPr txBox="1"/>
          <p:nvPr/>
        </p:nvSpPr>
        <p:spPr>
          <a:xfrm>
            <a:off x="48071" y="103433"/>
            <a:ext cx="11849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/>
              <a:t>Quench 1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8737470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B30E886-4E53-0B3E-0910-7E8C1F187E8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BAD817E-F31E-2005-E702-28C2A3B8BB3B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2913587C-95D0-468A-B179-1D2A19C7564E}" type="datetime1">
              <a:rPr lang="en-US" smtClean="0"/>
              <a:t>12/20/2024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35A2A2F-2BB6-0124-9321-46BDD8CB090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CP1-LMCXF1-SM18 tests- G. Willering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7BA4A2D-358E-812E-10D0-FE959098AEE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6" name="Picture 5" descr="A screenshot of a graph&#10;&#10;Description automatically generated">
            <a:extLst>
              <a:ext uri="{FF2B5EF4-FFF2-40B4-BE49-F238E27FC236}">
                <a16:creationId xmlns:a16="http://schemas.microsoft.com/office/drawing/2014/main" id="{20597CE7-452E-4764-E941-693C3B7DD40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33011" y="0"/>
            <a:ext cx="6677978" cy="514350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AFCA3BC8-0080-8558-29EF-9E6A202534AE}"/>
              </a:ext>
            </a:extLst>
          </p:cNvPr>
          <p:cNvSpPr txBox="1"/>
          <p:nvPr/>
        </p:nvSpPr>
        <p:spPr>
          <a:xfrm>
            <a:off x="48071" y="103433"/>
            <a:ext cx="11849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/>
              <a:t>Quench 2</a:t>
            </a:r>
          </a:p>
        </p:txBody>
      </p:sp>
    </p:spTree>
    <p:extLst>
      <p:ext uri="{BB962C8B-B14F-4D97-AF65-F5344CB8AC3E}">
        <p14:creationId xmlns:p14="http://schemas.microsoft.com/office/powerpoint/2010/main" val="44868726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5EDD2AC-6F07-B3FB-40BB-8DADA513B16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650A847-30D4-6788-4F96-8E70875713DA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239A5299-3CA6-4381-A73D-EEA7DD9BBD7A}" type="datetime1">
              <a:rPr lang="en-US" smtClean="0"/>
              <a:t>12/20/2024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293A2F0-1383-0B2D-D7F8-8018D377074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CP1-LMCXF1-SM18 tests- G. Willering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39E051A-E24D-7E08-AC69-B507A3A35E8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  <p:pic>
        <p:nvPicPr>
          <p:cNvPr id="6" name="Picture 5" descr="A screenshot of a graph&#10;&#10;Description automatically generated">
            <a:extLst>
              <a:ext uri="{FF2B5EF4-FFF2-40B4-BE49-F238E27FC236}">
                <a16:creationId xmlns:a16="http://schemas.microsoft.com/office/drawing/2014/main" id="{848A9FD4-8233-AD0B-8ADF-D9358227FBF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33011" y="0"/>
            <a:ext cx="6677978" cy="514350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910226A3-D521-E0CD-0255-2F0B6E560A0C}"/>
              </a:ext>
            </a:extLst>
          </p:cNvPr>
          <p:cNvSpPr txBox="1"/>
          <p:nvPr/>
        </p:nvSpPr>
        <p:spPr>
          <a:xfrm>
            <a:off x="48071" y="103433"/>
            <a:ext cx="11849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/>
              <a:t>Quench 3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7607383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2122222-B15E-E44D-8178-C6689992B93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1969C24-3797-69AB-A96C-861FCFD526C7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95F5FD6E-6007-415B-8EFD-4DE64BFF4648}" type="datetime1">
              <a:rPr lang="en-US" smtClean="0"/>
              <a:t>12/20/2024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4DD6C2F-169E-31F3-8E4B-5101DF7DE91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CP1-LMCXF1-SM18 tests- G. Willering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2E52FD3-6BE9-EE9D-6DF2-43C4F49314B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 dirty="0"/>
          </a:p>
        </p:txBody>
      </p:sp>
      <p:pic>
        <p:nvPicPr>
          <p:cNvPr id="6" name="Picture 5" descr="A screenshot of a graph&#10;&#10;Description automatically generated">
            <a:extLst>
              <a:ext uri="{FF2B5EF4-FFF2-40B4-BE49-F238E27FC236}">
                <a16:creationId xmlns:a16="http://schemas.microsoft.com/office/drawing/2014/main" id="{E180FA80-7FBA-4D16-FEF8-ECDFCBA8281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33011" y="0"/>
            <a:ext cx="6677978" cy="514350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B8D66C05-A1DD-9B00-9A2F-5FDD77B25B5B}"/>
              </a:ext>
            </a:extLst>
          </p:cNvPr>
          <p:cNvSpPr txBox="1"/>
          <p:nvPr/>
        </p:nvSpPr>
        <p:spPr>
          <a:xfrm>
            <a:off x="48071" y="103433"/>
            <a:ext cx="11849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/>
              <a:t>Quench 4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1863567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624C554-AD6A-55BE-7989-9EF19081C271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8E5AE18B-F091-4313-A15C-F1D0EB836488}" type="datetime1">
              <a:rPr lang="en-US" smtClean="0"/>
              <a:t>12/20/2024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BC71545-7F9C-ADE3-F1E5-BD62242E30E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CP1-LMCXF1-SM18 tests- G. Willering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B4B7556-A73C-6EB5-758E-90820CDC086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14</a:t>
            </a:fld>
            <a:endParaRPr lang="en-US" dirty="0"/>
          </a:p>
        </p:txBody>
      </p:sp>
      <p:pic>
        <p:nvPicPr>
          <p:cNvPr id="10" name="Picture 9" descr="A graph with different colored lines&#10;&#10;Description automatically generated">
            <a:extLst>
              <a:ext uri="{FF2B5EF4-FFF2-40B4-BE49-F238E27FC236}">
                <a16:creationId xmlns:a16="http://schemas.microsoft.com/office/drawing/2014/main" id="{4489A315-BF01-AA70-9405-BA2FB456BE6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02985" y="0"/>
            <a:ext cx="5233103" cy="4030631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E29B40B6-262C-2B1A-FBC7-A311EBE82CC7}"/>
              </a:ext>
            </a:extLst>
          </p:cNvPr>
          <p:cNvSpPr txBox="1"/>
          <p:nvPr/>
        </p:nvSpPr>
        <p:spPr>
          <a:xfrm>
            <a:off x="48072" y="103432"/>
            <a:ext cx="292126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/>
              <a:t>Quench voltage of MCBXFB and MCBXFA magnet in vertical tests compared to the 4 quenches of MCXBFAP1 in LMQXF1.</a:t>
            </a:r>
            <a:endParaRPr lang="en-GB" sz="1200"/>
          </a:p>
        </p:txBody>
      </p:sp>
    </p:spTree>
    <p:extLst>
      <p:ext uri="{BB962C8B-B14F-4D97-AF65-F5344CB8AC3E}">
        <p14:creationId xmlns:p14="http://schemas.microsoft.com/office/powerpoint/2010/main" val="108474316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21AD75F-9FC4-6787-7C28-A09369B9B27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E0D6B8C-9B54-F249-10C2-775A2A308ABD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9BA996F1-E54A-4E15-B587-8BE7A8B2CF01}" type="datetime1">
              <a:rPr lang="en-US" smtClean="0"/>
              <a:t>12/20/2024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3E8A60E-283A-0792-E4B7-D4BA38A41DB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CP1-LMCXF1-SM18 tests- G. Willering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432EA4A-6282-3157-3BA9-E0B25106499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15</a:t>
            </a:fld>
            <a:endParaRPr lang="en-US" dirty="0"/>
          </a:p>
        </p:txBody>
      </p:sp>
      <p:pic>
        <p:nvPicPr>
          <p:cNvPr id="2050" name="Picture 1">
            <a:extLst>
              <a:ext uri="{FF2B5EF4-FFF2-40B4-BE49-F238E27FC236}">
                <a16:creationId xmlns:a16="http://schemas.microsoft.com/office/drawing/2014/main" id="{068B5BC2-A7AD-04A4-51D8-2D09F8DDC4D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670" y="-6014"/>
            <a:ext cx="7687594" cy="51495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0254794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4D448D1-496B-F22A-E9AB-72408AFD124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04692C8-571D-0674-9B73-70A6B09108F5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13B86625-7B60-40CE-AC19-BE3E18E9A874}" type="datetime1">
              <a:rPr lang="en-US" smtClean="0"/>
              <a:t>12/20/2024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7F952CB-9EE0-E7F5-CD4B-4BDB8D534AC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CP1-LMCXF1-SM18 tests- G. Willering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50FD005-F96E-5508-EEF9-483A12D9C8F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34987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01839A6-BB0B-2697-BF58-E82A9C1B36C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E5142FF-A2DF-4B83-33D2-5F95DCE61124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F1B5ADD5-9D79-4DD2-82A4-C04679EF38E0}" type="datetime1">
              <a:rPr lang="en-US" smtClean="0"/>
              <a:t>12/20/2024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4B940DD-746E-C8B6-4D35-F8B2631DAC0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CP1-LMCXF1-SM18 tests- G. Willering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4D6AD3B-DA98-975B-52C6-237874B0E61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602292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113CEFB-178E-17E7-165A-7691DAFF592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A96C684-CA26-E050-69B3-AB49F313643F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2B4A19E1-C279-41B0-8604-393EFE599779}" type="datetime1">
              <a:rPr lang="en-US" smtClean="0"/>
              <a:t>12/20/2024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BF9C539-C508-4795-D2BB-27D1E94394D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CP1-LMCXF1-SM18 tests- G. Willering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9FA94B1-9A4E-A4FC-9F63-CE209D73106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65259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F6F3CA3-38FA-9342-BF82-9F784D920624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FCB80F7D-BDA3-445C-B438-207E46D53A27}" type="datetime1">
              <a:rPr lang="en-US" smtClean="0"/>
              <a:t>12/20/2024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871CC7D-37C8-E813-E2F3-986E8E8C668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CP1-LMCXF1-SM18 tests- G. Willering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FDBFB97-1F40-0A65-64BC-96A2F5E153D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3936926-B590-1705-A3A2-560AA83DD274}"/>
              </a:ext>
            </a:extLst>
          </p:cNvPr>
          <p:cNvSpPr txBox="1"/>
          <p:nvPr/>
        </p:nvSpPr>
        <p:spPr>
          <a:xfrm>
            <a:off x="139578" y="2434865"/>
            <a:ext cx="4156955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/>
              <a:t>10 </a:t>
            </a:r>
            <a:r>
              <a:rPr lang="en-US" sz="1000" dirty="0"/>
              <a:t>magnets are in the cold </a:t>
            </a:r>
            <a:r>
              <a:rPr lang="en-US" sz="1000"/>
              <a:t>mass:</a:t>
            </a:r>
          </a:p>
          <a:p>
            <a:r>
              <a:rPr lang="en-US" sz="1000" kern="140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MCBXFAP1</a:t>
            </a:r>
          </a:p>
          <a:p>
            <a:r>
              <a:rPr lang="en-GB" sz="1000" kern="140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MQSXF2</a:t>
            </a:r>
          </a:p>
          <a:p>
            <a:r>
              <a:rPr lang="en-GB" sz="1000" kern="140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MCDXF01b</a:t>
            </a:r>
          </a:p>
          <a:p>
            <a:r>
              <a:rPr lang="en-GB" sz="1000" kern="140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MCDXF02b</a:t>
            </a:r>
          </a:p>
          <a:p>
            <a:r>
              <a:rPr lang="en-GB" sz="1000" kern="140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MCOXF03</a:t>
            </a:r>
          </a:p>
          <a:p>
            <a:r>
              <a:rPr lang="en-GB" sz="1000" kern="140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MCOXF03b</a:t>
            </a:r>
          </a:p>
          <a:p>
            <a:r>
              <a:rPr lang="en-GB" sz="1000" kern="140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MCSXF01b</a:t>
            </a:r>
          </a:p>
          <a:p>
            <a:r>
              <a:rPr lang="en-GB" sz="1000" kern="140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MCSXF02</a:t>
            </a:r>
          </a:p>
          <a:p>
            <a:r>
              <a:rPr lang="en-GB" sz="1000" kern="140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MCTXF2</a:t>
            </a:r>
          </a:p>
          <a:p>
            <a:r>
              <a:rPr lang="en-GB" sz="1000" kern="140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MCTXF1</a:t>
            </a:r>
            <a:endParaRPr lang="en-US" sz="10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5BA3E4A-6A43-B96A-5F1C-98F46208E372}"/>
              </a:ext>
            </a:extLst>
          </p:cNvPr>
          <p:cNvSpPr txBox="1"/>
          <p:nvPr/>
        </p:nvSpPr>
        <p:spPr>
          <a:xfrm>
            <a:off x="199145" y="97873"/>
            <a:ext cx="4572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/>
              <a:t>CP-assembly </a:t>
            </a:r>
            <a:r>
              <a:rPr lang="en-US" dirty="0"/>
              <a:t>on the SM18 test bench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69B640A0-0277-EDA0-1874-8BD4E29554E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8048" y="1038500"/>
            <a:ext cx="6236970" cy="1396365"/>
          </a:xfrm>
          <a:prstGeom prst="rect">
            <a:avLst/>
          </a:prstGeom>
          <a:noFill/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3E68916F-1477-33A4-8E9A-BC32E863F954}"/>
              </a:ext>
            </a:extLst>
          </p:cNvPr>
          <p:cNvSpPr txBox="1"/>
          <p:nvPr/>
        </p:nvSpPr>
        <p:spPr>
          <a:xfrm>
            <a:off x="985672" y="833037"/>
            <a:ext cx="69762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br>
              <a:rPr lang="en-US" dirty="0"/>
            </a:br>
            <a:r>
              <a:rPr lang="en-US" dirty="0"/>
              <a:t>MRB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C50A9BD-A568-3302-FFC7-6F5435735878}"/>
              </a:ext>
            </a:extLst>
          </p:cNvPr>
          <p:cNvSpPr txBox="1"/>
          <p:nvPr/>
        </p:nvSpPr>
        <p:spPr>
          <a:xfrm>
            <a:off x="7215752" y="715334"/>
            <a:ext cx="6463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br>
              <a:rPr lang="en-US" dirty="0"/>
            </a:br>
            <a:r>
              <a:rPr lang="en-US" dirty="0"/>
              <a:t>CFB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C39647A3-D683-AEDA-DB0D-562BE61DE1C8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227" b="16516"/>
          <a:stretch/>
        </p:blipFill>
        <p:spPr bwMode="auto">
          <a:xfrm>
            <a:off x="5946897" y="3117800"/>
            <a:ext cx="3057525" cy="115252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7" name="Oval 6">
            <a:extLst>
              <a:ext uri="{FF2B5EF4-FFF2-40B4-BE49-F238E27FC236}">
                <a16:creationId xmlns:a16="http://schemas.microsoft.com/office/drawing/2014/main" id="{019CEBAE-F8F8-5DBA-E286-BA6D930AAAFB}"/>
              </a:ext>
            </a:extLst>
          </p:cNvPr>
          <p:cNvSpPr/>
          <p:nvPr/>
        </p:nvSpPr>
        <p:spPr>
          <a:xfrm>
            <a:off x="3538603" y="1841326"/>
            <a:ext cx="100208" cy="93945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294E1E48-78D4-8CF4-983C-1BA62EEBF274}"/>
              </a:ext>
            </a:extLst>
          </p:cNvPr>
          <p:cNvCxnSpPr>
            <a:cxnSpLocks/>
          </p:cNvCxnSpPr>
          <p:nvPr/>
        </p:nvCxnSpPr>
        <p:spPr>
          <a:xfrm flipH="1" flipV="1">
            <a:off x="3638811" y="1935271"/>
            <a:ext cx="507304" cy="1051408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80E2C09C-D319-FB4E-B22C-A954329F6E57}"/>
              </a:ext>
            </a:extLst>
          </p:cNvPr>
          <p:cNvSpPr txBox="1"/>
          <p:nvPr/>
        </p:nvSpPr>
        <p:spPr>
          <a:xfrm>
            <a:off x="3441743" y="2914356"/>
            <a:ext cx="2105063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100"/>
              <a:t>Approximate location of TT821</a:t>
            </a:r>
          </a:p>
          <a:p>
            <a:r>
              <a:rPr lang="nl-NL" sz="1100"/>
              <a:t>2 meter from end of cold mass.</a:t>
            </a:r>
            <a:endParaRPr lang="en-GB" sz="1100"/>
          </a:p>
        </p:txBody>
      </p:sp>
    </p:spTree>
    <p:extLst>
      <p:ext uri="{BB962C8B-B14F-4D97-AF65-F5344CB8AC3E}">
        <p14:creationId xmlns:p14="http://schemas.microsoft.com/office/powerpoint/2010/main" val="13651143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B2600F1-4251-408D-CAC9-FAE7DCEFC897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8E5AE18B-F091-4313-A15C-F1D0EB836488}" type="datetime1">
              <a:rPr lang="en-US" smtClean="0"/>
              <a:t>12/20/2024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2E13A5B-02EC-BDA0-FC39-22F2577928F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CP1-LMCXF1-SM18 tests- G. Willering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EB894BB-8200-2C9A-261B-3686C8B4ED4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12" name="Picture 11" descr="A graph with colored lines and numbers&#10;&#10;Description automatically generated">
            <a:extLst>
              <a:ext uri="{FF2B5EF4-FFF2-40B4-BE49-F238E27FC236}">
                <a16:creationId xmlns:a16="http://schemas.microsoft.com/office/drawing/2014/main" id="{66BC7D3D-C5F4-22E9-45B4-D5F13F759A55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831" t="3069" r="19191" b="33968"/>
          <a:stretch/>
        </p:blipFill>
        <p:spPr>
          <a:xfrm>
            <a:off x="348343" y="455499"/>
            <a:ext cx="3826328" cy="2349500"/>
          </a:xfrm>
          <a:prstGeom prst="rect">
            <a:avLst/>
          </a:prstGeom>
        </p:spPr>
      </p:pic>
      <p:pic>
        <p:nvPicPr>
          <p:cNvPr id="14" name="Picture 13" descr="A graph with colorful lines and numbers&#10;&#10;Description automatically generated">
            <a:extLst>
              <a:ext uri="{FF2B5EF4-FFF2-40B4-BE49-F238E27FC236}">
                <a16:creationId xmlns:a16="http://schemas.microsoft.com/office/drawing/2014/main" id="{5C06CC33-F1D0-1D0B-AA83-F670D0210606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1830" t="3069" r="19925" b="33968"/>
          <a:stretch/>
        </p:blipFill>
        <p:spPr>
          <a:xfrm>
            <a:off x="4317342" y="455499"/>
            <a:ext cx="3790790" cy="234950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D82AF1A5-4DD9-253F-843C-D79ADC645419}"/>
              </a:ext>
            </a:extLst>
          </p:cNvPr>
          <p:cNvSpPr txBox="1"/>
          <p:nvPr/>
        </p:nvSpPr>
        <p:spPr>
          <a:xfrm>
            <a:off x="1168749" y="3290188"/>
            <a:ext cx="49209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/>
              <a:t>Cool down and warm up.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7995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145E792-3E4B-060A-E706-EC823DE90164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8E5AE18B-F091-4313-A15C-F1D0EB836488}" type="datetime1">
              <a:rPr lang="en-US" smtClean="0"/>
              <a:t>12/20/2024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CE88073-5073-C560-B995-9997F93DF60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CP1-LMCXF1-SM18 tests- G. Willering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2634160-A0BD-66B2-13B9-3D00E620070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B6AD582-FCCE-AB4E-187F-28E017A2B3F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11808" y="957072"/>
            <a:ext cx="6120384" cy="32293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90512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14BE911-27E5-9613-DAF7-BFCEA7E59FAE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3177385F-0E34-4861-B3B4-427BC411A2EC}" type="datetime1">
              <a:rPr lang="en-US" smtClean="0"/>
              <a:t>12/20/2024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F2B504B-C16F-A8D8-2085-C41D08F3045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CP1-LMCXF1-SM18 tests- G. Willering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FB592F2-462A-4523-3A44-EC06C0B362A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D91096E-D085-0F06-EE92-997E8C7AC7DB}"/>
              </a:ext>
            </a:extLst>
          </p:cNvPr>
          <p:cNvSpPr txBox="1"/>
          <p:nvPr/>
        </p:nvSpPr>
        <p:spPr>
          <a:xfrm>
            <a:off x="0" y="0"/>
            <a:ext cx="4572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/>
              <a:t>LMCXF1-MCBXFAP1</a:t>
            </a:r>
            <a:endParaRPr lang="en-US" dirty="0"/>
          </a:p>
        </p:txBody>
      </p:sp>
      <p:pic>
        <p:nvPicPr>
          <p:cNvPr id="10" name="Picture 9" descr="A screenshot of a graph&#10;&#10;Description automatically generated">
            <a:extLst>
              <a:ext uri="{FF2B5EF4-FFF2-40B4-BE49-F238E27FC236}">
                <a16:creationId xmlns:a16="http://schemas.microsoft.com/office/drawing/2014/main" id="{A5D0B05D-2635-2AF6-3FED-BEF94CB3BA34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2911" t="896" r="2513" b="34827"/>
          <a:stretch/>
        </p:blipFill>
        <p:spPr>
          <a:xfrm>
            <a:off x="249381" y="565265"/>
            <a:ext cx="5314604" cy="2781993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B8B97AB1-935B-A9FF-38B2-53D3FEA3C1C1}"/>
              </a:ext>
            </a:extLst>
          </p:cNvPr>
          <p:cNvSpPr txBox="1"/>
          <p:nvPr/>
        </p:nvSpPr>
        <p:spPr>
          <a:xfrm>
            <a:off x="1168749" y="3290188"/>
            <a:ext cx="492090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/>
              <a:t>Training MCBXFAH/V. On the second day polarity inversions were done. 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374668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D8AC1E2-BA54-CD27-4FEB-660115889D5E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848BD2F8-0E44-4154-B637-57D752F7A32C}" type="datetime1">
              <a:rPr lang="en-US" smtClean="0"/>
              <a:t>12/20/2024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9ECC4AC-E20F-9E59-0A1B-D20AE1CF38C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CP1-LMCXF1-SM18 tests- G. Willering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ECE2DE1-F862-66DC-298C-00F7DE68821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10" name="Picture 9" descr="A graph with red lines and numbers&#10;&#10;Description automatically generated">
            <a:extLst>
              <a:ext uri="{FF2B5EF4-FFF2-40B4-BE49-F238E27FC236}">
                <a16:creationId xmlns:a16="http://schemas.microsoft.com/office/drawing/2014/main" id="{2881AE4E-8695-96F5-7ACB-A3FE12D3987E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2126" t="2855" r="1826" b="39530"/>
          <a:stretch/>
        </p:blipFill>
        <p:spPr>
          <a:xfrm>
            <a:off x="301462" y="146838"/>
            <a:ext cx="6414149" cy="2963457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DF104DF3-0729-FCE4-CFE9-B2565633FF73}"/>
              </a:ext>
            </a:extLst>
          </p:cNvPr>
          <p:cNvSpPr txBox="1"/>
          <p:nvPr/>
        </p:nvSpPr>
        <p:spPr>
          <a:xfrm>
            <a:off x="1168749" y="3290188"/>
            <a:ext cx="492090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/>
              <a:t>Combined powering – holding currents MCBXFAH/V. All powering in the ++ quadrant.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19382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0540676-EFFE-E345-DC71-C88A453685D3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8E5AE18B-F091-4313-A15C-F1D0EB836488}" type="datetime1">
              <a:rPr lang="en-US" smtClean="0"/>
              <a:t>12/20/2024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8257CD1-33A5-23F9-25C4-6B0F832E20A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CP1-LMCXF1-SM18 tests- G. Willering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57DBB09-BFCA-57F5-622B-2317139F7BF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D9F1026D-07EC-A925-B10E-268857BE6CE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988" y="33213"/>
            <a:ext cx="3498354" cy="2384864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CD99E6F7-4DD5-3BE9-FD72-D7E5A465C1B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988" y="2418077"/>
            <a:ext cx="3498354" cy="238486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77D7598F-91E1-82F7-8647-B940D0F758E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1974" y="33213"/>
            <a:ext cx="4778690" cy="327660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61E1261A-F454-1923-ED3B-A349EF146732}"/>
              </a:ext>
            </a:extLst>
          </p:cNvPr>
          <p:cNvSpPr txBox="1"/>
          <p:nvPr/>
        </p:nvSpPr>
        <p:spPr>
          <a:xfrm>
            <a:off x="4089749" y="3557392"/>
            <a:ext cx="492090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/>
              <a:t>Full powering overview MCBXFAP1, vertical cool down 1 and 2 and in the LMQXF1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2165076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B24E608-9752-8DDD-CB16-2F19A5D9B2A3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8E5AE18B-F091-4313-A15C-F1D0EB836488}" type="datetime1">
              <a:rPr lang="en-US" smtClean="0"/>
              <a:t>12/20/2024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7B807E3-98BD-F2B0-103C-47C59146B81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CP1-LMCXF1-SM18 tests- G. Willering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134ADD7-2242-B379-165F-A66FF4CC6CC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548D050B-C757-EEE5-60B4-8C8760715AF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270271"/>
            <a:ext cx="9144000" cy="3043471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03F30305-C90D-3A63-717E-445EAA8191D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396" y="510029"/>
            <a:ext cx="4834495" cy="7602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689951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E326DCC-2473-49D0-603B-9C2A049886A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E70A225-66CD-B0DC-984D-FCC8F3563655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7BF24519-2AEC-4602-8AB5-C081B662C6DB}" type="datetime1">
              <a:rPr lang="en-US" smtClean="0"/>
              <a:t>12/20/2024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62ED3EA-430E-3D54-5463-070FAFEE7D2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CP1-LMCXF1-SM18 tests- G. Willering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DFE9527-4D76-07B3-C116-56BA6E71A21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2" name="Picture 1" descr="A graph with red lines and numbers&#10;&#10;Description automatically generated">
            <a:extLst>
              <a:ext uri="{FF2B5EF4-FFF2-40B4-BE49-F238E27FC236}">
                <a16:creationId xmlns:a16="http://schemas.microsoft.com/office/drawing/2014/main" id="{3ACA90C2-8C4C-0B33-A4E2-2C436F38CD09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2126" t="2855" r="1826" b="39530"/>
          <a:stretch/>
        </p:blipFill>
        <p:spPr>
          <a:xfrm>
            <a:off x="301462" y="146838"/>
            <a:ext cx="5164915" cy="2386287"/>
          </a:xfrm>
          <a:prstGeom prst="rect">
            <a:avLst/>
          </a:prstGeom>
        </p:spPr>
      </p:pic>
      <p:pic>
        <p:nvPicPr>
          <p:cNvPr id="7" name="Picture 6" descr="A graph of a graph of a graph&#10;&#10;Description automatically generated with medium confidence">
            <a:extLst>
              <a:ext uri="{FF2B5EF4-FFF2-40B4-BE49-F238E27FC236}">
                <a16:creationId xmlns:a16="http://schemas.microsoft.com/office/drawing/2014/main" id="{F6552D6E-D5A2-E0DE-16DD-16E0BBE55E2C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2857" t="2745" r="1527" b="40498"/>
          <a:stretch/>
        </p:blipFill>
        <p:spPr>
          <a:xfrm>
            <a:off x="573773" y="2663106"/>
            <a:ext cx="4131487" cy="1888871"/>
          </a:xfrm>
          <a:prstGeom prst="rect">
            <a:avLst/>
          </a:prstGeom>
        </p:spPr>
      </p:pic>
      <p:pic>
        <p:nvPicPr>
          <p:cNvPr id="8" name="Picture 7" descr="A graph of a graph of a graph&#10;&#10;Description automatically generated with medium confidence">
            <a:extLst>
              <a:ext uri="{FF2B5EF4-FFF2-40B4-BE49-F238E27FC236}">
                <a16:creationId xmlns:a16="http://schemas.microsoft.com/office/drawing/2014/main" id="{DBD0F6D9-7D6A-319D-0CBB-B064BED0B8CD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2857" t="58499" r="26860" b="3396"/>
          <a:stretch/>
        </p:blipFill>
        <p:spPr>
          <a:xfrm>
            <a:off x="4882133" y="2752931"/>
            <a:ext cx="4308242" cy="1799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3826770"/>
      </p:ext>
    </p:extLst>
  </p:cSld>
  <p:clrMapOvr>
    <a:masterClrMapping/>
  </p:clrMapOvr>
</p:sld>
</file>

<file path=ppt/theme/theme1.xml><?xml version="1.0" encoding="utf-8"?>
<a:theme xmlns:a="http://schemas.openxmlformats.org/drawingml/2006/main" name="CERNCorporate16-9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CERNCorporate16-9</Template>
  <TotalTime>3063</TotalTime>
  <Words>283</Words>
  <Application>Microsoft Office PowerPoint</Application>
  <PresentationFormat>On-screen Show (16:9)</PresentationFormat>
  <Paragraphs>86</Paragraphs>
  <Slides>18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1" baseType="lpstr">
      <vt:lpstr>Arial</vt:lpstr>
      <vt:lpstr>Calibri</vt:lpstr>
      <vt:lpstr>CERNCorporate16-9</vt:lpstr>
      <vt:lpstr>CP-prototype cold mass    MTF: HCLMCXF001-CR000001  Discussion on flattop quenches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D2-prototype cold mass Cold test – focus on MBRDP1</dc:title>
  <dc:creator>Gerard Willering</dc:creator>
  <cp:lastModifiedBy>Gerard Willering</cp:lastModifiedBy>
  <cp:revision>43</cp:revision>
  <dcterms:created xsi:type="dcterms:W3CDTF">2022-11-11T07:39:47Z</dcterms:created>
  <dcterms:modified xsi:type="dcterms:W3CDTF">2024-12-20T10:59:20Z</dcterms:modified>
</cp:coreProperties>
</file>