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5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16"/>
  </p:notesMasterIdLst>
  <p:sldIdLst>
    <p:sldId id="465" r:id="rId7"/>
    <p:sldId id="479" r:id="rId8"/>
    <p:sldId id="482" r:id="rId9"/>
    <p:sldId id="478" r:id="rId10"/>
    <p:sldId id="492" r:id="rId11"/>
    <p:sldId id="485" r:id="rId12"/>
    <p:sldId id="490" r:id="rId13"/>
    <p:sldId id="491" r:id="rId14"/>
    <p:sldId id="288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465"/>
            <p14:sldId id="479"/>
            <p14:sldId id="482"/>
            <p14:sldId id="478"/>
            <p14:sldId id="492"/>
            <p14:sldId id="485"/>
            <p14:sldId id="490"/>
            <p14:sldId id="491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EE3"/>
    <a:srgbClr val="668BCC"/>
    <a:srgbClr val="B9CFFF"/>
    <a:srgbClr val="2F2F2F"/>
    <a:srgbClr val="BFBFCB"/>
    <a:srgbClr val="0033A0"/>
    <a:srgbClr val="1C446B"/>
    <a:srgbClr val="E15E32"/>
    <a:srgbClr val="000000"/>
    <a:srgbClr val="556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25"/>
    <p:restoredTop sz="88452"/>
  </p:normalViewPr>
  <p:slideViewPr>
    <p:cSldViewPr snapToGrid="0" snapToObjects="1">
      <p:cViewPr varScale="1">
        <p:scale>
          <a:sx n="68" d="100"/>
          <a:sy n="68" d="100"/>
        </p:scale>
        <p:origin x="1134" y="66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WELCOME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this slide the speaker: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Introduces him/herself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Describes how this brief presentation aims to give an overview of CERN, as an introduction to the visit that will follow.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233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803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596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467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128C-A8B7-F64D-AFF3-7DA496881FB9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1A108-8846-1B4E-AD45-B798F4B17D29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F87C-396F-D84E-A5FD-8C5CA667E89E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00730-640E-7247-B09A-947E7B70144F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B1A4-8602-F847-AA01-72032687B4D4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42519-83FE-774A-BD99-A3F98E581809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30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4F00-EE3D-C94B-8BD0-152CDA79E016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E168-5E8C-464B-8813-C4D5AC66375D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62E6-19C6-E24A-A4D4-12B5DD3117B9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6D9B7-6929-1D44-83BC-2ED9F659AA8D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FEB8-37C4-6A4F-9EED-F6E818E2B925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3100-DD32-C44D-92DE-6AC10077BF97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309B40E-E993-A84F-AAED-E715F3F81539}" type="datetime3">
              <a:rPr lang="en-US" smtClean="0"/>
              <a:t>9 January 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BD8A-5675-0C4E-ADCB-D2BA00CD4EDE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51B07A75-9045-6C4C-831F-B55D6D9331EF}" type="datetime3">
              <a:rPr lang="en-US" smtClean="0"/>
              <a:t>9 January 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BADE4-44D3-0346-B1A3-462938C9676D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A19-B115-B44D-B027-95F616946FF5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26AF0-5331-384F-9C8A-CF88901A93C3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A0A4C-9B5A-F24F-876D-933D59F882A5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5E8-5AB5-2C43-95FE-BB836FBBC5CB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59C6-462E-8241-85E1-039ED5232BE6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3A01-35DA-7949-8EF6-FEC58AFAB1A7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4C95-668A-354F-9464-D050DEEC4D2E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C4E7-7D41-6445-87D7-52F08EDB0BB5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66DFD-9D06-FB4F-A263-ACE952873CEB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4DE343D-C4D0-C442-AF12-14C022814F42}" type="datetime3">
              <a:rPr lang="en-US" smtClean="0"/>
              <a:t>9 January 2025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8124-7512-244B-9C52-0A1D3DFE2D78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BAB39691-379E-7544-9246-BF094B71D7DD}" type="datetime3">
              <a:rPr lang="en-US" smtClean="0"/>
              <a:t>9 January 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438F2-9A32-8349-8979-DCB14EB7AF3C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33254B04-C30D-784E-B8ED-3B34FF111EFD}" type="datetime3">
              <a:rPr lang="en-US" smtClean="0"/>
              <a:t>9 January 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4AA-CB2C-C242-8545-39B90B5AEA8E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FD24A-F4DE-2F4C-8B22-992BB06B2BD1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F014D-36FD-FD46-B820-AD32EB4DCA02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F8AD3-6600-FF4E-BD23-A3D8536CCEDE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8AC3-1305-3B4F-859A-95B806089274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91A9F-33F9-6145-925E-EEBE5DD69FA5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C-E29F-F543-9EE1-355B347919E9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F6CA-221B-7048-A984-9CBCD1D55F12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BC8E-A332-724D-BBAE-53B4628435F1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3B08-885A-B640-AC79-165C5BEFFE4A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711F9-2AE6-4D41-AE04-A3E3867CBF1B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5165-EFB8-6943-A0F3-B37D78F85EDA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3679C2C3-7047-BB4E-9A5C-BEB3A642879D}" type="datetime3">
              <a:rPr lang="en-US" smtClean="0"/>
              <a:t>9 January 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C106-20DC-7C43-BF86-A1F1EFF3BBDC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11C2-0120-B749-AF1B-DDAEECF9444D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C3B2348-1DC2-0944-BF68-3D10377C8D3B}" type="datetime3">
              <a:rPr lang="en-US" smtClean="0"/>
              <a:t>9 January 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F360A-B3C2-1746-9A45-4753E8D1511E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35334-718E-F240-992D-A6FEEC52EB98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7CA-A1C8-2B41-8E0E-BB6C4B31F5B1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50D0-4857-5B41-B54A-2CAD2350A637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AB81-AD89-B842-A511-E9CC422A866C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E5F9-09B9-BA42-AF52-8096A5F722D4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7CA6-FB57-8D44-8054-2F2E27A45553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8A604-16E7-3145-8300-57CFEE7EAF54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89B0828E-7C1E-D742-8720-C3A3A3E6CDC4}" type="datetime3">
              <a:rPr lang="en-US" smtClean="0"/>
              <a:t>9 January 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7979B-C409-F246-B1A9-4976B2AEDA7C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634A-7449-944D-9FC6-02FC5D8D3C19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225E-2BBB-B942-B94C-AFAF606E6AAA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7A9BF2EC-7FDD-0D4E-99FE-BFB59A1199FC}" type="datetime3">
              <a:rPr lang="en-US" smtClean="0"/>
              <a:t>9 January 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CAD-681E-5141-9E27-3B83801ACBF6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676203E-809A-4747-9C97-195A2D9BACBB}" type="datetime3">
              <a:rPr lang="en-US" smtClean="0"/>
              <a:t>9 January 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F93E2-8414-9E41-B771-4EBB8BB3FEE5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EEBF6-96B6-2C4B-98E8-6C3BE7357700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D89-D27E-9F4F-A680-8446D945FADE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A97C-A7CB-FC44-B9AC-094168630C07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AFB61-F878-DA4C-9AF4-CBAD1907A607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8D349-9822-E844-844A-495614B0882B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CF9B-3110-E645-BFF0-D04B4B5074BE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74C9-9F6F-C240-BE48-99504895DD81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E3FB-F077-474E-A436-1D3975045AEA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D6E2-68DA-6B42-91AD-F8BDFA9FD032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8CB2-B7D4-6940-846C-EF32CEEF90E8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9845-24FB-B245-82C2-B3CD296F9ACD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AE625-C297-2547-8E5F-F742EBF8F9F4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D8E11-A3F8-5A42-A1AB-D74E1CE1D5B6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D83B-5F54-714F-B6E8-54E6977B4C79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6AE8C0CF-A266-164D-B352-231C7B6B0E47}" type="datetime3">
              <a:rPr lang="en-US" smtClean="0"/>
              <a:t>9 January 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9490B545-032D-6E4E-9266-F90E3FEDA912}" type="datetime3">
              <a:rPr lang="en-US" smtClean="0"/>
              <a:t>9 January 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D880-A62C-C64F-93E6-1ACFF44AC7BF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26C0B-2220-0F4C-AAF8-51892D9390BB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25049-AB8D-E849-B696-57191CFB10D6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870C-26E1-B44C-90EF-EB495E4B8319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5F4A-9666-1C46-89D7-49D08264B1D1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5FCEA-5108-C540-B4F8-99C10346760C}" type="datetime3">
              <a:rPr lang="en-US" smtClean="0"/>
              <a:t>9 January 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8191-4966-104C-8400-874AE8D1CF5E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8189417-48B0-A044-ADC1-9530164EF904}" type="datetime3">
              <a:rPr lang="en-US" smtClean="0"/>
              <a:t>9 January 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  <p:sldLayoutId id="2147483798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7CD9DCA-BFA3-2A46-A48A-F4121D1FBA31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2C5FB86E-5D80-3645-9E74-16065E0C006F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560E034-D51C-F749-B598-6822AB101ADC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2EE6BD2-F92E-4341-A022-DD56983F91A9}" type="datetime3">
              <a:rPr lang="en-US" smtClean="0"/>
              <a:t>9 January 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8E791807-4850-2348-85ED-5E1C79340D9F}" type="datetime3">
              <a:rPr lang="en-US" smtClean="0"/>
              <a:t>9 January 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fr/maps/place/CERN+Pr%C3%A9vessin/@46.254936,6.0569664,841m/data=!3m1!1e3!4m6!3m5!1s0x478c637b966a068f:0x44130099e2c910d4!8m2!3d46.2551845!4d6.0585865!16s%2Fg%2F11h5x96syd?entry=ttu&amp;g_ep=EgoyMDI0MTIxMS4wIKXMDSoASAFQAw%3D%3D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google.fr/maps/place/CERN+Restaurant+2/@46.2317808,6.044673,3a,75y,90t/data=!3m8!1e2!3m6!1sAF1QipNuohkNPVihpjBO4VoM7XU272EY1DpRQr11DWmU!2e10!3e12!6shttps:%2F%2Flh5.googleusercontent.com%2Fp%2FAF1QipNuohkNPVihpjBO4VoM7XU272EY1DpRQr11DWmU%3Dw203-h152-k-no!7i4000!8i3000!4m11!1m2!2m1!1sCERN+R2+restaurant!3m7!1s0x478c63bc82f9156b:0xa8447db084d13cac!8m2!3d46.2317808!4d6.044673!10e5!15sChJDRVJOIFIyIHJlc3RhdXJhbnRaFCISY2VybiByMiByZXN0YXVyYW50kgEKcmVzdGF1cmFudOABAA!16s%2Fg%2F11qh20_kjc?entry=ttu&amp;g_ep=EgoyMDI0MTIxMS4wIKXMDSoASAFQAw%3D%3D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1895"/>
            <a:ext cx="12192000" cy="4223103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January 10</a:t>
            </a:r>
            <a:r>
              <a:rPr lang="en-US" baseline="30000" dirty="0"/>
              <a:t>th</a:t>
            </a:r>
            <a:r>
              <a:rPr lang="en-US" dirty="0"/>
              <a:t> 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 err="1"/>
              <a:t>G,Le</a:t>
            </a:r>
            <a:r>
              <a:rPr lang="fr-FR" dirty="0"/>
              <a:t> Godec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63" y="4643583"/>
            <a:ext cx="12176886" cy="1723098"/>
          </a:xfrm>
        </p:spPr>
        <p:txBody>
          <a:bodyPr>
            <a:normAutofit/>
          </a:bodyPr>
          <a:lstStyle/>
          <a:p>
            <a:r>
              <a:rPr lang="fr-FR" b="1" dirty="0"/>
              <a:t>WELCOME TO CERN</a:t>
            </a:r>
            <a:br>
              <a:rPr lang="fr-FR" b="1" dirty="0"/>
            </a:br>
            <a:r>
              <a:rPr lang="fr-FR" sz="1200" b="1" dirty="0"/>
              <a:t> </a:t>
            </a:r>
            <a:br>
              <a:rPr lang="fr-FR" b="1" dirty="0"/>
            </a:br>
            <a:r>
              <a:rPr lang="fr-FR" b="1" dirty="0"/>
              <a:t>Friday, </a:t>
            </a:r>
            <a:r>
              <a:rPr lang="fr-FR" b="1" dirty="0" err="1"/>
              <a:t>January</a:t>
            </a:r>
            <a:r>
              <a:rPr lang="fr-FR" b="1" dirty="0"/>
              <a:t> 10th 225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04C6EBC-8B81-94F1-3F0E-422B82EBC2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20200" y="356830"/>
            <a:ext cx="29718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58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044045-2024-E2A9-52F4-032E45481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814" y="2320081"/>
            <a:ext cx="6757398" cy="4361349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dirty="0"/>
              <a:t>Meeting Point : Entrance of </a:t>
            </a:r>
            <a:r>
              <a:rPr lang="en-US" sz="3600" dirty="0" err="1"/>
              <a:t>Prevessin</a:t>
            </a:r>
            <a:r>
              <a:rPr lang="en-US" sz="3600" dirty="0"/>
              <a:t> site (FR)</a:t>
            </a:r>
            <a:br>
              <a:rPr lang="en-US" sz="3600" dirty="0"/>
            </a:br>
            <a:r>
              <a:rPr lang="en-US" sz="3600" dirty="0" err="1"/>
              <a:t>Location:</a:t>
            </a:r>
            <a:r>
              <a:rPr lang="en-US" sz="3600" dirty="0" err="1">
                <a:hlinkClick r:id="rId3"/>
              </a:rPr>
              <a:t>Maps</a:t>
            </a:r>
            <a:br>
              <a:rPr lang="en-US" sz="3600" dirty="0"/>
            </a:br>
            <a:r>
              <a:rPr lang="en-US" sz="3600" dirty="0" err="1"/>
              <a:t>Adress</a:t>
            </a:r>
            <a:r>
              <a:rPr lang="en-US" sz="3600" dirty="0"/>
              <a:t>:</a:t>
            </a:r>
            <a:r>
              <a:rPr lang="fr-FR" sz="1600" dirty="0"/>
              <a:t> </a:t>
            </a:r>
            <a:r>
              <a:rPr lang="fr-FR" sz="3600" dirty="0"/>
              <a:t>9001, route de Saint-Genis, 01280 Prévessin-Moëns, France.</a:t>
            </a:r>
            <a:br>
              <a:rPr lang="en-US" sz="3600" dirty="0"/>
            </a:br>
            <a:r>
              <a:rPr lang="en-US" sz="4400" dirty="0"/>
              <a:t>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D28D3F7-D96E-9D30-4A25-82AD9B5D3F5E}"/>
              </a:ext>
            </a:extLst>
          </p:cNvPr>
          <p:cNvGrpSpPr/>
          <p:nvPr/>
        </p:nvGrpSpPr>
        <p:grpSpPr>
          <a:xfrm>
            <a:off x="4567501" y="3778563"/>
            <a:ext cx="6834659" cy="1470706"/>
            <a:chOff x="4237301" y="3653627"/>
            <a:chExt cx="6834659" cy="147070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A248F3E-6330-0D06-7ED0-4DA00E205727}"/>
                </a:ext>
              </a:extLst>
            </p:cNvPr>
            <p:cNvSpPr/>
            <p:nvPr/>
          </p:nvSpPr>
          <p:spPr>
            <a:xfrm>
              <a:off x="4237301" y="3653627"/>
              <a:ext cx="222913" cy="1910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A093B31-6EC2-E3FB-F269-0538C7386893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>
              <a:off x="4460214" y="3776133"/>
              <a:ext cx="4875586" cy="111736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1577E1E-17D8-5917-AD5B-54F6AC6FE98A}"/>
                </a:ext>
              </a:extLst>
            </p:cNvPr>
            <p:cNvSpPr txBox="1"/>
            <p:nvPr/>
          </p:nvSpPr>
          <p:spPr>
            <a:xfrm>
              <a:off x="9335800" y="4662668"/>
              <a:ext cx="17361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8h45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FEAAF053-192A-CBC2-719E-A89D8B614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 err="1"/>
              <a:t>G,Le</a:t>
            </a:r>
            <a:r>
              <a:rPr lang="fr-FR" dirty="0"/>
              <a:t> Godec</a:t>
            </a:r>
            <a:endParaRPr lang="en-US" dirty="0"/>
          </a:p>
        </p:txBody>
      </p:sp>
      <p:sp>
        <p:nvSpPr>
          <p:cNvPr id="19" name="Espace réservé de la date 3">
            <a:extLst>
              <a:ext uri="{FF2B5EF4-FFF2-40B4-BE49-F238E27FC236}">
                <a16:creationId xmlns:a16="http://schemas.microsoft.com/office/drawing/2014/main" id="{50F3C56E-F110-2BC0-23EA-99E12F0FF3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US" dirty="0"/>
              <a:t>January 10</a:t>
            </a:r>
            <a:r>
              <a:rPr lang="en-US" baseline="30000" dirty="0"/>
              <a:t>th</a:t>
            </a:r>
            <a:r>
              <a:rPr lang="en-US" dirty="0"/>
              <a:t> 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105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Visitor Badges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A36E7EE-931E-546A-9EFA-D0451C40432D}"/>
              </a:ext>
            </a:extLst>
          </p:cNvPr>
          <p:cNvSpPr txBox="1">
            <a:spLocks/>
          </p:cNvSpPr>
          <p:nvPr/>
        </p:nvSpPr>
        <p:spPr>
          <a:xfrm>
            <a:off x="810835" y="1353288"/>
            <a:ext cx="10800000" cy="47293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F2F2F"/>
                </a:solidFill>
              </a:rPr>
              <a:t>Keep with you during all day!</a:t>
            </a:r>
            <a:endParaRPr lang="en-US" sz="2000" dirty="0">
              <a:solidFill>
                <a:srgbClr val="2F2F2F"/>
              </a:solidFill>
            </a:endParaRPr>
          </a:p>
        </p:txBody>
      </p:sp>
      <p:pic>
        <p:nvPicPr>
          <p:cNvPr id="2050" name="79C70279-61AD-4CC7-8D74-F83C293DE891" descr="IMG_7739.jpg">
            <a:extLst>
              <a:ext uri="{FF2B5EF4-FFF2-40B4-BE49-F238E27FC236}">
                <a16:creationId xmlns:a16="http://schemas.microsoft.com/office/drawing/2014/main" id="{3053F25E-90A5-48DD-4B14-6B77954FB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465" y="1940217"/>
            <a:ext cx="3469708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C4274BC-F541-B7EA-F656-B19541EE50E5}"/>
              </a:ext>
            </a:extLst>
          </p:cNvPr>
          <p:cNvSpPr/>
          <p:nvPr/>
        </p:nvSpPr>
        <p:spPr>
          <a:xfrm>
            <a:off x="3541595" y="3582537"/>
            <a:ext cx="1296536" cy="2115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Family Name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29F1F2-15DC-E7EE-EF95-1A5C69B16A28}"/>
              </a:ext>
            </a:extLst>
          </p:cNvPr>
          <p:cNvSpPr/>
          <p:nvPr/>
        </p:nvSpPr>
        <p:spPr>
          <a:xfrm>
            <a:off x="3541595" y="4068676"/>
            <a:ext cx="1296536" cy="2115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First Name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A6EBC253-D1BB-8D3E-65FE-F20945683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 err="1"/>
              <a:t>G,Le</a:t>
            </a:r>
            <a:r>
              <a:rPr lang="fr-FR" dirty="0"/>
              <a:t> Godec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E70E7C-880A-616B-6BFD-71E79FECAA1E}"/>
              </a:ext>
            </a:extLst>
          </p:cNvPr>
          <p:cNvSpPr/>
          <p:nvPr/>
        </p:nvSpPr>
        <p:spPr>
          <a:xfrm>
            <a:off x="3608341" y="5013403"/>
            <a:ext cx="1296536" cy="4645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HES-SO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8" name="Espace réservé de la date 3">
            <a:extLst>
              <a:ext uri="{FF2B5EF4-FFF2-40B4-BE49-F238E27FC236}">
                <a16:creationId xmlns:a16="http://schemas.microsoft.com/office/drawing/2014/main" id="{459CA246-F0F1-008F-8006-FFE0D4D7EF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US" dirty="0"/>
              <a:t>January 10</a:t>
            </a:r>
            <a:r>
              <a:rPr lang="en-US" baseline="30000" dirty="0"/>
              <a:t>th</a:t>
            </a:r>
            <a:r>
              <a:rPr lang="en-US" dirty="0"/>
              <a:t> 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569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Program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07CA4CC8-27A3-326B-F809-1C455C692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 err="1"/>
              <a:t>G,Le</a:t>
            </a:r>
            <a:r>
              <a:rPr lang="fr-FR" dirty="0"/>
              <a:t> Godec</a:t>
            </a:r>
            <a:endParaRPr lang="en-US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4C967ED3-95AA-73BF-C79B-D321AD22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US" dirty="0"/>
              <a:t>January 10</a:t>
            </a:r>
            <a:r>
              <a:rPr lang="en-US" baseline="30000" dirty="0"/>
              <a:t>th</a:t>
            </a:r>
            <a:r>
              <a:rPr lang="en-US" dirty="0"/>
              <a:t> 2025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E490DF-4861-0A56-B56D-0219E0455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132" y="615261"/>
            <a:ext cx="4790977" cy="606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14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96856-FAB6-ADAC-EE81-18E2AE6CB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5F4254B-4B3A-63E7-1224-B2F1CF654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Program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E0FC8-5568-6DA9-7966-4B10B90FB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5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00A32B6E-3898-5423-AE88-5B93FB70E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 err="1"/>
              <a:t>G,Le</a:t>
            </a:r>
            <a:r>
              <a:rPr lang="fr-FR" dirty="0"/>
              <a:t> Godec</a:t>
            </a:r>
            <a:endParaRPr lang="en-US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07439985-E5C9-511B-E90C-F4D85A74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US" dirty="0"/>
              <a:t>January 10</a:t>
            </a:r>
            <a:r>
              <a:rPr lang="en-US" baseline="30000" dirty="0"/>
              <a:t>th</a:t>
            </a:r>
            <a:r>
              <a:rPr lang="en-US" dirty="0"/>
              <a:t> 2025</a:t>
            </a:r>
            <a:endParaRPr lang="fr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F509CF-D300-BE78-5869-6D8C45A6C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477" y="823032"/>
            <a:ext cx="6769523" cy="586387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D03E6D2-F6B0-F679-A1D4-AAF6D11D17D0}"/>
              </a:ext>
            </a:extLst>
          </p:cNvPr>
          <p:cNvGrpSpPr/>
          <p:nvPr/>
        </p:nvGrpSpPr>
        <p:grpSpPr>
          <a:xfrm>
            <a:off x="6070600" y="4958489"/>
            <a:ext cx="413896" cy="527911"/>
            <a:chOff x="6070600" y="4958489"/>
            <a:chExt cx="413896" cy="527911"/>
          </a:xfrm>
        </p:grpSpPr>
        <p:sp>
          <p:nvSpPr>
            <p:cNvPr id="5" name="Arrow: Down 4">
              <a:extLst>
                <a:ext uri="{FF2B5EF4-FFF2-40B4-BE49-F238E27FC236}">
                  <a16:creationId xmlns:a16="http://schemas.microsoft.com/office/drawing/2014/main" id="{96A516CB-B358-71C7-3C08-9E5D3AEE1E32}"/>
                </a:ext>
              </a:extLst>
            </p:cNvPr>
            <p:cNvSpPr/>
            <p:nvPr/>
          </p:nvSpPr>
          <p:spPr>
            <a:xfrm>
              <a:off x="6231467" y="5257800"/>
              <a:ext cx="135466" cy="228600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9617633-0E91-B767-B49B-B66FA7840E9F}"/>
                </a:ext>
              </a:extLst>
            </p:cNvPr>
            <p:cNvSpPr txBox="1"/>
            <p:nvPr/>
          </p:nvSpPr>
          <p:spPr>
            <a:xfrm>
              <a:off x="6070600" y="4958489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R2</a:t>
              </a:r>
              <a:endParaRPr lang="fr-FR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2948F7A-A2B0-AEA2-85B1-E9C5DE535D57}"/>
              </a:ext>
            </a:extLst>
          </p:cNvPr>
          <p:cNvGrpSpPr/>
          <p:nvPr/>
        </p:nvGrpSpPr>
        <p:grpSpPr>
          <a:xfrm>
            <a:off x="7163231" y="5647267"/>
            <a:ext cx="881973" cy="519444"/>
            <a:chOff x="5935564" y="4966956"/>
            <a:chExt cx="881973" cy="519444"/>
          </a:xfrm>
        </p:grpSpPr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D3F3E5F3-DC34-B821-5EA1-F923B51925FA}"/>
                </a:ext>
              </a:extLst>
            </p:cNvPr>
            <p:cNvSpPr/>
            <p:nvPr/>
          </p:nvSpPr>
          <p:spPr>
            <a:xfrm>
              <a:off x="6231467" y="5257800"/>
              <a:ext cx="135466" cy="228600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C539683-BA1B-FA9C-E3C8-686E0FC4FBAD}"/>
                </a:ext>
              </a:extLst>
            </p:cNvPr>
            <p:cNvSpPr txBox="1"/>
            <p:nvPr/>
          </p:nvSpPr>
          <p:spPr>
            <a:xfrm>
              <a:off x="5935564" y="4966956"/>
              <a:ext cx="8819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LINAC 4</a:t>
              </a:r>
              <a:endParaRPr lang="fr-FR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4EF41F1-0806-C94C-D812-365A16A4C027}"/>
              </a:ext>
            </a:extLst>
          </p:cNvPr>
          <p:cNvGrpSpPr/>
          <p:nvPr/>
        </p:nvGrpSpPr>
        <p:grpSpPr>
          <a:xfrm>
            <a:off x="8025968" y="3434489"/>
            <a:ext cx="873957" cy="527911"/>
            <a:chOff x="5917768" y="4958489"/>
            <a:chExt cx="873957" cy="527911"/>
          </a:xfrm>
        </p:grpSpPr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6152ABC8-3BFB-44B6-A027-F3B464F41D4B}"/>
                </a:ext>
              </a:extLst>
            </p:cNvPr>
            <p:cNvSpPr/>
            <p:nvPr/>
          </p:nvSpPr>
          <p:spPr>
            <a:xfrm>
              <a:off x="6231467" y="5257800"/>
              <a:ext cx="135466" cy="228600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DB220D-5835-41A7-5047-F00897CE260A}"/>
                </a:ext>
              </a:extLst>
            </p:cNvPr>
            <p:cNvSpPr txBox="1"/>
            <p:nvPr/>
          </p:nvSpPr>
          <p:spPr>
            <a:xfrm>
              <a:off x="5917768" y="4958489"/>
              <a:ext cx="873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POPS-B</a:t>
              </a:r>
              <a:endParaRPr lang="fr-FR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CB61A72-944A-B788-6C49-A40FFA7BC192}"/>
              </a:ext>
            </a:extLst>
          </p:cNvPr>
          <p:cNvGrpSpPr/>
          <p:nvPr/>
        </p:nvGrpSpPr>
        <p:grpSpPr>
          <a:xfrm>
            <a:off x="7180704" y="2906578"/>
            <a:ext cx="444352" cy="527911"/>
            <a:chOff x="6070600" y="4958489"/>
            <a:chExt cx="444352" cy="527911"/>
          </a:xfrm>
        </p:grpSpPr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875BB482-EC9B-2D77-D92E-FA240EA930B8}"/>
                </a:ext>
              </a:extLst>
            </p:cNvPr>
            <p:cNvSpPr/>
            <p:nvPr/>
          </p:nvSpPr>
          <p:spPr>
            <a:xfrm>
              <a:off x="6231467" y="5257800"/>
              <a:ext cx="135466" cy="228600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DD7E3D-A43A-7DFD-41A2-CCA25D0C88EC}"/>
                </a:ext>
              </a:extLst>
            </p:cNvPr>
            <p:cNvSpPr txBox="1"/>
            <p:nvPr/>
          </p:nvSpPr>
          <p:spPr>
            <a:xfrm>
              <a:off x="6070600" y="4958489"/>
              <a:ext cx="444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AD</a:t>
              </a:r>
              <a:endParaRPr lang="fr-FR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625A0ED-6902-C976-4BCC-EA1C44AB0989}"/>
              </a:ext>
            </a:extLst>
          </p:cNvPr>
          <p:cNvGrpSpPr/>
          <p:nvPr/>
        </p:nvGrpSpPr>
        <p:grpSpPr>
          <a:xfrm>
            <a:off x="3259666" y="1732689"/>
            <a:ext cx="679930" cy="527911"/>
            <a:chOff x="6070600" y="4958489"/>
            <a:chExt cx="679930" cy="527911"/>
          </a:xfrm>
        </p:grpSpPr>
        <p:sp>
          <p:nvSpPr>
            <p:cNvPr id="22" name="Arrow: Down 21">
              <a:extLst>
                <a:ext uri="{FF2B5EF4-FFF2-40B4-BE49-F238E27FC236}">
                  <a16:creationId xmlns:a16="http://schemas.microsoft.com/office/drawing/2014/main" id="{DC3E7DD7-4498-F177-C932-4E89D0D88FCE}"/>
                </a:ext>
              </a:extLst>
            </p:cNvPr>
            <p:cNvSpPr/>
            <p:nvPr/>
          </p:nvSpPr>
          <p:spPr>
            <a:xfrm>
              <a:off x="6231467" y="5257800"/>
              <a:ext cx="135466" cy="228600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862A7DF-D486-9398-4804-CDF46EFBBCE0}"/>
                </a:ext>
              </a:extLst>
            </p:cNvPr>
            <p:cNvSpPr txBox="1"/>
            <p:nvPr/>
          </p:nvSpPr>
          <p:spPr>
            <a:xfrm>
              <a:off x="6070600" y="4958489"/>
              <a:ext cx="6799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P Hall</a:t>
              </a:r>
              <a:endParaRPr lang="fr-FR" sz="14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5535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Lunch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/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A36E7EE-931E-546A-9EFA-D0451C40432D}"/>
              </a:ext>
            </a:extLst>
          </p:cNvPr>
          <p:cNvSpPr txBox="1">
            <a:spLocks/>
          </p:cNvSpPr>
          <p:nvPr/>
        </p:nvSpPr>
        <p:spPr>
          <a:xfrm>
            <a:off x="810835" y="1353288"/>
            <a:ext cx="10800000" cy="47293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F2F2F"/>
                </a:solidFill>
              </a:rPr>
              <a:t>CERN </a:t>
            </a:r>
            <a:r>
              <a:rPr lang="en-US" sz="2000" b="1" dirty="0">
                <a:solidFill>
                  <a:srgbClr val="2F2F2F"/>
                </a:solidFill>
                <a:hlinkClick r:id="rId2"/>
              </a:rPr>
              <a:t>R2 Restaurant</a:t>
            </a:r>
            <a:endParaRPr lang="en-US" sz="2000" dirty="0">
              <a:solidFill>
                <a:srgbClr val="2F2F2F"/>
              </a:solidFill>
            </a:endParaRPr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906FA266-52B8-366C-9E01-869AB88A9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 err="1"/>
              <a:t>G,Le</a:t>
            </a:r>
            <a:r>
              <a:rPr lang="fr-FR" dirty="0"/>
              <a:t> Godec</a:t>
            </a:r>
            <a:endParaRPr lang="en-US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82801E42-212E-E91D-8041-383BE98B1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US" dirty="0"/>
              <a:t>January 10</a:t>
            </a:r>
            <a:r>
              <a:rPr lang="en-US" baseline="30000" dirty="0"/>
              <a:t>th</a:t>
            </a:r>
            <a:r>
              <a:rPr lang="en-US" dirty="0"/>
              <a:t> 2025</a:t>
            </a:r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059402-08A7-97F7-AA7A-53B8C99A9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939" y="1890464"/>
            <a:ext cx="6333542" cy="454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76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725900"/>
          </a:xfrm>
        </p:spPr>
        <p:txBody>
          <a:bodyPr/>
          <a:lstStyle/>
          <a:p>
            <a:pPr algn="l"/>
            <a:r>
              <a:rPr lang="en-US" dirty="0"/>
              <a:t>Safety Rules </a:t>
            </a:r>
            <a:r>
              <a:rPr lang="en-US" sz="2000" dirty="0"/>
              <a:t>(For the technical visits)</a:t>
            </a:r>
            <a:endParaRPr lang="en-GB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39AFE-E732-5491-2AFA-3F61F25D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0033A0"/>
                </a:solidFill>
                <a:latin typeface="Arial" panose="020B0604020202020204"/>
              </a:rPr>
              <a:t>SY-EPC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A36E7EE-931E-546A-9EFA-D0451C40432D}"/>
              </a:ext>
            </a:extLst>
          </p:cNvPr>
          <p:cNvSpPr txBox="1">
            <a:spLocks/>
          </p:cNvSpPr>
          <p:nvPr/>
        </p:nvSpPr>
        <p:spPr>
          <a:xfrm>
            <a:off x="604341" y="1361136"/>
            <a:ext cx="10800000" cy="43783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Keep your Visitor Badge with you and wear it visibly during the entire day! </a:t>
            </a:r>
          </a:p>
          <a:p>
            <a:pPr lvl="0">
              <a:lnSpc>
                <a:spcPct val="120000"/>
              </a:lnSpc>
            </a:pPr>
            <a:endParaRPr lang="en-US" sz="2000" b="1" dirty="0">
              <a:solidFill>
                <a:srgbClr val="2F2F2F"/>
              </a:solidFill>
              <a:latin typeface="Arial" panose="020B0604020202020204"/>
            </a:endParaRPr>
          </a:p>
          <a:p>
            <a:pPr lvl="0">
              <a:lnSpc>
                <a:spcPct val="120000"/>
              </a:lnSpc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Accessibility:  The technical visits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are not suitable for persons with reduced mobility.</a:t>
            </a:r>
            <a:endParaRPr lang="en-US" sz="2000" b="1" dirty="0">
              <a:solidFill>
                <a:srgbClr val="2F2F2F"/>
              </a:solidFill>
              <a:latin typeface="Arial" panose="020B0604020202020204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</a:rPr>
              <a:t>The technical visits take place in CERN machine buildings, the floors may be uneven. We also need to pass a couple of stairs.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</a:rPr>
              <a:t>Wear closed flat shoes.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</a:rPr>
              <a:t>Please watch your step.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dirty="0">
              <a:solidFill>
                <a:srgbClr val="2F2F2F"/>
              </a:solidFill>
              <a:latin typeface="Arial" panose="020B0604020202020204"/>
              <a:sym typeface="Wingdings" panose="05000000000000000000" pitchFamily="2" charset="2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rgbClr val="2F2F2F"/>
                </a:solidFill>
              </a:rPr>
              <a:t>At all times, please respect the instructions provided by your guides!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7135D2-A10B-542E-7438-F632D5C465BD}"/>
              </a:ext>
            </a:extLst>
          </p:cNvPr>
          <p:cNvSpPr txBox="1"/>
          <p:nvPr/>
        </p:nvSpPr>
        <p:spPr>
          <a:xfrm>
            <a:off x="8545541" y="5909100"/>
            <a:ext cx="285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F2F2F"/>
                </a:solidFill>
              </a:rPr>
              <a:t>Enjoy the visits!</a:t>
            </a:r>
            <a:endParaRPr lang="en-GB" sz="2400" dirty="0"/>
          </a:p>
        </p:txBody>
      </p:sp>
      <p:pic>
        <p:nvPicPr>
          <p:cNvPr id="6" name="Graphic 5" descr="Person in wheelchair with solid fill">
            <a:extLst>
              <a:ext uri="{FF2B5EF4-FFF2-40B4-BE49-F238E27FC236}">
                <a16:creationId xmlns:a16="http://schemas.microsoft.com/office/drawing/2014/main" id="{CBFE99C8-54B7-F15B-961C-D8E8F5045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39890" y="3358746"/>
            <a:ext cx="914400" cy="9144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5EAE8AF-2333-15CC-5179-2256CC8C260F}"/>
              </a:ext>
            </a:extLst>
          </p:cNvPr>
          <p:cNvCxnSpPr/>
          <p:nvPr/>
        </p:nvCxnSpPr>
        <p:spPr>
          <a:xfrm flipV="1">
            <a:off x="7131151" y="3601015"/>
            <a:ext cx="914400" cy="6188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CEDE010-630C-B648-3C83-BF7F76F381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US" dirty="0"/>
              <a:t>January 10</a:t>
            </a:r>
            <a:r>
              <a:rPr lang="en-US" baseline="30000" dirty="0"/>
              <a:t>th</a:t>
            </a:r>
            <a:r>
              <a:rPr lang="en-US" dirty="0"/>
              <a:t> 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3162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39AFE-E732-5491-2AFA-3F61F25D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0033A0"/>
                </a:solidFill>
                <a:latin typeface="Arial" panose="020B0604020202020204"/>
              </a:rPr>
              <a:t>SY-EPC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A36E7EE-931E-546A-9EFA-D0451C40432D}"/>
              </a:ext>
            </a:extLst>
          </p:cNvPr>
          <p:cNvSpPr txBox="1">
            <a:spLocks/>
          </p:cNvSpPr>
          <p:nvPr/>
        </p:nvSpPr>
        <p:spPr>
          <a:xfrm>
            <a:off x="604341" y="1160656"/>
            <a:ext cx="10800000" cy="510551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sz="2000" b="1" dirty="0">
                <a:solidFill>
                  <a:srgbClr val="2F2F2F"/>
                </a:solidFill>
                <a:latin typeface="Arial" panose="020B0604020202020204"/>
              </a:rPr>
              <a:t>Electrical risks: Please do not touch!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  <a:latin typeface="Arial" panose="020B0604020202020204"/>
              </a:rPr>
              <a:t>Most of our installations are not in service due to our yearly winter technical stop…</a:t>
            </a:r>
            <a:r>
              <a:rPr lang="en-US" sz="2000" b="1" dirty="0">
                <a:solidFill>
                  <a:srgbClr val="2F2F2F"/>
                </a:solidFill>
                <a:latin typeface="Arial" panose="020B0604020202020204"/>
              </a:rPr>
              <a:t>except in the P Hall test platforms that we will visit.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  <a:latin typeface="Arial" panose="020B0604020202020204"/>
              </a:rPr>
              <a:t>Please keep 1 meter distance from electrical installations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endParaRPr lang="en-US" sz="2000" b="1" dirty="0">
              <a:solidFill>
                <a:srgbClr val="2F2F2F"/>
              </a:solidFill>
              <a:latin typeface="Arial" panose="020B0604020202020204"/>
            </a:endParaRPr>
          </a:p>
          <a:p>
            <a:pPr>
              <a:lnSpc>
                <a:spcPct val="120000"/>
              </a:lnSpc>
              <a:defRPr/>
            </a:pPr>
            <a:r>
              <a:rPr lang="en-US" sz="2000" b="1" dirty="0">
                <a:solidFill>
                  <a:srgbClr val="2F2F2F"/>
                </a:solidFill>
                <a:latin typeface="Arial" panose="020B0604020202020204"/>
              </a:rPr>
              <a:t>Strong magnetic and electric fields: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  <a:latin typeface="Arial" panose="020B0604020202020204"/>
              </a:rPr>
              <a:t>Access is not allowed neither for persons carrying medical assistive devices (heart rhythm devices) nor for pregnant women. </a:t>
            </a:r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Graphic 6" descr="Pregnant lady with solid fill">
            <a:extLst>
              <a:ext uri="{FF2B5EF4-FFF2-40B4-BE49-F238E27FC236}">
                <a16:creationId xmlns:a16="http://schemas.microsoft.com/office/drawing/2014/main" id="{DE9B4DE9-945D-7A27-02CB-842B328506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5031" y="5307876"/>
            <a:ext cx="914400" cy="914400"/>
          </a:xfrm>
          <a:prstGeom prst="rect">
            <a:avLst/>
          </a:prstGeom>
        </p:spPr>
      </p:pic>
      <p:pic>
        <p:nvPicPr>
          <p:cNvPr id="11" name="Graphic 10" descr="Heart with pulse with solid fill">
            <a:extLst>
              <a:ext uri="{FF2B5EF4-FFF2-40B4-BE49-F238E27FC236}">
                <a16:creationId xmlns:a16="http://schemas.microsoft.com/office/drawing/2014/main" id="{CBB15196-02D9-642A-81A3-C42A1E62BF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8351" y="5307876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7135D2-A10B-542E-7438-F632D5C465BD}"/>
              </a:ext>
            </a:extLst>
          </p:cNvPr>
          <p:cNvSpPr txBox="1"/>
          <p:nvPr/>
        </p:nvSpPr>
        <p:spPr>
          <a:xfrm>
            <a:off x="8653082" y="5744518"/>
            <a:ext cx="285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F2F2F"/>
                </a:solidFill>
              </a:rPr>
              <a:t>Enjoy the visits!</a:t>
            </a:r>
            <a:endParaRPr lang="en-GB" sz="24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DF0AF1-F423-B7FB-98EF-C1DB4B70B146}"/>
              </a:ext>
            </a:extLst>
          </p:cNvPr>
          <p:cNvCxnSpPr/>
          <p:nvPr/>
        </p:nvCxnSpPr>
        <p:spPr>
          <a:xfrm flipV="1">
            <a:off x="1238351" y="5403273"/>
            <a:ext cx="914400" cy="6188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5DC72FA-CB8E-7199-FE29-43B3D0814FBA}"/>
              </a:ext>
            </a:extLst>
          </p:cNvPr>
          <p:cNvCxnSpPr/>
          <p:nvPr/>
        </p:nvCxnSpPr>
        <p:spPr>
          <a:xfrm flipV="1">
            <a:off x="2199611" y="5473114"/>
            <a:ext cx="914400" cy="6188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9">
            <a:extLst>
              <a:ext uri="{FF2B5EF4-FFF2-40B4-BE49-F238E27FC236}">
                <a16:creationId xmlns:a16="http://schemas.microsoft.com/office/drawing/2014/main" id="{F6CA76F0-C9B4-A026-5C18-13FB07040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725900"/>
          </a:xfrm>
        </p:spPr>
        <p:txBody>
          <a:bodyPr/>
          <a:lstStyle/>
          <a:p>
            <a:pPr algn="l"/>
            <a:r>
              <a:rPr lang="en-US" dirty="0"/>
              <a:t>Safety Rules </a:t>
            </a:r>
            <a:r>
              <a:rPr lang="en-US" sz="2000" dirty="0"/>
              <a:t>(For the technical visits)</a:t>
            </a:r>
            <a:endParaRPr lang="en-GB" sz="2000" dirty="0"/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A91B7F30-F802-3B70-9A00-7054E1B871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US" dirty="0"/>
              <a:t>January 10</a:t>
            </a:r>
            <a:r>
              <a:rPr lang="en-US" baseline="30000" dirty="0"/>
              <a:t>th</a:t>
            </a:r>
            <a:r>
              <a:rPr lang="en-US" dirty="0"/>
              <a:t> 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6517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D35775BE-DE15-482B-A577-ADB886020232}"/>
              </a:ext>
            </a:extLst>
          </p:cNvPr>
          <p:cNvSpPr txBox="1">
            <a:spLocks/>
          </p:cNvSpPr>
          <p:nvPr/>
        </p:nvSpPr>
        <p:spPr>
          <a:xfrm>
            <a:off x="122830" y="4316115"/>
            <a:ext cx="1198273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Thanks.</a:t>
            </a:r>
          </a:p>
          <a:p>
            <a:pPr algn="ctr"/>
            <a:endParaRPr lang="en-US" dirty="0"/>
          </a:p>
          <a:p>
            <a:pPr algn="ctr"/>
            <a:r>
              <a:rPr lang="en-US" sz="3200" dirty="0"/>
              <a:t>gilles.le.godec@cern.ch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21277</TotalTime>
  <Words>350</Words>
  <Application>Microsoft Office PowerPoint</Application>
  <PresentationFormat>Widescreen</PresentationFormat>
  <Paragraphs>69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CERN_Corporate</vt:lpstr>
      <vt:lpstr>1_Research</vt:lpstr>
      <vt:lpstr>2_Collaboration</vt:lpstr>
      <vt:lpstr>3_Innovation</vt:lpstr>
      <vt:lpstr>4_Education and Training</vt:lpstr>
      <vt:lpstr>Country</vt:lpstr>
      <vt:lpstr>WELCOME TO CERN   Friday, January 10th 225</vt:lpstr>
      <vt:lpstr>Meeting Point : Entrance of Prevessin site (FR) Location:Maps Adress: 9001, route de Saint-Genis, 01280 Prévessin-Moëns, France.  </vt:lpstr>
      <vt:lpstr>Visitor Badges</vt:lpstr>
      <vt:lpstr>Program</vt:lpstr>
      <vt:lpstr>Program</vt:lpstr>
      <vt:lpstr>Lunch</vt:lpstr>
      <vt:lpstr>Safety Rules (For the technical visits)</vt:lpstr>
      <vt:lpstr>Safety Rules (For the technical visits)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Gilles Le Godec</cp:lastModifiedBy>
  <cp:revision>1054</cp:revision>
  <cp:lastPrinted>2021-04-15T12:33:04Z</cp:lastPrinted>
  <dcterms:created xsi:type="dcterms:W3CDTF">2017-12-12T17:17:03Z</dcterms:created>
  <dcterms:modified xsi:type="dcterms:W3CDTF">2025-01-09T11:31:12Z</dcterms:modified>
</cp:coreProperties>
</file>