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80" r:id="rId2"/>
    <p:sldId id="281" r:id="rId3"/>
    <p:sldId id="264" r:id="rId4"/>
    <p:sldId id="290" r:id="rId5"/>
    <p:sldId id="265" r:id="rId6"/>
    <p:sldId id="266" r:id="rId7"/>
    <p:sldId id="260" r:id="rId8"/>
    <p:sldId id="263" r:id="rId9"/>
    <p:sldId id="262" r:id="rId10"/>
    <p:sldId id="267" r:id="rId11"/>
    <p:sldId id="268" r:id="rId12"/>
    <p:sldId id="278" r:id="rId13"/>
    <p:sldId id="279" r:id="rId14"/>
    <p:sldId id="270" r:id="rId15"/>
    <p:sldId id="258" r:id="rId16"/>
    <p:sldId id="283" r:id="rId17"/>
    <p:sldId id="284" r:id="rId18"/>
    <p:sldId id="287" r:id="rId19"/>
    <p:sldId id="286" r:id="rId20"/>
    <p:sldId id="288" r:id="rId21"/>
    <p:sldId id="285" r:id="rId22"/>
    <p:sldId id="271" r:id="rId23"/>
    <p:sldId id="256" r:id="rId24"/>
    <p:sldId id="261" r:id="rId25"/>
    <p:sldId id="259" r:id="rId26"/>
    <p:sldId id="272" r:id="rId27"/>
    <p:sldId id="277" r:id="rId28"/>
    <p:sldId id="273" r:id="rId29"/>
    <p:sldId id="275" r:id="rId30"/>
    <p:sldId id="274" r:id="rId31"/>
    <p:sldId id="276" r:id="rId32"/>
    <p:sldId id="282" r:id="rId33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notesMaster" Target="notesMasters/notesMaster1.xml"/><Relationship Id="rId35" Type="http://schemas.openxmlformats.org/officeDocument/2006/relationships/printerSettings" Target="printerSettings/printerSettings1.bin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viewProps" Target="viewProps.xml"/><Relationship Id="rId38" Type="http://schemas.openxmlformats.org/officeDocument/2006/relationships/theme" Target="theme/theme1.xml"/><Relationship Id="rId3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992B4A-B422-4486-8A6A-78195916FDFD}" type="datetimeFigureOut">
              <a:rPr lang="pt-PT" smtClean="0"/>
              <a:pPr/>
              <a:t>09/09/11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ABCA9F-B49B-4B05-9E59-5B02FE67E2E6}" type="slidenum">
              <a:rPr lang="pt-PT" smtClean="0"/>
              <a:pPr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840270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ABCA9F-B49B-4B05-9E59-5B02FE67E2E6}" type="slidenum">
              <a:rPr lang="pt-PT" smtClean="0"/>
              <a:pPr/>
              <a:t>8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F75DE-2455-4630-B763-CACBA687AAE9}" type="slidenum">
              <a:rPr lang="en-GB"/>
              <a:pPr/>
              <a:t>17</a:t>
            </a:fld>
            <a:endParaRPr lang="en-GB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/>
              <a:pPr/>
              <a:t>09/09/11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/>
              <a:pPr/>
              <a:t>09/09/11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/>
              <a:pPr/>
              <a:t>09/09/11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/>
              <a:pPr/>
              <a:t>09/09/11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/>
              <a:pPr/>
              <a:t>09/09/11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/>
              <a:pPr/>
              <a:t>09/09/11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/>
              <a:pPr/>
              <a:t>09/09/11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/>
              <a:pPr/>
              <a:t>09/09/11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/>
              <a:pPr/>
              <a:t>09/09/11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/>
              <a:pPr/>
              <a:t>09/09/11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CE705-0215-4B30-B609-825C0F7E5DE4}" type="datetimeFigureOut">
              <a:rPr lang="pt-PT" smtClean="0"/>
              <a:pPr/>
              <a:t>09/09/11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F4B9C-3ACD-4C24-A8FE-B20E5E8DDB75}" type="slidenum">
              <a:rPr lang="pt-PT" smtClean="0"/>
              <a:pPr/>
              <a:t>‹#›</a:t>
            </a:fld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0CE705-0215-4B30-B609-825C0F7E5DE4}" type="datetimeFigureOut">
              <a:rPr lang="pt-PT" smtClean="0"/>
              <a:pPr/>
              <a:t>09/09/11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F4B9C-3ACD-4C24-A8FE-B20E5E8DDB75}" type="slidenum">
              <a:rPr lang="pt-PT" smtClean="0"/>
              <a:pPr/>
              <a:t>‹#›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pt.wikipedia.org/wiki/John_Joseph_Thomson" TargetMode="External"/><Relationship Id="rId4" Type="http://schemas.openxmlformats.org/officeDocument/2006/relationships/hyperlink" Target="http://pt.wikipedia.org/wiki/1886" TargetMode="External"/><Relationship Id="rId5" Type="http://schemas.openxmlformats.org/officeDocument/2006/relationships/hyperlink" Target="http://pt.wikipedia.org/wiki/Eugene_Goldstein" TargetMode="External"/><Relationship Id="rId6" Type="http://schemas.openxmlformats.org/officeDocument/2006/relationships/hyperlink" Target="http://pt.wikipedia.org/wiki/James_Chadwick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pt.wikipedia.org/wiki/1897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22.jpeg"/><Relationship Id="rId5" Type="http://schemas.openxmlformats.org/officeDocument/2006/relationships/oleObject" Target="../embeddings/oleObject1.bin"/><Relationship Id="rId6" Type="http://schemas.openxmlformats.org/officeDocument/2006/relationships/image" Target="../media/image21.wmf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9" Type="http://schemas.openxmlformats.org/officeDocument/2006/relationships/image" Target="../media/image25.png"/><Relationship Id="rId10" Type="http://schemas.openxmlformats.org/officeDocument/2006/relationships/image" Target="../media/image26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NUL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27.png"/><Relationship Id="rId5" Type="http://schemas.openxmlformats.org/officeDocument/2006/relationships/image" Target="../media/image28.jpeg"/><Relationship Id="rId6" Type="http://schemas.openxmlformats.org/officeDocument/2006/relationships/image" Target="../media/image29.jpeg"/><Relationship Id="rId7" Type="http://schemas.openxmlformats.org/officeDocument/2006/relationships/image" Target="../media/image30.png"/><Relationship Id="rId1" Type="http://schemas.microsoft.com/office/2007/relationships/media" Target="file:///C:\Users\gaspar\Desktop\08%20-%20%5bEu%20Vou%20Ser%20Como%20A%20Toupeira%5d%20Zeca%20Afonso%20-%20Eu%20Vou%20Ser%20Como%20A%20Toupeira.mp3" TargetMode="External"/><Relationship Id="rId2" Type="http://schemas.openxmlformats.org/officeDocument/2006/relationships/audio" Target="file:///C:\Users\gaspar\Desktop\08%20-%20%5bEu%20Vou%20Ser%20Como%20A%20Toupeira%5d%20Zeca%20Afonso%20-%20Eu%20Vou%20Ser%20Como%20A%20Toupeira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uters.com/finance/stocks/overview?symbol=GD.N%09" TargetMode="External"/><Relationship Id="rId4" Type="http://schemas.openxmlformats.org/officeDocument/2006/relationships/hyperlink" Target="http://www.reuters.com/finance/stocks/overview?symbol=RTN.N%09" TargetMode="External"/><Relationship Id="rId5" Type="http://schemas.openxmlformats.org/officeDocument/2006/relationships/hyperlink" Target="http://en.wikipedia.org/wiki/Nimitz_class_aircraft_carrier" TargetMode="External"/><Relationship Id="rId6" Type="http://schemas.openxmlformats.org/officeDocument/2006/relationships/hyperlink" Target="http://en.wikipedia.org/wiki/Nuclear_reactor" TargetMode="External"/><Relationship Id="rId7" Type="http://schemas.openxmlformats.org/officeDocument/2006/relationships/hyperlink" Target="http://en.wikipedia.org/wiki/Steam_turbine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reuters.com/finance/stocks/overview?symbol=NOC.N%09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NUL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3.png"/><Relationship Id="rId3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Relationship Id="rId3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9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jpeg"/><Relationship Id="rId3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microsoft.com/office/2007/relationships/media" Target="file:///C:\Users\gaspar\Desktop\Caetano%20e%20Chico%20-11-%20Os%20Argonautas.mp3" TargetMode="External"/><Relationship Id="rId2" Type="http://schemas.openxmlformats.org/officeDocument/2006/relationships/audio" Target="file:///C:\Users\gaspar\Desktop\Caetano%20e%20Chico%20-11-%20Os%20Argonautas.mp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10027_02-A5-at-72-dp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7250" y="171450"/>
            <a:ext cx="4889500" cy="651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lquimia simbol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571480"/>
            <a:ext cx="6343650" cy="50987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01px-Medeleeff_by_rep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0"/>
            <a:ext cx="5735990" cy="6858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 rot="10800000" flipV="1">
            <a:off x="6215074" y="6488668"/>
            <a:ext cx="23836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b="1" dirty="0" smtClean="0"/>
              <a:t>Dmitri Mendeleiev</a:t>
            </a:r>
            <a:endParaRPr lang="pt-P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eyer-mendeleev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50" y="1171575"/>
            <a:ext cx="2857500" cy="4514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table mendeli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24137" y="1214437"/>
            <a:ext cx="3895725" cy="4429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71736" y="1571612"/>
            <a:ext cx="41713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>
                <a:hlinkClick r:id="rId2" action="ppaction://hlinkfile" tooltip="1897"/>
              </a:rPr>
              <a:t>Electrão   1897</a:t>
            </a:r>
            <a:r>
              <a:rPr lang="pt-PT" dirty="0" smtClean="0"/>
              <a:t>        </a:t>
            </a:r>
            <a:r>
              <a:rPr lang="pt-PT" dirty="0" smtClean="0">
                <a:hlinkClick r:id="rId3" action="ppaction://hlinkfile" tooltip="John Joseph Thomson"/>
              </a:rPr>
              <a:t>John Joseph Thomson</a:t>
            </a:r>
            <a:r>
              <a:rPr lang="pt-PT" dirty="0" smtClean="0"/>
              <a:t>. </a:t>
            </a:r>
            <a:endParaRPr lang="pt-PT" dirty="0"/>
          </a:p>
        </p:txBody>
      </p:sp>
      <p:sp>
        <p:nvSpPr>
          <p:cNvPr id="3" name="Rectangle 2"/>
          <p:cNvSpPr/>
          <p:nvPr/>
        </p:nvSpPr>
        <p:spPr>
          <a:xfrm>
            <a:off x="2857488" y="2643182"/>
            <a:ext cx="35518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>
                <a:hlinkClick r:id="rId4" action="ppaction://hlinkfile" tooltip="1886"/>
              </a:rPr>
              <a:t>Protão    1886</a:t>
            </a:r>
            <a:r>
              <a:rPr lang="pt-PT" dirty="0" smtClean="0"/>
              <a:t>        </a:t>
            </a:r>
            <a:r>
              <a:rPr lang="pt-PT" dirty="0" smtClean="0">
                <a:hlinkClick r:id="rId5" action="ppaction://hlinkfile" tooltip="Eugene Goldstein"/>
              </a:rPr>
              <a:t>Eugene Goldstein</a:t>
            </a:r>
            <a:endParaRPr lang="pt-PT" dirty="0"/>
          </a:p>
        </p:txBody>
      </p:sp>
      <p:sp>
        <p:nvSpPr>
          <p:cNvPr id="4" name="Rectangle 3"/>
          <p:cNvSpPr/>
          <p:nvPr/>
        </p:nvSpPr>
        <p:spPr>
          <a:xfrm>
            <a:off x="3357554" y="4071942"/>
            <a:ext cx="24738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 smtClean="0">
                <a:hlinkClick r:id="rId6" action="ppaction://hlinkfile" tooltip="James Chadwick"/>
              </a:rPr>
              <a:t>Neutrão     1932    James</a:t>
            </a:r>
            <a:endParaRPr lang="pt-P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0"/>
            <a:ext cx="7086600" cy="683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660" y="500042"/>
            <a:ext cx="8092058" cy="606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la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28600"/>
            <a:ext cx="8534400" cy="6375400"/>
          </a:xfrm>
          <a:prstGeom prst="rect">
            <a:avLst/>
          </a:prstGeom>
          <a:noFill/>
        </p:spPr>
      </p:pic>
      <p:sp>
        <p:nvSpPr>
          <p:cNvPr id="20483" name="Line 3"/>
          <p:cNvSpPr>
            <a:spLocks noChangeShapeType="1"/>
          </p:cNvSpPr>
          <p:nvPr/>
        </p:nvSpPr>
        <p:spPr bwMode="auto">
          <a:xfrm>
            <a:off x="2057400" y="1066800"/>
            <a:ext cx="685800" cy="9144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 flipV="1">
            <a:off x="1600200" y="5486400"/>
            <a:ext cx="914400" cy="3048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 flipH="1" flipV="1">
            <a:off x="5410200" y="2819400"/>
            <a:ext cx="1600200" cy="26670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4114800" y="838200"/>
            <a:ext cx="1143000" cy="12954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H="1">
            <a:off x="5638800" y="762000"/>
            <a:ext cx="1371600" cy="13716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 flipH="1" flipV="1">
            <a:off x="5715000" y="2438400"/>
            <a:ext cx="1752600" cy="68580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pt-PT"/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1295400" y="762000"/>
            <a:ext cx="798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1000" b="1">
                <a:solidFill>
                  <a:srgbClr val="FF3300"/>
                </a:solidFill>
                <a:latin typeface="Times New Roman" pitchFamily="18" charset="0"/>
              </a:rPr>
              <a:t>SUDBURY</a:t>
            </a:r>
            <a:br>
              <a:rPr lang="pt-PT" sz="1000" b="1">
                <a:solidFill>
                  <a:srgbClr val="FF3300"/>
                </a:solidFill>
                <a:latin typeface="Times New Roman" pitchFamily="18" charset="0"/>
              </a:rPr>
            </a:br>
            <a:r>
              <a:rPr lang="pt-PT" sz="1000" b="1">
                <a:solidFill>
                  <a:srgbClr val="FF3300"/>
                </a:solidFill>
                <a:latin typeface="Times New Roman" pitchFamily="18" charset="0"/>
              </a:rPr>
              <a:t>CANADA</a:t>
            </a:r>
            <a:endParaRPr lang="en-GB" sz="1000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3641725" y="441325"/>
            <a:ext cx="8207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1000" b="1">
                <a:solidFill>
                  <a:srgbClr val="FF3300"/>
                </a:solidFill>
                <a:latin typeface="Times New Roman" pitchFamily="18" charset="0"/>
              </a:rPr>
              <a:t>Bulby Mine</a:t>
            </a:r>
          </a:p>
          <a:p>
            <a:r>
              <a:rPr lang="pt-PT" sz="1000" b="1">
                <a:solidFill>
                  <a:srgbClr val="FF3300"/>
                </a:solidFill>
                <a:latin typeface="Times New Roman" pitchFamily="18" charset="0"/>
              </a:rPr>
              <a:t>UK</a:t>
            </a:r>
            <a:endParaRPr lang="en-GB" sz="1000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6765925" y="441325"/>
            <a:ext cx="7572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1000" b="1">
                <a:solidFill>
                  <a:srgbClr val="FF3300"/>
                </a:solidFill>
                <a:latin typeface="Times New Roman" pitchFamily="18" charset="0"/>
              </a:rPr>
              <a:t>GSI</a:t>
            </a:r>
          </a:p>
          <a:p>
            <a:r>
              <a:rPr lang="pt-PT" sz="1000" b="1">
                <a:solidFill>
                  <a:srgbClr val="FF3300"/>
                </a:solidFill>
                <a:latin typeface="Times New Roman" pitchFamily="18" charset="0"/>
              </a:rPr>
              <a:t>Geermany</a:t>
            </a:r>
            <a:endParaRPr lang="en-GB" sz="1000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7680325" y="2651125"/>
            <a:ext cx="544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1000" b="1">
                <a:solidFill>
                  <a:srgbClr val="FF3300"/>
                </a:solidFill>
                <a:latin typeface="Times New Roman" pitchFamily="18" charset="0"/>
              </a:rPr>
              <a:t>CERN</a:t>
            </a:r>
          </a:p>
          <a:p>
            <a:r>
              <a:rPr lang="pt-PT" sz="1000" b="1">
                <a:solidFill>
                  <a:srgbClr val="FF3300"/>
                </a:solidFill>
                <a:latin typeface="Times New Roman" pitchFamily="18" charset="0"/>
              </a:rPr>
              <a:t>CH</a:t>
            </a:r>
            <a:endParaRPr lang="en-GB" sz="1000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7299325" y="5241925"/>
            <a:ext cx="760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1000" b="1">
                <a:solidFill>
                  <a:srgbClr val="FF3300"/>
                </a:solidFill>
                <a:latin typeface="Times New Roman" pitchFamily="18" charset="0"/>
              </a:rPr>
              <a:t>Calar Alto</a:t>
            </a:r>
          </a:p>
          <a:p>
            <a:r>
              <a:rPr lang="pt-PT" sz="1000" b="1">
                <a:solidFill>
                  <a:srgbClr val="FF3300"/>
                </a:solidFill>
                <a:latin typeface="Times New Roman" pitchFamily="18" charset="0"/>
              </a:rPr>
              <a:t>Spain</a:t>
            </a:r>
            <a:endParaRPr lang="en-GB" sz="1000" b="1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762000" y="5486400"/>
            <a:ext cx="7350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1000" b="1">
                <a:solidFill>
                  <a:srgbClr val="FF3300"/>
                </a:solidFill>
                <a:latin typeface="Times New Roman" pitchFamily="18" charset="0"/>
              </a:rPr>
              <a:t>AUGER</a:t>
            </a:r>
          </a:p>
          <a:p>
            <a:r>
              <a:rPr lang="pt-PT" sz="1000" b="1">
                <a:solidFill>
                  <a:srgbClr val="FF3300"/>
                </a:solidFill>
                <a:latin typeface="Times New Roman" pitchFamily="18" charset="0"/>
              </a:rPr>
              <a:t>Argentina</a:t>
            </a:r>
            <a:endParaRPr lang="en-GB" sz="1000" b="1">
              <a:solidFill>
                <a:srgbClr val="FF3300"/>
              </a:solidFill>
              <a:latin typeface="Times New Roman" pitchFamily="18" charset="0"/>
            </a:endParaRPr>
          </a:p>
        </p:txBody>
      </p:sp>
      <p:graphicFrame>
        <p:nvGraphicFramePr>
          <p:cNvPr id="20495" name="Object 15"/>
          <p:cNvGraphicFramePr>
            <a:graphicFrameLocks noChangeAspect="1"/>
          </p:cNvGraphicFramePr>
          <p:nvPr/>
        </p:nvGraphicFramePr>
        <p:xfrm>
          <a:off x="8240713" y="1549400"/>
          <a:ext cx="400050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676" name="Package" r:id="rId5" imgW="399960" imgH="485640" progId="Package">
                  <p:embed/>
                </p:oleObj>
              </mc:Choice>
              <mc:Fallback>
                <p:oleObj name="Package" r:id="rId5" imgW="399960" imgH="485640" progId="Package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40713" y="1549400"/>
                        <a:ext cx="400050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496" name="Picture 1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5800" y="1981200"/>
            <a:ext cx="9525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97" name="Text Box 17"/>
          <p:cNvSpPr txBox="1">
            <a:spLocks noChangeArrowheads="1"/>
          </p:cNvSpPr>
          <p:nvPr/>
        </p:nvSpPr>
        <p:spPr bwMode="auto">
          <a:xfrm>
            <a:off x="746125" y="1736725"/>
            <a:ext cx="373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1000" b="1">
                <a:solidFill>
                  <a:srgbClr val="FF3300"/>
                </a:solidFill>
                <a:latin typeface="Times New Roman" pitchFamily="18" charset="0"/>
              </a:rPr>
              <a:t>ISS</a:t>
            </a:r>
            <a:endParaRPr lang="en-GB" sz="1000" b="1">
              <a:solidFill>
                <a:srgbClr val="FF3300"/>
              </a:solidFill>
              <a:latin typeface="Times New Roman" pitchFamily="18" charset="0"/>
            </a:endParaRPr>
          </a:p>
        </p:txBody>
      </p:sp>
      <p:pic>
        <p:nvPicPr>
          <p:cNvPr id="20498" name="Picture 1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01000" y="2286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8001000" y="990600"/>
            <a:ext cx="558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1000" b="1">
                <a:solidFill>
                  <a:srgbClr val="FF3300"/>
                </a:solidFill>
                <a:latin typeface="Times New Roman" pitchFamily="18" charset="0"/>
              </a:rPr>
              <a:t>MARS</a:t>
            </a:r>
            <a:endParaRPr lang="en-GB" sz="1000" b="1">
              <a:solidFill>
                <a:srgbClr val="FF3300"/>
              </a:solidFill>
              <a:latin typeface="Times New Roman" pitchFamily="18" charset="0"/>
            </a:endParaRPr>
          </a:p>
        </p:txBody>
      </p:sp>
      <p:pic>
        <p:nvPicPr>
          <p:cNvPr id="20500" name="Picture 20" descr="liplogoo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50113" y="6172200"/>
            <a:ext cx="1893887" cy="552450"/>
          </a:xfrm>
          <a:prstGeom prst="rect">
            <a:avLst/>
          </a:prstGeom>
          <a:noFill/>
        </p:spPr>
      </p:pic>
      <p:pic>
        <p:nvPicPr>
          <p:cNvPr id="20501" name="Picture 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1000" y="5943600"/>
            <a:ext cx="190500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571480"/>
            <a:ext cx="6072230" cy="566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0"/>
            <a:ext cx="8473907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 descr="http://www.junior.te.pt/Final/Jardim/ImgA/animais/toupeira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3929066"/>
            <a:ext cx="2071702" cy="2714092"/>
          </a:xfrm>
          <a:prstGeom prst="rect">
            <a:avLst/>
          </a:prstGeom>
          <a:noFill/>
        </p:spPr>
      </p:pic>
      <p:pic>
        <p:nvPicPr>
          <p:cNvPr id="30726" name="Picture 6" descr="http://www.junior.te.pt/Final/Jardim/ImgA/animais/toupeira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4071942"/>
            <a:ext cx="2500330" cy="2700359"/>
          </a:xfrm>
          <a:prstGeom prst="rect">
            <a:avLst/>
          </a:prstGeom>
          <a:noFill/>
        </p:spPr>
      </p:pic>
      <p:pic>
        <p:nvPicPr>
          <p:cNvPr id="5" name="08 - [Eu Vou Ser Como A Toupeira] Zeca Afonso - Eu Vou Ser Como A Toupeira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7" cstate="print"/>
          <a:stretch>
            <a:fillRect/>
          </a:stretch>
        </p:blipFill>
        <p:spPr>
          <a:xfrm>
            <a:off x="4572000" y="535782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22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0706038_02-I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571479"/>
            <a:ext cx="3929090" cy="2619393"/>
          </a:xfrm>
          <a:prstGeom prst="rect">
            <a:avLst/>
          </a:prstGeom>
        </p:spPr>
      </p:pic>
      <p:pic>
        <p:nvPicPr>
          <p:cNvPr id="3" name="Picture 2" descr="0711016_02-A5-at-72-dp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928802"/>
            <a:ext cx="3143272" cy="4689830"/>
          </a:xfrm>
          <a:prstGeom prst="rect">
            <a:avLst/>
          </a:prstGeom>
        </p:spPr>
      </p:pic>
      <p:pic>
        <p:nvPicPr>
          <p:cNvPr id="5" name="Picture 4" descr="0712017_01-A5-at-72-dp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43306" y="285728"/>
            <a:ext cx="5084160" cy="3571900"/>
          </a:xfrm>
          <a:prstGeom prst="rect">
            <a:avLst/>
          </a:prstGeom>
        </p:spPr>
      </p:pic>
      <p:pic>
        <p:nvPicPr>
          <p:cNvPr id="6" name="Picture 5" descr="0801015_01-A5-at-72-dp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86116" y="2928934"/>
            <a:ext cx="5715040" cy="37387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doc.cern.ch/archive/electronic/cern/others/PHO/photo-bul/bul-pho-2009-0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-136525"/>
            <a:ext cx="8448675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28596" y="42860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The cost of each new U.S. DDG 1000 destroyer nearly doubled to just under $6 billion after the Navy decided to halt the program at just three ships. The ships are being built by Northrop Grumman Corp (</a:t>
            </a:r>
            <a:r>
              <a:rPr lang="en-US" dirty="0" smtClean="0">
                <a:hlinkClick r:id="rId2" action="ppaction://hlinkfile"/>
              </a:rPr>
              <a:t>NOC.N</a:t>
            </a:r>
            <a:r>
              <a:rPr lang="en-US" dirty="0" smtClean="0"/>
              <a:t>) and General Dynamics Corp (</a:t>
            </a:r>
            <a:r>
              <a:rPr lang="en-US" dirty="0" smtClean="0">
                <a:hlinkClick r:id="rId3" action="ppaction://hlinkfile"/>
              </a:rPr>
              <a:t>GD.N</a:t>
            </a:r>
            <a:r>
              <a:rPr lang="en-US" dirty="0" smtClean="0"/>
              <a:t>), and come with a combat system built by Raytheon Co (</a:t>
            </a:r>
            <a:r>
              <a:rPr lang="en-US" dirty="0" smtClean="0">
                <a:hlinkClick r:id="rId4" action="ppaction://hlinkfile"/>
              </a:rPr>
              <a:t>RTN.N</a:t>
            </a:r>
            <a:r>
              <a:rPr lang="en-US" dirty="0" smtClean="0"/>
              <a:t>)..</a:t>
            </a:r>
            <a:endParaRPr lang="pt-PT" dirty="0"/>
          </a:p>
        </p:txBody>
      </p:sp>
      <p:sp>
        <p:nvSpPr>
          <p:cNvPr id="3" name="Rectangle 2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a </a:t>
            </a:r>
            <a:r>
              <a:rPr lang="en-US" i="1" dirty="0" smtClean="0">
                <a:hlinkClick r:id="rId5" action="ppaction://hlinkfile" tooltip="Nimitz class aircraft carrier"/>
              </a:rPr>
              <a:t>Nimitz</a:t>
            </a:r>
            <a:r>
              <a:rPr lang="en-US" dirty="0" smtClean="0">
                <a:hlinkClick r:id="rId5" action="ppaction://hlinkfile" tooltip="Nimitz class aircraft carrier"/>
              </a:rPr>
              <a:t>-class</a:t>
            </a:r>
            <a:r>
              <a:rPr lang="en-US" dirty="0" smtClean="0"/>
              <a:t> carrier powered by two </a:t>
            </a:r>
            <a:r>
              <a:rPr lang="en-US" dirty="0" smtClean="0">
                <a:hlinkClick r:id="rId6" action="ppaction://hlinkfile" tooltip="Nuclear reactor"/>
              </a:rPr>
              <a:t>nuclear reactors</a:t>
            </a:r>
            <a:r>
              <a:rPr lang="en-US" dirty="0" smtClean="0"/>
              <a:t> and four </a:t>
            </a:r>
            <a:r>
              <a:rPr lang="en-US" dirty="0" smtClean="0">
                <a:hlinkClick r:id="rId7" action="ppaction://hlinkfile" tooltip="Steam turbine"/>
              </a:rPr>
              <a:t>steam turbines</a:t>
            </a:r>
            <a:r>
              <a:rPr lang="en-US" dirty="0" smtClean="0"/>
              <a:t> is 1,092 feet (333 m) long and costs about $4.5 billion</a:t>
            </a:r>
            <a:endParaRPr lang="pt-PT" dirty="0"/>
          </a:p>
        </p:txBody>
      </p:sp>
      <p:sp>
        <p:nvSpPr>
          <p:cNvPr id="4" name="Rectangle 3"/>
          <p:cNvSpPr/>
          <p:nvPr/>
        </p:nvSpPr>
        <p:spPr>
          <a:xfrm>
            <a:off x="0" y="457200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t-PT" dirty="0" smtClean="0"/>
              <a:t>Segundo o jornal, "com os atrasos ocorridos no início do processo, esse preço (769,3 milhões de euros) disparou para 832,9 milhões de euros, sem juros um aumento de 8%. Com juros, esse valor supera os mil milhões de euro."</a:t>
            </a:r>
            <a:endParaRPr lang="pt-PT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ap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38225" y="771525"/>
            <a:ext cx="7067550" cy="53149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gateau_ro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8600"/>
            <a:ext cx="9067800" cy="6049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457200"/>
            <a:ext cx="8610600" cy="574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 descr="cienviva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5410200"/>
            <a:ext cx="952500" cy="63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8915400" cy="594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 descr="cienviva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5105400"/>
            <a:ext cx="952500" cy="63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80px-NGC_4414_(NASA-med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28"/>
            <a:ext cx="7715304" cy="63651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STgravle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00166" y="500042"/>
            <a:ext cx="5857916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800px-PtolemyWorldMa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214290"/>
            <a:ext cx="8493912" cy="57864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50px-Belem.Padrao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428604"/>
            <a:ext cx="4945086" cy="61516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ictur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14290"/>
            <a:ext cx="8911133" cy="58579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386px-PotugueseCarave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327" y="0"/>
            <a:ext cx="441934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250px-Belem.Padrao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3108" y="428604"/>
            <a:ext cx="4945086" cy="6151687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500438"/>
            <a:ext cx="1672879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000108"/>
            <a:ext cx="8916669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Caetano e Chico -11- Os Argonautas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6858016" y="535782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40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Panoram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600200"/>
            <a:ext cx="3943350" cy="4343400"/>
          </a:xfrm>
          <a:prstGeom prst="rect">
            <a:avLst/>
          </a:prstGeom>
          <a:noFill/>
        </p:spPr>
      </p:pic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1127125" y="-50800"/>
            <a:ext cx="9302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t-PT" sz="9600" b="1">
                <a:solidFill>
                  <a:srgbClr val="FF0000"/>
                </a:solidFill>
                <a:latin typeface="Showcard Gothic" pitchFamily="82" charset="0"/>
              </a:rPr>
              <a:t>?</a:t>
            </a:r>
            <a:endParaRPr lang="en-US" sz="9600" b="1">
              <a:solidFill>
                <a:srgbClr val="FF0000"/>
              </a:solidFill>
              <a:latin typeface="Showcard Gothic" pitchFamily="82" charset="0"/>
            </a:endParaRP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5562600" y="381000"/>
            <a:ext cx="7874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PT" sz="9600" b="1">
                <a:solidFill>
                  <a:srgbClr val="FF0000"/>
                </a:solidFill>
                <a:latin typeface="Showcard Gothic" pitchFamily="82" charset="0"/>
              </a:rPr>
              <a:t>?</a:t>
            </a:r>
            <a:endParaRPr lang="en-US" sz="9600" b="1">
              <a:solidFill>
                <a:srgbClr val="FF0000"/>
              </a:solidFill>
              <a:latin typeface="Showcard Gothic" pitchFamily="82" charset="0"/>
            </a:endParaRPr>
          </a:p>
        </p:txBody>
      </p:sp>
      <p:pic>
        <p:nvPicPr>
          <p:cNvPr id="32773" name="Picture 5" descr="ques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10400" y="2057400"/>
            <a:ext cx="2092325" cy="2971800"/>
          </a:xfrm>
          <a:prstGeom prst="rect">
            <a:avLst/>
          </a:prstGeom>
          <a:noFill/>
        </p:spPr>
      </p:pic>
      <p:pic>
        <p:nvPicPr>
          <p:cNvPr id="32774" name="Picture 6" descr="ques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990600"/>
            <a:ext cx="2522538" cy="3581400"/>
          </a:xfrm>
          <a:prstGeom prst="rect">
            <a:avLst/>
          </a:prstGeom>
          <a:noFill/>
        </p:spPr>
      </p:pic>
      <p:pic>
        <p:nvPicPr>
          <p:cNvPr id="32775" name="Picture 7" descr="ques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28600"/>
            <a:ext cx="1019175" cy="1447800"/>
          </a:xfrm>
          <a:prstGeom prst="rect">
            <a:avLst/>
          </a:prstGeom>
          <a:noFill/>
        </p:spPr>
      </p:pic>
      <p:pic>
        <p:nvPicPr>
          <p:cNvPr id="32776" name="Picture 8" descr="ques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0"/>
            <a:ext cx="1019175" cy="1447800"/>
          </a:xfrm>
          <a:prstGeom prst="rect">
            <a:avLst/>
          </a:prstGeom>
          <a:noFill/>
        </p:spPr>
      </p:pic>
      <p:pic>
        <p:nvPicPr>
          <p:cNvPr id="32777" name="Picture 9" descr="ques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905000"/>
            <a:ext cx="1501775" cy="2133600"/>
          </a:xfrm>
          <a:prstGeom prst="rect">
            <a:avLst/>
          </a:prstGeom>
          <a:noFill/>
        </p:spPr>
      </p:pic>
      <p:pic>
        <p:nvPicPr>
          <p:cNvPr id="32778" name="Picture 10" descr="ques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304800"/>
            <a:ext cx="1019175" cy="1447800"/>
          </a:xfrm>
          <a:prstGeom prst="rect">
            <a:avLst/>
          </a:prstGeom>
          <a:noFill/>
        </p:spPr>
      </p:pic>
      <p:pic>
        <p:nvPicPr>
          <p:cNvPr id="32779" name="Picture 11" descr="questio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5888" y="4267200"/>
            <a:ext cx="1233487" cy="1752600"/>
          </a:xfrm>
          <a:prstGeom prst="rect">
            <a:avLst/>
          </a:prstGeom>
          <a:noFill/>
        </p:spPr>
      </p:pic>
      <p:pic>
        <p:nvPicPr>
          <p:cNvPr id="32780" name="Picture 12" descr="cienviva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6219825"/>
            <a:ext cx="952500" cy="63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nendert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5" y="500042"/>
            <a:ext cx="8001055" cy="60007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Goddess_nu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500042"/>
            <a:ext cx="8373570" cy="61013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mpedocl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0"/>
            <a:ext cx="4237901" cy="65008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our element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97000" y="1047750"/>
            <a:ext cx="6350000" cy="4762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357950" y="1214422"/>
            <a:ext cx="9286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3600" dirty="0" smtClean="0">
                <a:solidFill>
                  <a:schemeClr val="accent6">
                    <a:lumMod val="75000"/>
                  </a:schemeClr>
                </a:solidFill>
              </a:rPr>
              <a:t>AR</a:t>
            </a:r>
            <a:endParaRPr lang="pt-PT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15074" y="4000504"/>
            <a:ext cx="12948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600" dirty="0" smtClean="0">
                <a:solidFill>
                  <a:schemeClr val="accent6">
                    <a:lumMod val="75000"/>
                  </a:schemeClr>
                </a:solidFill>
              </a:rPr>
              <a:t>AGUA</a:t>
            </a:r>
            <a:endParaRPr lang="pt-PT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28794" y="1643050"/>
            <a:ext cx="1296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600" dirty="0" smtClean="0">
                <a:solidFill>
                  <a:schemeClr val="accent6">
                    <a:lumMod val="75000"/>
                  </a:schemeClr>
                </a:solidFill>
              </a:rPr>
              <a:t>FOGO</a:t>
            </a:r>
            <a:endParaRPr lang="pt-PT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14480" y="5072074"/>
            <a:ext cx="14029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600" dirty="0" smtClean="0">
                <a:solidFill>
                  <a:schemeClr val="accent6">
                    <a:lumMod val="75000"/>
                  </a:schemeClr>
                </a:solidFill>
              </a:rPr>
              <a:t>TERRA</a:t>
            </a:r>
            <a:endParaRPr lang="pt-PT" sz="36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89px-Alchemist's_Laboratory,_Heinrich_Khunrath,_Amphitheatrum_sapientiae_aeternae,_1595_c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571480"/>
            <a:ext cx="5643602" cy="57490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181</Words>
  <Application>Microsoft Macintosh PowerPoint</Application>
  <PresentationFormat>On-screen Show (4:3)</PresentationFormat>
  <Paragraphs>28</Paragraphs>
  <Slides>32</Slides>
  <Notes>2</Notes>
  <HiddenSlides>2</HiddenSlides>
  <MMClips>2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Package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gaspar</dc:creator>
  <cp:lastModifiedBy>Pedro T. Abreu</cp:lastModifiedBy>
  <cp:revision>43</cp:revision>
  <dcterms:created xsi:type="dcterms:W3CDTF">2009-08-30T16:16:58Z</dcterms:created>
  <dcterms:modified xsi:type="dcterms:W3CDTF">2011-09-09T07:34:50Z</dcterms:modified>
</cp:coreProperties>
</file>