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1553208" r:id="rId2"/>
    <p:sldId id="1553203" r:id="rId3"/>
    <p:sldId id="1553204" r:id="rId4"/>
    <p:sldId id="1553205" r:id="rId5"/>
    <p:sldId id="1553206" r:id="rId6"/>
    <p:sldId id="1553202" r:id="rId7"/>
    <p:sldId id="301" r:id="rId8"/>
    <p:sldId id="330" r:id="rId9"/>
    <p:sldId id="1553201" r:id="rId10"/>
    <p:sldId id="303" r:id="rId11"/>
    <p:sldId id="876" r:id="rId12"/>
    <p:sldId id="313" r:id="rId13"/>
    <p:sldId id="307" r:id="rId14"/>
    <p:sldId id="1553207" r:id="rId15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1743"/>
    <a:srgbClr val="021846"/>
    <a:srgbClr val="142D5F"/>
    <a:srgbClr val="242A42"/>
    <a:srgbClr val="132D5F"/>
    <a:srgbClr val="005A9C"/>
    <a:srgbClr val="003CB6"/>
    <a:srgbClr val="1A2137"/>
    <a:srgbClr val="0078BF"/>
    <a:srgbClr val="3C5D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Normaali tyyli 3 - Korostu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75"/>
  </p:normalViewPr>
  <p:slideViewPr>
    <p:cSldViewPr snapToGrid="0" showGuides="1">
      <p:cViewPr varScale="1">
        <p:scale>
          <a:sx n="59" d="100"/>
          <a:sy n="59" d="100"/>
        </p:scale>
        <p:origin x="588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D7FFDA-17CD-43EC-9AC6-A460E0AC257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5995F0-DE64-4FA5-8379-151010D1EBC6}">
      <dgm:prSet/>
      <dgm:spPr>
        <a:solidFill>
          <a:schemeClr val="accent1"/>
        </a:solidFill>
      </dgm:spPr>
      <dgm:t>
        <a:bodyPr/>
        <a:lstStyle/>
        <a:p>
          <a:r>
            <a:rPr lang="en-GB" noProof="0" dirty="0"/>
            <a:t>Increased funding through Research Council of Finland and Business Finland</a:t>
          </a:r>
        </a:p>
      </dgm:t>
    </dgm:pt>
    <dgm:pt modelId="{8F795D2F-7BB9-4CDD-B7C0-175A871C4379}" type="parTrans" cxnId="{3CAF4AD1-754D-4826-B9B4-9C66BE732804}">
      <dgm:prSet/>
      <dgm:spPr/>
      <dgm:t>
        <a:bodyPr/>
        <a:lstStyle/>
        <a:p>
          <a:endParaRPr lang="en-GB" noProof="0" dirty="0"/>
        </a:p>
      </dgm:t>
    </dgm:pt>
    <dgm:pt modelId="{07086306-1353-4945-B93D-CF4CA54F0799}" type="sibTrans" cxnId="{3CAF4AD1-754D-4826-B9B4-9C66BE732804}">
      <dgm:prSet/>
      <dgm:spPr/>
      <dgm:t>
        <a:bodyPr/>
        <a:lstStyle/>
        <a:p>
          <a:endParaRPr lang="en-GB" noProof="0" dirty="0"/>
        </a:p>
      </dgm:t>
    </dgm:pt>
    <dgm:pt modelId="{2D9BF7A7-E7E2-4D37-840A-1003560AABA9}">
      <dgm:prSet/>
      <dgm:spPr>
        <a:solidFill>
          <a:schemeClr val="accent1"/>
        </a:solidFill>
      </dgm:spPr>
      <dgm:t>
        <a:bodyPr/>
        <a:lstStyle/>
        <a:p>
          <a:r>
            <a:rPr lang="en-GB" noProof="0" dirty="0"/>
            <a:t>€255m for 1,000</a:t>
          </a:r>
          <a:br>
            <a:rPr lang="en-GB" noProof="0" dirty="0"/>
          </a:br>
          <a:r>
            <a:rPr lang="en-GB" noProof="0" dirty="0"/>
            <a:t>new PhD student positions</a:t>
          </a:r>
        </a:p>
      </dgm:t>
    </dgm:pt>
    <dgm:pt modelId="{18F5D97D-6469-4FD8-90BD-957AE5168A46}" type="parTrans" cxnId="{70FCF99B-6D9F-4018-8026-3706D9441C6E}">
      <dgm:prSet/>
      <dgm:spPr/>
      <dgm:t>
        <a:bodyPr/>
        <a:lstStyle/>
        <a:p>
          <a:endParaRPr lang="en-GB" noProof="0" dirty="0"/>
        </a:p>
      </dgm:t>
    </dgm:pt>
    <dgm:pt modelId="{1BE6C73C-211E-4A8D-A039-DD66827A7A92}" type="sibTrans" cxnId="{70FCF99B-6D9F-4018-8026-3706D9441C6E}">
      <dgm:prSet/>
      <dgm:spPr/>
      <dgm:t>
        <a:bodyPr/>
        <a:lstStyle/>
        <a:p>
          <a:endParaRPr lang="en-GB" noProof="0" dirty="0"/>
        </a:p>
      </dgm:t>
    </dgm:pt>
    <dgm:pt modelId="{B9DD8006-2A6A-4C43-87EA-DD40C4EFD09B}">
      <dgm:prSet/>
      <dgm:spPr>
        <a:solidFill>
          <a:schemeClr val="accent1"/>
        </a:solidFill>
      </dgm:spPr>
      <dgm:t>
        <a:bodyPr/>
        <a:lstStyle/>
        <a:p>
          <a:r>
            <a:rPr lang="en-GB" noProof="0" dirty="0"/>
            <a:t>€250m for LUMI-AI supercomputer (part of EuroHPC)</a:t>
          </a:r>
        </a:p>
      </dgm:t>
    </dgm:pt>
    <dgm:pt modelId="{AF710941-5A35-4B62-9A7D-581AFD770C02}" type="parTrans" cxnId="{97F27C29-475E-4585-9146-02C01E4BF3CC}">
      <dgm:prSet/>
      <dgm:spPr/>
      <dgm:t>
        <a:bodyPr/>
        <a:lstStyle/>
        <a:p>
          <a:endParaRPr lang="en-GB" noProof="0" dirty="0"/>
        </a:p>
      </dgm:t>
    </dgm:pt>
    <dgm:pt modelId="{B10EDAE0-C9E0-42C4-900B-DFFD92E9A7FE}" type="sibTrans" cxnId="{97F27C29-475E-4585-9146-02C01E4BF3CC}">
      <dgm:prSet/>
      <dgm:spPr/>
      <dgm:t>
        <a:bodyPr/>
        <a:lstStyle/>
        <a:p>
          <a:endParaRPr lang="en-GB" noProof="0" dirty="0"/>
        </a:p>
      </dgm:t>
    </dgm:pt>
    <dgm:pt modelId="{16EBE425-B77B-4FC0-AD05-0700068509D1}">
      <dgm:prSet/>
      <dgm:spPr>
        <a:solidFill>
          <a:schemeClr val="accent1"/>
        </a:solidFill>
      </dgm:spPr>
      <dgm:t>
        <a:bodyPr/>
        <a:lstStyle/>
        <a:p>
          <a:r>
            <a:rPr lang="en-GB" noProof="0" dirty="0"/>
            <a:t>Investments in quantum technology, minerals technology, etc.</a:t>
          </a:r>
        </a:p>
      </dgm:t>
    </dgm:pt>
    <dgm:pt modelId="{67C0C258-E799-4A7B-BABC-1822E6E77080}" type="parTrans" cxnId="{779FB36B-8CE9-4561-97C2-CB4F4B247A9E}">
      <dgm:prSet/>
      <dgm:spPr/>
      <dgm:t>
        <a:bodyPr/>
        <a:lstStyle/>
        <a:p>
          <a:endParaRPr lang="en-GB" noProof="0" dirty="0"/>
        </a:p>
      </dgm:t>
    </dgm:pt>
    <dgm:pt modelId="{615219E1-FA39-4D11-B77A-5A42C1BE622A}" type="sibTrans" cxnId="{779FB36B-8CE9-4561-97C2-CB4F4B247A9E}">
      <dgm:prSet/>
      <dgm:spPr/>
      <dgm:t>
        <a:bodyPr/>
        <a:lstStyle/>
        <a:p>
          <a:endParaRPr lang="en-GB" noProof="0" dirty="0"/>
        </a:p>
      </dgm:t>
    </dgm:pt>
    <dgm:pt modelId="{F9FC2D08-3706-45FC-B4F1-5E80E79F5F91}">
      <dgm:prSet/>
      <dgm:spPr>
        <a:solidFill>
          <a:schemeClr val="accent1"/>
        </a:solidFill>
      </dgm:spPr>
      <dgm:t>
        <a:bodyPr/>
        <a:lstStyle/>
        <a:p>
          <a:r>
            <a:rPr lang="en-GB" noProof="0" dirty="0"/>
            <a:t>Increased R&amp;D funding for universities</a:t>
          </a:r>
        </a:p>
      </dgm:t>
    </dgm:pt>
    <dgm:pt modelId="{2D4CC9C9-EBAC-487A-8B9F-1CB5ECBAFAF6}" type="parTrans" cxnId="{9C1E2223-2703-4B97-BEEF-543F5FBA92D3}">
      <dgm:prSet/>
      <dgm:spPr/>
      <dgm:t>
        <a:bodyPr/>
        <a:lstStyle/>
        <a:p>
          <a:endParaRPr lang="en-GB" noProof="0" dirty="0"/>
        </a:p>
      </dgm:t>
    </dgm:pt>
    <dgm:pt modelId="{EABC383F-DC85-4D77-BB91-FFC37CDB2995}" type="sibTrans" cxnId="{9C1E2223-2703-4B97-BEEF-543F5FBA92D3}">
      <dgm:prSet/>
      <dgm:spPr/>
      <dgm:t>
        <a:bodyPr/>
        <a:lstStyle/>
        <a:p>
          <a:endParaRPr lang="en-GB" noProof="0" dirty="0"/>
        </a:p>
      </dgm:t>
    </dgm:pt>
    <dgm:pt modelId="{958C13C4-B7AC-4908-8FE4-288963BB5CFB}">
      <dgm:prSet/>
      <dgm:spPr>
        <a:solidFill>
          <a:schemeClr val="accent1"/>
        </a:solidFill>
      </dgm:spPr>
      <dgm:t>
        <a:bodyPr/>
        <a:lstStyle/>
        <a:p>
          <a:r>
            <a:rPr lang="en-GB" noProof="0" dirty="0"/>
            <a:t>Secure host organisation funding for EU R&amp;D projects</a:t>
          </a:r>
        </a:p>
      </dgm:t>
    </dgm:pt>
    <dgm:pt modelId="{DC566B2F-D48F-460D-8934-1B19018897BF}" type="parTrans" cxnId="{5675BF1E-0FCF-4135-98D2-84F34B04385F}">
      <dgm:prSet/>
      <dgm:spPr/>
      <dgm:t>
        <a:bodyPr/>
        <a:lstStyle/>
        <a:p>
          <a:endParaRPr lang="en-GB" noProof="0" dirty="0"/>
        </a:p>
      </dgm:t>
    </dgm:pt>
    <dgm:pt modelId="{DF2CA4C8-9CD1-4DEE-B216-987B6F05FF70}" type="sibTrans" cxnId="{5675BF1E-0FCF-4135-98D2-84F34B04385F}">
      <dgm:prSet/>
      <dgm:spPr/>
      <dgm:t>
        <a:bodyPr/>
        <a:lstStyle/>
        <a:p>
          <a:endParaRPr lang="en-GB" noProof="0" dirty="0"/>
        </a:p>
      </dgm:t>
    </dgm:pt>
    <dgm:pt modelId="{32C08C90-C9AF-4C37-B41F-9553C6CAE040}" type="pres">
      <dgm:prSet presAssocID="{48D7FFDA-17CD-43EC-9AC6-A460E0AC2578}" presName="diagram" presStyleCnt="0">
        <dgm:presLayoutVars>
          <dgm:dir/>
          <dgm:resizeHandles val="exact"/>
        </dgm:presLayoutVars>
      </dgm:prSet>
      <dgm:spPr/>
    </dgm:pt>
    <dgm:pt modelId="{0B77DA35-8A80-4EFA-880C-9522692DFB4E}" type="pres">
      <dgm:prSet presAssocID="{C75995F0-DE64-4FA5-8379-151010D1EBC6}" presName="node" presStyleLbl="node1" presStyleIdx="0" presStyleCnt="6" custLinFactNeighborY="631">
        <dgm:presLayoutVars>
          <dgm:bulletEnabled val="1"/>
        </dgm:presLayoutVars>
      </dgm:prSet>
      <dgm:spPr/>
    </dgm:pt>
    <dgm:pt modelId="{A3F51AA9-B23B-4552-9806-A7B77BD5A677}" type="pres">
      <dgm:prSet presAssocID="{07086306-1353-4945-B93D-CF4CA54F0799}" presName="sibTrans" presStyleCnt="0"/>
      <dgm:spPr/>
    </dgm:pt>
    <dgm:pt modelId="{7210652D-5393-4E66-B43D-5F1D7E51F473}" type="pres">
      <dgm:prSet presAssocID="{2D9BF7A7-E7E2-4D37-840A-1003560AABA9}" presName="node" presStyleLbl="node1" presStyleIdx="1" presStyleCnt="6" custLinFactNeighborY="631">
        <dgm:presLayoutVars>
          <dgm:bulletEnabled val="1"/>
        </dgm:presLayoutVars>
      </dgm:prSet>
      <dgm:spPr/>
    </dgm:pt>
    <dgm:pt modelId="{C554E7E3-A591-4EDB-9E0F-A515DA4A0458}" type="pres">
      <dgm:prSet presAssocID="{1BE6C73C-211E-4A8D-A039-DD66827A7A92}" presName="sibTrans" presStyleCnt="0"/>
      <dgm:spPr/>
    </dgm:pt>
    <dgm:pt modelId="{4AB9572A-6BEB-4B70-BE27-A82762DA67EB}" type="pres">
      <dgm:prSet presAssocID="{B9DD8006-2A6A-4C43-87EA-DD40C4EFD09B}" presName="node" presStyleLbl="node1" presStyleIdx="2" presStyleCnt="6" custLinFactNeighborY="631">
        <dgm:presLayoutVars>
          <dgm:bulletEnabled val="1"/>
        </dgm:presLayoutVars>
      </dgm:prSet>
      <dgm:spPr/>
    </dgm:pt>
    <dgm:pt modelId="{8FCD1B1C-FC13-4F19-99A7-17FD6E0654F0}" type="pres">
      <dgm:prSet presAssocID="{B10EDAE0-C9E0-42C4-900B-DFFD92E9A7FE}" presName="sibTrans" presStyleCnt="0"/>
      <dgm:spPr/>
    </dgm:pt>
    <dgm:pt modelId="{38AC6118-2601-41E9-A22F-1788ECF1FDF7}" type="pres">
      <dgm:prSet presAssocID="{16EBE425-B77B-4FC0-AD05-0700068509D1}" presName="node" presStyleLbl="node1" presStyleIdx="3" presStyleCnt="6">
        <dgm:presLayoutVars>
          <dgm:bulletEnabled val="1"/>
        </dgm:presLayoutVars>
      </dgm:prSet>
      <dgm:spPr/>
    </dgm:pt>
    <dgm:pt modelId="{514BFC88-A916-4638-A1A1-F04F662A7307}" type="pres">
      <dgm:prSet presAssocID="{615219E1-FA39-4D11-B77A-5A42C1BE622A}" presName="sibTrans" presStyleCnt="0"/>
      <dgm:spPr/>
    </dgm:pt>
    <dgm:pt modelId="{B812B7F9-957C-4682-9FE2-4886AC5B1224}" type="pres">
      <dgm:prSet presAssocID="{F9FC2D08-3706-45FC-B4F1-5E80E79F5F91}" presName="node" presStyleLbl="node1" presStyleIdx="4" presStyleCnt="6">
        <dgm:presLayoutVars>
          <dgm:bulletEnabled val="1"/>
        </dgm:presLayoutVars>
      </dgm:prSet>
      <dgm:spPr/>
    </dgm:pt>
    <dgm:pt modelId="{312652BB-5129-4682-95F3-8F6373C171F3}" type="pres">
      <dgm:prSet presAssocID="{EABC383F-DC85-4D77-BB91-FFC37CDB2995}" presName="sibTrans" presStyleCnt="0"/>
      <dgm:spPr/>
    </dgm:pt>
    <dgm:pt modelId="{6FDFAB16-3A08-4402-BDBE-12B8BB08EE0E}" type="pres">
      <dgm:prSet presAssocID="{958C13C4-B7AC-4908-8FE4-288963BB5CFB}" presName="node" presStyleLbl="node1" presStyleIdx="5" presStyleCnt="6" custLinFactNeighborY="631">
        <dgm:presLayoutVars>
          <dgm:bulletEnabled val="1"/>
        </dgm:presLayoutVars>
      </dgm:prSet>
      <dgm:spPr/>
    </dgm:pt>
  </dgm:ptLst>
  <dgm:cxnLst>
    <dgm:cxn modelId="{5675BF1E-0FCF-4135-98D2-84F34B04385F}" srcId="{48D7FFDA-17CD-43EC-9AC6-A460E0AC2578}" destId="{958C13C4-B7AC-4908-8FE4-288963BB5CFB}" srcOrd="5" destOrd="0" parTransId="{DC566B2F-D48F-460D-8934-1B19018897BF}" sibTransId="{DF2CA4C8-9CD1-4DEE-B216-987B6F05FF70}"/>
    <dgm:cxn modelId="{9C1E2223-2703-4B97-BEEF-543F5FBA92D3}" srcId="{48D7FFDA-17CD-43EC-9AC6-A460E0AC2578}" destId="{F9FC2D08-3706-45FC-B4F1-5E80E79F5F91}" srcOrd="4" destOrd="0" parTransId="{2D4CC9C9-EBAC-487A-8B9F-1CB5ECBAFAF6}" sibTransId="{EABC383F-DC85-4D77-BB91-FFC37CDB2995}"/>
    <dgm:cxn modelId="{97F27C29-475E-4585-9146-02C01E4BF3CC}" srcId="{48D7FFDA-17CD-43EC-9AC6-A460E0AC2578}" destId="{B9DD8006-2A6A-4C43-87EA-DD40C4EFD09B}" srcOrd="2" destOrd="0" parTransId="{AF710941-5A35-4B62-9A7D-581AFD770C02}" sibTransId="{B10EDAE0-C9E0-42C4-900B-DFFD92E9A7FE}"/>
    <dgm:cxn modelId="{70E4E52C-62D5-4F0B-B5CE-B02B04D6FBA6}" type="presOf" srcId="{16EBE425-B77B-4FC0-AD05-0700068509D1}" destId="{38AC6118-2601-41E9-A22F-1788ECF1FDF7}" srcOrd="0" destOrd="0" presId="urn:microsoft.com/office/officeart/2005/8/layout/default"/>
    <dgm:cxn modelId="{779FB36B-8CE9-4561-97C2-CB4F4B247A9E}" srcId="{48D7FFDA-17CD-43EC-9AC6-A460E0AC2578}" destId="{16EBE425-B77B-4FC0-AD05-0700068509D1}" srcOrd="3" destOrd="0" parTransId="{67C0C258-E799-4A7B-BABC-1822E6E77080}" sibTransId="{615219E1-FA39-4D11-B77A-5A42C1BE622A}"/>
    <dgm:cxn modelId="{C4C4E94E-4DAC-43CD-A9D7-68650652F3F5}" type="presOf" srcId="{B9DD8006-2A6A-4C43-87EA-DD40C4EFD09B}" destId="{4AB9572A-6BEB-4B70-BE27-A82762DA67EB}" srcOrd="0" destOrd="0" presId="urn:microsoft.com/office/officeart/2005/8/layout/default"/>
    <dgm:cxn modelId="{70FCF99B-6D9F-4018-8026-3706D9441C6E}" srcId="{48D7FFDA-17CD-43EC-9AC6-A460E0AC2578}" destId="{2D9BF7A7-E7E2-4D37-840A-1003560AABA9}" srcOrd="1" destOrd="0" parTransId="{18F5D97D-6469-4FD8-90BD-957AE5168A46}" sibTransId="{1BE6C73C-211E-4A8D-A039-DD66827A7A92}"/>
    <dgm:cxn modelId="{E3FB959D-FB20-4F77-A501-E34219837214}" type="presOf" srcId="{2D9BF7A7-E7E2-4D37-840A-1003560AABA9}" destId="{7210652D-5393-4E66-B43D-5F1D7E51F473}" srcOrd="0" destOrd="0" presId="urn:microsoft.com/office/officeart/2005/8/layout/default"/>
    <dgm:cxn modelId="{D6170CA3-3229-49C4-AC31-2C74D8C92572}" type="presOf" srcId="{48D7FFDA-17CD-43EC-9AC6-A460E0AC2578}" destId="{32C08C90-C9AF-4C37-B41F-9553C6CAE040}" srcOrd="0" destOrd="0" presId="urn:microsoft.com/office/officeart/2005/8/layout/default"/>
    <dgm:cxn modelId="{336EF3B5-87F8-4A74-B530-F4A78F9F8D67}" type="presOf" srcId="{F9FC2D08-3706-45FC-B4F1-5E80E79F5F91}" destId="{B812B7F9-957C-4682-9FE2-4886AC5B1224}" srcOrd="0" destOrd="0" presId="urn:microsoft.com/office/officeart/2005/8/layout/default"/>
    <dgm:cxn modelId="{2D1FE8B9-14AD-4300-8604-305EA5B354DB}" type="presOf" srcId="{C75995F0-DE64-4FA5-8379-151010D1EBC6}" destId="{0B77DA35-8A80-4EFA-880C-9522692DFB4E}" srcOrd="0" destOrd="0" presId="urn:microsoft.com/office/officeart/2005/8/layout/default"/>
    <dgm:cxn modelId="{86D1D7C6-45BB-4DB0-9290-3186552F064E}" type="presOf" srcId="{958C13C4-B7AC-4908-8FE4-288963BB5CFB}" destId="{6FDFAB16-3A08-4402-BDBE-12B8BB08EE0E}" srcOrd="0" destOrd="0" presId="urn:microsoft.com/office/officeart/2005/8/layout/default"/>
    <dgm:cxn modelId="{3CAF4AD1-754D-4826-B9B4-9C66BE732804}" srcId="{48D7FFDA-17CD-43EC-9AC6-A460E0AC2578}" destId="{C75995F0-DE64-4FA5-8379-151010D1EBC6}" srcOrd="0" destOrd="0" parTransId="{8F795D2F-7BB9-4CDD-B7C0-175A871C4379}" sibTransId="{07086306-1353-4945-B93D-CF4CA54F0799}"/>
    <dgm:cxn modelId="{4FC943EE-B808-4B72-A1DE-D3F67B438EB5}" type="presParOf" srcId="{32C08C90-C9AF-4C37-B41F-9553C6CAE040}" destId="{0B77DA35-8A80-4EFA-880C-9522692DFB4E}" srcOrd="0" destOrd="0" presId="urn:microsoft.com/office/officeart/2005/8/layout/default"/>
    <dgm:cxn modelId="{AA0FFC71-5FEA-4310-8026-383798456A82}" type="presParOf" srcId="{32C08C90-C9AF-4C37-B41F-9553C6CAE040}" destId="{A3F51AA9-B23B-4552-9806-A7B77BD5A677}" srcOrd="1" destOrd="0" presId="urn:microsoft.com/office/officeart/2005/8/layout/default"/>
    <dgm:cxn modelId="{39FF1767-CF2B-42AD-88BE-C2CF61AF387B}" type="presParOf" srcId="{32C08C90-C9AF-4C37-B41F-9553C6CAE040}" destId="{7210652D-5393-4E66-B43D-5F1D7E51F473}" srcOrd="2" destOrd="0" presId="urn:microsoft.com/office/officeart/2005/8/layout/default"/>
    <dgm:cxn modelId="{4D94E3A6-6DF2-4DD2-AAE1-66FA3A10530F}" type="presParOf" srcId="{32C08C90-C9AF-4C37-B41F-9553C6CAE040}" destId="{C554E7E3-A591-4EDB-9E0F-A515DA4A0458}" srcOrd="3" destOrd="0" presId="urn:microsoft.com/office/officeart/2005/8/layout/default"/>
    <dgm:cxn modelId="{55F6E101-F4E0-4FE1-A0CD-638D161452F9}" type="presParOf" srcId="{32C08C90-C9AF-4C37-B41F-9553C6CAE040}" destId="{4AB9572A-6BEB-4B70-BE27-A82762DA67EB}" srcOrd="4" destOrd="0" presId="urn:microsoft.com/office/officeart/2005/8/layout/default"/>
    <dgm:cxn modelId="{83E79A27-6277-4E3D-9BC6-481BBB6C5023}" type="presParOf" srcId="{32C08C90-C9AF-4C37-B41F-9553C6CAE040}" destId="{8FCD1B1C-FC13-4F19-99A7-17FD6E0654F0}" srcOrd="5" destOrd="0" presId="urn:microsoft.com/office/officeart/2005/8/layout/default"/>
    <dgm:cxn modelId="{9954A972-C501-4487-BCCD-733A0A754D0E}" type="presParOf" srcId="{32C08C90-C9AF-4C37-B41F-9553C6CAE040}" destId="{38AC6118-2601-41E9-A22F-1788ECF1FDF7}" srcOrd="6" destOrd="0" presId="urn:microsoft.com/office/officeart/2005/8/layout/default"/>
    <dgm:cxn modelId="{F66D85AE-8E83-415B-881D-9C8404BE74F9}" type="presParOf" srcId="{32C08C90-C9AF-4C37-B41F-9553C6CAE040}" destId="{514BFC88-A916-4638-A1A1-F04F662A7307}" srcOrd="7" destOrd="0" presId="urn:microsoft.com/office/officeart/2005/8/layout/default"/>
    <dgm:cxn modelId="{F44573A7-101C-4E4E-A7C9-07E17088A7CA}" type="presParOf" srcId="{32C08C90-C9AF-4C37-B41F-9553C6CAE040}" destId="{B812B7F9-957C-4682-9FE2-4886AC5B1224}" srcOrd="8" destOrd="0" presId="urn:microsoft.com/office/officeart/2005/8/layout/default"/>
    <dgm:cxn modelId="{1DD7575B-8617-45D5-807C-D8A4F6B55691}" type="presParOf" srcId="{32C08C90-C9AF-4C37-B41F-9553C6CAE040}" destId="{312652BB-5129-4682-95F3-8F6373C171F3}" srcOrd="9" destOrd="0" presId="urn:microsoft.com/office/officeart/2005/8/layout/default"/>
    <dgm:cxn modelId="{11216F46-E2E5-4D55-9F6C-5CEF78A5DA94}" type="presParOf" srcId="{32C08C90-C9AF-4C37-B41F-9553C6CAE040}" destId="{6FDFAB16-3A08-4402-BDBE-12B8BB08EE0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77DA35-8A80-4EFA-880C-9522692DFB4E}">
      <dsp:nvSpPr>
        <dsp:cNvPr id="0" name=""/>
        <dsp:cNvSpPr/>
      </dsp:nvSpPr>
      <dsp:spPr>
        <a:xfrm>
          <a:off x="213598" y="12191"/>
          <a:ext cx="3152626" cy="1891575"/>
        </a:xfrm>
        <a:prstGeom prst="rect">
          <a:avLst/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/>
            <a:t>Increased funding through Research Council of Finland and Business Finland</a:t>
          </a:r>
        </a:p>
      </dsp:txBody>
      <dsp:txXfrm>
        <a:off x="213598" y="12191"/>
        <a:ext cx="3152626" cy="1891575"/>
      </dsp:txXfrm>
    </dsp:sp>
    <dsp:sp modelId="{7210652D-5393-4E66-B43D-5F1D7E51F473}">
      <dsp:nvSpPr>
        <dsp:cNvPr id="0" name=""/>
        <dsp:cNvSpPr/>
      </dsp:nvSpPr>
      <dsp:spPr>
        <a:xfrm>
          <a:off x="3681486" y="12191"/>
          <a:ext cx="3152626" cy="1891575"/>
        </a:xfrm>
        <a:prstGeom prst="rect">
          <a:avLst/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/>
            <a:t>€255m for 1,000</a:t>
          </a:r>
          <a:br>
            <a:rPr lang="en-GB" sz="2400" kern="1200" noProof="0" dirty="0"/>
          </a:br>
          <a:r>
            <a:rPr lang="en-GB" sz="2400" kern="1200" noProof="0" dirty="0"/>
            <a:t>new PhD student positions</a:t>
          </a:r>
        </a:p>
      </dsp:txBody>
      <dsp:txXfrm>
        <a:off x="3681486" y="12191"/>
        <a:ext cx="3152626" cy="1891575"/>
      </dsp:txXfrm>
    </dsp:sp>
    <dsp:sp modelId="{4AB9572A-6BEB-4B70-BE27-A82762DA67EB}">
      <dsp:nvSpPr>
        <dsp:cNvPr id="0" name=""/>
        <dsp:cNvSpPr/>
      </dsp:nvSpPr>
      <dsp:spPr>
        <a:xfrm>
          <a:off x="7149375" y="12191"/>
          <a:ext cx="3152626" cy="1891575"/>
        </a:xfrm>
        <a:prstGeom prst="rect">
          <a:avLst/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/>
            <a:t>€250m for LUMI-AI supercomputer (part of EuroHPC)</a:t>
          </a:r>
        </a:p>
      </dsp:txBody>
      <dsp:txXfrm>
        <a:off x="7149375" y="12191"/>
        <a:ext cx="3152626" cy="1891575"/>
      </dsp:txXfrm>
    </dsp:sp>
    <dsp:sp modelId="{38AC6118-2601-41E9-A22F-1788ECF1FDF7}">
      <dsp:nvSpPr>
        <dsp:cNvPr id="0" name=""/>
        <dsp:cNvSpPr/>
      </dsp:nvSpPr>
      <dsp:spPr>
        <a:xfrm>
          <a:off x="213598" y="2207093"/>
          <a:ext cx="3152626" cy="1891575"/>
        </a:xfrm>
        <a:prstGeom prst="rect">
          <a:avLst/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/>
            <a:t>Investments in quantum technology, minerals technology, etc.</a:t>
          </a:r>
        </a:p>
      </dsp:txBody>
      <dsp:txXfrm>
        <a:off x="213598" y="2207093"/>
        <a:ext cx="3152626" cy="1891575"/>
      </dsp:txXfrm>
    </dsp:sp>
    <dsp:sp modelId="{B812B7F9-957C-4682-9FE2-4886AC5B1224}">
      <dsp:nvSpPr>
        <dsp:cNvPr id="0" name=""/>
        <dsp:cNvSpPr/>
      </dsp:nvSpPr>
      <dsp:spPr>
        <a:xfrm>
          <a:off x="3681486" y="2207093"/>
          <a:ext cx="3152626" cy="1891575"/>
        </a:xfrm>
        <a:prstGeom prst="rect">
          <a:avLst/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/>
            <a:t>Increased R&amp;D funding for universities</a:t>
          </a:r>
        </a:p>
      </dsp:txBody>
      <dsp:txXfrm>
        <a:off x="3681486" y="2207093"/>
        <a:ext cx="3152626" cy="1891575"/>
      </dsp:txXfrm>
    </dsp:sp>
    <dsp:sp modelId="{6FDFAB16-3A08-4402-BDBE-12B8BB08EE0E}">
      <dsp:nvSpPr>
        <dsp:cNvPr id="0" name=""/>
        <dsp:cNvSpPr/>
      </dsp:nvSpPr>
      <dsp:spPr>
        <a:xfrm>
          <a:off x="7149375" y="2207349"/>
          <a:ext cx="3152626" cy="1891575"/>
        </a:xfrm>
        <a:prstGeom prst="rect">
          <a:avLst/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/>
            <a:t>Secure host organisation funding for EU R&amp;D projects</a:t>
          </a:r>
        </a:p>
      </dsp:txBody>
      <dsp:txXfrm>
        <a:off x="7149375" y="2207349"/>
        <a:ext cx="3152626" cy="18915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D9BFA-379E-A54E-A03A-908263FFB4C9}" type="datetimeFigureOut">
              <a:rPr lang="fi-FI" smtClean="0"/>
              <a:t>28.5.2025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C3579-BD4E-074D-9ED2-A90148DB79F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96027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Akatemian rahoituskokonaisuus - mitä näillä tavoitellaan</a:t>
            </a:r>
          </a:p>
          <a:p>
            <a:r>
              <a:rPr lang="fi-FI" sz="1200" dirty="0">
                <a:effectLst/>
                <a:latin typeface="Avenir Next LT Pro" panose="020B05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Otamme huomioon TKI-tavoitteet huomioon koko rahoituskokonaisuudessamme.</a:t>
            </a:r>
          </a:p>
          <a:p>
            <a:endParaRPr lang="fi-FI" sz="1200" b="1" dirty="0">
              <a:effectLst/>
              <a:latin typeface="Avenir Next LT Pro" panose="020B05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8C3579-BD4E-074D-9ED2-A90148DB79F4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i-FI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2727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sz="1200" b="1" dirty="0">
                <a:solidFill>
                  <a:srgbClr val="00B050"/>
                </a:solidFill>
              </a:rPr>
              <a:t>Huomio kehityssuuntaan </a:t>
            </a:r>
            <a:r>
              <a:rPr lang="fi-FI" sz="1200" dirty="0"/>
              <a:t>(2025—2029): </a:t>
            </a:r>
            <a:r>
              <a:rPr lang="fi-FI" sz="1200" b="1" dirty="0"/>
              <a:t>suurin osa rahoituksesta pitkäjänteiseen ja uutta luovaan tutkimukseen</a:t>
            </a:r>
            <a:r>
              <a:rPr lang="fi-FI" sz="1200" dirty="0"/>
              <a:t>, osaamiskeskittymiin ja tutkimusympäristöihin kolmannes, temaattiseen ja tiedon vaikuttavuutta edistävään tutkimukseen 20—25 %.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8C3579-BD4E-074D-9ED2-A90148DB79F4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i-FI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7322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8C3579-BD4E-074D-9ED2-A90148DB79F4}" type="slidenum">
              <a:rPr lang="fi-FI" smtClean="0"/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61298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ka.fi/feedback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hyperlink" Target="https://www.youtube.com/@ResearchCouncilOfFinland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research-council-of-finland/" TargetMode="External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hyperlink" Target="https://www.aka.fi/en" TargetMode="External"/></Relationships>
</file>

<file path=ppt/slideLayouts/_rels/slideLayout4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ka.fi/feedback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hyperlink" Target="https://www.youtube.com/@ResearchCouncilOfFinland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research-council-of-finland/" TargetMode="External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hyperlink" Target="https://www.aka.fi/en" TargetMode="External"/></Relationships>
</file>

<file path=ppt/slideLayouts/_rels/slideLayout4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ka.fi/feedback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hyperlink" Target="https://www.youtube.com/@ResearchCouncilOfFinland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research-council-of-finland/" TargetMode="External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hyperlink" Target="https://www.aka.fi/en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ÄLÄ KÄYTÄ TÄT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iruutu 5">
            <a:extLst>
              <a:ext uri="{FF2B5EF4-FFF2-40B4-BE49-F238E27FC236}">
                <a16:creationId xmlns:a16="http://schemas.microsoft.com/office/drawing/2014/main" id="{2DE06D5E-1F22-014C-A510-5F6D6CBF6597}"/>
              </a:ext>
            </a:extLst>
          </p:cNvPr>
          <p:cNvSpPr txBox="1"/>
          <p:nvPr userDrawn="1"/>
        </p:nvSpPr>
        <p:spPr>
          <a:xfrm>
            <a:off x="2240356" y="2151727"/>
            <a:ext cx="7721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0" b="1" dirty="0">
                <a:solidFill>
                  <a:srgbClr val="132D5F"/>
                </a:solidFill>
              </a:rPr>
              <a:t>KANSI- JA OTSIKKODIAT</a:t>
            </a:r>
          </a:p>
        </p:txBody>
      </p:sp>
    </p:spTree>
    <p:extLst>
      <p:ext uri="{BB962C8B-B14F-4D97-AF65-F5344CB8AC3E}">
        <p14:creationId xmlns:p14="http://schemas.microsoft.com/office/powerpoint/2010/main" val="2635517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+ teksti/graafi/taulukko tms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5518937E-12BA-B55B-82D0-F06443E765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01155" y="6522441"/>
            <a:ext cx="635466" cy="170550"/>
          </a:xfrm>
        </p:spPr>
        <p:txBody>
          <a:bodyPr/>
          <a:lstStyle/>
          <a:p>
            <a:fld id="{60FADC91-3B48-D645-A2B9-B067577E5471}" type="datetime1">
              <a:rPr lang="fi-FI" smtClean="0"/>
              <a:t>28.5.2025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F99D20CB-12E5-B331-2D74-A87F72B51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94577" y="6522441"/>
            <a:ext cx="2494100" cy="170550"/>
          </a:xfrm>
        </p:spPr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37842132-781F-8FE7-451D-A68ACCF31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6DAADAB-6E7B-B3B6-3AA9-1D69CEA617F7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/ </a:t>
            </a:r>
            <a:r>
              <a:rPr lang="en-GB" noProof="0" dirty="0" err="1"/>
              <a:t>graafi</a:t>
            </a:r>
            <a:r>
              <a:rPr lang="en-GB" noProof="0" dirty="0"/>
              <a:t> / </a:t>
            </a:r>
            <a:r>
              <a:rPr lang="en-GB" noProof="0" dirty="0" err="1"/>
              <a:t>taulukko</a:t>
            </a:r>
            <a:r>
              <a:rPr lang="en-GB" noProof="0" dirty="0"/>
              <a:t> </a:t>
            </a:r>
            <a:r>
              <a:rPr lang="en-GB" noProof="0" dirty="0" err="1"/>
              <a:t>tms</a:t>
            </a:r>
            <a:r>
              <a:rPr lang="en-GB" noProof="0" dirty="0"/>
              <a:t>.</a:t>
            </a:r>
          </a:p>
          <a:p>
            <a:pPr lvl="1"/>
            <a:r>
              <a:rPr lang="en-GB" noProof="0" dirty="0" err="1"/>
              <a:t>toinen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2"/>
            <a:r>
              <a:rPr lang="en-GB" noProof="0" dirty="0" err="1"/>
              <a:t>kolmas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3"/>
            <a:r>
              <a:rPr lang="en-GB" noProof="0" dirty="0" err="1"/>
              <a:t>neljäs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4"/>
            <a:r>
              <a:rPr lang="en-GB" noProof="0" dirty="0" err="1"/>
              <a:t>viides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40519564-6267-7D0E-94AD-9D1CCEECEA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br>
              <a:rPr lang="en-GB" noProof="0" dirty="0"/>
            </a:b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kahdelle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564098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+ teksti/graafi/taulukko tms, sininen">
    <p:bg>
      <p:bgPr>
        <a:solidFill>
          <a:schemeClr val="accent5">
            <a:lumMod val="20000"/>
            <a:lumOff val="80000"/>
            <a:alpha val="8031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5518937E-12BA-B55B-82D0-F06443E76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FD0-D86F-A645-9D88-456026AD4A8B}" type="datetime1">
              <a:rPr lang="fi-FI" smtClean="0"/>
              <a:t>28.5.2025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F99D20CB-12E5-B331-2D74-A87F72B51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37842132-781F-8FE7-451D-A68ACCF31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6DAADAB-6E7B-B3B6-3AA9-1D69CEA617F7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/ </a:t>
            </a:r>
            <a:r>
              <a:rPr lang="en-GB" noProof="0" dirty="0" err="1"/>
              <a:t>graafi</a:t>
            </a:r>
            <a:r>
              <a:rPr lang="en-GB" noProof="0" dirty="0"/>
              <a:t> / </a:t>
            </a:r>
            <a:r>
              <a:rPr lang="en-GB" noProof="0" dirty="0" err="1"/>
              <a:t>taulukko</a:t>
            </a:r>
            <a:r>
              <a:rPr lang="en-GB" noProof="0" dirty="0"/>
              <a:t> </a:t>
            </a:r>
            <a:r>
              <a:rPr lang="en-GB" noProof="0" dirty="0" err="1"/>
              <a:t>tms</a:t>
            </a:r>
            <a:r>
              <a:rPr lang="en-GB" noProof="0" dirty="0"/>
              <a:t>.</a:t>
            </a:r>
          </a:p>
          <a:p>
            <a:pPr lvl="1"/>
            <a:r>
              <a:rPr lang="en-GB" noProof="0" dirty="0" err="1"/>
              <a:t>toinen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2"/>
            <a:r>
              <a:rPr lang="en-GB" noProof="0" dirty="0" err="1"/>
              <a:t>kolmas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3"/>
            <a:r>
              <a:rPr lang="en-GB" noProof="0" dirty="0" err="1"/>
              <a:t>neljäs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4"/>
            <a:r>
              <a:rPr lang="en-GB" noProof="0" dirty="0" err="1"/>
              <a:t>viides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40519564-6267-7D0E-94AD-9D1CCEECEA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br>
              <a:rPr lang="en-GB" noProof="0" dirty="0"/>
            </a:b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kahdelle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86947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Otsikko + teksti/graafi/taulukko tms. 2 palst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4A19B67B-1600-6634-6405-3D75F1C8C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9A11-1D4C-0E48-BB94-2B1705650128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1727C02-6318-50B6-6F41-D380B3183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3B21E5A5-6A9E-3705-D4CC-10F5A6823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B75C01A3-0EEC-7ECB-96C9-13375FBC207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916113"/>
            <a:ext cx="5181600" cy="4105275"/>
          </a:xfrm>
        </p:spPr>
        <p:txBody>
          <a:bodyPr/>
          <a:lstStyle/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/ </a:t>
            </a:r>
            <a:r>
              <a:rPr lang="en-GB" noProof="0" dirty="0" err="1"/>
              <a:t>graafi</a:t>
            </a:r>
            <a:r>
              <a:rPr lang="en-GB" noProof="0" dirty="0"/>
              <a:t> / </a:t>
            </a:r>
            <a:r>
              <a:rPr lang="en-GB" noProof="0" dirty="0" err="1"/>
              <a:t>taulukko</a:t>
            </a:r>
            <a:r>
              <a:rPr lang="en-GB" noProof="0" dirty="0"/>
              <a:t> </a:t>
            </a:r>
            <a:r>
              <a:rPr lang="en-GB" noProof="0" dirty="0" err="1"/>
              <a:t>tms</a:t>
            </a:r>
            <a:r>
              <a:rPr lang="en-GB" noProof="0" dirty="0"/>
              <a:t>.</a:t>
            </a:r>
          </a:p>
          <a:p>
            <a:pPr lvl="1"/>
            <a:r>
              <a:rPr lang="en-GB" noProof="0" dirty="0" err="1"/>
              <a:t>toinen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2"/>
            <a:r>
              <a:rPr lang="en-GB" noProof="0" dirty="0" err="1"/>
              <a:t>kolmas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3"/>
            <a:r>
              <a:rPr lang="en-GB" noProof="0" dirty="0" err="1"/>
              <a:t>neljäs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4"/>
            <a:r>
              <a:rPr lang="en-GB" noProof="0" dirty="0" err="1"/>
              <a:t>viides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442B6449-240E-761E-49B8-36A21C2C28D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51452" y="1916113"/>
            <a:ext cx="5181600" cy="4105275"/>
          </a:xfrm>
        </p:spPr>
        <p:txBody>
          <a:bodyPr/>
          <a:lstStyle/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/ </a:t>
            </a:r>
            <a:r>
              <a:rPr lang="en-GB" noProof="0" dirty="0" err="1"/>
              <a:t>graafi</a:t>
            </a:r>
            <a:r>
              <a:rPr lang="en-GB" noProof="0" dirty="0"/>
              <a:t> / </a:t>
            </a:r>
            <a:r>
              <a:rPr lang="en-GB" noProof="0" dirty="0" err="1"/>
              <a:t>taulukko</a:t>
            </a:r>
            <a:r>
              <a:rPr lang="en-GB" noProof="0" dirty="0"/>
              <a:t> </a:t>
            </a:r>
            <a:r>
              <a:rPr lang="en-GB" noProof="0" dirty="0" err="1"/>
              <a:t>tms</a:t>
            </a:r>
            <a:r>
              <a:rPr lang="en-GB" noProof="0" dirty="0"/>
              <a:t>.</a:t>
            </a:r>
          </a:p>
          <a:p>
            <a:pPr lvl="1"/>
            <a:r>
              <a:rPr lang="en-GB" noProof="0" dirty="0" err="1"/>
              <a:t>toinen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2"/>
            <a:r>
              <a:rPr lang="en-GB" noProof="0" dirty="0" err="1"/>
              <a:t>kolmas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3"/>
            <a:r>
              <a:rPr lang="en-GB" noProof="0" dirty="0" err="1"/>
              <a:t>neljäs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4"/>
            <a:r>
              <a:rPr lang="en-GB" noProof="0" dirty="0" err="1"/>
              <a:t>viides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867315DE-6914-EFF5-3190-B2EF11E514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kahdelle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61026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Otsikko + teksti/graafi/taulukko tms. 2 palstaa, sininen">
    <p:bg>
      <p:bgPr>
        <a:solidFill>
          <a:schemeClr val="accent5">
            <a:lumMod val="20000"/>
            <a:lumOff val="8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4A19B67B-1600-6634-6405-3D75F1C8C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4322-0F7C-314C-90B8-6C05629EA1A4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1727C02-6318-50B6-6F41-D380B3183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3B21E5A5-6A9E-3705-D4CC-10F5A6823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B75C01A3-0EEC-7ECB-96C9-13375FBC207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916113"/>
            <a:ext cx="5181600" cy="4105275"/>
          </a:xfrm>
        </p:spPr>
        <p:txBody>
          <a:bodyPr/>
          <a:lstStyle/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/ </a:t>
            </a:r>
            <a:r>
              <a:rPr lang="en-GB" noProof="0" dirty="0" err="1"/>
              <a:t>graafi</a:t>
            </a:r>
            <a:r>
              <a:rPr lang="en-GB" noProof="0" dirty="0"/>
              <a:t> / </a:t>
            </a:r>
            <a:r>
              <a:rPr lang="en-GB" noProof="0" dirty="0" err="1"/>
              <a:t>taulukko</a:t>
            </a:r>
            <a:r>
              <a:rPr lang="en-GB" noProof="0" dirty="0"/>
              <a:t> </a:t>
            </a:r>
            <a:r>
              <a:rPr lang="en-GB" noProof="0" dirty="0" err="1"/>
              <a:t>tms</a:t>
            </a:r>
            <a:r>
              <a:rPr lang="en-GB" noProof="0" dirty="0"/>
              <a:t>.</a:t>
            </a:r>
          </a:p>
          <a:p>
            <a:pPr lvl="1"/>
            <a:r>
              <a:rPr lang="en-GB" noProof="0" dirty="0" err="1"/>
              <a:t>toinen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2"/>
            <a:r>
              <a:rPr lang="en-GB" noProof="0" dirty="0" err="1"/>
              <a:t>kolmas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3"/>
            <a:r>
              <a:rPr lang="en-GB" noProof="0" dirty="0" err="1"/>
              <a:t>neljäs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4"/>
            <a:r>
              <a:rPr lang="en-GB" noProof="0" dirty="0" err="1"/>
              <a:t>viides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442B6449-240E-761E-49B8-36A21C2C28D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51452" y="1916113"/>
            <a:ext cx="5181600" cy="4105275"/>
          </a:xfrm>
        </p:spPr>
        <p:txBody>
          <a:bodyPr/>
          <a:lstStyle/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/ </a:t>
            </a:r>
            <a:r>
              <a:rPr lang="en-GB" noProof="0" dirty="0" err="1"/>
              <a:t>graafi</a:t>
            </a:r>
            <a:r>
              <a:rPr lang="en-GB" noProof="0" dirty="0"/>
              <a:t> / </a:t>
            </a:r>
            <a:r>
              <a:rPr lang="en-GB" noProof="0" dirty="0" err="1"/>
              <a:t>taulukko</a:t>
            </a:r>
            <a:r>
              <a:rPr lang="en-GB" noProof="0" dirty="0"/>
              <a:t> </a:t>
            </a:r>
            <a:r>
              <a:rPr lang="en-GB" noProof="0" dirty="0" err="1"/>
              <a:t>tms</a:t>
            </a:r>
            <a:r>
              <a:rPr lang="en-GB" noProof="0" dirty="0"/>
              <a:t>.</a:t>
            </a:r>
          </a:p>
          <a:p>
            <a:pPr lvl="1"/>
            <a:r>
              <a:rPr lang="en-GB" noProof="0" dirty="0" err="1"/>
              <a:t>toinen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2"/>
            <a:r>
              <a:rPr lang="en-GB" noProof="0" dirty="0" err="1"/>
              <a:t>kolmas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3"/>
            <a:r>
              <a:rPr lang="en-GB" noProof="0" dirty="0" err="1"/>
              <a:t>neljäs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4"/>
            <a:r>
              <a:rPr lang="en-GB" noProof="0" dirty="0" err="1"/>
              <a:t>viides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867315DE-6914-EFF5-3190-B2EF11E514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kahdelle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22708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B603F735-37C8-210A-EC0B-3DC0A42E3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F4A07-1AA3-F440-9FBB-ED856CBA305A}" type="datetime1">
              <a:rPr lang="fi-FI" smtClean="0"/>
              <a:t>28.5.2025</a:t>
            </a:fld>
            <a:endParaRPr lang="fi-FI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813DDBA9-8091-041A-79F6-82AACD232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3BFCF01D-D011-28D8-2205-0012AC936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E72F5559-99AA-2C5F-0D16-2F2B321C8321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902226"/>
            <a:ext cx="5183188" cy="3119162"/>
          </a:xfrm>
        </p:spPr>
        <p:txBody>
          <a:bodyPr/>
          <a:lstStyle/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/ </a:t>
            </a:r>
            <a:r>
              <a:rPr lang="en-GB" noProof="0" dirty="0" err="1"/>
              <a:t>graafi</a:t>
            </a:r>
            <a:r>
              <a:rPr lang="en-GB" noProof="0" dirty="0"/>
              <a:t> / </a:t>
            </a:r>
            <a:r>
              <a:rPr lang="en-GB" noProof="0" dirty="0" err="1"/>
              <a:t>taulukko</a:t>
            </a:r>
            <a:r>
              <a:rPr lang="en-GB" noProof="0" dirty="0"/>
              <a:t> </a:t>
            </a:r>
            <a:r>
              <a:rPr lang="en-GB" noProof="0" dirty="0" err="1"/>
              <a:t>tms</a:t>
            </a:r>
            <a:r>
              <a:rPr lang="en-GB" noProof="0" dirty="0"/>
              <a:t>.</a:t>
            </a:r>
          </a:p>
          <a:p>
            <a:pPr lvl="1"/>
            <a:r>
              <a:rPr lang="en-GB" noProof="0" dirty="0" err="1"/>
              <a:t>toinen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2"/>
            <a:r>
              <a:rPr lang="en-GB" noProof="0" dirty="0" err="1"/>
              <a:t>kolmas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3"/>
            <a:r>
              <a:rPr lang="en-GB" noProof="0" dirty="0" err="1"/>
              <a:t>neljäs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4"/>
            <a:r>
              <a:rPr lang="en-GB" noProof="0" dirty="0" err="1"/>
              <a:t>viides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BFA9F719-B991-0AC5-5026-4F74E6914734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2101641"/>
            <a:ext cx="5183188" cy="58896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endParaRPr lang="en-GB" noProof="0" dirty="0"/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7F00B26-9674-8DE4-11AF-91F09CFB608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902226"/>
            <a:ext cx="5157787" cy="3119162"/>
          </a:xfrm>
        </p:spPr>
        <p:txBody>
          <a:bodyPr/>
          <a:lstStyle/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/ </a:t>
            </a:r>
            <a:r>
              <a:rPr lang="en-GB" noProof="0" dirty="0" err="1"/>
              <a:t>graafi</a:t>
            </a:r>
            <a:r>
              <a:rPr lang="en-GB" noProof="0" dirty="0"/>
              <a:t> / </a:t>
            </a:r>
            <a:r>
              <a:rPr lang="en-GB" noProof="0" dirty="0" err="1"/>
              <a:t>taulukko</a:t>
            </a:r>
            <a:r>
              <a:rPr lang="en-GB" noProof="0" dirty="0"/>
              <a:t> </a:t>
            </a:r>
            <a:r>
              <a:rPr lang="en-GB" noProof="0" dirty="0" err="1"/>
              <a:t>tms</a:t>
            </a:r>
            <a:r>
              <a:rPr lang="en-GB" noProof="0" dirty="0"/>
              <a:t>.</a:t>
            </a:r>
          </a:p>
          <a:p>
            <a:pPr lvl="1"/>
            <a:r>
              <a:rPr lang="en-GB" noProof="0" dirty="0" err="1"/>
              <a:t>toinen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2"/>
            <a:r>
              <a:rPr lang="en-GB" noProof="0" dirty="0" err="1"/>
              <a:t>kolmas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3"/>
            <a:r>
              <a:rPr lang="en-GB" noProof="0" dirty="0" err="1"/>
              <a:t>neljäs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4"/>
            <a:r>
              <a:rPr lang="en-GB" noProof="0" dirty="0" err="1"/>
              <a:t>viides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51D983E4-601F-5127-A501-296700E3BF0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101641"/>
            <a:ext cx="5157787" cy="58896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endParaRPr lang="en-GB" noProof="0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495B83E1-78C7-820C-F748-268030EB2D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65175"/>
            <a:ext cx="10515600" cy="899009"/>
          </a:xfrm>
        </p:spPr>
        <p:txBody>
          <a:bodyPr/>
          <a:lstStyle/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enintään</a:t>
            </a:r>
            <a:br>
              <a:rPr lang="en-GB" noProof="0" dirty="0"/>
            </a:br>
            <a:r>
              <a:rPr lang="en-GB" noProof="0" dirty="0" err="1"/>
              <a:t>kahdelle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38830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, sininen">
    <p:bg>
      <p:bgPr>
        <a:solidFill>
          <a:schemeClr val="accent5">
            <a:lumMod val="20000"/>
            <a:lumOff val="8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B603F735-37C8-210A-EC0B-3DC0A42E3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717F-43D1-CA48-8C76-CD9ECAAAC1B7}" type="datetime1">
              <a:rPr lang="fi-FI" smtClean="0"/>
              <a:t>28.5.2025</a:t>
            </a:fld>
            <a:endParaRPr lang="fi-FI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813DDBA9-8091-041A-79F6-82AACD232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3BFCF01D-D011-28D8-2205-0012AC936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E72F5559-99AA-2C5F-0D16-2F2B321C8321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902226"/>
            <a:ext cx="5183188" cy="3119162"/>
          </a:xfrm>
        </p:spPr>
        <p:txBody>
          <a:bodyPr/>
          <a:lstStyle/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/ </a:t>
            </a:r>
            <a:r>
              <a:rPr lang="en-GB" noProof="0" dirty="0" err="1"/>
              <a:t>graafi</a:t>
            </a:r>
            <a:r>
              <a:rPr lang="en-GB" noProof="0" dirty="0"/>
              <a:t> / </a:t>
            </a:r>
            <a:r>
              <a:rPr lang="en-GB" noProof="0" dirty="0" err="1"/>
              <a:t>taulukko</a:t>
            </a:r>
            <a:r>
              <a:rPr lang="en-GB" noProof="0" dirty="0"/>
              <a:t> </a:t>
            </a:r>
            <a:r>
              <a:rPr lang="en-GB" noProof="0" dirty="0" err="1"/>
              <a:t>tms</a:t>
            </a:r>
            <a:r>
              <a:rPr lang="en-GB" noProof="0" dirty="0"/>
              <a:t>.</a:t>
            </a:r>
          </a:p>
          <a:p>
            <a:pPr lvl="1"/>
            <a:r>
              <a:rPr lang="en-GB" noProof="0" dirty="0" err="1"/>
              <a:t>toinen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2"/>
            <a:r>
              <a:rPr lang="en-GB" noProof="0" dirty="0" err="1"/>
              <a:t>kolmas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3"/>
            <a:r>
              <a:rPr lang="en-GB" noProof="0" dirty="0" err="1"/>
              <a:t>neljäs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4"/>
            <a:r>
              <a:rPr lang="en-GB" noProof="0" dirty="0" err="1"/>
              <a:t>viides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BFA9F719-B991-0AC5-5026-4F74E6914734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2101641"/>
            <a:ext cx="5183188" cy="58896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endParaRPr lang="en-GB" noProof="0" dirty="0"/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7F00B26-9674-8DE4-11AF-91F09CFB608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902226"/>
            <a:ext cx="5157787" cy="3119162"/>
          </a:xfrm>
        </p:spPr>
        <p:txBody>
          <a:bodyPr/>
          <a:lstStyle/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/ </a:t>
            </a:r>
            <a:r>
              <a:rPr lang="en-GB" noProof="0" dirty="0" err="1"/>
              <a:t>graafi</a:t>
            </a:r>
            <a:r>
              <a:rPr lang="en-GB" noProof="0" dirty="0"/>
              <a:t> / </a:t>
            </a:r>
            <a:r>
              <a:rPr lang="en-GB" noProof="0" dirty="0" err="1"/>
              <a:t>taulukko</a:t>
            </a:r>
            <a:r>
              <a:rPr lang="en-GB" noProof="0" dirty="0"/>
              <a:t> </a:t>
            </a:r>
            <a:r>
              <a:rPr lang="en-GB" noProof="0" dirty="0" err="1"/>
              <a:t>tms</a:t>
            </a:r>
            <a:r>
              <a:rPr lang="en-GB" noProof="0" dirty="0"/>
              <a:t>.</a:t>
            </a:r>
          </a:p>
          <a:p>
            <a:pPr lvl="1"/>
            <a:r>
              <a:rPr lang="en-GB" noProof="0" dirty="0" err="1"/>
              <a:t>toinen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2"/>
            <a:r>
              <a:rPr lang="en-GB" noProof="0" dirty="0" err="1"/>
              <a:t>kolmas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3"/>
            <a:r>
              <a:rPr lang="en-GB" noProof="0" dirty="0" err="1"/>
              <a:t>neljäs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4"/>
            <a:r>
              <a:rPr lang="en-GB" noProof="0" dirty="0" err="1"/>
              <a:t>viides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51D983E4-601F-5127-A501-296700E3BF0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101641"/>
            <a:ext cx="5157787" cy="58896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endParaRPr lang="en-GB" noProof="0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495B83E1-78C7-820C-F748-268030EB2D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65175"/>
            <a:ext cx="10515600" cy="899009"/>
          </a:xfrm>
        </p:spPr>
        <p:txBody>
          <a:bodyPr/>
          <a:lstStyle/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enintään</a:t>
            </a:r>
            <a:br>
              <a:rPr lang="en-GB" noProof="0" dirty="0"/>
            </a:br>
            <a:r>
              <a:rPr lang="en-GB" noProof="0" dirty="0" err="1"/>
              <a:t>kahdelle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93359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ko + teksti + graafi/taulukko tms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8BF789EE-EA9F-B335-9E77-323D09D6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5F778-E5B4-5647-BADE-07BBF8F7A099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023487AA-FA70-DE17-968D-ECFD4B535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5CD9EDB2-C590-5E20-3372-F4682E4C1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7C13555-8F08-4FEB-E471-9AB9CAC21D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0" y="728663"/>
            <a:ext cx="5259388" cy="52927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dirty="0"/>
              <a:t>Lisää graafi, taulukko tms.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13E513F5-2551-2572-D79D-E8A055EA1B0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476800"/>
            <a:ext cx="4900994" cy="353257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kappale</a:t>
            </a:r>
            <a:r>
              <a:rPr lang="en-GB" noProof="0" dirty="0"/>
              <a:t> </a:t>
            </a:r>
            <a:r>
              <a:rPr lang="en-GB" noProof="0" dirty="0" err="1"/>
              <a:t>tekstiä</a:t>
            </a:r>
            <a:r>
              <a:rPr lang="en-GB" noProof="0" dirty="0"/>
              <a:t>.</a:t>
            </a: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43140057-B8D9-4720-1043-63997BB077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28663"/>
            <a:ext cx="4900994" cy="137445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kolmelle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98776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ko + teksti + graafi/taulukko tms. sininen">
    <p:bg>
      <p:bgPr>
        <a:solidFill>
          <a:schemeClr val="accent5">
            <a:lumMod val="20000"/>
            <a:lumOff val="8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8BF789EE-EA9F-B335-9E77-323D09D6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6BE0-D1EC-6D44-BF76-A6B1113EE4A2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023487AA-FA70-DE17-968D-ECFD4B535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5CD9EDB2-C590-5E20-3372-F4682E4C1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7C13555-8F08-4FEB-E471-9AB9CAC21D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0" y="728663"/>
            <a:ext cx="5259388" cy="52927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dirty="0"/>
              <a:t>Lisää graafi, taulukko tms.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13E513F5-2551-2572-D79D-E8A055EA1B0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476800"/>
            <a:ext cx="4900994" cy="353257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kappale</a:t>
            </a:r>
            <a:r>
              <a:rPr lang="en-GB" noProof="0" dirty="0"/>
              <a:t> </a:t>
            </a:r>
            <a:r>
              <a:rPr lang="en-GB" noProof="0" dirty="0" err="1"/>
              <a:t>tekstiä</a:t>
            </a:r>
            <a:r>
              <a:rPr lang="en-GB" noProof="0" dirty="0"/>
              <a:t>.</a:t>
            </a: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43140057-B8D9-4720-1043-63997BB077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28663"/>
            <a:ext cx="4900994" cy="137445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kolmelle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75086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ko + teksti + 1/2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2D7B8F6-9B96-B1FE-C167-7F6BF1FB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9D79-62CE-2D44-922F-817F330A9EDF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B18723E-5F4C-E4A2-83E6-C368D66C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72FC31E-7AB2-C9F6-0A7E-211E6610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1B006D57-BF99-894D-F431-23B2A20EA5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799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z="1600"/>
              <a:t>Lisää kuva napsauttamalla kuvaketta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AFCEA43-DEFA-524F-6A1C-8793C2E9819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475068"/>
            <a:ext cx="4898403" cy="354632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kappale</a:t>
            </a:r>
            <a:r>
              <a:rPr lang="en-GB" noProof="0" dirty="0"/>
              <a:t> </a:t>
            </a:r>
            <a:r>
              <a:rPr lang="en-GB" noProof="0" dirty="0" err="1"/>
              <a:t>tekstiä</a:t>
            </a:r>
            <a:endParaRPr lang="en-GB" noProof="0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D66CB5CA-1035-06C2-A137-906175A9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28662"/>
            <a:ext cx="4898403" cy="13765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kolmelle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855270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ko + teksti + 1/2 kuva, 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>
            <a:extLst>
              <a:ext uri="{FF2B5EF4-FFF2-40B4-BE49-F238E27FC236}">
                <a16:creationId xmlns:a16="http://schemas.microsoft.com/office/drawing/2014/main" id="{AAB2E20D-5E8F-E174-E458-CAC91E365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6096000" cy="6858000"/>
          </a:xfrm>
          <a:prstGeom prst="rect">
            <a:avLst/>
          </a:prstGeom>
          <a:gradFill>
            <a:gsLst>
              <a:gs pos="26000">
                <a:schemeClr val="tx1"/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663BA999-4289-D3BE-00B0-7056BED7B5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5422" y="6016704"/>
            <a:ext cx="2007701" cy="794715"/>
          </a:xfrm>
          <a:prstGeom prst="rect">
            <a:avLst/>
          </a:prstGeom>
        </p:spPr>
      </p:pic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2D7B8F6-9B96-B1FE-C167-7F6BF1FB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16D1-878E-4048-8C25-C7D8280FD0F8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B18723E-5F4C-E4A2-83E6-C368D66C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72FC31E-7AB2-C9F6-0A7E-211E6610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1B006D57-BF99-894D-F431-23B2A20EA5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799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z="1600"/>
              <a:t>Lisää kuva napsauttamalla kuvaketta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AFCEA43-DEFA-524F-6A1C-8793C2E9819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476801"/>
            <a:ext cx="4898403" cy="354458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kappale</a:t>
            </a:r>
            <a:r>
              <a:rPr lang="en-GB" noProof="0" dirty="0"/>
              <a:t> </a:t>
            </a:r>
            <a:r>
              <a:rPr lang="en-GB" noProof="0" dirty="0" err="1"/>
              <a:t>tekstiä</a:t>
            </a:r>
            <a:endParaRPr lang="en-GB" noProof="0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D66CB5CA-1035-06C2-A137-906175A9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28662"/>
            <a:ext cx="4898403" cy="136827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kolmelle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33095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nsi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>
            <a:extLst>
              <a:ext uri="{FF2B5EF4-FFF2-40B4-BE49-F238E27FC236}">
                <a16:creationId xmlns:a16="http://schemas.microsoft.com/office/drawing/2014/main" id="{6B1B4F3E-4C4C-89A3-71F4-0D5A43D852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6" name="Kuva 5">
            <a:extLst>
              <a:ext uri="{FF2B5EF4-FFF2-40B4-BE49-F238E27FC236}">
                <a16:creationId xmlns:a16="http://schemas.microsoft.com/office/drawing/2014/main" id="{C080CF9B-03BD-7954-E50E-5A681FED220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0872" y="1040581"/>
            <a:ext cx="10732374" cy="424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1698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ko + teksti + 1/3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2D7B8F6-9B96-B1FE-C167-7F6BF1FB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71DD-D0D8-1949-BEE6-1DFE9C630C06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B18723E-5F4C-E4A2-83E6-C368D66C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72FC31E-7AB2-C9F6-0A7E-211E6610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1B006D57-BF99-894D-F431-23B2A20EA5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898296" y="0"/>
            <a:ext cx="4293704" cy="685799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z="1600"/>
              <a:t>Lisää kuva napsauttamalla kuvaketta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AFCEA43-DEFA-524F-6A1C-8793C2E9819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916113"/>
            <a:ext cx="6700699" cy="4105275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kappale</a:t>
            </a:r>
            <a:r>
              <a:rPr lang="en-GB" noProof="0" dirty="0"/>
              <a:t> </a:t>
            </a:r>
            <a:r>
              <a:rPr lang="en-GB" noProof="0" dirty="0" err="1"/>
              <a:t>tekstiä</a:t>
            </a:r>
            <a:endParaRPr lang="en-GB" noProof="0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D66CB5CA-1035-06C2-A137-906175A9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28662"/>
            <a:ext cx="6700699" cy="936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kahdelle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738932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ko + teksti + 1/3 kuva, 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>
            <a:extLst>
              <a:ext uri="{FF2B5EF4-FFF2-40B4-BE49-F238E27FC236}">
                <a16:creationId xmlns:a16="http://schemas.microsoft.com/office/drawing/2014/main" id="{AAB2E20D-5E8F-E174-E458-CAC91E365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14639" cy="6858000"/>
          </a:xfrm>
          <a:prstGeom prst="rect">
            <a:avLst/>
          </a:prstGeom>
          <a:gradFill>
            <a:gsLst>
              <a:gs pos="26000">
                <a:schemeClr val="tx1"/>
              </a:gs>
              <a:gs pos="99000">
                <a:schemeClr val="accent1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2D7B8F6-9B96-B1FE-C167-7F6BF1FB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D9AE-3997-A94E-A695-45B0B2B01B47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B18723E-5F4C-E4A2-83E6-C368D66C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72FC31E-7AB2-C9F6-0A7E-211E6610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1B006D57-BF99-894D-F431-23B2A20EA5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914640" y="0"/>
            <a:ext cx="4277360" cy="685799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z="1600"/>
              <a:t>Lisää kuva napsauttamalla kuvaketta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AFCEA43-DEFA-524F-6A1C-8793C2E9819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916113"/>
            <a:ext cx="6709092" cy="410527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kappale</a:t>
            </a:r>
            <a:r>
              <a:rPr lang="en-GB" noProof="0" dirty="0"/>
              <a:t> </a:t>
            </a:r>
            <a:r>
              <a:rPr lang="en-GB" noProof="0" dirty="0" err="1"/>
              <a:t>tekstiä</a:t>
            </a:r>
            <a:endParaRPr lang="en-GB" noProof="0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D66CB5CA-1035-06C2-A137-906175A9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28662"/>
            <a:ext cx="6709092" cy="936625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kahdelle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1AF108C8-5FA8-DCBC-B103-133715B49F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5422" y="6016704"/>
            <a:ext cx="2007701" cy="79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7546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ko + teksti +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2D7B8F6-9B96-B1FE-C167-7F6BF1FB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FE812-5BDD-B245-B27B-982833539542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B18723E-5F4C-E4A2-83E6-C368D66C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72FC31E-7AB2-C9F6-0A7E-211E6610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1B006D57-BF99-894D-F431-23B2A20EA5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728663"/>
            <a:ext cx="5259388" cy="529272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z="1600"/>
              <a:t>Lisää kuva napsauttamalla kuvaketta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AFCEA43-DEFA-524F-6A1C-8793C2E9819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476800"/>
            <a:ext cx="4898403" cy="353257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kappale</a:t>
            </a:r>
            <a:r>
              <a:rPr lang="en-GB" noProof="0" dirty="0"/>
              <a:t> </a:t>
            </a:r>
            <a:r>
              <a:rPr lang="en-GB" noProof="0" dirty="0" err="1"/>
              <a:t>tekstiä</a:t>
            </a:r>
            <a:endParaRPr lang="en-GB" noProof="0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D66CB5CA-1035-06C2-A137-906175A9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28662"/>
            <a:ext cx="4898403" cy="138889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kolmelle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59848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ko + teksti + kuva, sininen">
    <p:bg>
      <p:bgPr>
        <a:gradFill>
          <a:gsLst>
            <a:gs pos="26000">
              <a:schemeClr val="tx1"/>
            </a:gs>
            <a:gs pos="100000">
              <a:schemeClr val="accent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2D7B8F6-9B96-B1FE-C167-7F6BF1FB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BDEE-5BD1-E84C-8128-C3E409FB6C46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B18723E-5F4C-E4A2-83E6-C368D66C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72FC31E-7AB2-C9F6-0A7E-211E6610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1B006D57-BF99-894D-F431-23B2A20EA5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728663"/>
            <a:ext cx="5259388" cy="529272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z="1600"/>
              <a:t>Lisää kuva napsauttamalla kuvaketta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AFCEA43-DEFA-524F-6A1C-8793C2E981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476800"/>
            <a:ext cx="4898403" cy="352569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D66CB5CA-1035-06C2-A137-906175A9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28662"/>
            <a:ext cx="4898403" cy="135452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kolmelle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BC9D94BF-0578-9201-97DC-29AE41530D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5422" y="6016704"/>
            <a:ext cx="2007701" cy="79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4790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8CAF4BE8-6213-F5B5-CC1A-2A7824B1D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6A547-8129-6E44-839B-406024E7CB1C}" type="datetime1">
              <a:rPr lang="fi-FI" smtClean="0"/>
              <a:t>28.5.2025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7A1EDCA6-5B96-DF10-09C5-D6C21893E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984357D1-3459-54E5-27A9-78056B522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2F8D8D7F-7B35-84BB-CA67-B3B18918C8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kahdelle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05216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9701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ÄLÄ KÄYTÄ TÄTÄ   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iruutu 5">
            <a:extLst>
              <a:ext uri="{FF2B5EF4-FFF2-40B4-BE49-F238E27FC236}">
                <a16:creationId xmlns:a16="http://schemas.microsoft.com/office/drawing/2014/main" id="{D2D3386C-E7E1-E6C3-3354-199D29AF6B69}"/>
              </a:ext>
            </a:extLst>
          </p:cNvPr>
          <p:cNvSpPr txBox="1"/>
          <p:nvPr userDrawn="1"/>
        </p:nvSpPr>
        <p:spPr>
          <a:xfrm>
            <a:off x="2240356" y="2151727"/>
            <a:ext cx="7721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0" b="1" dirty="0">
                <a:solidFill>
                  <a:srgbClr val="132D5F"/>
                </a:solidFill>
              </a:rPr>
              <a:t>NOSTOT JA SITAATIT</a:t>
            </a:r>
          </a:p>
        </p:txBody>
      </p:sp>
    </p:spTree>
    <p:extLst>
      <p:ext uri="{BB962C8B-B14F-4D97-AF65-F5344CB8AC3E}">
        <p14:creationId xmlns:p14="http://schemas.microsoft.com/office/powerpoint/2010/main" val="22207605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stoteksti, sininen">
    <p:bg>
      <p:bgPr>
        <a:gradFill>
          <a:gsLst>
            <a:gs pos="26000">
              <a:srgbClr val="071743"/>
            </a:gs>
            <a:gs pos="100000">
              <a:schemeClr val="accent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1652EF08-0D21-C518-FF1A-A29D9F952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19B81-A42A-354F-B488-0DD71DD65ECC}" type="datetime1">
              <a:rPr lang="fi-FI" smtClean="0"/>
              <a:t>28.5.2025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9675A74A-3EBE-681C-3491-F1E264869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62E3E1B5-3BB4-9273-03A1-A342FBFA1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061A0272-CC22-D1A2-4660-A86A37D7B7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48983"/>
            <a:ext cx="10515600" cy="2583497"/>
          </a:xfrm>
        </p:spPr>
        <p:txBody>
          <a:bodyPr anchor="t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Bold research </a:t>
            </a:r>
            <a:br>
              <a:rPr lang="en-GB" noProof="0"/>
            </a:br>
            <a:r>
              <a:rPr lang="en-GB" noProof="0"/>
              <a:t>for Finland </a:t>
            </a:r>
            <a:br>
              <a:rPr lang="en-GB" noProof="0"/>
            </a:br>
            <a:r>
              <a:rPr lang="en-GB" noProof="0"/>
              <a:t>and the world.</a:t>
            </a:r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4CE4BBA0-BF28-F4FD-44AD-7039314DD9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5422" y="6016704"/>
            <a:ext cx="2007701" cy="79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6658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stoteksti, vihreä-sininen">
    <p:bg>
      <p:bgPr>
        <a:gradFill>
          <a:gsLst>
            <a:gs pos="20000">
              <a:schemeClr val="accent3"/>
            </a:gs>
            <a:gs pos="75000">
              <a:schemeClr val="accent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1652EF08-0D21-C518-FF1A-A29D9F952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51191DE-B3CB-A14D-8331-89B295349D91}" type="datetime1">
              <a:rPr lang="fi-FI" smtClean="0"/>
              <a:t>28.5.2025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9675A74A-3EBE-681C-3491-F1E264869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62E3E1B5-3BB4-9273-03A1-A342FBFA1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0E3ADB-A2F9-6343-BEDB-14E6435DDB5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061A0272-CC22-D1A2-4660-A86A37D7B7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48983"/>
            <a:ext cx="10515600" cy="2583497"/>
          </a:xfrm>
        </p:spPr>
        <p:txBody>
          <a:bodyPr anchor="t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Bold research </a:t>
            </a:r>
            <a:br>
              <a:rPr lang="en-GB" noProof="0"/>
            </a:br>
            <a:r>
              <a:rPr lang="en-GB" noProof="0"/>
              <a:t>for Finland </a:t>
            </a:r>
            <a:br>
              <a:rPr lang="en-GB" noProof="0"/>
            </a:br>
            <a:r>
              <a:rPr lang="en-GB" noProof="0"/>
              <a:t>and the world.</a:t>
            </a:r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B8FC49B6-2399-8C82-351F-2FF725C2E4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5422" y="6016704"/>
            <a:ext cx="2007701" cy="79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6419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stoteksti, sini-punainen ">
    <p:bg>
      <p:bgPr>
        <a:gradFill>
          <a:gsLst>
            <a:gs pos="6000">
              <a:schemeClr val="accent1"/>
            </a:gs>
            <a:gs pos="81000">
              <a:schemeClr val="tx2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1652EF08-0D21-C518-FF1A-A29D9F952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5A84739-F184-424F-987A-84F768C7BFEB}" type="datetime1">
              <a:rPr lang="fi-FI" smtClean="0"/>
              <a:t>28.5.2025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9675A74A-3EBE-681C-3491-F1E264869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62E3E1B5-3BB4-9273-03A1-A342FBFA1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0E3ADB-A2F9-6343-BEDB-14E6435DDB5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061A0272-CC22-D1A2-4660-A86A37D7B7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48983"/>
            <a:ext cx="10515600" cy="2583497"/>
          </a:xfrm>
        </p:spPr>
        <p:txBody>
          <a:bodyPr anchor="t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Bold research </a:t>
            </a:r>
            <a:br>
              <a:rPr lang="en-GB" noProof="0"/>
            </a:br>
            <a:r>
              <a:rPr lang="en-GB" noProof="0"/>
              <a:t>for Finland </a:t>
            </a:r>
            <a:br>
              <a:rPr lang="en-GB" noProof="0"/>
            </a:br>
            <a:r>
              <a:rPr lang="en-GB" noProof="0"/>
              <a:t>and the world.</a:t>
            </a:r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8805D88D-F7B9-D64B-6338-BECA35DB0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5422" y="6016704"/>
            <a:ext cx="2007701" cy="79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592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nsi 6, valinnainen kuv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325446AF-A816-13F0-AD66-35ED4110E1D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51" y="0"/>
            <a:ext cx="12192000" cy="6858000"/>
          </a:xfrm>
        </p:spPr>
        <p:txBody>
          <a:bodyPr/>
          <a:lstStyle/>
          <a:p>
            <a:r>
              <a:rPr lang="fi-FI" dirty="0"/>
              <a:t>Lisää tähän kuva ja siirrä tarvittaessa taaksepäin, mikäli logo peittyi (peittyy jos vaihdat kerran lisäämäsi kuvan). Valitse rauhallinen kuva ja tarvittaessa tummenna, jotta logo erottuu hyvin.</a:t>
            </a:r>
          </a:p>
        </p:txBody>
      </p:sp>
      <p:sp>
        <p:nvSpPr>
          <p:cNvPr id="10" name="Tekstin paikkamerkki 8">
            <a:extLst>
              <a:ext uri="{FF2B5EF4-FFF2-40B4-BE49-F238E27FC236}">
                <a16:creationId xmlns:a16="http://schemas.microsoft.com/office/drawing/2014/main" id="{250D76A2-DE7A-CB08-3909-8DCBF42D97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8046" y="1040581"/>
            <a:ext cx="10735200" cy="42516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i-FI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668672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stoteksti, puna-keltainen">
    <p:bg>
      <p:bgPr>
        <a:gradFill>
          <a:gsLst>
            <a:gs pos="80000">
              <a:schemeClr val="accent4"/>
            </a:gs>
            <a:gs pos="23000">
              <a:schemeClr val="tx2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1652EF08-0D21-C518-FF1A-A29D9F952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6854E13-137E-B945-9B3B-65E8AC989449}" type="datetime1">
              <a:rPr lang="fi-FI" smtClean="0"/>
              <a:t>28.5.2025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9675A74A-3EBE-681C-3491-F1E264869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62E3E1B5-3BB4-9273-03A1-A342FBFA1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0E3ADB-A2F9-6343-BEDB-14E6435DDB5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061A0272-CC22-D1A2-4660-A86A37D7B7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48983"/>
            <a:ext cx="10515600" cy="2583497"/>
          </a:xfrm>
        </p:spPr>
        <p:txBody>
          <a:bodyPr anchor="t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Bold research </a:t>
            </a:r>
            <a:br>
              <a:rPr lang="en-GB" noProof="0"/>
            </a:br>
            <a:r>
              <a:rPr lang="en-GB" noProof="0"/>
              <a:t>for Finland </a:t>
            </a:r>
            <a:br>
              <a:rPr lang="en-GB" noProof="0"/>
            </a:br>
            <a:r>
              <a:rPr lang="en-GB" noProof="0"/>
              <a:t>and the world.</a:t>
            </a:r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0924279D-E1E4-F10C-4DAE-0FF3281BA0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5422" y="6016704"/>
            <a:ext cx="2007701" cy="79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4105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stoteksti, vihreä-lime">
    <p:bg>
      <p:bgPr>
        <a:gradFill>
          <a:gsLst>
            <a:gs pos="100000">
              <a:schemeClr val="accent2"/>
            </a:gs>
            <a:gs pos="30000">
              <a:schemeClr val="accent3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1652EF08-0D21-C518-FF1A-A29D9F952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CA2E612-4FDB-2C4F-ABF6-2EA97A8C2D8C}" type="datetime1">
              <a:rPr lang="fi-FI" smtClean="0"/>
              <a:t>28.5.2025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9675A74A-3EBE-681C-3491-F1E264869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62E3E1B5-3BB4-9273-03A1-A342FBFA1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0E3ADB-A2F9-6343-BEDB-14E6435DDB5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061A0272-CC22-D1A2-4660-A86A37D7B7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48983"/>
            <a:ext cx="10515600" cy="2583497"/>
          </a:xfrm>
        </p:spPr>
        <p:txBody>
          <a:bodyPr anchor="t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Bold research </a:t>
            </a:r>
            <a:br>
              <a:rPr lang="en-GB" noProof="0"/>
            </a:br>
            <a:r>
              <a:rPr lang="en-GB" noProof="0"/>
              <a:t>for Finland </a:t>
            </a:r>
            <a:br>
              <a:rPr lang="en-GB" noProof="0"/>
            </a:br>
            <a:r>
              <a:rPr lang="en-GB" noProof="0"/>
              <a:t>and the world.</a:t>
            </a:r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CD030326-7AD1-58CA-665E-CCC0B7E841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5422" y="6016704"/>
            <a:ext cx="2007701" cy="79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5005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stoteksti + kuv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Kuvan paikkamerkki 7">
            <a:extLst>
              <a:ext uri="{FF2B5EF4-FFF2-40B4-BE49-F238E27FC236}">
                <a16:creationId xmlns:a16="http://schemas.microsoft.com/office/drawing/2014/main" id="{781462D3-A651-4974-F442-E0DBC26761C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fi-FI" dirty="0"/>
              <a:t>Lisää kuva. Muuta teksti tarvittaessa valkoiseksi ja tummenna kuvaa, jotta kontrasti on riittävä.</a:t>
            </a:r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1652EF08-0D21-C518-FF1A-A29D9F952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FC3EAF2-95D9-3140-AC3E-BFB2F5A3D643}" type="datetime1">
              <a:rPr lang="fi-FI" smtClean="0"/>
              <a:t>28.5.2025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9675A74A-3EBE-681C-3491-F1E264869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62E3E1B5-3BB4-9273-03A1-A342FBFA1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0E3ADB-A2F9-6343-BEDB-14E6435DDB5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061A0272-CC22-D1A2-4660-A86A37D7B7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48983"/>
            <a:ext cx="10515600" cy="2583497"/>
          </a:xfrm>
        </p:spPr>
        <p:txBody>
          <a:bodyPr anchor="t"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Bold research </a:t>
            </a:r>
            <a:br>
              <a:rPr lang="en-GB" noProof="0"/>
            </a:br>
            <a:r>
              <a:rPr lang="en-GB" noProof="0"/>
              <a:t>for Finland </a:t>
            </a:r>
            <a:br>
              <a:rPr lang="en-GB" noProof="0"/>
            </a:br>
            <a:r>
              <a:rPr lang="en-GB" noProof="0"/>
              <a:t>and the world.</a:t>
            </a:r>
          </a:p>
        </p:txBody>
      </p:sp>
      <p:sp>
        <p:nvSpPr>
          <p:cNvPr id="6" name="Tekstin paikkamerkki 8">
            <a:extLst>
              <a:ext uri="{FF2B5EF4-FFF2-40B4-BE49-F238E27FC236}">
                <a16:creationId xmlns:a16="http://schemas.microsoft.com/office/drawing/2014/main" id="{67389621-6443-904F-4718-3EEA5D244A9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4323" y="6016704"/>
            <a:ext cx="2008800" cy="792162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i-FI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58935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taatti +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orakulmio 12">
            <a:extLst>
              <a:ext uri="{FF2B5EF4-FFF2-40B4-BE49-F238E27FC236}">
                <a16:creationId xmlns:a16="http://schemas.microsoft.com/office/drawing/2014/main" id="{8F18924B-6A68-283B-0660-340E2A5DC1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707120" y="0"/>
            <a:ext cx="3484880" cy="6858000"/>
          </a:xfrm>
          <a:prstGeom prst="rect">
            <a:avLst/>
          </a:prstGeom>
          <a:gradFill>
            <a:gsLst>
              <a:gs pos="26000">
                <a:schemeClr val="tx1"/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2D7B8F6-9B96-B1FE-C167-7F6BF1FB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A08BB-EFBF-F34F-B83A-DE5B497B6C91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B18723E-5F4C-E4A2-83E6-C368D66C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72FC31E-7AB2-C9F6-0A7E-211E6610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Titteli tms.">
            <a:extLst>
              <a:ext uri="{FF2B5EF4-FFF2-40B4-BE49-F238E27FC236}">
                <a16:creationId xmlns:a16="http://schemas.microsoft.com/office/drawing/2014/main" id="{CCC40F7C-9065-9A21-D349-C5F7C13AC52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62163" y="4947921"/>
            <a:ext cx="3676650" cy="243840"/>
          </a:xfrm>
        </p:spPr>
        <p:txBody>
          <a:bodyPr>
            <a:normAutofit/>
          </a:bodyPr>
          <a:lstStyle>
            <a:lvl1pPr marL="0" indent="0" algn="r">
              <a:buNone/>
              <a:defRPr sz="1400" b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 err="1"/>
              <a:t>Titteli</a:t>
            </a:r>
            <a:r>
              <a:rPr lang="en-GB" noProof="0" dirty="0"/>
              <a:t>, </a:t>
            </a:r>
            <a:r>
              <a:rPr lang="en-GB" noProof="0" dirty="0" err="1"/>
              <a:t>organisaatio</a:t>
            </a:r>
            <a:r>
              <a:rPr lang="en-GB" noProof="0" dirty="0"/>
              <a:t> </a:t>
            </a:r>
            <a:r>
              <a:rPr lang="en-GB" noProof="0" dirty="0" err="1"/>
              <a:t>tms</a:t>
            </a:r>
            <a:r>
              <a:rPr lang="en-GB" noProof="0" dirty="0"/>
              <a:t>.</a:t>
            </a:r>
          </a:p>
        </p:txBody>
      </p:sp>
      <p:sp>
        <p:nvSpPr>
          <p:cNvPr id="9" name="Nimi">
            <a:extLst>
              <a:ext uri="{FF2B5EF4-FFF2-40B4-BE49-F238E27FC236}">
                <a16:creationId xmlns:a16="http://schemas.microsoft.com/office/drawing/2014/main" id="{C301B431-83A5-7D80-0591-F3DDCC934C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62163" y="4673601"/>
            <a:ext cx="3676650" cy="243840"/>
          </a:xfrm>
        </p:spPr>
        <p:txBody>
          <a:bodyPr>
            <a:normAutofit/>
          </a:bodyPr>
          <a:lstStyle>
            <a:lvl1pPr marL="0" indent="0" algn="r">
              <a:buNone/>
              <a:defRPr sz="16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 err="1"/>
              <a:t>Etunimi</a:t>
            </a:r>
            <a:r>
              <a:rPr lang="en-GB" noProof="0" dirty="0"/>
              <a:t> </a:t>
            </a:r>
            <a:r>
              <a:rPr lang="en-GB" noProof="0" dirty="0" err="1"/>
              <a:t>Sukunimi</a:t>
            </a:r>
            <a:endParaRPr lang="en-GB" noProof="0" dirty="0"/>
          </a:p>
        </p:txBody>
      </p:sp>
      <p:sp>
        <p:nvSpPr>
          <p:cNvPr id="4" name="Sitaatti">
            <a:extLst>
              <a:ext uri="{FF2B5EF4-FFF2-40B4-BE49-F238E27FC236}">
                <a16:creationId xmlns:a16="http://schemas.microsoft.com/office/drawing/2014/main" id="{5AFCEA43-DEFA-524F-6A1C-8793C2E9819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367280"/>
            <a:ext cx="4898403" cy="2123441"/>
          </a:xfrm>
        </p:spPr>
        <p:txBody>
          <a:bodyPr anchor="t">
            <a:normAutofit/>
          </a:bodyPr>
          <a:lstStyle>
            <a:lvl1pPr marL="0" indent="0" algn="r">
              <a:buNone/>
              <a:defRPr sz="2400" b="0" i="1"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sitaatti</a:t>
            </a:r>
            <a:r>
              <a:rPr lang="en-GB" noProof="0" dirty="0"/>
              <a:t>.</a:t>
            </a:r>
          </a:p>
        </p:txBody>
      </p:sp>
      <p:sp>
        <p:nvSpPr>
          <p:cNvPr id="12" name="Sitaattimerkki" descr="Sitaatti">
            <a:extLst>
              <a:ext uri="{FF2B5EF4-FFF2-40B4-BE49-F238E27FC236}">
                <a16:creationId xmlns:a16="http://schemas.microsoft.com/office/drawing/2014/main" id="{0F6FEC6E-FB1F-8455-B020-05CC9CD4C1A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82849" y="1584959"/>
            <a:ext cx="904240" cy="782321"/>
          </a:xfrm>
          <a:blipFill>
            <a:blip r:embed="rId2"/>
            <a:stretch>
              <a:fillRect l="-94383" t="-112989" r="-99999" b="-285019"/>
            </a:stretch>
          </a:blipFill>
        </p:spPr>
        <p:txBody>
          <a:bodyPr>
            <a:noAutofit/>
          </a:bodyPr>
          <a:lstStyle>
            <a:lvl1pPr marL="0" indent="0" algn="r">
              <a:buNone/>
              <a:defRPr sz="10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1B006D57-BF99-894D-F431-23B2A20EA5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114277" y="762000"/>
            <a:ext cx="5229937" cy="5228908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z="1600"/>
              <a:t>Lisää kuva napsauttamalla kuvaketta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37652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ÄLÄ KÄYTÄ TÄTÄ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iruutu 5">
            <a:extLst>
              <a:ext uri="{FF2B5EF4-FFF2-40B4-BE49-F238E27FC236}">
                <a16:creationId xmlns:a16="http://schemas.microsoft.com/office/drawing/2014/main" id="{EFCAE981-B7DB-B173-2CCF-667938EDD118}"/>
              </a:ext>
            </a:extLst>
          </p:cNvPr>
          <p:cNvSpPr txBox="1"/>
          <p:nvPr userDrawn="1"/>
        </p:nvSpPr>
        <p:spPr>
          <a:xfrm>
            <a:off x="2240356" y="2151727"/>
            <a:ext cx="7721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0" b="1" dirty="0">
                <a:solidFill>
                  <a:srgbClr val="132D5F"/>
                </a:solidFill>
              </a:rPr>
              <a:t>LUOVAT ASETTELUT</a:t>
            </a:r>
          </a:p>
        </p:txBody>
      </p:sp>
    </p:spTree>
    <p:extLst>
      <p:ext uri="{BB962C8B-B14F-4D97-AF65-F5344CB8AC3E}">
        <p14:creationId xmlns:p14="http://schemas.microsoft.com/office/powerpoint/2010/main" val="8757637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+ teksti + 2 kuvaa ja nosto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2D7B8F6-9B96-B1FE-C167-7F6BF1FB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84D3-E363-9D4E-980C-A5DA09FED6A1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B18723E-5F4C-E4A2-83E6-C368D66C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72FC31E-7AB2-C9F6-0A7E-211E6610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8" name="Suorakulmio 7">
            <a:extLst>
              <a:ext uri="{FF2B5EF4-FFF2-40B4-BE49-F238E27FC236}">
                <a16:creationId xmlns:a16="http://schemas.microsoft.com/office/drawing/2014/main" id="{AAB2E20D-5E8F-E174-E458-CAC91E365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46902" y="0"/>
            <a:ext cx="3045098" cy="3434081"/>
          </a:xfrm>
          <a:prstGeom prst="rect">
            <a:avLst/>
          </a:prstGeom>
          <a:gradFill>
            <a:gsLst>
              <a:gs pos="26000">
                <a:schemeClr val="tx1"/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Suorakulmio 10">
            <a:extLst>
              <a:ext uri="{FF2B5EF4-FFF2-40B4-BE49-F238E27FC236}">
                <a16:creationId xmlns:a16="http://schemas.microsoft.com/office/drawing/2014/main" id="{30C0CBB8-882F-819C-E447-BB27251FC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5999" y="3423920"/>
            <a:ext cx="3058160" cy="3434081"/>
          </a:xfrm>
          <a:prstGeom prst="rect">
            <a:avLst/>
          </a:prstGeom>
          <a:gradFill>
            <a:gsLst>
              <a:gs pos="26000">
                <a:schemeClr val="tx1"/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6" name="Tekstin paikkamerkki 15">
            <a:extLst>
              <a:ext uri="{FF2B5EF4-FFF2-40B4-BE49-F238E27FC236}">
                <a16:creationId xmlns:a16="http://schemas.microsoft.com/office/drawing/2014/main" id="{27CC5FC5-06C1-D130-0A99-D63535A9015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964101" y="415108"/>
            <a:ext cx="1388111" cy="1386070"/>
          </a:xfrm>
          <a:prstGeom prst="ellipse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66" name="Tekstin paikkamerkki 15">
            <a:extLst>
              <a:ext uri="{FF2B5EF4-FFF2-40B4-BE49-F238E27FC236}">
                <a16:creationId xmlns:a16="http://schemas.microsoft.com/office/drawing/2014/main" id="{5AF4AFE0-2799-8D43-8E21-735266C01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20863" y="3762511"/>
            <a:ext cx="1388111" cy="1386070"/>
          </a:xfrm>
          <a:prstGeom prst="ellipse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69" name="Tekstin paikkamerkki 68">
            <a:extLst>
              <a:ext uri="{FF2B5EF4-FFF2-40B4-BE49-F238E27FC236}">
                <a16:creationId xmlns:a16="http://schemas.microsoft.com/office/drawing/2014/main" id="{11C795B0-013D-5119-B6F6-176DEA2A6D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977961" y="4122030"/>
            <a:ext cx="1277937" cy="725868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i-FI" dirty="0"/>
              <a:t>50</a:t>
            </a:r>
          </a:p>
        </p:txBody>
      </p:sp>
      <p:sp>
        <p:nvSpPr>
          <p:cNvPr id="74" name="Tekstin paikkamerkki 72">
            <a:extLst>
              <a:ext uri="{FF2B5EF4-FFF2-40B4-BE49-F238E27FC236}">
                <a16:creationId xmlns:a16="http://schemas.microsoft.com/office/drawing/2014/main" id="{CB465151-0B36-6073-EB10-828B1C0AD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263461" y="709651"/>
            <a:ext cx="811352" cy="8113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67" name="Tekstin paikkamerkki 12">
            <a:extLst>
              <a:ext uri="{FF2B5EF4-FFF2-40B4-BE49-F238E27FC236}">
                <a16:creationId xmlns:a16="http://schemas.microsoft.com/office/drawing/2014/main" id="{14255297-30C5-6724-6E50-B226170966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50000" y="5482273"/>
            <a:ext cx="2529840" cy="107791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Voit </a:t>
            </a:r>
            <a:r>
              <a:rPr lang="en-GB" noProof="0" dirty="0" err="1"/>
              <a:t>vaihtaa</a:t>
            </a:r>
            <a:r>
              <a:rPr lang="en-GB" noProof="0" dirty="0"/>
              <a:t> </a:t>
            </a:r>
            <a:r>
              <a:rPr lang="en-GB" noProof="0" dirty="0" err="1"/>
              <a:t>pallon</a:t>
            </a:r>
            <a:r>
              <a:rPr lang="en-GB" noProof="0" dirty="0"/>
              <a:t> </a:t>
            </a:r>
            <a:r>
              <a:rPr lang="en-GB" noProof="0" dirty="0" err="1"/>
              <a:t>värin</a:t>
            </a:r>
            <a:r>
              <a:rPr lang="en-GB" noProof="0" dirty="0"/>
              <a:t> </a:t>
            </a:r>
            <a:r>
              <a:rPr lang="en-GB" noProof="0" dirty="0" err="1"/>
              <a:t>mutta</a:t>
            </a:r>
            <a:r>
              <a:rPr lang="en-GB" noProof="0" dirty="0"/>
              <a:t> </a:t>
            </a:r>
            <a:r>
              <a:rPr lang="en-GB" noProof="0" dirty="0" err="1"/>
              <a:t>käytä</a:t>
            </a:r>
            <a:r>
              <a:rPr lang="en-GB" noProof="0" dirty="0"/>
              <a:t> </a:t>
            </a:r>
            <a:r>
              <a:rPr lang="en-GB" noProof="0" dirty="0" err="1"/>
              <a:t>esityksessä</a:t>
            </a:r>
            <a:r>
              <a:rPr lang="en-GB" noProof="0" dirty="0"/>
              <a:t> vain </a:t>
            </a:r>
            <a:r>
              <a:rPr lang="en-GB" noProof="0" dirty="0" err="1"/>
              <a:t>yhtä</a:t>
            </a:r>
            <a:r>
              <a:rPr lang="en-GB" noProof="0" dirty="0"/>
              <a:t> </a:t>
            </a:r>
            <a:r>
              <a:rPr lang="en-GB" noProof="0" dirty="0" err="1"/>
              <a:t>korosteväriä</a:t>
            </a:r>
            <a:r>
              <a:rPr lang="en-GB" noProof="0" dirty="0"/>
              <a:t>.</a:t>
            </a:r>
          </a:p>
        </p:txBody>
      </p:sp>
      <p:sp>
        <p:nvSpPr>
          <p:cNvPr id="10" name="Kuvan paikkamerkki 2">
            <a:extLst>
              <a:ext uri="{FF2B5EF4-FFF2-40B4-BE49-F238E27FC236}">
                <a16:creationId xmlns:a16="http://schemas.microsoft.com/office/drawing/2014/main" id="{0368894A-13A6-70E7-F466-4AFE74E23AC0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154158" y="3434081"/>
            <a:ext cx="3037841" cy="34290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z="1600"/>
              <a:t>Lisää kuva napsauttamalla kuvaketta</a:t>
            </a:r>
            <a:endParaRPr lang="fi-FI" dirty="0"/>
          </a:p>
        </p:txBody>
      </p:sp>
      <p:sp>
        <p:nvSpPr>
          <p:cNvPr id="13" name="Tekstin paikkamerkki 12">
            <a:extLst>
              <a:ext uri="{FF2B5EF4-FFF2-40B4-BE49-F238E27FC236}">
                <a16:creationId xmlns:a16="http://schemas.microsoft.com/office/drawing/2014/main" id="{5AB86B67-7BD9-0317-D1F7-4508E1AD884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387840" y="2078673"/>
            <a:ext cx="2529840" cy="107791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punaiseen</a:t>
            </a:r>
            <a:r>
              <a:rPr lang="en-GB" noProof="0" dirty="0"/>
              <a:t> </a:t>
            </a:r>
            <a:r>
              <a:rPr lang="en-GB" noProof="0" dirty="0" err="1"/>
              <a:t>palloon</a:t>
            </a:r>
            <a:r>
              <a:rPr lang="en-GB" noProof="0" dirty="0"/>
              <a:t> </a:t>
            </a:r>
            <a:r>
              <a:rPr lang="en-GB" noProof="0" dirty="0" err="1"/>
              <a:t>ikoni</a:t>
            </a:r>
            <a:r>
              <a:rPr lang="en-GB" noProof="0" dirty="0"/>
              <a:t> tai </a:t>
            </a:r>
            <a:r>
              <a:rPr lang="en-GB" noProof="0" dirty="0" err="1"/>
              <a:t>numeronosto</a:t>
            </a:r>
            <a:r>
              <a:rPr lang="en-GB" noProof="0" dirty="0"/>
              <a:t>. </a:t>
            </a:r>
            <a:r>
              <a:rPr lang="en-GB" noProof="0" dirty="0" err="1"/>
              <a:t>Tarvittaessa</a:t>
            </a:r>
            <a:r>
              <a:rPr lang="en-GB" noProof="0" dirty="0"/>
              <a:t> </a:t>
            </a:r>
            <a:r>
              <a:rPr lang="en-GB" noProof="0" dirty="0" err="1"/>
              <a:t>poista</a:t>
            </a:r>
            <a:r>
              <a:rPr lang="en-GB" noProof="0" dirty="0"/>
              <a:t> </a:t>
            </a:r>
            <a:r>
              <a:rPr lang="en-GB" noProof="0" dirty="0" err="1"/>
              <a:t>pallo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keskitä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ylemmäs</a:t>
            </a:r>
            <a:r>
              <a:rPr lang="en-GB" noProof="0" dirty="0"/>
              <a:t>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1B006D57-BF99-894D-F431-23B2A20EA5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1"/>
            <a:ext cx="3050902" cy="34290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z="1600"/>
              <a:t>Lisää kuva napsauttamalla kuvaketta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AFCEA43-DEFA-524F-6A1C-8793C2E981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476800"/>
            <a:ext cx="4898403" cy="353257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D66CB5CA-1035-06C2-A137-906175A9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28662"/>
            <a:ext cx="4898403" cy="1350011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kolmelle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910872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+ 6 ikonia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1B006D57-BF99-894D-F431-23B2A20EA52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0" y="1"/>
            <a:ext cx="12192000" cy="34290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z="1600" dirty="0"/>
              <a:t>Lisää kuva ja siirrä tarvittaessa taakse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2D7B8F6-9B96-B1FE-C167-7F6BF1FB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FF0E-72F2-9241-BCE6-659BEA28909A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B18723E-5F4C-E4A2-83E6-C368D66C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72FC31E-7AB2-C9F6-0A7E-211E6610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16" name="Tekstin paikkamerkki 15">
            <a:extLst>
              <a:ext uri="{FF2B5EF4-FFF2-40B4-BE49-F238E27FC236}">
                <a16:creationId xmlns:a16="http://schemas.microsoft.com/office/drawing/2014/main" id="{27CC5FC5-06C1-D130-0A99-D63535A901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788" y="2732564"/>
            <a:ext cx="1388111" cy="1386070"/>
          </a:xfrm>
          <a:prstGeom prst="ellipse">
            <a:avLst/>
          </a:prstGeom>
          <a:solidFill>
            <a:schemeClr val="tx2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9" name="Tekstin paikkamerkki 15">
            <a:extLst>
              <a:ext uri="{FF2B5EF4-FFF2-40B4-BE49-F238E27FC236}">
                <a16:creationId xmlns:a16="http://schemas.microsoft.com/office/drawing/2014/main" id="{840652BD-2403-B9AD-5F7A-1E2EBC2899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664651" y="2732564"/>
            <a:ext cx="1388111" cy="1386070"/>
          </a:xfrm>
          <a:prstGeom prst="ellipse">
            <a:avLst/>
          </a:prstGeom>
          <a:solidFill>
            <a:schemeClr val="tx2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2" name="Tekstin paikkamerkki 15">
            <a:extLst>
              <a:ext uri="{FF2B5EF4-FFF2-40B4-BE49-F238E27FC236}">
                <a16:creationId xmlns:a16="http://schemas.microsoft.com/office/drawing/2014/main" id="{579EF567-1DB4-3E57-2634-B8DE8737F6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89514" y="2732564"/>
            <a:ext cx="1388111" cy="1386070"/>
          </a:xfrm>
          <a:prstGeom prst="ellipse">
            <a:avLst/>
          </a:prstGeom>
          <a:solidFill>
            <a:schemeClr val="tx2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4" name="Tekstin paikkamerkki 15">
            <a:extLst>
              <a:ext uri="{FF2B5EF4-FFF2-40B4-BE49-F238E27FC236}">
                <a16:creationId xmlns:a16="http://schemas.microsoft.com/office/drawing/2014/main" id="{88DB1AD6-3086-D7B7-B608-189CF35126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14377" y="2732564"/>
            <a:ext cx="1388111" cy="1386070"/>
          </a:xfrm>
          <a:prstGeom prst="ellipse">
            <a:avLst/>
          </a:prstGeom>
          <a:solidFill>
            <a:schemeClr val="tx2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5" name="Tekstin paikkamerkki 15">
            <a:extLst>
              <a:ext uri="{FF2B5EF4-FFF2-40B4-BE49-F238E27FC236}">
                <a16:creationId xmlns:a16="http://schemas.microsoft.com/office/drawing/2014/main" id="{059600D3-0AAD-EFB7-71DA-3F968B0EE7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139240" y="2732564"/>
            <a:ext cx="1388111" cy="1386070"/>
          </a:xfrm>
          <a:prstGeom prst="ellipse">
            <a:avLst/>
          </a:prstGeom>
          <a:solidFill>
            <a:schemeClr val="tx2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7" name="Tekstin paikkamerkki 15">
            <a:extLst>
              <a:ext uri="{FF2B5EF4-FFF2-40B4-BE49-F238E27FC236}">
                <a16:creationId xmlns:a16="http://schemas.microsoft.com/office/drawing/2014/main" id="{0F66A7A9-FF62-E111-609B-FCD7920891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964101" y="2732564"/>
            <a:ext cx="1388111" cy="1386070"/>
          </a:xfrm>
          <a:prstGeom prst="ellipse">
            <a:avLst/>
          </a:prstGeom>
          <a:solidFill>
            <a:schemeClr val="tx2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3" name="Tekstin paikkamerkki 72">
            <a:extLst>
              <a:ext uri="{FF2B5EF4-FFF2-40B4-BE49-F238E27FC236}">
                <a16:creationId xmlns:a16="http://schemas.microsoft.com/office/drawing/2014/main" id="{B874EB8F-DE7E-C7E7-B8AE-7873556095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28167" y="3019922"/>
            <a:ext cx="811352" cy="8113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4" name="Tekstin paikkamerkki 72">
            <a:extLst>
              <a:ext uri="{FF2B5EF4-FFF2-40B4-BE49-F238E27FC236}">
                <a16:creationId xmlns:a16="http://schemas.microsoft.com/office/drawing/2014/main" id="{A4AAC261-52AE-DBF3-BC43-BE7403D8CE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956967" y="3033369"/>
            <a:ext cx="811352" cy="8113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5" name="Tekstin paikkamerkki 72">
            <a:extLst>
              <a:ext uri="{FF2B5EF4-FFF2-40B4-BE49-F238E27FC236}">
                <a16:creationId xmlns:a16="http://schemas.microsoft.com/office/drawing/2014/main" id="{2BEF6300-017E-8DE7-CFB1-8C0082939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785767" y="3019922"/>
            <a:ext cx="811352" cy="8113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6" name="Tekstin paikkamerkki 72">
            <a:extLst>
              <a:ext uri="{FF2B5EF4-FFF2-40B4-BE49-F238E27FC236}">
                <a16:creationId xmlns:a16="http://schemas.microsoft.com/office/drawing/2014/main" id="{80C34D63-982E-AC82-EBB2-EDEE17FBC3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601120" y="3033369"/>
            <a:ext cx="811352" cy="8113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7" name="Tekstin paikkamerkki 72">
            <a:extLst>
              <a:ext uri="{FF2B5EF4-FFF2-40B4-BE49-F238E27FC236}">
                <a16:creationId xmlns:a16="http://schemas.microsoft.com/office/drawing/2014/main" id="{4D5F5451-1BA4-83F2-4F66-17F8DA4DA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432239" y="3033369"/>
            <a:ext cx="811352" cy="8113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8" name="Tekstin paikkamerkki 72">
            <a:extLst>
              <a:ext uri="{FF2B5EF4-FFF2-40B4-BE49-F238E27FC236}">
                <a16:creationId xmlns:a16="http://schemas.microsoft.com/office/drawing/2014/main" id="{261D50EF-EE42-489C-005F-A99F7A369B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0257794" y="3033369"/>
            <a:ext cx="811352" cy="8113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2" name="Tekstin paikkamerkki 12">
            <a:extLst>
              <a:ext uri="{FF2B5EF4-FFF2-40B4-BE49-F238E27FC236}">
                <a16:creationId xmlns:a16="http://schemas.microsoft.com/office/drawing/2014/main" id="{B1621ED7-C221-ECB5-513D-1245DAB1A5A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964676" y="4318892"/>
            <a:ext cx="1382173" cy="1702495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punaiseen</a:t>
            </a:r>
            <a:r>
              <a:rPr lang="en-GB" noProof="0" dirty="0"/>
              <a:t> </a:t>
            </a:r>
            <a:r>
              <a:rPr lang="en-GB" noProof="0" dirty="0" err="1"/>
              <a:t>palloon</a:t>
            </a:r>
            <a:r>
              <a:rPr lang="en-GB" noProof="0" dirty="0"/>
              <a:t> </a:t>
            </a:r>
            <a:r>
              <a:rPr lang="en-GB" noProof="0" dirty="0" err="1"/>
              <a:t>ikoni</a:t>
            </a:r>
            <a:r>
              <a:rPr lang="en-GB" noProof="0" dirty="0"/>
              <a:t>. Voit </a:t>
            </a:r>
            <a:r>
              <a:rPr lang="en-GB" noProof="0" dirty="0" err="1"/>
              <a:t>vaihtaa</a:t>
            </a:r>
            <a:r>
              <a:rPr lang="en-GB" noProof="0" dirty="0"/>
              <a:t> </a:t>
            </a:r>
            <a:r>
              <a:rPr lang="en-GB" noProof="0" dirty="0" err="1"/>
              <a:t>pallon</a:t>
            </a:r>
            <a:r>
              <a:rPr lang="en-GB" noProof="0" dirty="0"/>
              <a:t> </a:t>
            </a:r>
            <a:r>
              <a:rPr lang="en-GB" noProof="0" dirty="0" err="1"/>
              <a:t>värin</a:t>
            </a:r>
            <a:r>
              <a:rPr lang="en-GB" noProof="0" dirty="0"/>
              <a:t> </a:t>
            </a:r>
            <a:r>
              <a:rPr lang="en-GB" noProof="0" dirty="0" err="1"/>
              <a:t>mutta</a:t>
            </a:r>
            <a:r>
              <a:rPr lang="en-GB" noProof="0" dirty="0"/>
              <a:t> </a:t>
            </a:r>
            <a:r>
              <a:rPr lang="en-GB" noProof="0" dirty="0" err="1"/>
              <a:t>käytä</a:t>
            </a:r>
            <a:r>
              <a:rPr lang="en-GB" noProof="0" dirty="0"/>
              <a:t> vain </a:t>
            </a:r>
            <a:r>
              <a:rPr lang="en-GB" noProof="0" dirty="0" err="1"/>
              <a:t>yhtä</a:t>
            </a:r>
            <a:r>
              <a:rPr lang="en-GB" noProof="0" dirty="0"/>
              <a:t> </a:t>
            </a:r>
            <a:r>
              <a:rPr lang="en-GB" noProof="0" dirty="0" err="1"/>
              <a:t>korosteväriä</a:t>
            </a:r>
            <a:r>
              <a:rPr lang="en-GB" noProof="0" dirty="0"/>
              <a:t> / </a:t>
            </a:r>
            <a:r>
              <a:rPr lang="en-GB" noProof="0" dirty="0" err="1"/>
              <a:t>esitys</a:t>
            </a:r>
            <a:r>
              <a:rPr lang="en-GB" noProof="0" dirty="0"/>
              <a:t>.</a:t>
            </a:r>
          </a:p>
        </p:txBody>
      </p:sp>
      <p:sp>
        <p:nvSpPr>
          <p:cNvPr id="21" name="Tekstin paikkamerkki 12">
            <a:extLst>
              <a:ext uri="{FF2B5EF4-FFF2-40B4-BE49-F238E27FC236}">
                <a16:creationId xmlns:a16="http://schemas.microsoft.com/office/drawing/2014/main" id="{3A89FFC9-86B2-CF2B-C8A5-D8A952CA42D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135876" y="4318892"/>
            <a:ext cx="1382173" cy="1702495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punaiseen</a:t>
            </a:r>
            <a:r>
              <a:rPr lang="en-GB" noProof="0" dirty="0"/>
              <a:t> </a:t>
            </a:r>
            <a:r>
              <a:rPr lang="en-GB" noProof="0" dirty="0" err="1"/>
              <a:t>palloon</a:t>
            </a:r>
            <a:r>
              <a:rPr lang="en-GB" noProof="0" dirty="0"/>
              <a:t> </a:t>
            </a:r>
            <a:r>
              <a:rPr lang="en-GB" noProof="0" dirty="0" err="1"/>
              <a:t>ikoni</a:t>
            </a:r>
            <a:r>
              <a:rPr lang="en-GB" noProof="0" dirty="0"/>
              <a:t>. Voit </a:t>
            </a:r>
            <a:r>
              <a:rPr lang="en-GB" noProof="0" dirty="0" err="1"/>
              <a:t>vaihtaa</a:t>
            </a:r>
            <a:r>
              <a:rPr lang="en-GB" noProof="0" dirty="0"/>
              <a:t> </a:t>
            </a:r>
            <a:r>
              <a:rPr lang="en-GB" noProof="0" dirty="0" err="1"/>
              <a:t>pallon</a:t>
            </a:r>
            <a:r>
              <a:rPr lang="en-GB" noProof="0" dirty="0"/>
              <a:t> </a:t>
            </a:r>
            <a:r>
              <a:rPr lang="en-GB" noProof="0" dirty="0" err="1"/>
              <a:t>värin</a:t>
            </a:r>
            <a:r>
              <a:rPr lang="en-GB" noProof="0" dirty="0"/>
              <a:t> </a:t>
            </a:r>
            <a:r>
              <a:rPr lang="en-GB" noProof="0" dirty="0" err="1"/>
              <a:t>mutta</a:t>
            </a:r>
            <a:r>
              <a:rPr lang="en-GB" noProof="0" dirty="0"/>
              <a:t> </a:t>
            </a:r>
            <a:r>
              <a:rPr lang="en-GB" noProof="0" dirty="0" err="1"/>
              <a:t>käytä</a:t>
            </a:r>
            <a:r>
              <a:rPr lang="en-GB" noProof="0" dirty="0"/>
              <a:t> vain </a:t>
            </a:r>
            <a:r>
              <a:rPr lang="en-GB" noProof="0" dirty="0" err="1"/>
              <a:t>yhtä</a:t>
            </a:r>
            <a:r>
              <a:rPr lang="en-GB" noProof="0" dirty="0"/>
              <a:t> </a:t>
            </a:r>
            <a:r>
              <a:rPr lang="en-GB" noProof="0" dirty="0" err="1"/>
              <a:t>korosteväriä</a:t>
            </a:r>
            <a:r>
              <a:rPr lang="en-GB" noProof="0" dirty="0"/>
              <a:t> / </a:t>
            </a:r>
            <a:r>
              <a:rPr lang="en-GB" noProof="0" dirty="0" err="1"/>
              <a:t>esitys</a:t>
            </a:r>
            <a:r>
              <a:rPr lang="en-GB" noProof="0" dirty="0"/>
              <a:t>.</a:t>
            </a:r>
          </a:p>
        </p:txBody>
      </p:sp>
      <p:sp>
        <p:nvSpPr>
          <p:cNvPr id="20" name="Tekstin paikkamerkki 12">
            <a:extLst>
              <a:ext uri="{FF2B5EF4-FFF2-40B4-BE49-F238E27FC236}">
                <a16:creationId xmlns:a16="http://schemas.microsoft.com/office/drawing/2014/main" id="{B3593CEA-2EF8-38EF-A2A0-B9F06E4962E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07076" y="4318892"/>
            <a:ext cx="1382173" cy="1702495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punaiseen</a:t>
            </a:r>
            <a:r>
              <a:rPr lang="en-GB" noProof="0" dirty="0"/>
              <a:t> </a:t>
            </a:r>
            <a:r>
              <a:rPr lang="en-GB" noProof="0" dirty="0" err="1"/>
              <a:t>palloon</a:t>
            </a:r>
            <a:r>
              <a:rPr lang="en-GB" noProof="0" dirty="0"/>
              <a:t> </a:t>
            </a:r>
            <a:r>
              <a:rPr lang="en-GB" noProof="0" dirty="0" err="1"/>
              <a:t>ikoni</a:t>
            </a:r>
            <a:r>
              <a:rPr lang="en-GB" noProof="0" dirty="0"/>
              <a:t>. Voit </a:t>
            </a:r>
            <a:r>
              <a:rPr lang="en-GB" noProof="0" dirty="0" err="1"/>
              <a:t>vaihtaa</a:t>
            </a:r>
            <a:r>
              <a:rPr lang="en-GB" noProof="0" dirty="0"/>
              <a:t> </a:t>
            </a:r>
            <a:r>
              <a:rPr lang="en-GB" noProof="0" dirty="0" err="1"/>
              <a:t>pallon</a:t>
            </a:r>
            <a:r>
              <a:rPr lang="en-GB" noProof="0" dirty="0"/>
              <a:t> </a:t>
            </a:r>
            <a:r>
              <a:rPr lang="en-GB" noProof="0" dirty="0" err="1"/>
              <a:t>värin</a:t>
            </a:r>
            <a:r>
              <a:rPr lang="en-GB" noProof="0" dirty="0"/>
              <a:t> </a:t>
            </a:r>
            <a:r>
              <a:rPr lang="en-GB" noProof="0" dirty="0" err="1"/>
              <a:t>mutta</a:t>
            </a:r>
            <a:r>
              <a:rPr lang="en-GB" noProof="0" dirty="0"/>
              <a:t> </a:t>
            </a:r>
            <a:r>
              <a:rPr lang="en-GB" noProof="0" dirty="0" err="1"/>
              <a:t>käytä</a:t>
            </a:r>
            <a:r>
              <a:rPr lang="en-GB" noProof="0" dirty="0"/>
              <a:t> vain </a:t>
            </a:r>
            <a:r>
              <a:rPr lang="en-GB" noProof="0" dirty="0" err="1"/>
              <a:t>yhtä</a:t>
            </a:r>
            <a:r>
              <a:rPr lang="en-GB" noProof="0" dirty="0"/>
              <a:t> </a:t>
            </a:r>
            <a:r>
              <a:rPr lang="en-GB" noProof="0" dirty="0" err="1"/>
              <a:t>korosteväriä</a:t>
            </a:r>
            <a:r>
              <a:rPr lang="en-GB" noProof="0" dirty="0"/>
              <a:t> / </a:t>
            </a:r>
            <a:r>
              <a:rPr lang="en-GB" noProof="0" dirty="0" err="1"/>
              <a:t>esitys</a:t>
            </a:r>
            <a:r>
              <a:rPr lang="en-GB" noProof="0" dirty="0"/>
              <a:t>.</a:t>
            </a:r>
          </a:p>
        </p:txBody>
      </p:sp>
      <p:sp>
        <p:nvSpPr>
          <p:cNvPr id="19" name="Tekstin paikkamerkki 12">
            <a:extLst>
              <a:ext uri="{FF2B5EF4-FFF2-40B4-BE49-F238E27FC236}">
                <a16:creationId xmlns:a16="http://schemas.microsoft.com/office/drawing/2014/main" id="{FB2DB7A3-D452-5815-FFB1-FAF38EEEF6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93166" y="4318892"/>
            <a:ext cx="1382173" cy="1702495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punaiseen</a:t>
            </a:r>
            <a:r>
              <a:rPr lang="en-GB" noProof="0" dirty="0"/>
              <a:t> </a:t>
            </a:r>
            <a:r>
              <a:rPr lang="en-GB" noProof="0" dirty="0" err="1"/>
              <a:t>palloon</a:t>
            </a:r>
            <a:r>
              <a:rPr lang="en-GB" noProof="0" dirty="0"/>
              <a:t> </a:t>
            </a:r>
            <a:r>
              <a:rPr lang="en-GB" noProof="0" dirty="0" err="1"/>
              <a:t>ikoni</a:t>
            </a:r>
            <a:r>
              <a:rPr lang="en-GB" noProof="0" dirty="0"/>
              <a:t>. Voit </a:t>
            </a:r>
            <a:r>
              <a:rPr lang="en-GB" noProof="0" dirty="0" err="1"/>
              <a:t>vaihtaa</a:t>
            </a:r>
            <a:r>
              <a:rPr lang="en-GB" noProof="0" dirty="0"/>
              <a:t> </a:t>
            </a:r>
            <a:r>
              <a:rPr lang="en-GB" noProof="0" dirty="0" err="1"/>
              <a:t>pallon</a:t>
            </a:r>
            <a:r>
              <a:rPr lang="en-GB" noProof="0" dirty="0"/>
              <a:t> </a:t>
            </a:r>
            <a:r>
              <a:rPr lang="en-GB" noProof="0" dirty="0" err="1"/>
              <a:t>värin</a:t>
            </a:r>
            <a:r>
              <a:rPr lang="en-GB" noProof="0" dirty="0"/>
              <a:t> </a:t>
            </a:r>
            <a:r>
              <a:rPr lang="en-GB" noProof="0" dirty="0" err="1"/>
              <a:t>mutta</a:t>
            </a:r>
            <a:r>
              <a:rPr lang="en-GB" noProof="0" dirty="0"/>
              <a:t> </a:t>
            </a:r>
            <a:r>
              <a:rPr lang="en-GB" noProof="0" dirty="0" err="1"/>
              <a:t>käytä</a:t>
            </a:r>
            <a:r>
              <a:rPr lang="en-GB" noProof="0" dirty="0"/>
              <a:t> vain </a:t>
            </a:r>
            <a:r>
              <a:rPr lang="en-GB" noProof="0" dirty="0" err="1"/>
              <a:t>yhtä</a:t>
            </a:r>
            <a:r>
              <a:rPr lang="en-GB" noProof="0" dirty="0"/>
              <a:t> </a:t>
            </a:r>
            <a:r>
              <a:rPr lang="en-GB" noProof="0" dirty="0" err="1"/>
              <a:t>korosteväriä</a:t>
            </a:r>
            <a:r>
              <a:rPr lang="en-GB" noProof="0" dirty="0"/>
              <a:t> / </a:t>
            </a:r>
            <a:r>
              <a:rPr lang="en-GB" noProof="0" dirty="0" err="1"/>
              <a:t>esitys</a:t>
            </a:r>
            <a:r>
              <a:rPr lang="en-GB" noProof="0" dirty="0"/>
              <a:t>.</a:t>
            </a:r>
          </a:p>
        </p:txBody>
      </p:sp>
      <p:sp>
        <p:nvSpPr>
          <p:cNvPr id="18" name="Tekstin paikkamerkki 12">
            <a:extLst>
              <a:ext uri="{FF2B5EF4-FFF2-40B4-BE49-F238E27FC236}">
                <a16:creationId xmlns:a16="http://schemas.microsoft.com/office/drawing/2014/main" id="{956ED2BA-96D8-D4A8-6EBF-DFFBA20C49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664366" y="4318892"/>
            <a:ext cx="1382173" cy="1702495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punaiseen</a:t>
            </a:r>
            <a:r>
              <a:rPr lang="en-GB" noProof="0" dirty="0"/>
              <a:t> </a:t>
            </a:r>
            <a:r>
              <a:rPr lang="en-GB" noProof="0" dirty="0" err="1"/>
              <a:t>palloon</a:t>
            </a:r>
            <a:r>
              <a:rPr lang="en-GB" noProof="0" dirty="0"/>
              <a:t> </a:t>
            </a:r>
            <a:r>
              <a:rPr lang="en-GB" noProof="0" dirty="0" err="1"/>
              <a:t>ikoni</a:t>
            </a:r>
            <a:r>
              <a:rPr lang="en-GB" noProof="0" dirty="0"/>
              <a:t>. Voit </a:t>
            </a:r>
            <a:r>
              <a:rPr lang="en-GB" noProof="0" dirty="0" err="1"/>
              <a:t>vaihtaa</a:t>
            </a:r>
            <a:r>
              <a:rPr lang="en-GB" noProof="0" dirty="0"/>
              <a:t> </a:t>
            </a:r>
            <a:r>
              <a:rPr lang="en-GB" noProof="0" dirty="0" err="1"/>
              <a:t>pallon</a:t>
            </a:r>
            <a:r>
              <a:rPr lang="en-GB" noProof="0" dirty="0"/>
              <a:t> </a:t>
            </a:r>
            <a:r>
              <a:rPr lang="en-GB" noProof="0" dirty="0" err="1"/>
              <a:t>värin</a:t>
            </a:r>
            <a:r>
              <a:rPr lang="en-GB" noProof="0" dirty="0"/>
              <a:t> </a:t>
            </a:r>
            <a:r>
              <a:rPr lang="en-GB" noProof="0" dirty="0" err="1"/>
              <a:t>mutta</a:t>
            </a:r>
            <a:r>
              <a:rPr lang="en-GB" noProof="0" dirty="0"/>
              <a:t> </a:t>
            </a:r>
            <a:r>
              <a:rPr lang="en-GB" noProof="0" dirty="0" err="1"/>
              <a:t>käytä</a:t>
            </a:r>
            <a:r>
              <a:rPr lang="en-GB" noProof="0" dirty="0"/>
              <a:t> vain </a:t>
            </a:r>
            <a:r>
              <a:rPr lang="en-GB" noProof="0" dirty="0" err="1"/>
              <a:t>yhtä</a:t>
            </a:r>
            <a:r>
              <a:rPr lang="en-GB" noProof="0" dirty="0"/>
              <a:t> </a:t>
            </a:r>
            <a:r>
              <a:rPr lang="en-GB" noProof="0" dirty="0" err="1"/>
              <a:t>korosteväriä</a:t>
            </a:r>
            <a:r>
              <a:rPr lang="en-GB" noProof="0" dirty="0"/>
              <a:t> / </a:t>
            </a:r>
            <a:r>
              <a:rPr lang="en-GB" noProof="0" dirty="0" err="1"/>
              <a:t>esitys</a:t>
            </a:r>
            <a:r>
              <a:rPr lang="en-GB" noProof="0" dirty="0"/>
              <a:t>.</a:t>
            </a:r>
          </a:p>
        </p:txBody>
      </p:sp>
      <p:sp>
        <p:nvSpPr>
          <p:cNvPr id="13" name="Tekstin paikkamerkki 12">
            <a:extLst>
              <a:ext uri="{FF2B5EF4-FFF2-40B4-BE49-F238E27FC236}">
                <a16:creationId xmlns:a16="http://schemas.microsoft.com/office/drawing/2014/main" id="{5AB86B67-7BD9-0317-D1F7-4508E1AD884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5726" y="4318892"/>
            <a:ext cx="1382173" cy="1702495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punaiseen</a:t>
            </a:r>
            <a:r>
              <a:rPr lang="en-GB" noProof="0" dirty="0"/>
              <a:t> </a:t>
            </a:r>
            <a:r>
              <a:rPr lang="en-GB" noProof="0" dirty="0" err="1"/>
              <a:t>palloon</a:t>
            </a:r>
            <a:r>
              <a:rPr lang="en-GB" noProof="0" dirty="0"/>
              <a:t> </a:t>
            </a:r>
            <a:r>
              <a:rPr lang="en-GB" noProof="0" dirty="0" err="1"/>
              <a:t>ikoni</a:t>
            </a:r>
            <a:r>
              <a:rPr lang="en-GB" noProof="0" dirty="0"/>
              <a:t>. Voit </a:t>
            </a:r>
            <a:r>
              <a:rPr lang="en-GB" noProof="0" dirty="0" err="1"/>
              <a:t>vaihtaa</a:t>
            </a:r>
            <a:r>
              <a:rPr lang="en-GB" noProof="0" dirty="0"/>
              <a:t> </a:t>
            </a:r>
            <a:r>
              <a:rPr lang="en-GB" noProof="0" dirty="0" err="1"/>
              <a:t>pallon</a:t>
            </a:r>
            <a:r>
              <a:rPr lang="en-GB" noProof="0" dirty="0"/>
              <a:t> </a:t>
            </a:r>
            <a:r>
              <a:rPr lang="en-GB" noProof="0" dirty="0" err="1"/>
              <a:t>värin</a:t>
            </a:r>
            <a:r>
              <a:rPr lang="en-GB" noProof="0" dirty="0"/>
              <a:t> </a:t>
            </a:r>
            <a:r>
              <a:rPr lang="en-GB" noProof="0" dirty="0" err="1"/>
              <a:t>mutta</a:t>
            </a:r>
            <a:r>
              <a:rPr lang="en-GB" noProof="0" dirty="0"/>
              <a:t> </a:t>
            </a:r>
            <a:r>
              <a:rPr lang="en-GB" noProof="0" dirty="0" err="1"/>
              <a:t>käytä</a:t>
            </a:r>
            <a:r>
              <a:rPr lang="en-GB" noProof="0" dirty="0"/>
              <a:t> vain </a:t>
            </a:r>
            <a:r>
              <a:rPr lang="en-GB" noProof="0" dirty="0" err="1"/>
              <a:t>yhtä</a:t>
            </a:r>
            <a:r>
              <a:rPr lang="en-GB" noProof="0" dirty="0"/>
              <a:t> </a:t>
            </a:r>
            <a:r>
              <a:rPr lang="en-GB" noProof="0" dirty="0" err="1"/>
              <a:t>korosteväriä</a:t>
            </a:r>
            <a:r>
              <a:rPr lang="en-GB" noProof="0" dirty="0"/>
              <a:t> / </a:t>
            </a:r>
            <a:r>
              <a:rPr lang="en-GB" noProof="0" dirty="0" err="1"/>
              <a:t>esitys</a:t>
            </a:r>
            <a:r>
              <a:rPr lang="en-GB" noProof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87148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+ kuva + 4 kohdan lis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2D7B8F6-9B96-B1FE-C167-7F6BF1FB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5BAA-A021-FE42-9F4C-6300C7F3A039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B18723E-5F4C-E4A2-83E6-C368D66C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72FC31E-7AB2-C9F6-0A7E-211E6610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ekstin paikkamerkki 15">
            <a:extLst>
              <a:ext uri="{FF2B5EF4-FFF2-40B4-BE49-F238E27FC236}">
                <a16:creationId xmlns:a16="http://schemas.microsoft.com/office/drawing/2014/main" id="{9D06C851-A1B2-E196-B858-C46A3034A9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788" y="2354713"/>
            <a:ext cx="602206" cy="601321"/>
          </a:xfrm>
          <a:prstGeom prst="ellipse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AFCEA43-DEFA-524F-6A1C-8793C2E981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38695" y="2418891"/>
            <a:ext cx="400216" cy="48084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dirty="0"/>
              <a:t>1</a:t>
            </a:r>
          </a:p>
        </p:txBody>
      </p:sp>
      <p:sp>
        <p:nvSpPr>
          <p:cNvPr id="10" name="Tekstin paikkamerkki 15">
            <a:extLst>
              <a:ext uri="{FF2B5EF4-FFF2-40B4-BE49-F238E27FC236}">
                <a16:creationId xmlns:a16="http://schemas.microsoft.com/office/drawing/2014/main" id="{80AF3B35-DCC4-3D2C-4CF6-1FCA33446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9788" y="3316409"/>
            <a:ext cx="602206" cy="601321"/>
          </a:xfrm>
          <a:prstGeom prst="ellipse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2" name="Tekstin paikkamerkki 3">
            <a:extLst>
              <a:ext uri="{FF2B5EF4-FFF2-40B4-BE49-F238E27FC236}">
                <a16:creationId xmlns:a16="http://schemas.microsoft.com/office/drawing/2014/main" id="{9B8B5753-AB1A-C4C5-2EF8-EAA922BDC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half" idx="20" hasCustomPrompt="1"/>
          </p:nvPr>
        </p:nvSpPr>
        <p:spPr>
          <a:xfrm>
            <a:off x="938870" y="3384529"/>
            <a:ext cx="400216" cy="48084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dirty="0"/>
              <a:t>2</a:t>
            </a:r>
          </a:p>
        </p:txBody>
      </p:sp>
      <p:sp>
        <p:nvSpPr>
          <p:cNvPr id="13" name="Tekstin paikkamerkki 15">
            <a:extLst>
              <a:ext uri="{FF2B5EF4-FFF2-40B4-BE49-F238E27FC236}">
                <a16:creationId xmlns:a16="http://schemas.microsoft.com/office/drawing/2014/main" id="{247BD5E6-F71F-B05D-3FC0-6CD9FBB6B6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9788" y="4270223"/>
            <a:ext cx="602206" cy="601321"/>
          </a:xfrm>
          <a:prstGeom prst="ellipse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5" name="Tekstin paikkamerkki 3">
            <a:extLst>
              <a:ext uri="{FF2B5EF4-FFF2-40B4-BE49-F238E27FC236}">
                <a16:creationId xmlns:a16="http://schemas.microsoft.com/office/drawing/2014/main" id="{E8E90E23-0FB7-33BE-BCA4-21FFF6F7C8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half" idx="23" hasCustomPrompt="1"/>
          </p:nvPr>
        </p:nvSpPr>
        <p:spPr>
          <a:xfrm>
            <a:off x="938695" y="4330459"/>
            <a:ext cx="400216" cy="48084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dirty="0"/>
              <a:t>3</a:t>
            </a:r>
          </a:p>
        </p:txBody>
      </p:sp>
      <p:sp>
        <p:nvSpPr>
          <p:cNvPr id="16" name="Tekstin paikkamerkki 15">
            <a:extLst>
              <a:ext uri="{FF2B5EF4-FFF2-40B4-BE49-F238E27FC236}">
                <a16:creationId xmlns:a16="http://schemas.microsoft.com/office/drawing/2014/main" id="{A57DA5B4-73A4-A713-186A-BCA6E22A1D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9788" y="5200389"/>
            <a:ext cx="602206" cy="601321"/>
          </a:xfrm>
          <a:prstGeom prst="ellipse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8" name="Tekstin paikkamerkki 3">
            <a:extLst>
              <a:ext uri="{FF2B5EF4-FFF2-40B4-BE49-F238E27FC236}">
                <a16:creationId xmlns:a16="http://schemas.microsoft.com/office/drawing/2014/main" id="{82079CC6-B84C-49E1-E8D2-8A95666010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half" idx="26" hasCustomPrompt="1"/>
          </p:nvPr>
        </p:nvSpPr>
        <p:spPr>
          <a:xfrm>
            <a:off x="938695" y="5260625"/>
            <a:ext cx="400216" cy="48084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dirty="0"/>
              <a:t>4</a:t>
            </a:r>
          </a:p>
        </p:txBody>
      </p:sp>
      <p:sp>
        <p:nvSpPr>
          <p:cNvPr id="17" name="Tekstin paikkamerkki 3">
            <a:extLst>
              <a:ext uri="{FF2B5EF4-FFF2-40B4-BE49-F238E27FC236}">
                <a16:creationId xmlns:a16="http://schemas.microsoft.com/office/drawing/2014/main" id="{0BB809CD-D043-9024-F17A-4F388C67B580}"/>
              </a:ext>
            </a:extLst>
          </p:cNvPr>
          <p:cNvSpPr>
            <a:spLocks noGrp="1"/>
          </p:cNvSpPr>
          <p:nvPr>
            <p:ph type="body" sz="half" idx="25"/>
          </p:nvPr>
        </p:nvSpPr>
        <p:spPr>
          <a:xfrm>
            <a:off x="1596520" y="5138756"/>
            <a:ext cx="5943967" cy="72458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14" name="Tekstin paikkamerkki 3">
            <a:extLst>
              <a:ext uri="{FF2B5EF4-FFF2-40B4-BE49-F238E27FC236}">
                <a16:creationId xmlns:a16="http://schemas.microsoft.com/office/drawing/2014/main" id="{D7548D55-C9A3-4BFB-942B-B81BC3218201}"/>
              </a:ext>
            </a:extLst>
          </p:cNvPr>
          <p:cNvSpPr>
            <a:spLocks noGrp="1"/>
          </p:cNvSpPr>
          <p:nvPr>
            <p:ph type="body" sz="half" idx="22"/>
          </p:nvPr>
        </p:nvSpPr>
        <p:spPr>
          <a:xfrm>
            <a:off x="1596520" y="4205554"/>
            <a:ext cx="5943967" cy="72458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11" name="Tekstin paikkamerkki 3">
            <a:extLst>
              <a:ext uri="{FF2B5EF4-FFF2-40B4-BE49-F238E27FC236}">
                <a16:creationId xmlns:a16="http://schemas.microsoft.com/office/drawing/2014/main" id="{1F2B3694-648E-D420-B4DC-7F649746F041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1596520" y="3254776"/>
            <a:ext cx="5943967" cy="72458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9" name="Tekstin paikkamerkki 3">
            <a:extLst>
              <a:ext uri="{FF2B5EF4-FFF2-40B4-BE49-F238E27FC236}">
                <a16:creationId xmlns:a16="http://schemas.microsoft.com/office/drawing/2014/main" id="{F87AC3F6-6B98-613C-5D12-9C5DC012C60D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1596520" y="2309649"/>
            <a:ext cx="5943967" cy="72458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. </a:t>
            </a:r>
            <a:r>
              <a:rPr lang="en-GB" noProof="0" dirty="0" err="1"/>
              <a:t>Numeroiden</a:t>
            </a:r>
            <a:r>
              <a:rPr lang="en-GB" noProof="0" dirty="0"/>
              <a:t> </a:t>
            </a:r>
            <a:r>
              <a:rPr lang="en-GB" noProof="0" dirty="0" err="1"/>
              <a:t>sijaan</a:t>
            </a:r>
            <a:r>
              <a:rPr lang="en-GB" noProof="0" dirty="0"/>
              <a:t> </a:t>
            </a:r>
            <a:r>
              <a:rPr lang="en-GB" noProof="0" dirty="0" err="1"/>
              <a:t>voit</a:t>
            </a:r>
            <a:r>
              <a:rPr lang="en-GB" noProof="0" dirty="0"/>
              <a:t> </a:t>
            </a:r>
            <a:r>
              <a:rPr lang="en-GB" noProof="0" dirty="0" err="1"/>
              <a:t>käyttää</a:t>
            </a:r>
            <a:r>
              <a:rPr lang="en-GB" noProof="0" dirty="0"/>
              <a:t> </a:t>
            </a:r>
            <a:r>
              <a:rPr lang="en-GB" noProof="0" dirty="0" err="1"/>
              <a:t>palloissa</a:t>
            </a:r>
            <a:r>
              <a:rPr lang="en-GB" noProof="0" dirty="0"/>
              <a:t> </a:t>
            </a:r>
            <a:r>
              <a:rPr lang="en-GB" noProof="0" dirty="0" err="1"/>
              <a:t>ikoneja</a:t>
            </a:r>
            <a:r>
              <a:rPr lang="en-GB" noProof="0" dirty="0"/>
              <a:t>. Voit </a:t>
            </a:r>
            <a:r>
              <a:rPr lang="en-GB" noProof="0" dirty="0" err="1"/>
              <a:t>vaihtaa</a:t>
            </a:r>
            <a:r>
              <a:rPr lang="en-GB" noProof="0" dirty="0"/>
              <a:t> </a:t>
            </a:r>
            <a:r>
              <a:rPr lang="en-GB" noProof="0" dirty="0" err="1"/>
              <a:t>pallon</a:t>
            </a:r>
            <a:r>
              <a:rPr lang="en-GB" noProof="0" dirty="0"/>
              <a:t> </a:t>
            </a:r>
            <a:r>
              <a:rPr lang="en-GB" noProof="0" dirty="0" err="1"/>
              <a:t>värin</a:t>
            </a:r>
            <a:r>
              <a:rPr lang="en-GB" noProof="0" dirty="0"/>
              <a:t> </a:t>
            </a:r>
            <a:r>
              <a:rPr lang="en-GB" noProof="0" dirty="0" err="1"/>
              <a:t>mutta</a:t>
            </a:r>
            <a:r>
              <a:rPr lang="en-GB" noProof="0" dirty="0"/>
              <a:t> </a:t>
            </a:r>
            <a:r>
              <a:rPr lang="en-GB" noProof="0" dirty="0" err="1"/>
              <a:t>käytä</a:t>
            </a:r>
            <a:r>
              <a:rPr lang="en-GB" noProof="0" dirty="0"/>
              <a:t> vain </a:t>
            </a:r>
            <a:r>
              <a:rPr lang="en-GB" noProof="0" dirty="0" err="1"/>
              <a:t>yhtä</a:t>
            </a:r>
            <a:r>
              <a:rPr lang="en-GB" noProof="0" dirty="0"/>
              <a:t> </a:t>
            </a:r>
            <a:r>
              <a:rPr lang="en-GB" noProof="0" dirty="0" err="1"/>
              <a:t>korosteväriä</a:t>
            </a:r>
            <a:r>
              <a:rPr lang="en-GB" noProof="0" dirty="0"/>
              <a:t> / dia.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1B006D57-BF99-894D-F431-23B2A20EA5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898296" y="0"/>
            <a:ext cx="4293704" cy="685799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z="1600"/>
              <a:t>Lisää kuva napsauttamalla kuvaketta</a:t>
            </a:r>
            <a:endParaRPr lang="fi-FI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D66CB5CA-1035-06C2-A137-906175A9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28662"/>
            <a:ext cx="6700699" cy="936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noProof="0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kahdelle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85606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tsikko + kuva + 3 kohdan lis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orakulmio 18">
            <a:extLst>
              <a:ext uri="{FF2B5EF4-FFF2-40B4-BE49-F238E27FC236}">
                <a16:creationId xmlns:a16="http://schemas.microsoft.com/office/drawing/2014/main" id="{0770EE06-CD0D-DB77-5588-CBB6239A3B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6096000" cy="6858000"/>
          </a:xfrm>
          <a:prstGeom prst="rect">
            <a:avLst/>
          </a:prstGeom>
          <a:gradFill>
            <a:gsLst>
              <a:gs pos="26000">
                <a:schemeClr val="tx1"/>
              </a:gs>
              <a:gs pos="99000">
                <a:schemeClr val="accent1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2D7B8F6-9B96-B1FE-C167-7F6BF1FB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AE2E-5198-FE42-BC19-9780A2CA3A4C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B18723E-5F4C-E4A2-83E6-C368D66C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72FC31E-7AB2-C9F6-0A7E-211E6610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22" name="Tekstin paikkamerkki 15">
            <a:extLst>
              <a:ext uri="{FF2B5EF4-FFF2-40B4-BE49-F238E27FC236}">
                <a16:creationId xmlns:a16="http://schemas.microsoft.com/office/drawing/2014/main" id="{35328B52-058F-6711-9DCC-564D0C1677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55555" y="1355924"/>
            <a:ext cx="1091488" cy="1089883"/>
          </a:xfrm>
          <a:prstGeom prst="ellipse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4" name="Tekstin paikkamerkki 15">
            <a:extLst>
              <a:ext uri="{FF2B5EF4-FFF2-40B4-BE49-F238E27FC236}">
                <a16:creationId xmlns:a16="http://schemas.microsoft.com/office/drawing/2014/main" id="{0FF4EF4C-64AE-F66A-1712-09BE497BFA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5555" y="2885179"/>
            <a:ext cx="1091488" cy="1089883"/>
          </a:xfrm>
          <a:prstGeom prst="ellipse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5" name="Tekstin paikkamerkki 15">
            <a:extLst>
              <a:ext uri="{FF2B5EF4-FFF2-40B4-BE49-F238E27FC236}">
                <a16:creationId xmlns:a16="http://schemas.microsoft.com/office/drawing/2014/main" id="{D700DF77-8EB0-B81C-0A57-2589F1C2E5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47672" y="4414434"/>
            <a:ext cx="1091488" cy="1089883"/>
          </a:xfrm>
          <a:prstGeom prst="ellipse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30" name="Tekstin paikkamerkki 72">
            <a:extLst>
              <a:ext uri="{FF2B5EF4-FFF2-40B4-BE49-F238E27FC236}">
                <a16:creationId xmlns:a16="http://schemas.microsoft.com/office/drawing/2014/main" id="{66CA4848-F5F6-3074-1336-4BCD29A5E5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95316" y="1612624"/>
            <a:ext cx="612460" cy="612461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31" name="Tekstin paikkamerkki 72">
            <a:extLst>
              <a:ext uri="{FF2B5EF4-FFF2-40B4-BE49-F238E27FC236}">
                <a16:creationId xmlns:a16="http://schemas.microsoft.com/office/drawing/2014/main" id="{553E8682-6846-9CD6-9A62-B76681E813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95316" y="3132142"/>
            <a:ext cx="612460" cy="612461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32" name="Tekstin paikkamerkki 72">
            <a:extLst>
              <a:ext uri="{FF2B5EF4-FFF2-40B4-BE49-F238E27FC236}">
                <a16:creationId xmlns:a16="http://schemas.microsoft.com/office/drawing/2014/main" id="{806476EA-F838-8C47-B693-E42BB6644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108763" y="4665106"/>
            <a:ext cx="612460" cy="612461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8" name="Tekstin paikkamerkki 3">
            <a:extLst>
              <a:ext uri="{FF2B5EF4-FFF2-40B4-BE49-F238E27FC236}">
                <a16:creationId xmlns:a16="http://schemas.microsoft.com/office/drawing/2014/main" id="{C0FAF999-D913-8B29-B856-51024731AA2A}"/>
              </a:ext>
            </a:extLst>
          </p:cNvPr>
          <p:cNvSpPr>
            <a:spLocks noGrp="1"/>
          </p:cNvSpPr>
          <p:nvPr>
            <p:ph type="body" sz="half" idx="22" hasCustomPrompt="1"/>
          </p:nvPr>
        </p:nvSpPr>
        <p:spPr>
          <a:xfrm>
            <a:off x="2111258" y="4871545"/>
            <a:ext cx="3698335" cy="60124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palloon</a:t>
            </a:r>
            <a:r>
              <a:rPr lang="en-GB" noProof="0" dirty="0"/>
              <a:t> </a:t>
            </a:r>
            <a:r>
              <a:rPr lang="en-GB" noProof="0" dirty="0" err="1"/>
              <a:t>ikoni</a:t>
            </a:r>
            <a:r>
              <a:rPr lang="en-GB" noProof="0" dirty="0"/>
              <a:t>. </a:t>
            </a:r>
            <a:r>
              <a:rPr lang="en-GB" noProof="0" dirty="0" err="1"/>
              <a:t>Poista</a:t>
            </a:r>
            <a:r>
              <a:rPr lang="en-GB" noProof="0" dirty="0"/>
              <a:t> tai </a:t>
            </a:r>
            <a:r>
              <a:rPr lang="en-GB" noProof="0" dirty="0" err="1"/>
              <a:t>kloonaa</a:t>
            </a:r>
            <a:r>
              <a:rPr lang="en-GB" noProof="0" dirty="0"/>
              <a:t> </a:t>
            </a:r>
            <a:r>
              <a:rPr lang="en-GB" noProof="0" dirty="0" err="1"/>
              <a:t>tarvittaessa</a:t>
            </a:r>
            <a:r>
              <a:rPr lang="en-GB" noProof="0" dirty="0"/>
              <a:t>. </a:t>
            </a:r>
          </a:p>
        </p:txBody>
      </p:sp>
      <p:sp>
        <p:nvSpPr>
          <p:cNvPr id="29" name="Tekstin paikkamerkki 3">
            <a:extLst>
              <a:ext uri="{FF2B5EF4-FFF2-40B4-BE49-F238E27FC236}">
                <a16:creationId xmlns:a16="http://schemas.microsoft.com/office/drawing/2014/main" id="{DCC83CEF-3250-C15A-C2CC-FD20725776A6}"/>
              </a:ext>
            </a:extLst>
          </p:cNvPr>
          <p:cNvSpPr>
            <a:spLocks noGrp="1"/>
          </p:cNvSpPr>
          <p:nvPr>
            <p:ph type="body" sz="half" idx="23" hasCustomPrompt="1"/>
          </p:nvPr>
        </p:nvSpPr>
        <p:spPr>
          <a:xfrm>
            <a:off x="2111258" y="4451909"/>
            <a:ext cx="3698335" cy="293511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endParaRPr lang="en-GB" noProof="0" dirty="0"/>
          </a:p>
        </p:txBody>
      </p:sp>
      <p:sp>
        <p:nvSpPr>
          <p:cNvPr id="26" name="Tekstin paikkamerkki 3">
            <a:extLst>
              <a:ext uri="{FF2B5EF4-FFF2-40B4-BE49-F238E27FC236}">
                <a16:creationId xmlns:a16="http://schemas.microsoft.com/office/drawing/2014/main" id="{607397B3-C0BA-0DCD-041C-1BDCA720A88C}"/>
              </a:ext>
            </a:extLst>
          </p:cNvPr>
          <p:cNvSpPr>
            <a:spLocks noGrp="1"/>
          </p:cNvSpPr>
          <p:nvPr>
            <p:ph type="body" sz="half" idx="20" hasCustomPrompt="1"/>
          </p:nvPr>
        </p:nvSpPr>
        <p:spPr>
          <a:xfrm>
            <a:off x="2103375" y="3358055"/>
            <a:ext cx="3698335" cy="60124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palloon</a:t>
            </a:r>
            <a:r>
              <a:rPr lang="en-GB" noProof="0" dirty="0"/>
              <a:t> </a:t>
            </a:r>
            <a:r>
              <a:rPr lang="en-GB" noProof="0" dirty="0" err="1"/>
              <a:t>ikoni</a:t>
            </a:r>
            <a:r>
              <a:rPr lang="en-GB" noProof="0" dirty="0"/>
              <a:t>. </a:t>
            </a:r>
            <a:r>
              <a:rPr lang="en-GB" noProof="0" dirty="0" err="1"/>
              <a:t>Poista</a:t>
            </a:r>
            <a:r>
              <a:rPr lang="en-GB" noProof="0" dirty="0"/>
              <a:t> tai </a:t>
            </a:r>
            <a:r>
              <a:rPr lang="en-GB" noProof="0" dirty="0" err="1"/>
              <a:t>kloonaa</a:t>
            </a:r>
            <a:r>
              <a:rPr lang="en-GB" noProof="0" dirty="0"/>
              <a:t> </a:t>
            </a:r>
            <a:r>
              <a:rPr lang="en-GB" noProof="0" dirty="0" err="1"/>
              <a:t>tarvittaessa</a:t>
            </a:r>
            <a:r>
              <a:rPr lang="en-GB" noProof="0" dirty="0"/>
              <a:t>. </a:t>
            </a:r>
          </a:p>
        </p:txBody>
      </p:sp>
      <p:sp>
        <p:nvSpPr>
          <p:cNvPr id="27" name="Tekstin paikkamerkki 3">
            <a:extLst>
              <a:ext uri="{FF2B5EF4-FFF2-40B4-BE49-F238E27FC236}">
                <a16:creationId xmlns:a16="http://schemas.microsoft.com/office/drawing/2014/main" id="{D6F558E0-77D1-FC76-1F95-1420C2347933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2103375" y="2938419"/>
            <a:ext cx="3698335" cy="293511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endParaRPr lang="en-GB" noProof="0" dirty="0"/>
          </a:p>
        </p:txBody>
      </p:sp>
      <p:sp>
        <p:nvSpPr>
          <p:cNvPr id="21" name="Tekstin paikkamerkki 3">
            <a:extLst>
              <a:ext uri="{FF2B5EF4-FFF2-40B4-BE49-F238E27FC236}">
                <a16:creationId xmlns:a16="http://schemas.microsoft.com/office/drawing/2014/main" id="{D354A11F-5EEF-3E39-41A7-461AC98FCE0E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2134906" y="1844566"/>
            <a:ext cx="3698335" cy="60124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palloon</a:t>
            </a:r>
            <a:r>
              <a:rPr lang="en-GB" noProof="0" dirty="0"/>
              <a:t> </a:t>
            </a:r>
            <a:r>
              <a:rPr lang="en-GB" noProof="0" dirty="0" err="1"/>
              <a:t>ikoni</a:t>
            </a:r>
            <a:r>
              <a:rPr lang="en-GB" noProof="0" dirty="0"/>
              <a:t>. </a:t>
            </a:r>
            <a:r>
              <a:rPr lang="en-GB" noProof="0" dirty="0" err="1"/>
              <a:t>Poista</a:t>
            </a:r>
            <a:r>
              <a:rPr lang="en-GB" noProof="0" dirty="0"/>
              <a:t> tai </a:t>
            </a:r>
            <a:r>
              <a:rPr lang="en-GB" noProof="0" dirty="0" err="1"/>
              <a:t>kloonaa</a:t>
            </a:r>
            <a:r>
              <a:rPr lang="en-GB" noProof="0" dirty="0"/>
              <a:t> </a:t>
            </a:r>
            <a:r>
              <a:rPr lang="en-GB" noProof="0" dirty="0" err="1"/>
              <a:t>tarvittaessa</a:t>
            </a:r>
            <a:r>
              <a:rPr lang="en-GB" noProof="0" dirty="0"/>
              <a:t>. </a:t>
            </a:r>
          </a:p>
        </p:txBody>
      </p:sp>
      <p:sp>
        <p:nvSpPr>
          <p:cNvPr id="23" name="Tekstin paikkamerkki 3">
            <a:extLst>
              <a:ext uri="{FF2B5EF4-FFF2-40B4-BE49-F238E27FC236}">
                <a16:creationId xmlns:a16="http://schemas.microsoft.com/office/drawing/2014/main" id="{32D34228-D232-0476-2E31-332902EE5609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2134906" y="1424930"/>
            <a:ext cx="3698335" cy="293511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endParaRPr lang="en-GB" noProof="0" dirty="0"/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1B006D57-BF99-894D-F431-23B2A20EA5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696" y="2246586"/>
            <a:ext cx="6111070" cy="461141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z="1600"/>
              <a:t>Lisää kuva napsauttamalla kuvaketta</a:t>
            </a:r>
            <a:endParaRPr lang="fi-FI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D66CB5CA-1035-06C2-A137-906175A9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63862" y="728662"/>
            <a:ext cx="4888351" cy="936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kahdelle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  <p:pic>
        <p:nvPicPr>
          <p:cNvPr id="4" name="Kuva 3">
            <a:extLst>
              <a:ext uri="{FF2B5EF4-FFF2-40B4-BE49-F238E27FC236}">
                <a16:creationId xmlns:a16="http://schemas.microsoft.com/office/drawing/2014/main" id="{68C56013-6214-7080-225C-582D8EAA3F7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5422" y="6016704"/>
            <a:ext cx="2007701" cy="79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291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+ teksti + kuva + nostolaat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1B006D57-BF99-894D-F431-23B2A20EA52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898296" y="0"/>
            <a:ext cx="4293704" cy="685799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z="1600" dirty="0"/>
              <a:t>Lisää kuva ja siirrä tarvittaessa taakse</a:t>
            </a:r>
            <a:endParaRPr lang="fi-FI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2D7B8F6-9B96-B1FE-C167-7F6BF1FB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FF5B-03CB-B04E-BDFD-B7BD3CE9C63E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B18723E-5F4C-E4A2-83E6-C368D66C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72FC31E-7AB2-C9F6-0A7E-211E6610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Tekstin paikkamerkki 10">
            <a:extLst>
              <a:ext uri="{FF2B5EF4-FFF2-40B4-BE49-F238E27FC236}">
                <a16:creationId xmlns:a16="http://schemas.microsoft.com/office/drawing/2014/main" id="{2CA38F8E-CFBE-4B56-2695-718006E6DF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488" y="2844800"/>
            <a:ext cx="2995613" cy="3176588"/>
          </a:xfrm>
          <a:gradFill>
            <a:gsLst>
              <a:gs pos="26000">
                <a:schemeClr val="tx1">
                  <a:alpha val="90575"/>
                </a:schemeClr>
              </a:gs>
              <a:gs pos="100000">
                <a:schemeClr val="accent1"/>
              </a:gs>
            </a:gsLst>
            <a:lin ang="18900000" scaled="1"/>
          </a:gra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2" name="Tekstin paikkamerkki 15">
            <a:extLst>
              <a:ext uri="{FF2B5EF4-FFF2-40B4-BE49-F238E27FC236}">
                <a16:creationId xmlns:a16="http://schemas.microsoft.com/office/drawing/2014/main" id="{24A1D9B8-F748-5C03-2B5F-2BA2391904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172644" y="2008189"/>
            <a:ext cx="1388111" cy="1386070"/>
          </a:xfrm>
          <a:prstGeom prst="ellipse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3" name="Tekstin paikkamerkki 72">
            <a:extLst>
              <a:ext uri="{FF2B5EF4-FFF2-40B4-BE49-F238E27FC236}">
                <a16:creationId xmlns:a16="http://schemas.microsoft.com/office/drawing/2014/main" id="{9FE67F13-BCB2-BCE7-774B-CF4E9E2FD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461023" y="2338021"/>
            <a:ext cx="811352" cy="8113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9" name="Tekstin paikkamerkki 3">
            <a:extLst>
              <a:ext uri="{FF2B5EF4-FFF2-40B4-BE49-F238E27FC236}">
                <a16:creationId xmlns:a16="http://schemas.microsoft.com/office/drawing/2014/main" id="{643EDE59-6A7A-2690-8192-CD2F3D72D72E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6692910" y="3461225"/>
            <a:ext cx="2420610" cy="2123441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0" i="1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/>
              <a:t>Voit </a:t>
            </a:r>
            <a:r>
              <a:rPr lang="en-GB" noProof="0" dirty="0" err="1"/>
              <a:t>käyttää</a:t>
            </a:r>
            <a:r>
              <a:rPr lang="en-GB" noProof="0" dirty="0"/>
              <a:t> </a:t>
            </a:r>
            <a:r>
              <a:rPr lang="en-GB" noProof="0" dirty="0" err="1"/>
              <a:t>tässä</a:t>
            </a:r>
            <a:r>
              <a:rPr lang="en-GB" noProof="0" dirty="0"/>
              <a:t> </a:t>
            </a:r>
            <a:r>
              <a:rPr lang="en-GB" noProof="0" dirty="0" err="1"/>
              <a:t>laatikkoa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/tai </a:t>
            </a:r>
            <a:r>
              <a:rPr lang="en-GB" noProof="0" dirty="0" err="1"/>
              <a:t>palloa</a:t>
            </a:r>
            <a:r>
              <a:rPr lang="en-GB" noProof="0" dirty="0"/>
              <a:t> </a:t>
            </a:r>
            <a:r>
              <a:rPr lang="en-GB" noProof="0" dirty="0" err="1"/>
              <a:t>tekstille</a:t>
            </a:r>
            <a:r>
              <a:rPr lang="en-GB" noProof="0" dirty="0"/>
              <a:t>, </a:t>
            </a:r>
            <a:r>
              <a:rPr lang="en-GB" noProof="0" dirty="0" err="1"/>
              <a:t>numero-faktalle</a:t>
            </a:r>
            <a:r>
              <a:rPr lang="en-GB" noProof="0" dirty="0"/>
              <a:t> tai </a:t>
            </a:r>
            <a:r>
              <a:rPr lang="en-GB" noProof="0" dirty="0" err="1"/>
              <a:t>ikonille</a:t>
            </a:r>
            <a:r>
              <a:rPr lang="en-GB" noProof="0" dirty="0"/>
              <a:t>. </a:t>
            </a:r>
            <a:r>
              <a:rPr lang="en-GB" noProof="0" dirty="0" err="1"/>
              <a:t>Poista</a:t>
            </a:r>
            <a:r>
              <a:rPr lang="en-GB" noProof="0" dirty="0"/>
              <a:t> </a:t>
            </a:r>
            <a:r>
              <a:rPr lang="en-GB" noProof="0" dirty="0" err="1"/>
              <a:t>tarvittavat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muokkaa</a:t>
            </a:r>
            <a:r>
              <a:rPr lang="en-GB" noProof="0" dirty="0"/>
              <a:t> </a:t>
            </a:r>
            <a:r>
              <a:rPr lang="en-GB" noProof="0" dirty="0" err="1"/>
              <a:t>kokoa</a:t>
            </a:r>
            <a:r>
              <a:rPr lang="en-GB" noProof="0" dirty="0"/>
              <a:t>.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AFCEA43-DEFA-524F-6A1C-8793C2E9819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9" y="1916113"/>
            <a:ext cx="5256212" cy="4105275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kappale</a:t>
            </a:r>
            <a:r>
              <a:rPr lang="en-GB" noProof="0" dirty="0"/>
              <a:t> </a:t>
            </a:r>
            <a:r>
              <a:rPr lang="en-GB" noProof="0" dirty="0" err="1"/>
              <a:t>tekstiä</a:t>
            </a:r>
            <a:endParaRPr lang="en-GB" noProof="0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D66CB5CA-1035-06C2-A137-906175A9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28662"/>
            <a:ext cx="6700699" cy="9366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kahdelle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265029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sityksen otsikko, vaaka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>
            <a:extLst>
              <a:ext uri="{FF2B5EF4-FFF2-40B4-BE49-F238E27FC236}">
                <a16:creationId xmlns:a16="http://schemas.microsoft.com/office/drawing/2014/main" id="{89B191D4-0223-1D9C-7FC5-9FBBACE7F3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" y="0"/>
            <a:ext cx="12192003" cy="3428999"/>
          </a:xfrm>
          <a:prstGeom prst="rect">
            <a:avLst/>
          </a:prstGeom>
        </p:spPr>
      </p:pic>
      <p:pic>
        <p:nvPicPr>
          <p:cNvPr id="6" name="Kuva 5">
            <a:extLst>
              <a:ext uri="{FF2B5EF4-FFF2-40B4-BE49-F238E27FC236}">
                <a16:creationId xmlns:a16="http://schemas.microsoft.com/office/drawing/2014/main" id="{D32BE533-4275-F1FC-F741-24850A45C99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30662" y="511328"/>
            <a:ext cx="6530670" cy="2585058"/>
          </a:xfrm>
          <a:prstGeom prst="rect">
            <a:avLst/>
          </a:prstGeom>
        </p:spPr>
      </p:pic>
      <p:sp>
        <p:nvSpPr>
          <p:cNvPr id="9" name="Suorakulmio 8">
            <a:extLst>
              <a:ext uri="{FF2B5EF4-FFF2-40B4-BE49-F238E27FC236}">
                <a16:creationId xmlns:a16="http://schemas.microsoft.com/office/drawing/2014/main" id="{DB408BF3-0ADF-CF2E-05DB-807BC8718F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428999"/>
            <a:ext cx="12192000" cy="3428999"/>
          </a:xfrm>
          <a:prstGeom prst="rect">
            <a:avLst/>
          </a:prstGeom>
          <a:gradFill>
            <a:gsLst>
              <a:gs pos="26000">
                <a:srgbClr val="071743"/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7073B056-49A3-1740-6657-ECD3856A52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5348833"/>
            <a:ext cx="9144000" cy="331774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alaotsikko</a:t>
            </a:r>
            <a:r>
              <a:rPr lang="en-GB" noProof="0" dirty="0"/>
              <a:t>, </a:t>
            </a:r>
            <a:r>
              <a:rPr lang="en-GB" noProof="0" dirty="0" err="1"/>
              <a:t>esittäjä</a:t>
            </a:r>
            <a:r>
              <a:rPr lang="en-GB" noProof="0" dirty="0"/>
              <a:t>, </a:t>
            </a:r>
            <a:r>
              <a:rPr lang="en-GB" noProof="0" dirty="0" err="1"/>
              <a:t>päiväys</a:t>
            </a:r>
            <a:r>
              <a:rPr lang="en-GB" noProof="0" dirty="0"/>
              <a:t> </a:t>
            </a:r>
            <a:r>
              <a:rPr lang="en-GB" noProof="0" dirty="0" err="1"/>
              <a:t>tms</a:t>
            </a:r>
            <a:r>
              <a:rPr lang="en-GB" noProof="0" dirty="0"/>
              <a:t>.</a:t>
            </a: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62FEE0E5-A318-0B94-8AD6-B0C60E1A20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3787073"/>
            <a:ext cx="9144000" cy="1357473"/>
          </a:xfrm>
        </p:spPr>
        <p:txBody>
          <a:bodyPr anchor="b"/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esityksen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kahdelle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034122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+ 3 laatikko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2D7B8F6-9B96-B1FE-C167-7F6BF1FB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BE5D4-F666-9348-AEA6-F285FAE71A05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B18723E-5F4C-E4A2-83E6-C368D66C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72FC31E-7AB2-C9F6-0A7E-211E6610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Tekstin paikkamerkki 10">
            <a:extLst>
              <a:ext uri="{FF2B5EF4-FFF2-40B4-BE49-F238E27FC236}">
                <a16:creationId xmlns:a16="http://schemas.microsoft.com/office/drawing/2014/main" id="{2CA38F8E-CFBE-4B56-2695-718006E6DF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71044" y="3119120"/>
            <a:ext cx="2382591" cy="2902268"/>
          </a:xfrm>
          <a:gradFill>
            <a:gsLst>
              <a:gs pos="26000">
                <a:schemeClr val="tx1"/>
              </a:gs>
              <a:gs pos="100000">
                <a:schemeClr val="accent1"/>
              </a:gs>
            </a:gsLst>
            <a:lin ang="18900000" scaled="1"/>
          </a:gra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2" name="Tekstin paikkamerkki 15">
            <a:extLst>
              <a:ext uri="{FF2B5EF4-FFF2-40B4-BE49-F238E27FC236}">
                <a16:creationId xmlns:a16="http://schemas.microsoft.com/office/drawing/2014/main" id="{24A1D9B8-F748-5C03-2B5F-2BA2391904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9362" y="2042930"/>
            <a:ext cx="1388111" cy="1386070"/>
          </a:xfrm>
          <a:prstGeom prst="ellipse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0" name="Tekstin paikkamerkki 10">
            <a:extLst>
              <a:ext uri="{FF2B5EF4-FFF2-40B4-BE49-F238E27FC236}">
                <a16:creationId xmlns:a16="http://schemas.microsoft.com/office/drawing/2014/main" id="{475C7B87-D4DC-CE76-4501-4A0DD7F45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76804" y="3119120"/>
            <a:ext cx="2382591" cy="2902268"/>
          </a:xfrm>
          <a:gradFill>
            <a:gsLst>
              <a:gs pos="26000">
                <a:schemeClr val="tx1"/>
              </a:gs>
              <a:gs pos="100000">
                <a:schemeClr val="accent1"/>
              </a:gs>
            </a:gsLst>
            <a:lin ang="18900000" scaled="1"/>
          </a:gra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4" name="Tekstin paikkamerkki 15">
            <a:extLst>
              <a:ext uri="{FF2B5EF4-FFF2-40B4-BE49-F238E27FC236}">
                <a16:creationId xmlns:a16="http://schemas.microsoft.com/office/drawing/2014/main" id="{345B9DCB-9F39-DB90-7E36-361D402C26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5122" y="2042930"/>
            <a:ext cx="1388111" cy="1386070"/>
          </a:xfrm>
          <a:prstGeom prst="ellipse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6" name="Tekstin paikkamerkki 10">
            <a:extLst>
              <a:ext uri="{FF2B5EF4-FFF2-40B4-BE49-F238E27FC236}">
                <a16:creationId xmlns:a16="http://schemas.microsoft.com/office/drawing/2014/main" id="{E6E23C9B-6ED2-ECCF-383A-79FB91EA1F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782564" y="3139440"/>
            <a:ext cx="2382591" cy="2902268"/>
          </a:xfrm>
          <a:gradFill>
            <a:gsLst>
              <a:gs pos="26000">
                <a:schemeClr val="tx1"/>
              </a:gs>
              <a:gs pos="100000">
                <a:schemeClr val="accent1"/>
              </a:gs>
            </a:gsLst>
            <a:lin ang="18900000" scaled="1"/>
          </a:gra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8" name="Tekstin paikkamerkki 15">
            <a:extLst>
              <a:ext uri="{FF2B5EF4-FFF2-40B4-BE49-F238E27FC236}">
                <a16:creationId xmlns:a16="http://schemas.microsoft.com/office/drawing/2014/main" id="{5725FA16-86B5-0424-6D8C-A06BDC25A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10882" y="2063250"/>
            <a:ext cx="1388111" cy="1386070"/>
          </a:xfrm>
          <a:prstGeom prst="ellipse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0" name="Tekstin paikkamerkki 72">
            <a:extLst>
              <a:ext uri="{FF2B5EF4-FFF2-40B4-BE49-F238E27FC236}">
                <a16:creationId xmlns:a16="http://schemas.microsoft.com/office/drawing/2014/main" id="{5E7C2C1B-0CDF-7C9E-1384-C0264F292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801155" y="2328087"/>
            <a:ext cx="811352" cy="8113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1" name="Tekstin paikkamerkki 72">
            <a:extLst>
              <a:ext uri="{FF2B5EF4-FFF2-40B4-BE49-F238E27FC236}">
                <a16:creationId xmlns:a16="http://schemas.microsoft.com/office/drawing/2014/main" id="{109D527E-705A-F6C8-BF28-3EB73B468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692273" y="2354981"/>
            <a:ext cx="811352" cy="8113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2" name="Tekstin paikkamerkki 72">
            <a:extLst>
              <a:ext uri="{FF2B5EF4-FFF2-40B4-BE49-F238E27FC236}">
                <a16:creationId xmlns:a16="http://schemas.microsoft.com/office/drawing/2014/main" id="{14092E7D-CCD5-F764-CEF6-6B82EF0B6A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0285" y="2381875"/>
            <a:ext cx="811352" cy="8113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7" name="Tekstin paikkamerkki 3">
            <a:extLst>
              <a:ext uri="{FF2B5EF4-FFF2-40B4-BE49-F238E27FC236}">
                <a16:creationId xmlns:a16="http://schemas.microsoft.com/office/drawing/2014/main" id="{8A92326F-3C85-0EA3-B5FC-ADB62EDA31DA}"/>
              </a:ext>
            </a:extLst>
          </p:cNvPr>
          <p:cNvSpPr>
            <a:spLocks noGrp="1"/>
          </p:cNvSpPr>
          <p:nvPr>
            <p:ph type="body" sz="half" idx="23" hasCustomPrompt="1"/>
          </p:nvPr>
        </p:nvSpPr>
        <p:spPr>
          <a:xfrm>
            <a:off x="7987831" y="4307840"/>
            <a:ext cx="1965160" cy="1551146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laatikkoon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palloon</a:t>
            </a:r>
            <a:r>
              <a:rPr lang="en-GB" noProof="0" dirty="0"/>
              <a:t> </a:t>
            </a:r>
            <a:r>
              <a:rPr lang="en-GB" noProof="0" dirty="0" err="1"/>
              <a:t>ikoni</a:t>
            </a:r>
            <a:r>
              <a:rPr lang="en-GB" noProof="0" dirty="0"/>
              <a:t>. </a:t>
            </a:r>
            <a:r>
              <a:rPr lang="en-GB" noProof="0" dirty="0" err="1"/>
              <a:t>Poista</a:t>
            </a:r>
            <a:r>
              <a:rPr lang="en-GB" noProof="0" dirty="0"/>
              <a:t> tai </a:t>
            </a:r>
            <a:r>
              <a:rPr lang="en-GB" noProof="0" dirty="0" err="1"/>
              <a:t>kloonaa</a:t>
            </a:r>
            <a:r>
              <a:rPr lang="en-GB" noProof="0" dirty="0"/>
              <a:t> </a:t>
            </a:r>
            <a:r>
              <a:rPr lang="en-GB" noProof="0" dirty="0" err="1"/>
              <a:t>tarvittaessa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säädä</a:t>
            </a:r>
            <a:r>
              <a:rPr lang="en-GB" noProof="0" dirty="0"/>
              <a:t> </a:t>
            </a:r>
            <a:r>
              <a:rPr lang="en-GB" noProof="0" dirty="0" err="1"/>
              <a:t>laatikon</a:t>
            </a:r>
            <a:r>
              <a:rPr lang="en-GB" noProof="0" dirty="0"/>
              <a:t> </a:t>
            </a:r>
            <a:r>
              <a:rPr lang="en-GB" noProof="0" dirty="0" err="1"/>
              <a:t>koko</a:t>
            </a:r>
            <a:r>
              <a:rPr lang="en-GB" noProof="0" dirty="0"/>
              <a:t> </a:t>
            </a:r>
            <a:r>
              <a:rPr lang="en-GB" noProof="0" dirty="0" err="1"/>
              <a:t>tekstin</a:t>
            </a:r>
            <a:r>
              <a:rPr lang="en-GB" noProof="0" dirty="0"/>
              <a:t> </a:t>
            </a:r>
            <a:r>
              <a:rPr lang="en-GB" noProof="0" dirty="0" err="1"/>
              <a:t>mukaan</a:t>
            </a:r>
            <a:r>
              <a:rPr lang="en-GB" noProof="0" dirty="0"/>
              <a:t>.</a:t>
            </a:r>
          </a:p>
        </p:txBody>
      </p:sp>
      <p:sp>
        <p:nvSpPr>
          <p:cNvPr id="19" name="Tekstin paikkamerkki 3">
            <a:extLst>
              <a:ext uri="{FF2B5EF4-FFF2-40B4-BE49-F238E27FC236}">
                <a16:creationId xmlns:a16="http://schemas.microsoft.com/office/drawing/2014/main" id="{C3858892-45CB-B75B-C30A-4F00989EA339}"/>
              </a:ext>
            </a:extLst>
          </p:cNvPr>
          <p:cNvSpPr>
            <a:spLocks noGrp="1"/>
          </p:cNvSpPr>
          <p:nvPr>
            <p:ph type="body" sz="half" idx="25" hasCustomPrompt="1"/>
          </p:nvPr>
        </p:nvSpPr>
        <p:spPr>
          <a:xfrm>
            <a:off x="7987831" y="3667760"/>
            <a:ext cx="1965160" cy="52832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endParaRPr lang="en-GB" noProof="0" dirty="0"/>
          </a:p>
        </p:txBody>
      </p:sp>
      <p:sp>
        <p:nvSpPr>
          <p:cNvPr id="13" name="Tekstin paikkamerkki 3">
            <a:extLst>
              <a:ext uri="{FF2B5EF4-FFF2-40B4-BE49-F238E27FC236}">
                <a16:creationId xmlns:a16="http://schemas.microsoft.com/office/drawing/2014/main" id="{0B3BDF62-C168-773F-D3C7-1C20222F8B84}"/>
              </a:ext>
            </a:extLst>
          </p:cNvPr>
          <p:cNvSpPr>
            <a:spLocks noGrp="1"/>
          </p:cNvSpPr>
          <p:nvPr>
            <p:ph type="body" sz="half" idx="19" hasCustomPrompt="1"/>
          </p:nvPr>
        </p:nvSpPr>
        <p:spPr>
          <a:xfrm>
            <a:off x="5082071" y="4287520"/>
            <a:ext cx="1965160" cy="1551146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laatikkoon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palloon</a:t>
            </a:r>
            <a:r>
              <a:rPr lang="en-GB" noProof="0" dirty="0"/>
              <a:t> </a:t>
            </a:r>
            <a:r>
              <a:rPr lang="en-GB" noProof="0" dirty="0" err="1"/>
              <a:t>ikoni</a:t>
            </a:r>
            <a:r>
              <a:rPr lang="en-GB" noProof="0" dirty="0"/>
              <a:t>. </a:t>
            </a:r>
            <a:r>
              <a:rPr lang="en-GB" noProof="0" dirty="0" err="1"/>
              <a:t>Poista</a:t>
            </a:r>
            <a:r>
              <a:rPr lang="en-GB" noProof="0" dirty="0"/>
              <a:t> tai </a:t>
            </a:r>
            <a:r>
              <a:rPr lang="en-GB" noProof="0" dirty="0" err="1"/>
              <a:t>kloonaa</a:t>
            </a:r>
            <a:r>
              <a:rPr lang="en-GB" noProof="0" dirty="0"/>
              <a:t> </a:t>
            </a:r>
            <a:r>
              <a:rPr lang="en-GB" noProof="0" dirty="0" err="1"/>
              <a:t>tarvittaessa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säädä</a:t>
            </a:r>
            <a:r>
              <a:rPr lang="en-GB" noProof="0" dirty="0"/>
              <a:t> </a:t>
            </a:r>
            <a:r>
              <a:rPr lang="en-GB" noProof="0" dirty="0" err="1"/>
              <a:t>laatikon</a:t>
            </a:r>
            <a:r>
              <a:rPr lang="en-GB" noProof="0" dirty="0"/>
              <a:t> </a:t>
            </a:r>
            <a:r>
              <a:rPr lang="en-GB" noProof="0" dirty="0" err="1"/>
              <a:t>koko</a:t>
            </a:r>
            <a:r>
              <a:rPr lang="en-GB" noProof="0" dirty="0"/>
              <a:t> </a:t>
            </a:r>
            <a:r>
              <a:rPr lang="en-GB" noProof="0" dirty="0" err="1"/>
              <a:t>tekstin</a:t>
            </a:r>
            <a:r>
              <a:rPr lang="en-GB" noProof="0" dirty="0"/>
              <a:t> </a:t>
            </a:r>
            <a:r>
              <a:rPr lang="en-GB" noProof="0" dirty="0" err="1"/>
              <a:t>mukaan</a:t>
            </a:r>
            <a:r>
              <a:rPr lang="en-GB" noProof="0" dirty="0"/>
              <a:t>.</a:t>
            </a:r>
          </a:p>
        </p:txBody>
      </p:sp>
      <p:sp>
        <p:nvSpPr>
          <p:cNvPr id="15" name="Tekstin paikkamerkki 3">
            <a:extLst>
              <a:ext uri="{FF2B5EF4-FFF2-40B4-BE49-F238E27FC236}">
                <a16:creationId xmlns:a16="http://schemas.microsoft.com/office/drawing/2014/main" id="{54E36556-6D5B-CE19-8AE0-30E12E22A900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5082071" y="3647440"/>
            <a:ext cx="1965160" cy="52832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endParaRPr lang="en-GB" noProof="0" dirty="0"/>
          </a:p>
        </p:txBody>
      </p:sp>
      <p:sp>
        <p:nvSpPr>
          <p:cNvPr id="9" name="Tekstin paikkamerkki 3">
            <a:extLst>
              <a:ext uri="{FF2B5EF4-FFF2-40B4-BE49-F238E27FC236}">
                <a16:creationId xmlns:a16="http://schemas.microsoft.com/office/drawing/2014/main" id="{643EDE59-6A7A-2690-8192-CD2F3D72D72E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2176311" y="4287520"/>
            <a:ext cx="1965160" cy="1551146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laatikkoon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palloon</a:t>
            </a:r>
            <a:r>
              <a:rPr lang="en-GB" noProof="0" dirty="0"/>
              <a:t> </a:t>
            </a:r>
            <a:r>
              <a:rPr lang="en-GB" noProof="0" dirty="0" err="1"/>
              <a:t>ikoni</a:t>
            </a:r>
            <a:r>
              <a:rPr lang="en-GB" noProof="0" dirty="0"/>
              <a:t>. </a:t>
            </a:r>
            <a:r>
              <a:rPr lang="en-GB" noProof="0" dirty="0" err="1"/>
              <a:t>Poista</a:t>
            </a:r>
            <a:r>
              <a:rPr lang="en-GB" noProof="0" dirty="0"/>
              <a:t> tai </a:t>
            </a:r>
            <a:r>
              <a:rPr lang="en-GB" noProof="0" dirty="0" err="1"/>
              <a:t>kloonaa</a:t>
            </a:r>
            <a:r>
              <a:rPr lang="en-GB" noProof="0" dirty="0"/>
              <a:t> </a:t>
            </a:r>
            <a:r>
              <a:rPr lang="en-GB" noProof="0" dirty="0" err="1"/>
              <a:t>tarvittaessa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säädä</a:t>
            </a:r>
            <a:r>
              <a:rPr lang="en-GB" noProof="0" dirty="0"/>
              <a:t> </a:t>
            </a:r>
            <a:r>
              <a:rPr lang="en-GB" noProof="0" dirty="0" err="1"/>
              <a:t>laatikon</a:t>
            </a:r>
            <a:r>
              <a:rPr lang="en-GB" noProof="0" dirty="0"/>
              <a:t> </a:t>
            </a:r>
            <a:r>
              <a:rPr lang="en-GB" noProof="0" dirty="0" err="1"/>
              <a:t>koko</a:t>
            </a:r>
            <a:r>
              <a:rPr lang="en-GB" noProof="0" dirty="0"/>
              <a:t> </a:t>
            </a:r>
            <a:r>
              <a:rPr lang="en-GB" noProof="0" dirty="0" err="1"/>
              <a:t>tekstin</a:t>
            </a:r>
            <a:r>
              <a:rPr lang="en-GB" noProof="0" dirty="0"/>
              <a:t> </a:t>
            </a:r>
            <a:r>
              <a:rPr lang="en-GB" noProof="0" dirty="0" err="1"/>
              <a:t>mukaan</a:t>
            </a:r>
            <a:r>
              <a:rPr lang="en-GB" noProof="0" dirty="0"/>
              <a:t>.</a:t>
            </a:r>
          </a:p>
        </p:txBody>
      </p:sp>
      <p:sp>
        <p:nvSpPr>
          <p:cNvPr id="8" name="Tekstin paikkamerkki 3">
            <a:extLst>
              <a:ext uri="{FF2B5EF4-FFF2-40B4-BE49-F238E27FC236}">
                <a16:creationId xmlns:a16="http://schemas.microsoft.com/office/drawing/2014/main" id="{08EEB723-FF27-24B0-6F69-E6DB1B7351AE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2176311" y="3647440"/>
            <a:ext cx="1965160" cy="52832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endParaRPr lang="en-GB" noProof="0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D66CB5CA-1035-06C2-A137-906175A9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728662"/>
            <a:ext cx="10512425" cy="93662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kahdelle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221092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uva taustalla + 3 laatikko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88ACC50C-9A2D-E610-CB25-EF34C7A286C0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fi-FI" dirty="0"/>
              <a:t>Lisää kuva ja siirrä tarvittaessa taakse jos logo peittyi ja haluat sen näkyviin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2D7B8F6-9B96-B1FE-C167-7F6BF1FB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D2E9-4D3A-5346-82DD-FA9A8B8301D5}" type="datetime1">
              <a:rPr lang="fi-FI" smtClean="0"/>
              <a:t>28.5.2025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B18723E-5F4C-E4A2-83E6-C368D66CD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72FC31E-7AB2-C9F6-0A7E-211E6610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Tekstin paikkamerkki 10">
            <a:extLst>
              <a:ext uri="{FF2B5EF4-FFF2-40B4-BE49-F238E27FC236}">
                <a16:creationId xmlns:a16="http://schemas.microsoft.com/office/drawing/2014/main" id="{2CA38F8E-CFBE-4B56-2695-718006E6DF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71044" y="3119120"/>
            <a:ext cx="2382591" cy="2902268"/>
          </a:xfrm>
          <a:gradFill>
            <a:gsLst>
              <a:gs pos="26000">
                <a:schemeClr val="tx1"/>
              </a:gs>
              <a:gs pos="100000">
                <a:schemeClr val="accent1"/>
              </a:gs>
            </a:gsLst>
            <a:lin ang="18900000" scaled="1"/>
          </a:gra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2" name="Tekstin paikkamerkki 15">
            <a:extLst>
              <a:ext uri="{FF2B5EF4-FFF2-40B4-BE49-F238E27FC236}">
                <a16:creationId xmlns:a16="http://schemas.microsoft.com/office/drawing/2014/main" id="{24A1D9B8-F748-5C03-2B5F-2BA2391904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9362" y="2042930"/>
            <a:ext cx="1388111" cy="1386070"/>
          </a:xfrm>
          <a:prstGeom prst="ellipse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0" name="Tekstin paikkamerkki 10">
            <a:extLst>
              <a:ext uri="{FF2B5EF4-FFF2-40B4-BE49-F238E27FC236}">
                <a16:creationId xmlns:a16="http://schemas.microsoft.com/office/drawing/2014/main" id="{475C7B87-D4DC-CE76-4501-4A0DD7F45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76804" y="3119120"/>
            <a:ext cx="2382591" cy="2902268"/>
          </a:xfrm>
          <a:gradFill>
            <a:gsLst>
              <a:gs pos="26000">
                <a:schemeClr val="tx1"/>
              </a:gs>
              <a:gs pos="100000">
                <a:schemeClr val="accent1"/>
              </a:gs>
            </a:gsLst>
            <a:lin ang="18900000" scaled="1"/>
          </a:gra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4" name="Tekstin paikkamerkki 15">
            <a:extLst>
              <a:ext uri="{FF2B5EF4-FFF2-40B4-BE49-F238E27FC236}">
                <a16:creationId xmlns:a16="http://schemas.microsoft.com/office/drawing/2014/main" id="{345B9DCB-9F39-DB90-7E36-361D402C26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5122" y="2042930"/>
            <a:ext cx="1388111" cy="1386070"/>
          </a:xfrm>
          <a:prstGeom prst="ellipse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6" name="Tekstin paikkamerkki 10">
            <a:extLst>
              <a:ext uri="{FF2B5EF4-FFF2-40B4-BE49-F238E27FC236}">
                <a16:creationId xmlns:a16="http://schemas.microsoft.com/office/drawing/2014/main" id="{E6E23C9B-6ED2-ECCF-383A-79FB91EA1F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782564" y="3139440"/>
            <a:ext cx="2382591" cy="2902268"/>
          </a:xfrm>
          <a:gradFill>
            <a:gsLst>
              <a:gs pos="26000">
                <a:schemeClr val="tx1"/>
              </a:gs>
              <a:gs pos="100000">
                <a:schemeClr val="accent1"/>
              </a:gs>
            </a:gsLst>
            <a:lin ang="18900000" scaled="1"/>
          </a:gra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8" name="Tekstin paikkamerkki 15">
            <a:extLst>
              <a:ext uri="{FF2B5EF4-FFF2-40B4-BE49-F238E27FC236}">
                <a16:creationId xmlns:a16="http://schemas.microsoft.com/office/drawing/2014/main" id="{5725FA16-86B5-0424-6D8C-A06BDC25A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10882" y="2063250"/>
            <a:ext cx="1388111" cy="1386070"/>
          </a:xfrm>
          <a:prstGeom prst="ellipse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0" name="Tekstin paikkamerkki 72">
            <a:extLst>
              <a:ext uri="{FF2B5EF4-FFF2-40B4-BE49-F238E27FC236}">
                <a16:creationId xmlns:a16="http://schemas.microsoft.com/office/drawing/2014/main" id="{5E7C2C1B-0CDF-7C9E-1384-C0264F292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801155" y="2328087"/>
            <a:ext cx="811352" cy="8113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1" name="Tekstin paikkamerkki 72">
            <a:extLst>
              <a:ext uri="{FF2B5EF4-FFF2-40B4-BE49-F238E27FC236}">
                <a16:creationId xmlns:a16="http://schemas.microsoft.com/office/drawing/2014/main" id="{109D527E-705A-F6C8-BF28-3EB73B468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692273" y="2354981"/>
            <a:ext cx="811352" cy="8113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2" name="Tekstin paikkamerkki 72">
            <a:extLst>
              <a:ext uri="{FF2B5EF4-FFF2-40B4-BE49-F238E27FC236}">
                <a16:creationId xmlns:a16="http://schemas.microsoft.com/office/drawing/2014/main" id="{14092E7D-CCD5-F764-CEF6-6B82EF0B6A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0285" y="2381875"/>
            <a:ext cx="811352" cy="8113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17" name="Tekstin paikkamerkki 3">
            <a:extLst>
              <a:ext uri="{FF2B5EF4-FFF2-40B4-BE49-F238E27FC236}">
                <a16:creationId xmlns:a16="http://schemas.microsoft.com/office/drawing/2014/main" id="{8A92326F-3C85-0EA3-B5FC-ADB62EDA31DA}"/>
              </a:ext>
            </a:extLst>
          </p:cNvPr>
          <p:cNvSpPr>
            <a:spLocks noGrp="1"/>
          </p:cNvSpPr>
          <p:nvPr>
            <p:ph type="body" sz="half" idx="23" hasCustomPrompt="1"/>
          </p:nvPr>
        </p:nvSpPr>
        <p:spPr>
          <a:xfrm>
            <a:off x="7987831" y="4307840"/>
            <a:ext cx="1965160" cy="1551146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laatikkoon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palloon</a:t>
            </a:r>
            <a:r>
              <a:rPr lang="en-GB" noProof="0" dirty="0"/>
              <a:t> </a:t>
            </a:r>
            <a:r>
              <a:rPr lang="en-GB" noProof="0" dirty="0" err="1"/>
              <a:t>ikoni</a:t>
            </a:r>
            <a:r>
              <a:rPr lang="en-GB" noProof="0" dirty="0"/>
              <a:t>. </a:t>
            </a:r>
            <a:r>
              <a:rPr lang="en-GB" noProof="0" dirty="0" err="1"/>
              <a:t>Poista</a:t>
            </a:r>
            <a:r>
              <a:rPr lang="en-GB" noProof="0" dirty="0"/>
              <a:t> tai </a:t>
            </a:r>
            <a:r>
              <a:rPr lang="en-GB" noProof="0" dirty="0" err="1"/>
              <a:t>kloonaa</a:t>
            </a:r>
            <a:r>
              <a:rPr lang="en-GB" noProof="0" dirty="0"/>
              <a:t> </a:t>
            </a:r>
            <a:r>
              <a:rPr lang="en-GB" noProof="0" dirty="0" err="1"/>
              <a:t>tarvittaessa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säädä</a:t>
            </a:r>
            <a:r>
              <a:rPr lang="en-GB" noProof="0" dirty="0"/>
              <a:t> </a:t>
            </a:r>
            <a:r>
              <a:rPr lang="en-GB" noProof="0" dirty="0" err="1"/>
              <a:t>laatikon</a:t>
            </a:r>
            <a:r>
              <a:rPr lang="en-GB" noProof="0" dirty="0"/>
              <a:t> </a:t>
            </a:r>
            <a:r>
              <a:rPr lang="en-GB" noProof="0" dirty="0" err="1"/>
              <a:t>koko</a:t>
            </a:r>
            <a:r>
              <a:rPr lang="en-GB" noProof="0" dirty="0"/>
              <a:t> </a:t>
            </a:r>
            <a:r>
              <a:rPr lang="en-GB" noProof="0" dirty="0" err="1"/>
              <a:t>tekstin</a:t>
            </a:r>
            <a:r>
              <a:rPr lang="en-GB" noProof="0" dirty="0"/>
              <a:t> </a:t>
            </a:r>
            <a:r>
              <a:rPr lang="en-GB" noProof="0" dirty="0" err="1"/>
              <a:t>mukaan</a:t>
            </a:r>
            <a:r>
              <a:rPr lang="en-GB" noProof="0" dirty="0"/>
              <a:t>.</a:t>
            </a:r>
          </a:p>
        </p:txBody>
      </p:sp>
      <p:sp>
        <p:nvSpPr>
          <p:cNvPr id="19" name="Tekstin paikkamerkki 3">
            <a:extLst>
              <a:ext uri="{FF2B5EF4-FFF2-40B4-BE49-F238E27FC236}">
                <a16:creationId xmlns:a16="http://schemas.microsoft.com/office/drawing/2014/main" id="{C3858892-45CB-B75B-C30A-4F00989EA339}"/>
              </a:ext>
            </a:extLst>
          </p:cNvPr>
          <p:cNvSpPr>
            <a:spLocks noGrp="1"/>
          </p:cNvSpPr>
          <p:nvPr>
            <p:ph type="body" sz="half" idx="25" hasCustomPrompt="1"/>
          </p:nvPr>
        </p:nvSpPr>
        <p:spPr>
          <a:xfrm>
            <a:off x="7987831" y="3667760"/>
            <a:ext cx="1965160" cy="52832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endParaRPr lang="en-GB" noProof="0" dirty="0"/>
          </a:p>
        </p:txBody>
      </p:sp>
      <p:sp>
        <p:nvSpPr>
          <p:cNvPr id="13" name="Tekstin paikkamerkki 3">
            <a:extLst>
              <a:ext uri="{FF2B5EF4-FFF2-40B4-BE49-F238E27FC236}">
                <a16:creationId xmlns:a16="http://schemas.microsoft.com/office/drawing/2014/main" id="{0B3BDF62-C168-773F-D3C7-1C20222F8B84}"/>
              </a:ext>
            </a:extLst>
          </p:cNvPr>
          <p:cNvSpPr>
            <a:spLocks noGrp="1"/>
          </p:cNvSpPr>
          <p:nvPr>
            <p:ph type="body" sz="half" idx="19" hasCustomPrompt="1"/>
          </p:nvPr>
        </p:nvSpPr>
        <p:spPr>
          <a:xfrm>
            <a:off x="5082071" y="4287520"/>
            <a:ext cx="1965160" cy="1551146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laatikkoon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palloon</a:t>
            </a:r>
            <a:r>
              <a:rPr lang="en-GB" noProof="0" dirty="0"/>
              <a:t> </a:t>
            </a:r>
            <a:r>
              <a:rPr lang="en-GB" noProof="0" dirty="0" err="1"/>
              <a:t>ikoni</a:t>
            </a:r>
            <a:r>
              <a:rPr lang="en-GB" noProof="0" dirty="0"/>
              <a:t>. </a:t>
            </a:r>
            <a:r>
              <a:rPr lang="en-GB" noProof="0" dirty="0" err="1"/>
              <a:t>Poista</a:t>
            </a:r>
            <a:r>
              <a:rPr lang="en-GB" noProof="0" dirty="0"/>
              <a:t> tai </a:t>
            </a:r>
            <a:r>
              <a:rPr lang="en-GB" noProof="0" dirty="0" err="1"/>
              <a:t>kloonaa</a:t>
            </a:r>
            <a:r>
              <a:rPr lang="en-GB" noProof="0" dirty="0"/>
              <a:t> </a:t>
            </a:r>
            <a:r>
              <a:rPr lang="en-GB" noProof="0" dirty="0" err="1"/>
              <a:t>tarvittaessa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säädä</a:t>
            </a:r>
            <a:r>
              <a:rPr lang="en-GB" noProof="0" dirty="0"/>
              <a:t> </a:t>
            </a:r>
            <a:r>
              <a:rPr lang="en-GB" noProof="0" dirty="0" err="1"/>
              <a:t>laatikon</a:t>
            </a:r>
            <a:r>
              <a:rPr lang="en-GB" noProof="0" dirty="0"/>
              <a:t> </a:t>
            </a:r>
            <a:r>
              <a:rPr lang="en-GB" noProof="0" dirty="0" err="1"/>
              <a:t>koko</a:t>
            </a:r>
            <a:r>
              <a:rPr lang="en-GB" noProof="0" dirty="0"/>
              <a:t> </a:t>
            </a:r>
            <a:r>
              <a:rPr lang="en-GB" noProof="0" dirty="0" err="1"/>
              <a:t>tekstin</a:t>
            </a:r>
            <a:r>
              <a:rPr lang="en-GB" noProof="0" dirty="0"/>
              <a:t> </a:t>
            </a:r>
            <a:r>
              <a:rPr lang="en-GB" noProof="0" dirty="0" err="1"/>
              <a:t>mukaan</a:t>
            </a:r>
            <a:r>
              <a:rPr lang="en-GB" noProof="0" dirty="0"/>
              <a:t>.</a:t>
            </a:r>
          </a:p>
        </p:txBody>
      </p:sp>
      <p:sp>
        <p:nvSpPr>
          <p:cNvPr id="15" name="Tekstin paikkamerkki 3">
            <a:extLst>
              <a:ext uri="{FF2B5EF4-FFF2-40B4-BE49-F238E27FC236}">
                <a16:creationId xmlns:a16="http://schemas.microsoft.com/office/drawing/2014/main" id="{54E36556-6D5B-CE19-8AE0-30E12E22A900}"/>
              </a:ext>
            </a:extLst>
          </p:cNvPr>
          <p:cNvSpPr>
            <a:spLocks noGrp="1"/>
          </p:cNvSpPr>
          <p:nvPr>
            <p:ph type="body" sz="half" idx="21" hasCustomPrompt="1"/>
          </p:nvPr>
        </p:nvSpPr>
        <p:spPr>
          <a:xfrm>
            <a:off x="5082071" y="3647440"/>
            <a:ext cx="1965160" cy="52832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endParaRPr lang="en-GB" noProof="0" dirty="0"/>
          </a:p>
        </p:txBody>
      </p:sp>
      <p:sp>
        <p:nvSpPr>
          <p:cNvPr id="9" name="Tekstin paikkamerkki 3">
            <a:extLst>
              <a:ext uri="{FF2B5EF4-FFF2-40B4-BE49-F238E27FC236}">
                <a16:creationId xmlns:a16="http://schemas.microsoft.com/office/drawing/2014/main" id="{643EDE59-6A7A-2690-8192-CD2F3D72D72E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2176311" y="4287520"/>
            <a:ext cx="1965160" cy="1551146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laatikkoon</a:t>
            </a:r>
            <a:r>
              <a:rPr lang="en-GB" noProof="0" dirty="0"/>
              <a:t> </a:t>
            </a:r>
            <a:r>
              <a:rPr lang="en-GB" noProof="0" dirty="0" err="1"/>
              <a:t>teksti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palloon</a:t>
            </a:r>
            <a:r>
              <a:rPr lang="en-GB" noProof="0" dirty="0"/>
              <a:t> </a:t>
            </a:r>
            <a:r>
              <a:rPr lang="en-GB" noProof="0" dirty="0" err="1"/>
              <a:t>ikoni</a:t>
            </a:r>
            <a:r>
              <a:rPr lang="en-GB" noProof="0" dirty="0"/>
              <a:t>. </a:t>
            </a:r>
            <a:r>
              <a:rPr lang="en-GB" noProof="0" dirty="0" err="1"/>
              <a:t>Poista</a:t>
            </a:r>
            <a:r>
              <a:rPr lang="en-GB" noProof="0" dirty="0"/>
              <a:t> tai </a:t>
            </a:r>
            <a:r>
              <a:rPr lang="en-GB" noProof="0" dirty="0" err="1"/>
              <a:t>kloonaa</a:t>
            </a:r>
            <a:r>
              <a:rPr lang="en-GB" noProof="0" dirty="0"/>
              <a:t> </a:t>
            </a:r>
            <a:r>
              <a:rPr lang="en-GB" noProof="0" dirty="0" err="1"/>
              <a:t>tarvittaessa</a:t>
            </a:r>
            <a:r>
              <a:rPr lang="en-GB" noProof="0" dirty="0"/>
              <a:t> </a:t>
            </a:r>
            <a:r>
              <a:rPr lang="en-GB" noProof="0" dirty="0" err="1"/>
              <a:t>ja</a:t>
            </a:r>
            <a:r>
              <a:rPr lang="en-GB" noProof="0" dirty="0"/>
              <a:t> </a:t>
            </a:r>
            <a:r>
              <a:rPr lang="en-GB" noProof="0" dirty="0" err="1"/>
              <a:t>säädä</a:t>
            </a:r>
            <a:r>
              <a:rPr lang="en-GB" noProof="0" dirty="0"/>
              <a:t> </a:t>
            </a:r>
            <a:r>
              <a:rPr lang="en-GB" noProof="0" dirty="0" err="1"/>
              <a:t>laatikon</a:t>
            </a:r>
            <a:r>
              <a:rPr lang="en-GB" noProof="0" dirty="0"/>
              <a:t> </a:t>
            </a:r>
            <a:r>
              <a:rPr lang="en-GB" noProof="0" dirty="0" err="1"/>
              <a:t>koko</a:t>
            </a:r>
            <a:r>
              <a:rPr lang="en-GB" noProof="0" dirty="0"/>
              <a:t> </a:t>
            </a:r>
            <a:r>
              <a:rPr lang="en-GB" noProof="0" dirty="0" err="1"/>
              <a:t>tekstin</a:t>
            </a:r>
            <a:r>
              <a:rPr lang="en-GB" noProof="0" dirty="0"/>
              <a:t> </a:t>
            </a:r>
            <a:r>
              <a:rPr lang="en-GB" noProof="0" dirty="0" err="1"/>
              <a:t>mukaan</a:t>
            </a:r>
            <a:r>
              <a:rPr lang="en-GB" noProof="0" dirty="0"/>
              <a:t>.</a:t>
            </a:r>
          </a:p>
        </p:txBody>
      </p:sp>
      <p:sp>
        <p:nvSpPr>
          <p:cNvPr id="8" name="Tekstin paikkamerkki 3">
            <a:extLst>
              <a:ext uri="{FF2B5EF4-FFF2-40B4-BE49-F238E27FC236}">
                <a16:creationId xmlns:a16="http://schemas.microsoft.com/office/drawing/2014/main" id="{08EEB723-FF27-24B0-6F69-E6DB1B7351AE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2176311" y="3647440"/>
            <a:ext cx="1965160" cy="52832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endParaRPr lang="en-GB" noProof="0" dirty="0"/>
          </a:p>
        </p:txBody>
      </p:sp>
      <p:sp>
        <p:nvSpPr>
          <p:cNvPr id="2" name="Tekstin paikkamerkki 8">
            <a:extLst>
              <a:ext uri="{FF2B5EF4-FFF2-40B4-BE49-F238E27FC236}">
                <a16:creationId xmlns:a16="http://schemas.microsoft.com/office/drawing/2014/main" id="{A9597A36-881E-4C61-8E6E-31D0BF11FDC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04323" y="6016704"/>
            <a:ext cx="2008800" cy="792162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i-FI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14307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ÄLÄ KÄYTÄ TÄTÄ        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iruutu 5">
            <a:extLst>
              <a:ext uri="{FF2B5EF4-FFF2-40B4-BE49-F238E27FC236}">
                <a16:creationId xmlns:a16="http://schemas.microsoft.com/office/drawing/2014/main" id="{36F38654-5D5E-601C-84E9-A5BDB18ED0F0}"/>
              </a:ext>
            </a:extLst>
          </p:cNvPr>
          <p:cNvSpPr txBox="1"/>
          <p:nvPr userDrawn="1"/>
        </p:nvSpPr>
        <p:spPr>
          <a:xfrm>
            <a:off x="2136178" y="2767280"/>
            <a:ext cx="79196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0" b="1" dirty="0">
                <a:solidFill>
                  <a:srgbClr val="132D5F"/>
                </a:solidFill>
              </a:rPr>
              <a:t>YHTEYSTIEDOT</a:t>
            </a:r>
          </a:p>
        </p:txBody>
      </p:sp>
    </p:spTree>
    <p:extLst>
      <p:ext uri="{BB962C8B-B14F-4D97-AF65-F5344CB8AC3E}">
        <p14:creationId xmlns:p14="http://schemas.microsoft.com/office/powerpoint/2010/main" val="7799477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hteystiedot + henkilökuva ja tied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orakulmio 9">
            <a:extLst>
              <a:ext uri="{FF2B5EF4-FFF2-40B4-BE49-F238E27FC236}">
                <a16:creationId xmlns:a16="http://schemas.microsoft.com/office/drawing/2014/main" id="{5958AB0C-D180-F27F-58E6-CAD8FEE8C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898296" y="0"/>
            <a:ext cx="4293703" cy="6858000"/>
          </a:xfrm>
          <a:prstGeom prst="rect">
            <a:avLst/>
          </a:prstGeom>
          <a:gradFill flip="none" rotWithShape="1">
            <a:gsLst>
              <a:gs pos="26000">
                <a:srgbClr val="071743"/>
              </a:gs>
              <a:gs pos="10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8" name="YouTube" descr="YouTube">
            <a:hlinkClick r:id="rId2"/>
            <a:extLst>
              <a:ext uri="{FF2B5EF4-FFF2-40B4-BE49-F238E27FC236}">
                <a16:creationId xmlns:a16="http://schemas.microsoft.com/office/drawing/2014/main" id="{829C34C4-4DC0-5BC5-394F-AE73E6EFA2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57401" y="4681165"/>
            <a:ext cx="536713" cy="536713"/>
          </a:xfrm>
          <a:prstGeom prst="rect">
            <a:avLst/>
          </a:prstGeom>
        </p:spPr>
      </p:pic>
      <p:pic>
        <p:nvPicPr>
          <p:cNvPr id="11" name="Kuva 10">
            <a:extLst>
              <a:ext uri="{FF2B5EF4-FFF2-40B4-BE49-F238E27FC236}">
                <a16:creationId xmlns:a16="http://schemas.microsoft.com/office/drawing/2014/main" id="{42A29B3D-205B-6738-33E7-7C41DEE281E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955" y="868947"/>
            <a:ext cx="4305046" cy="2895333"/>
          </a:xfrm>
          <a:prstGeom prst="rect">
            <a:avLst/>
          </a:prstGeom>
        </p:spPr>
      </p:pic>
      <p:pic>
        <p:nvPicPr>
          <p:cNvPr id="17" name="Linkedin" descr="Linkedin">
            <a:hlinkClick r:id="rId6"/>
            <a:extLst>
              <a:ext uri="{FF2B5EF4-FFF2-40B4-BE49-F238E27FC236}">
                <a16:creationId xmlns:a16="http://schemas.microsoft.com/office/drawing/2014/main" id="{1B276D85-1167-3421-6CE5-545A1EDA357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508147" y="4681165"/>
            <a:ext cx="536713" cy="536713"/>
          </a:xfrm>
          <a:prstGeom prst="rect">
            <a:avLst/>
          </a:prstGeom>
        </p:spPr>
      </p:pic>
      <p:sp>
        <p:nvSpPr>
          <p:cNvPr id="4" name="kysy" descr="Ota yhteyttä: aka.fi/kysy">
            <a:extLst>
              <a:ext uri="{FF2B5EF4-FFF2-40B4-BE49-F238E27FC236}">
                <a16:creationId xmlns:a16="http://schemas.microsoft.com/office/drawing/2014/main" id="{92CA6A42-1639-DE69-C0A5-EC9BEE3DF7BF}"/>
              </a:ext>
            </a:extLst>
          </p:cNvPr>
          <p:cNvSpPr txBox="1"/>
          <p:nvPr userDrawn="1"/>
        </p:nvSpPr>
        <p:spPr>
          <a:xfrm>
            <a:off x="8726294" y="4033770"/>
            <a:ext cx="259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Contact us: </a:t>
            </a:r>
            <a:r>
              <a:rPr lang="en-GB" sz="1200" noProof="1">
                <a:solidFill>
                  <a:schemeClr val="bg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aka.fi/feedback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" name="aka.fi" descr="aka.fi">
            <a:extLst>
              <a:ext uri="{FF2B5EF4-FFF2-40B4-BE49-F238E27FC236}">
                <a16:creationId xmlns:a16="http://schemas.microsoft.com/office/drawing/2014/main" id="{7AE3C3EE-9433-2151-C374-FF007589BCEA}"/>
              </a:ext>
            </a:extLst>
          </p:cNvPr>
          <p:cNvSpPr txBox="1"/>
          <p:nvPr userDrawn="1"/>
        </p:nvSpPr>
        <p:spPr>
          <a:xfrm>
            <a:off x="8733667" y="3657751"/>
            <a:ext cx="2584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none" noProof="1">
                <a:solidFill>
                  <a:schemeClr val="bg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aka.fi/en</a:t>
            </a:r>
            <a:endParaRPr lang="en-GB" sz="2000" u="none" noProof="1">
              <a:solidFill>
                <a:schemeClr val="bg1"/>
              </a:solidFill>
            </a:endParaRPr>
          </a:p>
        </p:txBody>
      </p:sp>
      <p:sp>
        <p:nvSpPr>
          <p:cNvPr id="22" name="Puhelin tai sähköposti">
            <a:extLst>
              <a:ext uri="{FF2B5EF4-FFF2-40B4-BE49-F238E27FC236}">
                <a16:creationId xmlns:a16="http://schemas.microsoft.com/office/drawing/2014/main" id="{EB7B20BA-18E3-5C4A-72CB-30B1AD68C48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81026" y="5769001"/>
            <a:ext cx="3566009" cy="31846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 err="1"/>
              <a:t>Puhelin</a:t>
            </a:r>
            <a:r>
              <a:rPr lang="en-GB" dirty="0"/>
              <a:t> tai </a:t>
            </a:r>
            <a:r>
              <a:rPr lang="en-GB" dirty="0" err="1"/>
              <a:t>sähköposti</a:t>
            </a:r>
            <a:endParaRPr lang="en-GB" dirty="0"/>
          </a:p>
        </p:txBody>
      </p:sp>
      <p:sp>
        <p:nvSpPr>
          <p:cNvPr id="21" name="Titteli">
            <a:extLst>
              <a:ext uri="{FF2B5EF4-FFF2-40B4-BE49-F238E27FC236}">
                <a16:creationId xmlns:a16="http://schemas.microsoft.com/office/drawing/2014/main" id="{67BBB5AD-FE89-21E3-BC6C-233CBAD4058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81026" y="5479967"/>
            <a:ext cx="3566009" cy="31846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 err="1"/>
              <a:t>Titteli</a:t>
            </a:r>
            <a:endParaRPr lang="en-GB" dirty="0"/>
          </a:p>
        </p:txBody>
      </p:sp>
      <p:sp>
        <p:nvSpPr>
          <p:cNvPr id="16" name="Nimi">
            <a:extLst>
              <a:ext uri="{FF2B5EF4-FFF2-40B4-BE49-F238E27FC236}">
                <a16:creationId xmlns:a16="http://schemas.microsoft.com/office/drawing/2014/main" id="{61F8BA77-4FEF-7785-F40E-DFDAC05E3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87403" y="5054498"/>
            <a:ext cx="3566009" cy="444500"/>
          </a:xfrm>
        </p:spPr>
        <p:txBody>
          <a:bodyPr anchor="ctr"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 err="1"/>
              <a:t>Etunimi</a:t>
            </a:r>
            <a:r>
              <a:rPr lang="en-GB" dirty="0"/>
              <a:t> </a:t>
            </a:r>
            <a:r>
              <a:rPr lang="en-GB" dirty="0" err="1"/>
              <a:t>Sukunimi</a:t>
            </a:r>
            <a:endParaRPr lang="en-GB" dirty="0"/>
          </a:p>
        </p:txBody>
      </p:sp>
      <p:sp>
        <p:nvSpPr>
          <p:cNvPr id="13" name="Kuvan paikkamerkki 12">
            <a:extLst>
              <a:ext uri="{FF2B5EF4-FFF2-40B4-BE49-F238E27FC236}">
                <a16:creationId xmlns:a16="http://schemas.microsoft.com/office/drawing/2014/main" id="{BC4A3224-6799-B041-F091-C2DC168509B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81420" y="747378"/>
            <a:ext cx="4002485" cy="4000803"/>
          </a:xfrm>
          <a:prstGeom prst="ellipse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Henkilökuva</a:t>
            </a:r>
          </a:p>
        </p:txBody>
      </p:sp>
    </p:spTree>
    <p:extLst>
      <p:ext uri="{BB962C8B-B14F-4D97-AF65-F5344CB8AC3E}">
        <p14:creationId xmlns:p14="http://schemas.microsoft.com/office/powerpoint/2010/main" val="20218341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hteystiedot + henkilökuva ja tiedot, sininen">
    <p:bg>
      <p:bgPr>
        <a:gradFill>
          <a:gsLst>
            <a:gs pos="26000">
              <a:srgbClr val="071743"/>
            </a:gs>
            <a:gs pos="100000">
              <a:schemeClr val="accent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YouTube" descr="YouTube">
            <a:hlinkClick r:id="rId2"/>
            <a:extLst>
              <a:ext uri="{FF2B5EF4-FFF2-40B4-BE49-F238E27FC236}">
                <a16:creationId xmlns:a16="http://schemas.microsoft.com/office/drawing/2014/main" id="{7EE5FE49-15F7-12B1-1FDC-A04DDCA1CFE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79925" y="5014901"/>
            <a:ext cx="536713" cy="536713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F2DC5F9B-73BC-610F-60CA-D16CDC1431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25055" y="327927"/>
            <a:ext cx="3752139" cy="2523479"/>
          </a:xfrm>
          <a:prstGeom prst="rect">
            <a:avLst/>
          </a:prstGeom>
        </p:spPr>
      </p:pic>
      <p:pic>
        <p:nvPicPr>
          <p:cNvPr id="18" name="Linkedin" descr="Linkedin">
            <a:hlinkClick r:id="rId6"/>
            <a:extLst>
              <a:ext uri="{FF2B5EF4-FFF2-40B4-BE49-F238E27FC236}">
                <a16:creationId xmlns:a16="http://schemas.microsoft.com/office/drawing/2014/main" id="{6667F8E5-C0DE-8385-26F0-613D0A84874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243212" y="5014901"/>
            <a:ext cx="536713" cy="536713"/>
          </a:xfrm>
          <a:prstGeom prst="rect">
            <a:avLst/>
          </a:prstGeom>
        </p:spPr>
      </p:pic>
      <p:sp>
        <p:nvSpPr>
          <p:cNvPr id="23" name="kysy" descr="Ota yhteyttä: aka.fi/kysy">
            <a:extLst>
              <a:ext uri="{FF2B5EF4-FFF2-40B4-BE49-F238E27FC236}">
                <a16:creationId xmlns:a16="http://schemas.microsoft.com/office/drawing/2014/main" id="{A35A5F62-DE72-F7E9-6FB4-D9C9D4ABB173}"/>
              </a:ext>
            </a:extLst>
          </p:cNvPr>
          <p:cNvSpPr txBox="1"/>
          <p:nvPr userDrawn="1"/>
        </p:nvSpPr>
        <p:spPr>
          <a:xfrm>
            <a:off x="8726294" y="4551930"/>
            <a:ext cx="259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</a:rPr>
              <a:t>Contact us: </a:t>
            </a:r>
            <a:r>
              <a:rPr lang="en-GB" sz="1200" noProof="1">
                <a:solidFill>
                  <a:schemeClr val="bg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aka.fi/feedback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" name="aka.fi" descr="aka.fi">
            <a:extLst>
              <a:ext uri="{FF2B5EF4-FFF2-40B4-BE49-F238E27FC236}">
                <a16:creationId xmlns:a16="http://schemas.microsoft.com/office/drawing/2014/main" id="{BF3B1048-5730-7022-7A69-91BAEA39D618}"/>
              </a:ext>
            </a:extLst>
          </p:cNvPr>
          <p:cNvSpPr txBox="1"/>
          <p:nvPr userDrawn="1"/>
        </p:nvSpPr>
        <p:spPr>
          <a:xfrm>
            <a:off x="8733667" y="4175911"/>
            <a:ext cx="2584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u="none" noProof="1">
                <a:solidFill>
                  <a:schemeClr val="bg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aka.fi/en</a:t>
            </a:r>
            <a:endParaRPr lang="en-GB" sz="2000" u="none" noProof="1">
              <a:solidFill>
                <a:schemeClr val="bg1"/>
              </a:solidFill>
            </a:endParaRPr>
          </a:p>
        </p:txBody>
      </p:sp>
      <p:sp>
        <p:nvSpPr>
          <p:cNvPr id="22" name="Puhelin tai sähköposti">
            <a:extLst>
              <a:ext uri="{FF2B5EF4-FFF2-40B4-BE49-F238E27FC236}">
                <a16:creationId xmlns:a16="http://schemas.microsoft.com/office/drawing/2014/main" id="{EB7B20BA-18E3-5C4A-72CB-30B1AD68C48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29851" y="5088976"/>
            <a:ext cx="3566009" cy="318461"/>
          </a:xfrm>
        </p:spPr>
        <p:txBody>
          <a:bodyPr anchor="ctr"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 err="1"/>
              <a:t>Puhelin</a:t>
            </a:r>
            <a:r>
              <a:rPr lang="en-GB" dirty="0"/>
              <a:t> tai </a:t>
            </a:r>
            <a:r>
              <a:rPr lang="en-GB" dirty="0" err="1"/>
              <a:t>sähköposti</a:t>
            </a:r>
            <a:endParaRPr lang="en-GB" dirty="0"/>
          </a:p>
        </p:txBody>
      </p:sp>
      <p:sp>
        <p:nvSpPr>
          <p:cNvPr id="21" name="Titteli">
            <a:extLst>
              <a:ext uri="{FF2B5EF4-FFF2-40B4-BE49-F238E27FC236}">
                <a16:creationId xmlns:a16="http://schemas.microsoft.com/office/drawing/2014/main" id="{67BBB5AD-FE89-21E3-BC6C-233CBAD4058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29851" y="4696440"/>
            <a:ext cx="3566009" cy="318461"/>
          </a:xfrm>
        </p:spPr>
        <p:txBody>
          <a:bodyPr anchor="ctr"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 err="1"/>
              <a:t>Titteli</a:t>
            </a:r>
            <a:endParaRPr lang="en-GB" dirty="0"/>
          </a:p>
        </p:txBody>
      </p:sp>
      <p:sp>
        <p:nvSpPr>
          <p:cNvPr id="16" name="Nimi">
            <a:extLst>
              <a:ext uri="{FF2B5EF4-FFF2-40B4-BE49-F238E27FC236}">
                <a16:creationId xmlns:a16="http://schemas.microsoft.com/office/drawing/2014/main" id="{61F8BA77-4FEF-7785-F40E-DFDAC05E3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43103" y="4176841"/>
            <a:ext cx="3566009" cy="444500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 err="1"/>
              <a:t>Etunimi</a:t>
            </a:r>
            <a:r>
              <a:rPr lang="en-GB" dirty="0"/>
              <a:t> </a:t>
            </a:r>
            <a:r>
              <a:rPr lang="en-GB" dirty="0" err="1"/>
              <a:t>Sukunimi</a:t>
            </a:r>
            <a:endParaRPr lang="en-GB" dirty="0"/>
          </a:p>
        </p:txBody>
      </p:sp>
      <p:sp>
        <p:nvSpPr>
          <p:cNvPr id="13" name="Kuvan paikkamerkki 12">
            <a:extLst>
              <a:ext uri="{FF2B5EF4-FFF2-40B4-BE49-F238E27FC236}">
                <a16:creationId xmlns:a16="http://schemas.microsoft.com/office/drawing/2014/main" id="{BC4A3224-6799-B041-F091-C2DC168509B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59022" y="1540669"/>
            <a:ext cx="3778250" cy="3776662"/>
          </a:xfrm>
          <a:prstGeom prst="ellipse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Henkilökuva</a:t>
            </a:r>
          </a:p>
        </p:txBody>
      </p:sp>
    </p:spTree>
    <p:extLst>
      <p:ext uri="{BB962C8B-B14F-4D97-AF65-F5344CB8AC3E}">
        <p14:creationId xmlns:p14="http://schemas.microsoft.com/office/powerpoint/2010/main" val="37424700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hteystiedot, Akatemia">
    <p:bg>
      <p:bgPr>
        <a:gradFill>
          <a:gsLst>
            <a:gs pos="26000">
              <a:srgbClr val="071743"/>
            </a:gs>
            <a:gs pos="100000">
              <a:schemeClr val="accent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YouTube" descr="YouTube">
            <a:hlinkClick r:id="rId2"/>
            <a:extLst>
              <a:ext uri="{FF2B5EF4-FFF2-40B4-BE49-F238E27FC236}">
                <a16:creationId xmlns:a16="http://schemas.microsoft.com/office/drawing/2014/main" id="{D651C9C6-4B27-09DD-ED8C-38BE01B18C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93834" y="4647420"/>
            <a:ext cx="536713" cy="536713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8E1857AD-32E2-1552-3675-F415F379D1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3920" y="1158647"/>
            <a:ext cx="7157757" cy="4813907"/>
          </a:xfrm>
          <a:prstGeom prst="rect">
            <a:avLst/>
          </a:prstGeom>
        </p:spPr>
      </p:pic>
      <p:pic>
        <p:nvPicPr>
          <p:cNvPr id="17" name="Linkedin" descr="Linkedin">
            <a:hlinkClick r:id="rId6"/>
            <a:extLst>
              <a:ext uri="{FF2B5EF4-FFF2-40B4-BE49-F238E27FC236}">
                <a16:creationId xmlns:a16="http://schemas.microsoft.com/office/drawing/2014/main" id="{1B276D85-1167-3421-6CE5-545A1EDA357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257121" y="4647420"/>
            <a:ext cx="536713" cy="536713"/>
          </a:xfrm>
          <a:prstGeom prst="rect">
            <a:avLst/>
          </a:prstGeom>
        </p:spPr>
      </p:pic>
      <p:sp>
        <p:nvSpPr>
          <p:cNvPr id="13" name="kysy" descr="Ota yhteyttä: aka.fi/kysy">
            <a:extLst>
              <a:ext uri="{FF2B5EF4-FFF2-40B4-BE49-F238E27FC236}">
                <a16:creationId xmlns:a16="http://schemas.microsoft.com/office/drawing/2014/main" id="{CE37AD40-D9A8-BB65-62CD-300F80424110}"/>
              </a:ext>
            </a:extLst>
          </p:cNvPr>
          <p:cNvSpPr txBox="1"/>
          <p:nvPr userDrawn="1"/>
        </p:nvSpPr>
        <p:spPr>
          <a:xfrm>
            <a:off x="8257121" y="4135762"/>
            <a:ext cx="259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bg1"/>
                </a:solidFill>
              </a:rPr>
              <a:t>Contact us: </a:t>
            </a:r>
            <a:r>
              <a:rPr lang="en-GB" sz="1200" noProof="1">
                <a:solidFill>
                  <a:schemeClr val="bg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aka.fi/feedback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" name="aka.fi" descr="aka.fi">
            <a:extLst>
              <a:ext uri="{FF2B5EF4-FFF2-40B4-BE49-F238E27FC236}">
                <a16:creationId xmlns:a16="http://schemas.microsoft.com/office/drawing/2014/main" id="{4B73AFFE-9112-54D4-6076-CA641FFD82B0}"/>
              </a:ext>
            </a:extLst>
          </p:cNvPr>
          <p:cNvSpPr txBox="1"/>
          <p:nvPr userDrawn="1"/>
        </p:nvSpPr>
        <p:spPr>
          <a:xfrm>
            <a:off x="8257121" y="3753288"/>
            <a:ext cx="2584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u="none" noProof="1">
                <a:solidFill>
                  <a:schemeClr val="bg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aka.fi/en</a:t>
            </a:r>
            <a:endParaRPr lang="en-GB" sz="2000" u="none" noProof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1513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sityksen otsikko, valinnainen vaakakuv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orakulmio 8">
            <a:extLst>
              <a:ext uri="{FF2B5EF4-FFF2-40B4-BE49-F238E27FC236}">
                <a16:creationId xmlns:a16="http://schemas.microsoft.com/office/drawing/2014/main" id="{DB408BF3-0ADF-CF2E-05DB-807BC8718F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428999"/>
            <a:ext cx="12192000" cy="3428999"/>
          </a:xfrm>
          <a:prstGeom prst="rect">
            <a:avLst/>
          </a:prstGeom>
          <a:gradFill>
            <a:gsLst>
              <a:gs pos="26000">
                <a:srgbClr val="071743"/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7073B056-49A3-1740-6657-ECD3856A52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5348833"/>
            <a:ext cx="9144000" cy="331774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alaotsikko</a:t>
            </a:r>
            <a:r>
              <a:rPr lang="en-GB" noProof="0" dirty="0"/>
              <a:t>, </a:t>
            </a:r>
            <a:r>
              <a:rPr lang="en-GB" noProof="0" dirty="0" err="1"/>
              <a:t>esittäjä</a:t>
            </a:r>
            <a:r>
              <a:rPr lang="en-GB" noProof="0" dirty="0"/>
              <a:t>, </a:t>
            </a:r>
            <a:r>
              <a:rPr lang="en-GB" noProof="0" dirty="0" err="1"/>
              <a:t>päiväys</a:t>
            </a:r>
            <a:r>
              <a:rPr lang="en-GB" noProof="0" dirty="0"/>
              <a:t> </a:t>
            </a:r>
            <a:r>
              <a:rPr lang="en-GB" noProof="0" dirty="0" err="1"/>
              <a:t>tms</a:t>
            </a:r>
            <a:r>
              <a:rPr lang="en-GB" noProof="0" dirty="0"/>
              <a:t>.</a:t>
            </a: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62FEE0E5-A318-0B94-8AD6-B0C60E1A20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3787073"/>
            <a:ext cx="9144000" cy="1357473"/>
          </a:xfrm>
        </p:spPr>
        <p:txBody>
          <a:bodyPr anchor="b"/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esityksen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kahdelle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  <p:sp>
        <p:nvSpPr>
          <p:cNvPr id="16" name="Kuvan paikkamerkki 15">
            <a:extLst>
              <a:ext uri="{FF2B5EF4-FFF2-40B4-BE49-F238E27FC236}">
                <a16:creationId xmlns:a16="http://schemas.microsoft.com/office/drawing/2014/main" id="{1B6D29A1-C6E9-1C44-0B48-729C476D6A1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429000"/>
          </a:xfrm>
        </p:spPr>
        <p:txBody>
          <a:bodyPr/>
          <a:lstStyle/>
          <a:p>
            <a:r>
              <a:rPr lang="fi-FI" dirty="0"/>
              <a:t>Lisää kuva ja siirrä taakse jos logo peittyi (peittyy jos vaihdat kerran lisäämäsi kuvan). Tarvittaessa tummenna kuvaa jotta logo erottuu hyvin.</a:t>
            </a:r>
          </a:p>
        </p:txBody>
      </p:sp>
      <p:sp>
        <p:nvSpPr>
          <p:cNvPr id="4" name="Tekstin paikkamerkki 7">
            <a:extLst>
              <a:ext uri="{FF2B5EF4-FFF2-40B4-BE49-F238E27FC236}">
                <a16:creationId xmlns:a16="http://schemas.microsoft.com/office/drawing/2014/main" id="{0E979F07-43FC-3A6B-6084-EC195072293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0932" y="511328"/>
            <a:ext cx="6530400" cy="25884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solidFill>
                  <a:schemeClr val="bg1">
                    <a:alpha val="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i-FI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06584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sityksen otsikko, valinnainen pystykuva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orakulmio 6">
            <a:extLst>
              <a:ext uri="{FF2B5EF4-FFF2-40B4-BE49-F238E27FC236}">
                <a16:creationId xmlns:a16="http://schemas.microsoft.com/office/drawing/2014/main" id="{DDB865C4-41F9-082D-FFBE-3B6BF4D8B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1"/>
            <a:ext cx="6096000" cy="6857999"/>
          </a:xfrm>
          <a:prstGeom prst="rect">
            <a:avLst/>
          </a:prstGeom>
          <a:gradFill>
            <a:gsLst>
              <a:gs pos="24000">
                <a:srgbClr val="071743"/>
              </a:gs>
              <a:gs pos="99000">
                <a:schemeClr val="accent1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4" name="Kuva 3">
            <a:extLst>
              <a:ext uri="{FF2B5EF4-FFF2-40B4-BE49-F238E27FC236}">
                <a16:creationId xmlns:a16="http://schemas.microsoft.com/office/drawing/2014/main" id="{2A2B83F3-E2DA-58B7-2070-79CE615894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4733" y="511328"/>
            <a:ext cx="3083658" cy="1220615"/>
          </a:xfrm>
          <a:prstGeom prst="rect">
            <a:avLst/>
          </a:prstGeom>
        </p:spPr>
      </p:pic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40F88143-A8F6-2255-B508-7A960B01DA3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603318"/>
            <a:ext cx="4945495" cy="786101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alaotsikko</a:t>
            </a:r>
            <a:r>
              <a:rPr lang="en-GB" noProof="0" dirty="0"/>
              <a:t>, </a:t>
            </a:r>
            <a:r>
              <a:rPr lang="en-GB" noProof="0" dirty="0" err="1"/>
              <a:t>esittäjä</a:t>
            </a:r>
            <a:r>
              <a:rPr lang="en-GB" noProof="0" dirty="0"/>
              <a:t> </a:t>
            </a:r>
            <a:r>
              <a:rPr lang="en-GB" noProof="0" dirty="0" err="1"/>
              <a:t>tms</a:t>
            </a:r>
            <a:r>
              <a:rPr lang="en-GB" noProof="0" dirty="0"/>
              <a:t>.</a:t>
            </a: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CBECDE84-D96C-4576-0839-78FEFCEBDD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513302"/>
            <a:ext cx="4945495" cy="1850880"/>
          </a:xfrm>
        </p:spPr>
        <p:txBody>
          <a:bodyPr anchor="b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noProof="0" dirty="0" err="1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esityksen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r>
              <a:rPr lang="en-GB" noProof="0" dirty="0"/>
              <a:t> </a:t>
            </a:r>
            <a:r>
              <a:rPr lang="en-GB" noProof="0" dirty="0" err="1"/>
              <a:t>kolmelle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  <p:sp>
        <p:nvSpPr>
          <p:cNvPr id="10" name="Kuvan paikkamerkki 9">
            <a:extLst>
              <a:ext uri="{FF2B5EF4-FFF2-40B4-BE49-F238E27FC236}">
                <a16:creationId xmlns:a16="http://schemas.microsoft.com/office/drawing/2014/main" id="{D6210386-9181-E822-BD1A-BB8BD88D9B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r>
              <a:rPr lang="fi-FI"/>
              <a:t>Lisää kuva napsauttamalla kuvaketta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42397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äliotsikko sininen">
    <p:bg>
      <p:bgPr>
        <a:gradFill>
          <a:gsLst>
            <a:gs pos="26000">
              <a:srgbClr val="071743"/>
            </a:gs>
            <a:gs pos="100000">
              <a:schemeClr val="accent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BECDE84-D96C-4576-0839-78FEFCEBDD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851713"/>
            <a:ext cx="8643454" cy="1194416"/>
          </a:xfrm>
        </p:spPr>
        <p:txBody>
          <a:bodyPr anchor="b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väliotsikko</a:t>
            </a:r>
            <a:endParaRPr lang="en-GB" noProof="0" dirty="0"/>
          </a:p>
        </p:txBody>
      </p:sp>
      <p:pic>
        <p:nvPicPr>
          <p:cNvPr id="3" name="Kuva 2">
            <a:extLst>
              <a:ext uri="{FF2B5EF4-FFF2-40B4-BE49-F238E27FC236}">
                <a16:creationId xmlns:a16="http://schemas.microsoft.com/office/drawing/2014/main" id="{B4E788DC-26DC-B8EB-61FD-075EA0EF65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4733" y="511328"/>
            <a:ext cx="3083658" cy="122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86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äliotsikko, valinna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uvan paikkamerkki 9">
            <a:extLst>
              <a:ext uri="{FF2B5EF4-FFF2-40B4-BE49-F238E27FC236}">
                <a16:creationId xmlns:a16="http://schemas.microsoft.com/office/drawing/2014/main" id="{DD26784F-D7D5-DBEB-9075-CCA104FF297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8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fi-FI" dirty="0"/>
              <a:t>Lisää kuva ja siirrä taakse jos logo tai sininen palkki peittyi (peittyvät jos vaihdat kerran lisäämäsi kuvan). Tarvittaessa tummenna kuvaa jotta logo erottuu hyvin.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47740665-489B-91A5-CD47-04F7BE1F73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2486025"/>
            <a:ext cx="12192000" cy="1925638"/>
          </a:xfrm>
          <a:gradFill>
            <a:gsLst>
              <a:gs pos="26000">
                <a:srgbClr val="071743">
                  <a:alpha val="80000"/>
                </a:srgbClr>
              </a:gs>
              <a:gs pos="100000">
                <a:schemeClr val="accent1"/>
              </a:gs>
            </a:gsLst>
            <a:lin ang="18900000" scaled="1"/>
          </a:gra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 dirty="0"/>
              <a:t> </a:t>
            </a: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CBECDE84-D96C-4576-0839-78FEFCEBDD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851713"/>
            <a:ext cx="8643454" cy="1194416"/>
          </a:xfrm>
        </p:spPr>
        <p:txBody>
          <a:bodyPr anchor="b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väliotsikko</a:t>
            </a:r>
            <a:endParaRPr lang="en-GB" noProof="0" dirty="0"/>
          </a:p>
        </p:txBody>
      </p:sp>
      <p:sp>
        <p:nvSpPr>
          <p:cNvPr id="4" name="Tekstin paikkamerkki 4">
            <a:extLst>
              <a:ext uri="{FF2B5EF4-FFF2-40B4-BE49-F238E27FC236}">
                <a16:creationId xmlns:a16="http://schemas.microsoft.com/office/drawing/2014/main" id="{7239E411-4DC3-87C2-33E2-0BF2DF1A30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016" y="507943"/>
            <a:ext cx="3081600" cy="1224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fi-FI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12358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ÄLÄ KÄYTÄ TÄTÄ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iruutu 5">
            <a:extLst>
              <a:ext uri="{FF2B5EF4-FFF2-40B4-BE49-F238E27FC236}">
                <a16:creationId xmlns:a16="http://schemas.microsoft.com/office/drawing/2014/main" id="{5F9CC86B-0AE6-239F-DEC0-678C7428493B}"/>
              </a:ext>
            </a:extLst>
          </p:cNvPr>
          <p:cNvSpPr txBox="1"/>
          <p:nvPr userDrawn="1"/>
        </p:nvSpPr>
        <p:spPr>
          <a:xfrm>
            <a:off x="2235200" y="2768165"/>
            <a:ext cx="772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0" b="1" dirty="0">
                <a:solidFill>
                  <a:srgbClr val="132D5F"/>
                </a:solidFill>
              </a:rPr>
              <a:t>SISÄLTÖDIAT</a:t>
            </a:r>
          </a:p>
        </p:txBody>
      </p:sp>
    </p:spTree>
    <p:extLst>
      <p:ext uri="{BB962C8B-B14F-4D97-AF65-F5344CB8AC3E}">
        <p14:creationId xmlns:p14="http://schemas.microsoft.com/office/powerpoint/2010/main" val="202200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>
            <a:extLst>
              <a:ext uri="{FF2B5EF4-FFF2-40B4-BE49-F238E27FC236}">
                <a16:creationId xmlns:a16="http://schemas.microsoft.com/office/drawing/2014/main" id="{A3CDCCD3-1E62-3EF6-0C98-95FF5CBE6E2A}"/>
              </a:ext>
            </a:extLst>
          </p:cNvPr>
          <p:cNvPicPr>
            <a:picLocks noChangeAspect="1"/>
          </p:cNvPicPr>
          <p:nvPr userDrawn="1"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405422" y="6015421"/>
            <a:ext cx="2007701" cy="794715"/>
          </a:xfrm>
          <a:prstGeom prst="rect">
            <a:avLst/>
          </a:prstGeom>
        </p:spPr>
      </p:pic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DD011520-ECD9-B71F-5128-4D44798D7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801154" y="6522441"/>
            <a:ext cx="1062185" cy="170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1C7970-7B2D-434E-BF5D-0FB3C8A995A5}" type="datetime1">
              <a:rPr lang="fi-FI" smtClean="0"/>
              <a:t>28.5.2025</a:t>
            </a:fld>
            <a:endParaRPr lang="fi-FI" dirty="0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8FA9153F-24DE-F487-E9E3-12FBBAE64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21293" y="6522441"/>
            <a:ext cx="2067383" cy="170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695DCF37-55D6-B0B1-2852-5AA35B4102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82596" y="6522441"/>
            <a:ext cx="360604" cy="170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0E3ADB-A2F9-6343-BEDB-14E6435DDB54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CD25901A-29DE-4D57-E918-EF527F11DA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9488" y="1916113"/>
            <a:ext cx="10515600" cy="409930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Muokkaa</a:t>
            </a:r>
            <a:r>
              <a:rPr lang="en-GB" noProof="0" dirty="0"/>
              <a:t> </a:t>
            </a:r>
            <a:r>
              <a:rPr lang="en-GB" noProof="0" dirty="0" err="1"/>
              <a:t>tekstin</a:t>
            </a:r>
            <a:r>
              <a:rPr lang="en-GB" noProof="0" dirty="0"/>
              <a:t> </a:t>
            </a:r>
            <a:r>
              <a:rPr lang="en-GB" noProof="0" dirty="0" err="1"/>
              <a:t>perustyylejä</a:t>
            </a:r>
            <a:r>
              <a:rPr lang="en-GB" noProof="0" dirty="0"/>
              <a:t> </a:t>
            </a:r>
            <a:r>
              <a:rPr lang="en-GB" noProof="0" dirty="0" err="1"/>
              <a:t>napsauttamalla</a:t>
            </a:r>
            <a:endParaRPr lang="en-GB" noProof="0" dirty="0"/>
          </a:p>
          <a:p>
            <a:pPr lvl="1"/>
            <a:r>
              <a:rPr lang="en-GB" noProof="0" dirty="0" err="1"/>
              <a:t>toinen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2"/>
            <a:r>
              <a:rPr lang="en-GB" noProof="0" dirty="0" err="1"/>
              <a:t>kolmas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3"/>
            <a:r>
              <a:rPr lang="en-GB" noProof="0" dirty="0" err="1"/>
              <a:t>neljäs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4"/>
            <a:r>
              <a:rPr lang="en-GB" noProof="0" dirty="0" err="1"/>
              <a:t>viides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</p:txBody>
      </p:sp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BC3BD708-D8E5-3D66-348F-5A75504E8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5175"/>
            <a:ext cx="10515600" cy="8987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/>
              <a:t>Lisää</a:t>
            </a:r>
            <a:r>
              <a:rPr lang="en-GB" noProof="0" dirty="0"/>
              <a:t> </a:t>
            </a:r>
            <a:r>
              <a:rPr lang="en-GB" noProof="0" dirty="0" err="1"/>
              <a:t>tähän</a:t>
            </a:r>
            <a:r>
              <a:rPr lang="en-GB" noProof="0" dirty="0"/>
              <a:t> </a:t>
            </a:r>
            <a:r>
              <a:rPr lang="en-GB" noProof="0" dirty="0" err="1"/>
              <a:t>otsikko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 err="1"/>
              <a:t>enintään</a:t>
            </a:r>
            <a:r>
              <a:rPr lang="en-GB" noProof="0" dirty="0"/>
              <a:t> </a:t>
            </a:r>
            <a:r>
              <a:rPr lang="en-GB" noProof="0" dirty="0" err="1"/>
              <a:t>kahdelle</a:t>
            </a:r>
            <a:r>
              <a:rPr lang="en-GB" noProof="0" dirty="0"/>
              <a:t> </a:t>
            </a:r>
            <a:r>
              <a:rPr lang="en-GB" noProof="0" dirty="0" err="1"/>
              <a:t>riville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4424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01" r:id="rId2"/>
    <p:sldLayoutId id="2147483700" r:id="rId3"/>
    <p:sldLayoutId id="2147483705" r:id="rId4"/>
    <p:sldLayoutId id="2147483667" r:id="rId5"/>
    <p:sldLayoutId id="2147483706" r:id="rId6"/>
    <p:sldLayoutId id="2147483685" r:id="rId7"/>
    <p:sldLayoutId id="2147483707" r:id="rId8"/>
    <p:sldLayoutId id="2147483672" r:id="rId9"/>
    <p:sldLayoutId id="2147483650" r:id="rId10"/>
    <p:sldLayoutId id="2147483708" r:id="rId11"/>
    <p:sldLayoutId id="2147483652" r:id="rId12"/>
    <p:sldLayoutId id="2147483709" r:id="rId13"/>
    <p:sldLayoutId id="2147483653" r:id="rId14"/>
    <p:sldLayoutId id="2147483710" r:id="rId15"/>
    <p:sldLayoutId id="2147483656" r:id="rId16"/>
    <p:sldLayoutId id="2147483712" r:id="rId17"/>
    <p:sldLayoutId id="2147483675" r:id="rId18"/>
    <p:sldLayoutId id="2147483688" r:id="rId19"/>
    <p:sldLayoutId id="2147483676" r:id="rId20"/>
    <p:sldLayoutId id="2147483689" r:id="rId21"/>
    <p:sldLayoutId id="2147483657" r:id="rId22"/>
    <p:sldLayoutId id="2147483690" r:id="rId23"/>
    <p:sldLayoutId id="2147483654" r:id="rId24"/>
    <p:sldLayoutId id="2147483655" r:id="rId25"/>
    <p:sldLayoutId id="2147483677" r:id="rId26"/>
    <p:sldLayoutId id="2147483682" r:id="rId27"/>
    <p:sldLayoutId id="2147483683" r:id="rId28"/>
    <p:sldLayoutId id="2147483684" r:id="rId29"/>
    <p:sldLayoutId id="2147483697" r:id="rId30"/>
    <p:sldLayoutId id="2147483711" r:id="rId31"/>
    <p:sldLayoutId id="2147483686" r:id="rId32"/>
    <p:sldLayoutId id="2147483687" r:id="rId33"/>
    <p:sldLayoutId id="2147483674" r:id="rId34"/>
    <p:sldLayoutId id="2147483691" r:id="rId35"/>
    <p:sldLayoutId id="2147483692" r:id="rId36"/>
    <p:sldLayoutId id="2147483695" r:id="rId37"/>
    <p:sldLayoutId id="2147483696" r:id="rId38"/>
    <p:sldLayoutId id="2147483693" r:id="rId39"/>
    <p:sldLayoutId id="2147483694" r:id="rId40"/>
    <p:sldLayoutId id="2147483699" r:id="rId41"/>
    <p:sldLayoutId id="2147483673" r:id="rId42"/>
    <p:sldLayoutId id="2147483681" r:id="rId43"/>
    <p:sldLayoutId id="2147483680" r:id="rId44"/>
    <p:sldLayoutId id="2147483679" r:id="rId4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tabLst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1698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12838" indent="-1984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0513" indent="-18891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01838" indent="-1730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13" Type="http://schemas.openxmlformats.org/officeDocument/2006/relationships/image" Target="../media/image41.png"/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12" Type="http://schemas.openxmlformats.org/officeDocument/2006/relationships/image" Target="../media/image40.sv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4.svg"/><Relationship Id="rId11" Type="http://schemas.openxmlformats.org/officeDocument/2006/relationships/image" Target="../media/image39.png"/><Relationship Id="rId5" Type="http://schemas.openxmlformats.org/officeDocument/2006/relationships/image" Target="../media/image19.png"/><Relationship Id="rId10" Type="http://schemas.openxmlformats.org/officeDocument/2006/relationships/image" Target="../media/image38.svg"/><Relationship Id="rId4" Type="http://schemas.openxmlformats.org/officeDocument/2006/relationships/image" Target="../media/image33.svg"/><Relationship Id="rId9" Type="http://schemas.openxmlformats.org/officeDocument/2006/relationships/image" Target="../media/image37.png"/><Relationship Id="rId14" Type="http://schemas.openxmlformats.org/officeDocument/2006/relationships/image" Target="../media/image42.sv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7" Type="http://schemas.openxmlformats.org/officeDocument/2006/relationships/image" Target="../media/image29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8.png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aotsikko 1">
            <a:extLst>
              <a:ext uri="{FF2B5EF4-FFF2-40B4-BE49-F238E27FC236}">
                <a16:creationId xmlns:a16="http://schemas.microsoft.com/office/drawing/2014/main" id="{198B764A-B08B-61E1-2206-23B2D87E68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Paula Eerola, 30 May 2025</a:t>
            </a:r>
          </a:p>
          <a:p>
            <a:endParaRPr lang="en-GB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B4E6E422-FE7F-C2BA-E363-3B063683DF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National research policies and Research Council of Finland</a:t>
            </a:r>
            <a:endParaRPr lang="en-GB" dirty="0"/>
          </a:p>
        </p:txBody>
      </p:sp>
      <p:pic>
        <p:nvPicPr>
          <p:cNvPr id="7" name="Kuvan paikkamerkki 6" descr="Kuva, joka sisältää kohteen lintu, pöllö, petolintu, piha-&#10;&#10;Tekoälyn generoima sisältö voi olla virheellistä.">
            <a:extLst>
              <a:ext uri="{FF2B5EF4-FFF2-40B4-BE49-F238E27FC236}">
                <a16:creationId xmlns:a16="http://schemas.microsoft.com/office/drawing/2014/main" id="{12C1E7B8-82D9-9CA9-AF88-BAB5F51A3C4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ekstin paikkamerkki 4">
            <a:extLst>
              <a:ext uri="{FF2B5EF4-FFF2-40B4-BE49-F238E27FC236}">
                <a16:creationId xmlns:a16="http://schemas.microsoft.com/office/drawing/2014/main" id="{03471C0E-3E85-76E4-BE6D-E6914D70C5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30932" y="511328"/>
            <a:ext cx="6530400" cy="25884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5211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Kuvan paikkamerkki 22" descr="Kuva, joka sisältää kohteen Yöperhoset ja perhoset, hyönteinen, selkärangaton, perhonen&#10;&#10;Tekoälyn generoima sisältö voi olla virheellistä.">
            <a:extLst>
              <a:ext uri="{FF2B5EF4-FFF2-40B4-BE49-F238E27FC236}">
                <a16:creationId xmlns:a16="http://schemas.microsoft.com/office/drawing/2014/main" id="{1ABA8232-E8F5-540F-0ADB-2D11451211D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69774F42-DC3A-EC80-70DA-BC35F1F8C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3CE47F0-A6A2-6D85-7538-75E3861866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ekstin paikkamerkki 5">
            <a:extLst>
              <a:ext uri="{FF2B5EF4-FFF2-40B4-BE49-F238E27FC236}">
                <a16:creationId xmlns:a16="http://schemas.microsoft.com/office/drawing/2014/main" id="{4DB1BF6C-A6C5-64F3-7159-97B2583499A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D2554850-8AEB-59BC-3A33-36BA8FEAE80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ekstin paikkamerkki 7">
            <a:extLst>
              <a:ext uri="{FF2B5EF4-FFF2-40B4-BE49-F238E27FC236}">
                <a16:creationId xmlns:a16="http://schemas.microsoft.com/office/drawing/2014/main" id="{D51A568A-6C74-BFBD-4043-EFE0F5B740F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Tekstin paikkamerkki 8">
            <a:extLst>
              <a:ext uri="{FF2B5EF4-FFF2-40B4-BE49-F238E27FC236}">
                <a16:creationId xmlns:a16="http://schemas.microsoft.com/office/drawing/2014/main" id="{292AFCE0-7404-9FA8-2DE0-A0D938C5DC6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6" name="Tekstin paikkamerkki 15">
            <a:extLst>
              <a:ext uri="{FF2B5EF4-FFF2-40B4-BE49-F238E27FC236}">
                <a16:creationId xmlns:a16="http://schemas.microsoft.com/office/drawing/2014/main" id="{08E03667-DA05-BE4B-D071-0C42C0E9EF0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9790077" y="4318892"/>
            <a:ext cx="1736158" cy="1702495"/>
          </a:xfrm>
        </p:spPr>
        <p:txBody>
          <a:bodyPr/>
          <a:lstStyle/>
          <a:p>
            <a:r>
              <a:rPr lang="en-GB" sz="1600" dirty="0"/>
              <a:t>Operating costs as percentage of funding budget</a:t>
            </a:r>
            <a:br>
              <a:rPr lang="en-GB" dirty="0"/>
            </a:br>
            <a:br>
              <a:rPr lang="en-GB" sz="1600" dirty="0"/>
            </a:br>
            <a:r>
              <a:rPr lang="en-GB" sz="2400" b="1" dirty="0"/>
              <a:t>2.0%</a:t>
            </a:r>
            <a:endParaRPr lang="en-GB" sz="1800" b="1" dirty="0"/>
          </a:p>
        </p:txBody>
      </p:sp>
      <p:sp>
        <p:nvSpPr>
          <p:cNvPr id="17" name="Tekstin paikkamerkki 16">
            <a:extLst>
              <a:ext uri="{FF2B5EF4-FFF2-40B4-BE49-F238E27FC236}">
                <a16:creationId xmlns:a16="http://schemas.microsoft.com/office/drawing/2014/main" id="{52E4D1B3-F10F-6EC1-2EEA-FC5EE2530BB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046966" y="4318892"/>
            <a:ext cx="1559992" cy="1702495"/>
          </a:xfrm>
        </p:spPr>
        <p:txBody>
          <a:bodyPr/>
          <a:lstStyle/>
          <a:p>
            <a:r>
              <a:rPr lang="en-GB" sz="1600" dirty="0"/>
              <a:t>Success rate in RCF winter call</a:t>
            </a:r>
            <a:br>
              <a:rPr lang="en-GB" dirty="0"/>
            </a:br>
            <a:br>
              <a:rPr lang="en-GB" sz="1600" dirty="0"/>
            </a:br>
            <a:br>
              <a:rPr lang="en-GB" sz="1600" dirty="0"/>
            </a:br>
            <a:r>
              <a:rPr lang="en-GB" sz="2400" b="1" dirty="0"/>
              <a:t>15%</a:t>
            </a:r>
            <a:endParaRPr lang="en-GB" sz="1800" b="1" dirty="0"/>
          </a:p>
        </p:txBody>
      </p:sp>
      <p:sp>
        <p:nvSpPr>
          <p:cNvPr id="18" name="Tekstin paikkamerkki 17">
            <a:extLst>
              <a:ext uri="{FF2B5EF4-FFF2-40B4-BE49-F238E27FC236}">
                <a16:creationId xmlns:a16="http://schemas.microsoft.com/office/drawing/2014/main" id="{85929A66-D6E8-0782-DB18-D5E8413140A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GB" sz="1600" dirty="0"/>
              <a:t>Projects funded in RCF winter call</a:t>
            </a:r>
            <a:br>
              <a:rPr lang="en-GB" sz="1600" dirty="0"/>
            </a:br>
            <a:br>
              <a:rPr lang="en-GB" sz="1600" dirty="0"/>
            </a:br>
            <a:r>
              <a:rPr lang="en-GB" sz="2400" b="1" dirty="0"/>
              <a:t>412</a:t>
            </a:r>
            <a:endParaRPr lang="en-GB" sz="1800" b="1" dirty="0"/>
          </a:p>
        </p:txBody>
      </p:sp>
      <p:sp>
        <p:nvSpPr>
          <p:cNvPr id="19" name="Tekstin paikkamerkki 18">
            <a:extLst>
              <a:ext uri="{FF2B5EF4-FFF2-40B4-BE49-F238E27FC236}">
                <a16:creationId xmlns:a16="http://schemas.microsoft.com/office/drawing/2014/main" id="{122B974E-3FE2-C2E9-24FB-28DF092BD65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328870" y="4318892"/>
            <a:ext cx="1709398" cy="1702495"/>
          </a:xfrm>
        </p:spPr>
        <p:txBody>
          <a:bodyPr/>
          <a:lstStyle/>
          <a:p>
            <a:r>
              <a:rPr lang="en-GB" sz="1600" dirty="0"/>
              <a:t>FTEs with our funding</a:t>
            </a:r>
            <a:br>
              <a:rPr lang="en-GB" sz="1600" dirty="0"/>
            </a:br>
            <a:br>
              <a:rPr lang="en-GB" sz="1600" dirty="0"/>
            </a:br>
            <a:br>
              <a:rPr lang="en-GB" sz="1600" dirty="0"/>
            </a:br>
            <a:r>
              <a:rPr lang="en-GB" sz="2400" b="1" dirty="0"/>
              <a:t>~ 3,500</a:t>
            </a:r>
            <a:endParaRPr lang="en-GB" sz="1800" b="1" dirty="0"/>
          </a:p>
        </p:txBody>
      </p:sp>
      <p:sp>
        <p:nvSpPr>
          <p:cNvPr id="20" name="Tekstin paikkamerkki 19">
            <a:extLst>
              <a:ext uri="{FF2B5EF4-FFF2-40B4-BE49-F238E27FC236}">
                <a16:creationId xmlns:a16="http://schemas.microsoft.com/office/drawing/2014/main" id="{1BE398CE-623A-D9AC-4E08-A4EF117243D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GB" sz="1600" dirty="0"/>
              <a:t>New research projects launched</a:t>
            </a:r>
            <a:br>
              <a:rPr lang="en-GB" sz="1600" dirty="0"/>
            </a:br>
            <a:br>
              <a:rPr lang="en-GB" sz="1600" dirty="0"/>
            </a:br>
            <a:r>
              <a:rPr lang="en-GB" sz="2400" b="1" dirty="0"/>
              <a:t>634</a:t>
            </a:r>
            <a:endParaRPr lang="en-GB" sz="1800" b="1" dirty="0"/>
          </a:p>
        </p:txBody>
      </p:sp>
      <p:sp>
        <p:nvSpPr>
          <p:cNvPr id="21" name="Tekstin paikkamerkki 20">
            <a:extLst>
              <a:ext uri="{FF2B5EF4-FFF2-40B4-BE49-F238E27FC236}">
                <a16:creationId xmlns:a16="http://schemas.microsoft.com/office/drawing/2014/main" id="{4EFB8C7A-F8A3-8330-F3D4-01AB32C430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5808" y="4318892"/>
            <a:ext cx="1604092" cy="1702495"/>
          </a:xfrm>
        </p:spPr>
        <p:txBody>
          <a:bodyPr/>
          <a:lstStyle/>
          <a:p>
            <a:r>
              <a:rPr lang="en-GB" sz="1600" dirty="0"/>
              <a:t>Our funding for scientific research</a:t>
            </a:r>
            <a:br>
              <a:rPr lang="en-GB" dirty="0"/>
            </a:br>
            <a:br>
              <a:rPr lang="en-GB" sz="1600" dirty="0"/>
            </a:br>
            <a:r>
              <a:rPr lang="en-GB" sz="2400" b="1" dirty="0"/>
              <a:t>€488m</a:t>
            </a:r>
            <a:endParaRPr lang="en-GB" sz="2000" b="1" dirty="0"/>
          </a:p>
        </p:txBody>
      </p:sp>
      <p:sp>
        <p:nvSpPr>
          <p:cNvPr id="24" name="Otsikko 19">
            <a:extLst>
              <a:ext uri="{FF2B5EF4-FFF2-40B4-BE49-F238E27FC236}">
                <a16:creationId xmlns:a16="http://schemas.microsoft.com/office/drawing/2014/main" id="{6160413D-5504-D73E-5101-FB9F0E5E0D78}"/>
              </a:ext>
            </a:extLst>
          </p:cNvPr>
          <p:cNvSpPr txBox="1">
            <a:spLocks/>
          </p:cNvSpPr>
          <p:nvPr/>
        </p:nvSpPr>
        <p:spPr>
          <a:xfrm>
            <a:off x="839788" y="728662"/>
            <a:ext cx="4898403" cy="137658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bg1"/>
                </a:solidFill>
              </a:rPr>
              <a:t>Key RCF figures 2024</a:t>
            </a:r>
          </a:p>
        </p:txBody>
      </p:sp>
      <p:sp>
        <p:nvSpPr>
          <p:cNvPr id="26" name="Tekstin paikkamerkki 25">
            <a:extLst>
              <a:ext uri="{FF2B5EF4-FFF2-40B4-BE49-F238E27FC236}">
                <a16:creationId xmlns:a16="http://schemas.microsoft.com/office/drawing/2014/main" id="{CF20B9DA-883D-2684-AA9A-84C4C20B2B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7" name="Kuva 26">
            <a:extLst>
              <a:ext uri="{FF2B5EF4-FFF2-40B4-BE49-F238E27FC236}">
                <a16:creationId xmlns:a16="http://schemas.microsoft.com/office/drawing/2014/main" id="{3A6E06AB-58CE-5D92-C656-AF9A54D0C2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2854" y="3019922"/>
            <a:ext cx="810000" cy="810000"/>
          </a:xfrm>
          <a:prstGeom prst="rect">
            <a:avLst/>
          </a:prstGeom>
        </p:spPr>
      </p:pic>
      <p:pic>
        <p:nvPicPr>
          <p:cNvPr id="28" name="Kuva 27">
            <a:extLst>
              <a:ext uri="{FF2B5EF4-FFF2-40B4-BE49-F238E27FC236}">
                <a16:creationId xmlns:a16="http://schemas.microsoft.com/office/drawing/2014/main" id="{F1BF5A47-B83C-5FCC-795D-D68E636E66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50452" y="3023754"/>
            <a:ext cx="810000" cy="810000"/>
          </a:xfrm>
          <a:prstGeom prst="rect">
            <a:avLst/>
          </a:prstGeom>
        </p:spPr>
      </p:pic>
      <p:pic>
        <p:nvPicPr>
          <p:cNvPr id="29" name="Kuva 28">
            <a:extLst>
              <a:ext uri="{FF2B5EF4-FFF2-40B4-BE49-F238E27FC236}">
                <a16:creationId xmlns:a16="http://schemas.microsoft.com/office/drawing/2014/main" id="{A855D5C0-37B6-F939-6F9C-F51B1A438F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778569" y="3019922"/>
            <a:ext cx="810000" cy="810000"/>
          </a:xfrm>
          <a:prstGeom prst="rect">
            <a:avLst/>
          </a:prstGeom>
        </p:spPr>
      </p:pic>
      <p:pic>
        <p:nvPicPr>
          <p:cNvPr id="30" name="Kuva 29">
            <a:extLst>
              <a:ext uri="{FF2B5EF4-FFF2-40B4-BE49-F238E27FC236}">
                <a16:creationId xmlns:a16="http://schemas.microsoft.com/office/drawing/2014/main" id="{DD73ACEA-A340-11CB-8C8D-37FBFEEE3E4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629021" y="3022453"/>
            <a:ext cx="810000" cy="810000"/>
          </a:xfrm>
          <a:prstGeom prst="rect">
            <a:avLst/>
          </a:prstGeom>
        </p:spPr>
      </p:pic>
      <p:pic>
        <p:nvPicPr>
          <p:cNvPr id="31" name="Kuva 30">
            <a:extLst>
              <a:ext uri="{FF2B5EF4-FFF2-40B4-BE49-F238E27FC236}">
                <a16:creationId xmlns:a16="http://schemas.microsoft.com/office/drawing/2014/main" id="{02F6CD50-465E-05CD-B29F-EEAA13019AF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421962" y="3019922"/>
            <a:ext cx="810000" cy="810000"/>
          </a:xfrm>
          <a:prstGeom prst="rect">
            <a:avLst/>
          </a:prstGeom>
        </p:spPr>
      </p:pic>
      <p:pic>
        <p:nvPicPr>
          <p:cNvPr id="32" name="Kuva 31">
            <a:extLst>
              <a:ext uri="{FF2B5EF4-FFF2-40B4-BE49-F238E27FC236}">
                <a16:creationId xmlns:a16="http://schemas.microsoft.com/office/drawing/2014/main" id="{7F1295A9-2E8C-3213-96C5-D34DA0385C0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259146" y="3020835"/>
            <a:ext cx="810000" cy="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277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846A7B54-9CE2-490D-B562-DC78A0BFD1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01154" y="6522441"/>
            <a:ext cx="856445" cy="170550"/>
          </a:xfrm>
        </p:spPr>
        <p:txBody>
          <a:bodyPr/>
          <a:lstStyle/>
          <a:p>
            <a:fld id="{69CB2C2D-5D09-4455-B918-9C39BA96D5A6}" type="datetime1">
              <a:rPr lang="en-GB" smtClean="0"/>
              <a:t>28/05/2025</a:t>
            </a:fld>
            <a:endParaRPr lang="en-GB" dirty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A017A3C1-D1AB-412B-BFBD-DB8B5A03C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0C4D5-721B-4CEA-85F8-7737A3483459}" type="slidenum">
              <a:rPr lang="en-GB" smtClean="0"/>
              <a:pPr/>
              <a:t>11</a:t>
            </a:fld>
            <a:endParaRPr lang="en-GB"/>
          </a:p>
        </p:txBody>
      </p:sp>
      <p:graphicFrame>
        <p:nvGraphicFramePr>
          <p:cNvPr id="3" name="Taulukko 7">
            <a:extLst>
              <a:ext uri="{FF2B5EF4-FFF2-40B4-BE49-F238E27FC236}">
                <a16:creationId xmlns:a16="http://schemas.microsoft.com/office/drawing/2014/main" id="{D98B559E-97D5-4201-8058-1640B02340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992797"/>
              </p:ext>
            </p:extLst>
          </p:nvPr>
        </p:nvGraphicFramePr>
        <p:xfrm>
          <a:off x="193855" y="219913"/>
          <a:ext cx="11786651" cy="623760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65565">
                  <a:extLst>
                    <a:ext uri="{9D8B030D-6E8A-4147-A177-3AD203B41FA5}">
                      <a16:colId xmlns:a16="http://schemas.microsoft.com/office/drawing/2014/main" val="2663106684"/>
                    </a:ext>
                  </a:extLst>
                </a:gridCol>
                <a:gridCol w="2529972">
                  <a:extLst>
                    <a:ext uri="{9D8B030D-6E8A-4147-A177-3AD203B41FA5}">
                      <a16:colId xmlns:a16="http://schemas.microsoft.com/office/drawing/2014/main" val="1480230648"/>
                    </a:ext>
                  </a:extLst>
                </a:gridCol>
                <a:gridCol w="2347769">
                  <a:extLst>
                    <a:ext uri="{9D8B030D-6E8A-4147-A177-3AD203B41FA5}">
                      <a16:colId xmlns:a16="http://schemas.microsoft.com/office/drawing/2014/main" val="1158674549"/>
                    </a:ext>
                  </a:extLst>
                </a:gridCol>
                <a:gridCol w="2347769">
                  <a:extLst>
                    <a:ext uri="{9D8B030D-6E8A-4147-A177-3AD203B41FA5}">
                      <a16:colId xmlns:a16="http://schemas.microsoft.com/office/drawing/2014/main" val="1867577267"/>
                    </a:ext>
                  </a:extLst>
                </a:gridCol>
                <a:gridCol w="2395576">
                  <a:extLst>
                    <a:ext uri="{9D8B030D-6E8A-4147-A177-3AD203B41FA5}">
                      <a16:colId xmlns:a16="http://schemas.microsoft.com/office/drawing/2014/main" val="3580628149"/>
                    </a:ext>
                  </a:extLst>
                </a:gridCol>
              </a:tblGrid>
              <a:tr h="410567">
                <a:tc gridSpan="2">
                  <a:txBody>
                    <a:bodyPr/>
                    <a:lstStyle/>
                    <a:p>
                      <a:pPr algn="ctr"/>
                      <a:r>
                        <a:rPr lang="fi-FI" sz="1400" b="1" dirty="0" err="1"/>
                        <a:t>Disruptive</a:t>
                      </a:r>
                      <a:r>
                        <a:rPr lang="fi-FI" sz="1400" b="1" dirty="0"/>
                        <a:t> </a:t>
                      </a:r>
                      <a:r>
                        <a:rPr lang="fi-FI" sz="1400" b="1" dirty="0" err="1"/>
                        <a:t>technologies</a:t>
                      </a:r>
                      <a:r>
                        <a:rPr lang="fi-FI" sz="1400" b="1" dirty="0"/>
                        <a:t> (12)</a:t>
                      </a:r>
                    </a:p>
                    <a:p>
                      <a:endParaRPr lang="en-GB" sz="14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b="1" dirty="0"/>
                        <a:t>Environment and </a:t>
                      </a:r>
                      <a:r>
                        <a:rPr lang="fi-FI" sz="1400" b="1" dirty="0" err="1"/>
                        <a:t>natural</a:t>
                      </a:r>
                      <a:r>
                        <a:rPr lang="fi-FI" sz="1400" b="1" dirty="0"/>
                        <a:t> </a:t>
                      </a:r>
                      <a:r>
                        <a:rPr lang="fi-FI" sz="1400" b="1" dirty="0" err="1"/>
                        <a:t>resources</a:t>
                      </a:r>
                      <a:r>
                        <a:rPr lang="fi-FI" sz="1400" b="1" dirty="0"/>
                        <a:t> (7)</a:t>
                      </a:r>
                      <a:endParaRPr lang="en-GB" sz="1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b="1" dirty="0"/>
                        <a:t>Health, </a:t>
                      </a:r>
                      <a:r>
                        <a:rPr lang="fi-FI" sz="1400" b="1" dirty="0" err="1"/>
                        <a:t>well-being</a:t>
                      </a:r>
                      <a:r>
                        <a:rPr lang="fi-FI" sz="1400" b="1" dirty="0"/>
                        <a:t>, and </a:t>
                      </a:r>
                      <a:r>
                        <a:rPr lang="fi-FI" sz="1400" b="1" dirty="0" err="1"/>
                        <a:t>education</a:t>
                      </a:r>
                      <a:r>
                        <a:rPr lang="fi-FI" sz="1400" b="1" dirty="0"/>
                        <a:t> (8)</a:t>
                      </a:r>
                      <a:endParaRPr lang="en-GB" sz="1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Resilient society 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2700020"/>
                  </a:ext>
                </a:extLst>
              </a:tr>
              <a:tr h="6098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EuroHPC</a:t>
                      </a:r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JU*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/>
                        <a:t>European high performance computing </a:t>
                      </a:r>
                      <a:r>
                        <a:rPr kumimoji="0" lang="en-GB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kumimoji="0" lang="en-GB" sz="9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Hosting country</a:t>
                      </a:r>
                      <a:r>
                        <a:rPr kumimoji="0" lang="en-GB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kumimoji="0" lang="en-GB" sz="9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9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CERN</a:t>
                      </a:r>
                      <a:b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European Organization </a:t>
                      </a:r>
                      <a:b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for Nuclear Research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i="0" u="none" strike="noStrike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ACTRIS-ERIC</a:t>
                      </a:r>
                      <a:br>
                        <a:rPr lang="en-GB" sz="900" b="1" i="0" u="none" strike="noStrike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900" b="0" i="0" u="none" strike="noStrike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Aerosols, Clouds, and Trace Gases Research Infrastructure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kumimoji="0" lang="en-GB" sz="9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Hosting country</a:t>
                      </a:r>
                      <a:r>
                        <a:rPr kumimoji="0" lang="en-GB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kern="1200" baseline="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BBMRI-ERIC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Biobanking and </a:t>
                      </a:r>
                      <a:b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Biomolecular </a:t>
                      </a:r>
                      <a:b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Resources 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CESSDA-ERIC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Consortium of European </a:t>
                      </a:r>
                      <a:b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Social Science Data Archives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1460760"/>
                  </a:ext>
                </a:extLst>
              </a:tr>
              <a:tr h="56234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9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IML</a:t>
                      </a:r>
                    </a:p>
                    <a:p>
                      <a:pPr marL="0" algn="l" defTabSz="914400" rtl="0" eaLnBrk="1" fontAlgn="b" latinLnBrk="0" hangingPunct="1"/>
                      <a:r>
                        <a:rPr lang="en-GB" sz="900" kern="1200" noProof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Mittag</a:t>
                      </a:r>
                      <a:r>
                        <a:rPr lang="en-GB" sz="9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-Leffler Institute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EFDA-JET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Joint European Torus, </a:t>
                      </a:r>
                      <a:br>
                        <a:rPr lang="en-GB" sz="900" b="0" i="0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900" b="0" i="1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MEAE**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i="0" u="none" strike="noStrike" kern="1200" noProof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AnaEE</a:t>
                      </a:r>
                      <a:r>
                        <a:rPr lang="en-GB" sz="900" b="1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-ERIC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Analysis and Experimentation  on Ecosystems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EATRIS-ERIC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European Advanced Translational Research Infrastructure (UEF****)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CLARIN-ERIC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Common Language Resource and Technology Infrastructure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318905"/>
                  </a:ext>
                </a:extLst>
              </a:tr>
              <a:tr h="60982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NeIC</a:t>
                      </a:r>
                      <a:endParaRPr lang="en-GB" sz="900" b="1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Nordic e-Infrastructure Collaboration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i="0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ESA</a:t>
                      </a:r>
                      <a:br>
                        <a:rPr lang="en-GB" sz="900" b="0" i="0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European Space Agency, </a:t>
                      </a:r>
                      <a:r>
                        <a:rPr lang="en-GB" sz="900" b="0" i="1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MEAE**</a:t>
                      </a:r>
                      <a:endParaRPr lang="en-GB" sz="900" noProof="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EISCAT</a:t>
                      </a:r>
                      <a:r>
                        <a:rPr lang="en-GB" sz="900" b="1" i="0" u="none" strike="noStrike" baseline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(+3D)</a:t>
                      </a:r>
                      <a:b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European Incoherent </a:t>
                      </a:r>
                      <a:br>
                        <a:rPr lang="en-GB" sz="900" b="0" i="0" u="none" strike="noStrike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900" b="0" i="0" u="none" strike="noStrike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Scatter Association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ELIXIR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European life science infrastructure for biological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ESS-ERIC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European </a:t>
                      </a:r>
                      <a:b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Social Survey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474394"/>
                  </a:ext>
                </a:extLst>
              </a:tr>
              <a:tr h="740504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ESO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European Southern Observatory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EMBRC-ERIC</a:t>
                      </a:r>
                      <a:endParaRPr lang="en-GB" sz="900" b="0" i="0" u="none" strike="noStrike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European  Marine Biological Resource </a:t>
                      </a:r>
                      <a:r>
                        <a:rPr lang="en-GB" sz="900" b="0" i="0" u="none" strike="noStrike" kern="1200" baseline="0" noProof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Center</a:t>
                      </a:r>
                      <a:endParaRPr lang="en-GB" sz="900" b="0" i="0" u="none" strike="noStrike" kern="1200" baseline="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EMBL incl. EMBC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European Molecular </a:t>
                      </a:r>
                      <a:b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Biology Laboratory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9084643"/>
                  </a:ext>
                </a:extLst>
              </a:tr>
              <a:tr h="565412"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900" b="1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ESRF</a:t>
                      </a:r>
                    </a:p>
                    <a:p>
                      <a:pPr marL="0" algn="l" defTabSz="914400" rtl="0" eaLnBrk="1" fontAlgn="b" latinLnBrk="0" hangingPunct="1"/>
                      <a:r>
                        <a:rPr lang="en-GB" sz="900" b="0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European Synchrotron Radiation Facility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i="0" u="none" strike="noStrike" kern="1200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EURO-ARGO ERIC</a:t>
                      </a:r>
                      <a:br>
                        <a:rPr lang="en-GB" sz="900" b="0" i="0" u="none" strike="noStrike" kern="1200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kern="1200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European contribution </a:t>
                      </a:r>
                      <a:br>
                        <a:rPr lang="en-GB" sz="900" b="0" i="0" u="none" strike="noStrike" kern="1200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kern="1200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to the ARGO Program, </a:t>
                      </a:r>
                      <a:br>
                        <a:rPr lang="en-GB" sz="900" b="0" i="0" u="none" strike="noStrike" kern="1200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kern="1200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MTC***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EU-OPENSCREEN-ERIC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European high-capacity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screening network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5906859"/>
                  </a:ext>
                </a:extLst>
              </a:tr>
              <a:tr h="740504">
                <a:tc>
                  <a:txBody>
                    <a:bodyPr/>
                    <a:lstStyle/>
                    <a:p>
                      <a:endParaRPr lang="en-GB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FAIR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Facility for Antiproton </a:t>
                      </a:r>
                      <a:b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and Ion Research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GBIF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Global Biodiversity Information Facility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Euro-BioImaging-ERIC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European Research Infrastructure for biomedical Imaging </a:t>
                      </a:r>
                    </a:p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900" b="1" i="1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Hosting country)</a:t>
                      </a:r>
                      <a:endParaRPr lang="en-GB" sz="900" b="1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481189"/>
                  </a:ext>
                </a:extLst>
              </a:tr>
              <a:tr h="643102">
                <a:tc>
                  <a:txBody>
                    <a:bodyPr/>
                    <a:lstStyle/>
                    <a:p>
                      <a:endParaRPr lang="en-GB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ITER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International Thermonuclear Experimental Reactor, </a:t>
                      </a:r>
                      <a:r>
                        <a:rPr lang="en-GB" sz="900" b="0" i="1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MEAE**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ICOS-ERIC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Integrated carbon observation system </a:t>
                      </a:r>
                      <a:r>
                        <a:rPr kumimoji="0" lang="en-GB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kumimoji="0" lang="en-GB" sz="9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Hosting country</a:t>
                      </a:r>
                      <a:r>
                        <a:rPr kumimoji="0" lang="en-GB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kumimoji="0" lang="en-GB" sz="9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l" fontAlgn="b"/>
                      <a:endParaRPr lang="en-GB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INFRAFRONTIER-ERIC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The European Infrastructure for phenotyping and </a:t>
                      </a:r>
                      <a:b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archiving of model mammalian genomes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419435"/>
                  </a:ext>
                </a:extLst>
              </a:tr>
              <a:tr h="609828">
                <a:tc>
                  <a:txBody>
                    <a:bodyPr/>
                    <a:lstStyle/>
                    <a:p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JHR MTR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Jules Horowitz </a:t>
                      </a:r>
                      <a:br>
                        <a:rPr lang="en-GB" sz="900" b="0" i="0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Materials Testing </a:t>
                      </a:r>
                      <a:br>
                        <a:rPr lang="en-GB" sz="900" b="0" i="0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Reactor, </a:t>
                      </a:r>
                      <a:r>
                        <a:rPr lang="en-GB" sz="900" b="0" i="1" u="none" strike="noStrike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MEAE**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Instruct-ERIC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Integrated Structural Biology Infrastructure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034623"/>
                  </a:ext>
                </a:extLst>
              </a:tr>
              <a:tr h="479151">
                <a:tc>
                  <a:txBody>
                    <a:bodyPr/>
                    <a:lstStyle/>
                    <a:p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MAX IV</a:t>
                      </a:r>
                    </a:p>
                    <a:p>
                      <a:pPr algn="l" fontAlgn="b"/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Synchrotron </a:t>
                      </a:r>
                      <a:b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Radiation Facility</a:t>
                      </a:r>
                      <a:endParaRPr lang="en-GB" sz="900" b="0" i="1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1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016556"/>
                  </a:ext>
                </a:extLst>
              </a:tr>
            </a:tbl>
          </a:graphicData>
        </a:graphic>
      </p:graphicFrame>
      <p:sp>
        <p:nvSpPr>
          <p:cNvPr id="2" name="Suorakulmio 1">
            <a:extLst>
              <a:ext uri="{FF2B5EF4-FFF2-40B4-BE49-F238E27FC236}">
                <a16:creationId xmlns:a16="http://schemas.microsoft.com/office/drawing/2014/main" id="{FE37347F-5940-31C1-567D-A4FA997BB8FE}"/>
              </a:ext>
            </a:extLst>
          </p:cNvPr>
          <p:cNvSpPr/>
          <p:nvPr/>
        </p:nvSpPr>
        <p:spPr>
          <a:xfrm>
            <a:off x="10758196" y="6400800"/>
            <a:ext cx="1222310" cy="188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72288B2B-C7CE-8ED8-F97B-F8CB4F2EDD2C}"/>
              </a:ext>
            </a:extLst>
          </p:cNvPr>
          <p:cNvSpPr txBox="1"/>
          <p:nvPr/>
        </p:nvSpPr>
        <p:spPr>
          <a:xfrm>
            <a:off x="280331" y="3429000"/>
            <a:ext cx="1846186" cy="4308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fi-FI" sz="1100" dirty="0">
                <a:solidFill>
                  <a:srgbClr val="132D5F"/>
                </a:solidFill>
              </a:rPr>
              <a:t>* </a:t>
            </a:r>
            <a:r>
              <a:rPr lang="fi-FI" sz="1100" dirty="0" err="1">
                <a:solidFill>
                  <a:srgbClr val="132D5F"/>
                </a:solidFill>
              </a:rPr>
              <a:t>Paid</a:t>
            </a:r>
            <a:r>
              <a:rPr lang="fi-FI" sz="1100" dirty="0">
                <a:solidFill>
                  <a:srgbClr val="132D5F"/>
                </a:solidFill>
              </a:rPr>
              <a:t> </a:t>
            </a:r>
            <a:r>
              <a:rPr lang="fi-FI" sz="1100" dirty="0" err="1">
                <a:solidFill>
                  <a:srgbClr val="132D5F"/>
                </a:solidFill>
              </a:rPr>
              <a:t>directly</a:t>
            </a:r>
            <a:r>
              <a:rPr lang="fi-FI" sz="1100" dirty="0">
                <a:solidFill>
                  <a:srgbClr val="132D5F"/>
                </a:solidFill>
              </a:rPr>
              <a:t> </a:t>
            </a:r>
            <a:r>
              <a:rPr lang="fi-FI" sz="1100" dirty="0" err="1">
                <a:solidFill>
                  <a:srgbClr val="132D5F"/>
                </a:solidFill>
              </a:rPr>
              <a:t>by</a:t>
            </a:r>
            <a:r>
              <a:rPr lang="fi-FI" sz="1100" dirty="0">
                <a:solidFill>
                  <a:srgbClr val="132D5F"/>
                </a:solidFill>
              </a:rPr>
              <a:t> </a:t>
            </a:r>
            <a:r>
              <a:rPr lang="fi-FI" sz="1100" dirty="0" err="1">
                <a:solidFill>
                  <a:srgbClr val="132D5F"/>
                </a:solidFill>
              </a:rPr>
              <a:t>Ministry</a:t>
            </a:r>
            <a:r>
              <a:rPr lang="fi-FI" sz="1100" dirty="0">
                <a:solidFill>
                  <a:srgbClr val="132D5F"/>
                </a:solidFill>
              </a:rPr>
              <a:t> of </a:t>
            </a:r>
            <a:r>
              <a:rPr lang="fi-FI" sz="1100" dirty="0" err="1">
                <a:solidFill>
                  <a:srgbClr val="132D5F"/>
                </a:solidFill>
              </a:rPr>
              <a:t>Education</a:t>
            </a:r>
            <a:r>
              <a:rPr lang="fi-FI" sz="1100" dirty="0">
                <a:solidFill>
                  <a:srgbClr val="132D5F"/>
                </a:solidFill>
              </a:rPr>
              <a:t> and Culture</a:t>
            </a:r>
          </a:p>
        </p:txBody>
      </p:sp>
      <p:sp>
        <p:nvSpPr>
          <p:cNvPr id="7" name="Tekstiruutu 6">
            <a:extLst>
              <a:ext uri="{FF2B5EF4-FFF2-40B4-BE49-F238E27FC236}">
                <a16:creationId xmlns:a16="http://schemas.microsoft.com/office/drawing/2014/main" id="{EEBC08E2-6067-1E14-9DE4-4E1FD5F79BCF}"/>
              </a:ext>
            </a:extLst>
          </p:cNvPr>
          <p:cNvSpPr txBox="1"/>
          <p:nvPr/>
        </p:nvSpPr>
        <p:spPr>
          <a:xfrm>
            <a:off x="9916883" y="2982681"/>
            <a:ext cx="1943877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fi-FI" sz="1600" dirty="0" err="1"/>
              <a:t>Memberships</a:t>
            </a:r>
            <a:r>
              <a:rPr lang="fi-FI" sz="1600" dirty="0"/>
              <a:t> in 24 </a:t>
            </a:r>
            <a:r>
              <a:rPr lang="fi-FI" sz="1600" dirty="0" err="1"/>
              <a:t>international</a:t>
            </a:r>
            <a:r>
              <a:rPr lang="fi-FI" sz="1600" dirty="0"/>
              <a:t> </a:t>
            </a:r>
            <a:r>
              <a:rPr lang="fi-FI" sz="1600" dirty="0" err="1"/>
              <a:t>research</a:t>
            </a:r>
            <a:r>
              <a:rPr lang="fi-FI" sz="1600" dirty="0"/>
              <a:t> </a:t>
            </a:r>
            <a:r>
              <a:rPr lang="fi-FI" sz="1600" dirty="0" err="1"/>
              <a:t>infrastructures</a:t>
            </a:r>
            <a:r>
              <a:rPr lang="fi-FI" sz="1600" dirty="0"/>
              <a:t> ~25M€/</a:t>
            </a:r>
            <a:r>
              <a:rPr lang="fi-FI" sz="1600" dirty="0" err="1"/>
              <a:t>year</a:t>
            </a:r>
            <a:r>
              <a:rPr lang="fi-FI" sz="1600" dirty="0"/>
              <a:t> (RCF+MEC)</a:t>
            </a:r>
            <a:endParaRPr lang="fi-FI" sz="1600" dirty="0">
              <a:solidFill>
                <a:srgbClr val="132D5F"/>
              </a:solidFill>
            </a:endParaRPr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7A5816DA-F50C-15B4-11E2-4D90418FDA8E}"/>
              </a:ext>
            </a:extLst>
          </p:cNvPr>
          <p:cNvSpPr txBox="1"/>
          <p:nvPr/>
        </p:nvSpPr>
        <p:spPr>
          <a:xfrm>
            <a:off x="280332" y="4175314"/>
            <a:ext cx="1846186" cy="4308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fi-FI" sz="1100" dirty="0">
                <a:solidFill>
                  <a:srgbClr val="132D5F"/>
                </a:solidFill>
              </a:rPr>
              <a:t>** </a:t>
            </a:r>
            <a:r>
              <a:rPr lang="fi-FI" sz="1100" dirty="0" err="1">
                <a:solidFill>
                  <a:srgbClr val="132D5F"/>
                </a:solidFill>
              </a:rPr>
              <a:t>Ministry</a:t>
            </a:r>
            <a:r>
              <a:rPr lang="fi-FI" sz="1100" dirty="0">
                <a:solidFill>
                  <a:srgbClr val="132D5F"/>
                </a:solidFill>
              </a:rPr>
              <a:t> of </a:t>
            </a:r>
            <a:r>
              <a:rPr lang="fi-FI" sz="1100" dirty="0" err="1">
                <a:solidFill>
                  <a:srgbClr val="132D5F"/>
                </a:solidFill>
              </a:rPr>
              <a:t>Economic</a:t>
            </a:r>
            <a:r>
              <a:rPr lang="fi-FI" sz="1100" dirty="0">
                <a:solidFill>
                  <a:srgbClr val="132D5F"/>
                </a:solidFill>
              </a:rPr>
              <a:t> Affairs and </a:t>
            </a:r>
            <a:r>
              <a:rPr lang="fi-FI" sz="1100" dirty="0" err="1">
                <a:solidFill>
                  <a:srgbClr val="132D5F"/>
                </a:solidFill>
              </a:rPr>
              <a:t>Employment</a:t>
            </a:r>
            <a:endParaRPr lang="fi-FI" sz="1100" dirty="0">
              <a:solidFill>
                <a:srgbClr val="132D5F"/>
              </a:solidFill>
            </a:endParaRPr>
          </a:p>
        </p:txBody>
      </p:sp>
      <p:sp>
        <p:nvSpPr>
          <p:cNvPr id="9" name="Tekstiruutu 8">
            <a:extLst>
              <a:ext uri="{FF2B5EF4-FFF2-40B4-BE49-F238E27FC236}">
                <a16:creationId xmlns:a16="http://schemas.microsoft.com/office/drawing/2014/main" id="{02A6A8CE-72F0-4DAC-EEB6-E152820EAB12}"/>
              </a:ext>
            </a:extLst>
          </p:cNvPr>
          <p:cNvSpPr txBox="1"/>
          <p:nvPr/>
        </p:nvSpPr>
        <p:spPr>
          <a:xfrm>
            <a:off x="4954130" y="5986294"/>
            <a:ext cx="2112975" cy="4308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fi-FI" sz="1100" dirty="0">
                <a:solidFill>
                  <a:srgbClr val="132D5F"/>
                </a:solidFill>
              </a:rPr>
              <a:t>*** </a:t>
            </a:r>
            <a:r>
              <a:rPr lang="fi-FI" sz="1100" dirty="0" err="1">
                <a:solidFill>
                  <a:srgbClr val="132D5F"/>
                </a:solidFill>
              </a:rPr>
              <a:t>Ministry</a:t>
            </a:r>
            <a:r>
              <a:rPr lang="fi-FI" sz="1100" dirty="0">
                <a:solidFill>
                  <a:srgbClr val="132D5F"/>
                </a:solidFill>
              </a:rPr>
              <a:t> of Transport and </a:t>
            </a:r>
            <a:r>
              <a:rPr lang="fi-FI" sz="1100" dirty="0" err="1">
                <a:solidFill>
                  <a:srgbClr val="132D5F"/>
                </a:solidFill>
              </a:rPr>
              <a:t>Communication</a:t>
            </a:r>
            <a:endParaRPr lang="fi-FI" sz="1100" dirty="0">
              <a:solidFill>
                <a:srgbClr val="132D5F"/>
              </a:solidFill>
            </a:endParaRPr>
          </a:p>
        </p:txBody>
      </p:sp>
      <p:sp>
        <p:nvSpPr>
          <p:cNvPr id="10" name="Tekstiruutu 9">
            <a:extLst>
              <a:ext uri="{FF2B5EF4-FFF2-40B4-BE49-F238E27FC236}">
                <a16:creationId xmlns:a16="http://schemas.microsoft.com/office/drawing/2014/main" id="{C9EAFD13-C46D-8545-B7CC-523D83F6B129}"/>
              </a:ext>
            </a:extLst>
          </p:cNvPr>
          <p:cNvSpPr txBox="1"/>
          <p:nvPr/>
        </p:nvSpPr>
        <p:spPr>
          <a:xfrm>
            <a:off x="7357730" y="5986294"/>
            <a:ext cx="2112975" cy="4308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fi-FI" sz="1100" dirty="0">
                <a:solidFill>
                  <a:srgbClr val="132D5F"/>
                </a:solidFill>
              </a:rPr>
              <a:t>**** </a:t>
            </a:r>
            <a:r>
              <a:rPr lang="fi-FI" sz="1100" dirty="0" err="1">
                <a:solidFill>
                  <a:srgbClr val="132D5F"/>
                </a:solidFill>
              </a:rPr>
              <a:t>University</a:t>
            </a:r>
            <a:r>
              <a:rPr lang="fi-FI" sz="1100" dirty="0">
                <a:solidFill>
                  <a:srgbClr val="132D5F"/>
                </a:solidFill>
              </a:rPr>
              <a:t> of Eastern Finland</a:t>
            </a:r>
          </a:p>
        </p:txBody>
      </p:sp>
    </p:spTree>
    <p:extLst>
      <p:ext uri="{BB962C8B-B14F-4D97-AF65-F5344CB8AC3E}">
        <p14:creationId xmlns:p14="http://schemas.microsoft.com/office/powerpoint/2010/main" val="4153072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A64F9D33-EEFA-5DAD-0BCB-53ED08EE2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en-GB" smtClean="0"/>
              <a:t>12</a:t>
            </a:fld>
            <a:endParaRPr lang="en-GB" dirty="0"/>
          </a:p>
        </p:txBody>
      </p:sp>
      <p:sp>
        <p:nvSpPr>
          <p:cNvPr id="4" name="Otsikko 3">
            <a:extLst>
              <a:ext uri="{FF2B5EF4-FFF2-40B4-BE49-F238E27FC236}">
                <a16:creationId xmlns:a16="http://schemas.microsoft.com/office/drawing/2014/main" id="{D9F7BF28-DD1F-D8A0-0CB4-ABB151D0E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005"/>
            <a:ext cx="10515600" cy="898733"/>
          </a:xfrm>
        </p:spPr>
        <p:txBody>
          <a:bodyPr/>
          <a:lstStyle/>
          <a:p>
            <a:r>
              <a:rPr lang="en-GB" dirty="0"/>
              <a:t>RCF decision-making bodies</a:t>
            </a:r>
          </a:p>
        </p:txBody>
      </p:sp>
      <p:sp>
        <p:nvSpPr>
          <p:cNvPr id="3" name="Rectangle 16">
            <a:extLst>
              <a:ext uri="{FF2B5EF4-FFF2-40B4-BE49-F238E27FC236}">
                <a16:creationId xmlns:a16="http://schemas.microsoft.com/office/drawing/2014/main" id="{D5AE4363-9CF5-331D-0AD9-AA7D54A28D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93513" y="2395657"/>
            <a:ext cx="2093878" cy="23478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Suorakulmio 10">
            <a:extLst>
              <a:ext uri="{FF2B5EF4-FFF2-40B4-BE49-F238E27FC236}">
                <a16:creationId xmlns:a16="http://schemas.microsoft.com/office/drawing/2014/main" id="{41FC74DC-87CA-2720-5A43-C223A75D0F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38200" y="1853916"/>
            <a:ext cx="8270738" cy="425885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12" name="Sisällön paikkamerkki 2">
            <a:extLst>
              <a:ext uri="{FF2B5EF4-FFF2-40B4-BE49-F238E27FC236}">
                <a16:creationId xmlns:a16="http://schemas.microsoft.com/office/drawing/2014/main" id="{494DE04B-1732-AC54-F9F0-2C82FDB9F47D}"/>
              </a:ext>
            </a:extLst>
          </p:cNvPr>
          <p:cNvSpPr txBox="1">
            <a:spLocks/>
          </p:cNvSpPr>
          <p:nvPr/>
        </p:nvSpPr>
        <p:spPr>
          <a:xfrm>
            <a:off x="838200" y="1948242"/>
            <a:ext cx="8270738" cy="2372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60363" indent="-3603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Source Sans Pro" panose="020B0503030403020204" pitchFamily="34" charset="0"/>
              <a:buChar char="•"/>
              <a:defRPr sz="3200" kern="1200" spc="-6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5963" indent="-355600" algn="l" defTabSz="914400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800" kern="1200" spc="-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5838" indent="-269875" algn="l" defTabSz="914400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Font typeface="Source Sans Pro" panose="020B0503030403020204" pitchFamily="34" charset="0"/>
              <a:buChar char="−"/>
              <a:defRPr sz="2400" kern="1200" spc="-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125" indent="-268288" algn="l" defTabSz="914400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Font typeface="Source Sans Pro" panose="020B0503030403020204" pitchFamily="34" charset="0"/>
              <a:buChar char="−"/>
              <a:defRPr sz="2400" kern="1200" spc="-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69875" algn="l" defTabSz="914400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Font typeface="Source Sans Pro" panose="020B0503030403020204" pitchFamily="34" charset="0"/>
              <a:buChar char="−"/>
              <a:defRPr sz="2400" kern="1200" spc="-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Clr>
                <a:srgbClr val="0077BF"/>
              </a:buClr>
              <a:buFont typeface="Source Sans Pro" panose="020B0503030403020204" pitchFamily="34" charset="0"/>
              <a:buNone/>
            </a:pPr>
            <a:r>
              <a:rPr lang="en-GB" sz="1800" b="1" spc="0" dirty="0">
                <a:solidFill>
                  <a:schemeClr val="bg1"/>
                </a:solidFill>
              </a:rPr>
              <a:t>RCF Board</a:t>
            </a:r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id="{75FEF83E-5EF5-5204-D878-705CF43DD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015060" y="2390238"/>
            <a:ext cx="2093878" cy="23478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Suorakulmio 12">
            <a:extLst>
              <a:ext uri="{FF2B5EF4-FFF2-40B4-BE49-F238E27FC236}">
                <a16:creationId xmlns:a16="http://schemas.microsoft.com/office/drawing/2014/main" id="{3F9DB420-DF01-F23F-954C-81A3A52F24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38200" y="2397817"/>
            <a:ext cx="1637303" cy="234030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schemeClr val="bg1"/>
                </a:solidFill>
              </a:rPr>
              <a:t>Finnish Research Infrastructure Committee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GB" sz="1200" dirty="0">
                <a:solidFill>
                  <a:schemeClr val="bg1"/>
                </a:solidFill>
              </a:rPr>
            </a:br>
            <a:r>
              <a:rPr lang="en-GB" sz="1200" dirty="0">
                <a:solidFill>
                  <a:schemeClr val="bg1"/>
                </a:solidFill>
              </a:rPr>
              <a:t>Chair</a:t>
            </a:r>
            <a:br>
              <a:rPr lang="en-GB" sz="1200" dirty="0">
                <a:solidFill>
                  <a:schemeClr val="bg1"/>
                </a:solidFill>
              </a:rPr>
            </a:br>
            <a:r>
              <a:rPr lang="en-GB" sz="1200" dirty="0">
                <a:solidFill>
                  <a:schemeClr val="bg1"/>
                </a:solidFill>
              </a:rPr>
              <a:t>15 members</a:t>
            </a:r>
          </a:p>
        </p:txBody>
      </p:sp>
      <p:sp>
        <p:nvSpPr>
          <p:cNvPr id="34" name="Rectangle 16">
            <a:extLst>
              <a:ext uri="{FF2B5EF4-FFF2-40B4-BE49-F238E27FC236}">
                <a16:creationId xmlns:a16="http://schemas.microsoft.com/office/drawing/2014/main" id="{B1465833-62DD-E7B7-0AB4-13F0647944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805401" y="2390238"/>
            <a:ext cx="2093878" cy="23478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Suorakulmio 20">
            <a:extLst>
              <a:ext uri="{FF2B5EF4-FFF2-40B4-BE49-F238E27FC236}">
                <a16:creationId xmlns:a16="http://schemas.microsoft.com/office/drawing/2014/main" id="{94910396-DAA6-4C3C-D24B-EADC70559B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38200" y="4843458"/>
            <a:ext cx="10042519" cy="42588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14" name="Suorakulmio 13">
            <a:extLst>
              <a:ext uri="{FF2B5EF4-FFF2-40B4-BE49-F238E27FC236}">
                <a16:creationId xmlns:a16="http://schemas.microsoft.com/office/drawing/2014/main" id="{7CAA56BF-0679-2A4E-12DC-C3CA12E02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95742" y="2395657"/>
            <a:ext cx="6513196" cy="62529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schemeClr val="bg1"/>
                </a:solidFill>
              </a:rPr>
              <a:t>Scientific councils</a:t>
            </a:r>
            <a:br>
              <a:rPr kumimoji="0" lang="en-GB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</a:br>
            <a:r>
              <a:rPr lang="en-GB" sz="1200" dirty="0">
                <a:solidFill>
                  <a:schemeClr val="bg1"/>
                </a:solidFill>
              </a:rPr>
              <a:t>Chair, 10 members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2" name="Sisällön paikkamerkki 2">
            <a:extLst>
              <a:ext uri="{FF2B5EF4-FFF2-40B4-BE49-F238E27FC236}">
                <a16:creationId xmlns:a16="http://schemas.microsoft.com/office/drawing/2014/main" id="{B5101E87-326E-6AFF-9F42-C04E768F79C0}"/>
              </a:ext>
            </a:extLst>
          </p:cNvPr>
          <p:cNvSpPr txBox="1">
            <a:spLocks/>
          </p:cNvSpPr>
          <p:nvPr/>
        </p:nvSpPr>
        <p:spPr>
          <a:xfrm>
            <a:off x="838200" y="4937785"/>
            <a:ext cx="8270738" cy="2372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60363" indent="-3603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Source Sans Pro" panose="020B0503030403020204" pitchFamily="34" charset="0"/>
              <a:buChar char="•"/>
              <a:defRPr sz="3200" kern="1200" spc="-6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5963" indent="-355600" algn="l" defTabSz="914400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800" kern="1200" spc="-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5838" indent="-269875" algn="l" defTabSz="914400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Font typeface="Source Sans Pro" panose="020B0503030403020204" pitchFamily="34" charset="0"/>
              <a:buChar char="−"/>
              <a:defRPr sz="2400" kern="1200" spc="-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4125" indent="-268288" algn="l" defTabSz="914400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Font typeface="Source Sans Pro" panose="020B0503030403020204" pitchFamily="34" charset="0"/>
              <a:buChar char="−"/>
              <a:defRPr sz="2400" kern="1200" spc="-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69875" algn="l" defTabSz="914400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Font typeface="Source Sans Pro" panose="020B0503030403020204" pitchFamily="34" charset="0"/>
              <a:buChar char="−"/>
              <a:defRPr sz="2400" kern="1200" spc="-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Clr>
                <a:srgbClr val="0077BF"/>
              </a:buClr>
              <a:buFont typeface="Source Sans Pro" panose="020B0503030403020204" pitchFamily="34" charset="0"/>
              <a:buNone/>
            </a:pPr>
            <a:r>
              <a:rPr lang="en-GB" sz="1800" b="1" spc="0" dirty="0">
                <a:solidFill>
                  <a:schemeClr val="bg1"/>
                </a:solidFill>
              </a:rPr>
              <a:t>Administration Office</a:t>
            </a:r>
          </a:p>
        </p:txBody>
      </p:sp>
      <p:sp>
        <p:nvSpPr>
          <p:cNvPr id="24" name="Suorakulmio 23">
            <a:extLst>
              <a:ext uri="{FF2B5EF4-FFF2-40B4-BE49-F238E27FC236}">
                <a16:creationId xmlns:a16="http://schemas.microsoft.com/office/drawing/2014/main" id="{FA86DCE6-0FA6-7B12-040F-57370A7BBD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24719" y="2397817"/>
            <a:ext cx="1656000" cy="234030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schemeClr val="bg1"/>
                </a:solidFill>
              </a:rPr>
              <a:t>Strategic Research Council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GB" sz="1400" b="1" dirty="0">
                <a:solidFill>
                  <a:schemeClr val="bg1"/>
                </a:solidFill>
              </a:rPr>
            </a:br>
            <a:r>
              <a:rPr lang="en-GB" sz="1200" dirty="0">
                <a:solidFill>
                  <a:schemeClr val="bg1"/>
                </a:solidFill>
              </a:rPr>
              <a:t>Chair</a:t>
            </a:r>
            <a:br>
              <a:rPr lang="en-GB" sz="1200" dirty="0">
                <a:solidFill>
                  <a:schemeClr val="bg1"/>
                </a:solidFill>
              </a:rPr>
            </a:br>
            <a:r>
              <a:rPr lang="en-GB" sz="1200" dirty="0">
                <a:solidFill>
                  <a:schemeClr val="bg1"/>
                </a:solidFill>
              </a:rPr>
              <a:t>8 members</a:t>
            </a:r>
          </a:p>
        </p:txBody>
      </p:sp>
      <p:sp>
        <p:nvSpPr>
          <p:cNvPr id="29" name="Rectangle 22">
            <a:extLst>
              <a:ext uri="{FF2B5EF4-FFF2-40B4-BE49-F238E27FC236}">
                <a16:creationId xmlns:a16="http://schemas.microsoft.com/office/drawing/2014/main" id="{A0A68CFE-10FF-C1EF-6ADA-49E3371B9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14037" y="3136811"/>
            <a:ext cx="1852830" cy="1489272"/>
          </a:xfrm>
          <a:prstGeom prst="rect">
            <a:avLst/>
          </a:prstGeom>
          <a:solidFill>
            <a:schemeClr val="bg1">
              <a:alpha val="7737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22">
            <a:extLst>
              <a:ext uri="{FF2B5EF4-FFF2-40B4-BE49-F238E27FC236}">
                <a16:creationId xmlns:a16="http://schemas.microsoft.com/office/drawing/2014/main" id="{2836EDB1-EA15-C09D-ACE8-781A1B0AF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925925" y="3136811"/>
            <a:ext cx="1852830" cy="1487404"/>
          </a:xfrm>
          <a:prstGeom prst="rect">
            <a:avLst/>
          </a:prstGeom>
          <a:solidFill>
            <a:schemeClr val="bg1">
              <a:alpha val="7737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TextBox 25">
            <a:extLst>
              <a:ext uri="{FF2B5EF4-FFF2-40B4-BE49-F238E27FC236}">
                <a16:creationId xmlns:a16="http://schemas.microsoft.com/office/drawing/2014/main" id="{B74BB3CC-9DF1-4A5B-B731-520443B29278}"/>
              </a:ext>
            </a:extLst>
          </p:cNvPr>
          <p:cNvSpPr txBox="1"/>
          <p:nvPr/>
        </p:nvSpPr>
        <p:spPr>
          <a:xfrm>
            <a:off x="2714037" y="3403459"/>
            <a:ext cx="185283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Scientific Council for Biosciences, Health and the Environment</a:t>
            </a:r>
          </a:p>
        </p:txBody>
      </p:sp>
      <p:sp>
        <p:nvSpPr>
          <p:cNvPr id="36" name="TextBox 25">
            <a:extLst>
              <a:ext uri="{FF2B5EF4-FFF2-40B4-BE49-F238E27FC236}">
                <a16:creationId xmlns:a16="http://schemas.microsoft.com/office/drawing/2014/main" id="{2B5319E5-A54C-EC89-8C28-9D2CEF03C2CA}"/>
              </a:ext>
            </a:extLst>
          </p:cNvPr>
          <p:cNvSpPr txBox="1"/>
          <p:nvPr/>
        </p:nvSpPr>
        <p:spPr>
          <a:xfrm>
            <a:off x="4925925" y="3509535"/>
            <a:ext cx="1850601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Scientific Council for Social Sciences and Health</a:t>
            </a:r>
          </a:p>
        </p:txBody>
      </p:sp>
      <p:sp>
        <p:nvSpPr>
          <p:cNvPr id="44" name="Rectangle 22">
            <a:extLst>
              <a:ext uri="{FF2B5EF4-FFF2-40B4-BE49-F238E27FC236}">
                <a16:creationId xmlns:a16="http://schemas.microsoft.com/office/drawing/2014/main" id="{70206484-D892-C9CD-A653-5DB607EB8B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35584" y="3136811"/>
            <a:ext cx="1852830" cy="1487404"/>
          </a:xfrm>
          <a:prstGeom prst="rect">
            <a:avLst/>
          </a:prstGeom>
          <a:solidFill>
            <a:schemeClr val="bg1">
              <a:alpha val="7737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TextBox 25">
            <a:extLst>
              <a:ext uri="{FF2B5EF4-FFF2-40B4-BE49-F238E27FC236}">
                <a16:creationId xmlns:a16="http://schemas.microsoft.com/office/drawing/2014/main" id="{014510A4-6E40-2B43-36E4-9F27C7C69531}"/>
              </a:ext>
            </a:extLst>
          </p:cNvPr>
          <p:cNvSpPr txBox="1"/>
          <p:nvPr/>
        </p:nvSpPr>
        <p:spPr>
          <a:xfrm>
            <a:off x="7135585" y="3401813"/>
            <a:ext cx="185283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Scientific Council for Natural Sciences and Engineering</a:t>
            </a:r>
          </a:p>
        </p:txBody>
      </p:sp>
      <p:sp>
        <p:nvSpPr>
          <p:cNvPr id="5" name="Rectangle 16">
            <a:extLst>
              <a:ext uri="{FF2B5EF4-FFF2-40B4-BE49-F238E27FC236}">
                <a16:creationId xmlns:a16="http://schemas.microsoft.com/office/drawing/2014/main" id="{8BD6F769-CB6F-F5CB-9B79-5963F599E9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015060" y="5374677"/>
            <a:ext cx="3865659" cy="11859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1200" dirty="0">
                <a:solidFill>
                  <a:schemeClr val="tx1"/>
                </a:solidFill>
              </a:rPr>
              <a:t>The </a:t>
            </a:r>
            <a:r>
              <a:rPr lang="en-US" sz="1200" b="1" dirty="0">
                <a:solidFill>
                  <a:schemeClr val="tx1"/>
                </a:solidFill>
              </a:rPr>
              <a:t>decision-makers</a:t>
            </a:r>
            <a:r>
              <a:rPr lang="en-US" sz="1200" dirty="0">
                <a:solidFill>
                  <a:schemeClr val="tx1"/>
                </a:solidFill>
              </a:rPr>
              <a:t> are members of the Finnish scientific community (distinguished professors or researchers). </a:t>
            </a:r>
            <a:r>
              <a:rPr lang="en-US" sz="1200" b="1" dirty="0">
                <a:solidFill>
                  <a:schemeClr val="tx1"/>
                </a:solidFill>
              </a:rPr>
              <a:t>RCF officials </a:t>
            </a:r>
            <a:r>
              <a:rPr lang="en-US" sz="1200" dirty="0">
                <a:solidFill>
                  <a:schemeClr val="tx1"/>
                </a:solidFill>
              </a:rPr>
              <a:t>do not make any funding decisions. </a:t>
            </a:r>
            <a:r>
              <a:rPr lang="en-US" sz="1200" b="1" dirty="0">
                <a:solidFill>
                  <a:schemeClr val="tx1"/>
                </a:solidFill>
              </a:rPr>
              <a:t>Political decision-makers </a:t>
            </a:r>
            <a:r>
              <a:rPr lang="en-US" sz="1200" dirty="0">
                <a:solidFill>
                  <a:schemeClr val="tx1"/>
                </a:solidFill>
              </a:rPr>
              <a:t>do not participate in the review process or decision-making.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306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973A8596-E50C-4E68-8984-3D92E28B4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en-GB" smtClean="0"/>
              <a:t>13</a:t>
            </a:fld>
            <a:endParaRPr lang="en-GB" dirty="0"/>
          </a:p>
        </p:txBody>
      </p:sp>
      <p:sp>
        <p:nvSpPr>
          <p:cNvPr id="4" name="Otsikko 3">
            <a:extLst>
              <a:ext uri="{FF2B5EF4-FFF2-40B4-BE49-F238E27FC236}">
                <a16:creationId xmlns:a16="http://schemas.microsoft.com/office/drawing/2014/main" id="{C0A1A540-AD53-AA49-A968-04FCD21E6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265" y="59719"/>
            <a:ext cx="10730535" cy="898733"/>
          </a:xfrm>
        </p:spPr>
        <p:txBody>
          <a:bodyPr anchor="b"/>
          <a:lstStyle/>
          <a:p>
            <a:r>
              <a:rPr lang="en-GB" dirty="0"/>
              <a:t>RCF Administration Office</a:t>
            </a:r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id="{675CE3DF-A607-4A68-1105-607CBFBA84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23265" y="1877569"/>
            <a:ext cx="3564000" cy="41696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Rectangle 24">
            <a:extLst>
              <a:ext uri="{FF2B5EF4-FFF2-40B4-BE49-F238E27FC236}">
                <a16:creationId xmlns:a16="http://schemas.microsoft.com/office/drawing/2014/main" id="{AC33DA04-81D3-C0AA-CBBD-933B319187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23265" y="1865376"/>
            <a:ext cx="3564000" cy="7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9" name="Rectangle 27">
            <a:extLst>
              <a:ext uri="{FF2B5EF4-FFF2-40B4-BE49-F238E27FC236}">
                <a16:creationId xmlns:a16="http://schemas.microsoft.com/office/drawing/2014/main" id="{82AE2704-87FC-91AD-9852-2F50CD1498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26788" y="1877569"/>
            <a:ext cx="3564000" cy="41696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Rectangle 23">
            <a:extLst>
              <a:ext uri="{FF2B5EF4-FFF2-40B4-BE49-F238E27FC236}">
                <a16:creationId xmlns:a16="http://schemas.microsoft.com/office/drawing/2014/main" id="{44FCCED4-6BF5-88F8-1259-B4DE44818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26788" y="1865376"/>
            <a:ext cx="3564000" cy="7437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Rectangle 29">
            <a:extLst>
              <a:ext uri="{FF2B5EF4-FFF2-40B4-BE49-F238E27FC236}">
                <a16:creationId xmlns:a16="http://schemas.microsoft.com/office/drawing/2014/main" id="{41A5DB5D-AF78-48F0-2F1F-50384C52B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039088" y="1877569"/>
            <a:ext cx="3564000" cy="41696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Rectangle 17">
            <a:extLst>
              <a:ext uri="{FF2B5EF4-FFF2-40B4-BE49-F238E27FC236}">
                <a16:creationId xmlns:a16="http://schemas.microsoft.com/office/drawing/2014/main" id="{323B012D-F1C4-AB68-E498-13F7E52FA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039088" y="1865376"/>
            <a:ext cx="3564000" cy="7437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5">
            <a:extLst>
              <a:ext uri="{FF2B5EF4-FFF2-40B4-BE49-F238E27FC236}">
                <a16:creationId xmlns:a16="http://schemas.microsoft.com/office/drawing/2014/main" id="{1EA81096-E180-E188-3208-D26A5FC30C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23887" y="1170428"/>
            <a:ext cx="10980737" cy="611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4" name="Rectangle 22">
            <a:extLst>
              <a:ext uri="{FF2B5EF4-FFF2-40B4-BE49-F238E27FC236}">
                <a16:creationId xmlns:a16="http://schemas.microsoft.com/office/drawing/2014/main" id="{0768E1F4-84CB-3C1A-5D19-FBA5027B66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95126" y="3128253"/>
            <a:ext cx="3220278" cy="837714"/>
          </a:xfrm>
          <a:prstGeom prst="rect">
            <a:avLst/>
          </a:prstGeom>
          <a:solidFill>
            <a:schemeClr val="bg1">
              <a:alpha val="7737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Rectangle 30">
            <a:extLst>
              <a:ext uri="{FF2B5EF4-FFF2-40B4-BE49-F238E27FC236}">
                <a16:creationId xmlns:a16="http://schemas.microsoft.com/office/drawing/2014/main" id="{2CEFE2C1-F9B9-AFCD-51D7-3C9957C9D4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95126" y="4095734"/>
            <a:ext cx="3220278" cy="837714"/>
          </a:xfrm>
          <a:prstGeom prst="rect">
            <a:avLst/>
          </a:prstGeom>
          <a:solidFill>
            <a:schemeClr val="bg1">
              <a:alpha val="7737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Rectangle 36">
            <a:extLst>
              <a:ext uri="{FF2B5EF4-FFF2-40B4-BE49-F238E27FC236}">
                <a16:creationId xmlns:a16="http://schemas.microsoft.com/office/drawing/2014/main" id="{69ADEBE6-CC67-40D2-304C-F8909CE396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95126" y="5063214"/>
            <a:ext cx="3220278" cy="837714"/>
          </a:xfrm>
          <a:prstGeom prst="rect">
            <a:avLst/>
          </a:prstGeom>
          <a:solidFill>
            <a:schemeClr val="bg1">
              <a:alpha val="7737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13">
            <a:extLst>
              <a:ext uri="{FF2B5EF4-FFF2-40B4-BE49-F238E27FC236}">
                <a16:creationId xmlns:a16="http://schemas.microsoft.com/office/drawing/2014/main" id="{7706B2B4-2FC8-454C-2DEE-92B1F3DA6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98649" y="3128253"/>
            <a:ext cx="3220278" cy="837714"/>
          </a:xfrm>
          <a:prstGeom prst="rect">
            <a:avLst/>
          </a:prstGeom>
          <a:solidFill>
            <a:schemeClr val="bg1">
              <a:alpha val="7737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Rectangle 14">
            <a:extLst>
              <a:ext uri="{FF2B5EF4-FFF2-40B4-BE49-F238E27FC236}">
                <a16:creationId xmlns:a16="http://schemas.microsoft.com/office/drawing/2014/main" id="{269446B6-8B93-F6AD-C8C9-CF81AE271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98649" y="4095734"/>
            <a:ext cx="3220278" cy="837714"/>
          </a:xfrm>
          <a:prstGeom prst="rect">
            <a:avLst/>
          </a:prstGeom>
          <a:solidFill>
            <a:schemeClr val="bg1">
              <a:alpha val="7737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Rectangle 15">
            <a:extLst>
              <a:ext uri="{FF2B5EF4-FFF2-40B4-BE49-F238E27FC236}">
                <a16:creationId xmlns:a16="http://schemas.microsoft.com/office/drawing/2014/main" id="{16BFFC6C-66E0-1D8D-85CA-60F4CAE45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98649" y="5063214"/>
            <a:ext cx="3220278" cy="837714"/>
          </a:xfrm>
          <a:prstGeom prst="rect">
            <a:avLst/>
          </a:prstGeom>
          <a:solidFill>
            <a:schemeClr val="bg1">
              <a:alpha val="7737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Rectangle 19">
            <a:extLst>
              <a:ext uri="{FF2B5EF4-FFF2-40B4-BE49-F238E27FC236}">
                <a16:creationId xmlns:a16="http://schemas.microsoft.com/office/drawing/2014/main" id="{9F85707D-B111-E190-1110-8A1E8AF1F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10949" y="3128253"/>
            <a:ext cx="3220278" cy="837714"/>
          </a:xfrm>
          <a:prstGeom prst="rect">
            <a:avLst/>
          </a:prstGeom>
          <a:solidFill>
            <a:schemeClr val="bg1">
              <a:alpha val="7737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1" name="Rectangle 20">
            <a:extLst>
              <a:ext uri="{FF2B5EF4-FFF2-40B4-BE49-F238E27FC236}">
                <a16:creationId xmlns:a16="http://schemas.microsoft.com/office/drawing/2014/main" id="{6A9114F1-E1E6-6E4C-328C-F31BE90CD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10949" y="4095734"/>
            <a:ext cx="3220278" cy="837714"/>
          </a:xfrm>
          <a:prstGeom prst="rect">
            <a:avLst/>
          </a:prstGeom>
          <a:solidFill>
            <a:schemeClr val="bg1">
              <a:alpha val="7737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Rectangle 21">
            <a:extLst>
              <a:ext uri="{FF2B5EF4-FFF2-40B4-BE49-F238E27FC236}">
                <a16:creationId xmlns:a16="http://schemas.microsoft.com/office/drawing/2014/main" id="{6DFF2F29-EBFE-1F73-9CF1-376E68374A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10949" y="5063214"/>
            <a:ext cx="3220278" cy="837714"/>
          </a:xfrm>
          <a:prstGeom prst="rect">
            <a:avLst/>
          </a:prstGeom>
          <a:solidFill>
            <a:schemeClr val="bg1">
              <a:alpha val="7737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TextBox 6">
            <a:extLst>
              <a:ext uri="{FF2B5EF4-FFF2-40B4-BE49-F238E27FC236}">
                <a16:creationId xmlns:a16="http://schemas.microsoft.com/office/drawing/2014/main" id="{F18E820F-579B-CF48-56B7-69B5FFA2F9EB}"/>
              </a:ext>
            </a:extLst>
          </p:cNvPr>
          <p:cNvSpPr txBox="1"/>
          <p:nvPr/>
        </p:nvSpPr>
        <p:spPr>
          <a:xfrm>
            <a:off x="3797084" y="1307150"/>
            <a:ext cx="461118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600" b="1" dirty="0">
                <a:solidFill>
                  <a:schemeClr val="bg1"/>
                </a:solidFill>
              </a:rPr>
              <a:t>President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4" name="TextBox 8">
            <a:extLst>
              <a:ext uri="{FF2B5EF4-FFF2-40B4-BE49-F238E27FC236}">
                <a16:creationId xmlns:a16="http://schemas.microsoft.com/office/drawing/2014/main" id="{CF100CA6-AB26-443C-0F09-56AA12042FB0}"/>
              </a:ext>
            </a:extLst>
          </p:cNvPr>
          <p:cNvSpPr txBox="1"/>
          <p:nvPr/>
        </p:nvSpPr>
        <p:spPr>
          <a:xfrm>
            <a:off x="623265" y="2067955"/>
            <a:ext cx="35640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Operations Management Unit</a:t>
            </a:r>
          </a:p>
        </p:txBody>
      </p:sp>
      <p:sp>
        <p:nvSpPr>
          <p:cNvPr id="56" name="TextBox 25">
            <a:extLst>
              <a:ext uri="{FF2B5EF4-FFF2-40B4-BE49-F238E27FC236}">
                <a16:creationId xmlns:a16="http://schemas.microsoft.com/office/drawing/2014/main" id="{8E816D0A-7ED5-277B-659A-D151BCEA1AFB}"/>
              </a:ext>
            </a:extLst>
          </p:cNvPr>
          <p:cNvSpPr txBox="1"/>
          <p:nvPr/>
        </p:nvSpPr>
        <p:spPr>
          <a:xfrm>
            <a:off x="789825" y="3396465"/>
            <a:ext cx="322027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Finance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57" name="TextBox 33">
            <a:extLst>
              <a:ext uri="{FF2B5EF4-FFF2-40B4-BE49-F238E27FC236}">
                <a16:creationId xmlns:a16="http://schemas.microsoft.com/office/drawing/2014/main" id="{ABB662D6-3C98-D2ED-6C22-5B23A4B9CB8A}"/>
              </a:ext>
            </a:extLst>
          </p:cNvPr>
          <p:cNvSpPr txBox="1"/>
          <p:nvPr/>
        </p:nvSpPr>
        <p:spPr>
          <a:xfrm>
            <a:off x="794331" y="4360702"/>
            <a:ext cx="321577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Administration</a:t>
            </a:r>
          </a:p>
        </p:txBody>
      </p:sp>
      <p:sp>
        <p:nvSpPr>
          <p:cNvPr id="58" name="TextBox 39">
            <a:extLst>
              <a:ext uri="{FF2B5EF4-FFF2-40B4-BE49-F238E27FC236}">
                <a16:creationId xmlns:a16="http://schemas.microsoft.com/office/drawing/2014/main" id="{4572D3C3-8342-C7DC-84B9-9D5B636594F6}"/>
              </a:ext>
            </a:extLst>
          </p:cNvPr>
          <p:cNvSpPr txBox="1"/>
          <p:nvPr/>
        </p:nvSpPr>
        <p:spPr>
          <a:xfrm>
            <a:off x="789824" y="5328182"/>
            <a:ext cx="322557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Information Management</a:t>
            </a:r>
          </a:p>
        </p:txBody>
      </p:sp>
      <p:sp>
        <p:nvSpPr>
          <p:cNvPr id="59" name="TextBox 10">
            <a:extLst>
              <a:ext uri="{FF2B5EF4-FFF2-40B4-BE49-F238E27FC236}">
                <a16:creationId xmlns:a16="http://schemas.microsoft.com/office/drawing/2014/main" id="{C1286401-84D8-8A61-6D9B-A88E6CAB5352}"/>
              </a:ext>
            </a:extLst>
          </p:cNvPr>
          <p:cNvSpPr txBox="1"/>
          <p:nvPr/>
        </p:nvSpPr>
        <p:spPr>
          <a:xfrm>
            <a:off x="4326788" y="2072547"/>
            <a:ext cx="35640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Funding Opportunities Unit</a:t>
            </a:r>
          </a:p>
        </p:txBody>
      </p:sp>
      <p:sp>
        <p:nvSpPr>
          <p:cNvPr id="61" name="TextBox 26">
            <a:extLst>
              <a:ext uri="{FF2B5EF4-FFF2-40B4-BE49-F238E27FC236}">
                <a16:creationId xmlns:a16="http://schemas.microsoft.com/office/drawing/2014/main" id="{4FFE6025-D62D-A2A6-391C-6E298EAE163D}"/>
              </a:ext>
            </a:extLst>
          </p:cNvPr>
          <p:cNvSpPr txBox="1"/>
          <p:nvPr/>
        </p:nvSpPr>
        <p:spPr>
          <a:xfrm>
            <a:off x="4498649" y="3393221"/>
            <a:ext cx="321948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Application and Decision Support</a:t>
            </a:r>
          </a:p>
        </p:txBody>
      </p:sp>
      <p:sp>
        <p:nvSpPr>
          <p:cNvPr id="62" name="TextBox 34">
            <a:extLst>
              <a:ext uri="{FF2B5EF4-FFF2-40B4-BE49-F238E27FC236}">
                <a16:creationId xmlns:a16="http://schemas.microsoft.com/office/drawing/2014/main" id="{A343C7DD-628D-5508-E8D9-59231BC08E08}"/>
              </a:ext>
            </a:extLst>
          </p:cNvPr>
          <p:cNvSpPr txBox="1"/>
          <p:nvPr/>
        </p:nvSpPr>
        <p:spPr>
          <a:xfrm>
            <a:off x="4498649" y="4360701"/>
            <a:ext cx="321948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Scientific Review and Evaluation</a:t>
            </a:r>
          </a:p>
        </p:txBody>
      </p:sp>
      <p:sp>
        <p:nvSpPr>
          <p:cNvPr id="63" name="TextBox 40">
            <a:extLst>
              <a:ext uri="{FF2B5EF4-FFF2-40B4-BE49-F238E27FC236}">
                <a16:creationId xmlns:a16="http://schemas.microsoft.com/office/drawing/2014/main" id="{E8C6F671-DE6C-9211-79AF-37006F2EE25D}"/>
              </a:ext>
            </a:extLst>
          </p:cNvPr>
          <p:cNvSpPr txBox="1"/>
          <p:nvPr/>
        </p:nvSpPr>
        <p:spPr>
          <a:xfrm>
            <a:off x="4498649" y="5220460"/>
            <a:ext cx="321948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Programme and Research Infrastructure Funding</a:t>
            </a:r>
          </a:p>
        </p:txBody>
      </p:sp>
      <p:sp>
        <p:nvSpPr>
          <p:cNvPr id="64" name="TextBox 11">
            <a:extLst>
              <a:ext uri="{FF2B5EF4-FFF2-40B4-BE49-F238E27FC236}">
                <a16:creationId xmlns:a16="http://schemas.microsoft.com/office/drawing/2014/main" id="{463954C9-09FC-8A25-7803-040A9E8C22BD}"/>
              </a:ext>
            </a:extLst>
          </p:cNvPr>
          <p:cNvSpPr txBox="1"/>
          <p:nvPr/>
        </p:nvSpPr>
        <p:spPr>
          <a:xfrm>
            <a:off x="8039088" y="2067955"/>
            <a:ext cx="35640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Impact and Science Policy Unit</a:t>
            </a:r>
          </a:p>
        </p:txBody>
      </p:sp>
      <p:sp>
        <p:nvSpPr>
          <p:cNvPr id="66" name="TextBox 28">
            <a:extLst>
              <a:ext uri="{FF2B5EF4-FFF2-40B4-BE49-F238E27FC236}">
                <a16:creationId xmlns:a16="http://schemas.microsoft.com/office/drawing/2014/main" id="{6A4595AE-36D9-B730-0B18-E266DAB06ED0}"/>
              </a:ext>
            </a:extLst>
          </p:cNvPr>
          <p:cNvSpPr txBox="1"/>
          <p:nvPr/>
        </p:nvSpPr>
        <p:spPr>
          <a:xfrm>
            <a:off x="8210950" y="3286719"/>
            <a:ext cx="322027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Science Policy and International Affairs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67" name="TextBox 35">
            <a:extLst>
              <a:ext uri="{FF2B5EF4-FFF2-40B4-BE49-F238E27FC236}">
                <a16:creationId xmlns:a16="http://schemas.microsoft.com/office/drawing/2014/main" id="{954E30F3-DA04-6F51-4C8F-58D02A467D71}"/>
              </a:ext>
            </a:extLst>
          </p:cNvPr>
          <p:cNvSpPr txBox="1"/>
          <p:nvPr/>
        </p:nvSpPr>
        <p:spPr>
          <a:xfrm>
            <a:off x="8210950" y="4253529"/>
            <a:ext cx="322027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Impact Work and Grant Management</a:t>
            </a:r>
          </a:p>
        </p:txBody>
      </p:sp>
      <p:sp>
        <p:nvSpPr>
          <p:cNvPr id="68" name="TextBox 41">
            <a:extLst>
              <a:ext uri="{FF2B5EF4-FFF2-40B4-BE49-F238E27FC236}">
                <a16:creationId xmlns:a16="http://schemas.microsoft.com/office/drawing/2014/main" id="{4BC82C79-6BD1-E147-03B1-47F154F8DE90}"/>
              </a:ext>
            </a:extLst>
          </p:cNvPr>
          <p:cNvSpPr txBox="1"/>
          <p:nvPr/>
        </p:nvSpPr>
        <p:spPr>
          <a:xfrm>
            <a:off x="8210950" y="5220339"/>
            <a:ext cx="322027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Communications and Public Relations</a:t>
            </a:r>
          </a:p>
        </p:txBody>
      </p:sp>
    </p:spTree>
    <p:extLst>
      <p:ext uri="{BB962C8B-B14F-4D97-AF65-F5344CB8AC3E}">
        <p14:creationId xmlns:p14="http://schemas.microsoft.com/office/powerpoint/2010/main" val="3666532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2782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AF48C58-F18B-174C-94F9-26E086BCA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R&amp;D funding and policies</a:t>
            </a:r>
            <a:br>
              <a:rPr lang="en-GB"/>
            </a:br>
            <a:r>
              <a:rPr lang="en-GB"/>
              <a:t>in Finland</a:t>
            </a:r>
          </a:p>
        </p:txBody>
      </p:sp>
    </p:spTree>
    <p:extLst>
      <p:ext uri="{BB962C8B-B14F-4D97-AF65-F5344CB8AC3E}">
        <p14:creationId xmlns:p14="http://schemas.microsoft.com/office/powerpoint/2010/main" val="3474835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7DF4EAFE-C2A9-CA31-015E-F4E969C9F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60E3ADB-A2F9-6343-BEDB-14E6435DDB54}" type="slidenum">
              <a:rPr lang="en-GB" sz="500" smtClean="0"/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en-GB" sz="500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69A621E7-AE66-5B4B-F483-76D493401F6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defTabSz="914377">
              <a:spcBef>
                <a:spcPts val="0"/>
              </a:spcBef>
              <a:defRPr/>
            </a:pPr>
            <a:r>
              <a:rPr kumimoji="0" lang="en-GB" b="1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Goal 2030: </a:t>
            </a:r>
            <a:r>
              <a:rPr kumimoji="0" lang="en-GB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4% of GDP used for R&amp;D (1/3 public – 2/3 privat</a:t>
            </a:r>
            <a:r>
              <a:rPr lang="en-GB" dirty="0">
                <a:latin typeface="Calibri" panose="020F0502020204030204"/>
              </a:rPr>
              <a:t>e)</a:t>
            </a:r>
            <a:endParaRPr kumimoji="0" lang="en-GB" b="1" i="0" u="none" strike="noStrike" kern="1200" cap="none" spc="0" normalizeH="0" baseline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1" i="0" u="none" strike="noStrike" kern="1200" cap="none" spc="0" normalizeH="0" baseline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Increase productivity</a:t>
            </a:r>
          </a:p>
          <a:p>
            <a:pPr marL="342900" marR="0" lvl="0" indent="-3429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latin typeface="Calibri" panose="020F0502020204030204"/>
              </a:rPr>
              <a:t>Secure knowledge base and expert skills</a:t>
            </a:r>
          </a:p>
          <a:p>
            <a:pPr marL="342900" marR="0" lvl="0" indent="-3429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Respond to societal challenges</a:t>
            </a:r>
          </a:p>
          <a:p>
            <a:pPr marL="342900" marR="0" lvl="0" indent="-3429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Increase </a:t>
            </a:r>
            <a:r>
              <a:rPr lang="en-GB" dirty="0">
                <a:latin typeface="Calibri" panose="020F0502020204030204"/>
              </a:rPr>
              <a:t>r</a:t>
            </a:r>
            <a:r>
              <a:rPr kumimoji="0" lang="en-GB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esilience</a:t>
            </a:r>
          </a:p>
          <a:p>
            <a:pPr marL="342900" marR="0" lvl="0" indent="-3429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Facilitate the green/clean transition</a:t>
            </a:r>
          </a:p>
          <a:p>
            <a:pPr marL="342900" marR="0" lvl="0" indent="-3429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latin typeface="Calibri" panose="020F0502020204030204"/>
              </a:rPr>
              <a:t>Boost higher added value for exports</a:t>
            </a:r>
            <a:endParaRPr kumimoji="0" lang="en-GB" b="0" i="0" u="none" strike="noStrike" kern="1200" cap="none" spc="0" normalizeH="0" baseline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itle 3">
            <a:extLst>
              <a:ext uri="{FF2B5EF4-FFF2-40B4-BE49-F238E27FC236}">
                <a16:creationId xmlns:a16="http://schemas.microsoft.com/office/drawing/2014/main" id="{24B7B4A1-B04F-78BA-93B9-7B67967C0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GB" sz="2700" dirty="0"/>
              <a:t>National agreement to raise Finland’s R&amp;D spending from 3% to 4% of GDP by 2030</a:t>
            </a:r>
          </a:p>
        </p:txBody>
      </p:sp>
      <p:pic>
        <p:nvPicPr>
          <p:cNvPr id="18" name="Kuvan paikkamerkki 17" descr="Kuva, joka sisältää kohteen teksti, kuvakaappaus, viiva, Fontti&#10;&#10;Tekoälyn generoima sisältö voi olla virheellistä.">
            <a:extLst>
              <a:ext uri="{FF2B5EF4-FFF2-40B4-BE49-F238E27FC236}">
                <a16:creationId xmlns:a16="http://schemas.microsoft.com/office/drawing/2014/main" id="{6CE86267-5DFC-2583-35D3-F680852DC94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2" t="-21032" r="21500" b="-21032"/>
          <a:stretch/>
        </p:blipFill>
        <p:spPr>
          <a:xfrm>
            <a:off x="6096000" y="0"/>
            <a:ext cx="6096000" cy="6857999"/>
          </a:xfrm>
        </p:spPr>
      </p:pic>
    </p:spTree>
    <p:extLst>
      <p:ext uri="{BB962C8B-B14F-4D97-AF65-F5344CB8AC3E}">
        <p14:creationId xmlns:p14="http://schemas.microsoft.com/office/powerpoint/2010/main" val="252214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65E49E2D-E62F-58AA-C44A-57E52463F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60E3ADB-A2F9-6343-BEDB-14E6435DDB54}" type="slidenum">
              <a:rPr lang="en-GB" sz="500" smtClean="0"/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GB" sz="500" dirty="0"/>
          </a:p>
        </p:txBody>
      </p:sp>
      <p:graphicFrame>
        <p:nvGraphicFramePr>
          <p:cNvPr id="9" name="Sisällön paikkamerkki 6">
            <a:extLst>
              <a:ext uri="{FF2B5EF4-FFF2-40B4-BE49-F238E27FC236}">
                <a16:creationId xmlns:a16="http://schemas.microsoft.com/office/drawing/2014/main" id="{9254C004-A4C4-16FB-75E8-8716DEEC70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7989792"/>
              </p:ext>
            </p:extLst>
          </p:nvPr>
        </p:nvGraphicFramePr>
        <p:xfrm>
          <a:off x="849313" y="1916113"/>
          <a:ext cx="10515600" cy="4098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itle 3">
            <a:extLst>
              <a:ext uri="{FF2B5EF4-FFF2-40B4-BE49-F238E27FC236}">
                <a16:creationId xmlns:a16="http://schemas.microsoft.com/office/drawing/2014/main" id="{1EC52E8B-1E9B-6C0C-58AD-0C45FE2F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/>
              <a:t>Public R&amp;D funding to increase by €280m per year 2024–2030 (Act on R&amp;D funding) – How will it be used?</a:t>
            </a:r>
          </a:p>
        </p:txBody>
      </p:sp>
    </p:spTree>
    <p:extLst>
      <p:ext uri="{BB962C8B-B14F-4D97-AF65-F5344CB8AC3E}">
        <p14:creationId xmlns:p14="http://schemas.microsoft.com/office/powerpoint/2010/main" val="217170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n paikkamerkki 7" descr="Kuva, joka sisältää kohteen kasvi, puu, havupuu, Maakasvi&#10;&#10;Tekoälyn generoima sisältö voi olla virheellistä.">
            <a:extLst>
              <a:ext uri="{FF2B5EF4-FFF2-40B4-BE49-F238E27FC236}">
                <a16:creationId xmlns:a16="http://schemas.microsoft.com/office/drawing/2014/main" id="{BE54C06D-A099-942D-6E02-DB0BC84A883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Tekstin paikkamerkki 5">
            <a:extLst>
              <a:ext uri="{FF2B5EF4-FFF2-40B4-BE49-F238E27FC236}">
                <a16:creationId xmlns:a16="http://schemas.microsoft.com/office/drawing/2014/main" id="{815E6344-A7AB-D572-6795-C2D35F3B199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0" y="2486025"/>
            <a:ext cx="12192000" cy="19256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Otsikko 4">
            <a:extLst>
              <a:ext uri="{FF2B5EF4-FFF2-40B4-BE49-F238E27FC236}">
                <a16:creationId xmlns:a16="http://schemas.microsoft.com/office/drawing/2014/main" id="{39EA7952-8A98-325D-2F73-2B1855465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/>
              <a:t>About the RCF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1BFD14DE-2BD5-F110-8BB3-EEACD32223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7B0AC057-0198-4930-80E5-7E0FA36E1AC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523038"/>
            <a:ext cx="360363" cy="169862"/>
          </a:xfrm>
        </p:spPr>
        <p:txBody>
          <a:bodyPr/>
          <a:lstStyle/>
          <a:p>
            <a:fld id="{160E3ADB-A2F9-6343-BEDB-14E6435DDB54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703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ECEF2E5E-C2D9-C287-796E-F764250F2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82596" y="6522441"/>
            <a:ext cx="360604" cy="17055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60E3ADB-A2F9-6343-BEDB-14E6435DDB54}" type="slidenum">
              <a:rPr lang="en-GB" sz="500" smtClean="0"/>
              <a:pPr>
                <a:lnSpc>
                  <a:spcPct val="90000"/>
                </a:lnSpc>
                <a:spcAft>
                  <a:spcPts val="600"/>
                </a:spcAft>
              </a:pPr>
              <a:t>6</a:t>
            </a:fld>
            <a:endParaRPr lang="en-GB" sz="500" dirty="0"/>
          </a:p>
        </p:txBody>
      </p:sp>
      <p:pic>
        <p:nvPicPr>
          <p:cNvPr id="7" name="Kuvan paikkamerkki 6" descr="Kuva, joka sisältää kohteen piha-, Peruskallio, rakennus, kalkkikivi&#10;&#10;Tekoälyn generoima sisältö voi olla virheellistä.">
            <a:extLst>
              <a:ext uri="{FF2B5EF4-FFF2-40B4-BE49-F238E27FC236}">
                <a16:creationId xmlns:a16="http://schemas.microsoft.com/office/drawing/2014/main" id="{D316B4B3-6522-B623-31FE-5135907A8A8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898296" y="1016806"/>
            <a:ext cx="4293704" cy="4824386"/>
          </a:xfrm>
          <a:noFill/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86B14FB-7170-CA32-9B4C-C7281ED7F7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052608"/>
            <a:ext cx="6815654" cy="456472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* RCF is a governmental agency under the Ministry of Education and Culture.</a:t>
            </a:r>
          </a:p>
          <a:p>
            <a:pPr>
              <a:lnSpc>
                <a:spcPct val="90000"/>
              </a:lnSpc>
            </a:pPr>
            <a:r>
              <a:rPr lang="en-GB" dirty="0"/>
              <a:t>* Steered by the RCF Act and a yearly performance agreement between the RCF and MEC. </a:t>
            </a:r>
          </a:p>
          <a:p>
            <a:pPr>
              <a:lnSpc>
                <a:spcPct val="90000"/>
              </a:lnSpc>
            </a:pPr>
            <a:r>
              <a:rPr lang="en-GB" dirty="0"/>
              <a:t>* Research funding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Researchers and research projects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Research environments such as infrastructures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Thematic funding and cooperation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Membership fees to international research organisations</a:t>
            </a:r>
          </a:p>
          <a:p>
            <a:pPr>
              <a:lnSpc>
                <a:spcPct val="90000"/>
              </a:lnSpc>
            </a:pPr>
            <a:r>
              <a:rPr lang="en-GB" dirty="0"/>
              <a:t>* Research expertise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Data about the research system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Science policy advice nationally and internationally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Representing Finland in international organisations and acting as a contact point </a:t>
            </a:r>
          </a:p>
        </p:txBody>
      </p:sp>
      <p:sp>
        <p:nvSpPr>
          <p:cNvPr id="14" name="Title 4">
            <a:extLst>
              <a:ext uri="{FF2B5EF4-FFF2-40B4-BE49-F238E27FC236}">
                <a16:creationId xmlns:a16="http://schemas.microsoft.com/office/drawing/2014/main" id="{BCAA3424-1D3D-EAAE-E914-7133E4933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97023"/>
            <a:ext cx="6700699" cy="717377"/>
          </a:xfrm>
        </p:spPr>
        <p:txBody>
          <a:bodyPr anchor="b">
            <a:normAutofit/>
          </a:bodyPr>
          <a:lstStyle/>
          <a:p>
            <a:r>
              <a:rPr lang="en-GB" dirty="0"/>
              <a:t>The roles of the RCF</a:t>
            </a:r>
          </a:p>
        </p:txBody>
      </p:sp>
    </p:spTree>
    <p:extLst>
      <p:ext uri="{BB962C8B-B14F-4D97-AF65-F5344CB8AC3E}">
        <p14:creationId xmlns:p14="http://schemas.microsoft.com/office/powerpoint/2010/main" val="2690529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Kuvan paikkamerkki 45" descr="Kuva, joka sisältää kohteen galaksi, avaruus, tähtikuvio, astronomia&#10;&#10;Tekoälyn generoima sisältö voi olla virheellistä.">
            <a:extLst>
              <a:ext uri="{FF2B5EF4-FFF2-40B4-BE49-F238E27FC236}">
                <a16:creationId xmlns:a16="http://schemas.microsoft.com/office/drawing/2014/main" id="{4BC899ED-3924-CF74-3840-49D80138C056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ED83FEA7-01C9-E656-27C9-FEFD62F3B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E3ADB-A2F9-6343-BEDB-14E6435DDB54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7" name="Tekstin paikkamerkki 16">
            <a:extLst>
              <a:ext uri="{FF2B5EF4-FFF2-40B4-BE49-F238E27FC236}">
                <a16:creationId xmlns:a16="http://schemas.microsoft.com/office/drawing/2014/main" id="{9807FCCF-814C-9A66-8499-E6EA5220B0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Tekstin paikkamerkki 17">
            <a:extLst>
              <a:ext uri="{FF2B5EF4-FFF2-40B4-BE49-F238E27FC236}">
                <a16:creationId xmlns:a16="http://schemas.microsoft.com/office/drawing/2014/main" id="{86CF8955-C4D1-0BEC-D3A1-2CD6D62415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3" name="Tekstin paikkamerkki 32">
            <a:extLst>
              <a:ext uri="{FF2B5EF4-FFF2-40B4-BE49-F238E27FC236}">
                <a16:creationId xmlns:a16="http://schemas.microsoft.com/office/drawing/2014/main" id="{B050B892-A2FE-F248-DD47-AD6E6A1F660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4" name="Tekstin paikkamerkki 33">
            <a:extLst>
              <a:ext uri="{FF2B5EF4-FFF2-40B4-BE49-F238E27FC236}">
                <a16:creationId xmlns:a16="http://schemas.microsoft.com/office/drawing/2014/main" id="{481A6D9E-A058-DF3A-A5BA-A4A9299DAB0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9" name="Tekstin paikkamerkki 28">
            <a:extLst>
              <a:ext uri="{FF2B5EF4-FFF2-40B4-BE49-F238E27FC236}">
                <a16:creationId xmlns:a16="http://schemas.microsoft.com/office/drawing/2014/main" id="{3734E28D-35F6-DA5D-1671-3BC2DD7BE751}"/>
              </a:ext>
            </a:extLst>
          </p:cNvPr>
          <p:cNvSpPr>
            <a:spLocks noGrp="1"/>
          </p:cNvSpPr>
          <p:nvPr>
            <p:ph type="body" sz="half" idx="23"/>
          </p:nvPr>
        </p:nvSpPr>
        <p:spPr/>
        <p:txBody>
          <a:bodyPr/>
          <a:lstStyle/>
          <a:p>
            <a:r>
              <a:rPr lang="en-GB" dirty="0"/>
              <a:t>Openness Transparency Reliability</a:t>
            </a:r>
            <a:br>
              <a:rPr lang="en-GB" dirty="0"/>
            </a:br>
            <a:r>
              <a:rPr lang="en-GB" dirty="0"/>
              <a:t>Equality and nondiscrimination</a:t>
            </a:r>
          </a:p>
        </p:txBody>
      </p:sp>
      <p:sp>
        <p:nvSpPr>
          <p:cNvPr id="31" name="Tekstin paikkamerkki 30">
            <a:extLst>
              <a:ext uri="{FF2B5EF4-FFF2-40B4-BE49-F238E27FC236}">
                <a16:creationId xmlns:a16="http://schemas.microsoft.com/office/drawing/2014/main" id="{F51FAC02-D40E-78F7-8440-DE60F312D301}"/>
              </a:ext>
            </a:extLst>
          </p:cNvPr>
          <p:cNvSpPr>
            <a:spLocks noGrp="1"/>
          </p:cNvSpPr>
          <p:nvPr>
            <p:ph type="body" sz="half" idx="25"/>
          </p:nvPr>
        </p:nvSpPr>
        <p:spPr/>
        <p:txBody>
          <a:bodyPr/>
          <a:lstStyle/>
          <a:p>
            <a:r>
              <a:rPr lang="en-GB" dirty="0"/>
              <a:t>Our values</a:t>
            </a:r>
          </a:p>
        </p:txBody>
      </p:sp>
      <p:sp>
        <p:nvSpPr>
          <p:cNvPr id="20" name="Tekstin paikkamerkki 19">
            <a:extLst>
              <a:ext uri="{FF2B5EF4-FFF2-40B4-BE49-F238E27FC236}">
                <a16:creationId xmlns:a16="http://schemas.microsoft.com/office/drawing/2014/main" id="{1CEAE259-F186-3671-E722-F87579011181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en-GB" dirty="0"/>
              <a:t>Bold research for Finland and the world</a:t>
            </a:r>
          </a:p>
        </p:txBody>
      </p:sp>
      <p:sp>
        <p:nvSpPr>
          <p:cNvPr id="23" name="Tekstin paikkamerkki 22">
            <a:extLst>
              <a:ext uri="{FF2B5EF4-FFF2-40B4-BE49-F238E27FC236}">
                <a16:creationId xmlns:a16="http://schemas.microsoft.com/office/drawing/2014/main" id="{C60E645D-DF4A-D892-4135-51D0315D204D}"/>
              </a:ext>
            </a:extLst>
          </p:cNvPr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r>
              <a:rPr lang="en-GB" dirty="0"/>
              <a:t>Our vision</a:t>
            </a:r>
          </a:p>
        </p:txBody>
      </p:sp>
      <p:sp>
        <p:nvSpPr>
          <p:cNvPr id="40" name="Tekstin paikkamerkki 39">
            <a:extLst>
              <a:ext uri="{FF2B5EF4-FFF2-40B4-BE49-F238E27FC236}">
                <a16:creationId xmlns:a16="http://schemas.microsoft.com/office/drawing/2014/main" id="{9A9C7951-9E64-AF0D-9158-D81FCE5DC50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Kuva 2">
            <a:extLst>
              <a:ext uri="{FF2B5EF4-FFF2-40B4-BE49-F238E27FC236}">
                <a16:creationId xmlns:a16="http://schemas.microsoft.com/office/drawing/2014/main" id="{154DC7F5-CB24-E69B-535E-6DB7F952F6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91354" y="2336387"/>
            <a:ext cx="810000" cy="810000"/>
          </a:xfrm>
          <a:prstGeom prst="rect">
            <a:avLst/>
          </a:prstGeom>
        </p:spPr>
      </p:pic>
      <p:pic>
        <p:nvPicPr>
          <p:cNvPr id="5" name="Kuva 4">
            <a:extLst>
              <a:ext uri="{FF2B5EF4-FFF2-40B4-BE49-F238E27FC236}">
                <a16:creationId xmlns:a16="http://schemas.microsoft.com/office/drawing/2014/main" id="{50BE453F-EAB3-9EE2-B25B-5C6994653D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99937" y="2351285"/>
            <a:ext cx="810000" cy="810000"/>
          </a:xfrm>
          <a:prstGeom prst="rect">
            <a:avLst/>
          </a:prstGeom>
        </p:spPr>
      </p:pic>
      <p:sp>
        <p:nvSpPr>
          <p:cNvPr id="42" name="Tekstin paikkamerkki 41">
            <a:extLst>
              <a:ext uri="{FF2B5EF4-FFF2-40B4-BE49-F238E27FC236}">
                <a16:creationId xmlns:a16="http://schemas.microsoft.com/office/drawing/2014/main" id="{6D782FDB-B2A2-7BB0-E6D4-D6321D24EF76}"/>
              </a:ext>
            </a:extLst>
          </p:cNvPr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4" name="Tekstin paikkamerkki 43">
            <a:extLst>
              <a:ext uri="{FF2B5EF4-FFF2-40B4-BE49-F238E27FC236}">
                <a16:creationId xmlns:a16="http://schemas.microsoft.com/office/drawing/2014/main" id="{5A00A248-F6F1-9BB9-55AD-B1E2BF50B875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7" name="Tekstin paikkamerkki 18">
            <a:extLst>
              <a:ext uri="{FF2B5EF4-FFF2-40B4-BE49-F238E27FC236}">
                <a16:creationId xmlns:a16="http://schemas.microsoft.com/office/drawing/2014/main" id="{6E876B17-2D49-7B59-B63E-00916D2751E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876804" y="3119120"/>
            <a:ext cx="2382591" cy="2902268"/>
          </a:xfrm>
        </p:spPr>
        <p:txBody>
          <a:bodyPr/>
          <a:lstStyle/>
          <a:p>
            <a:endParaRPr lang="en-GB"/>
          </a:p>
        </p:txBody>
      </p:sp>
      <p:sp>
        <p:nvSpPr>
          <p:cNvPr id="48" name="Tekstin paikkamerkki 31">
            <a:extLst>
              <a:ext uri="{FF2B5EF4-FFF2-40B4-BE49-F238E27FC236}">
                <a16:creationId xmlns:a16="http://schemas.microsoft.com/office/drawing/2014/main" id="{11FCE6ED-2317-90E3-08D8-34906D807A2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405122" y="2042930"/>
            <a:ext cx="1388111" cy="1386070"/>
          </a:xfrm>
        </p:spPr>
        <p:txBody>
          <a:bodyPr/>
          <a:lstStyle/>
          <a:p>
            <a:endParaRPr lang="en-GB"/>
          </a:p>
        </p:txBody>
      </p:sp>
      <p:sp>
        <p:nvSpPr>
          <p:cNvPr id="49" name="Tekstin paikkamerkki 24">
            <a:extLst>
              <a:ext uri="{FF2B5EF4-FFF2-40B4-BE49-F238E27FC236}">
                <a16:creationId xmlns:a16="http://schemas.microsoft.com/office/drawing/2014/main" id="{01110F42-CF0C-0E69-C57A-C405FBC0C579}"/>
              </a:ext>
            </a:extLst>
          </p:cNvPr>
          <p:cNvSpPr txBox="1">
            <a:spLocks/>
          </p:cNvSpPr>
          <p:nvPr/>
        </p:nvSpPr>
        <p:spPr>
          <a:xfrm>
            <a:off x="5082071" y="4287520"/>
            <a:ext cx="1965160" cy="155114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 b="0" i="0" kern="1200">
                <a:solidFill>
                  <a:schemeClr val="bg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2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To open up new avenues for excellent, responsible and high-impact research</a:t>
            </a:r>
            <a:endParaRPr lang="en-GB" dirty="0"/>
          </a:p>
        </p:txBody>
      </p:sp>
      <p:sp>
        <p:nvSpPr>
          <p:cNvPr id="50" name="Tekstin paikkamerkki 26">
            <a:extLst>
              <a:ext uri="{FF2B5EF4-FFF2-40B4-BE49-F238E27FC236}">
                <a16:creationId xmlns:a16="http://schemas.microsoft.com/office/drawing/2014/main" id="{F611F9D1-6E8E-5947-EB51-7A659CE4F88D}"/>
              </a:ext>
            </a:extLst>
          </p:cNvPr>
          <p:cNvSpPr txBox="1">
            <a:spLocks/>
          </p:cNvSpPr>
          <p:nvPr/>
        </p:nvSpPr>
        <p:spPr>
          <a:xfrm>
            <a:off x="5082071" y="3647440"/>
            <a:ext cx="1965160" cy="52832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800" b="1" i="0" kern="1200">
                <a:solidFill>
                  <a:schemeClr val="bg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2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Our mission</a:t>
            </a:r>
            <a:endParaRPr lang="en-GB" dirty="0"/>
          </a:p>
        </p:txBody>
      </p:sp>
      <p:pic>
        <p:nvPicPr>
          <p:cNvPr id="51" name="Kuva 50">
            <a:extLst>
              <a:ext uri="{FF2B5EF4-FFF2-40B4-BE49-F238E27FC236}">
                <a16:creationId xmlns:a16="http://schemas.microsoft.com/office/drawing/2014/main" id="{0F245ADD-2203-F423-FC98-5FF5C08D43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691000" y="2336387"/>
            <a:ext cx="810000" cy="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566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uolivapaa piirto 22">
            <a:extLst>
              <a:ext uri="{FF2B5EF4-FFF2-40B4-BE49-F238E27FC236}">
                <a16:creationId xmlns:a16="http://schemas.microsoft.com/office/drawing/2014/main" id="{3387880C-2E72-56BC-A097-640D46B162AB}"/>
              </a:ext>
            </a:extLst>
          </p:cNvPr>
          <p:cNvSpPr/>
          <p:nvPr/>
        </p:nvSpPr>
        <p:spPr>
          <a:xfrm>
            <a:off x="2412607" y="4262592"/>
            <a:ext cx="7389924" cy="2610398"/>
          </a:xfrm>
          <a:custGeom>
            <a:avLst/>
            <a:gdLst>
              <a:gd name="connsiteX0" fmla="*/ 3694961 w 7389924"/>
              <a:gd name="connsiteY0" fmla="*/ 0 h 2610398"/>
              <a:gd name="connsiteX1" fmla="*/ 7338690 w 7389924"/>
              <a:gd name="connsiteY1" fmla="*/ 2463440 h 2610398"/>
              <a:gd name="connsiteX2" fmla="*/ 7389924 w 7389924"/>
              <a:gd name="connsiteY2" fmla="*/ 2610398 h 2610398"/>
              <a:gd name="connsiteX3" fmla="*/ 0 w 7389924"/>
              <a:gd name="connsiteY3" fmla="*/ 2610398 h 2610398"/>
              <a:gd name="connsiteX4" fmla="*/ 51233 w 7389924"/>
              <a:gd name="connsiteY4" fmla="*/ 2463440 h 2610398"/>
              <a:gd name="connsiteX5" fmla="*/ 3694961 w 7389924"/>
              <a:gd name="connsiteY5" fmla="*/ 0 h 2610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89924" h="2610398">
                <a:moveTo>
                  <a:pt x="3694961" y="0"/>
                </a:moveTo>
                <a:cubicBezTo>
                  <a:pt x="5346077" y="0"/>
                  <a:pt x="6759061" y="1019556"/>
                  <a:pt x="7338690" y="2463440"/>
                </a:cubicBezTo>
                <a:lnTo>
                  <a:pt x="7389924" y="2610398"/>
                </a:lnTo>
                <a:lnTo>
                  <a:pt x="0" y="2610398"/>
                </a:lnTo>
                <a:lnTo>
                  <a:pt x="51233" y="2463440"/>
                </a:lnTo>
                <a:cubicBezTo>
                  <a:pt x="630862" y="1019556"/>
                  <a:pt x="2043847" y="0"/>
                  <a:pt x="3694961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31" name="Tekstin paikkamerkki 5">
            <a:extLst>
              <a:ext uri="{FF2B5EF4-FFF2-40B4-BE49-F238E27FC236}">
                <a16:creationId xmlns:a16="http://schemas.microsoft.com/office/drawing/2014/main" id="{4876EB4E-971D-B279-286A-E72D6CC1399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116205" y="3837479"/>
            <a:ext cx="1781502" cy="1781502"/>
          </a:xfrm>
          <a:solidFill>
            <a:schemeClr val="accent4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GB" dirty="0"/>
          </a:p>
        </p:txBody>
      </p:sp>
      <p:sp>
        <p:nvSpPr>
          <p:cNvPr id="35" name="Tekstin paikkamerkki 13">
            <a:extLst>
              <a:ext uri="{FF2B5EF4-FFF2-40B4-BE49-F238E27FC236}">
                <a16:creationId xmlns:a16="http://schemas.microsoft.com/office/drawing/2014/main" id="{95666E37-D936-5C79-B8EC-1EC4F5FDB5F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368750" y="3837479"/>
            <a:ext cx="1781502" cy="178150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GB" dirty="0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13361EC7-2899-07BB-EB4D-EBC07D97E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4323" y="4025459"/>
            <a:ext cx="1250999" cy="1250999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8BCC0843-B8CB-726D-BEDB-00D2FDF60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5679" y="4062479"/>
            <a:ext cx="1638680" cy="1328659"/>
          </a:xfrm>
          <a:prstGeom prst="rect">
            <a:avLst/>
          </a:prstGeom>
        </p:spPr>
      </p:pic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2C926C0E-1589-BF5E-809E-A7261B5AD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1391" y="634110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0E3ADB-A2F9-6343-BEDB-14E6435DDB54}" type="slidenum">
              <a:rPr kumimoji="0" lang="en-GB" sz="1200" b="0" i="0" u="none" strike="noStrike" kern="1200" cap="none" spc="0" normalizeH="0" baseline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6" name="Tekstin paikkamerkki 12">
            <a:extLst>
              <a:ext uri="{FF2B5EF4-FFF2-40B4-BE49-F238E27FC236}">
                <a16:creationId xmlns:a16="http://schemas.microsoft.com/office/drawing/2014/main" id="{72C1D85B-C04F-3B88-57A6-660059A00837}"/>
              </a:ext>
            </a:extLst>
          </p:cNvPr>
          <p:cNvSpPr txBox="1">
            <a:spLocks/>
          </p:cNvSpPr>
          <p:nvPr/>
        </p:nvSpPr>
        <p:spPr>
          <a:xfrm>
            <a:off x="9348754" y="4528562"/>
            <a:ext cx="2958170" cy="837917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 b="0" i="0" kern="1200">
                <a:solidFill>
                  <a:schemeClr val="bg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2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+mn-cs"/>
              </a:rPr>
              <a:t>We fund research that</a:t>
            </a:r>
            <a:br>
              <a:rPr kumimoji="0" lang="en-GB" sz="16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+mn-cs"/>
              </a:rPr>
            </a:br>
            <a:r>
              <a:rPr kumimoji="0" lang="en-GB" sz="16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+mn-cs"/>
              </a:rPr>
              <a:t>helps solve societal</a:t>
            </a:r>
            <a:br>
              <a:rPr kumimoji="0" lang="en-GB" sz="16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+mn-cs"/>
              </a:rPr>
            </a:br>
            <a:r>
              <a:rPr kumimoji="0" lang="en-GB" sz="16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+mn-cs"/>
              </a:rPr>
              <a:t>challenges together</a:t>
            </a:r>
          </a:p>
        </p:txBody>
      </p:sp>
      <p:sp>
        <p:nvSpPr>
          <p:cNvPr id="37" name="Tekstin paikkamerkki 14">
            <a:extLst>
              <a:ext uri="{FF2B5EF4-FFF2-40B4-BE49-F238E27FC236}">
                <a16:creationId xmlns:a16="http://schemas.microsoft.com/office/drawing/2014/main" id="{9F921AE8-9359-2D8E-0989-538629E7A089}"/>
              </a:ext>
            </a:extLst>
          </p:cNvPr>
          <p:cNvSpPr txBox="1">
            <a:spLocks/>
          </p:cNvSpPr>
          <p:nvPr/>
        </p:nvSpPr>
        <p:spPr>
          <a:xfrm>
            <a:off x="9348756" y="4158350"/>
            <a:ext cx="1790246" cy="48129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800" b="1" i="0" kern="1200">
                <a:solidFill>
                  <a:schemeClr val="bg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2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+mn-cs"/>
              </a:rPr>
              <a:t>Shift</a:t>
            </a:r>
          </a:p>
        </p:txBody>
      </p:sp>
      <p:sp>
        <p:nvSpPr>
          <p:cNvPr id="40" name="Tekstin paikkamerkki 3">
            <a:extLst>
              <a:ext uri="{FF2B5EF4-FFF2-40B4-BE49-F238E27FC236}">
                <a16:creationId xmlns:a16="http://schemas.microsoft.com/office/drawing/2014/main" id="{D7BF5003-C8CA-39FB-696E-CEE52066F881}"/>
              </a:ext>
            </a:extLst>
          </p:cNvPr>
          <p:cNvSpPr txBox="1">
            <a:spLocks/>
          </p:cNvSpPr>
          <p:nvPr/>
        </p:nvSpPr>
        <p:spPr>
          <a:xfrm>
            <a:off x="479682" y="4528562"/>
            <a:ext cx="2479351" cy="141308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 b="0" i="0" kern="1200">
                <a:solidFill>
                  <a:schemeClr val="bg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2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+mn-cs"/>
              </a:rPr>
              <a:t>We provide</a:t>
            </a:r>
            <a:br>
              <a:rPr kumimoji="0" lang="en-GB" sz="16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+mn-cs"/>
              </a:rPr>
            </a:br>
            <a:r>
              <a:rPr kumimoji="0" lang="en-GB" sz="16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+mn-cs"/>
              </a:rPr>
              <a:t>long-term funding for bold research ideas</a:t>
            </a:r>
          </a:p>
        </p:txBody>
      </p:sp>
      <p:sp>
        <p:nvSpPr>
          <p:cNvPr id="41" name="Tekstin paikkamerkki 6">
            <a:extLst>
              <a:ext uri="{FF2B5EF4-FFF2-40B4-BE49-F238E27FC236}">
                <a16:creationId xmlns:a16="http://schemas.microsoft.com/office/drawing/2014/main" id="{8EB1B29A-3266-8F6D-9E6D-C66EC0936E5F}"/>
              </a:ext>
            </a:extLst>
          </p:cNvPr>
          <p:cNvSpPr txBox="1">
            <a:spLocks/>
          </p:cNvSpPr>
          <p:nvPr/>
        </p:nvSpPr>
        <p:spPr>
          <a:xfrm>
            <a:off x="479682" y="4158350"/>
            <a:ext cx="2479351" cy="48129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800" b="1" i="0" kern="1200">
                <a:solidFill>
                  <a:schemeClr val="bg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2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+mn-cs"/>
              </a:rPr>
              <a:t>Spark</a:t>
            </a:r>
          </a:p>
        </p:txBody>
      </p:sp>
      <p:sp>
        <p:nvSpPr>
          <p:cNvPr id="6" name="Otsikko 5">
            <a:extLst>
              <a:ext uri="{FF2B5EF4-FFF2-40B4-BE49-F238E27FC236}">
                <a16:creationId xmlns:a16="http://schemas.microsoft.com/office/drawing/2014/main" id="{14163B30-F7CF-A7FC-BDD8-44A25A1A2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Excellent research and expertise make Finland a leading country in sustainable growth</a:t>
            </a:r>
            <a:endParaRPr lang="en-GB" dirty="0"/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F40244C5-9127-1BD5-4615-CBBB2B41BEE0}"/>
              </a:ext>
            </a:extLst>
          </p:cNvPr>
          <p:cNvSpPr txBox="1"/>
          <p:nvPr/>
        </p:nvSpPr>
        <p:spPr>
          <a:xfrm>
            <a:off x="4839217" y="5366479"/>
            <a:ext cx="2522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spc="200" dirty="0">
                <a:latin typeface="Avenir Next Medium" panose="020B0503020202020204" pitchFamily="34" charset="0"/>
              </a:rPr>
              <a:t>SKILLED PEOPLE</a:t>
            </a:r>
          </a:p>
        </p:txBody>
      </p:sp>
      <p:sp>
        <p:nvSpPr>
          <p:cNvPr id="38" name="Tekstin paikkamerkki 8">
            <a:extLst>
              <a:ext uri="{FF2B5EF4-FFF2-40B4-BE49-F238E27FC236}">
                <a16:creationId xmlns:a16="http://schemas.microsoft.com/office/drawing/2014/main" id="{CC4CB4A4-F208-B35C-FABB-B877086770D4}"/>
              </a:ext>
            </a:extLst>
          </p:cNvPr>
          <p:cNvSpPr txBox="1">
            <a:spLocks/>
          </p:cNvSpPr>
          <p:nvPr/>
        </p:nvSpPr>
        <p:spPr>
          <a:xfrm>
            <a:off x="4584215" y="2469576"/>
            <a:ext cx="3150709" cy="528456"/>
          </a:xfrm>
          <a:prstGeom prst="rect">
            <a:avLst/>
          </a:prstGeom>
        </p:spPr>
        <p:txBody>
          <a:bodyPr vert="horz" lIns="0" tIns="0" rIns="0" bIns="0" rtlCol="0" anchor="t">
            <a:normAutofit fontScale="925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 b="0" i="0" kern="1200">
                <a:solidFill>
                  <a:schemeClr val="bg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2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+mn-cs"/>
              </a:rPr>
              <a:t>We fund research environments that strengthen cutting-edge science</a:t>
            </a:r>
          </a:p>
        </p:txBody>
      </p:sp>
      <p:sp>
        <p:nvSpPr>
          <p:cNvPr id="39" name="Tekstin paikkamerkki 10">
            <a:extLst>
              <a:ext uri="{FF2B5EF4-FFF2-40B4-BE49-F238E27FC236}">
                <a16:creationId xmlns:a16="http://schemas.microsoft.com/office/drawing/2014/main" id="{94BA0D31-1E24-379B-D9D0-14D0D59C7CFF}"/>
              </a:ext>
            </a:extLst>
          </p:cNvPr>
          <p:cNvSpPr txBox="1">
            <a:spLocks/>
          </p:cNvSpPr>
          <p:nvPr/>
        </p:nvSpPr>
        <p:spPr>
          <a:xfrm>
            <a:off x="5213803" y="2099369"/>
            <a:ext cx="1790246" cy="48129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800" b="1" i="0" kern="1200">
                <a:solidFill>
                  <a:schemeClr val="bg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2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+mn-cs"/>
              </a:rPr>
              <a:t>Forge</a:t>
            </a:r>
          </a:p>
        </p:txBody>
      </p:sp>
      <p:sp>
        <p:nvSpPr>
          <p:cNvPr id="33" name="Tekstin paikkamerkki 9">
            <a:extLst>
              <a:ext uri="{FF2B5EF4-FFF2-40B4-BE49-F238E27FC236}">
                <a16:creationId xmlns:a16="http://schemas.microsoft.com/office/drawing/2014/main" id="{77283D58-D733-067C-44F9-A04D8313A82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242478" y="3102962"/>
            <a:ext cx="1781502" cy="1781502"/>
          </a:xfrm>
          <a:solidFill>
            <a:schemeClr val="accent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GB" dirty="0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9F5AAB4D-5C3F-467E-7D55-3ECE14B56A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3045" y="3430826"/>
            <a:ext cx="1121934" cy="1121934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64FC5DC9-3153-492C-D789-2E875C4567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773711" y="5826735"/>
            <a:ext cx="644577" cy="64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272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2ECACCB0-729E-F2AB-EC88-9041C3D84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60E3ADB-A2F9-6343-BEDB-14E6435DDB54}" type="slidenum">
              <a:rPr kumimoji="0" lang="fi-FI" sz="500" b="0" i="0" u="none" strike="noStrike" kern="1200" cap="none" spc="0" normalizeH="0" baseline="0" noProof="0" smtClean="0">
                <a:ln>
                  <a:noFill/>
                </a:ln>
                <a:solidFill>
                  <a:srgbClr val="132C5F">
                    <a:tint val="82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i-FI" sz="500" b="0" i="0" u="none" strike="noStrike" kern="1200" cap="none" spc="0" normalizeH="0" baseline="0" noProof="0">
              <a:ln>
                <a:noFill/>
              </a:ln>
              <a:solidFill>
                <a:srgbClr val="132C5F">
                  <a:tint val="82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D41F92E3-22F5-387F-6884-B055EDD3BAB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400" dirty="0"/>
              <a:t>Our funding for long-term and innovative research is at an all-time high.</a:t>
            </a:r>
          </a:p>
          <a:p>
            <a:r>
              <a:rPr lang="en-US" sz="2400" dirty="0"/>
              <a:t>We facilitate new initiatives by making sure the innovation path starts wide.</a:t>
            </a:r>
          </a:p>
          <a:p>
            <a:r>
              <a:rPr lang="en-US" sz="2400" dirty="0"/>
              <a:t>We enable the transfer of new knowledge and skills to society.</a:t>
            </a:r>
          </a:p>
        </p:txBody>
      </p:sp>
      <p:sp>
        <p:nvSpPr>
          <p:cNvPr id="20" name="Title 4">
            <a:extLst>
              <a:ext uri="{FF2B5EF4-FFF2-40B4-BE49-F238E27FC236}">
                <a16:creationId xmlns:a16="http://schemas.microsoft.com/office/drawing/2014/main" id="{A0523C12-A4F8-3883-6F3D-165B5F9AA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 versatile and multi-sector funding portfolio </a:t>
            </a:r>
          </a:p>
        </p:txBody>
      </p:sp>
      <p:sp>
        <p:nvSpPr>
          <p:cNvPr id="7" name="Tekstiruutu 6">
            <a:extLst>
              <a:ext uri="{FF2B5EF4-FFF2-40B4-BE49-F238E27FC236}">
                <a16:creationId xmlns:a16="http://schemas.microsoft.com/office/drawing/2014/main" id="{D487D217-8FC2-4DF9-C749-3EA22553D4F7}"/>
              </a:ext>
            </a:extLst>
          </p:cNvPr>
          <p:cNvSpPr txBox="1"/>
          <p:nvPr/>
        </p:nvSpPr>
        <p:spPr>
          <a:xfrm>
            <a:off x="6166946" y="6353800"/>
            <a:ext cx="50733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LT Pro"/>
                <a:ea typeface="+mn-ea"/>
                <a:cs typeface="+mn-cs"/>
              </a:rPr>
              <a:t>Source: RCF and SRC; General Government Fiscal Plan 2026–2029, within limits.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8" name="Sisällön paikkamerkki 7" descr="Kuva, joka sisältää kohteen teksti, kuvakaappaus, viiva, Fontti&#10;&#10;Tekoälyn generoima sisältö voi olla virheellistä.">
            <a:extLst>
              <a:ext uri="{FF2B5EF4-FFF2-40B4-BE49-F238E27FC236}">
                <a16:creationId xmlns:a16="http://schemas.microsoft.com/office/drawing/2014/main" id="{96A251B1-C10B-C2C3-A5C8-D3D8B37835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069" y="1346700"/>
            <a:ext cx="5029249" cy="4056650"/>
          </a:xfrm>
        </p:spPr>
      </p:pic>
    </p:spTree>
    <p:extLst>
      <p:ext uri="{BB962C8B-B14F-4D97-AF65-F5344CB8AC3E}">
        <p14:creationId xmlns:p14="http://schemas.microsoft.com/office/powerpoint/2010/main" val="2770313230"/>
      </p:ext>
    </p:extLst>
  </p:cSld>
  <p:clrMapOvr>
    <a:masterClrMapping/>
  </p:clrMapOvr>
</p:sld>
</file>

<file path=ppt/theme/theme1.xml><?xml version="1.0" encoding="utf-8"?>
<a:theme xmlns:a="http://schemas.openxmlformats.org/drawingml/2006/main" name="Suomen Akatemia">
  <a:themeElements>
    <a:clrScheme name="Akatemian ppt-teema">
      <a:dk1>
        <a:srgbClr val="132C5F"/>
      </a:dk1>
      <a:lt1>
        <a:srgbClr val="FFFFFF"/>
      </a:lt1>
      <a:dk2>
        <a:srgbClr val="A63B74"/>
      </a:dk2>
      <a:lt2>
        <a:srgbClr val="F2F2F2"/>
      </a:lt2>
      <a:accent1>
        <a:srgbClr val="00599C"/>
      </a:accent1>
      <a:accent2>
        <a:srgbClr val="D3D969"/>
      </a:accent2>
      <a:accent3>
        <a:srgbClr val="078390"/>
      </a:accent3>
      <a:accent4>
        <a:srgbClr val="E5AB2A"/>
      </a:accent4>
      <a:accent5>
        <a:srgbClr val="50AADC"/>
      </a:accent5>
      <a:accent6>
        <a:srgbClr val="6F4185"/>
      </a:accent6>
      <a:hlink>
        <a:srgbClr val="00599C"/>
      </a:hlink>
      <a:folHlink>
        <a:srgbClr val="132C5F"/>
      </a:folHlink>
    </a:clrScheme>
    <a:fontScheme name="Avenir Next LT Pro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cap="rnd">
          <a:solidFill>
            <a:schemeClr val="accent1"/>
          </a:solidFill>
          <a:tailEnd type="none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400" dirty="0">
            <a:solidFill>
              <a:srgbClr val="132D5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uomen Akatemia esityspohja 2025 ENG" id="{E36694A2-F23F-264E-9D85-3921A8F8B561}" vid="{415019F4-DE89-AB4D-AE59-456D96616222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SA_EN esityspohja 2025</Template>
  <TotalTime>321</TotalTime>
  <Words>953</Words>
  <Application>Microsoft Office PowerPoint</Application>
  <PresentationFormat>Laajakuva</PresentationFormat>
  <Paragraphs>169</Paragraphs>
  <Slides>14</Slides>
  <Notes>3</Notes>
  <HiddenSlides>0</HiddenSlides>
  <MMClips>0</MMClips>
  <ScaleCrop>false</ScaleCrop>
  <HeadingPairs>
    <vt:vector size="6" baseType="variant">
      <vt:variant>
        <vt:lpstr>Käytetyt fontit</vt:lpstr>
      </vt:variant>
      <vt:variant>
        <vt:i4>6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14</vt:i4>
      </vt:variant>
    </vt:vector>
  </HeadingPairs>
  <TitlesOfParts>
    <vt:vector size="21" baseType="lpstr">
      <vt:lpstr>Aptos</vt:lpstr>
      <vt:lpstr>Arial</vt:lpstr>
      <vt:lpstr>Avenir Next LT Pro</vt:lpstr>
      <vt:lpstr>Avenir Next Medium</vt:lpstr>
      <vt:lpstr>Calibri</vt:lpstr>
      <vt:lpstr>Source Sans Pro</vt:lpstr>
      <vt:lpstr>Suomen Akatemia</vt:lpstr>
      <vt:lpstr>National research policies and Research Council of Finland</vt:lpstr>
      <vt:lpstr>R&amp;D funding and policies in Finland</vt:lpstr>
      <vt:lpstr>National agreement to raise Finland’s R&amp;D spending from 3% to 4% of GDP by 2030</vt:lpstr>
      <vt:lpstr>Public R&amp;D funding to increase by €280m per year 2024–2030 (Act on R&amp;D funding) – How will it be used?</vt:lpstr>
      <vt:lpstr>About the RCF</vt:lpstr>
      <vt:lpstr>The roles of the RCF</vt:lpstr>
      <vt:lpstr>PowerPoint-esitys</vt:lpstr>
      <vt:lpstr>Excellent research and expertise make Finland a leading country in sustainable growth</vt:lpstr>
      <vt:lpstr>A versatile and multi-sector funding portfolio </vt:lpstr>
      <vt:lpstr>PowerPoint-esitys</vt:lpstr>
      <vt:lpstr>PowerPoint-esitys</vt:lpstr>
      <vt:lpstr>RCF decision-making bodies</vt:lpstr>
      <vt:lpstr>RCF Administration Office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Gustafsson Kenneth (SA)</dc:creator>
  <cp:lastModifiedBy>Eerola Paula (SA)</cp:lastModifiedBy>
  <cp:revision>27</cp:revision>
  <dcterms:created xsi:type="dcterms:W3CDTF">2025-05-07T07:58:48Z</dcterms:created>
  <dcterms:modified xsi:type="dcterms:W3CDTF">2025-05-28T12:01:48Z</dcterms:modified>
</cp:coreProperties>
</file>