
<file path=[Content_Types].xml><?xml version="1.0" encoding="utf-8"?>
<Types xmlns="http://schemas.openxmlformats.org/package/2006/content-types">
  <Default Extension="avi" ContentType="video/x-msvideo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6" r:id="rId1"/>
    <p:sldMasterId id="2147483661" r:id="rId2"/>
  </p:sldMasterIdLst>
  <p:notesMasterIdLst>
    <p:notesMasterId r:id="rId24"/>
  </p:notesMasterIdLst>
  <p:sldIdLst>
    <p:sldId id="258" r:id="rId3"/>
    <p:sldId id="273" r:id="rId4"/>
    <p:sldId id="270" r:id="rId5"/>
    <p:sldId id="534" r:id="rId6"/>
    <p:sldId id="533" r:id="rId7"/>
    <p:sldId id="256" r:id="rId8"/>
    <p:sldId id="271" r:id="rId9"/>
    <p:sldId id="535" r:id="rId10"/>
    <p:sldId id="536" r:id="rId11"/>
    <p:sldId id="298" r:id="rId12"/>
    <p:sldId id="299" r:id="rId13"/>
    <p:sldId id="281" r:id="rId14"/>
    <p:sldId id="287" r:id="rId15"/>
    <p:sldId id="542" r:id="rId16"/>
    <p:sldId id="537" r:id="rId17"/>
    <p:sldId id="257" r:id="rId18"/>
    <p:sldId id="538" r:id="rId19"/>
    <p:sldId id="541" r:id="rId20"/>
    <p:sldId id="540" r:id="rId21"/>
    <p:sldId id="259" r:id="rId22"/>
    <p:sldId id="530" r:id="rId23"/>
  </p:sldIdLst>
  <p:sldSz cx="9144000" cy="6858000" type="screen4x3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534BB22-92AB-46B0-BB9D-8FC8A48D7919}" v="148" dt="2025-05-28T09:06:45.5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0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Relationship Id="rId4" Type="http://schemas.openxmlformats.org/officeDocument/2006/relationships/image" Target="../media/image17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Relationship Id="rId4" Type="http://schemas.openxmlformats.org/officeDocument/2006/relationships/image" Target="../media/image1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ED26F5-A524-4411-BA37-41B993AC0901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</dgm:pt>
    <dgm:pt modelId="{3A2FB422-5EBF-415D-B982-3ED5E444C816}">
      <dgm:prSet phldrT="[Text]" custT="1"/>
      <dgm:spPr/>
      <dgm:t>
        <a:bodyPr/>
        <a:lstStyle/>
        <a:p>
          <a:r>
            <a:rPr lang="fi-FI" sz="2600" dirty="0"/>
            <a:t>CLIC+IMCC</a:t>
          </a:r>
        </a:p>
        <a:p>
          <a:r>
            <a:rPr lang="fi-FI" sz="1700" dirty="0" err="1"/>
            <a:t>Development</a:t>
          </a:r>
          <a:r>
            <a:rPr lang="fi-FI" sz="1700" dirty="0"/>
            <a:t> of </a:t>
          </a:r>
          <a:r>
            <a:rPr lang="fi-FI" sz="1700" dirty="0" err="1"/>
            <a:t>multiscale</a:t>
          </a:r>
          <a:r>
            <a:rPr lang="fi-FI" sz="1700" dirty="0"/>
            <a:t> </a:t>
          </a:r>
          <a:r>
            <a:rPr lang="fi-FI" sz="1700" dirty="0" err="1"/>
            <a:t>model</a:t>
          </a:r>
          <a:r>
            <a:rPr lang="fi-FI" sz="1700" dirty="0"/>
            <a:t> to </a:t>
          </a:r>
          <a:r>
            <a:rPr lang="fi-FI" sz="1700" dirty="0" err="1"/>
            <a:t>explain</a:t>
          </a:r>
          <a:r>
            <a:rPr lang="fi-FI" sz="1700" dirty="0"/>
            <a:t> </a:t>
          </a:r>
          <a:r>
            <a:rPr lang="fi-FI" sz="1700" dirty="0" err="1"/>
            <a:t>vacuum</a:t>
          </a:r>
          <a:r>
            <a:rPr lang="fi-FI" sz="1700" dirty="0"/>
            <a:t> </a:t>
          </a:r>
          <a:r>
            <a:rPr lang="fi-FI" sz="1700" dirty="0" err="1"/>
            <a:t>arcing</a:t>
          </a:r>
          <a:r>
            <a:rPr lang="fi-FI" sz="1700" dirty="0"/>
            <a:t> </a:t>
          </a:r>
          <a:r>
            <a:rPr lang="fi-FI" sz="1700" dirty="0" err="1"/>
            <a:t>phenomenon</a:t>
          </a:r>
          <a:endParaRPr lang="fi-FI" sz="1700" dirty="0"/>
        </a:p>
      </dgm:t>
    </dgm:pt>
    <dgm:pt modelId="{C10F05B9-5E75-43BA-9166-A44224754939}" type="parTrans" cxnId="{34A69787-FC15-4554-B881-6D9AB7932EF6}">
      <dgm:prSet/>
      <dgm:spPr/>
      <dgm:t>
        <a:bodyPr/>
        <a:lstStyle/>
        <a:p>
          <a:endParaRPr lang="fi-FI"/>
        </a:p>
      </dgm:t>
    </dgm:pt>
    <dgm:pt modelId="{10AE2CDF-F4E1-4A52-A7DE-80B56059F3EB}" type="sibTrans" cxnId="{34A69787-FC15-4554-B881-6D9AB7932EF6}">
      <dgm:prSet/>
      <dgm:spPr/>
      <dgm:t>
        <a:bodyPr/>
        <a:lstStyle/>
        <a:p>
          <a:endParaRPr lang="fi-FI"/>
        </a:p>
      </dgm:t>
    </dgm:pt>
    <dgm:pt modelId="{E69F23B6-9C02-4066-90CC-7EDD7C455E98}">
      <dgm:prSet phldrT="[Text]" custT="1"/>
      <dgm:spPr/>
      <dgm:t>
        <a:bodyPr/>
        <a:lstStyle/>
        <a:p>
          <a:r>
            <a:rPr lang="fi-FI" sz="2600" dirty="0"/>
            <a:t>LHC</a:t>
          </a:r>
          <a:r>
            <a:rPr lang="fi-FI" sz="1800" dirty="0"/>
            <a:t> </a:t>
          </a:r>
          <a:r>
            <a:rPr lang="fi-FI" sz="1800" dirty="0" err="1"/>
            <a:t>Modelling</a:t>
          </a:r>
          <a:r>
            <a:rPr lang="fi-FI" sz="1800" dirty="0"/>
            <a:t> of </a:t>
          </a:r>
          <a:r>
            <a:rPr lang="fi-FI" sz="1800" dirty="0" err="1"/>
            <a:t>blistering</a:t>
          </a:r>
          <a:r>
            <a:rPr lang="fi-FI" sz="1800" dirty="0"/>
            <a:t> on </a:t>
          </a:r>
          <a:r>
            <a:rPr lang="fi-FI" sz="1800" dirty="0" err="1"/>
            <a:t>Cu</a:t>
          </a:r>
          <a:r>
            <a:rPr lang="fi-FI" sz="1800" dirty="0"/>
            <a:t> </a:t>
          </a:r>
          <a:r>
            <a:rPr lang="fi-FI" sz="1800" dirty="0" err="1"/>
            <a:t>surfaces</a:t>
          </a:r>
          <a:r>
            <a:rPr lang="fi-FI" sz="1800" dirty="0"/>
            <a:t> of RFQ </a:t>
          </a:r>
          <a:r>
            <a:rPr lang="fi-FI" sz="1800" dirty="0" err="1"/>
            <a:t>structures</a:t>
          </a:r>
          <a:r>
            <a:rPr lang="fi-FI" sz="1800" dirty="0"/>
            <a:t> for proton </a:t>
          </a:r>
          <a:r>
            <a:rPr lang="fi-FI" sz="1800" dirty="0" err="1"/>
            <a:t>beam</a:t>
          </a:r>
          <a:r>
            <a:rPr lang="fi-FI" sz="1800" dirty="0"/>
            <a:t> </a:t>
          </a:r>
          <a:r>
            <a:rPr lang="fi-FI" sz="1800" dirty="0" err="1"/>
            <a:t>injectors</a:t>
          </a:r>
          <a:endParaRPr lang="fi-FI" sz="1800" dirty="0"/>
        </a:p>
      </dgm:t>
    </dgm:pt>
    <dgm:pt modelId="{E5E356F1-7954-48AE-B59D-F6BCAD5BDB81}" type="parTrans" cxnId="{87E6FD56-F23B-4243-9133-E8101F491B03}">
      <dgm:prSet/>
      <dgm:spPr/>
      <dgm:t>
        <a:bodyPr/>
        <a:lstStyle/>
        <a:p>
          <a:endParaRPr lang="fi-FI"/>
        </a:p>
      </dgm:t>
    </dgm:pt>
    <dgm:pt modelId="{C079FA32-C85E-4C51-B52D-E2017DFB1F18}" type="sibTrans" cxnId="{87E6FD56-F23B-4243-9133-E8101F491B03}">
      <dgm:prSet/>
      <dgm:spPr/>
      <dgm:t>
        <a:bodyPr/>
        <a:lstStyle/>
        <a:p>
          <a:endParaRPr lang="fi-FI"/>
        </a:p>
      </dgm:t>
    </dgm:pt>
    <dgm:pt modelId="{10B0CF59-839D-43E8-91DA-5063826E59BB}">
      <dgm:prSet phldrT="[Text]" custT="1"/>
      <dgm:spPr/>
      <dgm:t>
        <a:bodyPr/>
        <a:lstStyle/>
        <a:p>
          <a:r>
            <a:rPr lang="fi-FI" sz="2600" dirty="0"/>
            <a:t>FAIR</a:t>
          </a:r>
        </a:p>
        <a:p>
          <a:r>
            <a:rPr lang="fi-FI" sz="1800" dirty="0"/>
            <a:t>Physics of SHI </a:t>
          </a:r>
          <a:r>
            <a:rPr lang="fi-FI" sz="1800" dirty="0" err="1"/>
            <a:t>interaction</a:t>
          </a:r>
          <a:r>
            <a:rPr lang="fi-FI" sz="1800" dirty="0"/>
            <a:t> </a:t>
          </a:r>
          <a:r>
            <a:rPr lang="fi-FI" sz="1800" dirty="0" err="1"/>
            <a:t>with</a:t>
          </a:r>
          <a:r>
            <a:rPr lang="fi-FI" sz="1800" dirty="0"/>
            <a:t> </a:t>
          </a:r>
          <a:r>
            <a:rPr lang="fi-FI" sz="1800" dirty="0" err="1"/>
            <a:t>materials</a:t>
          </a:r>
          <a:r>
            <a:rPr lang="fi-FI" sz="1800" dirty="0"/>
            <a:t> for </a:t>
          </a:r>
          <a:r>
            <a:rPr lang="fi-FI" sz="1800" dirty="0" err="1"/>
            <a:t>high</a:t>
          </a:r>
          <a:r>
            <a:rPr lang="fi-FI" sz="1800" dirty="0"/>
            <a:t> </a:t>
          </a:r>
          <a:r>
            <a:rPr lang="fi-FI" sz="1800" dirty="0" err="1"/>
            <a:t>energy</a:t>
          </a:r>
          <a:r>
            <a:rPr lang="fi-FI" sz="1800" dirty="0"/>
            <a:t> </a:t>
          </a:r>
          <a:r>
            <a:rPr lang="fi-FI" sz="1800" dirty="0" err="1"/>
            <a:t>physics</a:t>
          </a:r>
          <a:r>
            <a:rPr lang="fi-FI" sz="1800" dirty="0"/>
            <a:t> </a:t>
          </a:r>
          <a:r>
            <a:rPr lang="fi-FI" sz="1800" dirty="0" err="1"/>
            <a:t>applications</a:t>
          </a:r>
          <a:endParaRPr lang="fi-FI" sz="1800" dirty="0"/>
        </a:p>
      </dgm:t>
    </dgm:pt>
    <dgm:pt modelId="{EC33C839-8EDC-49F4-8FEA-9BA4D6004E42}" type="parTrans" cxnId="{B5C3197B-D195-4F7A-AB2A-1E13CC4C8754}">
      <dgm:prSet/>
      <dgm:spPr/>
      <dgm:t>
        <a:bodyPr/>
        <a:lstStyle/>
        <a:p>
          <a:endParaRPr lang="fi-FI"/>
        </a:p>
      </dgm:t>
    </dgm:pt>
    <dgm:pt modelId="{0E41FC77-9F38-4913-85F3-BF27A323452B}" type="sibTrans" cxnId="{B5C3197B-D195-4F7A-AB2A-1E13CC4C8754}">
      <dgm:prSet/>
      <dgm:spPr/>
      <dgm:t>
        <a:bodyPr/>
        <a:lstStyle/>
        <a:p>
          <a:endParaRPr lang="fi-FI"/>
        </a:p>
      </dgm:t>
    </dgm:pt>
    <dgm:pt modelId="{1241A1AC-B9FF-4EFD-8A35-EA39DA2374EA}">
      <dgm:prSet custT="1"/>
      <dgm:spPr/>
      <dgm:t>
        <a:bodyPr/>
        <a:lstStyle/>
        <a:p>
          <a:r>
            <a:rPr lang="fi-FI" sz="2600" dirty="0"/>
            <a:t>FCC</a:t>
          </a:r>
        </a:p>
        <a:p>
          <a:r>
            <a:rPr lang="fi-FI" sz="1800" dirty="0" err="1"/>
            <a:t>Growth</a:t>
          </a:r>
          <a:r>
            <a:rPr lang="fi-FI" sz="1800" dirty="0"/>
            <a:t> of </a:t>
          </a:r>
          <a:r>
            <a:rPr lang="fi-FI" sz="1800" dirty="0" err="1"/>
            <a:t>high</a:t>
          </a:r>
          <a:r>
            <a:rPr lang="fi-FI" sz="1800" dirty="0"/>
            <a:t> </a:t>
          </a:r>
          <a:r>
            <a:rPr lang="fi-FI" sz="1800" dirty="0" err="1"/>
            <a:t>quality</a:t>
          </a:r>
          <a:r>
            <a:rPr lang="fi-FI" sz="1800" dirty="0"/>
            <a:t> of </a:t>
          </a:r>
          <a:r>
            <a:rPr lang="fi-FI" sz="1800" dirty="0" err="1"/>
            <a:t>Nb</a:t>
          </a:r>
          <a:r>
            <a:rPr lang="fi-FI" sz="1800" dirty="0"/>
            <a:t> </a:t>
          </a:r>
          <a:r>
            <a:rPr lang="fi-FI" sz="1800" dirty="0" err="1"/>
            <a:t>films</a:t>
          </a:r>
          <a:r>
            <a:rPr lang="fi-FI" sz="1800" dirty="0"/>
            <a:t> for </a:t>
          </a:r>
          <a:r>
            <a:rPr lang="fi-FI" sz="1800" dirty="0" err="1"/>
            <a:t>superconducting</a:t>
          </a:r>
          <a:r>
            <a:rPr lang="fi-FI" sz="1800" dirty="0"/>
            <a:t> </a:t>
          </a:r>
          <a:r>
            <a:rPr lang="fi-FI" sz="1800" dirty="0" err="1"/>
            <a:t>cavities</a:t>
          </a:r>
          <a:endParaRPr lang="fi-FI" sz="1800" dirty="0"/>
        </a:p>
      </dgm:t>
    </dgm:pt>
    <dgm:pt modelId="{07E51E2A-B149-4A97-A1BC-60A0F07A5969}" type="parTrans" cxnId="{E8BCB7EE-1B27-466A-B7E7-85FCC3C36C1E}">
      <dgm:prSet/>
      <dgm:spPr/>
      <dgm:t>
        <a:bodyPr/>
        <a:lstStyle/>
        <a:p>
          <a:endParaRPr lang="fi-FI"/>
        </a:p>
      </dgm:t>
    </dgm:pt>
    <dgm:pt modelId="{782E93D1-3CEC-459D-B3C0-0D0806F55489}" type="sibTrans" cxnId="{E8BCB7EE-1B27-466A-B7E7-85FCC3C36C1E}">
      <dgm:prSet/>
      <dgm:spPr/>
      <dgm:t>
        <a:bodyPr/>
        <a:lstStyle/>
        <a:p>
          <a:endParaRPr lang="fi-FI"/>
        </a:p>
      </dgm:t>
    </dgm:pt>
    <dgm:pt modelId="{547D8DA9-97BF-41D4-B863-0BEF5C6AFE20}" type="pres">
      <dgm:prSet presAssocID="{88ED26F5-A524-4411-BA37-41B993AC0901}" presName="Name0" presStyleCnt="0">
        <dgm:presLayoutVars>
          <dgm:dir/>
          <dgm:resizeHandles val="exact"/>
        </dgm:presLayoutVars>
      </dgm:prSet>
      <dgm:spPr/>
    </dgm:pt>
    <dgm:pt modelId="{A81D1DD6-4990-4AB2-9DA7-D766321F7D93}" type="pres">
      <dgm:prSet presAssocID="{88ED26F5-A524-4411-BA37-41B993AC0901}" presName="bkgdShp" presStyleLbl="alignAccFollowNode1" presStyleIdx="0" presStyleCnt="1"/>
      <dgm:spPr/>
    </dgm:pt>
    <dgm:pt modelId="{5FF5DFE5-4E7A-4BAA-9111-FBEE43999E1E}" type="pres">
      <dgm:prSet presAssocID="{88ED26F5-A524-4411-BA37-41B993AC0901}" presName="linComp" presStyleCnt="0"/>
      <dgm:spPr/>
    </dgm:pt>
    <dgm:pt modelId="{1F303A77-55AA-45AD-9012-7DA91AAF127D}" type="pres">
      <dgm:prSet presAssocID="{3A2FB422-5EBF-415D-B982-3ED5E444C816}" presName="compNode" presStyleCnt="0"/>
      <dgm:spPr/>
    </dgm:pt>
    <dgm:pt modelId="{CFFD7EBF-B90C-45E3-ADDA-38A4B9C12A4B}" type="pres">
      <dgm:prSet presAssocID="{3A2FB422-5EBF-415D-B982-3ED5E444C816}" presName="node" presStyleLbl="node1" presStyleIdx="0" presStyleCnt="4" custScaleX="161815">
        <dgm:presLayoutVars>
          <dgm:bulletEnabled val="1"/>
        </dgm:presLayoutVars>
      </dgm:prSet>
      <dgm:spPr/>
    </dgm:pt>
    <dgm:pt modelId="{3EA3679F-77EA-4C6A-816E-3ACDACA3E8D4}" type="pres">
      <dgm:prSet presAssocID="{3A2FB422-5EBF-415D-B982-3ED5E444C816}" presName="invisiNode" presStyleLbl="node1" presStyleIdx="0" presStyleCnt="4"/>
      <dgm:spPr/>
    </dgm:pt>
    <dgm:pt modelId="{0C272F91-A0A1-4AFE-87AF-0BC6E8D42D91}" type="pres">
      <dgm:prSet presAssocID="{3A2FB422-5EBF-415D-B982-3ED5E444C816}" presName="imagNode" presStyleLbl="fgImgPlace1" presStyleIdx="0" presStyleCnt="4" custScaleX="159124"/>
      <dgm:spPr>
        <a:blipFill rotWithShape="1">
          <a:blip xmlns:r="http://schemas.openxmlformats.org/officeDocument/2006/relationships" r:embed="rId1"/>
          <a:srcRect/>
          <a:stretch>
            <a:fillRect l="-24000" r="-24000"/>
          </a:stretch>
        </a:blipFill>
      </dgm:spPr>
    </dgm:pt>
    <dgm:pt modelId="{677903F5-C305-4F52-8C10-402FC2F76E4F}" type="pres">
      <dgm:prSet presAssocID="{10AE2CDF-F4E1-4A52-A7DE-80B56059F3EB}" presName="sibTrans" presStyleLbl="sibTrans2D1" presStyleIdx="0" presStyleCnt="0"/>
      <dgm:spPr/>
    </dgm:pt>
    <dgm:pt modelId="{C93C2710-FD4C-49AC-8A48-486DC7B7037F}" type="pres">
      <dgm:prSet presAssocID="{E69F23B6-9C02-4066-90CC-7EDD7C455E98}" presName="compNode" presStyleCnt="0"/>
      <dgm:spPr/>
    </dgm:pt>
    <dgm:pt modelId="{81F31333-E783-47FB-B789-354AA036DC26}" type="pres">
      <dgm:prSet presAssocID="{E69F23B6-9C02-4066-90CC-7EDD7C455E98}" presName="node" presStyleLbl="node1" presStyleIdx="1" presStyleCnt="4" custScaleX="133321">
        <dgm:presLayoutVars>
          <dgm:bulletEnabled val="1"/>
        </dgm:presLayoutVars>
      </dgm:prSet>
      <dgm:spPr/>
    </dgm:pt>
    <dgm:pt modelId="{F7DB4658-56DC-4932-B7BC-3B5A1DF97D46}" type="pres">
      <dgm:prSet presAssocID="{E69F23B6-9C02-4066-90CC-7EDD7C455E98}" presName="invisiNode" presStyleLbl="node1" presStyleIdx="1" presStyleCnt="4"/>
      <dgm:spPr/>
    </dgm:pt>
    <dgm:pt modelId="{D7407B20-2937-45DA-B487-A71CF24AD566}" type="pres">
      <dgm:prSet presAssocID="{E69F23B6-9C02-4066-90CC-7EDD7C455E98}" presName="imagNode" presStyleLbl="fgImgPlace1" presStyleIdx="1" presStyleCnt="4" custScaleX="133503"/>
      <dgm:spPr>
        <a:blipFill rotWithShape="1">
          <a:blip xmlns:r="http://schemas.openxmlformats.org/officeDocument/2006/relationships" r:embed="rId2"/>
          <a:srcRect/>
          <a:stretch>
            <a:fillRect l="-20000" r="-20000"/>
          </a:stretch>
        </a:blipFill>
      </dgm:spPr>
    </dgm:pt>
    <dgm:pt modelId="{226DDCFC-EBF8-4C82-BC86-224D63558842}" type="pres">
      <dgm:prSet presAssocID="{C079FA32-C85E-4C51-B52D-E2017DFB1F18}" presName="sibTrans" presStyleLbl="sibTrans2D1" presStyleIdx="0" presStyleCnt="0"/>
      <dgm:spPr/>
    </dgm:pt>
    <dgm:pt modelId="{69B94BCB-BED1-415A-9FF2-DB0BF2BB97E9}" type="pres">
      <dgm:prSet presAssocID="{1241A1AC-B9FF-4EFD-8A35-EA39DA2374EA}" presName="compNode" presStyleCnt="0"/>
      <dgm:spPr/>
    </dgm:pt>
    <dgm:pt modelId="{2352EC67-AABB-4E6D-883A-B79E937D5C73}" type="pres">
      <dgm:prSet presAssocID="{1241A1AC-B9FF-4EFD-8A35-EA39DA2374EA}" presName="node" presStyleLbl="node1" presStyleIdx="2" presStyleCnt="4" custScaleX="137018">
        <dgm:presLayoutVars>
          <dgm:bulletEnabled val="1"/>
        </dgm:presLayoutVars>
      </dgm:prSet>
      <dgm:spPr/>
    </dgm:pt>
    <dgm:pt modelId="{1DF6505E-CE2C-4154-A378-8212D3518B5A}" type="pres">
      <dgm:prSet presAssocID="{1241A1AC-B9FF-4EFD-8A35-EA39DA2374EA}" presName="invisiNode" presStyleLbl="node1" presStyleIdx="2" presStyleCnt="4"/>
      <dgm:spPr/>
    </dgm:pt>
    <dgm:pt modelId="{E039F9CA-5BC5-4D27-9FB9-9F01587A28DE}" type="pres">
      <dgm:prSet presAssocID="{1241A1AC-B9FF-4EFD-8A35-EA39DA2374EA}" presName="imagNode" presStyleLbl="fgImgPlace1" presStyleIdx="2" presStyleCnt="4" custScaleX="114957"/>
      <dgm:spPr>
        <a:blipFill rotWithShape="1">
          <a:blip xmlns:r="http://schemas.openxmlformats.org/officeDocument/2006/relationships" r:embed="rId3"/>
          <a:srcRect/>
          <a:stretch>
            <a:fillRect l="-61000" r="-61000"/>
          </a:stretch>
        </a:blipFill>
      </dgm:spPr>
    </dgm:pt>
    <dgm:pt modelId="{C904D3D9-59FB-4E3D-898B-715CF014CF97}" type="pres">
      <dgm:prSet presAssocID="{782E93D1-3CEC-459D-B3C0-0D0806F55489}" presName="sibTrans" presStyleLbl="sibTrans2D1" presStyleIdx="0" presStyleCnt="0"/>
      <dgm:spPr/>
    </dgm:pt>
    <dgm:pt modelId="{27B1E72E-356B-4E87-9FDA-7A5905F6EEC8}" type="pres">
      <dgm:prSet presAssocID="{10B0CF59-839D-43E8-91DA-5063826E59BB}" presName="compNode" presStyleCnt="0"/>
      <dgm:spPr/>
    </dgm:pt>
    <dgm:pt modelId="{35CCB21A-2FB1-4912-96D1-FE2651526E76}" type="pres">
      <dgm:prSet presAssocID="{10B0CF59-839D-43E8-91DA-5063826E59BB}" presName="node" presStyleLbl="node1" presStyleIdx="3" presStyleCnt="4" custScaleX="146799">
        <dgm:presLayoutVars>
          <dgm:bulletEnabled val="1"/>
        </dgm:presLayoutVars>
      </dgm:prSet>
      <dgm:spPr/>
    </dgm:pt>
    <dgm:pt modelId="{EE515D3D-0EC3-4DFF-96DB-3593229DE492}" type="pres">
      <dgm:prSet presAssocID="{10B0CF59-839D-43E8-91DA-5063826E59BB}" presName="invisiNode" presStyleLbl="node1" presStyleIdx="3" presStyleCnt="4"/>
      <dgm:spPr/>
    </dgm:pt>
    <dgm:pt modelId="{05D6F614-2704-4BD3-8E6C-9C5BDDE8EA72}" type="pres">
      <dgm:prSet presAssocID="{10B0CF59-839D-43E8-91DA-5063826E59BB}" presName="imagNode" presStyleLbl="fgImgPlace1" presStyleIdx="3" presStyleCnt="4" custScaleX="139944" custLinFactNeighborX="-481"/>
      <dgm:spPr>
        <a:blipFill rotWithShape="1">
          <a:blip xmlns:r="http://schemas.openxmlformats.org/officeDocument/2006/relationships" r:embed="rId4"/>
          <a:srcRect/>
          <a:stretch>
            <a:fillRect l="-21000" r="-21000"/>
          </a:stretch>
        </a:blipFill>
      </dgm:spPr>
    </dgm:pt>
  </dgm:ptLst>
  <dgm:cxnLst>
    <dgm:cxn modelId="{0401EF1B-EFBB-4F15-BAE3-90A4A717203A}" type="presOf" srcId="{E69F23B6-9C02-4066-90CC-7EDD7C455E98}" destId="{81F31333-E783-47FB-B789-354AA036DC26}" srcOrd="0" destOrd="0" presId="urn:microsoft.com/office/officeart/2005/8/layout/pList2"/>
    <dgm:cxn modelId="{365B0839-41B0-4DE1-A267-5CE4417CFF85}" type="presOf" srcId="{782E93D1-3CEC-459D-B3C0-0D0806F55489}" destId="{C904D3D9-59FB-4E3D-898B-715CF014CF97}" srcOrd="0" destOrd="0" presId="urn:microsoft.com/office/officeart/2005/8/layout/pList2"/>
    <dgm:cxn modelId="{6EDB0665-6172-42B2-B803-21F50A3A326E}" type="presOf" srcId="{1241A1AC-B9FF-4EFD-8A35-EA39DA2374EA}" destId="{2352EC67-AABB-4E6D-883A-B79E937D5C73}" srcOrd="0" destOrd="0" presId="urn:microsoft.com/office/officeart/2005/8/layout/pList2"/>
    <dgm:cxn modelId="{87E6FD56-F23B-4243-9133-E8101F491B03}" srcId="{88ED26F5-A524-4411-BA37-41B993AC0901}" destId="{E69F23B6-9C02-4066-90CC-7EDD7C455E98}" srcOrd="1" destOrd="0" parTransId="{E5E356F1-7954-48AE-B59D-F6BCAD5BDB81}" sibTransId="{C079FA32-C85E-4C51-B52D-E2017DFB1F18}"/>
    <dgm:cxn modelId="{B5C3197B-D195-4F7A-AB2A-1E13CC4C8754}" srcId="{88ED26F5-A524-4411-BA37-41B993AC0901}" destId="{10B0CF59-839D-43E8-91DA-5063826E59BB}" srcOrd="3" destOrd="0" parTransId="{EC33C839-8EDC-49F4-8FEA-9BA4D6004E42}" sibTransId="{0E41FC77-9F38-4913-85F3-BF27A323452B}"/>
    <dgm:cxn modelId="{34A69787-FC15-4554-B881-6D9AB7932EF6}" srcId="{88ED26F5-A524-4411-BA37-41B993AC0901}" destId="{3A2FB422-5EBF-415D-B982-3ED5E444C816}" srcOrd="0" destOrd="0" parTransId="{C10F05B9-5E75-43BA-9166-A44224754939}" sibTransId="{10AE2CDF-F4E1-4A52-A7DE-80B56059F3EB}"/>
    <dgm:cxn modelId="{8D811892-314A-44A3-8B9E-6275BB7D9B7D}" type="presOf" srcId="{C079FA32-C85E-4C51-B52D-E2017DFB1F18}" destId="{226DDCFC-EBF8-4C82-BC86-224D63558842}" srcOrd="0" destOrd="0" presId="urn:microsoft.com/office/officeart/2005/8/layout/pList2"/>
    <dgm:cxn modelId="{0EE538AE-1BE9-4EDF-890A-A2C9738C0788}" type="presOf" srcId="{88ED26F5-A524-4411-BA37-41B993AC0901}" destId="{547D8DA9-97BF-41D4-B863-0BEF5C6AFE20}" srcOrd="0" destOrd="0" presId="urn:microsoft.com/office/officeart/2005/8/layout/pList2"/>
    <dgm:cxn modelId="{688996B2-D9B4-4759-9FD0-4B992CE9EB67}" type="presOf" srcId="{10AE2CDF-F4E1-4A52-A7DE-80B56059F3EB}" destId="{677903F5-C305-4F52-8C10-402FC2F76E4F}" srcOrd="0" destOrd="0" presId="urn:microsoft.com/office/officeart/2005/8/layout/pList2"/>
    <dgm:cxn modelId="{303952C2-7106-43D1-8366-D3ACCCC930F8}" type="presOf" srcId="{10B0CF59-839D-43E8-91DA-5063826E59BB}" destId="{35CCB21A-2FB1-4912-96D1-FE2651526E76}" srcOrd="0" destOrd="0" presId="urn:microsoft.com/office/officeart/2005/8/layout/pList2"/>
    <dgm:cxn modelId="{BA507FC8-ADC8-4893-802D-B95D2F68CC93}" type="presOf" srcId="{3A2FB422-5EBF-415D-B982-3ED5E444C816}" destId="{CFFD7EBF-B90C-45E3-ADDA-38A4B9C12A4B}" srcOrd="0" destOrd="0" presId="urn:microsoft.com/office/officeart/2005/8/layout/pList2"/>
    <dgm:cxn modelId="{E8BCB7EE-1B27-466A-B7E7-85FCC3C36C1E}" srcId="{88ED26F5-A524-4411-BA37-41B993AC0901}" destId="{1241A1AC-B9FF-4EFD-8A35-EA39DA2374EA}" srcOrd="2" destOrd="0" parTransId="{07E51E2A-B149-4A97-A1BC-60A0F07A5969}" sibTransId="{782E93D1-3CEC-459D-B3C0-0D0806F55489}"/>
    <dgm:cxn modelId="{D37C5D33-0FD2-4997-A769-1846E11F7956}" type="presParOf" srcId="{547D8DA9-97BF-41D4-B863-0BEF5C6AFE20}" destId="{A81D1DD6-4990-4AB2-9DA7-D766321F7D93}" srcOrd="0" destOrd="0" presId="urn:microsoft.com/office/officeart/2005/8/layout/pList2"/>
    <dgm:cxn modelId="{C5653C28-F759-4305-A1E7-6F13DDF8F782}" type="presParOf" srcId="{547D8DA9-97BF-41D4-B863-0BEF5C6AFE20}" destId="{5FF5DFE5-4E7A-4BAA-9111-FBEE43999E1E}" srcOrd="1" destOrd="0" presId="urn:microsoft.com/office/officeart/2005/8/layout/pList2"/>
    <dgm:cxn modelId="{268B4A93-4934-4F6B-877C-D4B7C82DA73D}" type="presParOf" srcId="{5FF5DFE5-4E7A-4BAA-9111-FBEE43999E1E}" destId="{1F303A77-55AA-45AD-9012-7DA91AAF127D}" srcOrd="0" destOrd="0" presId="urn:microsoft.com/office/officeart/2005/8/layout/pList2"/>
    <dgm:cxn modelId="{6DA7023D-F268-45F7-8A33-ABEE3DC6711A}" type="presParOf" srcId="{1F303A77-55AA-45AD-9012-7DA91AAF127D}" destId="{CFFD7EBF-B90C-45E3-ADDA-38A4B9C12A4B}" srcOrd="0" destOrd="0" presId="urn:microsoft.com/office/officeart/2005/8/layout/pList2"/>
    <dgm:cxn modelId="{58E17BB5-43B0-468F-8D64-DC6233A7608D}" type="presParOf" srcId="{1F303A77-55AA-45AD-9012-7DA91AAF127D}" destId="{3EA3679F-77EA-4C6A-816E-3ACDACA3E8D4}" srcOrd="1" destOrd="0" presId="urn:microsoft.com/office/officeart/2005/8/layout/pList2"/>
    <dgm:cxn modelId="{DE73B0B8-FBB3-4479-9AE4-90CB115456FF}" type="presParOf" srcId="{1F303A77-55AA-45AD-9012-7DA91AAF127D}" destId="{0C272F91-A0A1-4AFE-87AF-0BC6E8D42D91}" srcOrd="2" destOrd="0" presId="urn:microsoft.com/office/officeart/2005/8/layout/pList2"/>
    <dgm:cxn modelId="{8E571B89-3DCA-4E8A-966E-DD27B47882D2}" type="presParOf" srcId="{5FF5DFE5-4E7A-4BAA-9111-FBEE43999E1E}" destId="{677903F5-C305-4F52-8C10-402FC2F76E4F}" srcOrd="1" destOrd="0" presId="urn:microsoft.com/office/officeart/2005/8/layout/pList2"/>
    <dgm:cxn modelId="{81E05D0F-8605-4A30-987F-622477DD1312}" type="presParOf" srcId="{5FF5DFE5-4E7A-4BAA-9111-FBEE43999E1E}" destId="{C93C2710-FD4C-49AC-8A48-486DC7B7037F}" srcOrd="2" destOrd="0" presId="urn:microsoft.com/office/officeart/2005/8/layout/pList2"/>
    <dgm:cxn modelId="{D784C0DF-8746-4942-A44F-B339AC594481}" type="presParOf" srcId="{C93C2710-FD4C-49AC-8A48-486DC7B7037F}" destId="{81F31333-E783-47FB-B789-354AA036DC26}" srcOrd="0" destOrd="0" presId="urn:microsoft.com/office/officeart/2005/8/layout/pList2"/>
    <dgm:cxn modelId="{4711C6EC-E80B-4578-B209-DEC682235640}" type="presParOf" srcId="{C93C2710-FD4C-49AC-8A48-486DC7B7037F}" destId="{F7DB4658-56DC-4932-B7BC-3B5A1DF97D46}" srcOrd="1" destOrd="0" presId="urn:microsoft.com/office/officeart/2005/8/layout/pList2"/>
    <dgm:cxn modelId="{CCF502DC-6EF1-4B16-B8CB-8096701BEF81}" type="presParOf" srcId="{C93C2710-FD4C-49AC-8A48-486DC7B7037F}" destId="{D7407B20-2937-45DA-B487-A71CF24AD566}" srcOrd="2" destOrd="0" presId="urn:microsoft.com/office/officeart/2005/8/layout/pList2"/>
    <dgm:cxn modelId="{41041A68-ED72-46DB-8EAA-AC713FF8370D}" type="presParOf" srcId="{5FF5DFE5-4E7A-4BAA-9111-FBEE43999E1E}" destId="{226DDCFC-EBF8-4C82-BC86-224D63558842}" srcOrd="3" destOrd="0" presId="urn:microsoft.com/office/officeart/2005/8/layout/pList2"/>
    <dgm:cxn modelId="{A692A442-2488-4460-BF11-B8B7351D3785}" type="presParOf" srcId="{5FF5DFE5-4E7A-4BAA-9111-FBEE43999E1E}" destId="{69B94BCB-BED1-415A-9FF2-DB0BF2BB97E9}" srcOrd="4" destOrd="0" presId="urn:microsoft.com/office/officeart/2005/8/layout/pList2"/>
    <dgm:cxn modelId="{E6B4B5B9-7019-411E-A23B-B5FCA5478CF9}" type="presParOf" srcId="{69B94BCB-BED1-415A-9FF2-DB0BF2BB97E9}" destId="{2352EC67-AABB-4E6D-883A-B79E937D5C73}" srcOrd="0" destOrd="0" presId="urn:microsoft.com/office/officeart/2005/8/layout/pList2"/>
    <dgm:cxn modelId="{AA7C80F7-6E09-41CD-8787-666926C66869}" type="presParOf" srcId="{69B94BCB-BED1-415A-9FF2-DB0BF2BB97E9}" destId="{1DF6505E-CE2C-4154-A378-8212D3518B5A}" srcOrd="1" destOrd="0" presId="urn:microsoft.com/office/officeart/2005/8/layout/pList2"/>
    <dgm:cxn modelId="{2245BA73-2342-4345-A80B-2452968B36CC}" type="presParOf" srcId="{69B94BCB-BED1-415A-9FF2-DB0BF2BB97E9}" destId="{E039F9CA-5BC5-4D27-9FB9-9F01587A28DE}" srcOrd="2" destOrd="0" presId="urn:microsoft.com/office/officeart/2005/8/layout/pList2"/>
    <dgm:cxn modelId="{350F744B-919A-487A-BAC9-D07CED8977B4}" type="presParOf" srcId="{5FF5DFE5-4E7A-4BAA-9111-FBEE43999E1E}" destId="{C904D3D9-59FB-4E3D-898B-715CF014CF97}" srcOrd="5" destOrd="0" presId="urn:microsoft.com/office/officeart/2005/8/layout/pList2"/>
    <dgm:cxn modelId="{129717A9-2569-4875-8135-24AD991F0DE0}" type="presParOf" srcId="{5FF5DFE5-4E7A-4BAA-9111-FBEE43999E1E}" destId="{27B1E72E-356B-4E87-9FDA-7A5905F6EEC8}" srcOrd="6" destOrd="0" presId="urn:microsoft.com/office/officeart/2005/8/layout/pList2"/>
    <dgm:cxn modelId="{64BCE733-74E4-4125-AE34-39EEAE4AFF50}" type="presParOf" srcId="{27B1E72E-356B-4E87-9FDA-7A5905F6EEC8}" destId="{35CCB21A-2FB1-4912-96D1-FE2651526E76}" srcOrd="0" destOrd="0" presId="urn:microsoft.com/office/officeart/2005/8/layout/pList2"/>
    <dgm:cxn modelId="{E65118B0-9A97-4991-A129-215263D836BC}" type="presParOf" srcId="{27B1E72E-356B-4E87-9FDA-7A5905F6EEC8}" destId="{EE515D3D-0EC3-4DFF-96DB-3593229DE492}" srcOrd="1" destOrd="0" presId="urn:microsoft.com/office/officeart/2005/8/layout/pList2"/>
    <dgm:cxn modelId="{A7972D56-3883-437A-B73D-E21F32E283B2}" type="presParOf" srcId="{27B1E72E-356B-4E87-9FDA-7A5905F6EEC8}" destId="{05D6F614-2704-4BD3-8E6C-9C5BDDE8EA72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1D1DD6-4990-4AB2-9DA7-D766321F7D93}">
      <dsp:nvSpPr>
        <dsp:cNvPr id="0" name=""/>
        <dsp:cNvSpPr/>
      </dsp:nvSpPr>
      <dsp:spPr>
        <a:xfrm>
          <a:off x="0" y="0"/>
          <a:ext cx="7892265" cy="231471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272F91-A0A1-4AFE-87AF-0BC6E8D42D91}">
      <dsp:nvSpPr>
        <dsp:cNvPr id="0" name=""/>
        <dsp:cNvSpPr/>
      </dsp:nvSpPr>
      <dsp:spPr>
        <a:xfrm>
          <a:off x="255510" y="308629"/>
          <a:ext cx="1936754" cy="169746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rcRect/>
          <a:stretch>
            <a:fillRect l="-24000" r="-24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FD7EBF-B90C-45E3-ADDA-38A4B9C12A4B}">
      <dsp:nvSpPr>
        <dsp:cNvPr id="0" name=""/>
        <dsp:cNvSpPr/>
      </dsp:nvSpPr>
      <dsp:spPr>
        <a:xfrm rot="10800000">
          <a:off x="239134" y="2314719"/>
          <a:ext cx="1969507" cy="2829101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t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i-FI" sz="2600" kern="1200" dirty="0"/>
            <a:t>CLIC+IMCC</a:t>
          </a:r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i-FI" sz="1700" kern="1200" dirty="0" err="1"/>
            <a:t>Development</a:t>
          </a:r>
          <a:r>
            <a:rPr lang="fi-FI" sz="1700" kern="1200" dirty="0"/>
            <a:t> of </a:t>
          </a:r>
          <a:r>
            <a:rPr lang="fi-FI" sz="1700" kern="1200" dirty="0" err="1"/>
            <a:t>multiscale</a:t>
          </a:r>
          <a:r>
            <a:rPr lang="fi-FI" sz="1700" kern="1200" dirty="0"/>
            <a:t> </a:t>
          </a:r>
          <a:r>
            <a:rPr lang="fi-FI" sz="1700" kern="1200" dirty="0" err="1"/>
            <a:t>model</a:t>
          </a:r>
          <a:r>
            <a:rPr lang="fi-FI" sz="1700" kern="1200" dirty="0"/>
            <a:t> to </a:t>
          </a:r>
          <a:r>
            <a:rPr lang="fi-FI" sz="1700" kern="1200" dirty="0" err="1"/>
            <a:t>explain</a:t>
          </a:r>
          <a:r>
            <a:rPr lang="fi-FI" sz="1700" kern="1200" dirty="0"/>
            <a:t> </a:t>
          </a:r>
          <a:r>
            <a:rPr lang="fi-FI" sz="1700" kern="1200" dirty="0" err="1"/>
            <a:t>vacuum</a:t>
          </a:r>
          <a:r>
            <a:rPr lang="fi-FI" sz="1700" kern="1200" dirty="0"/>
            <a:t> </a:t>
          </a:r>
          <a:r>
            <a:rPr lang="fi-FI" sz="1700" kern="1200" dirty="0" err="1"/>
            <a:t>arcing</a:t>
          </a:r>
          <a:r>
            <a:rPr lang="fi-FI" sz="1700" kern="1200" dirty="0"/>
            <a:t> </a:t>
          </a:r>
          <a:r>
            <a:rPr lang="fi-FI" sz="1700" kern="1200" dirty="0" err="1"/>
            <a:t>phenomenon</a:t>
          </a:r>
          <a:endParaRPr lang="fi-FI" sz="1700" kern="1200" dirty="0"/>
        </a:p>
      </dsp:txBody>
      <dsp:txXfrm rot="10800000">
        <a:off x="299703" y="2314719"/>
        <a:ext cx="1848369" cy="2768532"/>
      </dsp:txXfrm>
    </dsp:sp>
    <dsp:sp modelId="{D7407B20-2937-45DA-B487-A71CF24AD566}">
      <dsp:nvSpPr>
        <dsp:cNvPr id="0" name=""/>
        <dsp:cNvSpPr/>
      </dsp:nvSpPr>
      <dsp:spPr>
        <a:xfrm>
          <a:off x="2330355" y="308629"/>
          <a:ext cx="1624912" cy="169746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rcRect/>
          <a:stretch>
            <a:fillRect l="-20000" r="-20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F31333-E783-47FB-B789-354AA036DC26}">
      <dsp:nvSpPr>
        <dsp:cNvPr id="0" name=""/>
        <dsp:cNvSpPr/>
      </dsp:nvSpPr>
      <dsp:spPr>
        <a:xfrm rot="10800000">
          <a:off x="2331462" y="2314719"/>
          <a:ext cx="1622696" cy="2829101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t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i-FI" sz="2600" kern="1200" dirty="0"/>
            <a:t>LHC</a:t>
          </a:r>
          <a:r>
            <a:rPr lang="fi-FI" sz="1800" kern="1200" dirty="0"/>
            <a:t> </a:t>
          </a:r>
          <a:r>
            <a:rPr lang="fi-FI" sz="1800" kern="1200" dirty="0" err="1"/>
            <a:t>Modelling</a:t>
          </a:r>
          <a:r>
            <a:rPr lang="fi-FI" sz="1800" kern="1200" dirty="0"/>
            <a:t> of </a:t>
          </a:r>
          <a:r>
            <a:rPr lang="fi-FI" sz="1800" kern="1200" dirty="0" err="1"/>
            <a:t>blistering</a:t>
          </a:r>
          <a:r>
            <a:rPr lang="fi-FI" sz="1800" kern="1200" dirty="0"/>
            <a:t> on </a:t>
          </a:r>
          <a:r>
            <a:rPr lang="fi-FI" sz="1800" kern="1200" dirty="0" err="1"/>
            <a:t>Cu</a:t>
          </a:r>
          <a:r>
            <a:rPr lang="fi-FI" sz="1800" kern="1200" dirty="0"/>
            <a:t> </a:t>
          </a:r>
          <a:r>
            <a:rPr lang="fi-FI" sz="1800" kern="1200" dirty="0" err="1"/>
            <a:t>surfaces</a:t>
          </a:r>
          <a:r>
            <a:rPr lang="fi-FI" sz="1800" kern="1200" dirty="0"/>
            <a:t> of RFQ </a:t>
          </a:r>
          <a:r>
            <a:rPr lang="fi-FI" sz="1800" kern="1200" dirty="0" err="1"/>
            <a:t>structures</a:t>
          </a:r>
          <a:r>
            <a:rPr lang="fi-FI" sz="1800" kern="1200" dirty="0"/>
            <a:t> for proton </a:t>
          </a:r>
          <a:r>
            <a:rPr lang="fi-FI" sz="1800" kern="1200" dirty="0" err="1"/>
            <a:t>beam</a:t>
          </a:r>
          <a:r>
            <a:rPr lang="fi-FI" sz="1800" kern="1200" dirty="0"/>
            <a:t> </a:t>
          </a:r>
          <a:r>
            <a:rPr lang="fi-FI" sz="1800" kern="1200" dirty="0" err="1"/>
            <a:t>injectors</a:t>
          </a:r>
          <a:endParaRPr lang="fi-FI" sz="1800" kern="1200" dirty="0"/>
        </a:p>
      </dsp:txBody>
      <dsp:txXfrm rot="10800000">
        <a:off x="2381366" y="2314719"/>
        <a:ext cx="1522888" cy="2779197"/>
      </dsp:txXfrm>
    </dsp:sp>
    <dsp:sp modelId="{E039F9CA-5BC5-4D27-9FB9-9F01587A28DE}">
      <dsp:nvSpPr>
        <dsp:cNvPr id="0" name=""/>
        <dsp:cNvSpPr/>
      </dsp:nvSpPr>
      <dsp:spPr>
        <a:xfrm>
          <a:off x="4211236" y="308629"/>
          <a:ext cx="1399182" cy="169746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rcRect/>
          <a:stretch>
            <a:fillRect l="-61000" r="-61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52EC67-AABB-4E6D-883A-B79E937D5C73}">
      <dsp:nvSpPr>
        <dsp:cNvPr id="0" name=""/>
        <dsp:cNvSpPr/>
      </dsp:nvSpPr>
      <dsp:spPr>
        <a:xfrm rot="10800000">
          <a:off x="4076980" y="2314719"/>
          <a:ext cx="1667694" cy="2829101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t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i-FI" sz="2600" kern="1200" dirty="0"/>
            <a:t>FCC</a:t>
          </a:r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i-FI" sz="1800" kern="1200" dirty="0" err="1"/>
            <a:t>Growth</a:t>
          </a:r>
          <a:r>
            <a:rPr lang="fi-FI" sz="1800" kern="1200" dirty="0"/>
            <a:t> of </a:t>
          </a:r>
          <a:r>
            <a:rPr lang="fi-FI" sz="1800" kern="1200" dirty="0" err="1"/>
            <a:t>high</a:t>
          </a:r>
          <a:r>
            <a:rPr lang="fi-FI" sz="1800" kern="1200" dirty="0"/>
            <a:t> </a:t>
          </a:r>
          <a:r>
            <a:rPr lang="fi-FI" sz="1800" kern="1200" dirty="0" err="1"/>
            <a:t>quality</a:t>
          </a:r>
          <a:r>
            <a:rPr lang="fi-FI" sz="1800" kern="1200" dirty="0"/>
            <a:t> of </a:t>
          </a:r>
          <a:r>
            <a:rPr lang="fi-FI" sz="1800" kern="1200" dirty="0" err="1"/>
            <a:t>Nb</a:t>
          </a:r>
          <a:r>
            <a:rPr lang="fi-FI" sz="1800" kern="1200" dirty="0"/>
            <a:t> </a:t>
          </a:r>
          <a:r>
            <a:rPr lang="fi-FI" sz="1800" kern="1200" dirty="0" err="1"/>
            <a:t>films</a:t>
          </a:r>
          <a:r>
            <a:rPr lang="fi-FI" sz="1800" kern="1200" dirty="0"/>
            <a:t> for </a:t>
          </a:r>
          <a:r>
            <a:rPr lang="fi-FI" sz="1800" kern="1200" dirty="0" err="1"/>
            <a:t>superconducting</a:t>
          </a:r>
          <a:r>
            <a:rPr lang="fi-FI" sz="1800" kern="1200" dirty="0"/>
            <a:t> </a:t>
          </a:r>
          <a:r>
            <a:rPr lang="fi-FI" sz="1800" kern="1200" dirty="0" err="1"/>
            <a:t>cavities</a:t>
          </a:r>
          <a:endParaRPr lang="fi-FI" sz="1800" kern="1200" dirty="0"/>
        </a:p>
      </dsp:txBody>
      <dsp:txXfrm rot="10800000">
        <a:off x="4128267" y="2314719"/>
        <a:ext cx="1565120" cy="2777814"/>
      </dsp:txXfrm>
    </dsp:sp>
    <dsp:sp modelId="{05D6F614-2704-4BD3-8E6C-9C5BDDE8EA72}">
      <dsp:nvSpPr>
        <dsp:cNvPr id="0" name=""/>
        <dsp:cNvSpPr/>
      </dsp:nvSpPr>
      <dsp:spPr>
        <a:xfrm>
          <a:off x="5902251" y="308629"/>
          <a:ext cx="1703307" cy="169746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rcRect/>
          <a:stretch>
            <a:fillRect l="-21000" r="-21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CCB21A-2FB1-4912-96D1-FE2651526E76}">
      <dsp:nvSpPr>
        <dsp:cNvPr id="0" name=""/>
        <dsp:cNvSpPr/>
      </dsp:nvSpPr>
      <dsp:spPr>
        <a:xfrm rot="10800000">
          <a:off x="5866388" y="2314719"/>
          <a:ext cx="1786742" cy="2829101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t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i-FI" sz="2600" kern="1200" dirty="0"/>
            <a:t>FAIR</a:t>
          </a:r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i-FI" sz="1800" kern="1200" dirty="0"/>
            <a:t>Physics of SHI </a:t>
          </a:r>
          <a:r>
            <a:rPr lang="fi-FI" sz="1800" kern="1200" dirty="0" err="1"/>
            <a:t>interaction</a:t>
          </a:r>
          <a:r>
            <a:rPr lang="fi-FI" sz="1800" kern="1200" dirty="0"/>
            <a:t> </a:t>
          </a:r>
          <a:r>
            <a:rPr lang="fi-FI" sz="1800" kern="1200" dirty="0" err="1"/>
            <a:t>with</a:t>
          </a:r>
          <a:r>
            <a:rPr lang="fi-FI" sz="1800" kern="1200" dirty="0"/>
            <a:t> </a:t>
          </a:r>
          <a:r>
            <a:rPr lang="fi-FI" sz="1800" kern="1200" dirty="0" err="1"/>
            <a:t>materials</a:t>
          </a:r>
          <a:r>
            <a:rPr lang="fi-FI" sz="1800" kern="1200" dirty="0"/>
            <a:t> for </a:t>
          </a:r>
          <a:r>
            <a:rPr lang="fi-FI" sz="1800" kern="1200" dirty="0" err="1"/>
            <a:t>high</a:t>
          </a:r>
          <a:r>
            <a:rPr lang="fi-FI" sz="1800" kern="1200" dirty="0"/>
            <a:t> </a:t>
          </a:r>
          <a:r>
            <a:rPr lang="fi-FI" sz="1800" kern="1200" dirty="0" err="1"/>
            <a:t>energy</a:t>
          </a:r>
          <a:r>
            <a:rPr lang="fi-FI" sz="1800" kern="1200" dirty="0"/>
            <a:t> </a:t>
          </a:r>
          <a:r>
            <a:rPr lang="fi-FI" sz="1800" kern="1200" dirty="0" err="1"/>
            <a:t>physics</a:t>
          </a:r>
          <a:r>
            <a:rPr lang="fi-FI" sz="1800" kern="1200" dirty="0"/>
            <a:t> </a:t>
          </a:r>
          <a:r>
            <a:rPr lang="fi-FI" sz="1800" kern="1200" dirty="0" err="1"/>
            <a:t>applications</a:t>
          </a:r>
          <a:endParaRPr lang="fi-FI" sz="1800" kern="1200" dirty="0"/>
        </a:p>
      </dsp:txBody>
      <dsp:txXfrm rot="10800000">
        <a:off x="5921336" y="2314719"/>
        <a:ext cx="1676846" cy="27741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24C7A9-7119-4D11-B7DF-91BE11BCE893}" type="datetimeFigureOut">
              <a:rPr lang="fi-FI" smtClean="0"/>
              <a:t>29.5.2025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795B9-EA10-4D06-91CD-3C4E0DA67B8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02125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DE23B2-E986-4F43-B56E-530EB1DF622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57783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C5E7DC-3878-3DA7-950E-6E5B2B0F4CCB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63DD5B1C-9111-4D6B-A6B3-4B5144536FB1}" type="slidenum">
              <a:t>15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C75C486-05F8-650D-0515-6107DB696583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8075" y="812800"/>
            <a:ext cx="5343525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30E8A36-B85A-E390-7080-9C321DA0488B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pPr rtl="0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4F2F29-2F5E-1E65-2849-261AB3ACEE84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13CF394E-24F2-4CAB-9EED-6C7FA0B41E5F}" type="slidenum">
              <a:t>16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D760A10-7AB0-F91C-F07E-7C9AAF5905C1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8075" y="812800"/>
            <a:ext cx="5343525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EF0787A-BD7A-66BC-3F00-9ABC44E78EE0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pPr rtl="0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D86C6E-63CA-724A-78AC-FAC01C1059DC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4F8972EC-C655-42C2-BCAB-EE6720F2161F}" type="slidenum">
              <a:t>17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8E36989-239E-9257-442C-59D503B86F5C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8075" y="812800"/>
            <a:ext cx="5343525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852E14C-4A26-5DE8-CEE8-1B8079C2F51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pPr rtl="0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EA276-8C70-B8A3-BB5A-FECDACC259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F5E360-B6A2-2BA3-6144-5B87A6ABB7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E02D0C-180E-4209-4810-C8BF2C6479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85D9C-E7C6-4A0A-B77E-084238EBCA17}" type="datetime1">
              <a:rPr lang="en-US" smtClean="0"/>
              <a:t>5/29/2025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F99D22-8EEA-941A-981E-3618136EC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Flyura Djurabekova @ RECFA, Univerisy of Helsinki</a:t>
            </a:r>
            <a:endParaRPr lang="fi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07B6A7-F705-A886-757A-72EF1F072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D666C-BA8C-429E-9FE0-65C2DC47E4C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27683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61DB0-BD0C-FBF0-2729-F3F08A67BC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A872B8-432C-D3A9-33D5-009AA3F706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BB06A3-026D-C9E4-C64F-2E20C26B99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D3481-4FD8-4FBF-89AC-685751608B51}" type="datetime1">
              <a:rPr lang="en-US" smtClean="0"/>
              <a:t>5/29/2025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17BB15-99D8-7764-2342-01361C090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Flyura Djurabekova @ RECFA, Univerisy of Helsinki</a:t>
            </a:r>
            <a:endParaRPr lang="fi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B818A2-11F3-D9FB-F471-C4F592A10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D666C-BA8C-429E-9FE0-65C2DC47E4C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07399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61A796A-2611-182B-F4B0-D9AA90AB67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0BE365-59F6-4423-2BAF-5455795FD4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DB3DC2-EF64-5B6B-C84A-BA45952007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8965F-F705-417A-A23A-6D397B41DC56}" type="datetime1">
              <a:rPr lang="en-US" smtClean="0"/>
              <a:t>5/29/2025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A7AE24-259B-9BF3-EF81-1F729E935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Flyura Djurabekova @ RECFA, Univerisy of Helsinki</a:t>
            </a:r>
            <a:endParaRPr lang="fi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59A12E-2A26-8AB4-8644-9DED0787F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D666C-BA8C-429E-9FE0-65C2DC47E4C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341709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4800" b="0" spc="-50" baseline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10A28-8D4F-4C22-85A3-8D58701F6F7A}" type="datetime1">
              <a:rPr lang="en-US" smtClean="0"/>
              <a:t>5/29/2025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Flyura Djurabekova @ RECFA, Univerisy of Helsinki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87"/>
            <a:ext cx="1524000" cy="1524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242" y="1548561"/>
            <a:ext cx="829516" cy="839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4134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24774"/>
            <a:ext cx="6886575" cy="703995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249679"/>
            <a:ext cx="7277100" cy="5065395"/>
          </a:xfrm>
        </p:spPr>
        <p:txBody>
          <a:bodyPr/>
          <a:lstStyle>
            <a:lvl1pPr>
              <a:lnSpc>
                <a:spcPct val="112000"/>
              </a:lnSpc>
              <a:spcBef>
                <a:spcPts val="600"/>
              </a:spcBef>
              <a:spcAft>
                <a:spcPts val="0"/>
              </a:spcAft>
              <a:defRPr/>
            </a:lvl1pPr>
            <a:lvl2pPr>
              <a:lnSpc>
                <a:spcPct val="112000"/>
              </a:lnSpc>
              <a:spcBef>
                <a:spcPts val="600"/>
              </a:spcBef>
              <a:spcAft>
                <a:spcPts val="0"/>
              </a:spcAft>
              <a:defRPr/>
            </a:lvl2pPr>
            <a:lvl3pPr>
              <a:lnSpc>
                <a:spcPct val="112000"/>
              </a:lnSpc>
              <a:spcBef>
                <a:spcPts val="600"/>
              </a:spcBef>
              <a:spcAft>
                <a:spcPts val="0"/>
              </a:spcAft>
              <a:defRPr/>
            </a:lvl3pPr>
            <a:lvl4pPr>
              <a:lnSpc>
                <a:spcPct val="112000"/>
              </a:lnSpc>
              <a:spcBef>
                <a:spcPts val="600"/>
              </a:spcBef>
              <a:spcAft>
                <a:spcPts val="0"/>
              </a:spcAft>
              <a:defRPr/>
            </a:lvl4pPr>
            <a:lvl5pPr>
              <a:lnSpc>
                <a:spcPct val="112000"/>
              </a:lnSpc>
              <a:spcBef>
                <a:spcPts val="60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fld id="{17602200-5EE5-4299-8E1B-B4380CDF26C2}" type="datetime1">
              <a:rPr lang="en-US" smtClean="0"/>
              <a:t>5/29/2025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r>
              <a:rPr lang="en-US"/>
              <a:t>Flyura Djurabekova @ RECFA, Univerisy of Helsinki</a:t>
            </a:r>
            <a:endParaRPr lang="en-US" sz="1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028E3F4F-51B2-42EE-AFA2-40C4572185C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7610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50E42-77E7-41F9-B76C-702215D9496B}" type="datetime1">
              <a:rPr lang="en-US" smtClean="0"/>
              <a:t>5/29/2025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Flyura Djurabekova @ RECFA, Univerisy of Helsinki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89679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8700" y="286604"/>
            <a:ext cx="7239000" cy="7023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5350" y="1114424"/>
            <a:ext cx="3630930" cy="475467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114426"/>
            <a:ext cx="3630929" cy="475467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C9895-8D48-41E4-9488-D2069FBA65BF}" type="datetime1">
              <a:rPr lang="en-US" smtClean="0"/>
              <a:t>5/29/2025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Flyura Djurabekova @ RECFA, Univerisy of Helsinki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788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73628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263086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124075"/>
            <a:ext cx="3703320" cy="374501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17722" y="1263086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17722" y="2124075"/>
            <a:ext cx="3726178" cy="374501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A9468-EB75-480E-8E61-0FAEC1BA5910}" type="datetime1">
              <a:rPr lang="en-US" smtClean="0"/>
              <a:t>5/29/2025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Flyura Djurabekova @ RECFA, Univerisy of Helsinki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05447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7204" y="281415"/>
            <a:ext cx="7543800" cy="7620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5AE29-5785-4FE5-99A9-74934B6E8D8A}" type="datetime1">
              <a:rPr lang="en-US" smtClean="0"/>
              <a:t>5/29/2025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Flyura Djurabekova @ RECFA, Univerisy of Helsinki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6142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6C690-AE48-456E-82A9-D98510C74193}" type="datetime1">
              <a:rPr lang="en-US" smtClean="0"/>
              <a:t>5/29/2025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Flyura Djurabekova @ RECFA, Univerisy of Helsinki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32" y="76200"/>
            <a:ext cx="1380999" cy="138099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632" y="1524000"/>
            <a:ext cx="748657" cy="757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2315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24228387-7F9F-43FB-AF1E-4B923E05B44A}" type="datetime1">
              <a:rPr lang="en-US" smtClean="0"/>
              <a:t>5/29/2025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Flyura Djurabekova @ RECFA, Univerisy of Helsinki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906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322D6F-6747-2E06-F228-A64E08F50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CF5C56-E74F-8A41-4DA7-B3C45E4916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000A28-48F7-1ED7-765A-EB2B562587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F6049-2165-4167-A54C-A26C8DF4CC7E}" type="datetime1">
              <a:rPr lang="en-US" smtClean="0"/>
              <a:t>5/29/2025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A4E98E-F666-8271-1879-A30F97DD8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Flyura Djurabekova @ RECFA, Univerisy of Helsinki</a:t>
            </a:r>
            <a:endParaRPr lang="fi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ED55C8-467F-6608-BF8C-6440D8E50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D666C-BA8C-429E-9FE0-65C2DC47E4C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946721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CB0FC76E-2A18-2567-EFB6-DF169AE83C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  <a:endParaRPr lang="en-US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B017C0A4-0520-140F-96E1-92E58D0120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9CB3D326-E576-6097-C2B1-49AA41B77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D50EA-72B0-4641-91DA-18A171EE256D}" type="datetime1">
              <a:rPr lang="en-US" smtClean="0"/>
              <a:t>5/29/2025</a:t>
            </a:fld>
            <a:endParaRPr lang="en-US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63230862-302F-DBCE-F760-0C76D13B3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Flyura Djurabekova @ RECFA, Univerisy of Helsinki</a:t>
            </a:r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50567B18-D6B8-5E2E-A6AA-67D445886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31584-34B4-4342-8BFF-BFDFE8993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542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FF07F-3EC0-1C88-A8F9-BA84B83F0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9E1059-9E58-816C-D5FF-69E99C2A8E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57389B-3D0B-A117-1D04-79D554D9B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DAC1A-AB2E-46D6-A33F-DF41D937D3B5}" type="datetime1">
              <a:rPr lang="en-US" smtClean="0"/>
              <a:t>5/29/2025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9BAFAE-F5BC-88C3-A3B9-16D7677C5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Flyura Djurabekova @ RECFA, Univerisy of Helsinki</a:t>
            </a:r>
            <a:endParaRPr lang="fi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980E48-8A32-D6B1-1882-842C87DE8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D666C-BA8C-429E-9FE0-65C2DC47E4C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249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8C5881-76BC-A34D-814F-383643A0B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2F658A-3D73-C608-04AD-34E618503A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16F95C-259E-AE93-528F-47EF805607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E57541-40B3-756B-20B8-1FEC45E0C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4CB0-BD2C-4F47-9260-9E2E08A65C59}" type="datetime1">
              <a:rPr lang="en-US" smtClean="0"/>
              <a:t>5/29/2025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5980D8-B140-5117-7E7F-1CE029F4B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Flyura Djurabekova @ RECFA, Univerisy of Helsinki</a:t>
            </a:r>
            <a:endParaRPr lang="fi-F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AD3FB7-B4E2-BBCF-366E-CB9176834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D666C-BA8C-429E-9FE0-65C2DC47E4C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27925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35FE5-936A-055B-CCC9-8905DAF0E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A63821-595E-4393-B5B5-68479BCC9E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F21E98-4E4C-D919-22F2-9723530137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46240C-7808-E830-0D63-1429875687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5E2D361-FAC4-4E1F-AA4E-20BAE78C9F3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916A43A-52E8-A4AA-5350-9D3B20A88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A9E9C-EC08-4083-9E4B-4B8A94C27BBD}" type="datetime1">
              <a:rPr lang="en-US" smtClean="0"/>
              <a:t>5/29/2025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2A0D8F0-519F-23A6-17B3-F981D5635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Flyura Djurabekova @ RECFA, Univerisy of Helsinki</a:t>
            </a:r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B841ABC-24C6-D2B8-EEEB-396F8356F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D666C-BA8C-429E-9FE0-65C2DC47E4C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57099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299B45-B94C-F33F-B1A5-87C2740EE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993E0F-27E4-8957-4497-AB06ECC4BB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FF693-A563-41D4-A295-8392977F375C}" type="datetime1">
              <a:rPr lang="en-US" smtClean="0"/>
              <a:t>5/29/2025</a:t>
            </a:fld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990C2B-760D-EADF-4383-E2093FBC5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Flyura Djurabekova @ RECFA, Univerisy of Helsinki</a:t>
            </a:r>
            <a:endParaRPr lang="fi-F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26B0AA-519B-78C4-9359-60713DCFE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D666C-BA8C-429E-9FE0-65C2DC47E4C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936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BAB63D0-46A8-89D0-6D40-82165553D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621EC-4082-4363-8D4E-14C4460973DC}" type="datetime1">
              <a:rPr lang="en-US" smtClean="0"/>
              <a:t>5/29/2025</a:t>
            </a:fld>
            <a:endParaRPr lang="fi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DC271EF-0A52-7910-6248-0850D3A99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Flyura Djurabekova @ RECFA, Univerisy of Helsinki</a:t>
            </a:r>
            <a:endParaRPr lang="fi-FI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2C1BF9-3CA8-4A82-27A8-3A2255DC7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D666C-BA8C-429E-9FE0-65C2DC47E4C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1916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A0E1F9-69CF-2F0F-48C9-AC7A98B41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20548E-5EC8-81D8-AA5A-7B4F3C6956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379A28-45B5-2E5C-14E8-338FE4D4B5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4650F9-DD42-DBE3-E1DE-7EF757EE0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26BAE-B998-4AF1-AA14-3595E75D7757}" type="datetime1">
              <a:rPr lang="en-US" smtClean="0"/>
              <a:t>5/29/2025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450307-7097-D684-C898-47CFB7501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Flyura Djurabekova @ RECFA, Univerisy of Helsinki</a:t>
            </a:r>
            <a:endParaRPr lang="fi-F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37B876-9AB9-D0E0-4B02-F72139F5C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D666C-BA8C-429E-9FE0-65C2DC47E4C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08310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7DC0C4-7FD2-22E6-2195-DC3E58D570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6BE56D2-B83B-37D7-8DEF-05BE177398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D7668D-98D7-A5F8-5F47-0681DC6812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BFAB1F-088F-6A7D-BE11-CA8133DBF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F3F4E-1D1C-4A89-BEA4-57DD03930EE7}" type="datetime1">
              <a:rPr lang="en-US" smtClean="0"/>
              <a:t>5/29/2025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09BF32-E1A9-9DDC-7EFB-7641D39BA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Flyura Djurabekova @ RECFA, Univerisy of Helsinki</a:t>
            </a:r>
            <a:endParaRPr lang="fi-F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A1D473-0A3E-AB4F-3F59-FCA65AF2E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D666C-BA8C-429E-9FE0-65C2DC47E4C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12511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FBA5FE-6D54-23FE-B9E2-8E0E2C6A4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5DD244-EEE2-1DC2-0CAE-7E25740850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i-F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F47A2F-953E-9CD1-B50E-C4FCD1B5F1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7189EA-C5F7-44FA-AB1B-72EF71A28E7C}" type="datetime1">
              <a:rPr lang="en-US" smtClean="0"/>
              <a:t>5/29/2025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B3FD1B-5B8E-B58D-650A-ADD09D409F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Flyura Djurabekova @ RECFA, Univerisy of Helsinki</a:t>
            </a:r>
            <a:endParaRPr lang="fi-FI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FF1CA8-7153-1A25-E376-7D7CCB4949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0D666C-BA8C-429E-9FE0-65C2DC47E4C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65660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17204" y="274055"/>
            <a:ext cx="7349556" cy="76200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7204" y="1295400"/>
            <a:ext cx="7349556" cy="4573694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C3939A38-CD47-4412-BA52-4BB0C63A37FF}" type="datetime1">
              <a:rPr lang="en-US" smtClean="0"/>
              <a:t>5/29/2025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4398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Flyura Djurabekova @ RECFA, Univerisy of Helsinki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051494" y="1043416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147699"/>
            <a:ext cx="1147701" cy="114770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21" y="1295400"/>
            <a:ext cx="748657" cy="757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185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88" r:id="rId9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200" b="1" kern="1200" spc="-50" baseline="0">
          <a:solidFill>
            <a:schemeClr val="tx1">
              <a:lumMod val="75000"/>
              <a:lumOff val="2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8.png"/><Relationship Id="rId7" Type="http://schemas.openxmlformats.org/officeDocument/2006/relationships/image" Target="../media/image32.gi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image" Target="../media/image35.png"/><Relationship Id="rId5" Type="http://schemas.openxmlformats.org/officeDocument/2006/relationships/image" Target="../media/image6.png"/><Relationship Id="rId4" Type="http://schemas.openxmlformats.org/officeDocument/2006/relationships/image" Target="../media/image3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0.pn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png"/><Relationship Id="rId4" Type="http://schemas.openxmlformats.org/officeDocument/2006/relationships/image" Target="../media/image5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3E4B2A-CAC0-525F-D870-1CC3156570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089" y="1520797"/>
            <a:ext cx="2173566" cy="252201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MAT – Materials for Accelerator Technology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8DDEA1-66F5-5EC7-4422-B6798CEACE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45720" rIns="0" bIns="45720" rtlCol="0" anchor="ctr">
            <a:normAutofit/>
          </a:bodyPr>
          <a:lstStyle/>
          <a:p>
            <a:pPr algn="ctr"/>
            <a:r>
              <a:rPr lang="en-US" sz="3800" dirty="0"/>
              <a:t>Accelerator Technology and Applications:</a:t>
            </a:r>
            <a:br>
              <a:rPr lang="en-US" sz="3800" dirty="0"/>
            </a:br>
            <a:r>
              <a:rPr lang="en-US" sz="3800" dirty="0"/>
              <a:t>FCC, CLIC</a:t>
            </a:r>
          </a:p>
          <a:p>
            <a:pPr algn="ctr"/>
            <a:r>
              <a:rPr lang="en-US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Flyura Djurabekova</a:t>
            </a:r>
          </a:p>
          <a:p>
            <a:pPr algn="ctr"/>
            <a:endParaRPr lang="en-US" sz="3000" b="1" dirty="0"/>
          </a:p>
          <a:p>
            <a:pPr algn="ctr"/>
            <a:r>
              <a:rPr lang="en-US" sz="2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RECFA visit to Finland</a:t>
            </a:r>
            <a:endParaRPr lang="en-US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6160D61-97F1-5D25-CC25-C0BF8FE6EBA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368" y="-15685"/>
            <a:ext cx="1252632" cy="125263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97CCBD9-EEE4-660F-B7FC-69E6BA32FDB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1221" y="231692"/>
            <a:ext cx="748657" cy="757878"/>
          </a:xfrm>
          <a:prstGeom prst="rect">
            <a:avLst/>
          </a:prstGeom>
        </p:spPr>
      </p:pic>
      <p:pic>
        <p:nvPicPr>
          <p:cNvPr id="6" name="Picture 9" descr="Icon&#10;&#10;Description automatically generated">
            <a:extLst>
              <a:ext uri="{FF2B5EF4-FFF2-40B4-BE49-F238E27FC236}">
                <a16:creationId xmlns:a16="http://schemas.microsoft.com/office/drawing/2014/main" id="{4354A6FA-4D30-18BE-5DE7-CF0F37DED8A8}"/>
              </a:ext>
            </a:extLst>
          </p:cNvPr>
          <p:cNvPicPr/>
          <p:nvPr/>
        </p:nvPicPr>
        <p:blipFill>
          <a:blip r:embed="rId5"/>
          <a:srcRect l="10804" t="14969" r="13128" b="15869"/>
          <a:stretch/>
        </p:blipFill>
        <p:spPr>
          <a:xfrm>
            <a:off x="1000839" y="4641201"/>
            <a:ext cx="792206" cy="696002"/>
          </a:xfrm>
          <a:prstGeom prst="rect">
            <a:avLst/>
          </a:prstGeom>
          <a:ln>
            <a:noFill/>
          </a:ln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6DD8C7C-82BE-1642-B850-2BCADF44F7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Flyura Djurabekova @ RECFA, </a:t>
            </a:r>
            <a:r>
              <a:rPr lang="en-US" dirty="0" err="1"/>
              <a:t>Univerisy</a:t>
            </a:r>
            <a:r>
              <a:rPr lang="en-US" dirty="0"/>
              <a:t> of Helsinki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85B2252-6711-EEBC-1EC8-52A3AEEF4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13" name="Picture 12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6376DAF2-2502-EEC3-72C3-F3E336548E3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70" y="3867208"/>
            <a:ext cx="1431834" cy="648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AD7FF4F-90F9-DE27-7FF2-EE01051A4F74}"/>
              </a:ext>
            </a:extLst>
          </p:cNvPr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 r="66073"/>
          <a:stretch/>
        </p:blipFill>
        <p:spPr>
          <a:xfrm>
            <a:off x="1000839" y="5564602"/>
            <a:ext cx="792206" cy="823076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4787606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 collaboration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0880" y="5675412"/>
            <a:ext cx="7439829" cy="765565"/>
          </a:xfrm>
        </p:spPr>
        <p:txBody>
          <a:bodyPr>
            <a:normAutofit lnSpcReduction="10000"/>
          </a:bodyPr>
          <a:lstStyle/>
          <a:p>
            <a:r>
              <a:rPr lang="en-GB" dirty="0"/>
              <a:t>Accelerator collaboration approximately 50 institutes and the detector collaboration about 29.</a:t>
            </a:r>
            <a:endParaRPr lang="en-US" dirty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Flyura Djurabekova @ RECFA, Univerisy of Helsinki</a:t>
            </a:r>
            <a:endParaRPr lang="en-US" sz="1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9" y="1167806"/>
            <a:ext cx="7370352" cy="448879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365171" y="4484913"/>
            <a:ext cx="522515" cy="51162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907972" y="4484913"/>
            <a:ext cx="457200" cy="511631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553200" y="4484913"/>
            <a:ext cx="500743" cy="51162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9" descr="Icon&#10;&#10;Description automatically generated">
            <a:extLst>
              <a:ext uri="{FF2B5EF4-FFF2-40B4-BE49-F238E27FC236}">
                <a16:creationId xmlns:a16="http://schemas.microsoft.com/office/drawing/2014/main" id="{1088349E-0EF0-5447-950F-93920531AFD4}"/>
              </a:ext>
            </a:extLst>
          </p:cNvPr>
          <p:cNvPicPr/>
          <p:nvPr/>
        </p:nvPicPr>
        <p:blipFill>
          <a:blip r:embed="rId3"/>
          <a:srcRect l="10804" t="14969" r="13128" b="15869"/>
          <a:stretch/>
        </p:blipFill>
        <p:spPr>
          <a:xfrm>
            <a:off x="8126796" y="223575"/>
            <a:ext cx="792206" cy="696002"/>
          </a:xfrm>
          <a:prstGeom prst="rect">
            <a:avLst/>
          </a:prstGeom>
          <a:ln>
            <a:noFill/>
          </a:ln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072451-3BF2-EF1C-87BC-32221904E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878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886" y="153693"/>
            <a:ext cx="7488478" cy="670078"/>
          </a:xfrm>
        </p:spPr>
        <p:txBody>
          <a:bodyPr>
            <a:normAutofit/>
          </a:bodyPr>
          <a:lstStyle/>
          <a:p>
            <a:r>
              <a:rPr lang="fi-FI" dirty="0" err="1"/>
              <a:t>Accelerating</a:t>
            </a:r>
            <a:r>
              <a:rPr lang="fi-FI" dirty="0"/>
              <a:t> </a:t>
            </a:r>
            <a:r>
              <a:rPr lang="fi-FI" dirty="0" err="1"/>
              <a:t>structures</a:t>
            </a:r>
            <a:r>
              <a:rPr lang="fi-FI" dirty="0"/>
              <a:t> for </a:t>
            </a:r>
            <a:r>
              <a:rPr lang="fi-FI" dirty="0" err="1"/>
              <a:t>linear</a:t>
            </a:r>
            <a:r>
              <a:rPr lang="fi-FI" dirty="0"/>
              <a:t> </a:t>
            </a:r>
            <a:r>
              <a:rPr lang="fi-FI" dirty="0" err="1"/>
              <a:t>accelerator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4190" y="1490851"/>
            <a:ext cx="3227781" cy="435863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 this project, we focus on accelerating structures:</a:t>
            </a:r>
          </a:p>
          <a:p>
            <a:pPr marL="635508" lvl="1" indent="-342900">
              <a:buFont typeface="Arial" panose="020B0604020202020204" pitchFamily="34" charset="0"/>
              <a:buChar char="•"/>
            </a:pPr>
            <a:r>
              <a:rPr lang="en-US" dirty="0"/>
              <a:t>11.994 GHz, X-band</a:t>
            </a:r>
          </a:p>
          <a:p>
            <a:pPr marL="635508" lvl="1" indent="-342900">
              <a:buFont typeface="Arial" panose="020B0604020202020204" pitchFamily="34" charset="0"/>
              <a:buChar char="•"/>
            </a:pPr>
            <a:r>
              <a:rPr lang="en-GB" dirty="0"/>
              <a:t>100 MV/m accelerating gradient</a:t>
            </a:r>
          </a:p>
          <a:p>
            <a:pPr marL="635508" lvl="1" indent="-342900">
              <a:buFont typeface="Arial" panose="020B0604020202020204" pitchFamily="34" charset="0"/>
              <a:buChar char="•"/>
            </a:pPr>
            <a:r>
              <a:rPr lang="en-GB" dirty="0"/>
              <a:t>Input power ≈50 MW</a:t>
            </a:r>
          </a:p>
          <a:p>
            <a:pPr marL="635508" lvl="1" indent="-342900">
              <a:buFont typeface="Arial" panose="020B0604020202020204" pitchFamily="34" charset="0"/>
              <a:buChar char="•"/>
            </a:pPr>
            <a:r>
              <a:rPr lang="en-GB" dirty="0"/>
              <a:t>Pulse length ≈200 ns</a:t>
            </a:r>
          </a:p>
          <a:p>
            <a:pPr marL="635508" lvl="1" indent="-342900">
              <a:buFont typeface="Arial" panose="020B0604020202020204" pitchFamily="34" charset="0"/>
              <a:buChar char="•"/>
            </a:pPr>
            <a:r>
              <a:rPr lang="en-GB" dirty="0"/>
              <a:t>Repetition rate 50-400 Hz</a:t>
            </a:r>
          </a:p>
          <a:p>
            <a:r>
              <a:rPr lang="en-GB" dirty="0"/>
              <a:t>Micron–precision disk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Flyura Djurabekova @ RECFA, Univerisy of Helsinki</a:t>
            </a:r>
            <a:endParaRPr lang="en-US" sz="1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1102130"/>
            <a:ext cx="4813321" cy="3352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200" y="4814297"/>
            <a:ext cx="1836936" cy="170227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2125" y="4020983"/>
            <a:ext cx="3401275" cy="414531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V="1">
            <a:off x="4267200" y="2937452"/>
            <a:ext cx="1371600" cy="1906199"/>
          </a:xfrm>
          <a:prstGeom prst="straightConnector1">
            <a:avLst/>
          </a:prstGeom>
          <a:ln w="76200">
            <a:solidFill>
              <a:srgbClr val="1F83C5"/>
            </a:solidFill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77302" y="5244911"/>
            <a:ext cx="712007" cy="634490"/>
          </a:xfrm>
          <a:prstGeom prst="rect">
            <a:avLst/>
          </a:prstGeom>
        </p:spPr>
      </p:pic>
      <p:sp>
        <p:nvSpPr>
          <p:cNvPr id="17" name="Lightning Bolt 16"/>
          <p:cNvSpPr/>
          <p:nvPr/>
        </p:nvSpPr>
        <p:spPr>
          <a:xfrm>
            <a:off x="2346756" y="4821941"/>
            <a:ext cx="457200" cy="780938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lic-profile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2966" y="587432"/>
            <a:ext cx="2501034" cy="1676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 descr="\\CERN\dfs\Workspaces\w\Wuensch\Talks\2013\Linear collider school 2013\Animations\From Rolf\Animated Gifs\DLWg_E,H.avi.gif"/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1342" y="4515254"/>
            <a:ext cx="3660389" cy="1564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6654552" y="6035169"/>
            <a:ext cx="2525606" cy="321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1" dirty="0">
                <a:solidFill>
                  <a:schemeClr val="tx1"/>
                </a:solidFill>
                <a:latin typeface="Georgia" panose="02040502050405020303" pitchFamily="18" charset="0"/>
              </a:rPr>
              <a:t>Walter </a:t>
            </a:r>
            <a:r>
              <a:rPr lang="en-US" sz="1600" b="0" i="1" dirty="0" err="1">
                <a:solidFill>
                  <a:schemeClr val="tx1"/>
                </a:solidFill>
                <a:latin typeface="Georgia" panose="02040502050405020303" pitchFamily="18" charset="0"/>
              </a:rPr>
              <a:t>Wuensch</a:t>
            </a:r>
            <a:r>
              <a:rPr lang="en-US" sz="1600" b="0" i="1" dirty="0">
                <a:solidFill>
                  <a:schemeClr val="tx1"/>
                </a:solidFill>
                <a:latin typeface="Georgia" panose="02040502050405020303" pitchFamily="18" charset="0"/>
              </a:rPr>
              <a:t>, CERN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7126451" y="5194956"/>
            <a:ext cx="1581808" cy="5350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191057" y="4933395"/>
            <a:ext cx="111007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0" dirty="0">
                <a:solidFill>
                  <a:schemeClr val="tx1"/>
                </a:solidFill>
              </a:rPr>
              <a:t>beam propagation direction</a:t>
            </a:r>
          </a:p>
        </p:txBody>
      </p:sp>
      <p:pic>
        <p:nvPicPr>
          <p:cNvPr id="4" name="Picture 9" descr="Icon&#10;&#10;Description automatically generated">
            <a:extLst>
              <a:ext uri="{FF2B5EF4-FFF2-40B4-BE49-F238E27FC236}">
                <a16:creationId xmlns:a16="http://schemas.microsoft.com/office/drawing/2014/main" id="{50979CA8-6A23-09EC-B927-87D67ECB2A73}"/>
              </a:ext>
            </a:extLst>
          </p:cNvPr>
          <p:cNvPicPr/>
          <p:nvPr/>
        </p:nvPicPr>
        <p:blipFill>
          <a:blip r:embed="rId8"/>
          <a:srcRect l="10804" t="14969" r="13128" b="15869"/>
          <a:stretch/>
        </p:blipFill>
        <p:spPr>
          <a:xfrm>
            <a:off x="8126796" y="223575"/>
            <a:ext cx="792206" cy="696002"/>
          </a:xfrm>
          <a:prstGeom prst="rect">
            <a:avLst/>
          </a:prstGeom>
          <a:ln>
            <a:noFill/>
          </a:ln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C24648-C45F-1309-F8D6-870C75CC1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1116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3" presetClass="exit" presetSubtype="3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7" grpId="2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365814" y="1118876"/>
            <a:ext cx="7544956" cy="987716"/>
          </a:xfrm>
        </p:spPr>
        <p:txBody>
          <a:bodyPr/>
          <a:lstStyle/>
          <a:p>
            <a:r>
              <a:rPr lang="en-US" dirty="0"/>
              <a:t>Simulated tip shape illustrated by the MD atoms (in the box) and the constant "virtual" atoms (out of the box).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/>
              <a:t>Flyura Djurabekova @ RECFA, Univerisy of Helsinki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err="1"/>
              <a:t>Highlight</a:t>
            </a:r>
            <a:r>
              <a:rPr lang="fi-FI" dirty="0"/>
              <a:t> of </a:t>
            </a:r>
            <a:r>
              <a:rPr lang="fi-FI" dirty="0" err="1"/>
              <a:t>research</a:t>
            </a:r>
            <a:r>
              <a:rPr lang="fi-FI" dirty="0"/>
              <a:t>: </a:t>
            </a:r>
            <a:r>
              <a:rPr lang="fi-FI" dirty="0" err="1"/>
              <a:t>Hybrid</a:t>
            </a:r>
            <a:r>
              <a:rPr lang="fi-FI" dirty="0"/>
              <a:t> atomistic-</a:t>
            </a:r>
            <a:r>
              <a:rPr lang="fi-FI" dirty="0" err="1"/>
              <a:t>continuum</a:t>
            </a:r>
            <a:r>
              <a:rPr lang="fi-FI" dirty="0"/>
              <a:t> </a:t>
            </a:r>
            <a:r>
              <a:rPr lang="fi-FI" dirty="0" err="1"/>
              <a:t>simulations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768" y="2275693"/>
            <a:ext cx="5474701" cy="348306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972537" y="1858422"/>
            <a:ext cx="265060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The color coding represents the steady-state temperature dis-</a:t>
            </a:r>
          </a:p>
          <a:p>
            <a:r>
              <a:rPr lang="en-US" sz="2000" dirty="0" err="1"/>
              <a:t>tribution</a:t>
            </a:r>
            <a:r>
              <a:rPr lang="en-US" sz="2000" dirty="0"/>
              <a:t> for constant shape. The inset illustrates the atom</a:t>
            </a:r>
          </a:p>
          <a:p>
            <a:r>
              <a:rPr lang="en-US" sz="2000" dirty="0"/>
              <a:t>charges q</a:t>
            </a:r>
            <a:r>
              <a:rPr lang="en-US" sz="2000" baseline="-25000" dirty="0"/>
              <a:t>i</a:t>
            </a:r>
            <a:r>
              <a:rPr lang="en-US" sz="2000" dirty="0"/>
              <a:t> by the color coding and, the corresponding forces</a:t>
            </a:r>
          </a:p>
          <a:p>
            <a:r>
              <a:rPr lang="en-US" sz="2000" dirty="0"/>
              <a:t>by the black-line arrows.</a:t>
            </a:r>
          </a:p>
        </p:txBody>
      </p:sp>
      <p:pic>
        <p:nvPicPr>
          <p:cNvPr id="3" name="Picture 9" descr="Icon&#10;&#10;Description automatically generated">
            <a:extLst>
              <a:ext uri="{FF2B5EF4-FFF2-40B4-BE49-F238E27FC236}">
                <a16:creationId xmlns:a16="http://schemas.microsoft.com/office/drawing/2014/main" id="{2D5DB9E7-AB23-F696-8A3A-AC337E7AA170}"/>
              </a:ext>
            </a:extLst>
          </p:cNvPr>
          <p:cNvPicPr/>
          <p:nvPr/>
        </p:nvPicPr>
        <p:blipFill>
          <a:blip r:embed="rId3"/>
          <a:srcRect l="10804" t="14969" r="13128" b="15869"/>
          <a:stretch/>
        </p:blipFill>
        <p:spPr>
          <a:xfrm>
            <a:off x="8126796" y="223575"/>
            <a:ext cx="792206" cy="696002"/>
          </a:xfrm>
          <a:prstGeom prst="rect">
            <a:avLst/>
          </a:prstGeom>
          <a:ln>
            <a:noFill/>
          </a:ln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B4EC80-B695-0066-D812-5455BEB259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77203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/>
              <a:t>Flyura Djurabekova @ RECFA, Univerisy of Helsinki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/>
              <a:t>Full </a:t>
            </a:r>
            <a:r>
              <a:rPr lang="fi-FI" dirty="0" err="1"/>
              <a:t>dynamics</a:t>
            </a:r>
            <a:r>
              <a:rPr lang="fi-FI" dirty="0"/>
              <a:t> of 90 </a:t>
            </a:r>
            <a:r>
              <a:rPr lang="fi-FI" dirty="0" err="1"/>
              <a:t>nm</a:t>
            </a:r>
            <a:r>
              <a:rPr lang="fi-FI" dirty="0"/>
              <a:t> </a:t>
            </a:r>
            <a:r>
              <a:rPr lang="fi-FI" dirty="0" err="1"/>
              <a:t>tall</a:t>
            </a:r>
            <a:r>
              <a:rPr lang="fi-FI" dirty="0"/>
              <a:t> </a:t>
            </a:r>
            <a:r>
              <a:rPr lang="fi-FI" dirty="0" err="1"/>
              <a:t>nanotip</a:t>
            </a:r>
            <a:r>
              <a:rPr lang="fi-FI" dirty="0"/>
              <a:t> </a:t>
            </a:r>
            <a:r>
              <a:rPr lang="fi-FI" dirty="0" err="1"/>
              <a:t>with</a:t>
            </a:r>
            <a:r>
              <a:rPr lang="fi-FI" dirty="0"/>
              <a:t> F</a:t>
            </a:r>
            <a:r>
              <a:rPr lang="fi-FI" baseline="-25000" dirty="0"/>
              <a:t>0</a:t>
            </a:r>
            <a:r>
              <a:rPr lang="fi-FI" dirty="0"/>
              <a:t>=0.8 GV/m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6666" y="1317844"/>
            <a:ext cx="5129055" cy="365755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756666" y="957128"/>
            <a:ext cx="501485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defTabSz="829452">
              <a:buSzPct val="45000"/>
            </a:pPr>
            <a:r>
              <a:rPr lang="en-GB" sz="1500" dirty="0">
                <a:solidFill>
                  <a:prstClr val="black"/>
                </a:solidFill>
                <a:ea typeface="WenQuanYi Micro Hei" pitchFamily="2"/>
                <a:cs typeface="FreeSans" pitchFamily="2"/>
              </a:rPr>
              <a:t>[A. Kyritsakis et. al, </a:t>
            </a:r>
            <a:r>
              <a:rPr lang="en-US" sz="1500" dirty="0">
                <a:solidFill>
                  <a:prstClr val="black"/>
                </a:solidFill>
                <a:ea typeface="WenQuanYi Micro Hei" pitchFamily="2"/>
                <a:cs typeface="FreeSans" pitchFamily="2"/>
              </a:rPr>
              <a:t>J. Phys. D: Appl. Phys. 51, 225203 (2018)]</a:t>
            </a:r>
            <a:endParaRPr lang="en-GB" sz="1500" dirty="0">
              <a:solidFill>
                <a:prstClr val="black"/>
              </a:solidFill>
              <a:ea typeface="WenQuanYi Micro Hei" pitchFamily="2"/>
              <a:cs typeface="FreeSans" pitchFamily="2"/>
            </a:endParaRPr>
          </a:p>
        </p:txBody>
      </p:sp>
      <p:pic>
        <p:nvPicPr>
          <p:cNvPr id="3" name="Picture 9" descr="Icon&#10;&#10;Description automatically generated">
            <a:extLst>
              <a:ext uri="{FF2B5EF4-FFF2-40B4-BE49-F238E27FC236}">
                <a16:creationId xmlns:a16="http://schemas.microsoft.com/office/drawing/2014/main" id="{00679DC9-F2D8-A62F-6958-36953904ADD6}"/>
              </a:ext>
            </a:extLst>
          </p:cNvPr>
          <p:cNvPicPr/>
          <p:nvPr/>
        </p:nvPicPr>
        <p:blipFill>
          <a:blip r:embed="rId5"/>
          <a:srcRect l="10804" t="14969" r="13128" b="15869"/>
          <a:stretch/>
        </p:blipFill>
        <p:spPr>
          <a:xfrm>
            <a:off x="8126796" y="223575"/>
            <a:ext cx="792206" cy="696002"/>
          </a:xfrm>
          <a:prstGeom prst="rect">
            <a:avLst/>
          </a:prstGeom>
          <a:ln>
            <a:noFill/>
          </a:ln>
        </p:spPr>
      </p:pic>
      <p:pic>
        <p:nvPicPr>
          <p:cNvPr id="5" name="runaway_tip_animation">
            <a:hlinkClick r:id="" action="ppaction://media"/>
            <a:extLst>
              <a:ext uri="{FF2B5EF4-FFF2-40B4-BE49-F238E27FC236}">
                <a16:creationId xmlns:a16="http://schemas.microsoft.com/office/drawing/2014/main" id="{07BFA08A-C33C-BB10-1A6D-141E9B68EF7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17267" y="1317844"/>
            <a:ext cx="1905000" cy="4572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82C57D1-9CE4-75AC-8142-F2570BF2F56A}"/>
              </a:ext>
            </a:extLst>
          </p:cNvPr>
          <p:cNvSpPr txBox="1"/>
          <p:nvPr/>
        </p:nvSpPr>
        <p:spPr>
          <a:xfrm>
            <a:off x="2922267" y="5094625"/>
            <a:ext cx="6221733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700" dirty="0"/>
              <a:t>The current understanding of the phenomenon is described in the invited review submitted to </a:t>
            </a:r>
            <a:r>
              <a:rPr lang="en-GB" sz="1700" b="1" dirty="0"/>
              <a:t>Reviews of Modern Physics</a:t>
            </a:r>
            <a:r>
              <a:rPr lang="en-GB" sz="1700" dirty="0"/>
              <a:t>: W. Wuensch, S. Calatroni, F. Djurabekova, Y. Ashkenazy, A. Kyritsakis, Fundamental mechanisms of vacuum arcing initiation. 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37BA3B2-ECC6-EC7C-B8E2-FB1A753FC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043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019C1C-B716-F9B7-9E8B-D2692C3D67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Contribution to LHC</a:t>
            </a:r>
            <a:endParaRPr lang="fi-FI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9C17C5-4E96-E72E-5D0B-53E342906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Flyura Djurabekova @ RECFA, Univerisy of Helsinki</a:t>
            </a:r>
            <a:endParaRPr lang="en-US" sz="12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43D65A-B5DF-5896-7064-B523634B8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C362F7-4F87-8D9D-99DA-B542EA6FD0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1384" y="1377904"/>
            <a:ext cx="4457929" cy="1701887"/>
          </a:xfrm>
          <a:prstGeom prst="rect">
            <a:avLst/>
          </a:prstGeom>
        </p:spPr>
      </p:pic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957BA9C1-C91D-9583-A803-586AB46445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4716" y="1249679"/>
            <a:ext cx="3537284" cy="506539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 fundamental component of linear accelerating structures is the Radio-Frequency-Quadrupole (RFQ) which allows for high ions  intensities in a very compact structure. </a:t>
            </a:r>
          </a:p>
          <a:p>
            <a:r>
              <a:rPr lang="en-US" dirty="0"/>
              <a:t>The frequent breakdowns within the structure were connected to bubbles</a:t>
            </a:r>
          </a:p>
          <a:p>
            <a:r>
              <a:rPr lang="en-US" dirty="0"/>
              <a:t>We explained the formation of the bubbles but also determined that they are harmless, but the responsibility for the breakdowns lies with carbon contamination</a:t>
            </a:r>
            <a:endParaRPr lang="fi-FI" dirty="0"/>
          </a:p>
        </p:txBody>
      </p:sp>
      <p:pic>
        <p:nvPicPr>
          <p:cNvPr id="14" name="Content Placeholder 10" descr="A black background with yellow text&#10;&#10;AI-generated content may be incorrect.">
            <a:extLst>
              <a:ext uri="{FF2B5EF4-FFF2-40B4-BE49-F238E27FC236}">
                <a16:creationId xmlns:a16="http://schemas.microsoft.com/office/drawing/2014/main" id="{A5F2A9C8-3239-E48E-FC26-88B5A94D2A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75552"/>
            <a:ext cx="1706341" cy="120243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61E1680-3531-3277-E93A-EF76FE57153E}"/>
              </a:ext>
            </a:extLst>
          </p:cNvPr>
          <p:cNvSpPr txBox="1"/>
          <p:nvPr/>
        </p:nvSpPr>
        <p:spPr>
          <a:xfrm>
            <a:off x="4535906" y="3157155"/>
            <a:ext cx="46080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Endoscope optical images taken on the front of the LINAC4 RFQ interior vanes, at CERN.</a:t>
            </a:r>
            <a:endParaRPr lang="fi-FI" sz="14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41FD575-49D7-24A6-639C-2EB07DFD6B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8905" y="3759016"/>
            <a:ext cx="3074146" cy="2819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6489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>
            <a:extLst>
              <a:ext uri="{FF2B5EF4-FFF2-40B4-BE49-F238E27FC236}">
                <a16:creationId xmlns:a16="http://schemas.microsoft.com/office/drawing/2014/main" id="{5729D6C2-7F66-A662-A264-C5E74D3BCA28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648945" y="1241686"/>
            <a:ext cx="4319329" cy="214552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44357A9-9063-E611-B80A-D90D9091333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548651" y="316796"/>
            <a:ext cx="6540529" cy="933204"/>
          </a:xfrm>
        </p:spPr>
        <p:txBody>
          <a:bodyPr vert="horz" wrap="square">
            <a:spAutoFit/>
          </a:bodyPr>
          <a:lstStyle/>
          <a:p>
            <a:pPr lvl="0" rtl="0"/>
            <a:r>
              <a:rPr lang="en-US" dirty="0"/>
              <a:t>International Muon Collider</a:t>
            </a:r>
            <a:br>
              <a:rPr lang="en-US" dirty="0"/>
            </a:br>
            <a:r>
              <a:rPr lang="en-US" dirty="0"/>
              <a:t>Collaboration (IMCC)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032754-2C11-FD33-EEA8-0A1A84FF19C8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73251" y="2310802"/>
            <a:ext cx="4021804" cy="2695027"/>
          </a:xfrm>
        </p:spPr>
        <p:txBody>
          <a:bodyPr vert="horz">
            <a:normAutofit fontScale="92500" lnSpcReduction="20000"/>
          </a:bodyPr>
          <a:lstStyle/>
          <a:p>
            <a:pPr lvl="0" rtl="0">
              <a:buSzPct val="45000"/>
              <a:buFont typeface="StarSymbol"/>
              <a:buChar char="●"/>
            </a:pPr>
            <a:r>
              <a:rPr lang="en-US" dirty="0"/>
              <a:t>New Muon Collider to replace the Large Hadron Collider</a:t>
            </a:r>
          </a:p>
          <a:p>
            <a:pPr lvl="0" rtl="0">
              <a:buSzPct val="45000"/>
              <a:buFont typeface="StarSymbol"/>
              <a:buChar char="●"/>
            </a:pPr>
            <a:r>
              <a:rPr lang="en-US" dirty="0"/>
              <a:t>5 GeV multiple MW high energy proton beam generates the muons</a:t>
            </a:r>
          </a:p>
          <a:p>
            <a:pPr lvl="0" rtl="0">
              <a:buSzPct val="45000"/>
              <a:buFont typeface="StarSymbol"/>
              <a:buChar char="●"/>
            </a:pPr>
            <a:r>
              <a:rPr lang="en-US" dirty="0"/>
              <a:t>Target area is separated from the accelerator vacuum by a proton beam window</a:t>
            </a:r>
          </a:p>
          <a:p>
            <a:pPr lvl="0" rtl="0">
              <a:buSzPct val="45000"/>
              <a:buFont typeface="StarSymbol"/>
              <a:buChar char="●"/>
            </a:pPr>
            <a:r>
              <a:rPr lang="en-US" dirty="0"/>
              <a:t>The beam window is under heavy irradiation by highly energetic proton beam</a:t>
            </a:r>
          </a:p>
          <a:p>
            <a:pPr lvl="0" rtl="0">
              <a:buSzPct val="45000"/>
              <a:buFont typeface="StarSymbol"/>
              <a:buChar char="●"/>
            </a:pPr>
            <a:endParaRPr lang="en-US" dirty="0"/>
          </a:p>
          <a:p>
            <a:pPr lvl="0" rtl="0">
              <a:buSzPct val="45000"/>
              <a:buFont typeface="StarSymbol"/>
              <a:buChar char="●"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1D32CE8-C258-3021-79A6-5D4F1E3947FD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352810" y="160308"/>
            <a:ext cx="2623850" cy="92489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5C96136-A9B4-7A2F-7C8F-417CE6268446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4188490" y="3551874"/>
            <a:ext cx="4879425" cy="203309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D0D045F-C7B7-72FB-35A6-C9E67B90FFE4}"/>
              </a:ext>
            </a:extLst>
          </p:cNvPr>
          <p:cNvSpPr txBox="1"/>
          <p:nvPr/>
        </p:nvSpPr>
        <p:spPr>
          <a:xfrm>
            <a:off x="1661288" y="5730310"/>
            <a:ext cx="7055262" cy="493253"/>
          </a:xfrm>
          <a:prstGeom prst="rect">
            <a:avLst/>
          </a:prstGeom>
          <a:noFill/>
          <a:ln>
            <a:noFill/>
          </a:ln>
        </p:spPr>
        <p:txBody>
          <a:bodyPr vert="horz" wrap="square" lIns="81638" tIns="40819" rIns="81638" bIns="40819" anchorCtr="0" compatLnSpc="0">
            <a:spAutoFit/>
          </a:bodyPr>
          <a:lstStyle/>
          <a:p>
            <a:pPr hangingPunct="0">
              <a:spcBef>
                <a:spcPts val="52"/>
              </a:spcBef>
              <a:defRPr sz="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defRPr>
            </a:pPr>
            <a:r>
              <a:rPr lang="en-US" sz="900" dirty="0">
                <a:latin typeface="Liberation Sans" pitchFamily="18"/>
                <a:ea typeface="Noto Sans CJK SC" pitchFamily="2"/>
                <a:cs typeface="Lohit Devanagari" pitchFamily="2"/>
              </a:rPr>
              <a:t>[1] </a:t>
            </a:r>
            <a:r>
              <a:rPr lang="en-US" sz="900" dirty="0" err="1">
                <a:latin typeface="Liberation Sans" pitchFamily="18"/>
                <a:ea typeface="Noto Sans CJK SC" pitchFamily="2"/>
                <a:cs typeface="Lohit Devanagari" pitchFamily="2"/>
              </a:rPr>
              <a:t>Notari</a:t>
            </a:r>
            <a:r>
              <a:rPr lang="en-US" sz="900" dirty="0">
                <a:latin typeface="Liberation Sans" pitchFamily="18"/>
                <a:ea typeface="Noto Sans CJK SC" pitchFamily="2"/>
                <a:cs typeface="Lohit Devanagari" pitchFamily="2"/>
              </a:rPr>
              <a:t>, Lorenzo, et al. "Materials adopted for particle beam windows in relevant experimental facilities." Physical Review Accelerators and Beams 27.2 (2024): 024801.</a:t>
            </a:r>
          </a:p>
          <a:p>
            <a:pPr hangingPunct="0">
              <a:spcBef>
                <a:spcPts val="52"/>
              </a:spcBef>
              <a:defRPr sz="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defRPr>
            </a:pPr>
            <a:r>
              <a:rPr lang="en-US" sz="900" dirty="0">
                <a:latin typeface="Liberation Sans" pitchFamily="18"/>
                <a:ea typeface="Noto Sans CJK SC" pitchFamily="2"/>
                <a:cs typeface="Lohit Devanagari" pitchFamily="2"/>
              </a:rPr>
              <a:t>[2] Accettura, C., et al. "Interim report for the international muon collider collaboration (IMCC)." </a:t>
            </a:r>
            <a:r>
              <a:rPr lang="en-US" sz="900" dirty="0" err="1">
                <a:latin typeface="Liberation Sans" pitchFamily="18"/>
                <a:ea typeface="Noto Sans CJK SC" pitchFamily="2"/>
                <a:cs typeface="Lohit Devanagari" pitchFamily="2"/>
              </a:rPr>
              <a:t>arXiv</a:t>
            </a:r>
            <a:r>
              <a:rPr lang="en-US" sz="900" dirty="0">
                <a:latin typeface="Liberation Sans" pitchFamily="18"/>
                <a:ea typeface="Noto Sans CJK SC" pitchFamily="2"/>
                <a:cs typeface="Lohit Devanagari" pitchFamily="2"/>
              </a:rPr>
              <a:t> preprint arXiv:2407.12450 (2024).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283BA0-1518-37C1-54DA-7E5EA911E582}"/>
              </a:ext>
            </a:extLst>
          </p:cNvPr>
          <p:cNvSpPr txBox="1"/>
          <p:nvPr/>
        </p:nvSpPr>
        <p:spPr>
          <a:xfrm>
            <a:off x="4841580" y="1866418"/>
            <a:ext cx="294201" cy="216126"/>
          </a:xfrm>
          <a:prstGeom prst="rect">
            <a:avLst/>
          </a:prstGeom>
          <a:noFill/>
          <a:ln>
            <a:noFill/>
          </a:ln>
        </p:spPr>
        <p:txBody>
          <a:bodyPr vert="horz" wrap="none" lIns="81638" tIns="40819" rIns="81638" bIns="40819" anchorCtr="0" compatLnSpc="0">
            <a:spAutoFit/>
          </a:bodyPr>
          <a:lstStyle/>
          <a:p>
            <a:pPr hangingPunct="0">
              <a:spcBef>
                <a:spcPts val="1080"/>
              </a:spcBef>
              <a:spcAft>
                <a:spcPts val="900"/>
              </a:spcAft>
            </a:pPr>
            <a:r>
              <a:rPr lang="en-US" sz="907">
                <a:latin typeface="Liberation Sans" pitchFamily="18"/>
                <a:ea typeface="Noto Sans CJK SC" pitchFamily="2"/>
                <a:cs typeface="Lohit Devanagari" pitchFamily="2"/>
              </a:rPr>
              <a:t>[1]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3AD4F20-4F40-8545-9AFE-9A855F72AAFB}"/>
              </a:ext>
            </a:extLst>
          </p:cNvPr>
          <p:cNvSpPr txBox="1"/>
          <p:nvPr/>
        </p:nvSpPr>
        <p:spPr>
          <a:xfrm>
            <a:off x="4374995" y="3551874"/>
            <a:ext cx="294201" cy="216126"/>
          </a:xfrm>
          <a:prstGeom prst="rect">
            <a:avLst/>
          </a:prstGeom>
          <a:noFill/>
          <a:ln>
            <a:noFill/>
          </a:ln>
        </p:spPr>
        <p:txBody>
          <a:bodyPr vert="horz" wrap="none" lIns="81638" tIns="40819" rIns="81638" bIns="40819" anchorCtr="0" compatLnSpc="0">
            <a:spAutoFit/>
          </a:bodyPr>
          <a:lstStyle/>
          <a:p>
            <a:pPr hangingPunct="0">
              <a:spcBef>
                <a:spcPts val="1080"/>
              </a:spcBef>
              <a:spcAft>
                <a:spcPts val="900"/>
              </a:spcAft>
            </a:pPr>
            <a:r>
              <a:rPr lang="en-US" sz="907" dirty="0">
                <a:latin typeface="Liberation Sans" pitchFamily="18"/>
                <a:ea typeface="Noto Sans CJK SC" pitchFamily="2"/>
                <a:cs typeface="Lohit Devanagari" pitchFamily="2"/>
              </a:rPr>
              <a:t>[2]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D3A4B07-FC8A-813D-A885-FD02A06AA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Flyura Djurabekova @ RECFA, Univerisy of Helsinki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B72EA51-4B09-97A3-76A8-A45E53B0E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D869EDD-F120-8ED6-8278-0022047A1DC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411942" y="3867907"/>
            <a:ext cx="1896475" cy="137136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E85E320-39EB-EC03-4B22-F7E59B6C4A1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511188" y="353890"/>
            <a:ext cx="7492134" cy="933204"/>
          </a:xfrm>
        </p:spPr>
        <p:txBody>
          <a:bodyPr vert="horz" wrap="square">
            <a:spAutoFit/>
          </a:bodyPr>
          <a:lstStyle/>
          <a:p>
            <a:pPr>
              <a:spcBef>
                <a:spcPts val="1285"/>
              </a:spcBef>
            </a:pPr>
            <a:r>
              <a:rPr lang="en-US" dirty="0"/>
              <a:t>Radiation effect in beam windows and shielding materials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812F89-0CAE-9086-4511-5E026EF4D1E3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69384" y="2192428"/>
            <a:ext cx="3149827" cy="3358579"/>
          </a:xfrm>
        </p:spPr>
        <p:txBody>
          <a:bodyPr vert="horz"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</a:pPr>
            <a:r>
              <a:rPr lang="en-US" sz="1500" dirty="0"/>
              <a:t>The high-energy proton beam causes significant stress on the proton beam window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</a:pPr>
            <a:r>
              <a:rPr lang="en-US" sz="1500" dirty="0"/>
              <a:t>Requirements: transparent, thermomechanical stress, pressure loads, leak tight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</a:pPr>
            <a:r>
              <a:rPr lang="en-US" sz="1500" dirty="0"/>
              <a:t>These properties depend on the nanostructure and our knowledge should be enhanced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</a:pPr>
            <a:r>
              <a:rPr lang="en-US" sz="1500" dirty="0"/>
              <a:t>Current preferred window material is beryllium</a:t>
            </a:r>
          </a:p>
          <a:p>
            <a:pPr lvl="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</a:pPr>
            <a:endParaRPr lang="en-US" sz="1500" dirty="0"/>
          </a:p>
          <a:p>
            <a:pPr lvl="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</a:pPr>
            <a:endParaRPr lang="en-US" sz="1500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577907F6-D9ED-702E-53B8-550005AA0DDE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711684" y="1174240"/>
            <a:ext cx="3311253" cy="2295808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90328A4-D2D9-24FB-BD44-41EBF5F9B608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7322113" y="1038686"/>
            <a:ext cx="1534108" cy="204059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BC30F2E-8F9F-FB9E-8021-FAE6BA0CFEF9}"/>
              </a:ext>
            </a:extLst>
          </p:cNvPr>
          <p:cNvSpPr txBox="1"/>
          <p:nvPr/>
        </p:nvSpPr>
        <p:spPr>
          <a:xfrm>
            <a:off x="6631934" y="3357193"/>
            <a:ext cx="2512066" cy="406883"/>
          </a:xfrm>
          <a:prstGeom prst="rect">
            <a:avLst/>
          </a:prstGeom>
          <a:noFill/>
          <a:ln>
            <a:noFill/>
          </a:ln>
        </p:spPr>
        <p:txBody>
          <a:bodyPr vert="horz" wrap="square" lIns="81638" tIns="40819" rIns="81638" bIns="40819" anchorCtr="0" compatLnSpc="0">
            <a:spAutoFit/>
          </a:bodyPr>
          <a:lstStyle/>
          <a:p>
            <a:pPr hangingPunct="0">
              <a:spcBef>
                <a:spcPts val="1080"/>
              </a:spcBef>
              <a:spcAft>
                <a:spcPts val="900"/>
              </a:spcAft>
            </a:pPr>
            <a:r>
              <a:rPr lang="en-US" sz="1100" dirty="0">
                <a:latin typeface="Liberation Sans" pitchFamily="18"/>
                <a:ea typeface="Noto Sans CJK SC" pitchFamily="2"/>
                <a:cs typeface="Lohit Devanagari" pitchFamily="2"/>
              </a:rPr>
              <a:t>Example of a beam window at J-PARC neutrino facility in Japan [4]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DE8CDF0-7B2B-0FD9-8D96-F484DE4D5D71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5308417" y="3872013"/>
            <a:ext cx="3732479" cy="173418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ECFCAC9-3D94-4D4E-401F-CCDCE441010F}"/>
              </a:ext>
            </a:extLst>
          </p:cNvPr>
          <p:cNvSpPr txBox="1"/>
          <p:nvPr/>
        </p:nvSpPr>
        <p:spPr>
          <a:xfrm>
            <a:off x="4964629" y="3564375"/>
            <a:ext cx="1200154" cy="244659"/>
          </a:xfrm>
          <a:prstGeom prst="rect">
            <a:avLst/>
          </a:prstGeom>
          <a:noFill/>
          <a:ln>
            <a:noFill/>
          </a:ln>
        </p:spPr>
        <p:txBody>
          <a:bodyPr vert="horz" wrap="none" lIns="81638" tIns="40819" rIns="81638" bIns="40819" anchorCtr="0" compatLnSpc="0">
            <a:spAutoFit/>
          </a:bodyPr>
          <a:lstStyle/>
          <a:p>
            <a:pPr hangingPunct="0">
              <a:spcBef>
                <a:spcPts val="1080"/>
              </a:spcBef>
              <a:spcAft>
                <a:spcPts val="900"/>
              </a:spcAft>
            </a:pPr>
            <a:r>
              <a:rPr lang="en-US" sz="1100" dirty="0">
                <a:latin typeface="Liberation Sans" pitchFamily="18"/>
                <a:ea typeface="Noto Sans CJK SC" pitchFamily="2"/>
                <a:cs typeface="Lohit Devanagari" pitchFamily="2"/>
              </a:rPr>
              <a:t>Target region [3]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BE2E246-733D-4C7B-D62B-B247C0839A75}"/>
              </a:ext>
            </a:extLst>
          </p:cNvPr>
          <p:cNvSpPr txBox="1"/>
          <p:nvPr/>
        </p:nvSpPr>
        <p:spPr>
          <a:xfrm>
            <a:off x="457171" y="5576647"/>
            <a:ext cx="7877602" cy="819817"/>
          </a:xfrm>
          <a:prstGeom prst="rect">
            <a:avLst/>
          </a:prstGeom>
          <a:noFill/>
          <a:ln>
            <a:noFill/>
          </a:ln>
        </p:spPr>
        <p:txBody>
          <a:bodyPr vert="horz" wrap="square" lIns="81638" tIns="40819" rIns="81638" bIns="40819" anchorCtr="0" compatLnSpc="0">
            <a:spAutoFit/>
          </a:bodyPr>
          <a:lstStyle/>
          <a:p>
            <a:pPr hangingPunct="0">
              <a:defRPr sz="1600" b="1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defRPr>
            </a:pPr>
            <a:r>
              <a:rPr lang="en-US" sz="1000" dirty="0">
                <a:latin typeface="Liberation Sans" pitchFamily="18"/>
                <a:ea typeface="Noto Sans CJK SC" pitchFamily="2"/>
                <a:cs typeface="Lohit Devanagari" pitchFamily="2"/>
              </a:rPr>
              <a:t>[3]  Lechner, Anton, et al. “Report from IMCC WG* on Beam-matter interactions / target systems.” slides (2023)</a:t>
            </a:r>
          </a:p>
          <a:p>
            <a:pPr hangingPunct="0">
              <a:defRPr sz="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defRPr>
            </a:pPr>
            <a:r>
              <a:rPr lang="en-US" sz="1000" dirty="0">
                <a:latin typeface="Liberation Sans" pitchFamily="18"/>
                <a:ea typeface="Noto Sans CJK SC" pitchFamily="2"/>
                <a:cs typeface="Lohit Devanagari" pitchFamily="2"/>
              </a:rPr>
              <a:t>[4] </a:t>
            </a:r>
            <a:r>
              <a:rPr lang="en-US" sz="1000" dirty="0" err="1">
                <a:latin typeface="Liberation Sans" pitchFamily="18"/>
                <a:ea typeface="Noto Sans CJK SC" pitchFamily="2"/>
                <a:cs typeface="Lohit Devanagari" pitchFamily="2"/>
              </a:rPr>
              <a:t>Notari</a:t>
            </a:r>
            <a:r>
              <a:rPr lang="en-US" sz="1000" dirty="0">
                <a:latin typeface="Liberation Sans" pitchFamily="18"/>
                <a:ea typeface="Noto Sans CJK SC" pitchFamily="2"/>
                <a:cs typeface="Lohit Devanagari" pitchFamily="2"/>
              </a:rPr>
              <a:t>, Lorenzo, et al. "Materials adopted for particle beam windows in relevant experimental facilities." Physical Review Accelerators and Beams 27.2 (2024): 024801.</a:t>
            </a:r>
          </a:p>
          <a:p>
            <a:pPr hangingPunct="0">
              <a:defRPr sz="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defRPr>
            </a:pPr>
            <a:r>
              <a:rPr lang="en-US" sz="1000" dirty="0">
                <a:latin typeface="Liberation Sans" pitchFamily="18"/>
                <a:ea typeface="Noto Sans CJK SC" pitchFamily="2"/>
                <a:cs typeface="Lohit Devanagari" pitchFamily="2"/>
              </a:rPr>
              <a:t>[5] Ishida, Taku, et al. "Radiation damage studies on titanium alloys as high intensity proton accelerator beam window materials." Proceedings of the 14th International Workshop on Spallation Materials Technology. 2020.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2ABFC1-B368-32EE-7531-83A69084677A}"/>
              </a:ext>
            </a:extLst>
          </p:cNvPr>
          <p:cNvSpPr txBox="1"/>
          <p:nvPr/>
        </p:nvSpPr>
        <p:spPr>
          <a:xfrm>
            <a:off x="8709121" y="5551007"/>
            <a:ext cx="294201" cy="216126"/>
          </a:xfrm>
          <a:prstGeom prst="rect">
            <a:avLst/>
          </a:prstGeom>
          <a:noFill/>
          <a:ln>
            <a:noFill/>
          </a:ln>
        </p:spPr>
        <p:txBody>
          <a:bodyPr vert="horz" wrap="none" lIns="81638" tIns="40819" rIns="81638" bIns="40819" anchorCtr="0" compatLnSpc="0">
            <a:spAutoFit/>
          </a:bodyPr>
          <a:lstStyle/>
          <a:p>
            <a:pPr hangingPunct="0">
              <a:spcBef>
                <a:spcPts val="1080"/>
              </a:spcBef>
              <a:spcAft>
                <a:spcPts val="900"/>
              </a:spcAft>
            </a:pPr>
            <a:r>
              <a:rPr lang="en-US" sz="907">
                <a:latin typeface="Liberation Sans" pitchFamily="18"/>
                <a:ea typeface="Noto Sans CJK SC" pitchFamily="2"/>
                <a:cs typeface="Lohit Devanagari" pitchFamily="2"/>
              </a:rPr>
              <a:t>[5]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090B89-CE48-E18A-233C-3FD64830093F}"/>
              </a:ext>
            </a:extLst>
          </p:cNvPr>
          <p:cNvSpPr txBox="1"/>
          <p:nvPr/>
        </p:nvSpPr>
        <p:spPr>
          <a:xfrm>
            <a:off x="4817529" y="4234523"/>
            <a:ext cx="294201" cy="216126"/>
          </a:xfrm>
          <a:prstGeom prst="rect">
            <a:avLst/>
          </a:prstGeom>
          <a:noFill/>
          <a:ln>
            <a:noFill/>
          </a:ln>
        </p:spPr>
        <p:txBody>
          <a:bodyPr vert="horz" wrap="none" lIns="81638" tIns="40819" rIns="81638" bIns="40819" anchorCtr="0" compatLnSpc="0">
            <a:spAutoFit/>
          </a:bodyPr>
          <a:lstStyle/>
          <a:p>
            <a:pPr hangingPunct="0">
              <a:spcBef>
                <a:spcPts val="1080"/>
              </a:spcBef>
              <a:spcAft>
                <a:spcPts val="900"/>
              </a:spcAft>
            </a:pPr>
            <a:r>
              <a:rPr lang="en-US" sz="907" dirty="0">
                <a:latin typeface="Liberation Sans" pitchFamily="18"/>
                <a:ea typeface="Noto Sans CJK SC" pitchFamily="2"/>
                <a:cs typeface="Lohit Devanagari" pitchFamily="2"/>
              </a:rPr>
              <a:t>[3]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85D047B-5471-B459-390F-B090E24C69A5}"/>
              </a:ext>
            </a:extLst>
          </p:cNvPr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 r="66073"/>
          <a:stretch/>
        </p:blipFill>
        <p:spPr>
          <a:xfrm>
            <a:off x="8035161" y="46923"/>
            <a:ext cx="792206" cy="823076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</p:pic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2E06EFFA-B8D3-FBFD-45F5-0C88D1E3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Flyura Djurabekova @ RECFA, Univerisy of Helsinki</a:t>
            </a:r>
            <a:endParaRPr lang="en-US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2F616319-5F14-BFB9-CCB9-D6E32F37A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71A3D1-2F34-9A3C-888A-8FA42BFCD623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469984" y="521428"/>
            <a:ext cx="6896775" cy="514628"/>
          </a:xfrm>
        </p:spPr>
        <p:txBody>
          <a:bodyPr vert="horz" wrap="square">
            <a:spAutoFit/>
          </a:bodyPr>
          <a:lstStyle/>
          <a:p>
            <a:pPr lvl="0" rtl="0"/>
            <a:r>
              <a:rPr lang="en-US" dirty="0"/>
              <a:t>Simulation approach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5F6949-3938-B4BE-7339-6CFABED04F72}"/>
              </a:ext>
            </a:extLst>
          </p:cNvPr>
          <p:cNvSpPr txBox="1"/>
          <p:nvPr/>
        </p:nvSpPr>
        <p:spPr>
          <a:xfrm>
            <a:off x="3245402" y="5406918"/>
            <a:ext cx="5629606" cy="672340"/>
          </a:xfrm>
          <a:prstGeom prst="rect">
            <a:avLst/>
          </a:prstGeom>
          <a:noFill/>
          <a:ln>
            <a:noFill/>
          </a:ln>
        </p:spPr>
        <p:txBody>
          <a:bodyPr vert="horz" wrap="square" lIns="81638" tIns="40819" rIns="81638" bIns="40819" anchorCtr="0" compatLnSpc="0">
            <a:spAutoFit/>
          </a:bodyPr>
          <a:lstStyle/>
          <a:p>
            <a:pPr hangingPunct="0">
              <a:defRPr sz="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defRPr>
            </a:pPr>
            <a:r>
              <a:rPr lang="en-US" sz="1000">
                <a:latin typeface="Liberation Sans" pitchFamily="18"/>
                <a:ea typeface="Noto Sans CJK SC" pitchFamily="2"/>
                <a:cs typeface="Lohit Devanagari" pitchFamily="2"/>
              </a:rPr>
              <a:t>[6] Nordlund, Kai, et al. "Improving atomic displacement and replacement calculations with physically realistic damage models." Nature communications 9.1 (2018): 1084.</a:t>
            </a:r>
          </a:p>
          <a:p>
            <a:pPr hangingPunct="0">
              <a:defRPr sz="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defRPr>
            </a:pPr>
            <a:r>
              <a:rPr lang="en-US" sz="1000">
                <a:latin typeface="Liberation Sans" pitchFamily="18"/>
                <a:ea typeface="Noto Sans CJK SC" pitchFamily="2"/>
                <a:cs typeface="Lohit Devanagari" pitchFamily="2"/>
              </a:rPr>
              <a:t>[7] Leino, Aleksi A., et al. "GeV ion irradiation of NiFe and NiCo: Insights from MD simulations and experiments." Acta Materialia 151 (2018): 191-200.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396D2F-CF80-96C6-5790-4B36EB38E291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623213" y="2251867"/>
            <a:ext cx="3572676" cy="2982718"/>
          </a:xfrm>
        </p:spPr>
        <p:txBody>
          <a:bodyPr vert="horz"/>
          <a:lstStyle/>
          <a:p>
            <a:pPr lvl="0" rtl="0">
              <a:buSzPct val="45000"/>
              <a:buFont typeface="StarSymbol"/>
              <a:buChar char="●"/>
            </a:pPr>
            <a:r>
              <a:rPr lang="en-US" dirty="0"/>
              <a:t>Molecular dynamics allows us to see how damage is formed during irradiation events</a:t>
            </a:r>
          </a:p>
          <a:p>
            <a:pPr lvl="0" rtl="0">
              <a:buSzPct val="45000"/>
              <a:buFont typeface="StarSymbol"/>
              <a:buChar char="●"/>
            </a:pPr>
            <a:r>
              <a:rPr lang="en-US" dirty="0"/>
              <a:t>Kinetic Monte Carlo shows the long-time evolution of the damage</a:t>
            </a:r>
          </a:p>
          <a:p>
            <a:pPr lvl="0" rtl="0">
              <a:buSzPct val="45000"/>
              <a:buFont typeface="StarSymbol"/>
              <a:buChar char="●"/>
            </a:pPr>
            <a:r>
              <a:rPr lang="en-US" dirty="0"/>
              <a:t>Two-temperature molecular dynamics reveals the heating caused by swiftly moving ions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75CBFA84-B3D7-5D68-3BD9-C57777805648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 l="6129" r="14191"/>
          <a:stretch/>
        </p:blipFill>
        <p:spPr>
          <a:xfrm>
            <a:off x="6742052" y="932966"/>
            <a:ext cx="2156544" cy="2029896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5B6CA7C-FBD7-3609-772F-B50F355FC3D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888582" y="3130760"/>
            <a:ext cx="2073600" cy="155503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4B3AE1E-AFFE-244E-4F53-D0900404E157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4195889" y="1581454"/>
            <a:ext cx="2779866" cy="216177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7BB5A10-9876-4996-FDFA-2248DAAB649F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4791638" y="3899965"/>
            <a:ext cx="1742151" cy="1244159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11FF13C-B18B-605E-1686-EA67442897EF}"/>
              </a:ext>
            </a:extLst>
          </p:cNvPr>
          <p:cNvSpPr txBox="1"/>
          <p:nvPr/>
        </p:nvSpPr>
        <p:spPr>
          <a:xfrm>
            <a:off x="6386689" y="3051911"/>
            <a:ext cx="294201" cy="216126"/>
          </a:xfrm>
          <a:prstGeom prst="rect">
            <a:avLst/>
          </a:prstGeom>
          <a:noFill/>
          <a:ln>
            <a:noFill/>
          </a:ln>
        </p:spPr>
        <p:txBody>
          <a:bodyPr vert="horz" wrap="none" lIns="81638" tIns="40819" rIns="81638" bIns="40819" anchorCtr="0" compatLnSpc="0">
            <a:spAutoFit/>
          </a:bodyPr>
          <a:lstStyle/>
          <a:p>
            <a:pPr hangingPunct="0">
              <a:spcBef>
                <a:spcPts val="1080"/>
              </a:spcBef>
              <a:spcAft>
                <a:spcPts val="900"/>
              </a:spcAft>
            </a:pPr>
            <a:r>
              <a:rPr lang="en-US" sz="907">
                <a:latin typeface="Liberation Sans" pitchFamily="18"/>
                <a:ea typeface="Noto Sans CJK SC" pitchFamily="2"/>
                <a:cs typeface="Lohit Devanagari" pitchFamily="2"/>
              </a:rPr>
              <a:t>[6]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5C874F2-1573-1A9E-6166-1727E4A336C1}"/>
              </a:ext>
            </a:extLst>
          </p:cNvPr>
          <p:cNvSpPr txBox="1"/>
          <p:nvPr/>
        </p:nvSpPr>
        <p:spPr>
          <a:xfrm>
            <a:off x="6386689" y="4544902"/>
            <a:ext cx="294201" cy="216126"/>
          </a:xfrm>
          <a:prstGeom prst="rect">
            <a:avLst/>
          </a:prstGeom>
          <a:noFill/>
          <a:ln>
            <a:noFill/>
          </a:ln>
        </p:spPr>
        <p:txBody>
          <a:bodyPr vert="horz" wrap="none" lIns="81638" tIns="40819" rIns="81638" bIns="40819" anchorCtr="0" compatLnSpc="0">
            <a:spAutoFit/>
          </a:bodyPr>
          <a:lstStyle/>
          <a:p>
            <a:pPr hangingPunct="0">
              <a:spcBef>
                <a:spcPts val="1080"/>
              </a:spcBef>
              <a:spcAft>
                <a:spcPts val="900"/>
              </a:spcAft>
            </a:pPr>
            <a:r>
              <a:rPr lang="en-US" sz="907">
                <a:latin typeface="Liberation Sans" pitchFamily="18"/>
                <a:ea typeface="Noto Sans CJK SC" pitchFamily="2"/>
                <a:cs typeface="Lohit Devanagari" pitchFamily="2"/>
              </a:rPr>
              <a:t>[7]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8E9EBB4-FB2F-5CE2-9A72-C2E163897EFF}"/>
              </a:ext>
            </a:extLst>
          </p:cNvPr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 r="66073"/>
          <a:stretch/>
        </p:blipFill>
        <p:spPr>
          <a:xfrm>
            <a:off x="8169976" y="109890"/>
            <a:ext cx="792206" cy="823076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</p:pic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B8BF4896-1A23-39F9-1EB0-B6A6D42B0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Flyura Djurabekova @ RECFA, Univerisy of Helsinki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6D2286BF-C6D7-371D-43A0-DDF7BAA84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26FA3-5A47-C620-18E4-A5E515935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2557" y="290425"/>
            <a:ext cx="5273610" cy="703995"/>
          </a:xfrm>
        </p:spPr>
        <p:txBody>
          <a:bodyPr>
            <a:normAutofit fontScale="90000"/>
          </a:bodyPr>
          <a:lstStyle/>
          <a:p>
            <a:r>
              <a:rPr lang="en-GB" dirty="0"/>
              <a:t>RF structures for Muon Collider – link to CLIC project </a:t>
            </a:r>
          </a:p>
        </p:txBody>
      </p:sp>
      <p:pic>
        <p:nvPicPr>
          <p:cNvPr id="6" name="Picture 5" descr="A collage of images of different types of objects&#10;&#10;AI-generated content may be incorrect.">
            <a:extLst>
              <a:ext uri="{FF2B5EF4-FFF2-40B4-BE49-F238E27FC236}">
                <a16:creationId xmlns:a16="http://schemas.microsoft.com/office/drawing/2014/main" id="{4F1E54CF-749C-3A01-4E82-4470610B41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4781" y="2685585"/>
            <a:ext cx="2702531" cy="2095977"/>
          </a:xfrm>
          <a:prstGeom prst="rect">
            <a:avLst/>
          </a:prstGeom>
        </p:spPr>
      </p:pic>
      <p:pic>
        <p:nvPicPr>
          <p:cNvPr id="7" name="Picture 6" descr="A diagram of a system&#10;&#10;AI-generated content may be incorrect.">
            <a:extLst>
              <a:ext uri="{FF2B5EF4-FFF2-40B4-BE49-F238E27FC236}">
                <a16:creationId xmlns:a16="http://schemas.microsoft.com/office/drawing/2014/main" id="{933BDD0A-B254-7FDE-195E-047D38D50D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312" y="1711270"/>
            <a:ext cx="5582428" cy="1608092"/>
          </a:xfrm>
          <a:prstGeom prst="rect">
            <a:avLst/>
          </a:prstGeom>
        </p:spPr>
      </p:pic>
      <p:pic>
        <p:nvPicPr>
          <p:cNvPr id="8" name="Picture 7" descr="A diagram of a magnetic field&#10;&#10;AI-generated content may be incorrect.">
            <a:extLst>
              <a:ext uri="{FF2B5EF4-FFF2-40B4-BE49-F238E27FC236}">
                <a16:creationId xmlns:a16="http://schemas.microsoft.com/office/drawing/2014/main" id="{264D52C5-2E9F-56D5-8B26-3FDCC30CC1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51821" y="4005875"/>
            <a:ext cx="1549785" cy="3124439"/>
          </a:xfrm>
          <a:prstGeom prst="rect">
            <a:avLst/>
          </a:prstGeom>
        </p:spPr>
      </p:pic>
      <p:pic>
        <p:nvPicPr>
          <p:cNvPr id="9" name="Picture 8" descr="A white object with rainbow colored lines&#10;&#10;AI-generated content may be incorrect.">
            <a:extLst>
              <a:ext uri="{FF2B5EF4-FFF2-40B4-BE49-F238E27FC236}">
                <a16:creationId xmlns:a16="http://schemas.microsoft.com/office/drawing/2014/main" id="{67838B97-93D5-D830-DBF7-5A0130E212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-5400000">
            <a:off x="308486" y="3204266"/>
            <a:ext cx="1439709" cy="1932859"/>
          </a:xfrm>
          <a:prstGeom prst="rect">
            <a:avLst/>
          </a:prstGeom>
        </p:spPr>
      </p:pic>
      <p:sp>
        <p:nvSpPr>
          <p:cNvPr id="10" name="Arrow: Down 9">
            <a:extLst>
              <a:ext uri="{FF2B5EF4-FFF2-40B4-BE49-F238E27FC236}">
                <a16:creationId xmlns:a16="http://schemas.microsoft.com/office/drawing/2014/main" id="{EFDDC1BF-29F4-367F-82E3-76FDBC8F3948}"/>
              </a:ext>
            </a:extLst>
          </p:cNvPr>
          <p:cNvSpPr/>
          <p:nvPr/>
        </p:nvSpPr>
        <p:spPr>
          <a:xfrm rot="2940000" flipH="1">
            <a:off x="2729264" y="2974014"/>
            <a:ext cx="75960" cy="1524957"/>
          </a:xfrm>
          <a:prstGeom prst="downArrow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1D16EB3-298F-CE9A-18B1-48DEE52FC404}"/>
              </a:ext>
            </a:extLst>
          </p:cNvPr>
          <p:cNvSpPr/>
          <p:nvPr/>
        </p:nvSpPr>
        <p:spPr>
          <a:xfrm>
            <a:off x="3317923" y="1929125"/>
            <a:ext cx="279481" cy="1324303"/>
          </a:xfrm>
          <a:prstGeom prst="rect">
            <a:avLst/>
          </a:prstGeom>
          <a:noFill/>
          <a:ln w="57150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A39924-12F2-A280-2DB4-F8BE81F04757}"/>
              </a:ext>
            </a:extLst>
          </p:cNvPr>
          <p:cNvSpPr txBox="1"/>
          <p:nvPr/>
        </p:nvSpPr>
        <p:spPr>
          <a:xfrm>
            <a:off x="5618257" y="4547852"/>
            <a:ext cx="3442613" cy="116955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endParaRPr lang="en-US" sz="1400" dirty="0"/>
          </a:p>
          <a:p>
            <a:pPr algn="r"/>
            <a:r>
              <a:rPr lang="en-US" sz="1400" dirty="0"/>
              <a:t>In these cooling channels, the benefits of beam cooling must outweigh heating, but added magnetic fields also tend to lower breakdown thresholds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474CAEE-9375-6C14-C95B-7BECF86BDB71}"/>
              </a:ext>
            </a:extLst>
          </p:cNvPr>
          <p:cNvSpPr txBox="1"/>
          <p:nvPr/>
        </p:nvSpPr>
        <p:spPr>
          <a:xfrm>
            <a:off x="2770431" y="3737862"/>
            <a:ext cx="3337990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cs typeface="Segoe UI"/>
              </a:rPr>
              <a:t>Muon accelerators require tightly focused, alternating sections of deceleration and acceleration immersed in </a:t>
            </a:r>
            <a:r>
              <a:rPr lang="en-US" sz="1400">
                <a:cs typeface="Segoe UI"/>
              </a:rPr>
              <a:t>strong solenoidal fields </a:t>
            </a:r>
            <a:endParaRPr lang="en-GB" sz="1400"/>
          </a:p>
        </p:txBody>
      </p:sp>
      <p:pic>
        <p:nvPicPr>
          <p:cNvPr id="15" name="Picture 14" descr="A large round metal object with wires and cables&#10;&#10;AI-generated content may be incorrect.">
            <a:extLst>
              <a:ext uri="{FF2B5EF4-FFF2-40B4-BE49-F238E27FC236}">
                <a16:creationId xmlns:a16="http://schemas.microsoft.com/office/drawing/2014/main" id="{231C64BB-7709-076F-A76B-8C561A8CF0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66166" y="99147"/>
            <a:ext cx="2624063" cy="185839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DFEFCFB-FA4C-6C7B-6BF8-8577057901EA}"/>
              </a:ext>
            </a:extLst>
          </p:cNvPr>
          <p:cNvSpPr txBox="1"/>
          <p:nvPr/>
        </p:nvSpPr>
        <p:spPr>
          <a:xfrm>
            <a:off x="3107241" y="3429717"/>
            <a:ext cx="353147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RF cavities for muon cooling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3643FA2-A553-6E48-5403-65796B114CBE}"/>
              </a:ext>
            </a:extLst>
          </p:cNvPr>
          <p:cNvSpPr txBox="1"/>
          <p:nvPr/>
        </p:nvSpPr>
        <p:spPr>
          <a:xfrm>
            <a:off x="6249926" y="1659528"/>
            <a:ext cx="2836359" cy="135421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  <a:p>
            <a:r>
              <a:rPr lang="en-US" dirty="0"/>
              <a:t> </a:t>
            </a:r>
            <a:r>
              <a:rPr lang="en-US" sz="1400" dirty="0">
                <a:solidFill>
                  <a:srgbClr val="FF0000"/>
                </a:solidFill>
              </a:rPr>
              <a:t>High Gradient </a:t>
            </a:r>
          </a:p>
          <a:p>
            <a:r>
              <a:rPr lang="en-US" sz="1400" dirty="0">
                <a:solidFill>
                  <a:srgbClr val="FF0000"/>
                </a:solidFill>
              </a:rPr>
              <a:t>High magnetic field (&gt;40 T)</a:t>
            </a:r>
          </a:p>
          <a:p>
            <a:r>
              <a:rPr lang="en-US" sz="1400" dirty="0">
                <a:solidFill>
                  <a:srgbClr val="FF0000"/>
                </a:solidFill>
              </a:rPr>
              <a:t>High radiation </a:t>
            </a:r>
          </a:p>
          <a:p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F20CD39-2846-9E44-92EE-DDBDEE744F24}"/>
              </a:ext>
            </a:extLst>
          </p:cNvPr>
          <p:cNvSpPr txBox="1"/>
          <p:nvPr/>
        </p:nvSpPr>
        <p:spPr>
          <a:xfrm>
            <a:off x="8596" y="6457141"/>
            <a:ext cx="2271504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/>
              <a:t>[Courtesy of Dr. Alexej Grudiev]</a:t>
            </a:r>
          </a:p>
        </p:txBody>
      </p:sp>
      <p:pic>
        <p:nvPicPr>
          <p:cNvPr id="21" name="Picture 20" descr="A white background with black text&#10;&#10;AI-generated content may be incorrect.">
            <a:extLst>
              <a:ext uri="{FF2B5EF4-FFF2-40B4-BE49-F238E27FC236}">
                <a16:creationId xmlns:a16="http://schemas.microsoft.com/office/drawing/2014/main" id="{4A744B7C-7289-57A6-774A-EBE11F71F3E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53761" y="5464484"/>
            <a:ext cx="1584256" cy="1101616"/>
          </a:xfrm>
          <a:prstGeom prst="rect">
            <a:avLst/>
          </a:prstGeom>
        </p:spPr>
      </p:pic>
      <p:pic>
        <p:nvPicPr>
          <p:cNvPr id="22" name="Picture 21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CD5C10D1-E80B-AC75-9250-4516EE76A02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53429" y="4691969"/>
            <a:ext cx="2364828" cy="1657037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E3EC1DA0-0E50-E484-A305-3B8399DBD939}"/>
              </a:ext>
            </a:extLst>
          </p:cNvPr>
          <p:cNvSpPr txBox="1"/>
          <p:nvPr/>
        </p:nvSpPr>
        <p:spPr>
          <a:xfrm>
            <a:off x="7191939" y="5747248"/>
            <a:ext cx="1868931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Needs for </a:t>
            </a:r>
          </a:p>
          <a:p>
            <a:r>
              <a:rPr lang="en-US" sz="1400" dirty="0"/>
              <a:t> testing in high B field!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52BF804-E417-24B7-B23A-993D11C5F0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Flyura Djurabekova @ RECFA, Univerisy of Helsinki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35D425-2DD0-8083-D290-7FF7DF70A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7287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B08DC-E628-AF94-796C-61E134C649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Vacuum Arcs and Accelerators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C6065-BBED-0097-9F36-BFBA82B7E4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6475" y="1227415"/>
            <a:ext cx="7215313" cy="829866"/>
          </a:xfrm>
        </p:spPr>
        <p:txBody>
          <a:bodyPr vert="horz" lIns="68580" tIns="34290" rIns="68580" bIns="34290" rtlCol="0" anchor="t">
            <a:normAutofit/>
          </a:bodyPr>
          <a:lstStyle/>
          <a:p>
            <a:pPr marL="0" indent="0">
              <a:buNone/>
            </a:pPr>
            <a:r>
              <a:rPr lang="en-GB" sz="1400" dirty="0">
                <a:ea typeface="+mn-lt"/>
                <a:cs typeface="+mn-lt"/>
              </a:rPr>
              <a:t>Knowledge transferred from CLIC project: The model of a vacuum arc as an electrical discharge in a vacuum</a:t>
            </a:r>
            <a:endParaRPr lang="en-US" sz="1400" dirty="0">
              <a:ea typeface="+mn-lt"/>
              <a:cs typeface="+mn-lt"/>
            </a:endParaRPr>
          </a:p>
          <a:p>
            <a:pPr marL="0" indent="0">
              <a:buNone/>
            </a:pPr>
            <a:endParaRPr lang="en-GB" sz="1500" dirty="0">
              <a:ea typeface="+mn-lt"/>
              <a:cs typeface="+mn-lt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E2D0457-A1C8-65AF-4DA4-AF1F0339FE80}"/>
              </a:ext>
            </a:extLst>
          </p:cNvPr>
          <p:cNvSpPr txBox="1">
            <a:spLocks/>
          </p:cNvSpPr>
          <p:nvPr/>
        </p:nvSpPr>
        <p:spPr>
          <a:xfrm>
            <a:off x="234950" y="4038283"/>
            <a:ext cx="4176713" cy="829866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dirty="0">
                <a:ea typeface="+mn-lt"/>
                <a:cs typeface="+mn-lt"/>
              </a:rPr>
              <a:t>Vacuum arcs cause the problems for accelerators:</a:t>
            </a:r>
            <a:endParaRPr lang="en-US" sz="1400" dirty="0"/>
          </a:p>
          <a:p>
            <a:pPr marL="213995">
              <a:lnSpc>
                <a:spcPct val="100000"/>
              </a:lnSpc>
              <a:spcBef>
                <a:spcPts val="0"/>
              </a:spcBef>
              <a:buFont typeface="Arial,Sans-Serif"/>
              <a:buChar char="•"/>
            </a:pPr>
            <a:r>
              <a:rPr lang="en-GB" sz="1400" dirty="0"/>
              <a:t>Damage of the accelerator's components</a:t>
            </a:r>
            <a:endParaRPr lang="en-US" sz="1400" dirty="0"/>
          </a:p>
          <a:p>
            <a:pPr marL="213995">
              <a:lnSpc>
                <a:spcPct val="100000"/>
              </a:lnSpc>
              <a:spcBef>
                <a:spcPts val="0"/>
              </a:spcBef>
              <a:buFont typeface="Arial,Sans-Serif"/>
              <a:buChar char="•"/>
            </a:pPr>
            <a:r>
              <a:rPr lang="en-GB" sz="1400" dirty="0"/>
              <a:t>Beam losses</a:t>
            </a:r>
          </a:p>
          <a:p>
            <a:pPr marL="213995">
              <a:lnSpc>
                <a:spcPct val="100000"/>
              </a:lnSpc>
              <a:spcBef>
                <a:spcPts val="0"/>
              </a:spcBef>
              <a:buFont typeface="Arial,Sans-Serif"/>
              <a:buChar char="•"/>
            </a:pPr>
            <a:endParaRPr lang="en-GB" sz="1500" dirty="0"/>
          </a:p>
        </p:txBody>
      </p:sp>
      <p:pic>
        <p:nvPicPr>
          <p:cNvPr id="7" name="Picture 6" descr="Lightning striking a bolt of lightning over a harbor&#10;&#10;AI-generated content may be incorrect.">
            <a:extLst>
              <a:ext uri="{FF2B5EF4-FFF2-40B4-BE49-F238E27FC236}">
                <a16:creationId xmlns:a16="http://schemas.microsoft.com/office/drawing/2014/main" id="{EA9971A8-41DF-1868-FD30-FA1106A9B8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262" y="2216150"/>
            <a:ext cx="1982788" cy="1524000"/>
          </a:xfrm>
          <a:prstGeom prst="rect">
            <a:avLst/>
          </a:prstGeom>
        </p:spPr>
      </p:pic>
      <p:pic>
        <p:nvPicPr>
          <p:cNvPr id="9" name="Picture 8" descr="A close-up of a microscope&#10;&#10;AI-generated content may be incorrect.">
            <a:extLst>
              <a:ext uri="{FF2B5EF4-FFF2-40B4-BE49-F238E27FC236}">
                <a16:creationId xmlns:a16="http://schemas.microsoft.com/office/drawing/2014/main" id="{F5CDE3A2-B5F2-E216-8B66-43B1820559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074724" y="4459288"/>
            <a:ext cx="1757389" cy="2651125"/>
          </a:xfrm>
          <a:prstGeom prst="rect">
            <a:avLst/>
          </a:prstGeom>
        </p:spPr>
      </p:pic>
      <p:pic>
        <p:nvPicPr>
          <p:cNvPr id="10" name="Picture 9" descr="A diagram of a heat wave&#10;&#10;AI-generated content may be incorrect.">
            <a:extLst>
              <a:ext uri="{FF2B5EF4-FFF2-40B4-BE49-F238E27FC236}">
                <a16:creationId xmlns:a16="http://schemas.microsoft.com/office/drawing/2014/main" id="{E66D4F49-D6D1-7103-F879-30C2791237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0" y="1818640"/>
            <a:ext cx="5835650" cy="144907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94AF5A6-FFCE-0E9B-2053-7E67E4FFC355}"/>
              </a:ext>
            </a:extLst>
          </p:cNvPr>
          <p:cNvSpPr txBox="1"/>
          <p:nvPr/>
        </p:nvSpPr>
        <p:spPr>
          <a:xfrm>
            <a:off x="3403600" y="3270250"/>
            <a:ext cx="5607050" cy="7386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Whether driven by direct current (DC) or radio-frequency (RF) fields—involves complex interactions between electrode surfaces, emitted </a:t>
            </a:r>
            <a:r>
              <a:rPr lang="en-US" sz="1400"/>
              <a:t>plasmas, and external magnetic fields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7B9036D-3F47-E190-3E7B-4D1976EAD447}"/>
              </a:ext>
            </a:extLst>
          </p:cNvPr>
          <p:cNvSpPr txBox="1"/>
          <p:nvPr/>
        </p:nvSpPr>
        <p:spPr>
          <a:xfrm>
            <a:off x="4754700" y="4301301"/>
            <a:ext cx="377825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The Role of Magnetic Fields:</a:t>
            </a:r>
            <a:r>
              <a:rPr lang="en-US" dirty="0"/>
              <a:t> 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7875618-2064-9A82-81F2-97AC7B93E330}"/>
              </a:ext>
            </a:extLst>
          </p:cNvPr>
          <p:cNvSpPr txBox="1"/>
          <p:nvPr/>
        </p:nvSpPr>
        <p:spPr>
          <a:xfrm>
            <a:off x="3860800" y="4714260"/>
            <a:ext cx="5149850" cy="89255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US" sz="1400" dirty="0">
                <a:ea typeface="+mn-lt"/>
                <a:cs typeface="+mn-lt"/>
              </a:rPr>
              <a:t>In magnetic fields, RF cavities experience a greater likelihood of breakdown per pulse—even at lower field gradients—than they do when operated without any magnetic field.</a:t>
            </a:r>
            <a:endParaRPr lang="en-US" sz="1600" dirty="0"/>
          </a:p>
          <a:p>
            <a:pPr marL="228600" lvl="1" indent="-228600">
              <a:buFont typeface=""/>
              <a:buChar char="•"/>
            </a:pPr>
            <a:endParaRPr lang="en-US" sz="1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CABD10C-CA44-8896-1815-A7E0B88D9743}"/>
              </a:ext>
            </a:extLst>
          </p:cNvPr>
          <p:cNvSpPr txBox="1"/>
          <p:nvPr/>
        </p:nvSpPr>
        <p:spPr>
          <a:xfrm>
            <a:off x="2876550" y="1714500"/>
            <a:ext cx="46355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800">
                <a:latin typeface="Aptos Display"/>
              </a:rPr>
              <a:t>*</a:t>
            </a:r>
            <a:endParaRPr lang="en-GB" sz="4400" dirty="0">
              <a:latin typeface="Aptos Display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505D31A-22DC-7D9C-D95A-47DA1BF37624}"/>
              </a:ext>
            </a:extLst>
          </p:cNvPr>
          <p:cNvSpPr txBox="1"/>
          <p:nvPr/>
        </p:nvSpPr>
        <p:spPr>
          <a:xfrm>
            <a:off x="627856" y="4785490"/>
            <a:ext cx="79375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800" dirty="0">
                <a:latin typeface="Aptos Display"/>
              </a:rPr>
              <a:t>**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36FD844-096E-F855-3816-0057A4CD5989}"/>
              </a:ext>
            </a:extLst>
          </p:cNvPr>
          <p:cNvSpPr txBox="1"/>
          <p:nvPr/>
        </p:nvSpPr>
        <p:spPr>
          <a:xfrm>
            <a:off x="4572000" y="5798014"/>
            <a:ext cx="438785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000" dirty="0">
                <a:latin typeface="Aptos Display"/>
              </a:rPr>
              <a:t>* </a:t>
            </a:r>
            <a:r>
              <a:rPr lang="en-GB" sz="1000" dirty="0">
                <a:latin typeface="Aptos Display"/>
                <a:ea typeface="+mn-lt"/>
                <a:cs typeface="+mn-lt"/>
              </a:rPr>
              <a:t>[</a:t>
            </a:r>
            <a:r>
              <a:rPr lang="en-GB" sz="1000" dirty="0">
                <a:ea typeface="+mn-lt"/>
                <a:cs typeface="+mn-lt"/>
              </a:rPr>
              <a:t>Y. Li et al., Phys. Plasmas 31 040502 (2024)</a:t>
            </a:r>
            <a:r>
              <a:rPr lang="en-GB" sz="1000" dirty="0">
                <a:latin typeface="Aptos Display"/>
                <a:ea typeface="+mn-lt"/>
                <a:cs typeface="+mn-lt"/>
              </a:rPr>
              <a:t>]</a:t>
            </a:r>
            <a:endParaRPr lang="en-US" sz="1000" dirty="0"/>
          </a:p>
          <a:p>
            <a:r>
              <a:rPr lang="en-GB" sz="1000" dirty="0">
                <a:latin typeface="Aptos Display"/>
              </a:rPr>
              <a:t>** [</a:t>
            </a:r>
            <a:r>
              <a:rPr lang="en-GB" sz="1000" dirty="0">
                <a:ea typeface="+mn-lt"/>
                <a:cs typeface="+mn-lt"/>
              </a:rPr>
              <a:t>C. H. Castano Giraldo et al., IEEE Trans. Plasma Sci. 40 1217–1222 (2012)</a:t>
            </a:r>
            <a:r>
              <a:rPr lang="en-GB" sz="1000" dirty="0">
                <a:latin typeface="Aptos Display"/>
                <a:ea typeface="+mn-lt"/>
                <a:cs typeface="+mn-lt"/>
              </a:rPr>
              <a:t>]</a:t>
            </a:r>
            <a:endParaRPr lang="en-GB" sz="1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8B0F06D-82AC-4A13-3560-A0155964FBFD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 r="66073"/>
          <a:stretch/>
        </p:blipFill>
        <p:spPr>
          <a:xfrm>
            <a:off x="7848600" y="119105"/>
            <a:ext cx="792206" cy="823076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72D98-891E-793C-7C4E-3356C762F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Flyura Djurabekova @ RECFA, Univerisy of Helsinki</a:t>
            </a:r>
            <a:endParaRPr lang="en-US" sz="12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05E03B0-1638-ACB6-9216-9D7531222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1987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220D7-FBC0-B5C6-C83A-E3786DA25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328" y="221471"/>
            <a:ext cx="5392198" cy="762001"/>
          </a:xfrm>
        </p:spPr>
        <p:txBody>
          <a:bodyPr/>
          <a:lstStyle/>
          <a:p>
            <a:r>
              <a:rPr lang="fi-FI" dirty="0"/>
              <a:t>Accelerator </a:t>
            </a:r>
            <a:r>
              <a:rPr lang="fi-FI" dirty="0" err="1"/>
              <a:t>technologies</a:t>
            </a:r>
            <a:r>
              <a:rPr lang="fi-FI" dirty="0"/>
              <a:t> at CERN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784617-A1EF-0451-0DFA-3C03BF298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Flyura Djurabekova @ RECFA, Univerisy of Helsinki</a:t>
            </a:r>
            <a:endParaRPr lang="en-US" sz="12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DD926C-21C9-617B-F1EE-A98E7E842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CF10042-7EE9-8CC2-1CC0-4DD25EB047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9278" y="1186337"/>
            <a:ext cx="7308153" cy="1427558"/>
          </a:xfrm>
          <a:prstGeom prst="rect">
            <a:avLst/>
          </a:prstGeom>
        </p:spPr>
      </p:pic>
      <p:pic>
        <p:nvPicPr>
          <p:cNvPr id="8" name="Content Placeholder 8">
            <a:extLst>
              <a:ext uri="{FF2B5EF4-FFF2-40B4-BE49-F238E27FC236}">
                <a16:creationId xmlns:a16="http://schemas.microsoft.com/office/drawing/2014/main" id="{8D8CDC82-C141-7F66-57C4-F226B5B85C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026" y="2624405"/>
            <a:ext cx="4066704" cy="25832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4588DB8-4558-6CE9-6259-C621087DB96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750" r="7500"/>
          <a:stretch/>
        </p:blipFill>
        <p:spPr>
          <a:xfrm>
            <a:off x="4557655" y="2624405"/>
            <a:ext cx="4326319" cy="258323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1698591-1519-C1B0-D7A8-72883EBC93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2993" y="299213"/>
            <a:ext cx="1662679" cy="562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134BC63-E88F-69CD-39DD-3777AA11C6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65751" y="5161790"/>
            <a:ext cx="3847046" cy="1322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8433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9E6D3-B886-8B18-387F-DDAE94290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Simulation of Vacuum Arcs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4537339-214E-F65E-3350-11B060B6CD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4514" y="1295724"/>
            <a:ext cx="4715323" cy="2106929"/>
          </a:xfrm>
          <a:prstGeom prst="rect">
            <a:avLst/>
          </a:prstGeom>
        </p:spPr>
      </p:pic>
      <p:pic>
        <p:nvPicPr>
          <p:cNvPr id="6" name="Picture 5" descr="A diagram of a current density&#10;&#10;AI-generated content may be incorrect.">
            <a:extLst>
              <a:ext uri="{FF2B5EF4-FFF2-40B4-BE49-F238E27FC236}">
                <a16:creationId xmlns:a16="http://schemas.microsoft.com/office/drawing/2014/main" id="{CB337F23-E4F3-6432-DC45-53B6576453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9129" y="3355916"/>
            <a:ext cx="4579168" cy="1534690"/>
          </a:xfrm>
          <a:prstGeom prst="rect">
            <a:avLst/>
          </a:prstGeom>
        </p:spPr>
      </p:pic>
      <p:pic>
        <p:nvPicPr>
          <p:cNvPr id="7" name="Picture 6" descr="A diagram of a graph&#10;&#10;AI-generated content may be incorrect.">
            <a:extLst>
              <a:ext uri="{FF2B5EF4-FFF2-40B4-BE49-F238E27FC236}">
                <a16:creationId xmlns:a16="http://schemas.microsoft.com/office/drawing/2014/main" id="{425D3DE1-B9C8-B422-CF81-DECD262572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9129" y="4925097"/>
            <a:ext cx="4622164" cy="153468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54535C5-0474-2CE2-1C90-9A78B9E66AB2}"/>
              </a:ext>
            </a:extLst>
          </p:cNvPr>
          <p:cNvSpPr txBox="1"/>
          <p:nvPr/>
        </p:nvSpPr>
        <p:spPr>
          <a:xfrm>
            <a:off x="219760" y="6498061"/>
            <a:ext cx="3402486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/>
              <a:t>[</a:t>
            </a:r>
            <a:r>
              <a:rPr lang="en-US" sz="1000" dirty="0">
                <a:ea typeface="+mn-lt"/>
                <a:cs typeface="+mn-lt"/>
              </a:rPr>
              <a:t>R. Koitermaa et al., manuscript under review, 2025</a:t>
            </a:r>
            <a:r>
              <a:rPr lang="en-US" sz="1000" dirty="0"/>
              <a:t>]</a:t>
            </a:r>
          </a:p>
        </p:txBody>
      </p:sp>
      <p:pic>
        <p:nvPicPr>
          <p:cNvPr id="11" name="Picture 10" descr="A white text on a white background&#10;&#10;AI-generated content may be incorrect.">
            <a:extLst>
              <a:ext uri="{FF2B5EF4-FFF2-40B4-BE49-F238E27FC236}">
                <a16:creationId xmlns:a16="http://schemas.microsoft.com/office/drawing/2014/main" id="{43055F2B-E417-8681-264A-707BCAE342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8750" y="1297468"/>
            <a:ext cx="2935764" cy="2492454"/>
          </a:xfrm>
          <a:prstGeom prst="rect">
            <a:avLst/>
          </a:prstGeom>
        </p:spPr>
      </p:pic>
      <p:pic>
        <p:nvPicPr>
          <p:cNvPr id="3" name="Picture 2" descr="A diagram of anode temperature&#10;&#10;AI-generated content may be incorrect.">
            <a:extLst>
              <a:ext uri="{FF2B5EF4-FFF2-40B4-BE49-F238E27FC236}">
                <a16:creationId xmlns:a16="http://schemas.microsoft.com/office/drawing/2014/main" id="{0CBCD5DF-A591-AC05-CF3D-13EAE417D5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95355" y="3878386"/>
            <a:ext cx="2713573" cy="225868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15ACFDD-7A66-53D4-1252-C0CD7A288CC9}"/>
              </a:ext>
            </a:extLst>
          </p:cNvPr>
          <p:cNvSpPr txBox="1"/>
          <p:nvPr/>
        </p:nvSpPr>
        <p:spPr>
          <a:xfrm>
            <a:off x="9213" y="3932411"/>
            <a:ext cx="2526632" cy="267765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endParaRPr lang="en-US" sz="1400" dirty="0"/>
          </a:p>
          <a:p>
            <a:pPr marL="285750" indent="-285750">
              <a:buFont typeface="Arial"/>
              <a:buChar char="•"/>
            </a:pPr>
            <a:endParaRPr lang="en-US" sz="1400" dirty="0"/>
          </a:p>
          <a:p>
            <a:pPr marL="285750" indent="-285750">
              <a:buFont typeface="Arial"/>
              <a:buChar char="•"/>
            </a:pPr>
            <a:r>
              <a:rPr lang="en-US" sz="1400" dirty="0"/>
              <a:t>Different materials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sz="1400" dirty="0"/>
              <a:t>(Cu, Be, Al...)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sz="1400" dirty="0"/>
              <a:t>Temperatures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/>
              <a:t>Electric field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/>
              <a:t>Magnetic field direction and strength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/>
              <a:t>Morphological changes of surface?(with MD)</a:t>
            </a:r>
          </a:p>
          <a:p>
            <a:endParaRPr lang="en-US" sz="1400" dirty="0"/>
          </a:p>
          <a:p>
            <a:endParaRPr lang="en-US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A7BA0D6-7894-C452-09EE-0A92DB4D4A57}"/>
              </a:ext>
            </a:extLst>
          </p:cNvPr>
          <p:cNvSpPr txBox="1"/>
          <p:nvPr/>
        </p:nvSpPr>
        <p:spPr>
          <a:xfrm>
            <a:off x="286764" y="4111766"/>
            <a:ext cx="1993298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Possible to capture:</a:t>
            </a:r>
            <a:endParaRPr lang="en-GB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E9861AB-CD4D-FCDF-8349-FDF13C1D2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Flyura Djurabekova @ RECFA, Univerisy of Helsinki</a:t>
            </a:r>
            <a:endParaRPr lang="en-US" sz="1200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CBDDF1E-BBDD-D7E3-8D50-E2FE50934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87685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77EE90-8611-DC0A-ADC2-AE64A9CAA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9815" y="2666999"/>
            <a:ext cx="5054823" cy="762001"/>
          </a:xfrm>
        </p:spPr>
        <p:txBody>
          <a:bodyPr/>
          <a:lstStyle/>
          <a:p>
            <a:pPr algn="ctr"/>
            <a:r>
              <a:rPr lang="fi-FI" dirty="0" err="1"/>
              <a:t>Thank</a:t>
            </a:r>
            <a:r>
              <a:rPr lang="fi-FI" dirty="0"/>
              <a:t> </a:t>
            </a:r>
            <a:r>
              <a:rPr lang="fi-FI" dirty="0" err="1"/>
              <a:t>you</a:t>
            </a:r>
            <a:r>
              <a:rPr lang="fi-FI" dirty="0"/>
              <a:t> for </a:t>
            </a:r>
            <a:r>
              <a:rPr lang="fi-FI" dirty="0" err="1"/>
              <a:t>your</a:t>
            </a:r>
            <a:r>
              <a:rPr lang="fi-FI" dirty="0"/>
              <a:t> </a:t>
            </a:r>
            <a:r>
              <a:rPr lang="fi-FI" dirty="0" err="1"/>
              <a:t>attention</a:t>
            </a:r>
            <a:r>
              <a:rPr lang="fi-FI" dirty="0"/>
              <a:t>!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C852BE-E760-CF36-A583-3B00E16D4A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Flyura Djurabekova @ RECFA, Univerisy of Helsinki</a:t>
            </a:r>
            <a:endParaRPr lang="en-US" sz="12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6E3D77-20E5-6B8B-E96B-5A74B63CF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909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5FE1A-CEC9-7408-D559-8F68D49BAD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Scientific</a:t>
            </a:r>
            <a:r>
              <a:rPr lang="fi-FI" dirty="0"/>
              <a:t> </a:t>
            </a:r>
            <a:r>
              <a:rPr lang="fi-FI" dirty="0" err="1"/>
              <a:t>scope</a:t>
            </a:r>
            <a:r>
              <a:rPr lang="fi-FI" dirty="0"/>
              <a:t> of MAT 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0B96145E-8C21-2B7B-6719-75BC95E01BA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0370843"/>
              </p:ext>
            </p:extLst>
          </p:nvPr>
        </p:nvGraphicFramePr>
        <p:xfrm>
          <a:off x="908835" y="1172367"/>
          <a:ext cx="7892265" cy="51438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99B45E-37C5-77E9-AD87-E3CAD5181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Flyura Djurabekova @ RECFA, Univerisy of Helsinki</a:t>
            </a:r>
            <a:endParaRPr lang="en-US" sz="12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A08E86-DC1C-DC36-3912-A950879DC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1187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517025-892C-3CD6-9759-E55096FD4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Towards Future Circular Collider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72ED47-5D77-6CDB-3BAB-EEAC60D77A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600" y="3429000"/>
            <a:ext cx="8255000" cy="284797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The proposed FCC 91-km-long circular tunnel around CERN is planned to house a new research infrastructure for particle physics.</a:t>
            </a:r>
          </a:p>
          <a:p>
            <a:r>
              <a:rPr lang="en-US" dirty="0"/>
              <a:t>The collider is planned in stages: </a:t>
            </a:r>
          </a:p>
          <a:p>
            <a:r>
              <a:rPr lang="en-US" dirty="0"/>
              <a:t>1. Initially an electron–positron collider (FCC-</a:t>
            </a:r>
            <a:r>
              <a:rPr lang="en-US" dirty="0" err="1"/>
              <a:t>ee</a:t>
            </a:r>
            <a:r>
              <a:rPr lang="en-US" dirty="0"/>
              <a:t>) will allow precise measurement of the properties of the Higgs boson and other Standard Model particles. </a:t>
            </a:r>
          </a:p>
          <a:p>
            <a:r>
              <a:rPr lang="en-US" dirty="0"/>
              <a:t>2. At the second step,  the energy frontier proton collider (FCC-</a:t>
            </a:r>
            <a:r>
              <a:rPr lang="en-US" dirty="0" err="1"/>
              <a:t>hh</a:t>
            </a:r>
            <a:r>
              <a:rPr lang="en-US" dirty="0"/>
              <a:t>) will be built to reach collision energies of 100 TeV or higher (i.e. 8 times the energy of the LHC) </a:t>
            </a:r>
          </a:p>
          <a:p>
            <a:r>
              <a:rPr lang="en-US" dirty="0"/>
              <a:t>3. These require development of superconducting and magnet technologies.</a:t>
            </a:r>
            <a:endParaRPr lang="fi-FI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18736F-019A-9CF6-33E8-CB614F778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Flyura Djurabekova @ RECFA, Univerisy of Helsinki</a:t>
            </a:r>
            <a:endParaRPr lang="en-US" sz="12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080F31-010B-0471-CD39-8A3BA2FAA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AC6733B-60F7-58CE-D46A-227D3895DA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418"/>
          <a:stretch/>
        </p:blipFill>
        <p:spPr>
          <a:xfrm>
            <a:off x="2668071" y="1083787"/>
            <a:ext cx="5628204" cy="229019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4B768F3-22EC-FBAF-099F-A9DC8B399CD3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50000"/>
          </a:blip>
          <a:stretch>
            <a:fillRect/>
          </a:stretch>
        </p:blipFill>
        <p:spPr>
          <a:xfrm flipH="1">
            <a:off x="1063625" y="1721392"/>
            <a:ext cx="1456181" cy="152479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A900E20-2E72-7122-14E6-6F3C7309FE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5563" y="257790"/>
            <a:ext cx="1634377" cy="551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527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9A6303-3064-0A45-54AA-F56B8706C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Superconducting RF system</a:t>
            </a:r>
            <a:endParaRPr lang="fi-FI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DD0B6A-68EA-15A3-7241-9A017BB94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Flyura Djurabekova @ RECFA, Univerisy of Helsinki</a:t>
            </a:r>
            <a:endParaRPr lang="en-US" sz="12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9263FC-5DE6-319D-62F0-98EA013DA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B73C987C-2A56-AF74-F78A-109E2A8449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0100" y="1249679"/>
            <a:ext cx="3683000" cy="5065395"/>
          </a:xfrm>
        </p:spPr>
        <p:txBody>
          <a:bodyPr/>
          <a:lstStyle/>
          <a:p>
            <a:r>
              <a:rPr lang="en-US" dirty="0"/>
              <a:t>The RF system is the most important part of FCC-</a:t>
            </a:r>
            <a:r>
              <a:rPr lang="en-US" dirty="0" err="1"/>
              <a:t>ee</a:t>
            </a:r>
            <a:r>
              <a:rPr lang="en-US" dirty="0"/>
              <a:t>, which is designed to compensates for the energy loss on synchrotron radiation by re-acceleration of the charged particles. </a:t>
            </a:r>
          </a:p>
          <a:p>
            <a:r>
              <a:rPr lang="en-US" dirty="0"/>
              <a:t>The RF system will provide the optimum configuration for each collision energy to reach the maximum beam current and beam performance in each mode of operation. </a:t>
            </a:r>
          </a:p>
          <a:p>
            <a:r>
              <a:rPr lang="en-US" dirty="0"/>
              <a:t>High quality SRF </a:t>
            </a:r>
            <a:r>
              <a:rPr lang="en-US" dirty="0" err="1"/>
              <a:t>cavilities</a:t>
            </a:r>
            <a:r>
              <a:rPr lang="en-US" dirty="0"/>
              <a:t> are needed for the best performance  </a:t>
            </a:r>
            <a:endParaRPr lang="fi-FI" dirty="0"/>
          </a:p>
          <a:p>
            <a:endParaRPr lang="fi-FI" dirty="0"/>
          </a:p>
        </p:txBody>
      </p:sp>
      <p:pic>
        <p:nvPicPr>
          <p:cNvPr id="12" name="Content Placeholder 6" descr="A large metal container in a factory&#10;&#10;AI-generated content may be incorrect.">
            <a:extLst>
              <a:ext uri="{FF2B5EF4-FFF2-40B4-BE49-F238E27FC236}">
                <a16:creationId xmlns:a16="http://schemas.microsoft.com/office/drawing/2014/main" id="{D5D25AB9-9006-3AB6-C1AA-47679656A6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0902" y="1611739"/>
            <a:ext cx="4242220" cy="318379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AC39E55-EF0E-1D60-D787-84975E87FF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8745" y="311665"/>
            <a:ext cx="1634377" cy="551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1951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A5DD659B-423B-5CA4-5DB7-40A7071AF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HiPIMS</a:t>
            </a:r>
            <a:r>
              <a:rPr lang="fi-FI" dirty="0"/>
              <a:t> </a:t>
            </a:r>
            <a:r>
              <a:rPr lang="fi-FI" dirty="0" err="1"/>
              <a:t>deposited</a:t>
            </a:r>
            <a:r>
              <a:rPr lang="fi-FI" dirty="0"/>
              <a:t> </a:t>
            </a:r>
            <a:r>
              <a:rPr lang="fi-FI" dirty="0" err="1"/>
              <a:t>Nb</a:t>
            </a:r>
            <a:r>
              <a:rPr lang="fi-FI" dirty="0"/>
              <a:t> </a:t>
            </a:r>
            <a:r>
              <a:rPr lang="fi-FI" dirty="0" err="1"/>
              <a:t>films</a:t>
            </a:r>
            <a:endParaRPr lang="LID4096" dirty="0"/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5E0DDAE7-0E91-E3AF-46C0-4704751E4C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Because of superior superconducting properties for a single element material, Nb presents an excellent choice for building superconducting cavities for FCC.</a:t>
            </a:r>
          </a:p>
          <a:p>
            <a:r>
              <a:rPr lang="en-US" dirty="0"/>
              <a:t>However, the required quantity of this material makes the project prohibitively expensive! </a:t>
            </a:r>
          </a:p>
          <a:p>
            <a:r>
              <a:rPr lang="en-GB" sz="2000" dirty="0"/>
              <a:t>Solution:</a:t>
            </a:r>
          </a:p>
          <a:p>
            <a:pPr lvl="1"/>
            <a:r>
              <a:rPr lang="en-GB" dirty="0"/>
              <a:t>Use Nb thin film deposited on a  cheaper Cu substrate</a:t>
            </a:r>
          </a:p>
          <a:p>
            <a:pPr lvl="1"/>
            <a:r>
              <a:rPr lang="en-GB" dirty="0"/>
              <a:t>The advantages are:</a:t>
            </a:r>
          </a:p>
          <a:p>
            <a:pPr lvl="2"/>
            <a:r>
              <a:rPr lang="en-US" dirty="0"/>
              <a:t>Good thermal stability at cryogenic temperatures</a:t>
            </a:r>
          </a:p>
          <a:p>
            <a:pPr lvl="2"/>
            <a:r>
              <a:rPr lang="en-US" dirty="0"/>
              <a:t>Low production costs</a:t>
            </a:r>
          </a:p>
          <a:p>
            <a:pPr lvl="2"/>
            <a:r>
              <a:rPr lang="en-US" dirty="0"/>
              <a:t>Low sensitivity of performance to ambient magnetic fields </a:t>
            </a:r>
            <a:endParaRPr lang="en-GB" dirty="0"/>
          </a:p>
          <a:p>
            <a:r>
              <a:rPr lang="en-US" dirty="0" err="1"/>
              <a:t>HiPIMS</a:t>
            </a:r>
            <a:r>
              <a:rPr lang="en-US" dirty="0"/>
              <a:t> offers optimal condition for efficient growth </a:t>
            </a:r>
          </a:p>
          <a:p>
            <a:r>
              <a:rPr lang="en-US" dirty="0"/>
              <a:t>Precise understanding of thin film growth mechanisms is very important for quality of the film with respect to its durability and superconducting properties. </a:t>
            </a:r>
          </a:p>
          <a:p>
            <a:endParaRPr lang="LID4096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15A7BD8-4C9C-6057-728E-EA14C89F1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1/16</a:t>
            </a: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8C90697-8CAA-4C8F-B8B8-634DB09C51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8350" y="2932875"/>
            <a:ext cx="2049316" cy="124351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2DA65C8-5AE7-A8AF-17DF-ECBB41865A7B}"/>
              </a:ext>
            </a:extLst>
          </p:cNvPr>
          <p:cNvSpPr txBox="1"/>
          <p:nvPr/>
        </p:nvSpPr>
        <p:spPr>
          <a:xfrm>
            <a:off x="6730994" y="4324086"/>
            <a:ext cx="190667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The niobium-coated copper </a:t>
            </a:r>
            <a:endParaRPr lang="en-GB" sz="1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440331-A146-E50A-4E9F-C87F86BCF698}"/>
              </a:ext>
            </a:extLst>
          </p:cNvPr>
          <p:cNvSpPr txBox="1"/>
          <p:nvPr/>
        </p:nvSpPr>
        <p:spPr>
          <a:xfrm>
            <a:off x="6811238" y="4517949"/>
            <a:ext cx="18264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Superconducting radio frequency (SRF) cavities </a:t>
            </a:r>
            <a:endParaRPr lang="en-GB" sz="12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173E77-1644-5C56-3D0B-9E9072DEE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Flyura Djurabekova @ RECFA, Univerisy of Helsinki</a:t>
            </a:r>
            <a:endParaRPr lang="LID4096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B2132D4-7AA9-A881-0C9A-6A1EE59212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8745" y="311665"/>
            <a:ext cx="1634377" cy="551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0616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B2FA655-6BEC-0D29-5395-33E69AC866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9" y="1624917"/>
            <a:ext cx="5359901" cy="310008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06D3A2B-9CEC-E8D0-1F65-0E0F0734AD61}"/>
              </a:ext>
            </a:extLst>
          </p:cNvPr>
          <p:cNvSpPr txBox="1"/>
          <p:nvPr/>
        </p:nvSpPr>
        <p:spPr>
          <a:xfrm>
            <a:off x="958436" y="1067267"/>
            <a:ext cx="411889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Schematic illustration of the deposition geometry and SEM images of film quality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CC77878-60CB-B2AD-5882-DFB65B59385A}"/>
              </a:ext>
            </a:extLst>
          </p:cNvPr>
          <p:cNvSpPr txBox="1"/>
          <p:nvPr/>
        </p:nvSpPr>
        <p:spPr>
          <a:xfrm>
            <a:off x="2335710" y="4776340"/>
            <a:ext cx="650803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SEM analysis on three different areas: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Area A: At the equatorial position of the cavity </a:t>
            </a:r>
            <a:r>
              <a:rPr lang="en-US" dirty="0">
                <a:sym typeface="Wingdings" panose="05000000000000000000" pitchFamily="2" charset="2"/>
              </a:rPr>
              <a:t> </a:t>
            </a:r>
            <a:r>
              <a:rPr lang="en-US" dirty="0"/>
              <a:t>vapor flux conditions near-to-normal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Area B: On the flat slope of the cavity </a:t>
            </a:r>
            <a:r>
              <a:rPr lang="en-US" dirty="0">
                <a:sym typeface="Wingdings" panose="05000000000000000000" pitchFamily="2" charset="2"/>
              </a:rPr>
              <a:t> </a:t>
            </a:r>
            <a:r>
              <a:rPr lang="en-US" dirty="0"/>
              <a:t>oblique-angle incidence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Area C: At the iris position  </a:t>
            </a:r>
            <a:r>
              <a:rPr lang="en-US" dirty="0">
                <a:sym typeface="Wingdings" panose="05000000000000000000" pitchFamily="2" charset="2"/>
              </a:rPr>
              <a:t> </a:t>
            </a:r>
            <a:r>
              <a:rPr lang="en-US" dirty="0"/>
              <a:t>oblique-angle incidence </a:t>
            </a:r>
          </a:p>
        </p:txBody>
      </p:sp>
      <p:graphicFrame>
        <p:nvGraphicFramePr>
          <p:cNvPr id="19" name="Table 6">
            <a:extLst>
              <a:ext uri="{FF2B5EF4-FFF2-40B4-BE49-F238E27FC236}">
                <a16:creationId xmlns:a16="http://schemas.microsoft.com/office/drawing/2014/main" id="{193E83E1-34D8-0A69-2DD7-67C88B07208B}"/>
              </a:ext>
            </a:extLst>
          </p:cNvPr>
          <p:cNvGraphicFramePr>
            <a:graphicFrameLocks noGrp="1"/>
          </p:cNvGraphicFramePr>
          <p:nvPr/>
        </p:nvGraphicFramePr>
        <p:xfrm>
          <a:off x="5589725" y="1929524"/>
          <a:ext cx="3478886" cy="28536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3645">
                  <a:extLst>
                    <a:ext uri="{9D8B030D-6E8A-4147-A177-3AD203B41FA5}">
                      <a16:colId xmlns:a16="http://schemas.microsoft.com/office/drawing/2014/main" val="185564323"/>
                    </a:ext>
                  </a:extLst>
                </a:gridCol>
                <a:gridCol w="1400783">
                  <a:extLst>
                    <a:ext uri="{9D8B030D-6E8A-4147-A177-3AD203B41FA5}">
                      <a16:colId xmlns:a16="http://schemas.microsoft.com/office/drawing/2014/main" val="2851160036"/>
                    </a:ext>
                  </a:extLst>
                </a:gridCol>
                <a:gridCol w="824458">
                  <a:extLst>
                    <a:ext uri="{9D8B030D-6E8A-4147-A177-3AD203B41FA5}">
                      <a16:colId xmlns:a16="http://schemas.microsoft.com/office/drawing/2014/main" val="1191015896"/>
                    </a:ext>
                  </a:extLst>
                </a:gridCol>
              </a:tblGrid>
              <a:tr h="388620"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  <a:latin typeface="Arial" panose="020B0604020202020204" pitchFamily="34" charset="0"/>
                        </a:rPr>
                        <a:t>Deposition Parameter 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  <a:latin typeface="Arial" panose="020B0604020202020204" pitchFamily="34" charset="0"/>
                        </a:rPr>
                        <a:t>DCMS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  <a:latin typeface="Arial" panose="020B0604020202020204" pitchFamily="34" charset="0"/>
                        </a:rPr>
                        <a:t>HiPIMS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861901839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  <a:latin typeface="Arial" panose="020B0604020202020204" pitchFamily="34" charset="0"/>
                        </a:rPr>
                        <a:t>Voltage (V)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  <a:latin typeface="Arial" panose="020B0604020202020204" pitchFamily="34" charset="0"/>
                        </a:rPr>
                        <a:t>375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  <a:latin typeface="Arial" panose="020B0604020202020204" pitchFamily="34" charset="0"/>
                        </a:rPr>
                        <a:t>590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611676463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  <a:latin typeface="Arial" panose="020B0604020202020204" pitchFamily="34" charset="0"/>
                        </a:rPr>
                        <a:t>Current (A) 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  <a:latin typeface="Arial" panose="020B0604020202020204" pitchFamily="34" charset="0"/>
                        </a:rPr>
                        <a:t>3.47 (time-averaged)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  <a:latin typeface="Arial" panose="020B0604020202020204" pitchFamily="34" charset="0"/>
                        </a:rPr>
                        <a:t>344 (peak)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23066528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  <a:latin typeface="Arial" panose="020B0604020202020204" pitchFamily="34" charset="0"/>
                        </a:rPr>
                        <a:t>Pulsing Frequency (Hz) 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-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  <a:latin typeface="Arial" panose="020B0604020202020204" pitchFamily="34" charset="0"/>
                        </a:rPr>
                        <a:t>100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948023807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  <a:latin typeface="Arial" panose="020B0604020202020204" pitchFamily="34" charset="0"/>
                        </a:rPr>
                        <a:t>Pulse Width (</a:t>
                      </a:r>
                      <a:r>
                        <a:rPr lang="el-GR" sz="1100" dirty="0">
                          <a:effectLst/>
                          <a:latin typeface="Courier New" panose="02070309020205020404" pitchFamily="49" charset="0"/>
                        </a:rPr>
                        <a:t>μ</a:t>
                      </a:r>
                      <a:r>
                        <a:rPr lang="en-GB" sz="1100" dirty="0">
                          <a:effectLst/>
                          <a:latin typeface="Arial" panose="020B0604020202020204" pitchFamily="34" charset="0"/>
                        </a:rPr>
                        <a:t>s) 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-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  <a:latin typeface="Arial" panose="020B0604020202020204" pitchFamily="34" charset="0"/>
                        </a:rPr>
                        <a:t>200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61497203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  <a:latin typeface="Arial" panose="020B0604020202020204" pitchFamily="34" charset="0"/>
                        </a:rPr>
                        <a:t>Pressure (Pa) 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  <a:latin typeface="Arial" panose="020B0604020202020204" pitchFamily="34" charset="0"/>
                        </a:rPr>
                        <a:t>0.23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  <a:latin typeface="Arial" panose="020B0604020202020204" pitchFamily="34" charset="0"/>
                        </a:rPr>
                        <a:t>0.23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725573798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  <a:latin typeface="Arial" panose="020B0604020202020204" pitchFamily="34" charset="0"/>
                        </a:rPr>
                        <a:t>Deposition time (h) 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  <a:latin typeface="Arial" panose="020B0604020202020204" pitchFamily="34" charset="0"/>
                        </a:rPr>
                        <a:t>1.5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6475807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  <a:latin typeface="Arial" panose="020B0604020202020204" pitchFamily="34" charset="0"/>
                        </a:rPr>
                        <a:t>Substrate bias potential (V) 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0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  <a:latin typeface="Arial" panose="020B0604020202020204" pitchFamily="34" charset="0"/>
                        </a:rPr>
                        <a:t>-75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170160730"/>
                  </a:ext>
                </a:extLst>
              </a:tr>
            </a:tbl>
          </a:graphicData>
        </a:graphic>
      </p:graphicFrame>
      <p:sp>
        <p:nvSpPr>
          <p:cNvPr id="5" name="Title 4">
            <a:extLst>
              <a:ext uri="{FF2B5EF4-FFF2-40B4-BE49-F238E27FC236}">
                <a16:creationId xmlns:a16="http://schemas.microsoft.com/office/drawing/2014/main" id="{7A3CF2C0-00C4-DD60-F368-A7C872537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Experimental deposition </a:t>
            </a:r>
            <a:endParaRPr lang="LID4096" dirty="0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7B27AB52-1643-F15B-A87E-23F552E4F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4/16</a:t>
            </a:r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18687A1-FDF9-E33D-CFFB-F2E52A3CC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Flyura Djurabekova @ RECFA, Univerisy of Helsinki</a:t>
            </a:r>
            <a:endParaRPr lang="LID4096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AF1975E-5E29-32D3-F313-C34E88BA02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704" y="4893247"/>
            <a:ext cx="2049316" cy="124351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8323175-BE24-987F-F5D9-53C8BF3FFC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8745" y="311665"/>
            <a:ext cx="1634377" cy="551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604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ED581949-58FB-8219-92B8-8C6177A1DA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40" y="1348872"/>
            <a:ext cx="5969285" cy="4160256"/>
          </a:xfrm>
          <a:prstGeom prst="rect">
            <a:avLst/>
          </a:prstGeom>
        </p:spPr>
      </p:pic>
      <p:sp>
        <p:nvSpPr>
          <p:cNvPr id="24" name="Title 23">
            <a:extLst>
              <a:ext uri="{FF2B5EF4-FFF2-40B4-BE49-F238E27FC236}">
                <a16:creationId xmlns:a16="http://schemas.microsoft.com/office/drawing/2014/main" id="{C88B36C7-8FF9-BE32-9D67-CCA156C9F2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0778" y="266443"/>
            <a:ext cx="6886575" cy="703995"/>
          </a:xfrm>
        </p:spPr>
        <p:txBody>
          <a:bodyPr>
            <a:normAutofit fontScale="90000"/>
          </a:bodyPr>
          <a:lstStyle/>
          <a:p>
            <a:r>
              <a:rPr lang="en-US" dirty="0"/>
              <a:t>Simulation results: atomic mixing in Nb/Cu interface &amp; Sputtered Cu</a:t>
            </a:r>
            <a:endParaRPr lang="LID4096" dirty="0"/>
          </a:p>
        </p:txBody>
      </p:sp>
      <p:sp>
        <p:nvSpPr>
          <p:cNvPr id="25" name="Content Placeholder 24">
            <a:extLst>
              <a:ext uri="{FF2B5EF4-FFF2-40B4-BE49-F238E27FC236}">
                <a16:creationId xmlns:a16="http://schemas.microsoft.com/office/drawing/2014/main" id="{793F3879-A2D3-B180-EC44-FFFE38A1CD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8661" y="1466095"/>
            <a:ext cx="2728846" cy="3565698"/>
          </a:xfrm>
        </p:spPr>
        <p:txBody>
          <a:bodyPr>
            <a:normAutofit fontScale="92500" lnSpcReduction="10000"/>
          </a:bodyPr>
          <a:lstStyle/>
          <a:p>
            <a:r>
              <a:rPr lang="en-US" sz="1800" dirty="0"/>
              <a:t>Intermixing layer for both methods is only ∼2 nm</a:t>
            </a:r>
          </a:p>
          <a:p>
            <a:r>
              <a:rPr lang="en-US" sz="1800" dirty="0"/>
              <a:t>In </a:t>
            </a:r>
            <a:r>
              <a:rPr lang="en-US" sz="1800" dirty="0" err="1"/>
              <a:t>HiPIMS</a:t>
            </a:r>
            <a:r>
              <a:rPr lang="en-US" sz="1800" dirty="0"/>
              <a:t>, the deeper interface location into the Cu substrate due to the energetic impacts of Nb ions at the surface</a:t>
            </a:r>
          </a:p>
          <a:p>
            <a:r>
              <a:rPr lang="en-US" sz="1800" dirty="0"/>
              <a:t>Amount of Cu changes with temperature for Cu(100) and (111) in the Nb side, while not changing for Cu(110), the black dashed circle</a:t>
            </a:r>
            <a:endParaRPr lang="en-GB" sz="1800" dirty="0"/>
          </a:p>
          <a:p>
            <a:endParaRPr lang="LID4096" sz="1800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E5B25864-EDA5-8623-741B-09FB31B3E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8/16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D192A9-127C-5736-C2E5-C9B74B908E85}"/>
              </a:ext>
            </a:extLst>
          </p:cNvPr>
          <p:cNvSpPr txBox="1"/>
          <p:nvPr/>
        </p:nvSpPr>
        <p:spPr>
          <a:xfrm>
            <a:off x="609171" y="1561456"/>
            <a:ext cx="61106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DCMS</a:t>
            </a:r>
            <a:endParaRPr lang="en-GB" sz="135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4C204E4-0118-A4CB-C35F-EAB3E95A2651}"/>
              </a:ext>
            </a:extLst>
          </p:cNvPr>
          <p:cNvSpPr txBox="1"/>
          <p:nvPr/>
        </p:nvSpPr>
        <p:spPr>
          <a:xfrm>
            <a:off x="2468791" y="1550832"/>
            <a:ext cx="692818" cy="30008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350" dirty="0"/>
              <a:t>HiPIMS</a:t>
            </a:r>
            <a:endParaRPr lang="en-GB" sz="135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0B3987D-F537-3532-EBAC-50E1843E4EA0}"/>
              </a:ext>
            </a:extLst>
          </p:cNvPr>
          <p:cNvSpPr txBox="1"/>
          <p:nvPr/>
        </p:nvSpPr>
        <p:spPr>
          <a:xfrm>
            <a:off x="2382265" y="3546223"/>
            <a:ext cx="692818" cy="30008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350" dirty="0"/>
              <a:t>HiPIMS</a:t>
            </a:r>
            <a:endParaRPr lang="en-GB" sz="13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D08430E-C04F-83E1-BF8B-153FE5DC10A5}"/>
              </a:ext>
            </a:extLst>
          </p:cNvPr>
          <p:cNvSpPr txBox="1"/>
          <p:nvPr/>
        </p:nvSpPr>
        <p:spPr>
          <a:xfrm>
            <a:off x="615047" y="3509093"/>
            <a:ext cx="692818" cy="30008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350" dirty="0"/>
              <a:t>HiPIMS</a:t>
            </a:r>
            <a:endParaRPr lang="en-GB" sz="135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4EAB325-CBEF-7919-9D53-588576861CFE}"/>
              </a:ext>
            </a:extLst>
          </p:cNvPr>
          <p:cNvSpPr txBox="1"/>
          <p:nvPr/>
        </p:nvSpPr>
        <p:spPr>
          <a:xfrm>
            <a:off x="4875827" y="3596163"/>
            <a:ext cx="692818" cy="30008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350" dirty="0"/>
              <a:t>HiPIMS</a:t>
            </a:r>
            <a:endParaRPr lang="en-GB" sz="135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98E7526-8956-3521-1E1B-2C42CEB40CC7}"/>
              </a:ext>
            </a:extLst>
          </p:cNvPr>
          <p:cNvSpPr txBox="1"/>
          <p:nvPr/>
        </p:nvSpPr>
        <p:spPr>
          <a:xfrm>
            <a:off x="4431475" y="1564666"/>
            <a:ext cx="444352" cy="30008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350" dirty="0"/>
              <a:t>XPS</a:t>
            </a:r>
            <a:endParaRPr lang="en-GB" sz="135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8C4BA97-5B18-E4E8-53A7-6CB7C73EA32C}"/>
              </a:ext>
            </a:extLst>
          </p:cNvPr>
          <p:cNvSpPr txBox="1"/>
          <p:nvPr/>
        </p:nvSpPr>
        <p:spPr>
          <a:xfrm>
            <a:off x="323559" y="5477674"/>
            <a:ext cx="857956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The fraction of sputtered atoms saturates at 1000 K, more than double the rate at room temperature. </a:t>
            </a:r>
          </a:p>
          <a:p>
            <a:r>
              <a:rPr lang="en-US" dirty="0"/>
              <a:t>Cu erosion persists on (110) film surfaces but plateaus at 1000 K on other surfaces.</a:t>
            </a:r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E8042EB-0D86-98F5-A4C9-5E88C0C16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Flyura Djurabekova @ RECFA, Univerisy of Helsinki</a:t>
            </a:r>
            <a:endParaRPr lang="LID4096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44BF485-78E8-880B-2EA8-59E532B9F4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8745" y="311665"/>
            <a:ext cx="1634377" cy="551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937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 animBg="1"/>
      <p:bldP spid="16" grpId="0" animBg="1"/>
      <p:bldP spid="17" grpId="0" animBg="1"/>
      <p:bldP spid="22" grpId="0" animBg="1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600B5AE2-C5CC-499C-8F2D-249888BE22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i-FI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A7A3698-B350-40E5-8475-9BCC41A089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34316"/>
            <a:ext cx="9144000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i-FI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AC655C7-EC94-4BE6-84C8-2F9EFBBB27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5CF81D86-BDBA-477C-B7DD-8D359BB996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AAA2B7F-C72D-E84D-546E-198794252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8700" y="634946"/>
            <a:ext cx="4000500" cy="145075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kern="1200" spc="-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FCC Week 2026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FD3498B-DBD4-095D-45AC-3581B9BE2EB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-228" r="1449"/>
          <a:stretch/>
        </p:blipFill>
        <p:spPr>
          <a:xfrm>
            <a:off x="49895" y="105814"/>
            <a:ext cx="4090305" cy="5980389"/>
          </a:xfrm>
          <a:prstGeom prst="rect">
            <a:avLst/>
          </a:prstGeom>
        </p:spPr>
      </p:pic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65F3E9C-EF11-4F8F-A621-399C7A3E64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1077" y="2086188"/>
            <a:ext cx="4567326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64F7C4-5F32-4812-01EA-75872775D1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8700" y="2198914"/>
            <a:ext cx="3823606" cy="3670180"/>
          </a:xfrm>
        </p:spPr>
        <p:txBody>
          <a:bodyPr vert="horz" lIns="0" tIns="45720" rIns="0" bIns="45720" rtlCol="0"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Next FCC Week in 2026 (expected number of participants 500-600) is planned to be organized in University of Helsinki to attract high energy and accelerator physicists from Scandinavia and Baltic countries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8AA064E-5F6E-4024-BC28-EDDC3DFC70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" y="6334316"/>
            <a:ext cx="9143989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i-FI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3B29638-4838-4B9B-B9DB-96E542BAF3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90CAE6-E3AE-935B-5BEF-01BA5FD0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64638" y="6459785"/>
            <a:ext cx="3617103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Flyura Djurabekova @ RECFA, Univerisy of Helsinki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381E39-7FF0-C076-CA5A-2A605C202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3" y="6459785"/>
            <a:ext cx="98401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028E3F4F-51B2-42EE-AFA2-40C4572185CC}" type="slidenum">
              <a:rPr lang="en-US" sz="1050" smtClean="0"/>
              <a:pPr>
                <a:spcAft>
                  <a:spcPts val="600"/>
                </a:spcAft>
              </a:pPr>
              <a:t>9</a:t>
            </a:fld>
            <a:endParaRPr lang="en-US" sz="1050"/>
          </a:p>
        </p:txBody>
      </p:sp>
    </p:spTree>
    <p:extLst>
      <p:ext uri="{BB962C8B-B14F-4D97-AF65-F5344CB8AC3E}">
        <p14:creationId xmlns:p14="http://schemas.microsoft.com/office/powerpoint/2010/main" val="2721290712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Retrospec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1870</TotalTime>
  <Words>1818</Words>
  <Application>Microsoft Office PowerPoint</Application>
  <PresentationFormat>On-screen Show (4:3)</PresentationFormat>
  <Paragraphs>218</Paragraphs>
  <Slides>21</Slides>
  <Notes>4</Notes>
  <HiddenSlides>0</HiddenSlides>
  <MMClips>1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Custom Design</vt:lpstr>
      <vt:lpstr>Retrospect</vt:lpstr>
      <vt:lpstr>MAT – Materials for Accelerator Technology</vt:lpstr>
      <vt:lpstr>Accelerator technologies at CERN </vt:lpstr>
      <vt:lpstr>Scientific scope of MAT </vt:lpstr>
      <vt:lpstr>Towards Future Circular Collider</vt:lpstr>
      <vt:lpstr>Superconducting RF system</vt:lpstr>
      <vt:lpstr>HiPIMS deposited Nb films</vt:lpstr>
      <vt:lpstr>Experimental deposition </vt:lpstr>
      <vt:lpstr>Simulation results: atomic mixing in Nb/Cu interface &amp; Sputtered Cu</vt:lpstr>
      <vt:lpstr>FCC Week 2026 </vt:lpstr>
      <vt:lpstr>CLIC collaboration</vt:lpstr>
      <vt:lpstr>Accelerating structures for linear accelerator</vt:lpstr>
      <vt:lpstr>Highlight of research: Hybrid atomistic-continuum simulations</vt:lpstr>
      <vt:lpstr>Full dynamics of 90 nm tall nanotip with F0=0.8 GV/m</vt:lpstr>
      <vt:lpstr>Contribution to LHC</vt:lpstr>
      <vt:lpstr>International Muon Collider Collaboration (IMCC)</vt:lpstr>
      <vt:lpstr>Radiation effect in beam windows and shielding materials</vt:lpstr>
      <vt:lpstr>Simulation approach</vt:lpstr>
      <vt:lpstr>RF structures for Muon Collider – link to CLIC project </vt:lpstr>
      <vt:lpstr>Vacuum Arcs and Accelerators</vt:lpstr>
      <vt:lpstr>Simulation of Vacuum Arcs</vt:lpstr>
      <vt:lpstr>Thank you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dc:description/>
  <cp:lastModifiedBy>Djurabekova, Flyura</cp:lastModifiedBy>
  <cp:revision>60</cp:revision>
  <dcterms:created xsi:type="dcterms:W3CDTF">2022-08-18T08:49:58Z</dcterms:created>
  <dcterms:modified xsi:type="dcterms:W3CDTF">2025-05-30T06:06:44Z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2</vt:i4>
  </property>
</Properties>
</file>