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8" r:id="rId4"/>
  </p:sldMasterIdLst>
  <p:notesMasterIdLst>
    <p:notesMasterId r:id="rId16"/>
  </p:notesMasterIdLst>
  <p:handoutMasterIdLst>
    <p:handoutMasterId r:id="rId17"/>
  </p:handoutMasterIdLst>
  <p:sldIdLst>
    <p:sldId id="314" r:id="rId5"/>
    <p:sldId id="2786" r:id="rId6"/>
    <p:sldId id="2787" r:id="rId7"/>
    <p:sldId id="2788" r:id="rId8"/>
    <p:sldId id="292" r:id="rId9"/>
    <p:sldId id="2789" r:id="rId10"/>
    <p:sldId id="2790" r:id="rId11"/>
    <p:sldId id="2791" r:id="rId12"/>
    <p:sldId id="2792" r:id="rId13"/>
    <p:sldId id="2793" r:id="rId14"/>
    <p:sldId id="2794" r:id="rId1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0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5" autoAdjust="0"/>
    <p:restoredTop sz="93792" autoAdjust="0"/>
  </p:normalViewPr>
  <p:slideViewPr>
    <p:cSldViewPr snapToGrid="0">
      <p:cViewPr>
        <p:scale>
          <a:sx n="60" d="100"/>
          <a:sy n="60" d="100"/>
        </p:scale>
        <p:origin x="324" y="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04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398E1-C99F-B940-AA2A-81EFFACD4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1D06C-D5DE-814D-931E-02A0CE659BAA}" type="datetimeFigureOut">
              <a:rPr lang="fi-FI" smtClean="0"/>
              <a:t>30.5.2025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1C63F-BE00-6D49-B7F3-B253A7D51A9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71539-0194-5C43-B2F5-2C601016B9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09C7D-6C28-B047-9D84-D52122B215C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1555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9BFB5-475C-5B44-BA4D-42DE8089864D}" type="datetimeFigureOut">
              <a:rPr lang="fi-FI" smtClean="0"/>
              <a:t>30.5.2025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97949-CA96-A34A-920F-344DC55B347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8629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53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5E6DC-68FE-C39E-161D-4456EFEAC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F876D1-68F3-D736-64C9-9E8B446909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B763C4-28F7-19BC-01F9-03D4F2226B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317C6-1140-28C1-817E-49E9C0C541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6602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6344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E3EEE-423C-BFDA-5639-B91C928AF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38F7B6-2FEC-189B-486E-2BC313AC48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F6B607-4D95-0463-C5BD-6EDC923EFD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1D89E-5DFD-C80A-3603-79739EC958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219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31E72-D4B7-79EA-D405-67B37FF43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E4AC92-F455-A47F-370B-64B5065E9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835222-B58A-9CE5-C676-50FCD34C95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ECDE1-83B5-DF77-A6DF-7A68D0122F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4567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7957E1-E3CA-0206-A4E4-39D90B336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206F3C-3CCC-7247-076E-5138576DE1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50AF55-97F6-2E0E-8289-9F4A797E7E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Material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characterization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at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low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temperatures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, e.g.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new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materials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(3D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printed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metals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) and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thermal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and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electric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properties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required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for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simulation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inputs</a:t>
            </a:r>
            <a:endParaRPr lang="fi-FI" dirty="0">
              <a:solidFill>
                <a:srgbClr val="270047"/>
              </a:solidFill>
              <a:sym typeface="Wingdings" panose="05000000000000000000" pitchFamily="2" charset="2"/>
            </a:endParaRPr>
          </a:p>
          <a:p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Small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scale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experiments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to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support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modeling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, e.g.,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degradation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after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different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bending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scenarios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in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solenoid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winding</a:t>
            </a:r>
            <a:endParaRPr lang="fi-FI" dirty="0">
              <a:solidFill>
                <a:srgbClr val="270047"/>
              </a:solidFill>
              <a:sym typeface="Wingdings" panose="05000000000000000000" pitchFamily="2" charset="2"/>
            </a:endParaRPr>
          </a:p>
          <a:p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Targeted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experiments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: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Ongoing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HTS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degradation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vs.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peak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quench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temperature</a:t>
            </a:r>
            <a:endParaRPr lang="fi-FI" dirty="0">
              <a:solidFill>
                <a:srgbClr val="270047"/>
              </a:solidFill>
              <a:sym typeface="Wingdings" panose="05000000000000000000" pitchFamily="2" charset="2"/>
            </a:endParaRPr>
          </a:p>
          <a:p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Collaboration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with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companies</a:t>
            </a:r>
            <a:endParaRPr lang="fi-FI" dirty="0">
              <a:solidFill>
                <a:srgbClr val="270047"/>
              </a:solidFill>
            </a:endParaRP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4F725-EE7E-AC5B-9FDF-D6DC517B9A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1357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/>
              <a:t>Continuity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5487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3C2D7C5-BAA1-494C-BE2F-60768015A904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981861"/>
            <a:ext cx="11090275" cy="121889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973"/>
            <a:ext cx="11083550" cy="69198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6651BB-7A7F-4511-8E0F-63C5085228F9}" type="datetime1">
              <a:rPr lang="fi-FI" smtClean="0"/>
              <a:t>30.5.2025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843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 userDrawn="1">
          <p15:clr>
            <a:srgbClr val="FBAE40"/>
          </p15:clr>
        </p15:guide>
        <p15:guide id="2" pos="75" userDrawn="1">
          <p15:clr>
            <a:srgbClr val="FBAE40"/>
          </p15:clr>
        </p15:guide>
        <p15:guide id="3" pos="7605" userDrawn="1">
          <p15:clr>
            <a:srgbClr val="FBAE40"/>
          </p15:clr>
        </p15:guide>
        <p15:guide id="4" orient="horz" pos="424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A0A3E7-0BAA-0B43-854C-CC49C01E6CBB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23" y="914401"/>
            <a:ext cx="10643351" cy="64293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8731F4D-C2C7-F342-896A-A6F90534F7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9B319FA-7B02-432C-A864-02B5CE86B118}" type="datetime1">
              <a:rPr lang="fi-FI" smtClean="0"/>
              <a:t>30.5.2025</a:t>
            </a:fld>
            <a:endParaRPr lang="fi-FI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604C93C-0672-CC4B-ABF6-77A8F870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B9EAFFC-BAA7-D54B-92A1-9530FEBB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4848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541985-711A-5642-8D54-53A2847822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AB2A50F9-B94F-4FFD-BCAA-91F936D5AAE0}" type="datetime1">
              <a:rPr lang="fi-FI" smtClean="0"/>
              <a:t>30.5.2025</a:t>
            </a:fld>
            <a:endParaRPr lang="fi-FI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A8EDF7A-5565-7949-8862-D252962FD9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010E7045-D95E-B24E-8CAA-A5A5790ED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632917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199A30-D9CF-F04F-AD6E-EFD6A331FF13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7F7FF-79B3-484B-9B03-8E267F44AB80}" type="datetime1">
              <a:rPr lang="fi-FI" smtClean="0"/>
              <a:t>30.5.2025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57586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/>
          <a:p>
            <a:fld id="{CDC8994D-33BE-6F4B-918B-78B2D731EB1C}" type="slidenum">
              <a:rPr lang="fi-FI" smtClean="0"/>
              <a:t>‹#›</a:t>
            </a:fld>
            <a:endParaRPr lang="fi-FI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DFC3055-2971-1542-B8CA-B922241C949C}"/>
              </a:ext>
            </a:extLst>
          </p:cNvPr>
          <p:cNvSpPr txBox="1">
            <a:spLocks/>
          </p:cNvSpPr>
          <p:nvPr userDrawn="1"/>
        </p:nvSpPr>
        <p:spPr>
          <a:xfrm>
            <a:off x="10869035" y="6506631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defPPr>
              <a:defRPr lang="fi-FI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67F747-DFA8-8B4A-8A0D-75CA3C7401B5}" type="datetime1">
              <a:rPr lang="fi-FI" smtClean="0"/>
              <a:pPr/>
              <a:t>30.5.2025</a:t>
            </a:fld>
            <a:endParaRPr lang="fi-FI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737735C-1BFC-5948-A4B6-6B9D9DF1DAD9}"/>
              </a:ext>
            </a:extLst>
          </p:cNvPr>
          <p:cNvSpPr txBox="1">
            <a:spLocks/>
          </p:cNvSpPr>
          <p:nvPr userDrawn="1"/>
        </p:nvSpPr>
        <p:spPr>
          <a:xfrm>
            <a:off x="430580" y="6506631"/>
            <a:ext cx="6779559" cy="25194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F7653FD-E6C9-A14E-964E-7ABFADE269FD}"/>
              </a:ext>
            </a:extLst>
          </p:cNvPr>
          <p:cNvSpPr txBox="1">
            <a:spLocks/>
          </p:cNvSpPr>
          <p:nvPr userDrawn="1"/>
        </p:nvSpPr>
        <p:spPr>
          <a:xfrm>
            <a:off x="11456892" y="6525307"/>
            <a:ext cx="616043" cy="233271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defPPr>
              <a:defRPr lang="fi-FI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0646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199A30-D9CF-F04F-AD6E-EFD6A331FF13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F9CDABF-10C1-ED4C-8926-5A60CF98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99E27CE7-5D97-442C-9656-7E1A675543BB}" type="datetime1">
              <a:rPr lang="fi-FI" smtClean="0"/>
              <a:t>30.5.2025</a:t>
            </a:fld>
            <a:endParaRPr lang="fi-FI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A7FF3CD-4543-9547-B6E5-0D7E7B133E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23E7BE16-4E0D-D244-A819-C95F1E65F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362863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24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964" y="908050"/>
            <a:ext cx="7092900" cy="49609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24" y="2172614"/>
            <a:ext cx="3932237" cy="36963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F0F6797-95AA-C548-A1C6-342380DA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6DE9B348-2C98-45EB-AE0C-0731A20D80DA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4B7D458-5304-6244-A64E-AE8E70068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3F6170-4D62-CF4D-BEEA-A85DA6A8E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720778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7224A15-3886-3E4F-BB6A-66A561A1B557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91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1431" y="908050"/>
            <a:ext cx="7084433" cy="4960938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7491" y="2172614"/>
            <a:ext cx="3932237" cy="369637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465559D-BD8D-1440-85B0-242DD4CC1C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67D18D-D2B7-43AE-B3A0-61A47855D09F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6474E71-B556-164C-9CFC-ACB6941D7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7748BEA-E42A-C248-93D5-C257CFF0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43261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062" y="899770"/>
            <a:ext cx="10515600" cy="66010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1524" y="1707297"/>
            <a:ext cx="10515600" cy="43513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75C61BD-B913-424C-BAF6-7ED6A5C922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E1C64DBB-B270-4B0E-9668-2274C2E1115F}" type="datetime1">
              <a:rPr lang="fi-FI" smtClean="0"/>
              <a:t>30.5.2025</a:t>
            </a:fld>
            <a:endParaRPr lang="fi-FI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46EC0E-4BC0-D34E-A81F-AF9AABD61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6C0FE9B5-3EF6-6A47-A2D2-150CF1764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27832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C0081C8-7B10-ED45-A712-8D46B83E3B55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057" y="899770"/>
            <a:ext cx="10515600" cy="660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1524" y="1707297"/>
            <a:ext cx="10515600" cy="43513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FD3F264-DFB3-D64C-8D1E-3CDFB16B7D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2C237A-2260-47E4-A76D-E06818955F81}" type="datetime1">
              <a:rPr lang="fi-FI" smtClean="0"/>
              <a:t>30.5.2025</a:t>
            </a:fld>
            <a:endParaRPr lang="fi-FI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C92EB89-20B9-E045-BAC6-EC15AE11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CD8D844-94D4-9A43-B386-6F7FAF90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7494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AA7DBB5-6F20-944B-B3A8-973E73D6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763D1A50-4EBB-47AC-89B8-022149BF05FE}" type="datetime1">
              <a:rPr lang="fi-FI" smtClean="0"/>
              <a:t>30.5.2025</a:t>
            </a:fld>
            <a:endParaRPr lang="fi-FI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04C0F4E-FF50-5D4B-9403-96D93F2FC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00B34F58-BF4C-0B4B-A00D-7992B96D94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2416105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CA38C4D-6461-BB4E-B955-E852C36774E9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93CDB71-7CA6-F747-8501-7B573064E8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B8C4D0-27D7-4656-ABAD-91EA92ECB718}" type="datetime1">
              <a:rPr lang="fi-FI" smtClean="0"/>
              <a:t>30.5.2025</a:t>
            </a:fld>
            <a:endParaRPr lang="fi-FI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21132E8-AF64-044C-A2AF-80B01112A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5568879-A7F5-8644-9577-132799863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1076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981861"/>
            <a:ext cx="11090275" cy="121889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973"/>
            <a:ext cx="11083550" cy="69198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7030A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B7910DE-1F93-4594-A349-2D268AC934CA}" type="datetime1">
              <a:rPr lang="fi-FI" smtClean="0"/>
              <a:t>30.5.2025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B2D621D0-61E7-E946-BBC9-24D91EE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181463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29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2800" y="914275"/>
            <a:ext cx="7018337" cy="4954712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29" y="2223820"/>
            <a:ext cx="3932237" cy="36451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332615B-9C6F-9C48-8133-54E33A3018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83B7424D-F811-4758-B8C3-91CF0A6D3EA1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F0294E8-0924-0F48-9AB9-0265A02BA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91F4BDC-D6FE-7044-B913-42D67BEB06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619989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B49F29D-CB9F-4243-AA55-2AE87AA6572E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025" y="908050"/>
            <a:ext cx="3932237" cy="114935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14333" y="914275"/>
            <a:ext cx="7021530" cy="4954712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25" y="2223820"/>
            <a:ext cx="3932237" cy="3645167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F548A60-7B45-4240-AAE2-A7097FAFC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98F920-B468-4A48-8214-0C6E56262F76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94055E47-1F6A-8E4A-A224-C679EE07E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A4B4816-6175-8F44-AF70-D4461F769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30159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3679" y="1143245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267" y="1312457"/>
            <a:ext cx="5040000" cy="48906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2BFBAD7-9DE8-5841-8C51-3671020F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D6FF7201-1DA0-4C15-AA34-263302294EBB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CAA8FA-65CC-EA46-8F72-ABB739A48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DCB99289-EBC0-7D47-8A3E-D36C8F7D39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2489717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</a:extLst>
          </p:cNvPr>
          <p:cNvSpPr/>
          <p:nvPr userDrawn="1"/>
        </p:nvSpPr>
        <p:spPr>
          <a:xfrm>
            <a:off x="285293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9144" y="1129720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9804" y="1320928"/>
            <a:ext cx="5040000" cy="48906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E088109-CED1-9C45-8AB3-CFD0481128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2EC9834-0BAB-4B84-80FF-F8E168F57BAD}" type="datetime1">
              <a:rPr lang="fi-FI" smtClean="0"/>
              <a:t>30.5.2025</a:t>
            </a:fld>
            <a:endParaRPr lang="fi-FI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44C575C-E0CB-A54F-90DD-A4615A364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90817EB-C350-FF49-86EA-F060C2F4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34752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caption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37201" y="908050"/>
            <a:ext cx="6103938" cy="5281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0708" y="792399"/>
            <a:ext cx="4957631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/>
              <a:t>This is a place for a longer text with big font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8363" y="2960016"/>
            <a:ext cx="4849977" cy="3229795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0B39789-0177-514E-88F2-E38BDE5C6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AF9EECDA-B50F-427F-AE56-5729870A8A91}" type="datetime1">
              <a:rPr lang="fi-FI" smtClean="0"/>
              <a:t>30.5.2025</a:t>
            </a:fld>
            <a:endParaRPr lang="fi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C22BF53-0C99-A340-90F3-CF41AE1B4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055FEA14-7FC0-214D-B4B5-901405D05F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7063292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caption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</a:extLst>
          </p:cNvPr>
          <p:cNvSpPr/>
          <p:nvPr userDrawn="1"/>
        </p:nvSpPr>
        <p:spPr>
          <a:xfrm>
            <a:off x="285293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6893" y="2960016"/>
            <a:ext cx="4857292" cy="322248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28733" y="908050"/>
            <a:ext cx="6112405" cy="52732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8665" y="775657"/>
            <a:ext cx="4955519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This is a place for a longer text with big font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287D1E3-FAA8-DA42-AF8B-183435AD55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0744F47-5238-4A9A-9E5B-24DFB79B5CA1}" type="datetime1">
              <a:rPr lang="fi-FI" smtClean="0"/>
              <a:t>30.5.2025</a:t>
            </a:fld>
            <a:endParaRPr lang="fi-FI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6F9C823-F2A6-A74D-AEC6-BC32A372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24744FC-0DB0-E748-B73E-E10332A64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2586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7" y="1931988"/>
            <a:ext cx="2502487" cy="152363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fi-FI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7" y="3455625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558BD131-E1E6-6B4A-8A43-7499BB4F44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3849" y="1931988"/>
            <a:ext cx="2502487" cy="152363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fi-FI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7DB071B-9088-9940-8EEF-A7349739FA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3849" y="3455625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D91EB564-08EC-084A-85ED-67955978534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66181" y="1931988"/>
            <a:ext cx="2502487" cy="152363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fi-FI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D5E66258-07E1-E642-A305-89957CDCCF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66181" y="3455625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DDAC2486-1BBC-E148-8A6A-A96E0924C8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528513" y="1933860"/>
            <a:ext cx="2502487" cy="1523637"/>
          </a:xfrm>
        </p:spPr>
        <p:txBody>
          <a:bodyPr/>
          <a:lstStyle/>
          <a:p>
            <a:r>
              <a:rPr lang="en-GB"/>
              <a:t>Click icon to add picture</a:t>
            </a:r>
            <a:endParaRPr lang="fi-FI"/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1A3268F3-BC79-314A-9049-89ABFE4885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28513" y="3457497"/>
            <a:ext cx="2502487" cy="263366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1C9CF941-81E8-B942-B878-0BDED6BC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0DE9EDEF-46B2-4FEF-AD8A-193518D605FE}" type="datetime1">
              <a:rPr lang="fi-FI" smtClean="0"/>
              <a:t>30.5.2025</a:t>
            </a:fld>
            <a:endParaRPr lang="fi-FI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3E3FD92-8269-D546-B4DB-51B4B321B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4" name="Footer Placeholder 10">
            <a:extLst>
              <a:ext uri="{FF2B5EF4-FFF2-40B4-BE49-F238E27FC236}">
                <a16:creationId xmlns:a16="http://schemas.microsoft.com/office/drawing/2014/main" id="{6DBD502F-9618-B44A-9413-5CE00B5D0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0603573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8" y="1931988"/>
            <a:ext cx="3231889" cy="159388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fi-FI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8" y="3455625"/>
            <a:ext cx="3231889" cy="2755084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1C9CF941-81E8-B942-B878-0BDED6BCD4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643FB308-AA99-49A0-9676-A1BDC94BE92B}" type="datetime1">
              <a:rPr lang="fi-FI" smtClean="0"/>
              <a:t>30.5.2025</a:t>
            </a:fld>
            <a:endParaRPr lang="fi-FI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3E3FD92-8269-D546-B4DB-51B4B321B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5111911C-6CB3-AD44-A987-239427CE40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69788" y="1931988"/>
            <a:ext cx="3231889" cy="159388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fi-FI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4B81E064-8551-694A-8FD5-C523BEB10D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69788" y="3455625"/>
            <a:ext cx="3231889" cy="2755084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E37D0D04-EE41-5F42-BA3B-67ED3166C6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10498" y="1931988"/>
            <a:ext cx="3231889" cy="159388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fi-FI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C7609D31-2B9E-9841-9A07-1A4FC70457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10498" y="3455625"/>
            <a:ext cx="3231889" cy="2755084"/>
          </a:xfrm>
          <a:solidFill>
            <a:schemeClr val="accent4">
              <a:lumMod val="20000"/>
              <a:lumOff val="80000"/>
            </a:schemeClr>
          </a:solidFill>
        </p:spPr>
        <p:txBody>
          <a:bodyPr lIns="144000" tIns="216000" rIns="144000" bIns="216000"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314325" indent="0">
              <a:lnSpc>
                <a:spcPct val="100000"/>
              </a:lnSpc>
              <a:buNone/>
              <a:defRPr sz="1400"/>
            </a:lvl2pPr>
            <a:lvl3pPr marL="671513" indent="0">
              <a:lnSpc>
                <a:spcPct val="100000"/>
              </a:lnSpc>
              <a:buNone/>
              <a:defRPr sz="1400"/>
            </a:lvl3pPr>
            <a:lvl4pPr marL="1027112" indent="0">
              <a:lnSpc>
                <a:spcPct val="100000"/>
              </a:lnSpc>
              <a:buNone/>
              <a:defRPr sz="1400"/>
            </a:lvl4pPr>
            <a:lvl5pPr marL="1336675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B0E4E790-0341-3348-AD80-817F03A2B8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22240063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2BFBAD7-9DE8-5841-8C51-3671020F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D6357164-63E9-49C4-9FA8-BE08278F6B2F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CAA8FA-65CC-EA46-8F72-ABB739A48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280F2D48-B5A1-2748-AC6F-668E3192AA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895A594-3BD2-D54E-93FD-6F7FCA50C3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39" y="2835805"/>
            <a:ext cx="10660250" cy="182086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“Insert </a:t>
            </a:r>
            <a:br>
              <a:rPr lang="en-US"/>
            </a:br>
            <a:r>
              <a:rPr lang="en-US"/>
              <a:t>text here.”</a:t>
            </a:r>
          </a:p>
        </p:txBody>
      </p:sp>
      <p:sp>
        <p:nvSpPr>
          <p:cNvPr id="13" name="Tekstin paikkamerkki 2"/>
          <p:cNvSpPr>
            <a:spLocks noGrp="1"/>
          </p:cNvSpPr>
          <p:nvPr>
            <p:ph type="body" sz="quarter" idx="11" hasCustomPrompt="1"/>
          </p:nvPr>
        </p:nvSpPr>
        <p:spPr>
          <a:xfrm>
            <a:off x="668338" y="4784725"/>
            <a:ext cx="10660062" cy="33178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1800">
                <a:solidFill>
                  <a:schemeClr val="accent4">
                    <a:lumMod val="75000"/>
                  </a:schemeClr>
                </a:solidFill>
              </a:defRPr>
            </a:lvl1pPr>
            <a:lvl2pPr marL="314325" indent="0" algn="r">
              <a:buFontTx/>
              <a:buNone/>
              <a:defRPr/>
            </a:lvl2pPr>
            <a:lvl3pPr marL="671513" indent="0" algn="r">
              <a:buFontTx/>
              <a:buNone/>
              <a:defRPr/>
            </a:lvl3pPr>
            <a:lvl4pPr marL="1027112" indent="0" algn="r">
              <a:buFontTx/>
              <a:buNone/>
              <a:defRPr/>
            </a:lvl4pPr>
            <a:lvl5pPr marL="1336675" indent="0" algn="r">
              <a:buFontTx/>
              <a:buNone/>
              <a:defRPr/>
            </a:lvl5pPr>
          </a:lstStyle>
          <a:p>
            <a:pPr lvl="0"/>
            <a:r>
              <a:rPr lang="fi-FI"/>
              <a:t>– </a:t>
            </a:r>
            <a:r>
              <a:rPr lang="fi-FI" err="1"/>
              <a:t>Firstname</a:t>
            </a:r>
            <a:r>
              <a:rPr lang="fi-FI"/>
              <a:t> </a:t>
            </a:r>
            <a:r>
              <a:rPr lang="fi-FI" err="1"/>
              <a:t>Lastname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04937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363967-A49D-DF42-A667-DCBD5D9E4B3A}"/>
              </a:ext>
            </a:extLst>
          </p:cNvPr>
          <p:cNvSpPr/>
          <p:nvPr userDrawn="1"/>
        </p:nvSpPr>
        <p:spPr>
          <a:xfrm>
            <a:off x="285293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2BFBAD7-9DE8-5841-8C51-3671020F0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687503-90D7-4A77-9FEB-5B3985189EF0}" type="datetime1">
              <a:rPr lang="fi-FI" smtClean="0"/>
              <a:t>30.5.2025</a:t>
            </a:fld>
            <a:endParaRPr lang="fi-FI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00247E-7C11-F94D-B1CB-5B7FD1C15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2118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7CAA8FA-65CC-EA46-8F72-ABB739A48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02266" y="2683405"/>
            <a:ext cx="10660250" cy="182086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“Insert </a:t>
            </a:r>
            <a:br>
              <a:rPr lang="en-US"/>
            </a:br>
            <a:r>
              <a:rPr lang="en-US"/>
              <a:t>text here.”</a:t>
            </a:r>
          </a:p>
        </p:txBody>
      </p:sp>
      <p:sp>
        <p:nvSpPr>
          <p:cNvPr id="12" name="Tekstin paikkamerkki 13"/>
          <p:cNvSpPr>
            <a:spLocks noGrp="1"/>
          </p:cNvSpPr>
          <p:nvPr>
            <p:ph type="body" sz="quarter" idx="12" hasCustomPrompt="1"/>
          </p:nvPr>
        </p:nvSpPr>
        <p:spPr>
          <a:xfrm>
            <a:off x="802266" y="4606387"/>
            <a:ext cx="10644349" cy="332364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1800">
                <a:solidFill>
                  <a:schemeClr val="bg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671513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7112" indent="0">
              <a:buFontTx/>
              <a:buNone/>
              <a:defRPr>
                <a:solidFill>
                  <a:schemeClr val="bg1"/>
                </a:solidFill>
              </a:defRPr>
            </a:lvl4pPr>
            <a:lvl5pPr marL="13366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algn="r"/>
            <a:r>
              <a:rPr lang="fi-FI">
                <a:solidFill>
                  <a:schemeClr val="bg1"/>
                </a:solidFill>
              </a:rPr>
              <a:t>– </a:t>
            </a:r>
            <a:r>
              <a:rPr lang="fi-FI" err="1">
                <a:solidFill>
                  <a:schemeClr val="bg1"/>
                </a:solidFill>
              </a:rPr>
              <a:t>Firstname</a:t>
            </a:r>
            <a:r>
              <a:rPr lang="fi-FI">
                <a:solidFill>
                  <a:schemeClr val="bg1"/>
                </a:solidFill>
              </a:rPr>
              <a:t> </a:t>
            </a:r>
            <a:r>
              <a:rPr lang="fi-FI" err="1">
                <a:solidFill>
                  <a:schemeClr val="bg1"/>
                </a:solidFill>
              </a:rPr>
              <a:t>Lastname</a:t>
            </a:r>
            <a:endParaRPr lang="fi-FI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3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89" y="911723"/>
            <a:ext cx="10515600" cy="645616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6709F-161A-4AF0-830F-829F4EBABB75}" type="datetime1">
              <a:rPr lang="fi-FI" smtClean="0"/>
              <a:t>30.5.2025</a:t>
            </a:fld>
            <a:endParaRPr lang="fi-FI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CD89AA-C7B0-4546-8848-6AFDC870C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405FCAB-7A18-034B-9743-CFD67A11D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3835772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B2510EA-1654-E84D-A789-CFF2920E002A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</a:extLst>
          </p:cNvPr>
          <p:cNvSpPr/>
          <p:nvPr userDrawn="1"/>
        </p:nvSpPr>
        <p:spPr>
          <a:xfrm>
            <a:off x="1093510" y="1569142"/>
            <a:ext cx="9690754" cy="4060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sx="74000" sy="74000" algn="tl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3233" y="1883432"/>
            <a:ext cx="2401642" cy="3424232"/>
          </a:xfrm>
          <a:solidFill>
            <a:schemeClr val="accent4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DD4BC1B-C1D1-4F41-B9B7-335D450148A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2127" y="2020766"/>
            <a:ext cx="4974040" cy="365134"/>
          </a:xfrm>
        </p:spPr>
        <p:txBody>
          <a:bodyPr anchor="b" anchorCtr="0">
            <a:no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err="1"/>
              <a:t>Firstname</a:t>
            </a:r>
            <a:r>
              <a:rPr lang="en-US"/>
              <a:t> </a:t>
            </a:r>
            <a:r>
              <a:rPr lang="en-US" err="1"/>
              <a:t>Lastname</a:t>
            </a:r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2938A8D-D773-5142-92B9-89D818060D6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02130" y="2385899"/>
            <a:ext cx="4974038" cy="227671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126850-0A2D-214C-8173-B9D9A2BCD6CD}"/>
              </a:ext>
            </a:extLst>
          </p:cNvPr>
          <p:cNvCxnSpPr/>
          <p:nvPr userDrawn="1"/>
        </p:nvCxnSpPr>
        <p:spPr>
          <a:xfrm>
            <a:off x="4868747" y="2903605"/>
            <a:ext cx="0" cy="2319489"/>
          </a:xfrm>
          <a:prstGeom prst="line">
            <a:avLst/>
          </a:prstGeom>
          <a:ln w="31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9D0D4C-BB57-D348-99EE-61BD94E3A5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02127" y="2915308"/>
            <a:ext cx="3183740" cy="230778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282D1424-0632-DE42-8831-FEFEDCC9079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46294" y="2914199"/>
            <a:ext cx="3183740" cy="230889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Font typeface="Arial" panose="020B0604020202020204" pitchFamily="34" charset="0"/>
              <a:buNone/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936464DA-9EA2-5C40-B73F-205181B744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6CC0F52E-21A2-410A-9BCB-CBD1CA2FA801}" type="datetime1">
              <a:rPr lang="fi-FI" smtClean="0"/>
              <a:t>30.5.2025</a:t>
            </a:fld>
            <a:endParaRPr lang="fi-FI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3987761C-73F5-9944-A85F-CA6BA1723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694382D2-A10E-5B4D-9C26-A901A6E276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776896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96305A-4729-C241-80A5-A3957FB9D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923" y="628650"/>
            <a:ext cx="11892077" cy="62293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E1DD8D7-BC62-714D-8C04-60C029D801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9582F1-FD50-4EC3-A6D6-EA3995B18D6A}" type="datetime1">
              <a:rPr lang="fi-FI" smtClean="0"/>
              <a:t>30.5.2025</a:t>
            </a:fld>
            <a:endParaRPr lang="fi-FI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026783F-D43A-6D4C-BEFA-7DFFEE9E8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2118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A95DFA96-13AD-F24F-83D3-51A2E9805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3339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2BCC84-F53F-524B-9DBE-6944834F9D94}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89" y="911723"/>
            <a:ext cx="10515600" cy="6456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F49A2E-292A-4945-A804-A946B154244A}" type="datetime1">
              <a:rPr lang="fi-FI" smtClean="0"/>
              <a:t>30.5.2025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2118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CD89AA-C7B0-4546-8848-6AFDC870C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092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88" y="908051"/>
            <a:ext cx="10655486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526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399" y="1825625"/>
            <a:ext cx="5387465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8E95653-E7CD-2A46-A046-9A8AACBD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3073747D-500A-40F5-A4D0-89E3CC253651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295C54A-B3E8-6C46-BBDD-FC93CAEB7F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5ECB8C9-6F71-8745-9B9D-ED3B992FA1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74499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351703-006A-624D-9F66-D3B3015E7B64}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27" y="908051"/>
            <a:ext cx="10643348" cy="64928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528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1825625"/>
            <a:ext cx="5392738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E7C9030-3752-8A4B-9741-E2F12361F0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FB7516-CDC9-4A99-A11A-884B40C28AC3}" type="datetime1">
              <a:rPr lang="fi-FI" smtClean="0"/>
              <a:t>30.5.2025</a:t>
            </a:fld>
            <a:endParaRPr lang="fi-FI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8E19EC9-64A0-744B-9106-23A4D3F55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8743F89-9A57-4347-9B8D-6712A3AB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7542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240" y="916517"/>
            <a:ext cx="10650635" cy="649288"/>
          </a:xfrm>
          <a:prstGeom prst="rect">
            <a:avLst/>
          </a:prstGeom>
        </p:spPr>
        <p:txBody>
          <a:bodyPr anchor="b" anchorCtr="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650" y="1700214"/>
            <a:ext cx="5157787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3650" y="2647950"/>
            <a:ext cx="5157787" cy="35417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81687" y="1700214"/>
            <a:ext cx="5183188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1687" y="2647950"/>
            <a:ext cx="5183188" cy="354171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E5FB882-B6B3-F249-9973-534AD04914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EDB619C9-A8A4-4407-9E98-9459F759F3D7}" type="datetime1">
              <a:rPr lang="fi-FI" smtClean="0"/>
              <a:t>30.5.2025</a:t>
            </a:fld>
            <a:endParaRPr lang="fi-FI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78D9CD0-3716-934C-B5DD-61894BF3D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20D11757-AD21-8C44-BA47-2C7CCF6BD25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348849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43E6749-9CC7-194A-AAAA-3A076D722BA1}"/>
              </a:ext>
            </a:extLst>
          </p:cNvPr>
          <p:cNvSpPr/>
          <p:nvPr userDrawn="1"/>
        </p:nvSpPr>
        <p:spPr>
          <a:xfrm>
            <a:off x="277977" y="636422"/>
            <a:ext cx="12067633" cy="62215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241" y="916517"/>
            <a:ext cx="10642163" cy="64928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648" y="1700214"/>
            <a:ext cx="5157787" cy="8048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3648" y="2647950"/>
            <a:ext cx="5157787" cy="35417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73216" y="1700214"/>
            <a:ext cx="5183188" cy="8048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73216" y="2647950"/>
            <a:ext cx="5183188" cy="354171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2047FC6-B3C6-E642-BDFA-E84EEF53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355B16-8A72-4D46-836B-B678862EE30E}" type="datetime1">
              <a:rPr lang="fi-FI" smtClean="0"/>
              <a:t>30.5.2025</a:t>
            </a:fld>
            <a:endParaRPr lang="fi-FI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D9B0E81-E9DC-D04E-B08D-9DD7D9B02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0582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1CD3757-9E47-764C-86DA-EBC9E8E6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56894" y="6508376"/>
            <a:ext cx="616043" cy="2332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748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061" y="914401"/>
            <a:ext cx="10651813" cy="642938"/>
          </a:xfrm>
          <a:prstGeom prst="rect">
            <a:avLst/>
          </a:prstGeom>
        </p:spPr>
        <p:txBody>
          <a:bodyPr anchor="b" anchorCtr="0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653C74F-D40D-B54A-8E96-F2E76A97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69037" y="6489700"/>
            <a:ext cx="766827" cy="254172"/>
          </a:xfrm>
        </p:spPr>
        <p:txBody>
          <a:bodyPr/>
          <a:lstStyle/>
          <a:p>
            <a:fld id="{337B5D40-20D7-47F1-A2C1-38C4AFCA0F16}" type="datetime1">
              <a:rPr lang="fi-FI" smtClean="0"/>
              <a:t>30.5.2025</a:t>
            </a:fld>
            <a:endParaRPr lang="fi-FI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2DB137D-3A6F-B945-B27B-BFADE8ADE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9" name="Footer Placeholder 10">
            <a:extLst>
              <a:ext uri="{FF2B5EF4-FFF2-40B4-BE49-F238E27FC236}">
                <a16:creationId xmlns:a16="http://schemas.microsoft.com/office/drawing/2014/main" id="{7AB1BCD9-1FCC-E245-8D3F-5F3AD62FD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43132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991" y="17072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69037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26FF5DAC-E5BD-4BF3-9D99-1B9631F186B5}" type="datetime1">
              <a:rPr lang="fi-FI" smtClean="0"/>
              <a:t>30.5.2025</a:t>
            </a:fld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r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5E40AAE-D302-7647-9D31-6971CE88E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1531" y="6489700"/>
            <a:ext cx="4114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fi-FI"/>
              <a:t>T. Salmi, Tampere University, Magnet for accelerators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03743BE5-29C0-A94B-962C-58F604640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27" y="911553"/>
            <a:ext cx="10521733" cy="64578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D8F17548-CD09-A745-82B0-43DA235BE420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" y="36000"/>
            <a:ext cx="1974697" cy="61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8F69E4-795C-D182-8CD8-BAF2DE2438C1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9717088" y="63500"/>
            <a:ext cx="2443162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fi-FI" sz="11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TUNI Luottamuksellinen - Confidential (3Y)</a:t>
            </a:r>
          </a:p>
        </p:txBody>
      </p:sp>
    </p:spTree>
    <p:extLst>
      <p:ext uri="{BB962C8B-B14F-4D97-AF65-F5344CB8AC3E}">
        <p14:creationId xmlns:p14="http://schemas.microsoft.com/office/powerpoint/2010/main" val="66102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81" r:id="rId2"/>
    <p:sldLayoutId id="2147483770" r:id="rId3"/>
    <p:sldLayoutId id="2147483803" r:id="rId4"/>
    <p:sldLayoutId id="2147483772" r:id="rId5"/>
    <p:sldLayoutId id="2147483785" r:id="rId6"/>
    <p:sldLayoutId id="2147483773" r:id="rId7"/>
    <p:sldLayoutId id="2147483786" r:id="rId8"/>
    <p:sldLayoutId id="2147483774" r:id="rId9"/>
    <p:sldLayoutId id="2147483787" r:id="rId10"/>
    <p:sldLayoutId id="2147483775" r:id="rId11"/>
    <p:sldLayoutId id="2147483788" r:id="rId12"/>
    <p:sldLayoutId id="2147483798" r:id="rId13"/>
    <p:sldLayoutId id="2147483776" r:id="rId14"/>
    <p:sldLayoutId id="2147483789" r:id="rId15"/>
    <p:sldLayoutId id="2147483778" r:id="rId16"/>
    <p:sldLayoutId id="2147483795" r:id="rId17"/>
    <p:sldLayoutId id="2147483779" r:id="rId18"/>
    <p:sldLayoutId id="2147483796" r:id="rId19"/>
    <p:sldLayoutId id="2147483777" r:id="rId20"/>
    <p:sldLayoutId id="2147483790" r:id="rId21"/>
    <p:sldLayoutId id="2147483791" r:id="rId22"/>
    <p:sldLayoutId id="2147483780" r:id="rId23"/>
    <p:sldLayoutId id="2147483792" r:id="rId24"/>
    <p:sldLayoutId id="2147483782" r:id="rId25"/>
    <p:sldLayoutId id="2147483800" r:id="rId26"/>
    <p:sldLayoutId id="2147483804" r:id="rId27"/>
    <p:sldLayoutId id="2147483802" r:id="rId28"/>
    <p:sldLayoutId id="2147483805" r:id="rId29"/>
    <p:sldLayoutId id="2147483801" r:id="rId30"/>
    <p:sldLayoutId id="2147483783" r:id="rId3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88950" indent="-1746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804863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155700" indent="-1285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470025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" userDrawn="1">
          <p15:clr>
            <a:srgbClr val="F26B43"/>
          </p15:clr>
        </p15:guide>
        <p15:guide id="2" pos="7605" userDrawn="1">
          <p15:clr>
            <a:srgbClr val="F26B43"/>
          </p15:clr>
        </p15:guide>
        <p15:guide id="3" pos="75" userDrawn="1">
          <p15:clr>
            <a:srgbClr val="F26B43"/>
          </p15:clr>
        </p15:guide>
        <p15:guide id="4" orient="horz" pos="4247" userDrawn="1">
          <p15:clr>
            <a:srgbClr val="F26B43"/>
          </p15:clr>
        </p15:guide>
        <p15:guide id="5" pos="325" userDrawn="1">
          <p15:clr>
            <a:srgbClr val="F26B43"/>
          </p15:clr>
        </p15:guide>
        <p15:guide id="6" orient="horz" pos="4088" userDrawn="1">
          <p15:clr>
            <a:srgbClr val="F26B43"/>
          </p15:clr>
        </p15:guide>
        <p15:guide id="7" pos="6970" userDrawn="1">
          <p15:clr>
            <a:srgbClr val="F26B43"/>
          </p15:clr>
        </p15:guide>
        <p15:guide id="8" orient="horz" pos="346" userDrawn="1">
          <p15:clr>
            <a:srgbClr val="F26B43"/>
          </p15:clr>
        </p15:guide>
        <p15:guide id="9" orient="horz" pos="981" userDrawn="1">
          <p15:clr>
            <a:srgbClr val="F26B43"/>
          </p15:clr>
        </p15:guide>
        <p15:guide id="10" orient="horz" pos="572" userDrawn="1">
          <p15:clr>
            <a:srgbClr val="F26B43"/>
          </p15:clr>
        </p15:guide>
        <p15:guide id="11" orient="horz" pos="1071" userDrawn="1">
          <p15:clr>
            <a:srgbClr val="F26B43"/>
          </p15:clr>
        </p15:guide>
        <p15:guide id="12" pos="73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4.png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gif"/><Relationship Id="rId11" Type="http://schemas.openxmlformats.org/officeDocument/2006/relationships/image" Target="../media/image12.jpg"/><Relationship Id="rId5" Type="http://schemas.openxmlformats.org/officeDocument/2006/relationships/image" Target="../media/image8.gif"/><Relationship Id="rId10" Type="http://schemas.openxmlformats.org/officeDocument/2006/relationships/hyperlink" Target="https://quanscient.com/" TargetMode="External"/><Relationship Id="rId4" Type="http://schemas.openxmlformats.org/officeDocument/2006/relationships/image" Target="../media/image7.gif"/><Relationship Id="rId9" Type="http://schemas.openxmlformats.org/officeDocument/2006/relationships/hyperlink" Target="http://www.sparselizard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797B896-F7A9-3A32-1697-15CA019CB849}"/>
              </a:ext>
            </a:extLst>
          </p:cNvPr>
          <p:cNvSpPr/>
          <p:nvPr/>
        </p:nvSpPr>
        <p:spPr>
          <a:xfrm>
            <a:off x="760350" y="2491610"/>
            <a:ext cx="1713219" cy="75491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40145" y="696850"/>
            <a:ext cx="8350993" cy="5000430"/>
          </a:xfrm>
        </p:spPr>
        <p:txBody>
          <a:bodyPr>
            <a:normAutofit/>
          </a:bodyPr>
          <a:lstStyle/>
          <a:p>
            <a:r>
              <a:rPr lang="fi-FI" dirty="0" err="1">
                <a:latin typeface="Arial"/>
                <a:cs typeface="Arial"/>
              </a:rPr>
              <a:t>Superconducting</a:t>
            </a:r>
            <a:r>
              <a:rPr lang="fi-FI" dirty="0">
                <a:latin typeface="Arial"/>
                <a:cs typeface="Arial"/>
              </a:rPr>
              <a:t> </a:t>
            </a:r>
            <a:r>
              <a:rPr lang="fi-FI" dirty="0" err="1">
                <a:latin typeface="Arial"/>
                <a:cs typeface="Arial"/>
              </a:rPr>
              <a:t>accelerator</a:t>
            </a:r>
            <a:r>
              <a:rPr lang="fi-FI" dirty="0">
                <a:latin typeface="Arial"/>
                <a:cs typeface="Arial"/>
              </a:rPr>
              <a:t> </a:t>
            </a:r>
            <a:r>
              <a:rPr lang="fi-FI" dirty="0" err="1">
                <a:latin typeface="Arial"/>
                <a:cs typeface="Arial"/>
              </a:rPr>
              <a:t>magnets</a:t>
            </a:r>
            <a:r>
              <a:rPr lang="fi-FI" dirty="0">
                <a:latin typeface="Arial"/>
                <a:cs typeface="Arial"/>
              </a:rPr>
              <a:t> at</a:t>
            </a:r>
            <a:br>
              <a:rPr lang="fi-FI" dirty="0">
                <a:latin typeface="Arial"/>
                <a:cs typeface="Arial"/>
              </a:rPr>
            </a:br>
            <a:r>
              <a:rPr lang="fi-FI" dirty="0">
                <a:latin typeface="Arial"/>
                <a:cs typeface="Arial"/>
              </a:rPr>
              <a:t>Tampere </a:t>
            </a:r>
            <a:r>
              <a:rPr lang="fi-FI" dirty="0" err="1">
                <a:latin typeface="Arial"/>
                <a:cs typeface="Arial"/>
              </a:rPr>
              <a:t>University</a:t>
            </a:r>
            <a:br>
              <a:rPr lang="fi-FI" dirty="0">
                <a:latin typeface="Arial"/>
                <a:cs typeface="Arial"/>
              </a:rPr>
            </a:br>
            <a:br>
              <a:rPr lang="fi-FI" dirty="0">
                <a:latin typeface="Arial"/>
                <a:cs typeface="Arial"/>
              </a:rPr>
            </a:br>
            <a:r>
              <a:rPr lang="fi-FI" sz="3500" i="1" dirty="0">
                <a:latin typeface="Arial"/>
                <a:cs typeface="Arial"/>
              </a:rPr>
              <a:t>Tiina Salmi, Academy Research </a:t>
            </a:r>
            <a:r>
              <a:rPr lang="fi-FI" sz="3500" i="1" dirty="0" err="1">
                <a:latin typeface="Arial"/>
                <a:cs typeface="Arial"/>
              </a:rPr>
              <a:t>Fellow</a:t>
            </a:r>
            <a:endParaRPr lang="fi-FI" sz="3500" i="1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099070" y="6080955"/>
            <a:ext cx="6994650" cy="69198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</a:pPr>
            <a:r>
              <a:rPr lang="fi-FI" b="1" dirty="0">
                <a:ea typeface="+mn-lt"/>
                <a:cs typeface="+mn-lt"/>
              </a:rPr>
              <a:t>RECFA </a:t>
            </a:r>
            <a:r>
              <a:rPr lang="fi-FI" b="1" dirty="0" err="1">
                <a:ea typeface="+mn-lt"/>
                <a:cs typeface="+mn-lt"/>
              </a:rPr>
              <a:t>visit</a:t>
            </a:r>
            <a:r>
              <a:rPr lang="fi-FI" b="1" dirty="0">
                <a:ea typeface="+mn-lt"/>
                <a:cs typeface="+mn-lt"/>
              </a:rPr>
              <a:t>, Helsinki, </a:t>
            </a:r>
            <a:r>
              <a:rPr lang="fi-FI" b="1" dirty="0" err="1">
                <a:ea typeface="+mn-lt"/>
                <a:cs typeface="+mn-lt"/>
              </a:rPr>
              <a:t>May</a:t>
            </a:r>
            <a:r>
              <a:rPr lang="fi-FI" b="1" dirty="0">
                <a:ea typeface="+mn-lt"/>
                <a:cs typeface="+mn-lt"/>
              </a:rPr>
              <a:t> 2025</a:t>
            </a:r>
            <a:endParaRPr lang="fi-FI" dirty="0">
              <a:cs typeface="Arial"/>
            </a:endParaRPr>
          </a:p>
        </p:txBody>
      </p:sp>
      <p:pic>
        <p:nvPicPr>
          <p:cNvPr id="4" name="Picture 3" descr="A flag on a pole&#10;&#10;Description automatically generated">
            <a:extLst>
              <a:ext uri="{FF2B5EF4-FFF2-40B4-BE49-F238E27FC236}">
                <a16:creationId xmlns:a16="http://schemas.microsoft.com/office/drawing/2014/main" id="{ED5AA59C-E8E4-4A7C-8370-7F0298D50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90" y="3971256"/>
            <a:ext cx="1550179" cy="19052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AD36A8C-E2AF-4B74-BCFC-F6A9FEE15B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0350" y="1592653"/>
            <a:ext cx="1590334" cy="538057"/>
          </a:xfrm>
          <a:prstGeom prst="rect">
            <a:avLst/>
          </a:prstGeom>
        </p:spPr>
      </p:pic>
      <p:pic>
        <p:nvPicPr>
          <p:cNvPr id="6" name="Picture 5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9BC3F489-9AB3-A7A5-B3CD-E916867547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629" y="2541065"/>
            <a:ext cx="1550180" cy="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382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668C0-0A66-EAED-B82F-DFFCDE199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Statistics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C163D-5D30-5D5B-646B-7A541EFAE1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i-FI" sz="1800" b="1" dirty="0"/>
              <a:t>People</a:t>
            </a:r>
            <a:r>
              <a:rPr lang="fi-FI" sz="1800" dirty="0"/>
              <a:t> for </a:t>
            </a:r>
            <a:r>
              <a:rPr lang="fi-FI" sz="1800" dirty="0" err="1"/>
              <a:t>accelerator</a:t>
            </a:r>
            <a:r>
              <a:rPr lang="fi-FI" sz="1800" dirty="0"/>
              <a:t> </a:t>
            </a:r>
            <a:r>
              <a:rPr lang="fi-FI" sz="1800" dirty="0" err="1"/>
              <a:t>magnet</a:t>
            </a:r>
            <a:r>
              <a:rPr lang="fi-FI" sz="1800" dirty="0"/>
              <a:t> </a:t>
            </a:r>
            <a:r>
              <a:rPr lang="fi-FI" sz="1800" dirty="0" err="1"/>
              <a:t>related</a:t>
            </a:r>
            <a:r>
              <a:rPr lang="fi-FI" sz="1800" dirty="0"/>
              <a:t> </a:t>
            </a:r>
            <a:r>
              <a:rPr lang="fi-FI" sz="1800" dirty="0" err="1"/>
              <a:t>projects</a:t>
            </a:r>
            <a:r>
              <a:rPr lang="fi-FI" sz="1800" dirty="0"/>
              <a:t> </a:t>
            </a:r>
            <a:r>
              <a:rPr lang="fi-FI" sz="1800" dirty="0" err="1"/>
              <a:t>during</a:t>
            </a:r>
            <a:r>
              <a:rPr lang="fi-FI" sz="1800" dirty="0"/>
              <a:t> 2020-2025:</a:t>
            </a:r>
          </a:p>
          <a:p>
            <a:pPr marL="0" indent="0">
              <a:buNone/>
            </a:pPr>
            <a:r>
              <a:rPr lang="fi-FI" sz="1800" dirty="0"/>
              <a:t>	5 </a:t>
            </a:r>
            <a:r>
              <a:rPr lang="fi-FI" sz="1800" dirty="0" err="1"/>
              <a:t>postdocs</a:t>
            </a:r>
            <a:r>
              <a:rPr lang="fi-FI" sz="1800" dirty="0"/>
              <a:t>, 1 PhD </a:t>
            </a:r>
            <a:r>
              <a:rPr lang="fi-FI" sz="1800" dirty="0" err="1"/>
              <a:t>student</a:t>
            </a:r>
            <a:r>
              <a:rPr lang="fi-FI" sz="1800" dirty="0"/>
              <a:t>, (1 </a:t>
            </a:r>
            <a:r>
              <a:rPr lang="fi-FI" sz="1800" dirty="0" err="1"/>
              <a:t>visiting</a:t>
            </a:r>
            <a:r>
              <a:rPr lang="fi-FI" sz="1800" dirty="0"/>
              <a:t> postdoc), 1(2) MSc </a:t>
            </a:r>
            <a:r>
              <a:rPr lang="fi-FI" sz="1800" dirty="0" err="1"/>
              <a:t>students</a:t>
            </a:r>
            <a:r>
              <a:rPr lang="fi-FI" sz="1800" dirty="0"/>
              <a:t>, 1(2)BSc </a:t>
            </a:r>
            <a:r>
              <a:rPr lang="fi-FI" sz="1800" dirty="0" err="1"/>
              <a:t>students</a:t>
            </a:r>
            <a:r>
              <a:rPr lang="fi-FI" sz="1800" dirty="0"/>
              <a:t>, 2 	</a:t>
            </a:r>
            <a:r>
              <a:rPr lang="fi-FI" sz="1800" dirty="0" err="1"/>
              <a:t>researchers</a:t>
            </a:r>
            <a:r>
              <a:rPr lang="fi-FI" sz="1800" dirty="0"/>
              <a:t>, …. + 1 academy </a:t>
            </a:r>
            <a:r>
              <a:rPr lang="fi-FI" sz="1800" dirty="0" err="1"/>
              <a:t>research</a:t>
            </a:r>
            <a:r>
              <a:rPr lang="fi-FI" sz="1800" dirty="0"/>
              <a:t> </a:t>
            </a:r>
            <a:r>
              <a:rPr lang="fi-FI" sz="1800" dirty="0" err="1"/>
              <a:t>fellow</a:t>
            </a:r>
            <a:endParaRPr lang="fi-FI" sz="1800" dirty="0"/>
          </a:p>
          <a:p>
            <a:pPr lvl="1"/>
            <a:r>
              <a:rPr lang="fi-FI" sz="1600" b="1" dirty="0" err="1"/>
              <a:t>Current</a:t>
            </a:r>
            <a:r>
              <a:rPr lang="fi-FI" sz="1600" dirty="0"/>
              <a:t>: PhD </a:t>
            </a:r>
            <a:r>
              <a:rPr lang="fi-FI" sz="1600" dirty="0" err="1"/>
              <a:t>student</a:t>
            </a:r>
            <a:r>
              <a:rPr lang="fi-FI" sz="1600" dirty="0"/>
              <a:t> </a:t>
            </a:r>
            <a:r>
              <a:rPr lang="fi-FI" sz="1600" dirty="0" err="1"/>
              <a:t>defends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thesis</a:t>
            </a:r>
            <a:r>
              <a:rPr lang="fi-FI" sz="1600" dirty="0"/>
              <a:t> in August, 1 post-doc </a:t>
            </a:r>
            <a:r>
              <a:rPr lang="fi-FI" sz="1600" dirty="0" err="1"/>
              <a:t>part</a:t>
            </a:r>
            <a:r>
              <a:rPr lang="fi-FI" sz="1600" dirty="0"/>
              <a:t> </a:t>
            </a:r>
            <a:r>
              <a:rPr lang="fi-FI" sz="1600" dirty="0" err="1"/>
              <a:t>time</a:t>
            </a:r>
            <a:r>
              <a:rPr lang="fi-FI" sz="1600" dirty="0"/>
              <a:t> (1 BSc </a:t>
            </a:r>
            <a:r>
              <a:rPr lang="fi-FI" sz="1600" dirty="0" err="1"/>
              <a:t>student</a:t>
            </a:r>
            <a:r>
              <a:rPr lang="fi-FI" sz="1600" dirty="0"/>
              <a:t>)</a:t>
            </a:r>
          </a:p>
          <a:p>
            <a:pPr marL="0" indent="0">
              <a:buNone/>
            </a:pPr>
            <a:endParaRPr lang="fi-FI" sz="1800" dirty="0"/>
          </a:p>
          <a:p>
            <a:r>
              <a:rPr lang="fi-FI" sz="1800" b="1" dirty="0" err="1"/>
              <a:t>Funding</a:t>
            </a:r>
            <a:r>
              <a:rPr lang="fi-FI" sz="1800" b="1" dirty="0"/>
              <a:t>:</a:t>
            </a:r>
          </a:p>
          <a:p>
            <a:pPr lvl="1"/>
            <a:r>
              <a:rPr lang="fi-FI" dirty="0" err="1">
                <a:cs typeface="Arial"/>
              </a:rPr>
              <a:t>Superconducting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magnets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beyond</a:t>
            </a:r>
            <a:r>
              <a:rPr lang="fi-FI" dirty="0">
                <a:cs typeface="Arial"/>
              </a:rPr>
              <a:t> 20 T, </a:t>
            </a:r>
            <a:r>
              <a:rPr lang="fi-FI" dirty="0" err="1">
                <a:cs typeface="Arial"/>
              </a:rPr>
              <a:t>A.o.F</a:t>
            </a:r>
            <a:r>
              <a:rPr lang="fi-FI" dirty="0">
                <a:cs typeface="Arial"/>
              </a:rPr>
              <a:t>. </a:t>
            </a:r>
            <a:r>
              <a:rPr lang="fi-FI" dirty="0" err="1">
                <a:cs typeface="Arial"/>
              </a:rPr>
              <a:t>project</a:t>
            </a:r>
            <a:r>
              <a:rPr lang="fi-FI" dirty="0">
                <a:cs typeface="Arial"/>
              </a:rPr>
              <a:t>, 2019 – 2023, 875 k€</a:t>
            </a:r>
          </a:p>
          <a:p>
            <a:pPr lvl="1"/>
            <a:r>
              <a:rPr lang="fi-FI" dirty="0">
                <a:cs typeface="Arial"/>
              </a:rPr>
              <a:t>SMARAGDI - Smart Magnets for </a:t>
            </a:r>
            <a:r>
              <a:rPr lang="fi-FI" dirty="0" err="1">
                <a:cs typeface="Arial"/>
              </a:rPr>
              <a:t>Accelerator</a:t>
            </a:r>
            <a:r>
              <a:rPr lang="fi-FI" dirty="0">
                <a:cs typeface="Arial"/>
              </a:rPr>
              <a:t> Research and </a:t>
            </a:r>
            <a:r>
              <a:rPr lang="fi-FI" dirty="0" err="1">
                <a:cs typeface="Arial"/>
              </a:rPr>
              <a:t>diaGnostic</a:t>
            </a:r>
            <a:r>
              <a:rPr lang="fi-FI" dirty="0">
                <a:cs typeface="Arial"/>
              </a:rPr>
              <a:t> Data </a:t>
            </a:r>
            <a:r>
              <a:rPr lang="fi-FI" dirty="0" err="1">
                <a:cs typeface="Arial"/>
              </a:rPr>
              <a:t>Infrastructures</a:t>
            </a:r>
            <a:r>
              <a:rPr lang="fi-FI" dirty="0">
                <a:cs typeface="Arial"/>
              </a:rPr>
              <a:t>, BF </a:t>
            </a:r>
            <a:r>
              <a:rPr lang="fi-FI" dirty="0" err="1">
                <a:cs typeface="Arial"/>
              </a:rPr>
              <a:t>Co</a:t>
            </a:r>
            <a:r>
              <a:rPr lang="fi-FI" dirty="0">
                <a:cs typeface="Arial"/>
              </a:rPr>
              <a:t>-Innovation </a:t>
            </a:r>
            <a:r>
              <a:rPr lang="fi-FI" dirty="0" err="1">
                <a:cs typeface="Arial"/>
              </a:rPr>
              <a:t>project</a:t>
            </a:r>
            <a:r>
              <a:rPr lang="fi-FI" dirty="0">
                <a:cs typeface="Arial"/>
              </a:rPr>
              <a:t>, 2020-2022, 1.1 M€</a:t>
            </a:r>
          </a:p>
          <a:p>
            <a:pPr lvl="1"/>
            <a:r>
              <a:rPr lang="fi-FI" dirty="0">
                <a:cs typeface="Arial"/>
              </a:rPr>
              <a:t>High-</a:t>
            </a:r>
            <a:r>
              <a:rPr lang="fi-FI" dirty="0" err="1">
                <a:cs typeface="Arial"/>
              </a:rPr>
              <a:t>field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magnet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quench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protection</a:t>
            </a:r>
            <a:r>
              <a:rPr lang="fi-FI" dirty="0">
                <a:cs typeface="Arial"/>
              </a:rPr>
              <a:t>, </a:t>
            </a:r>
            <a:r>
              <a:rPr lang="fi-FI" dirty="0" err="1">
                <a:cs typeface="Arial"/>
              </a:rPr>
              <a:t>A.o.F</a:t>
            </a:r>
            <a:r>
              <a:rPr lang="fi-FI" dirty="0">
                <a:cs typeface="Arial"/>
              </a:rPr>
              <a:t>. Research </a:t>
            </a:r>
            <a:r>
              <a:rPr lang="fi-FI" dirty="0" err="1">
                <a:cs typeface="Arial"/>
              </a:rPr>
              <a:t>Fellow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project</a:t>
            </a:r>
            <a:r>
              <a:rPr lang="fi-FI" dirty="0">
                <a:cs typeface="Arial"/>
              </a:rPr>
              <a:t>, 2020-2026, 782 k€</a:t>
            </a:r>
          </a:p>
          <a:p>
            <a:pPr lvl="1"/>
            <a:endParaRPr lang="fi-FI" dirty="0">
              <a:cs typeface="Arial"/>
            </a:endParaRPr>
          </a:p>
          <a:p>
            <a:r>
              <a:rPr lang="fi-FI" sz="1800" b="1" dirty="0">
                <a:cs typeface="Arial"/>
              </a:rPr>
              <a:t>Publications:</a:t>
            </a:r>
          </a:p>
          <a:p>
            <a:pPr lvl="1"/>
            <a:r>
              <a:rPr lang="fi-FI" dirty="0">
                <a:cs typeface="Arial"/>
              </a:rPr>
              <a:t>~30 </a:t>
            </a:r>
            <a:r>
              <a:rPr lang="fi-FI" dirty="0" err="1">
                <a:cs typeface="Arial"/>
              </a:rPr>
              <a:t>peer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reviewed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publications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since</a:t>
            </a:r>
            <a:r>
              <a:rPr lang="fi-FI" dirty="0">
                <a:cs typeface="Arial"/>
              </a:rPr>
              <a:t> 2020 (</a:t>
            </a:r>
            <a:r>
              <a:rPr lang="fi-FI" dirty="0" err="1">
                <a:cs typeface="Arial"/>
              </a:rPr>
              <a:t>authored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or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co-authored</a:t>
            </a:r>
            <a:r>
              <a:rPr lang="fi-FI" dirty="0">
                <a:cs typeface="Arial"/>
              </a:rPr>
              <a:t> </a:t>
            </a:r>
            <a:r>
              <a:rPr lang="fi-FI" dirty="0" err="1">
                <a:cs typeface="Arial"/>
              </a:rPr>
              <a:t>by</a:t>
            </a:r>
            <a:r>
              <a:rPr lang="fi-FI" dirty="0">
                <a:cs typeface="Arial"/>
              </a:rPr>
              <a:t> T. Salmi)</a:t>
            </a:r>
          </a:p>
          <a:p>
            <a:pPr lvl="1"/>
            <a:r>
              <a:rPr lang="fi-FI" dirty="0">
                <a:cs typeface="Arial"/>
              </a:rPr>
              <a:t>2 MSc </a:t>
            </a:r>
            <a:r>
              <a:rPr lang="fi-FI" dirty="0" err="1">
                <a:cs typeface="Arial"/>
              </a:rPr>
              <a:t>thesis</a:t>
            </a:r>
            <a:r>
              <a:rPr lang="fi-FI" dirty="0">
                <a:cs typeface="Arial"/>
              </a:rPr>
              <a:t>, 2 BSc </a:t>
            </a:r>
            <a:r>
              <a:rPr lang="fi-FI" dirty="0" err="1">
                <a:cs typeface="Arial"/>
              </a:rPr>
              <a:t>thesis</a:t>
            </a:r>
            <a:r>
              <a:rPr lang="fi-FI" dirty="0">
                <a:cs typeface="Arial"/>
              </a:rPr>
              <a:t>, 1 PhD </a:t>
            </a:r>
            <a:r>
              <a:rPr lang="fi-FI" dirty="0" err="1">
                <a:cs typeface="Arial"/>
              </a:rPr>
              <a:t>thesis</a:t>
            </a:r>
            <a:endParaRPr lang="fi-FI" dirty="0"/>
          </a:p>
          <a:p>
            <a:pPr marL="0" indent="0">
              <a:buNone/>
            </a:pPr>
            <a:r>
              <a:rPr lang="fi-FI" sz="1800" dirty="0"/>
              <a:t>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95740-07CB-AB4D-7E5E-B98F98FDB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10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35CFC4-29E6-20A6-6F65-6FD046EF3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E2C9D-6EEB-404F-9BC4-4EB042EEBBFC}" type="datetime1">
              <a:rPr lang="fi-FI" smtClean="0"/>
              <a:t>30.5.2025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724796-572B-E569-BE6C-0AA8D8554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227778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CF8C7-AC04-B344-4607-4F09B1825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Summary</a:t>
            </a:r>
            <a:r>
              <a:rPr lang="fi-FI" dirty="0"/>
              <a:t> and </a:t>
            </a:r>
            <a:r>
              <a:rPr lang="fi-FI" dirty="0" err="1"/>
              <a:t>future</a:t>
            </a:r>
            <a:r>
              <a:rPr lang="fi-FI" dirty="0"/>
              <a:t> </a:t>
            </a:r>
            <a:r>
              <a:rPr lang="fi-FI" dirty="0" err="1"/>
              <a:t>prospects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049D5-0A3E-0CF3-04C1-DC9F62123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fi-FI" sz="2400" dirty="0" err="1">
                <a:solidFill>
                  <a:srgbClr val="270047"/>
                </a:solidFill>
              </a:rPr>
              <a:t>Our</a:t>
            </a:r>
            <a:r>
              <a:rPr lang="fi-FI" sz="2400" dirty="0">
                <a:solidFill>
                  <a:srgbClr val="270047"/>
                </a:solidFill>
              </a:rPr>
              <a:t> </a:t>
            </a:r>
            <a:r>
              <a:rPr lang="fi-FI" sz="2400" dirty="0" err="1">
                <a:solidFill>
                  <a:srgbClr val="270047"/>
                </a:solidFill>
              </a:rPr>
              <a:t>strengths</a:t>
            </a:r>
            <a:r>
              <a:rPr lang="fi-FI" sz="2400" dirty="0">
                <a:solidFill>
                  <a:srgbClr val="270047"/>
                </a:solidFill>
              </a:rPr>
              <a:t> </a:t>
            </a:r>
            <a:r>
              <a:rPr lang="fi-FI" sz="2400" dirty="0" err="1">
                <a:solidFill>
                  <a:srgbClr val="270047"/>
                </a:solidFill>
              </a:rPr>
              <a:t>are</a:t>
            </a:r>
            <a:r>
              <a:rPr lang="fi-FI" sz="2400" dirty="0">
                <a:solidFill>
                  <a:srgbClr val="270047"/>
                </a:solidFill>
              </a:rPr>
              <a:t> in </a:t>
            </a:r>
            <a:r>
              <a:rPr lang="fi-FI" sz="2400" b="1" dirty="0" err="1">
                <a:solidFill>
                  <a:srgbClr val="270047"/>
                </a:solidFill>
              </a:rPr>
              <a:t>quench</a:t>
            </a:r>
            <a:r>
              <a:rPr lang="fi-FI" sz="2400" b="1" dirty="0">
                <a:solidFill>
                  <a:srgbClr val="270047"/>
                </a:solidFill>
              </a:rPr>
              <a:t> </a:t>
            </a:r>
            <a:r>
              <a:rPr lang="fi-FI" sz="2400" b="1" dirty="0" err="1">
                <a:solidFill>
                  <a:srgbClr val="270047"/>
                </a:solidFill>
              </a:rPr>
              <a:t>protection</a:t>
            </a:r>
            <a:r>
              <a:rPr lang="fi-FI" sz="2400" b="1" dirty="0">
                <a:solidFill>
                  <a:srgbClr val="270047"/>
                </a:solidFill>
              </a:rPr>
              <a:t> </a:t>
            </a:r>
            <a:r>
              <a:rPr lang="fi-FI" sz="2400" b="1" dirty="0" err="1">
                <a:solidFill>
                  <a:srgbClr val="270047"/>
                </a:solidFill>
              </a:rPr>
              <a:t>analyses</a:t>
            </a:r>
            <a:r>
              <a:rPr lang="fi-FI" sz="2400" b="1" dirty="0">
                <a:solidFill>
                  <a:srgbClr val="270047"/>
                </a:solidFill>
              </a:rPr>
              <a:t> and in </a:t>
            </a:r>
            <a:r>
              <a:rPr lang="fi-FI" sz="2400" b="1" dirty="0" err="1">
                <a:solidFill>
                  <a:srgbClr val="270047"/>
                </a:solidFill>
              </a:rPr>
              <a:t>different</a:t>
            </a:r>
            <a:r>
              <a:rPr lang="fi-FI" sz="2400" b="1" dirty="0">
                <a:solidFill>
                  <a:srgbClr val="270047"/>
                </a:solidFill>
              </a:rPr>
              <a:t> </a:t>
            </a:r>
            <a:r>
              <a:rPr lang="fi-FI" sz="2400" b="1" dirty="0" err="1">
                <a:solidFill>
                  <a:srgbClr val="270047"/>
                </a:solidFill>
              </a:rPr>
              <a:t>types</a:t>
            </a:r>
            <a:r>
              <a:rPr lang="fi-FI" sz="2400" b="1" dirty="0">
                <a:solidFill>
                  <a:srgbClr val="270047"/>
                </a:solidFill>
              </a:rPr>
              <a:t> of </a:t>
            </a:r>
            <a:r>
              <a:rPr lang="fi-FI" sz="2400" b="1" dirty="0" err="1">
                <a:solidFill>
                  <a:srgbClr val="270047"/>
                </a:solidFill>
              </a:rPr>
              <a:t>modeling</a:t>
            </a:r>
            <a:endParaRPr lang="fi-FI" sz="2400" b="1" dirty="0">
              <a:solidFill>
                <a:srgbClr val="270047"/>
              </a:solidFill>
            </a:endParaRPr>
          </a:p>
          <a:p>
            <a:pPr lvl="1"/>
            <a:r>
              <a:rPr lang="fi-FI" dirty="0" err="1">
                <a:solidFill>
                  <a:srgbClr val="270047"/>
                </a:solidFill>
              </a:rPr>
              <a:t>Aim</a:t>
            </a:r>
            <a:r>
              <a:rPr lang="fi-FI" dirty="0">
                <a:solidFill>
                  <a:srgbClr val="270047"/>
                </a:solidFill>
              </a:rPr>
              <a:t> is to </a:t>
            </a:r>
            <a:r>
              <a:rPr lang="fi-FI" dirty="0" err="1">
                <a:solidFill>
                  <a:srgbClr val="270047"/>
                </a:solidFill>
              </a:rPr>
              <a:t>continues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developing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these</a:t>
            </a:r>
            <a:r>
              <a:rPr lang="fi-FI" dirty="0">
                <a:solidFill>
                  <a:srgbClr val="270047"/>
                </a:solidFill>
              </a:rPr>
              <a:t> and </a:t>
            </a:r>
            <a:r>
              <a:rPr lang="fi-FI" dirty="0" err="1">
                <a:solidFill>
                  <a:srgbClr val="270047"/>
                </a:solidFill>
              </a:rPr>
              <a:t>complement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with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dedicated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experiments</a:t>
            </a:r>
            <a:endParaRPr lang="fi-FI" dirty="0">
              <a:solidFill>
                <a:srgbClr val="270047"/>
              </a:solidFill>
            </a:endParaRPr>
          </a:p>
          <a:p>
            <a:pPr lvl="1"/>
            <a:r>
              <a:rPr lang="fi-FI" dirty="0" err="1">
                <a:solidFill>
                  <a:srgbClr val="270047"/>
                </a:solidFill>
              </a:rPr>
              <a:t>Aim</a:t>
            </a:r>
            <a:r>
              <a:rPr lang="fi-FI" dirty="0">
                <a:solidFill>
                  <a:srgbClr val="270047"/>
                </a:solidFill>
              </a:rPr>
              <a:t> is to </a:t>
            </a:r>
            <a:r>
              <a:rPr lang="fi-FI" dirty="0" err="1">
                <a:solidFill>
                  <a:srgbClr val="270047"/>
                </a:solidFill>
              </a:rPr>
              <a:t>keep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collaborating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with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accelerator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projects</a:t>
            </a:r>
            <a:r>
              <a:rPr lang="fi-FI" dirty="0">
                <a:solidFill>
                  <a:srgbClr val="270047"/>
                </a:solidFill>
              </a:rPr>
              <a:t> and </a:t>
            </a:r>
            <a:r>
              <a:rPr lang="fi-FI" dirty="0" err="1">
                <a:solidFill>
                  <a:srgbClr val="270047"/>
                </a:solidFill>
              </a:rPr>
              <a:t>explore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synergies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with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energy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sector</a:t>
            </a:r>
            <a:r>
              <a:rPr lang="fi-FI" dirty="0">
                <a:solidFill>
                  <a:srgbClr val="270047"/>
                </a:solidFill>
              </a:rPr>
              <a:t>.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fi-FI" dirty="0" err="1">
                <a:solidFill>
                  <a:srgbClr val="270047"/>
                </a:solidFill>
              </a:rPr>
              <a:t>Funding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application</a:t>
            </a:r>
            <a:r>
              <a:rPr lang="fi-FI" dirty="0">
                <a:solidFill>
                  <a:srgbClr val="270047"/>
                </a:solidFill>
              </a:rPr>
              <a:t>(s) </a:t>
            </a:r>
            <a:r>
              <a:rPr lang="fi-FI" dirty="0" err="1">
                <a:solidFill>
                  <a:srgbClr val="270047"/>
                </a:solidFill>
              </a:rPr>
              <a:t>submitted</a:t>
            </a:r>
            <a:r>
              <a:rPr lang="fi-FI" dirty="0">
                <a:solidFill>
                  <a:srgbClr val="270047"/>
                </a:solidFill>
              </a:rPr>
              <a:t> and </a:t>
            </a:r>
            <a:r>
              <a:rPr lang="fi-FI" dirty="0" err="1">
                <a:solidFill>
                  <a:srgbClr val="270047"/>
                </a:solidFill>
              </a:rPr>
              <a:t>more</a:t>
            </a:r>
            <a:r>
              <a:rPr lang="fi-FI" dirty="0">
                <a:solidFill>
                  <a:srgbClr val="270047"/>
                </a:solidFill>
              </a:rPr>
              <a:t> in </a:t>
            </a:r>
            <a:r>
              <a:rPr lang="fi-FI" dirty="0" err="1">
                <a:solidFill>
                  <a:srgbClr val="270047"/>
                </a:solidFill>
              </a:rPr>
              <a:t>plans</a:t>
            </a:r>
            <a:endParaRPr lang="fi-FI" dirty="0">
              <a:solidFill>
                <a:srgbClr val="270047"/>
              </a:solidFill>
            </a:endParaRPr>
          </a:p>
          <a:p>
            <a:pPr marL="314325" lvl="1" indent="0">
              <a:buNone/>
            </a:pPr>
            <a:endParaRPr lang="fi-FI" sz="2400" dirty="0">
              <a:solidFill>
                <a:srgbClr val="270047"/>
              </a:solidFill>
            </a:endParaRPr>
          </a:p>
          <a:p>
            <a:pPr lvl="1"/>
            <a:r>
              <a:rPr lang="fi-FI" sz="2000" dirty="0" err="1">
                <a:solidFill>
                  <a:srgbClr val="270047"/>
                </a:solidFill>
              </a:rPr>
              <a:t>Interesting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synergy</a:t>
            </a:r>
            <a:r>
              <a:rPr lang="fi-FI" sz="2000" dirty="0">
                <a:solidFill>
                  <a:srgbClr val="270047"/>
                </a:solidFill>
              </a:rPr>
              <a:t> in </a:t>
            </a:r>
            <a:r>
              <a:rPr lang="fi-FI" sz="2000" dirty="0" err="1">
                <a:solidFill>
                  <a:srgbClr val="270047"/>
                </a:solidFill>
              </a:rPr>
              <a:t>near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future</a:t>
            </a:r>
            <a:r>
              <a:rPr lang="fi-FI" sz="2000" dirty="0">
                <a:solidFill>
                  <a:srgbClr val="270047"/>
                </a:solidFill>
              </a:rPr>
              <a:t> via </a:t>
            </a:r>
            <a:r>
              <a:rPr lang="fi-FI" sz="2000" dirty="0" err="1">
                <a:solidFill>
                  <a:srgbClr val="270047"/>
                </a:solidFill>
              </a:rPr>
              <a:t>collaboration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with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the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innovative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transformer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proposal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by</a:t>
            </a:r>
            <a:r>
              <a:rPr lang="fi-FI" sz="2000" dirty="0">
                <a:solidFill>
                  <a:srgbClr val="270047"/>
                </a:solidFill>
              </a:rPr>
              <a:t> Prof. Paavo Rasilo (ERC </a:t>
            </a:r>
            <a:r>
              <a:rPr lang="fi-FI" sz="2000" dirty="0" err="1">
                <a:solidFill>
                  <a:srgbClr val="270047"/>
                </a:solidFill>
              </a:rPr>
              <a:t>consolidator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grant</a:t>
            </a:r>
            <a:r>
              <a:rPr lang="fi-FI" sz="2000" dirty="0">
                <a:solidFill>
                  <a:srgbClr val="270047"/>
                </a:solidFill>
              </a:rPr>
              <a:t> 2025, </a:t>
            </a:r>
            <a:r>
              <a:rPr lang="fi-FI" sz="2000" dirty="0" err="1">
                <a:solidFill>
                  <a:srgbClr val="270047"/>
                </a:solidFill>
              </a:rPr>
              <a:t>includes</a:t>
            </a:r>
            <a:r>
              <a:rPr lang="fi-FI" sz="2000" dirty="0">
                <a:solidFill>
                  <a:srgbClr val="270047"/>
                </a:solidFill>
              </a:rPr>
              <a:t> </a:t>
            </a:r>
            <a:r>
              <a:rPr lang="fi-FI" sz="2000" dirty="0" err="1">
                <a:solidFill>
                  <a:srgbClr val="270047"/>
                </a:solidFill>
              </a:rPr>
              <a:t>superconductors</a:t>
            </a:r>
            <a:r>
              <a:rPr lang="fi-FI" sz="2000" dirty="0">
                <a:solidFill>
                  <a:srgbClr val="270047"/>
                </a:solidFill>
              </a:rPr>
              <a:t>)</a:t>
            </a:r>
          </a:p>
          <a:p>
            <a:pPr lvl="1"/>
            <a:endParaRPr lang="fi-FI" sz="2000" dirty="0">
              <a:solidFill>
                <a:srgbClr val="270047"/>
              </a:solidFill>
            </a:endParaRPr>
          </a:p>
          <a:p>
            <a:pPr marL="314325" lvl="1" indent="0">
              <a:buNone/>
            </a:pPr>
            <a:endParaRPr lang="fi-FI" sz="2400" dirty="0">
              <a:solidFill>
                <a:srgbClr val="270047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50334-7FA1-F1BF-9F9D-60B0BB71E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11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20567-FB9E-C2E9-C8F5-354BD83C1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62604-703A-4F05-BC00-8E1C5DD1A6A1}" type="datetime1">
              <a:rPr lang="fi-FI" smtClean="0"/>
              <a:t>30.5.2025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82BADE-B846-8F6B-5A06-46AC7C8DE7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1623304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7CBE6-B957-7664-0B81-85B5DA7AC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Outline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37689-25EA-6B48-8293-EE66AB07C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Mini CV</a:t>
            </a:r>
          </a:p>
          <a:p>
            <a:r>
              <a:rPr lang="fi-FI" dirty="0"/>
              <a:t>Magnets for </a:t>
            </a:r>
            <a:r>
              <a:rPr lang="fi-FI" dirty="0" err="1"/>
              <a:t>accelerators</a:t>
            </a:r>
            <a:r>
              <a:rPr lang="fi-FI" dirty="0"/>
              <a:t>: Research at TAU </a:t>
            </a:r>
            <a:r>
              <a:rPr lang="fi-FI" dirty="0" err="1"/>
              <a:t>since</a:t>
            </a:r>
            <a:r>
              <a:rPr lang="fi-FI" dirty="0"/>
              <a:t> 2020</a:t>
            </a:r>
          </a:p>
          <a:p>
            <a:r>
              <a:rPr lang="fi-FI" dirty="0" err="1"/>
              <a:t>Statistics</a:t>
            </a:r>
            <a:r>
              <a:rPr lang="fi-FI" dirty="0"/>
              <a:t>: People, </a:t>
            </a:r>
            <a:r>
              <a:rPr lang="fi-FI" dirty="0" err="1"/>
              <a:t>funding</a:t>
            </a:r>
            <a:r>
              <a:rPr lang="fi-FI" dirty="0"/>
              <a:t>, </a:t>
            </a:r>
            <a:r>
              <a:rPr lang="fi-FI" dirty="0" err="1"/>
              <a:t>publications</a:t>
            </a:r>
            <a:endParaRPr lang="fi-FI" dirty="0"/>
          </a:p>
          <a:p>
            <a:r>
              <a:rPr lang="fi-FI" dirty="0" err="1"/>
              <a:t>Summary</a:t>
            </a:r>
            <a:r>
              <a:rPr lang="fi-FI" dirty="0"/>
              <a:t> and </a:t>
            </a:r>
            <a:r>
              <a:rPr lang="fi-FI" dirty="0" err="1"/>
              <a:t>future</a:t>
            </a:r>
            <a:r>
              <a:rPr lang="fi-FI" dirty="0"/>
              <a:t> </a:t>
            </a:r>
            <a:r>
              <a:rPr lang="fi-FI" dirty="0" err="1"/>
              <a:t>prospects</a:t>
            </a: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9C6925-7DDA-5EC2-3D92-5CF526564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2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882C5E-86B3-59C4-9D2B-901399580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CE575-C89B-4F45-8CFF-E77137AD1186}" type="datetime1">
              <a:rPr lang="fi-FI" smtClean="0"/>
              <a:t>30.5.2025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F81CE3-27B0-759A-77B7-BB0E51DBE1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2987364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0C01C-5FFE-2FAC-854E-FD161FDB0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991" y="624644"/>
            <a:ext cx="10515600" cy="645616"/>
          </a:xfrm>
        </p:spPr>
        <p:txBody>
          <a:bodyPr/>
          <a:lstStyle/>
          <a:p>
            <a:r>
              <a:rPr lang="fi-FI" dirty="0"/>
              <a:t>Mini CV (personal </a:t>
            </a:r>
            <a:r>
              <a:rPr lang="fi-FI" dirty="0" err="1"/>
              <a:t>research</a:t>
            </a:r>
            <a:r>
              <a:rPr lang="fi-FI" dirty="0"/>
              <a:t> </a:t>
            </a:r>
            <a:r>
              <a:rPr lang="fi-FI" dirty="0" err="1"/>
              <a:t>history</a:t>
            </a:r>
            <a:r>
              <a:rPr lang="fi-FI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2C08B-5525-9082-D023-655471683F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D. Sc. Electrical Engineering, TAU, 2015. Title of Docent in Applied superconductivity, TAU 2022.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2020 – present, Academy </a:t>
            </a:r>
            <a:r>
              <a:rPr lang="en-US" sz="1400" b="1" kern="100" dirty="0">
                <a:ea typeface="Aptos" panose="020B0004020202020204" pitchFamily="34" charset="0"/>
                <a:cs typeface="Times New Roman" panose="02020603050405020304" pitchFamily="18" charset="0"/>
              </a:rPr>
              <a:t>Research Fellow</a:t>
            </a: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TAU</a:t>
            </a:r>
            <a:endParaRPr lang="en-US" sz="14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2015 –2020: Postdoctoral researcher TAU: </a:t>
            </a:r>
            <a:r>
              <a:rPr lang="en-US" sz="14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Integrating quench protection analysis into the design of 16 T 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Nb</a:t>
            </a:r>
            <a:r>
              <a:rPr lang="en-US" sz="1400" kern="100" baseline="-250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Sn </a:t>
            </a:r>
            <a:r>
              <a:rPr lang="en-US" sz="14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dipoles designed for the Future Circular Collider (FCC). The methods and tools are still in use. Included a 6-month research stay at CERN. (Academy of Finland </a:t>
            </a:r>
            <a:r>
              <a:rPr lang="en-US" sz="1400" dirty="0">
                <a:ea typeface="Aptos" panose="020B0004020202020204" pitchFamily="34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ostdoc funding for 3 years)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2013 –2015 PhD student, TAU: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Quench protection for Nb</a:t>
            </a:r>
            <a:r>
              <a:rPr lang="en-US" sz="1400" kern="100" baseline="-250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Sn (low-temperature superconductor) and </a:t>
            </a:r>
            <a:r>
              <a:rPr lang="en-US" sz="14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ReBCO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(high-temperature superconductor) based accelerator magnets.</a:t>
            </a:r>
            <a:endParaRPr lang="fi-FI" sz="14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2010 –2013, Research scholar at LBNL, Berkeley, USA: 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Quench protection for the high-field Nb</a:t>
            </a:r>
            <a:r>
              <a:rPr lang="en-US" sz="1400" kern="100" baseline="-250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Sn accelerator magnets for the LHC luminosity upgrade. The designed heaters formed the basis for the MQXF heaters for </a:t>
            </a:r>
            <a:r>
              <a:rPr lang="en-US" sz="14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HiLumi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magnets. Heater modeling method still in use.</a:t>
            </a:r>
            <a:endParaRPr lang="en-US" sz="1400" b="1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2009 Technical Student at CERN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Quench analysis and protection design for a fast cycled NbTi accelerator magnet.</a:t>
            </a: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2008, Summer Student at CERN: 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Calibration of ALICE silicon pixel detector, internal website design.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Research funding and grants: 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Since 2015 obtained or managed over 2 530 000 € external funding from Academy of Finland, Business Finland, CERN, or EU H2020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sz="14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Publications: </a:t>
            </a:r>
            <a:r>
              <a:rPr lang="en-US" sz="1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About 75 peer-reviewed publications, one book chapter</a:t>
            </a:r>
            <a:endParaRPr lang="en-US" sz="1400" b="1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None/>
            </a:pPr>
            <a:endParaRPr lang="fi-FI" sz="14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5C97F-400D-5539-596B-7B24934BD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3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3F766-EB00-7D73-AF68-2310C9C0F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1E59-1A33-487C-A247-8E34B0DB7CF8}" type="datetime1">
              <a:rPr lang="fi-FI" smtClean="0"/>
              <a:t>30.5.2025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C869FE-07B2-7B0D-2DAA-D1183EA19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</p:spTree>
    <p:extLst>
      <p:ext uri="{BB962C8B-B14F-4D97-AF65-F5344CB8AC3E}">
        <p14:creationId xmlns:p14="http://schemas.microsoft.com/office/powerpoint/2010/main" val="4101321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F1395-594D-C8BF-CA1F-2D9353536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C45EC3F-9158-7716-5E51-8D6D4340D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3600" dirty="0"/>
              <a:t>Magnets for </a:t>
            </a:r>
            <a:r>
              <a:rPr lang="fi-FI" sz="3600" dirty="0" err="1"/>
              <a:t>accelerators</a:t>
            </a:r>
            <a:r>
              <a:rPr lang="fi-FI" sz="3600" dirty="0"/>
              <a:t>, </a:t>
            </a:r>
            <a:r>
              <a:rPr lang="fi-FI" sz="3600" dirty="0" err="1"/>
              <a:t>research</a:t>
            </a:r>
            <a:r>
              <a:rPr lang="fi-FI" sz="3600" dirty="0"/>
              <a:t> at TAU </a:t>
            </a:r>
            <a:r>
              <a:rPr lang="fi-FI" sz="3600" dirty="0" err="1"/>
              <a:t>since</a:t>
            </a:r>
            <a:r>
              <a:rPr lang="fi-FI" sz="3600" dirty="0"/>
              <a:t> 2020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1626D-DC32-6DE9-FE38-75EAD2804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fi-FI" sz="1800" dirty="0">
                <a:solidFill>
                  <a:srgbClr val="270047"/>
                </a:solidFill>
              </a:rPr>
              <a:t>FEM </a:t>
            </a:r>
            <a:r>
              <a:rPr lang="fi-FI" sz="1800" dirty="0" err="1">
                <a:solidFill>
                  <a:srgbClr val="270047"/>
                </a:solidFill>
              </a:rPr>
              <a:t>modeling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methods</a:t>
            </a:r>
            <a:r>
              <a:rPr lang="fi-FI" sz="1800" dirty="0">
                <a:solidFill>
                  <a:srgbClr val="270047"/>
                </a:solidFill>
              </a:rPr>
              <a:t> for HTS </a:t>
            </a:r>
            <a:r>
              <a:rPr lang="fi-FI" sz="1800" dirty="0" err="1">
                <a:solidFill>
                  <a:srgbClr val="270047"/>
                </a:solidFill>
              </a:rPr>
              <a:t>magnet</a:t>
            </a:r>
            <a:r>
              <a:rPr lang="fi-FI" sz="1800" dirty="0">
                <a:solidFill>
                  <a:srgbClr val="270047"/>
                </a:solidFill>
              </a:rPr>
              <a:t> design</a:t>
            </a:r>
          </a:p>
          <a:p>
            <a:endParaRPr lang="fi-FI" sz="1800" dirty="0">
              <a:solidFill>
                <a:srgbClr val="270047"/>
              </a:solidFill>
            </a:endParaRPr>
          </a:p>
          <a:p>
            <a:r>
              <a:rPr lang="fi-FI" sz="1800" dirty="0" err="1">
                <a:solidFill>
                  <a:srgbClr val="270047"/>
                </a:solidFill>
              </a:rPr>
              <a:t>Protection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analyses</a:t>
            </a:r>
            <a:r>
              <a:rPr lang="fi-FI" sz="1800" dirty="0">
                <a:solidFill>
                  <a:srgbClr val="270047"/>
                </a:solidFill>
              </a:rPr>
              <a:t> for </a:t>
            </a:r>
            <a:r>
              <a:rPr lang="fi-FI" sz="1800" dirty="0" err="1">
                <a:solidFill>
                  <a:srgbClr val="270047"/>
                </a:solidFill>
              </a:rPr>
              <a:t>the</a:t>
            </a:r>
            <a:r>
              <a:rPr lang="fi-FI" sz="1800" dirty="0">
                <a:solidFill>
                  <a:srgbClr val="270047"/>
                </a:solidFill>
              </a:rPr>
              <a:t> 1-m long Nb3Sn </a:t>
            </a:r>
            <a:r>
              <a:rPr lang="fi-FI" sz="1800" dirty="0" err="1">
                <a:solidFill>
                  <a:srgbClr val="270047"/>
                </a:solidFill>
              </a:rPr>
              <a:t>demonstrators</a:t>
            </a:r>
            <a:r>
              <a:rPr lang="fi-FI" sz="1800" dirty="0">
                <a:solidFill>
                  <a:srgbClr val="270047"/>
                </a:solidFill>
              </a:rPr>
              <a:t> for FCC </a:t>
            </a:r>
          </a:p>
          <a:p>
            <a:endParaRPr lang="fi-FI" sz="1800" dirty="0">
              <a:solidFill>
                <a:srgbClr val="270047"/>
              </a:solidFill>
            </a:endParaRPr>
          </a:p>
          <a:p>
            <a:r>
              <a:rPr lang="fi-FI" sz="1800" dirty="0" err="1">
                <a:solidFill>
                  <a:srgbClr val="270047"/>
                </a:solidFill>
              </a:rPr>
              <a:t>Analytical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protection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analyses</a:t>
            </a:r>
            <a:r>
              <a:rPr lang="fi-FI" sz="1800" dirty="0">
                <a:solidFill>
                  <a:srgbClr val="270047"/>
                </a:solidFill>
              </a:rPr>
              <a:t> for </a:t>
            </a:r>
            <a:r>
              <a:rPr lang="fi-FI" sz="1800" dirty="0" err="1">
                <a:solidFill>
                  <a:srgbClr val="270047"/>
                </a:solidFill>
              </a:rPr>
              <a:t>the</a:t>
            </a:r>
            <a:r>
              <a:rPr lang="fi-FI" sz="1800" dirty="0">
                <a:solidFill>
                  <a:srgbClr val="270047"/>
                </a:solidFill>
              </a:rPr>
              <a:t> Muon </a:t>
            </a:r>
            <a:r>
              <a:rPr lang="fi-FI" sz="1800" dirty="0" err="1">
                <a:solidFill>
                  <a:srgbClr val="270047"/>
                </a:solidFill>
              </a:rPr>
              <a:t>collider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dipoles</a:t>
            </a:r>
            <a:r>
              <a:rPr lang="fi-FI" sz="1800" dirty="0">
                <a:solidFill>
                  <a:srgbClr val="270047"/>
                </a:solidFill>
              </a:rPr>
              <a:t> and </a:t>
            </a:r>
            <a:r>
              <a:rPr lang="fi-FI" sz="1800" dirty="0" err="1">
                <a:solidFill>
                  <a:srgbClr val="270047"/>
                </a:solidFill>
              </a:rPr>
              <a:t>quadrupoles</a:t>
            </a:r>
            <a:r>
              <a:rPr lang="fi-FI" sz="1800" dirty="0">
                <a:solidFill>
                  <a:srgbClr val="270047"/>
                </a:solidFill>
              </a:rPr>
              <a:t> (LTS and HTS)</a:t>
            </a:r>
          </a:p>
          <a:p>
            <a:pPr marL="0" indent="0">
              <a:buNone/>
            </a:pPr>
            <a:endParaRPr lang="fi-FI" sz="1800" dirty="0">
              <a:solidFill>
                <a:srgbClr val="270047"/>
              </a:solidFill>
            </a:endParaRPr>
          </a:p>
          <a:p>
            <a:r>
              <a:rPr lang="fi-FI" sz="1800" dirty="0" err="1">
                <a:solidFill>
                  <a:srgbClr val="270047"/>
                </a:solidFill>
              </a:rPr>
              <a:t>Laboratory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upgrade</a:t>
            </a:r>
            <a:r>
              <a:rPr lang="fi-FI" sz="1800" dirty="0">
                <a:solidFill>
                  <a:srgbClr val="270047"/>
                </a:solidFill>
              </a:rPr>
              <a:t> and </a:t>
            </a:r>
            <a:r>
              <a:rPr lang="fi-FI" sz="1800" dirty="0" err="1">
                <a:solidFill>
                  <a:srgbClr val="270047"/>
                </a:solidFill>
              </a:rPr>
              <a:t>small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scale</a:t>
            </a:r>
            <a:r>
              <a:rPr lang="fi-FI" sz="1800" dirty="0">
                <a:solidFill>
                  <a:srgbClr val="270047"/>
                </a:solidFill>
              </a:rPr>
              <a:t> HTS </a:t>
            </a:r>
            <a:r>
              <a:rPr lang="fi-FI" sz="1800" dirty="0" err="1">
                <a:solidFill>
                  <a:srgbClr val="270047"/>
                </a:solidFill>
              </a:rPr>
              <a:t>experiments</a:t>
            </a:r>
            <a:endParaRPr lang="fi-FI" sz="1800" dirty="0">
              <a:solidFill>
                <a:srgbClr val="270047"/>
              </a:solidFill>
            </a:endParaRPr>
          </a:p>
          <a:p>
            <a:pPr marL="0" indent="0">
              <a:buNone/>
            </a:pPr>
            <a:endParaRPr lang="fi-FI" sz="1800" dirty="0">
              <a:solidFill>
                <a:srgbClr val="270047"/>
              </a:solidFill>
            </a:endParaRPr>
          </a:p>
          <a:p>
            <a:r>
              <a:rPr lang="fi-FI" sz="1800" dirty="0">
                <a:solidFill>
                  <a:srgbClr val="270047"/>
                </a:solidFill>
              </a:rPr>
              <a:t>Exploration of </a:t>
            </a:r>
            <a:r>
              <a:rPr lang="fi-FI" sz="1800" dirty="0" err="1">
                <a:solidFill>
                  <a:srgbClr val="270047"/>
                </a:solidFill>
              </a:rPr>
              <a:t>using</a:t>
            </a:r>
            <a:r>
              <a:rPr lang="fi-FI" sz="1800" dirty="0">
                <a:solidFill>
                  <a:srgbClr val="270047"/>
                </a:solidFill>
              </a:rPr>
              <a:t> AI-</a:t>
            </a:r>
            <a:r>
              <a:rPr lang="fi-FI" sz="1800" dirty="0" err="1">
                <a:solidFill>
                  <a:srgbClr val="270047"/>
                </a:solidFill>
              </a:rPr>
              <a:t>based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surrogate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models</a:t>
            </a:r>
            <a:r>
              <a:rPr lang="fi-FI" sz="1800" dirty="0">
                <a:solidFill>
                  <a:srgbClr val="270047"/>
                </a:solidFill>
              </a:rPr>
              <a:t> and design </a:t>
            </a:r>
            <a:r>
              <a:rPr lang="fi-FI" sz="1800" dirty="0" err="1">
                <a:solidFill>
                  <a:srgbClr val="270047"/>
                </a:solidFill>
              </a:rPr>
              <a:t>optimization</a:t>
            </a:r>
            <a:endParaRPr lang="fi-FI" sz="1800" dirty="0">
              <a:solidFill>
                <a:srgbClr val="270047"/>
              </a:solidFill>
            </a:endParaRPr>
          </a:p>
          <a:p>
            <a:pPr marL="0" indent="0">
              <a:buNone/>
            </a:pPr>
            <a:endParaRPr lang="fi-FI" sz="1800" dirty="0"/>
          </a:p>
          <a:p>
            <a:pPr marL="0" indent="0">
              <a:buNone/>
            </a:pPr>
            <a:endParaRPr lang="fi-FI" sz="1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CC04E9-1AB8-0411-E43D-BACF0D1CB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C728-E835-4E11-9AF1-19B56BEABD0D}" type="datetime1">
              <a:rPr lang="fi-FI" smtClean="0"/>
              <a:t>30.5.2025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E42B0-BCA8-8DF5-1C9E-34C31B507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9AFE6-9C55-D31C-E014-C0D2C82AB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367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42169C3-625E-4D46-98DC-66FAD2A44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80" y="477753"/>
            <a:ext cx="10515600" cy="786448"/>
          </a:xfrm>
        </p:spPr>
        <p:txBody>
          <a:bodyPr>
            <a:normAutofit/>
          </a:bodyPr>
          <a:lstStyle/>
          <a:p>
            <a:r>
              <a:rPr lang="fi-FI" sz="3600" b="1" dirty="0"/>
              <a:t>FEM </a:t>
            </a:r>
            <a:r>
              <a:rPr lang="fi-FI" sz="3600" b="1" dirty="0" err="1"/>
              <a:t>modeling</a:t>
            </a:r>
            <a:r>
              <a:rPr lang="fi-FI" sz="3600" b="1" dirty="0"/>
              <a:t> </a:t>
            </a:r>
            <a:r>
              <a:rPr lang="fi-FI" sz="3600" b="1" dirty="0" err="1"/>
              <a:t>methods</a:t>
            </a:r>
            <a:r>
              <a:rPr lang="fi-FI" sz="3600" b="1" dirty="0"/>
              <a:t> for HTS </a:t>
            </a:r>
            <a:r>
              <a:rPr lang="fi-FI" sz="3600" b="1" dirty="0" err="1"/>
              <a:t>magnet</a:t>
            </a:r>
            <a:r>
              <a:rPr lang="fi-FI" sz="3600" b="1" dirty="0"/>
              <a:t> design</a:t>
            </a:r>
            <a:endParaRPr lang="fi-FI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CEF703-3FDC-4AB9-A341-9FB02D5434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991" y="1346589"/>
            <a:ext cx="6800150" cy="5203371"/>
          </a:xfrm>
        </p:spPr>
        <p:txBody>
          <a:bodyPr>
            <a:noAutofit/>
          </a:bodyPr>
          <a:lstStyle/>
          <a:p>
            <a:r>
              <a:rPr lang="fi-FI" sz="1800" dirty="0"/>
              <a:t>HTS (</a:t>
            </a:r>
            <a:r>
              <a:rPr lang="fi-FI" sz="1800" dirty="0" err="1"/>
              <a:t>ReBCO</a:t>
            </a:r>
            <a:r>
              <a:rPr lang="fi-FI" sz="1800" dirty="0"/>
              <a:t>) </a:t>
            </a:r>
            <a:r>
              <a:rPr lang="fi-FI" sz="1800" dirty="0" err="1"/>
              <a:t>magnet</a:t>
            </a:r>
            <a:r>
              <a:rPr lang="fi-FI" sz="1800" dirty="0"/>
              <a:t> </a:t>
            </a:r>
            <a:r>
              <a:rPr lang="fi-FI" sz="1800" dirty="0" err="1"/>
              <a:t>modeling</a:t>
            </a:r>
            <a:r>
              <a:rPr lang="fi-FI" sz="1800" dirty="0"/>
              <a:t> </a:t>
            </a:r>
            <a:r>
              <a:rPr lang="fi-FI" sz="1800" dirty="0" err="1"/>
              <a:t>challenging</a:t>
            </a:r>
            <a:r>
              <a:rPr lang="fi-FI" sz="1800" dirty="0"/>
              <a:t> </a:t>
            </a:r>
            <a:r>
              <a:rPr lang="fi-FI" sz="1800" dirty="0" err="1"/>
              <a:t>due</a:t>
            </a:r>
            <a:r>
              <a:rPr lang="fi-FI" sz="1800" dirty="0"/>
              <a:t> to non-</a:t>
            </a:r>
            <a:r>
              <a:rPr lang="fi-FI" sz="1800" dirty="0" err="1"/>
              <a:t>linear</a:t>
            </a:r>
            <a:r>
              <a:rPr lang="fi-FI" sz="1800" dirty="0"/>
              <a:t> </a:t>
            </a:r>
            <a:r>
              <a:rPr lang="fi-FI" sz="1800" dirty="0" err="1"/>
              <a:t>material</a:t>
            </a:r>
            <a:r>
              <a:rPr lang="fi-FI" sz="1800" dirty="0"/>
              <a:t> </a:t>
            </a:r>
            <a:r>
              <a:rPr lang="fi-FI" sz="1800" dirty="0" err="1"/>
              <a:t>properties</a:t>
            </a:r>
            <a:r>
              <a:rPr lang="fi-FI" sz="1800" dirty="0"/>
              <a:t>, </a:t>
            </a:r>
            <a:r>
              <a:rPr lang="fi-FI" sz="1800" dirty="0" err="1"/>
              <a:t>thin</a:t>
            </a:r>
            <a:r>
              <a:rPr lang="fi-FI" sz="1800" dirty="0"/>
              <a:t> </a:t>
            </a:r>
            <a:r>
              <a:rPr lang="fi-FI" sz="1800" dirty="0" err="1"/>
              <a:t>material</a:t>
            </a:r>
            <a:r>
              <a:rPr lang="fi-FI" sz="1800" dirty="0"/>
              <a:t> </a:t>
            </a:r>
            <a:r>
              <a:rPr lang="fi-FI" sz="1800" dirty="0" err="1"/>
              <a:t>layers</a:t>
            </a:r>
            <a:r>
              <a:rPr lang="fi-FI" sz="1800" dirty="0"/>
              <a:t> </a:t>
            </a:r>
            <a:r>
              <a:rPr lang="fi-FI" sz="1800" dirty="0" err="1"/>
              <a:t>with</a:t>
            </a:r>
            <a:r>
              <a:rPr lang="fi-FI" sz="1800" dirty="0"/>
              <a:t> </a:t>
            </a:r>
            <a:r>
              <a:rPr lang="fi-FI" sz="1800" dirty="0" err="1"/>
              <a:t>large</a:t>
            </a:r>
            <a:r>
              <a:rPr lang="fi-FI" sz="1800" dirty="0"/>
              <a:t> </a:t>
            </a:r>
            <a:r>
              <a:rPr lang="fi-FI" sz="1800" dirty="0" err="1"/>
              <a:t>aspect</a:t>
            </a:r>
            <a:r>
              <a:rPr lang="fi-FI" sz="1800" dirty="0"/>
              <a:t> </a:t>
            </a:r>
            <a:r>
              <a:rPr lang="fi-FI" sz="1800" dirty="0" err="1"/>
              <a:t>ratio</a:t>
            </a:r>
            <a:r>
              <a:rPr lang="fi-FI" sz="1800" dirty="0"/>
              <a:t>, </a:t>
            </a:r>
            <a:r>
              <a:rPr lang="fi-FI" sz="1800" dirty="0" err="1"/>
              <a:t>often</a:t>
            </a:r>
            <a:r>
              <a:rPr lang="fi-FI" sz="1800" dirty="0"/>
              <a:t> </a:t>
            </a:r>
            <a:r>
              <a:rPr lang="fi-FI" sz="1800" dirty="0" err="1"/>
              <a:t>requires</a:t>
            </a:r>
            <a:r>
              <a:rPr lang="fi-FI" sz="1800" dirty="0"/>
              <a:t> 3D </a:t>
            </a:r>
            <a:r>
              <a:rPr lang="fi-FI" sz="1800" dirty="0" err="1"/>
              <a:t>geometry</a:t>
            </a:r>
            <a:endParaRPr lang="fi-FI" sz="1800" dirty="0"/>
          </a:p>
          <a:p>
            <a:r>
              <a:rPr lang="fi-FI" sz="1800" dirty="0" err="1"/>
              <a:t>Electromagnetic</a:t>
            </a:r>
            <a:r>
              <a:rPr lang="fi-FI" sz="1800" dirty="0"/>
              <a:t>, </a:t>
            </a:r>
            <a:r>
              <a:rPr lang="fi-FI" sz="1800" dirty="0" err="1"/>
              <a:t>thermal</a:t>
            </a:r>
            <a:r>
              <a:rPr lang="fi-FI" sz="1800" dirty="0"/>
              <a:t> and </a:t>
            </a:r>
            <a:r>
              <a:rPr lang="fi-FI" sz="1800" dirty="0" err="1"/>
              <a:t>mechanical</a:t>
            </a:r>
            <a:r>
              <a:rPr lang="fi-FI" sz="1800" dirty="0"/>
              <a:t> </a:t>
            </a:r>
            <a:r>
              <a:rPr lang="fi-FI" sz="1800" dirty="0" err="1"/>
              <a:t>models</a:t>
            </a:r>
            <a:r>
              <a:rPr lang="fi-FI" sz="1800" dirty="0"/>
              <a:t> </a:t>
            </a:r>
            <a:r>
              <a:rPr lang="fi-FI" sz="1800" dirty="0" err="1"/>
              <a:t>developed</a:t>
            </a:r>
            <a:endParaRPr lang="fi-FI" sz="1800" dirty="0"/>
          </a:p>
          <a:p>
            <a:r>
              <a:rPr lang="fi-FI" sz="1800" dirty="0" err="1"/>
              <a:t>Used</a:t>
            </a:r>
            <a:r>
              <a:rPr lang="fi-FI" sz="1800" dirty="0"/>
              <a:t> e.g. for CERN Feather-2 </a:t>
            </a:r>
            <a:r>
              <a:rPr lang="fi-FI" sz="1800" dirty="0" err="1"/>
              <a:t>dipole</a:t>
            </a:r>
            <a:r>
              <a:rPr lang="fi-FI" sz="1800" dirty="0"/>
              <a:t> </a:t>
            </a:r>
            <a:r>
              <a:rPr lang="fi-FI" sz="1800" dirty="0" err="1"/>
              <a:t>demonstrator</a:t>
            </a:r>
            <a:r>
              <a:rPr lang="fi-FI" sz="1800" dirty="0"/>
              <a:t> </a:t>
            </a:r>
            <a:r>
              <a:rPr lang="fi-FI" sz="1800" dirty="0" err="1"/>
              <a:t>magnet</a:t>
            </a:r>
            <a:r>
              <a:rPr lang="fi-FI" sz="1800" dirty="0"/>
              <a:t> </a:t>
            </a:r>
            <a:r>
              <a:rPr lang="fi-FI" sz="1800" dirty="0" err="1"/>
              <a:t>electromagnetic</a:t>
            </a:r>
            <a:r>
              <a:rPr lang="fi-FI" sz="1800" dirty="0"/>
              <a:t> and </a:t>
            </a:r>
            <a:r>
              <a:rPr lang="fi-FI" sz="1800" dirty="0" err="1"/>
              <a:t>quench</a:t>
            </a:r>
            <a:r>
              <a:rPr lang="fi-FI" sz="1800" dirty="0"/>
              <a:t> </a:t>
            </a:r>
            <a:r>
              <a:rPr lang="fi-FI" sz="1800" dirty="0" err="1"/>
              <a:t>simulations</a:t>
            </a:r>
            <a:endParaRPr lang="fi-FI" sz="1800" dirty="0"/>
          </a:p>
          <a:p>
            <a:endParaRPr lang="fi-FI" sz="1800" dirty="0"/>
          </a:p>
          <a:p>
            <a:endParaRPr lang="fi-FI" sz="1800" dirty="0"/>
          </a:p>
          <a:p>
            <a:endParaRPr lang="fi-FI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A60DCD-B1AC-F375-CC57-F3A0515139AC}"/>
              </a:ext>
            </a:extLst>
          </p:cNvPr>
          <p:cNvSpPr txBox="1"/>
          <p:nvPr/>
        </p:nvSpPr>
        <p:spPr>
          <a:xfrm>
            <a:off x="683648" y="6222886"/>
            <a:ext cx="5219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/>
              <a:t>Example</a:t>
            </a:r>
            <a:r>
              <a:rPr lang="fi-FI" sz="1400" i="1" dirty="0"/>
              <a:t> of </a:t>
            </a:r>
            <a:r>
              <a:rPr lang="fi-FI" sz="1400" i="1" dirty="0" err="1"/>
              <a:t>coupled</a:t>
            </a:r>
            <a:r>
              <a:rPr lang="fi-FI" sz="1400" i="1" dirty="0"/>
              <a:t> multiphysics </a:t>
            </a:r>
            <a:r>
              <a:rPr lang="fi-FI" sz="1400" i="1" dirty="0" err="1"/>
              <a:t>simulation</a:t>
            </a:r>
            <a:r>
              <a:rPr lang="fi-FI" sz="1400" i="1" dirty="0"/>
              <a:t> for HTS </a:t>
            </a:r>
            <a:r>
              <a:rPr lang="fi-FI" sz="1400" i="1" dirty="0" err="1"/>
              <a:t>solenoid</a:t>
            </a:r>
            <a:r>
              <a:rPr lang="fi-FI" sz="1400" i="1" dirty="0"/>
              <a:t> (D. Sotnikov, </a:t>
            </a:r>
            <a:r>
              <a:rPr lang="fi-FI" sz="1400" i="1" dirty="0" err="1"/>
              <a:t>now</a:t>
            </a:r>
            <a:r>
              <a:rPr lang="fi-FI" sz="1400" i="1" dirty="0"/>
              <a:t> at PSI))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2A69BF-6252-CA79-794B-9BC5D8FD2C4D}"/>
              </a:ext>
            </a:extLst>
          </p:cNvPr>
          <p:cNvGrpSpPr/>
          <p:nvPr/>
        </p:nvGrpSpPr>
        <p:grpSpPr>
          <a:xfrm>
            <a:off x="504746" y="3555585"/>
            <a:ext cx="5575605" cy="2500928"/>
            <a:chOff x="221171" y="1863323"/>
            <a:chExt cx="12192810" cy="492482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B328E6B-0E95-B738-9A5A-D1CC257F719F}"/>
                </a:ext>
              </a:extLst>
            </p:cNvPr>
            <p:cNvSpPr txBox="1"/>
            <p:nvPr/>
          </p:nvSpPr>
          <p:spPr>
            <a:xfrm>
              <a:off x="9342767" y="2006107"/>
              <a:ext cx="3071214" cy="68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</a:rPr>
                <a:t>Mechanical</a:t>
              </a:r>
              <a:endParaRPr 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DDF99F-E63A-87ED-6D2C-BC5E90995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899970" y="2566744"/>
              <a:ext cx="3147752" cy="236081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BE928F4-5A0A-2E85-71A9-B0358A94F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682719" y="2566744"/>
              <a:ext cx="3147752" cy="236081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2442A1D-E8F8-59CE-E7D8-A6CB6D4864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9240" y="4568332"/>
              <a:ext cx="2874980" cy="215623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1B81937-ED0B-1CCA-8873-37DB7F6835DD}"/>
                </a:ext>
              </a:extLst>
            </p:cNvPr>
            <p:cNvSpPr txBox="1"/>
            <p:nvPr/>
          </p:nvSpPr>
          <p:spPr>
            <a:xfrm>
              <a:off x="1212445" y="1863323"/>
              <a:ext cx="20441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0070C0"/>
                  </a:solidFill>
                  <a:latin typeface="Arial" panose="020B0604020202020204" pitchFamily="34" charset="0"/>
                </a:rPr>
                <a:t>Electro-Magnetic</a:t>
              </a:r>
              <a:endParaRPr 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F5ABD3-5471-98F3-FEEB-13712AE37B82}"/>
                </a:ext>
              </a:extLst>
            </p:cNvPr>
            <p:cNvSpPr/>
            <p:nvPr/>
          </p:nvSpPr>
          <p:spPr>
            <a:xfrm>
              <a:off x="221171" y="4535082"/>
              <a:ext cx="2900895" cy="222449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34C29D-0E30-7127-5FC5-A501B7F78FE9}"/>
                </a:ext>
              </a:extLst>
            </p:cNvPr>
            <p:cNvSpPr txBox="1"/>
            <p:nvPr/>
          </p:nvSpPr>
          <p:spPr>
            <a:xfrm>
              <a:off x="6343284" y="2006107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Quench</a:t>
              </a:r>
              <a:endParaRPr 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646CD0E-B837-248D-EC1C-01E75A2D4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91345" y="2566744"/>
              <a:ext cx="3147752" cy="236081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B376384-9528-9755-412B-3B164DE99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59185" y="4597782"/>
              <a:ext cx="2874980" cy="215623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3DF9B04-DA7F-D3DE-3CB8-1F45B57A4792}"/>
                </a:ext>
              </a:extLst>
            </p:cNvPr>
            <p:cNvSpPr/>
            <p:nvPr/>
          </p:nvSpPr>
          <p:spPr>
            <a:xfrm>
              <a:off x="3818456" y="4563651"/>
              <a:ext cx="2900895" cy="222449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95FA844-E87E-DCF5-EB1E-AF600C7D8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64964" y="4554126"/>
              <a:ext cx="2874980" cy="215623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F8A7165-2CAE-9696-AB70-4EACDBFA0037}"/>
                </a:ext>
              </a:extLst>
            </p:cNvPr>
            <p:cNvSpPr/>
            <p:nvPr/>
          </p:nvSpPr>
          <p:spPr>
            <a:xfrm>
              <a:off x="7639050" y="4554126"/>
              <a:ext cx="2981325" cy="222449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6FD6BF0C-578D-555E-E9D0-15F688EA4BF7}"/>
                </a:ext>
              </a:extLst>
            </p:cNvPr>
            <p:cNvSpPr/>
            <p:nvPr/>
          </p:nvSpPr>
          <p:spPr>
            <a:xfrm rot="12773262" flipH="1">
              <a:off x="3583297" y="4094601"/>
              <a:ext cx="394433" cy="245127"/>
            </a:xfrm>
            <a:prstGeom prst="parallelogram">
              <a:avLst>
                <a:gd name="adj" fmla="val 65302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9418036-443D-FB13-0339-701AE21226BC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H="1">
              <a:off x="3079733" y="4320086"/>
              <a:ext cx="634230" cy="22284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BF0A2A28-8C5A-36C3-C1CB-D68B83EAD4E1}"/>
                </a:ext>
              </a:extLst>
            </p:cNvPr>
            <p:cNvSpPr/>
            <p:nvPr/>
          </p:nvSpPr>
          <p:spPr>
            <a:xfrm rot="12773262" flipH="1">
              <a:off x="7188982" y="4094601"/>
              <a:ext cx="394433" cy="245127"/>
            </a:xfrm>
            <a:prstGeom prst="parallelogram">
              <a:avLst>
                <a:gd name="adj" fmla="val 65302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9313F47-14F8-814D-593F-9F436D4CF7B0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H="1">
              <a:off x="6685418" y="4320086"/>
              <a:ext cx="634230" cy="22284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739202A9-50C8-AC37-D307-83625DAF1CA4}"/>
                </a:ext>
              </a:extLst>
            </p:cNvPr>
            <p:cNvSpPr/>
            <p:nvPr/>
          </p:nvSpPr>
          <p:spPr>
            <a:xfrm rot="12773262" flipH="1">
              <a:off x="10821747" y="4117132"/>
              <a:ext cx="394433" cy="245127"/>
            </a:xfrm>
            <a:prstGeom prst="parallelogram">
              <a:avLst>
                <a:gd name="adj" fmla="val 65302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87ABFD2-82FD-996A-5AC3-1A2BA9BAD618}"/>
                </a:ext>
              </a:extLst>
            </p:cNvPr>
            <p:cNvCxnSpPr>
              <a:cxnSpLocks/>
              <a:stCxn id="22" idx="0"/>
            </p:cNvCxnSpPr>
            <p:nvPr/>
          </p:nvCxnSpPr>
          <p:spPr>
            <a:xfrm flipH="1">
              <a:off x="10629901" y="4342617"/>
              <a:ext cx="322512" cy="20031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00B03CC-B2D7-6B1D-ADB8-44BA10291682}"/>
              </a:ext>
            </a:extLst>
          </p:cNvPr>
          <p:cNvSpPr txBox="1"/>
          <p:nvPr/>
        </p:nvSpPr>
        <p:spPr>
          <a:xfrm>
            <a:off x="6808146" y="5843743"/>
            <a:ext cx="53200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/>
              <a:t>Fujikura</a:t>
            </a:r>
            <a:r>
              <a:rPr lang="fi-FI" sz="1400" i="1" dirty="0"/>
              <a:t> </a:t>
            </a:r>
            <a:r>
              <a:rPr lang="fi-FI" sz="1400" i="1" dirty="0" err="1"/>
              <a:t>ReBCO</a:t>
            </a:r>
            <a:r>
              <a:rPr lang="fi-FI" sz="1400" i="1" dirty="0"/>
              <a:t> </a:t>
            </a:r>
            <a:r>
              <a:rPr lang="fi-FI" sz="1400" i="1" dirty="0" err="1"/>
              <a:t>tape</a:t>
            </a:r>
            <a:r>
              <a:rPr lang="fi-FI" sz="1400" i="1" dirty="0"/>
              <a:t>, </a:t>
            </a:r>
            <a:r>
              <a:rPr lang="fi-FI" sz="1400" i="1" dirty="0" err="1"/>
              <a:t>demonstration</a:t>
            </a:r>
            <a:r>
              <a:rPr lang="fi-FI" sz="1400" i="1" dirty="0"/>
              <a:t> of hp-</a:t>
            </a:r>
            <a:r>
              <a:rPr lang="fi-FI" sz="1400" i="1" dirty="0" err="1"/>
              <a:t>adaptive</a:t>
            </a:r>
            <a:r>
              <a:rPr lang="fi-FI" sz="1400" i="1" dirty="0"/>
              <a:t> FEM and CERN Feather-2 </a:t>
            </a:r>
            <a:r>
              <a:rPr lang="fi-FI" sz="1400" i="1" dirty="0" err="1"/>
              <a:t>electromagnetic</a:t>
            </a:r>
            <a:r>
              <a:rPr lang="fi-FI" sz="1400" i="1" dirty="0"/>
              <a:t> </a:t>
            </a:r>
            <a:r>
              <a:rPr lang="fi-FI" sz="1400" i="1" dirty="0" err="1"/>
              <a:t>simulation</a:t>
            </a:r>
            <a:r>
              <a:rPr lang="fi-FI" sz="1400" i="1" dirty="0"/>
              <a:t> (A. Halbach, </a:t>
            </a:r>
            <a:r>
              <a:rPr lang="fi-FI" sz="1400" i="1" dirty="0" err="1"/>
              <a:t>now</a:t>
            </a:r>
            <a:r>
              <a:rPr lang="fi-FI" sz="1400" i="1" dirty="0"/>
              <a:t> at </a:t>
            </a:r>
            <a:r>
              <a:rPr lang="fi-FI" sz="1400" i="1" dirty="0" err="1"/>
              <a:t>Quanscient</a:t>
            </a:r>
            <a:r>
              <a:rPr lang="fi-FI" sz="1400" i="1" dirty="0"/>
              <a:t>, </a:t>
            </a:r>
            <a:r>
              <a:rPr lang="fi-FI" sz="1400" i="1" dirty="0">
                <a:solidFill>
                  <a:srgbClr val="6DBEEB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</a:t>
            </a:r>
            <a:r>
              <a:rPr lang="fi-FI" sz="1400" i="1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.Sparselizard.org</a:t>
            </a:r>
            <a:r>
              <a:rPr lang="fi-FI" sz="1400" i="1" dirty="0"/>
              <a:t>  and </a:t>
            </a:r>
            <a:r>
              <a:rPr lang="fi-FI" sz="1400" i="1" dirty="0"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https://quanscient.com/</a:t>
            </a:r>
            <a:r>
              <a:rPr lang="fi-FI" sz="1400" i="1" dirty="0"/>
              <a:t> )</a:t>
            </a:r>
          </a:p>
        </p:txBody>
      </p:sp>
      <p:pic>
        <p:nvPicPr>
          <p:cNvPr id="27" name="Picture 26" descr="A picture containing person, table, man, holding&#10;&#10;Description automatically generated">
            <a:extLst>
              <a:ext uri="{FF2B5EF4-FFF2-40B4-BE49-F238E27FC236}">
                <a16:creationId xmlns:a16="http://schemas.microsoft.com/office/drawing/2014/main" id="{B52EFF61-D7D4-CAC6-2222-8543E3D86E4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187" y="1412850"/>
            <a:ext cx="1500471" cy="150047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2FC4FA0-FC2C-EAB7-CF69-78F69DDBE26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48821"/>
          <a:stretch/>
        </p:blipFill>
        <p:spPr>
          <a:xfrm>
            <a:off x="9384434" y="3805130"/>
            <a:ext cx="2786644" cy="191027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D783217-987E-9CB6-1947-9EF064D432D3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r="5786" b="46214"/>
          <a:stretch/>
        </p:blipFill>
        <p:spPr>
          <a:xfrm>
            <a:off x="7157498" y="3797689"/>
            <a:ext cx="2637362" cy="201672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C524D0A-7828-180D-97A0-D7AD36B698D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44585" y="1243868"/>
            <a:ext cx="2497788" cy="2638942"/>
          </a:xfrm>
          <a:prstGeom prst="rect">
            <a:avLst/>
          </a:prstGeom>
        </p:spPr>
      </p:pic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8EE8C215-F005-CDAE-0FEE-C16855D75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3A1E-8197-4A6D-A53F-66909E1222C4}" type="datetime1">
              <a:rPr lang="fi-FI" smtClean="0"/>
              <a:t>30.5.2025</a:t>
            </a:fld>
            <a:endParaRPr lang="fi-FI"/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7255EB14-6B21-97DA-450B-93B3FE9EB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E56DEFE5-FDE9-4553-1E01-DC37974ED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73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42073-F2C2-1EE3-F41D-FE18851E3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C7873C-BF76-FB14-6636-C12524B16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906" y="648947"/>
            <a:ext cx="7617114" cy="786448"/>
          </a:xfrm>
        </p:spPr>
        <p:txBody>
          <a:bodyPr>
            <a:normAutofit fontScale="90000"/>
          </a:bodyPr>
          <a:lstStyle/>
          <a:p>
            <a:r>
              <a:rPr lang="fi-FI" sz="3600" b="1" dirty="0" err="1"/>
              <a:t>Protection</a:t>
            </a:r>
            <a:r>
              <a:rPr lang="fi-FI" sz="3600" b="1" dirty="0"/>
              <a:t> </a:t>
            </a:r>
            <a:r>
              <a:rPr lang="fi-FI" sz="3600" b="1" dirty="0" err="1"/>
              <a:t>analyses</a:t>
            </a:r>
            <a:r>
              <a:rPr lang="fi-FI" sz="3600" b="1" dirty="0"/>
              <a:t> for </a:t>
            </a:r>
            <a:r>
              <a:rPr lang="fi-FI" sz="3600" b="1" dirty="0" err="1"/>
              <a:t>the</a:t>
            </a:r>
            <a:r>
              <a:rPr lang="fi-FI" sz="3600" b="1" dirty="0"/>
              <a:t> 1-m long Nb</a:t>
            </a:r>
            <a:r>
              <a:rPr lang="fi-FI" sz="3600" b="1" baseline="-25000" dirty="0"/>
              <a:t>3</a:t>
            </a:r>
            <a:r>
              <a:rPr lang="fi-FI" sz="3600" b="1" dirty="0"/>
              <a:t>Sn </a:t>
            </a:r>
            <a:r>
              <a:rPr lang="fi-FI" sz="3600" b="1" dirty="0" err="1"/>
              <a:t>demonstrators</a:t>
            </a:r>
            <a:r>
              <a:rPr lang="fi-FI" sz="3600" b="1" dirty="0"/>
              <a:t> for FCC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2552EF-BF5E-40BC-DD52-8A67A4DE1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990" y="1573619"/>
            <a:ext cx="7044698" cy="5001352"/>
          </a:xfrm>
        </p:spPr>
        <p:txBody>
          <a:bodyPr>
            <a:noAutofit/>
          </a:bodyPr>
          <a:lstStyle/>
          <a:p>
            <a:r>
              <a:rPr lang="fi-FI" sz="1800" dirty="0">
                <a:solidFill>
                  <a:srgbClr val="270047"/>
                </a:solidFill>
              </a:rPr>
              <a:t>FCC </a:t>
            </a:r>
            <a:r>
              <a:rPr lang="fi-FI" sz="1800" dirty="0" err="1">
                <a:solidFill>
                  <a:srgbClr val="270047"/>
                </a:solidFill>
              </a:rPr>
              <a:t>conceptual</a:t>
            </a:r>
            <a:r>
              <a:rPr lang="fi-FI" sz="1800" dirty="0">
                <a:solidFill>
                  <a:srgbClr val="270047"/>
                </a:solidFill>
              </a:rPr>
              <a:t> design 2015-2020 </a:t>
            </a:r>
            <a:r>
              <a:rPr lang="fi-FI" sz="1800" dirty="0" err="1">
                <a:solidFill>
                  <a:srgbClr val="270047"/>
                </a:solidFill>
              </a:rPr>
              <a:t>based</a:t>
            </a:r>
            <a:r>
              <a:rPr lang="fi-FI" sz="1800" dirty="0">
                <a:solidFill>
                  <a:srgbClr val="270047"/>
                </a:solidFill>
              </a:rPr>
              <a:t> on 16 T Nb3Sn </a:t>
            </a:r>
            <a:r>
              <a:rPr lang="fi-FI" sz="1800" dirty="0" err="1">
                <a:solidFill>
                  <a:srgbClr val="270047"/>
                </a:solidFill>
              </a:rPr>
              <a:t>dipoles</a:t>
            </a:r>
            <a:endParaRPr lang="fi-FI" sz="1800" dirty="0">
              <a:solidFill>
                <a:srgbClr val="270047"/>
              </a:solidFill>
            </a:endParaRPr>
          </a:p>
          <a:p>
            <a:r>
              <a:rPr lang="fi-FI" sz="1800" dirty="0">
                <a:solidFill>
                  <a:srgbClr val="270047"/>
                </a:solidFill>
              </a:rPr>
              <a:t>1-m long 14 T </a:t>
            </a:r>
            <a:r>
              <a:rPr lang="fi-FI" sz="1800" dirty="0" err="1">
                <a:solidFill>
                  <a:srgbClr val="270047"/>
                </a:solidFill>
              </a:rPr>
              <a:t>demonstrators</a:t>
            </a:r>
            <a:r>
              <a:rPr lang="fi-FI" sz="1800" dirty="0">
                <a:solidFill>
                  <a:srgbClr val="270047"/>
                </a:solidFill>
              </a:rPr>
              <a:t> to </a:t>
            </a:r>
            <a:r>
              <a:rPr lang="fi-FI" sz="1800" dirty="0" err="1">
                <a:solidFill>
                  <a:srgbClr val="270047"/>
                </a:solidFill>
              </a:rPr>
              <a:t>be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built</a:t>
            </a:r>
            <a:r>
              <a:rPr lang="fi-FI" sz="1800" dirty="0">
                <a:solidFill>
                  <a:srgbClr val="270047"/>
                </a:solidFill>
              </a:rPr>
              <a:t> at CEA, INFN and CIEMAT</a:t>
            </a:r>
          </a:p>
          <a:p>
            <a:r>
              <a:rPr lang="fi-FI" sz="1800" b="1" dirty="0">
                <a:solidFill>
                  <a:srgbClr val="270047"/>
                </a:solidFill>
              </a:rPr>
              <a:t>TAU </a:t>
            </a:r>
            <a:r>
              <a:rPr lang="fi-FI" sz="1800" b="1" dirty="0" err="1">
                <a:solidFill>
                  <a:srgbClr val="270047"/>
                </a:solidFill>
              </a:rPr>
              <a:t>contribution</a:t>
            </a:r>
            <a:r>
              <a:rPr lang="fi-FI" sz="1800" b="1" dirty="0">
                <a:solidFill>
                  <a:srgbClr val="270047"/>
                </a:solidFill>
              </a:rPr>
              <a:t> </a:t>
            </a:r>
            <a:r>
              <a:rPr lang="fi-FI" sz="1800" dirty="0">
                <a:solidFill>
                  <a:srgbClr val="270047"/>
                </a:solidFill>
              </a:rPr>
              <a:t>to CEA </a:t>
            </a:r>
            <a:r>
              <a:rPr lang="fi-FI" sz="1800" dirty="0" err="1">
                <a:solidFill>
                  <a:srgbClr val="270047"/>
                </a:solidFill>
              </a:rPr>
              <a:t>demonstrator</a:t>
            </a:r>
            <a:r>
              <a:rPr lang="fi-FI" sz="1800" dirty="0">
                <a:solidFill>
                  <a:srgbClr val="270047"/>
                </a:solidFill>
              </a:rPr>
              <a:t> R2D2: Analysis of </a:t>
            </a:r>
            <a:r>
              <a:rPr lang="fi-FI" sz="1800" dirty="0" err="1">
                <a:solidFill>
                  <a:srgbClr val="270047"/>
                </a:solidFill>
              </a:rPr>
              <a:t>protection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options</a:t>
            </a:r>
            <a:r>
              <a:rPr lang="fi-FI" sz="1800" dirty="0">
                <a:solidFill>
                  <a:srgbClr val="270047"/>
                </a:solidFill>
              </a:rPr>
              <a:t>, </a:t>
            </a:r>
            <a:r>
              <a:rPr lang="fi-FI" sz="1800" dirty="0" err="1">
                <a:solidFill>
                  <a:srgbClr val="270047"/>
                </a:solidFill>
              </a:rPr>
              <a:t>improving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the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quench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heater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modeling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method</a:t>
            </a:r>
            <a:r>
              <a:rPr lang="fi-FI" sz="1800" dirty="0">
                <a:solidFill>
                  <a:srgbClr val="270047"/>
                </a:solidFill>
              </a:rPr>
              <a:t> and </a:t>
            </a:r>
            <a:r>
              <a:rPr lang="fi-FI" sz="1800" dirty="0" err="1">
                <a:solidFill>
                  <a:srgbClr val="270047"/>
                </a:solidFill>
              </a:rPr>
              <a:t>making</a:t>
            </a:r>
            <a:r>
              <a:rPr lang="fi-FI" sz="1800" dirty="0">
                <a:solidFill>
                  <a:srgbClr val="270047"/>
                </a:solidFill>
              </a:rPr>
              <a:t> it </a:t>
            </a:r>
            <a:r>
              <a:rPr lang="fi-FI" sz="1800" dirty="0" err="1">
                <a:solidFill>
                  <a:srgbClr val="270047"/>
                </a:solidFill>
              </a:rPr>
              <a:t>openly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available</a:t>
            </a:r>
            <a:endParaRPr lang="fi-FI" sz="1800" dirty="0">
              <a:solidFill>
                <a:srgbClr val="270047"/>
              </a:solidFill>
            </a:endParaRPr>
          </a:p>
          <a:p>
            <a:endParaRPr lang="fi-FI" sz="1800" dirty="0">
              <a:solidFill>
                <a:srgbClr val="270047"/>
              </a:solidFill>
            </a:endParaRPr>
          </a:p>
          <a:p>
            <a:endParaRPr lang="fi-FI" sz="1800" dirty="0"/>
          </a:p>
        </p:txBody>
      </p:sp>
      <p:pic>
        <p:nvPicPr>
          <p:cNvPr id="2" name="Picture 1" descr="A picture containing tree&#10;&#10;Description automatically generated">
            <a:extLst>
              <a:ext uri="{FF2B5EF4-FFF2-40B4-BE49-F238E27FC236}">
                <a16:creationId xmlns:a16="http://schemas.microsoft.com/office/drawing/2014/main" id="{0931A507-4850-2A36-E88D-F61154129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524" y="358358"/>
            <a:ext cx="3653747" cy="2055233"/>
          </a:xfrm>
          <a:prstGeom prst="rect">
            <a:avLst/>
          </a:prstGeom>
        </p:spPr>
      </p:pic>
      <p:pic>
        <p:nvPicPr>
          <p:cNvPr id="4" name="Picture 3" descr="A diagram of a paperclip&#10;&#10;AI-generated content may be incorrect.">
            <a:extLst>
              <a:ext uri="{FF2B5EF4-FFF2-40B4-BE49-F238E27FC236}">
                <a16:creationId xmlns:a16="http://schemas.microsoft.com/office/drawing/2014/main" id="{1439B738-AA90-654F-D78C-EBE1F7B17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192" y="2294420"/>
            <a:ext cx="4032142" cy="1348935"/>
          </a:xfrm>
          <a:prstGeom prst="rect">
            <a:avLst/>
          </a:prstGeom>
        </p:spPr>
      </p:pic>
      <p:pic>
        <p:nvPicPr>
          <p:cNvPr id="8" name="Picture 7" descr="A graph of 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1BB74DD1-12E8-550E-7C3C-A354A144AF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3508" y="3785618"/>
            <a:ext cx="4582332" cy="29160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B83C58-34B4-7C27-3194-B1FC9DFB21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5840" y="3770032"/>
            <a:ext cx="2860319" cy="29587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7026A6-0895-335C-1D71-66FE5BF82377}"/>
              </a:ext>
            </a:extLst>
          </p:cNvPr>
          <p:cNvSpPr txBox="1"/>
          <p:nvPr/>
        </p:nvSpPr>
        <p:spPr>
          <a:xfrm>
            <a:off x="0" y="5801808"/>
            <a:ext cx="49793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/>
              <a:t>FCC layout </a:t>
            </a:r>
            <a:r>
              <a:rPr lang="fi-FI" sz="1400" i="1" dirty="0" err="1"/>
              <a:t>proposal</a:t>
            </a:r>
            <a:r>
              <a:rPr lang="fi-FI" sz="1400" i="1" dirty="0"/>
              <a:t> (CERN), R2D2 </a:t>
            </a:r>
            <a:r>
              <a:rPr lang="fi-FI" sz="1400" i="1" dirty="0" err="1"/>
              <a:t>dipole</a:t>
            </a:r>
            <a:r>
              <a:rPr lang="fi-FI" sz="1400" i="1" dirty="0"/>
              <a:t> </a:t>
            </a:r>
            <a:r>
              <a:rPr lang="fi-FI" sz="1400" i="1" dirty="0" err="1"/>
              <a:t>coil</a:t>
            </a:r>
            <a:r>
              <a:rPr lang="fi-FI" sz="1400" i="1" dirty="0"/>
              <a:t> and cross-</a:t>
            </a:r>
            <a:r>
              <a:rPr lang="fi-FI" sz="1400" i="1" dirty="0" err="1"/>
              <a:t>section</a:t>
            </a:r>
            <a:r>
              <a:rPr lang="fi-FI" sz="1400" i="1" dirty="0"/>
              <a:t> (CEA), </a:t>
            </a:r>
            <a:r>
              <a:rPr lang="fi-FI" sz="1400" i="1" dirty="0" err="1"/>
              <a:t>example</a:t>
            </a:r>
            <a:r>
              <a:rPr lang="fi-FI" sz="1400" i="1" dirty="0"/>
              <a:t> </a:t>
            </a:r>
            <a:r>
              <a:rPr lang="fi-FI" sz="1400" i="1" dirty="0" err="1"/>
              <a:t>current</a:t>
            </a:r>
            <a:r>
              <a:rPr lang="fi-FI" sz="1400" i="1" dirty="0"/>
              <a:t> </a:t>
            </a:r>
            <a:r>
              <a:rPr lang="fi-FI" sz="1400" i="1" dirty="0" err="1"/>
              <a:t>decay</a:t>
            </a:r>
            <a:r>
              <a:rPr lang="fi-FI" sz="1400" i="1" dirty="0"/>
              <a:t> and hotspot </a:t>
            </a:r>
            <a:r>
              <a:rPr lang="fi-FI" sz="1400" i="1" dirty="0" err="1"/>
              <a:t>temperature</a:t>
            </a:r>
            <a:r>
              <a:rPr lang="fi-FI" sz="1400" i="1" dirty="0"/>
              <a:t> in R2D2 (D. Liu, </a:t>
            </a:r>
            <a:r>
              <a:rPr lang="fi-FI" sz="1400" i="1" dirty="0" err="1"/>
              <a:t>now</a:t>
            </a:r>
            <a:r>
              <a:rPr lang="fi-FI" sz="1400" i="1" dirty="0"/>
              <a:t> at LUT), </a:t>
            </a:r>
            <a:r>
              <a:rPr lang="fi-FI" sz="1400" i="1" dirty="0" err="1"/>
              <a:t>protection</a:t>
            </a:r>
            <a:r>
              <a:rPr lang="fi-FI" sz="1400" i="1" dirty="0"/>
              <a:t> </a:t>
            </a:r>
            <a:r>
              <a:rPr lang="fi-FI" sz="1400" i="1" dirty="0" err="1"/>
              <a:t>heater</a:t>
            </a:r>
            <a:r>
              <a:rPr lang="fi-FI" sz="1400" i="1" dirty="0"/>
              <a:t> layout </a:t>
            </a:r>
            <a:r>
              <a:rPr lang="fi-FI" sz="1400" i="1" dirty="0" err="1"/>
              <a:t>examples</a:t>
            </a:r>
            <a:r>
              <a:rPr lang="fi-FI" sz="1400" i="1" dirty="0"/>
              <a:t> (T. Salmi)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AEB14B-8170-6D69-AF10-6FB01E9D5B93}"/>
              </a:ext>
            </a:extLst>
          </p:cNvPr>
          <p:cNvSpPr txBox="1"/>
          <p:nvPr/>
        </p:nvSpPr>
        <p:spPr>
          <a:xfrm>
            <a:off x="86763" y="3590220"/>
            <a:ext cx="4582332" cy="2154436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fi-FI" sz="1800" dirty="0" err="1">
                <a:solidFill>
                  <a:srgbClr val="270047"/>
                </a:solidFill>
              </a:rPr>
              <a:t>Protection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options</a:t>
            </a:r>
            <a:r>
              <a:rPr lang="fi-FI" sz="1800" dirty="0">
                <a:solidFill>
                  <a:srgbClr val="270047"/>
                </a:solidFill>
              </a:rPr>
              <a:t>: </a:t>
            </a:r>
            <a:r>
              <a:rPr lang="fi-FI" sz="1800" dirty="0" err="1">
                <a:solidFill>
                  <a:srgbClr val="270047"/>
                </a:solidFill>
              </a:rPr>
              <a:t>Quench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heaters</a:t>
            </a:r>
            <a:r>
              <a:rPr lang="fi-FI" sz="1800" dirty="0">
                <a:solidFill>
                  <a:srgbClr val="270047"/>
                </a:solidFill>
              </a:rPr>
              <a:t> </a:t>
            </a:r>
            <a:r>
              <a:rPr lang="fi-FI" sz="1800" dirty="0" err="1">
                <a:solidFill>
                  <a:srgbClr val="270047"/>
                </a:solidFill>
              </a:rPr>
              <a:t>or</a:t>
            </a:r>
            <a:r>
              <a:rPr lang="fi-FI" sz="1800" dirty="0">
                <a:solidFill>
                  <a:srgbClr val="270047"/>
                </a:solidFill>
              </a:rPr>
              <a:t> CLIQ</a:t>
            </a:r>
          </a:p>
          <a:p>
            <a:pPr lvl="1"/>
            <a:r>
              <a:rPr lang="fi-FI" sz="1400" dirty="0" err="1">
                <a:solidFill>
                  <a:srgbClr val="270047"/>
                </a:solidFill>
              </a:rPr>
              <a:t>After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quench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the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magnet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energy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transforms</a:t>
            </a:r>
            <a:r>
              <a:rPr lang="fi-FI" sz="1400" dirty="0">
                <a:solidFill>
                  <a:srgbClr val="270047"/>
                </a:solidFill>
              </a:rPr>
              <a:t> to </a:t>
            </a:r>
            <a:r>
              <a:rPr lang="fi-FI" sz="1400" dirty="0" err="1">
                <a:solidFill>
                  <a:srgbClr val="270047"/>
                </a:solidFill>
              </a:rPr>
              <a:t>heat</a:t>
            </a:r>
            <a:r>
              <a:rPr lang="fi-FI" sz="1400" dirty="0">
                <a:solidFill>
                  <a:srgbClr val="270047"/>
                </a:solidFill>
              </a:rPr>
              <a:t> via </a:t>
            </a:r>
            <a:r>
              <a:rPr lang="fi-FI" sz="1400" dirty="0" err="1">
                <a:solidFill>
                  <a:srgbClr val="270047"/>
                </a:solidFill>
              </a:rPr>
              <a:t>resistive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heating</a:t>
            </a:r>
            <a:r>
              <a:rPr lang="fi-FI" sz="1400" dirty="0">
                <a:solidFill>
                  <a:srgbClr val="270047"/>
                </a:solidFill>
              </a:rPr>
              <a:t> in </a:t>
            </a:r>
            <a:r>
              <a:rPr lang="fi-FI" sz="1400" dirty="0" err="1">
                <a:solidFill>
                  <a:srgbClr val="270047"/>
                </a:solidFill>
              </a:rPr>
              <a:t>the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quenched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cable</a:t>
            </a:r>
            <a:endParaRPr lang="fi-FI" sz="1400" dirty="0">
              <a:solidFill>
                <a:srgbClr val="270047"/>
              </a:solidFill>
            </a:endParaRPr>
          </a:p>
          <a:p>
            <a:pPr lvl="1"/>
            <a:r>
              <a:rPr lang="fi-FI" sz="1400" dirty="0" err="1">
                <a:solidFill>
                  <a:srgbClr val="270047"/>
                </a:solidFill>
              </a:rPr>
              <a:t>Goal</a:t>
            </a:r>
            <a:r>
              <a:rPr lang="fi-FI" sz="1400" dirty="0">
                <a:solidFill>
                  <a:srgbClr val="270047"/>
                </a:solidFill>
              </a:rPr>
              <a:t> is </a:t>
            </a:r>
            <a:r>
              <a:rPr lang="fi-FI" sz="1400" dirty="0" err="1">
                <a:solidFill>
                  <a:srgbClr val="270047"/>
                </a:solidFill>
              </a:rPr>
              <a:t>heat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the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entire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coil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after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quench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so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that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the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stored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energy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dissipates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unifromly</a:t>
            </a:r>
            <a:endParaRPr lang="fi-FI" sz="1400" dirty="0">
              <a:solidFill>
                <a:srgbClr val="270047"/>
              </a:solidFill>
            </a:endParaRPr>
          </a:p>
          <a:p>
            <a:pPr lvl="1"/>
            <a:r>
              <a:rPr lang="fi-FI" sz="1400" dirty="0" err="1">
                <a:solidFill>
                  <a:srgbClr val="270047"/>
                </a:solidFill>
              </a:rPr>
              <a:t>Heaters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are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stainless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steel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strips</a:t>
            </a:r>
            <a:r>
              <a:rPr lang="fi-FI" sz="1400" dirty="0">
                <a:solidFill>
                  <a:srgbClr val="270047"/>
                </a:solidFill>
              </a:rPr>
              <a:t> on </a:t>
            </a:r>
            <a:r>
              <a:rPr lang="fi-FI" sz="1400" dirty="0" err="1">
                <a:solidFill>
                  <a:srgbClr val="270047"/>
                </a:solidFill>
              </a:rPr>
              <a:t>coil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surface</a:t>
            </a:r>
            <a:r>
              <a:rPr lang="fi-FI" sz="1400" dirty="0">
                <a:solidFill>
                  <a:srgbClr val="270047"/>
                </a:solidFill>
              </a:rPr>
              <a:t>, CLIQ is </a:t>
            </a:r>
            <a:r>
              <a:rPr lang="fi-FI" sz="1400" dirty="0" err="1">
                <a:solidFill>
                  <a:srgbClr val="270047"/>
                </a:solidFill>
              </a:rPr>
              <a:t>based</a:t>
            </a:r>
            <a:r>
              <a:rPr lang="fi-FI" sz="1400" dirty="0">
                <a:solidFill>
                  <a:srgbClr val="270047"/>
                </a:solidFill>
              </a:rPr>
              <a:t> on </a:t>
            </a:r>
            <a:r>
              <a:rPr lang="fi-FI" sz="1400" dirty="0" err="1">
                <a:solidFill>
                  <a:srgbClr val="270047"/>
                </a:solidFill>
              </a:rPr>
              <a:t>inducing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magnet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current</a:t>
            </a:r>
            <a:r>
              <a:rPr lang="fi-FI" sz="1400" dirty="0">
                <a:solidFill>
                  <a:srgbClr val="270047"/>
                </a:solidFill>
              </a:rPr>
              <a:t> </a:t>
            </a:r>
            <a:r>
              <a:rPr lang="fi-FI" sz="1400" dirty="0" err="1">
                <a:solidFill>
                  <a:srgbClr val="270047"/>
                </a:solidFill>
              </a:rPr>
              <a:t>oscillations</a:t>
            </a:r>
            <a:r>
              <a:rPr lang="fi-FI" sz="1400" dirty="0">
                <a:solidFill>
                  <a:srgbClr val="270047"/>
                </a:solidFill>
              </a:rPr>
              <a:t> and AC-</a:t>
            </a:r>
            <a:r>
              <a:rPr lang="fi-FI" sz="1400" dirty="0" err="1">
                <a:solidFill>
                  <a:srgbClr val="270047"/>
                </a:solidFill>
              </a:rPr>
              <a:t>losses</a:t>
            </a:r>
            <a:endParaRPr lang="fi-FI" sz="1400" dirty="0">
              <a:solidFill>
                <a:srgbClr val="270047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A877AD-9D2D-026D-CC0F-D7312AE51D7E}"/>
              </a:ext>
            </a:extLst>
          </p:cNvPr>
          <p:cNvCxnSpPr/>
          <p:nvPr/>
        </p:nvCxnSpPr>
        <p:spPr>
          <a:xfrm flipV="1">
            <a:off x="4358874" y="5613648"/>
            <a:ext cx="373080" cy="20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73C94FAB-EA99-F8E3-C8CC-2377B5389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7199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1759A-5C07-7E4A-B30E-28CE82BFC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8F8B29-EB38-DA0C-1D3D-4DB894CFB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389" y="817043"/>
            <a:ext cx="7905271" cy="78644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Analytical protection analyses for the Muon collider magnets (LTS and HTS)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753598-FA27-9151-CAFC-2EBF5DB39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804" y="1701209"/>
            <a:ext cx="7055330" cy="4873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800" dirty="0"/>
              <a:t>Muon Collider design </a:t>
            </a:r>
            <a:r>
              <a:rPr lang="fi-FI" sz="1800" dirty="0" err="1"/>
              <a:t>space</a:t>
            </a:r>
            <a:r>
              <a:rPr lang="fi-FI" sz="1800" dirty="0"/>
              <a:t> </a:t>
            </a:r>
            <a:r>
              <a:rPr lang="fi-FI" sz="1800" dirty="0" err="1"/>
              <a:t>exploration</a:t>
            </a:r>
            <a:r>
              <a:rPr lang="fi-FI" sz="1800" dirty="0"/>
              <a:t>: </a:t>
            </a:r>
            <a:r>
              <a:rPr lang="fi-FI" sz="1800" dirty="0" err="1"/>
              <a:t>Define</a:t>
            </a:r>
            <a:r>
              <a:rPr lang="fi-FI" sz="1800" dirty="0"/>
              <a:t> </a:t>
            </a:r>
            <a:r>
              <a:rPr lang="fi-FI" sz="1800" dirty="0" err="1"/>
              <a:t>dipole</a:t>
            </a:r>
            <a:r>
              <a:rPr lang="fi-FI" sz="1800" dirty="0"/>
              <a:t> </a:t>
            </a:r>
            <a:r>
              <a:rPr lang="fi-FI" sz="1800" dirty="0" err="1"/>
              <a:t>field</a:t>
            </a:r>
            <a:r>
              <a:rPr lang="fi-FI" sz="1800" dirty="0"/>
              <a:t>, </a:t>
            </a:r>
            <a:r>
              <a:rPr lang="fi-FI" sz="1800" dirty="0" err="1"/>
              <a:t>quadrupole</a:t>
            </a:r>
            <a:r>
              <a:rPr lang="fi-FI" sz="1800" dirty="0"/>
              <a:t> </a:t>
            </a:r>
            <a:r>
              <a:rPr lang="fi-FI" sz="1800" dirty="0" err="1"/>
              <a:t>gradient</a:t>
            </a:r>
            <a:r>
              <a:rPr lang="fi-FI" sz="1800" dirty="0"/>
              <a:t> and </a:t>
            </a:r>
            <a:r>
              <a:rPr lang="fi-FI" sz="1800" dirty="0" err="1"/>
              <a:t>aperture</a:t>
            </a:r>
            <a:r>
              <a:rPr lang="fi-FI" sz="1800" dirty="0"/>
              <a:t> </a:t>
            </a:r>
            <a:r>
              <a:rPr lang="fi-FI" sz="1800" dirty="0" err="1"/>
              <a:t>combinations</a:t>
            </a:r>
            <a:r>
              <a:rPr lang="fi-FI" sz="1800" dirty="0"/>
              <a:t> </a:t>
            </a:r>
            <a:r>
              <a:rPr lang="fi-FI" sz="1800" dirty="0" err="1"/>
              <a:t>that</a:t>
            </a:r>
            <a:r>
              <a:rPr lang="fi-FI" sz="1800" dirty="0"/>
              <a:t> </a:t>
            </a:r>
            <a:r>
              <a:rPr lang="fi-FI" sz="1800" dirty="0" err="1"/>
              <a:t>are</a:t>
            </a:r>
            <a:r>
              <a:rPr lang="fi-FI" sz="1800" dirty="0"/>
              <a:t> </a:t>
            </a:r>
            <a:r>
              <a:rPr lang="fi-FI" sz="1800" dirty="0" err="1"/>
              <a:t>not</a:t>
            </a:r>
            <a:r>
              <a:rPr lang="fi-FI" sz="1800" dirty="0"/>
              <a:t> </a:t>
            </a:r>
            <a:r>
              <a:rPr lang="fi-FI" sz="1800" i="1" dirty="0" err="1"/>
              <a:t>impossible</a:t>
            </a:r>
            <a:r>
              <a:rPr lang="fi-FI" sz="1800" i="1" dirty="0"/>
              <a:t> </a:t>
            </a:r>
            <a:r>
              <a:rPr lang="fi-FI" sz="1800" dirty="0" err="1"/>
              <a:t>with</a:t>
            </a:r>
            <a:r>
              <a:rPr lang="fi-FI" sz="1800" dirty="0"/>
              <a:t> </a:t>
            </a:r>
            <a:r>
              <a:rPr lang="fi-FI" sz="1800" dirty="0" err="1"/>
              <a:t>foreseeable</a:t>
            </a:r>
            <a:r>
              <a:rPr lang="fi-FI" sz="1800" dirty="0"/>
              <a:t> </a:t>
            </a:r>
            <a:r>
              <a:rPr lang="fi-FI" sz="1800" dirty="0" err="1"/>
              <a:t>magnet</a:t>
            </a:r>
            <a:r>
              <a:rPr lang="fi-FI" sz="1800" dirty="0"/>
              <a:t> </a:t>
            </a:r>
            <a:r>
              <a:rPr lang="fi-FI" sz="1800" dirty="0" err="1"/>
              <a:t>technology</a:t>
            </a:r>
            <a:endParaRPr lang="fi-FI" sz="1800" dirty="0"/>
          </a:p>
          <a:p>
            <a:pPr marL="0" indent="0">
              <a:buNone/>
            </a:pPr>
            <a:r>
              <a:rPr lang="fi-FI" sz="1800" dirty="0" err="1"/>
              <a:t>Analytical</a:t>
            </a:r>
            <a:r>
              <a:rPr lang="fi-FI" sz="1800" dirty="0"/>
              <a:t> </a:t>
            </a:r>
            <a:r>
              <a:rPr lang="fi-FI" sz="1800" dirty="0" err="1"/>
              <a:t>estiations</a:t>
            </a:r>
            <a:r>
              <a:rPr lang="fi-FI" sz="1800" dirty="0"/>
              <a:t> </a:t>
            </a:r>
            <a:r>
              <a:rPr lang="fi-FI" sz="1800" dirty="0" err="1"/>
              <a:t>accounting</a:t>
            </a:r>
            <a:r>
              <a:rPr lang="fi-FI" sz="1800" dirty="0"/>
              <a:t> </a:t>
            </a:r>
            <a:r>
              <a:rPr lang="fi-FI" sz="1800" dirty="0" err="1"/>
              <a:t>cost</a:t>
            </a:r>
            <a:r>
              <a:rPr lang="fi-FI" sz="1800" dirty="0"/>
              <a:t>, </a:t>
            </a:r>
            <a:r>
              <a:rPr lang="fi-FI" sz="1800" dirty="0" err="1"/>
              <a:t>superconductor</a:t>
            </a:r>
            <a:r>
              <a:rPr lang="fi-FI" sz="1800" dirty="0"/>
              <a:t> Jc </a:t>
            </a:r>
            <a:r>
              <a:rPr lang="fi-FI" sz="1800" dirty="0" err="1"/>
              <a:t>limitation</a:t>
            </a:r>
            <a:r>
              <a:rPr lang="fi-FI" sz="1800" dirty="0"/>
              <a:t>, </a:t>
            </a:r>
            <a:r>
              <a:rPr lang="fi-FI" sz="1800" dirty="0" err="1"/>
              <a:t>mechanical</a:t>
            </a:r>
            <a:r>
              <a:rPr lang="fi-FI" sz="1800" dirty="0"/>
              <a:t> </a:t>
            </a:r>
            <a:r>
              <a:rPr lang="fi-FI" sz="1800" dirty="0" err="1"/>
              <a:t>stress</a:t>
            </a:r>
            <a:r>
              <a:rPr lang="fi-FI" sz="1800" dirty="0"/>
              <a:t>, and </a:t>
            </a:r>
            <a:r>
              <a:rPr lang="fi-FI" sz="1800" dirty="0" err="1"/>
              <a:t>protection</a:t>
            </a:r>
            <a:endParaRPr lang="fi-FI" sz="1800" dirty="0"/>
          </a:p>
          <a:p>
            <a:pPr marL="0" indent="0">
              <a:buNone/>
            </a:pPr>
            <a:r>
              <a:rPr lang="fi-FI" sz="1800" b="1" dirty="0"/>
              <a:t>TAU </a:t>
            </a:r>
            <a:r>
              <a:rPr lang="fi-FI" sz="1800" b="1" dirty="0" err="1"/>
              <a:t>contribution</a:t>
            </a:r>
            <a:r>
              <a:rPr lang="fi-FI" sz="1800" dirty="0"/>
              <a:t>: </a:t>
            </a:r>
            <a:r>
              <a:rPr lang="fi-FI" sz="1800" dirty="0" err="1"/>
              <a:t>Protection</a:t>
            </a:r>
            <a:r>
              <a:rPr lang="fi-FI" sz="1800" dirty="0"/>
              <a:t> </a:t>
            </a:r>
            <a:r>
              <a:rPr lang="fi-FI" sz="1800" dirty="0" err="1"/>
              <a:t>limit</a:t>
            </a:r>
            <a:r>
              <a:rPr lang="fi-FI" sz="1800" dirty="0"/>
              <a:t> and </a:t>
            </a:r>
            <a:r>
              <a:rPr lang="fi-FI" sz="1800" dirty="0" err="1"/>
              <a:t>disucssions</a:t>
            </a:r>
            <a:r>
              <a:rPr lang="fi-FI" sz="1800" dirty="0"/>
              <a:t> </a:t>
            </a:r>
            <a:r>
              <a:rPr lang="fi-FI" sz="1800" dirty="0" err="1"/>
              <a:t>troughout</a:t>
            </a:r>
            <a:r>
              <a:rPr lang="fi-FI" sz="1800" dirty="0"/>
              <a:t> </a:t>
            </a:r>
            <a:r>
              <a:rPr lang="fi-FI" sz="1800" dirty="0" err="1"/>
              <a:t>the</a:t>
            </a:r>
            <a:r>
              <a:rPr lang="fi-FI" sz="1800" dirty="0"/>
              <a:t> </a:t>
            </a:r>
            <a:r>
              <a:rPr lang="fi-FI" sz="1800" dirty="0" err="1"/>
              <a:t>process</a:t>
            </a:r>
            <a:endParaRPr lang="fi-FI" sz="1800" dirty="0"/>
          </a:p>
        </p:txBody>
      </p:sp>
      <p:pic>
        <p:nvPicPr>
          <p:cNvPr id="3" name="Picture 2" descr="A graph of energy density&#10;&#10;AI-generated content may be incorrect.">
            <a:extLst>
              <a:ext uri="{FF2B5EF4-FFF2-40B4-BE49-F238E27FC236}">
                <a16:creationId xmlns:a16="http://schemas.microsoft.com/office/drawing/2014/main" id="{D0A41D91-FC01-3C59-D3F5-8A5DDC10D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195" y="3911955"/>
            <a:ext cx="4802811" cy="2401406"/>
          </a:xfrm>
          <a:prstGeom prst="rect">
            <a:avLst/>
          </a:prstGeom>
        </p:spPr>
      </p:pic>
      <p:pic>
        <p:nvPicPr>
          <p:cNvPr id="7" name="Picture 6" descr="A group of graphs showing different types of dipole&#10;&#10;AI-generated content may be incorrect.">
            <a:extLst>
              <a:ext uri="{FF2B5EF4-FFF2-40B4-BE49-F238E27FC236}">
                <a16:creationId xmlns:a16="http://schemas.microsoft.com/office/drawing/2014/main" id="{8C46A06E-E0A7-5017-3754-3F8BCBE2B9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0440" b="68908"/>
          <a:stretch/>
        </p:blipFill>
        <p:spPr>
          <a:xfrm>
            <a:off x="8956674" y="4483618"/>
            <a:ext cx="3014131" cy="23529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197781-DEFF-8E14-7185-A845739D257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r="66585"/>
          <a:stretch/>
        </p:blipFill>
        <p:spPr>
          <a:xfrm>
            <a:off x="8030622" y="1210267"/>
            <a:ext cx="4010211" cy="31066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A1E9BC0-946E-CFF7-BF54-14E3702A003C}"/>
              </a:ext>
            </a:extLst>
          </p:cNvPr>
          <p:cNvSpPr txBox="1"/>
          <p:nvPr/>
        </p:nvSpPr>
        <p:spPr>
          <a:xfrm>
            <a:off x="821944" y="6313361"/>
            <a:ext cx="4979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/>
              <a:t>Protection</a:t>
            </a:r>
            <a:r>
              <a:rPr lang="fi-FI" sz="1400" i="1" dirty="0"/>
              <a:t> </a:t>
            </a:r>
            <a:r>
              <a:rPr lang="fi-FI" sz="1400" i="1" dirty="0" err="1"/>
              <a:t>limit</a:t>
            </a:r>
            <a:r>
              <a:rPr lang="fi-FI" sz="1400" i="1" dirty="0"/>
              <a:t> in Nb3Sn </a:t>
            </a:r>
            <a:r>
              <a:rPr lang="fi-FI" sz="1400" i="1" dirty="0" err="1"/>
              <a:t>magnets</a:t>
            </a:r>
            <a:r>
              <a:rPr lang="fi-FI" sz="1400" i="1" dirty="0"/>
              <a:t> and </a:t>
            </a:r>
            <a:r>
              <a:rPr lang="fi-FI" sz="1400" i="1" dirty="0" err="1"/>
              <a:t>comparison</a:t>
            </a:r>
            <a:r>
              <a:rPr lang="fi-FI" sz="1400" i="1" dirty="0"/>
              <a:t> </a:t>
            </a:r>
            <a:r>
              <a:rPr lang="fi-FI" sz="1400" i="1" dirty="0" err="1"/>
              <a:t>with</a:t>
            </a:r>
            <a:r>
              <a:rPr lang="fi-FI" sz="1400" i="1" dirty="0"/>
              <a:t> </a:t>
            </a:r>
            <a:r>
              <a:rPr lang="fi-FI" sz="1400" i="1" dirty="0" err="1"/>
              <a:t>resent</a:t>
            </a:r>
            <a:r>
              <a:rPr lang="fi-FI" sz="1400" i="1" dirty="0"/>
              <a:t> </a:t>
            </a:r>
            <a:r>
              <a:rPr lang="fi-FI" sz="1400" i="1" dirty="0" err="1"/>
              <a:t>magnets</a:t>
            </a:r>
            <a:r>
              <a:rPr lang="fi-FI" sz="1400" i="1" dirty="0"/>
              <a:t> and </a:t>
            </a:r>
            <a:r>
              <a:rPr lang="fi-FI" sz="1400" i="1" dirty="0" err="1"/>
              <a:t>magnet</a:t>
            </a:r>
            <a:r>
              <a:rPr lang="fi-FI" sz="1400" i="1" dirty="0"/>
              <a:t> </a:t>
            </a:r>
            <a:r>
              <a:rPr lang="fi-FI" sz="1400" i="1" dirty="0" err="1"/>
              <a:t>designs</a:t>
            </a:r>
            <a:r>
              <a:rPr lang="fi-FI" sz="1400" i="1" dirty="0"/>
              <a:t> (T. Salmi)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29A19F-7E0E-D9D7-B2B3-CEF5C0DA6657}"/>
              </a:ext>
            </a:extLst>
          </p:cNvPr>
          <p:cNvSpPr txBox="1"/>
          <p:nvPr/>
        </p:nvSpPr>
        <p:spPr>
          <a:xfrm>
            <a:off x="5888136" y="4580944"/>
            <a:ext cx="23113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/>
              <a:t>Allowable</a:t>
            </a:r>
            <a:r>
              <a:rPr lang="fi-FI" sz="1400" i="1" dirty="0"/>
              <a:t> design </a:t>
            </a:r>
            <a:r>
              <a:rPr lang="fi-FI" sz="1400" i="1" dirty="0" err="1"/>
              <a:t>space</a:t>
            </a:r>
            <a:r>
              <a:rPr lang="fi-FI" sz="1400" i="1" dirty="0"/>
              <a:t> for </a:t>
            </a:r>
            <a:r>
              <a:rPr lang="fi-FI" sz="1400" i="1" dirty="0" err="1"/>
              <a:t>ReBCO</a:t>
            </a:r>
            <a:r>
              <a:rPr lang="fi-FI" sz="1400" i="1" dirty="0"/>
              <a:t> </a:t>
            </a:r>
            <a:r>
              <a:rPr lang="fi-FI" sz="1400" i="1" dirty="0" err="1"/>
              <a:t>diples</a:t>
            </a:r>
            <a:r>
              <a:rPr lang="fi-FI" sz="1400" i="1" dirty="0"/>
              <a:t> (INFN) and </a:t>
            </a:r>
            <a:r>
              <a:rPr lang="fi-FI" sz="1400" i="1" dirty="0" err="1"/>
              <a:t>protection</a:t>
            </a:r>
            <a:r>
              <a:rPr lang="fi-FI" sz="1400" i="1" dirty="0"/>
              <a:t> </a:t>
            </a:r>
            <a:r>
              <a:rPr lang="fi-FI" sz="1400" i="1" dirty="0" err="1"/>
              <a:t>limit</a:t>
            </a:r>
            <a:r>
              <a:rPr lang="fi-FI" sz="1400" i="1" dirty="0"/>
              <a:t> in </a:t>
            </a:r>
            <a:r>
              <a:rPr lang="fi-FI" sz="1400" i="1" dirty="0" err="1"/>
              <a:t>insulated</a:t>
            </a:r>
            <a:r>
              <a:rPr lang="fi-FI" sz="1400" i="1" dirty="0"/>
              <a:t>, non-</a:t>
            </a:r>
            <a:r>
              <a:rPr lang="fi-FI" sz="1400" i="1" dirty="0" err="1"/>
              <a:t>insulated</a:t>
            </a:r>
            <a:r>
              <a:rPr lang="fi-FI" sz="1400" i="1" dirty="0"/>
              <a:t>, and </a:t>
            </a:r>
            <a:r>
              <a:rPr lang="fi-FI" sz="1400" i="1" dirty="0" err="1"/>
              <a:t>metal-insulated</a:t>
            </a:r>
            <a:r>
              <a:rPr lang="fi-FI" sz="1400" i="1" dirty="0"/>
              <a:t> </a:t>
            </a:r>
            <a:r>
              <a:rPr lang="fi-FI" sz="1400" i="1" dirty="0" err="1"/>
              <a:t>ReBCO</a:t>
            </a:r>
            <a:r>
              <a:rPr lang="fi-FI" sz="1400" i="1" dirty="0"/>
              <a:t> </a:t>
            </a:r>
            <a:r>
              <a:rPr lang="fi-FI" sz="1400" i="1" dirty="0" err="1"/>
              <a:t>dipoles</a:t>
            </a:r>
            <a:r>
              <a:rPr lang="fi-FI" sz="1400" i="1" dirty="0"/>
              <a:t>  </a:t>
            </a:r>
            <a:r>
              <a:rPr lang="fi-FI" sz="1400" i="1" dirty="0" err="1"/>
              <a:t>with</a:t>
            </a:r>
            <a:r>
              <a:rPr lang="fi-FI" sz="1400" i="1" dirty="0"/>
              <a:t> </a:t>
            </a:r>
            <a:r>
              <a:rPr lang="fi-FI" sz="1400" i="1" dirty="0" err="1"/>
              <a:t>today’s</a:t>
            </a:r>
            <a:r>
              <a:rPr lang="fi-FI" sz="1400" i="1" dirty="0"/>
              <a:t> </a:t>
            </a:r>
            <a:r>
              <a:rPr lang="fi-FI" sz="1400" i="1" dirty="0" err="1"/>
              <a:t>conductor</a:t>
            </a:r>
            <a:r>
              <a:rPr lang="fi-FI" sz="1400" i="1" dirty="0"/>
              <a:t> </a:t>
            </a:r>
            <a:r>
              <a:rPr lang="fi-FI" sz="1400" i="1" dirty="0" err="1"/>
              <a:t>cost</a:t>
            </a:r>
            <a:r>
              <a:rPr lang="fi-FI" sz="1400" i="1" dirty="0"/>
              <a:t> (T. Salmi)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8012555-5C2F-95C6-A171-31A0FAD70C62}"/>
              </a:ext>
            </a:extLst>
          </p:cNvPr>
          <p:cNvCxnSpPr/>
          <p:nvPr/>
        </p:nvCxnSpPr>
        <p:spPr>
          <a:xfrm flipV="1">
            <a:off x="8127093" y="4707852"/>
            <a:ext cx="373080" cy="20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1B016E7-4BD5-BC2A-CD42-634B6066B9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845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569DE-05E8-1A5B-3FD4-6A65F79EE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3D038A-B2EF-1499-0551-DF31E83D2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306" y="498066"/>
            <a:ext cx="11031266" cy="786448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Laboratory upgrade and small scale HTS experiments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017E7C-9A74-9B6F-F653-AC00E107D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991" y="1371600"/>
            <a:ext cx="5279694" cy="5203371"/>
          </a:xfrm>
        </p:spPr>
        <p:txBody>
          <a:bodyPr>
            <a:noAutofit/>
          </a:bodyPr>
          <a:lstStyle/>
          <a:p>
            <a:r>
              <a:rPr lang="fi-FI" dirty="0" err="1">
                <a:solidFill>
                  <a:srgbClr val="270047"/>
                </a:solidFill>
              </a:rPr>
              <a:t>Lab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revival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with</a:t>
            </a:r>
            <a:r>
              <a:rPr lang="fi-FI" dirty="0">
                <a:solidFill>
                  <a:srgbClr val="270047"/>
                </a:solidFill>
              </a:rPr>
              <a:t> BF </a:t>
            </a:r>
            <a:r>
              <a:rPr lang="fi-FI" dirty="0" err="1">
                <a:solidFill>
                  <a:srgbClr val="270047"/>
                </a:solidFill>
              </a:rPr>
              <a:t>co-innovation</a:t>
            </a:r>
            <a:r>
              <a:rPr lang="fi-FI" dirty="0">
                <a:solidFill>
                  <a:srgbClr val="270047"/>
                </a:solidFill>
              </a:rPr>
              <a:t> </a:t>
            </a:r>
            <a:r>
              <a:rPr lang="fi-FI" dirty="0" err="1">
                <a:solidFill>
                  <a:srgbClr val="270047"/>
                </a:solidFill>
              </a:rPr>
              <a:t>funding</a:t>
            </a:r>
            <a:r>
              <a:rPr lang="fi-FI" dirty="0">
                <a:solidFill>
                  <a:srgbClr val="270047"/>
                </a:solidFill>
              </a:rPr>
              <a:t> (SMARAGDI)</a:t>
            </a:r>
          </a:p>
          <a:p>
            <a:pPr lvl="1"/>
            <a:r>
              <a:rPr lang="fi-FI" dirty="0" err="1"/>
              <a:t>Conduction</a:t>
            </a:r>
            <a:r>
              <a:rPr lang="fi-FI" dirty="0"/>
              <a:t> </a:t>
            </a:r>
            <a:r>
              <a:rPr lang="fi-FI" dirty="0" err="1"/>
              <a:t>cooling</a:t>
            </a:r>
            <a:r>
              <a:rPr lang="fi-FI" dirty="0"/>
              <a:t> for 10 – 50 K</a:t>
            </a:r>
          </a:p>
          <a:p>
            <a:pPr lvl="1"/>
            <a:r>
              <a:rPr lang="fi-FI" dirty="0">
                <a:sym typeface="Wingdings" panose="05000000000000000000" pitchFamily="2" charset="2"/>
              </a:rPr>
              <a:t>LN2 </a:t>
            </a:r>
            <a:r>
              <a:rPr lang="fi-FI" dirty="0" err="1">
                <a:sym typeface="Wingdings" panose="05000000000000000000" pitchFamily="2" charset="2"/>
              </a:rPr>
              <a:t>testing</a:t>
            </a:r>
            <a:r>
              <a:rPr lang="fi-FI" dirty="0">
                <a:sym typeface="Wingdings" panose="05000000000000000000" pitchFamily="2" charset="2"/>
              </a:rPr>
              <a:t> at 77 K</a:t>
            </a:r>
          </a:p>
          <a:p>
            <a:pPr lvl="1"/>
            <a:r>
              <a:rPr lang="fi-FI" dirty="0">
                <a:sym typeface="Wingdings" panose="05000000000000000000" pitchFamily="2" charset="2"/>
              </a:rPr>
              <a:t>(</a:t>
            </a:r>
            <a:r>
              <a:rPr lang="fi-FI" dirty="0" err="1">
                <a:sym typeface="Wingdings" panose="05000000000000000000" pitchFamily="2" charset="2"/>
              </a:rPr>
              <a:t>LHe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variable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temperature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cryostat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with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background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field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available</a:t>
            </a:r>
            <a:r>
              <a:rPr lang="fi-FI" dirty="0">
                <a:sym typeface="Wingdings" panose="05000000000000000000" pitchFamily="2" charset="2"/>
              </a:rPr>
              <a:t>, </a:t>
            </a:r>
            <a:r>
              <a:rPr lang="fi-FI" dirty="0" err="1">
                <a:sym typeface="Wingdings" panose="05000000000000000000" pitchFamily="2" charset="2"/>
              </a:rPr>
              <a:t>but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not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installed</a:t>
            </a:r>
            <a:r>
              <a:rPr lang="fi-FI" dirty="0">
                <a:sym typeface="Wingdings" panose="05000000000000000000" pitchFamily="2" charset="2"/>
              </a:rPr>
              <a:t>) </a:t>
            </a:r>
          </a:p>
          <a:p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Material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characterization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at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low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temperatures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, e.g.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new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materials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(3D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printed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metals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) and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thermal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and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electric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properties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required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for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simulation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inputs</a:t>
            </a:r>
            <a:endParaRPr lang="fi-FI" dirty="0">
              <a:solidFill>
                <a:srgbClr val="270047"/>
              </a:solidFill>
              <a:sym typeface="Wingdings" panose="05000000000000000000" pitchFamily="2" charset="2"/>
            </a:endParaRPr>
          </a:p>
          <a:p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Small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scale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experiments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to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support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modeling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, e.g.,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degradation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after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different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bending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scenarios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in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solenoid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winding</a:t>
            </a:r>
            <a:endParaRPr lang="fi-FI" dirty="0">
              <a:solidFill>
                <a:srgbClr val="270047"/>
              </a:solidFill>
              <a:sym typeface="Wingdings" panose="05000000000000000000" pitchFamily="2" charset="2"/>
            </a:endParaRPr>
          </a:p>
          <a:p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Targeted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experiments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: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Ongoing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HTS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degradation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vs.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peak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quench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temperature</a:t>
            </a:r>
            <a:endParaRPr lang="fi-FI" dirty="0">
              <a:solidFill>
                <a:srgbClr val="270047"/>
              </a:solidFill>
              <a:sym typeface="Wingdings" panose="05000000000000000000" pitchFamily="2" charset="2"/>
            </a:endParaRPr>
          </a:p>
          <a:p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Collaboration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with</a:t>
            </a:r>
            <a:r>
              <a:rPr lang="fi-FI" dirty="0">
                <a:solidFill>
                  <a:srgbClr val="270047"/>
                </a:solidFill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rgbClr val="270047"/>
                </a:solidFill>
                <a:sym typeface="Wingdings" panose="05000000000000000000" pitchFamily="2" charset="2"/>
              </a:rPr>
              <a:t>companies</a:t>
            </a:r>
            <a:endParaRPr lang="fi-FI" dirty="0">
              <a:solidFill>
                <a:srgbClr val="270047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E7D726E-4BC4-4A96-CFE1-623B398BFE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2" r="-1" b="7869"/>
          <a:stretch/>
        </p:blipFill>
        <p:spPr bwMode="auto">
          <a:xfrm>
            <a:off x="5856447" y="1591144"/>
            <a:ext cx="5905562" cy="43944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3469F4-C287-FABF-6321-ACC83C923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76CB-2C3E-40D7-A53F-88A7FEBA022B}" type="datetime1">
              <a:rPr lang="fi-FI" smtClean="0"/>
              <a:t>30.5.2025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B62172-52FC-7CBC-4689-F73AE6D0A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A71009-07D9-4C87-33DE-3534C71311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8</a:t>
            </a:fld>
            <a:endParaRPr lang="fi-FI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109D25-8EA3-4002-B086-849546355666}"/>
              </a:ext>
            </a:extLst>
          </p:cNvPr>
          <p:cNvSpPr txBox="1"/>
          <p:nvPr/>
        </p:nvSpPr>
        <p:spPr>
          <a:xfrm>
            <a:off x="8601740" y="6012646"/>
            <a:ext cx="2267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/>
              <a:t>TAU Cryolab</a:t>
            </a:r>
          </a:p>
        </p:txBody>
      </p:sp>
    </p:spTree>
    <p:extLst>
      <p:ext uri="{BB962C8B-B14F-4D97-AF65-F5344CB8AC3E}">
        <p14:creationId xmlns:p14="http://schemas.microsoft.com/office/powerpoint/2010/main" val="51615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C3578-2BFE-6CFD-357D-1D972C8B7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Exploration of using AI-based surrogate models and design optimization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FE28E-8657-2EA3-7F14-F746E35350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Multiphysics FEM </a:t>
            </a:r>
            <a:r>
              <a:rPr lang="fi-FI" dirty="0" err="1"/>
              <a:t>simulations</a:t>
            </a:r>
            <a:r>
              <a:rPr lang="fi-FI" dirty="0"/>
              <a:t> </a:t>
            </a:r>
            <a:r>
              <a:rPr lang="fi-FI" dirty="0" err="1"/>
              <a:t>require</a:t>
            </a:r>
            <a:r>
              <a:rPr lang="fi-FI" dirty="0"/>
              <a:t> a </a:t>
            </a:r>
            <a:r>
              <a:rPr lang="fi-FI" dirty="0" err="1"/>
              <a:t>lot</a:t>
            </a:r>
            <a:r>
              <a:rPr lang="fi-FI" dirty="0"/>
              <a:t> of </a:t>
            </a:r>
            <a:r>
              <a:rPr lang="fi-FI" dirty="0" err="1"/>
              <a:t>time</a:t>
            </a:r>
            <a:r>
              <a:rPr lang="fi-FI" dirty="0"/>
              <a:t>, </a:t>
            </a:r>
            <a:r>
              <a:rPr lang="fi-FI" dirty="0" err="1"/>
              <a:t>expertice</a:t>
            </a:r>
            <a:r>
              <a:rPr lang="fi-FI" dirty="0"/>
              <a:t> of </a:t>
            </a:r>
            <a:r>
              <a:rPr lang="fi-FI" dirty="0" err="1"/>
              <a:t>model</a:t>
            </a:r>
            <a:r>
              <a:rPr lang="fi-FI" dirty="0"/>
              <a:t> </a:t>
            </a:r>
            <a:r>
              <a:rPr lang="fi-FI" dirty="0" err="1"/>
              <a:t>development</a:t>
            </a:r>
            <a:r>
              <a:rPr lang="fi-FI" dirty="0"/>
              <a:t>, and </a:t>
            </a:r>
            <a:r>
              <a:rPr lang="fi-FI" dirty="0" err="1"/>
              <a:t>model</a:t>
            </a:r>
            <a:r>
              <a:rPr lang="fi-FI" dirty="0"/>
              <a:t> </a:t>
            </a:r>
            <a:r>
              <a:rPr lang="fi-FI" dirty="0" err="1"/>
              <a:t>run</a:t>
            </a:r>
            <a:r>
              <a:rPr lang="fi-FI" dirty="0"/>
              <a:t> </a:t>
            </a:r>
            <a:r>
              <a:rPr lang="fi-FI" dirty="0" err="1"/>
              <a:t>time</a:t>
            </a:r>
            <a:r>
              <a:rPr lang="fi-FI" dirty="0"/>
              <a:t>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long </a:t>
            </a:r>
            <a:r>
              <a:rPr lang="fi-FI" dirty="0" err="1"/>
              <a:t>too</a:t>
            </a:r>
            <a:endParaRPr lang="fi-FI" dirty="0"/>
          </a:p>
          <a:p>
            <a:r>
              <a:rPr lang="fi-FI" dirty="0" err="1"/>
              <a:t>Surrogate</a:t>
            </a:r>
            <a:r>
              <a:rPr lang="fi-FI" dirty="0"/>
              <a:t> </a:t>
            </a:r>
            <a:r>
              <a:rPr lang="fi-FI" dirty="0" err="1"/>
              <a:t>models</a:t>
            </a:r>
            <a:r>
              <a:rPr lang="fi-FI" dirty="0"/>
              <a:t> </a:t>
            </a:r>
            <a:r>
              <a:rPr lang="fi-FI" dirty="0" err="1"/>
              <a:t>are</a:t>
            </a:r>
            <a:r>
              <a:rPr lang="fi-FI" dirty="0"/>
              <a:t> e.g. </a:t>
            </a:r>
            <a:r>
              <a:rPr lang="fi-FI" dirty="0" err="1"/>
              <a:t>trained</a:t>
            </a:r>
            <a:r>
              <a:rPr lang="fi-FI" dirty="0"/>
              <a:t> </a:t>
            </a:r>
            <a:r>
              <a:rPr lang="fi-FI" dirty="0" err="1"/>
              <a:t>neural</a:t>
            </a:r>
            <a:r>
              <a:rPr lang="fi-FI" dirty="0"/>
              <a:t> </a:t>
            </a:r>
            <a:r>
              <a:rPr lang="fi-FI" dirty="0" err="1"/>
              <a:t>networks</a:t>
            </a:r>
            <a:r>
              <a:rPr lang="fi-FI" dirty="0"/>
              <a:t> </a:t>
            </a:r>
            <a:r>
              <a:rPr lang="fi-FI" dirty="0" err="1"/>
              <a:t>that</a:t>
            </a:r>
            <a:r>
              <a:rPr lang="fi-FI" dirty="0"/>
              <a:t> </a:t>
            </a:r>
            <a:r>
              <a:rPr lang="fi-FI" dirty="0" err="1"/>
              <a:t>predic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output </a:t>
            </a:r>
            <a:r>
              <a:rPr lang="fi-FI" dirty="0" err="1"/>
              <a:t>based</a:t>
            </a:r>
            <a:r>
              <a:rPr lang="fi-FI" dirty="0"/>
              <a:t> on input </a:t>
            </a:r>
            <a:r>
              <a:rPr lang="fi-FI" dirty="0" err="1"/>
              <a:t>parameters</a:t>
            </a:r>
            <a:r>
              <a:rPr lang="fi-FI" dirty="0"/>
              <a:t>. Training data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FEM </a:t>
            </a:r>
            <a:r>
              <a:rPr lang="fi-FI" dirty="0" err="1"/>
              <a:t>simulations</a:t>
            </a:r>
            <a:r>
              <a:rPr lang="fi-FI" dirty="0"/>
              <a:t>.</a:t>
            </a:r>
          </a:p>
          <a:p>
            <a:pPr lvl="1"/>
            <a:r>
              <a:rPr lang="fi-FI" dirty="0" err="1"/>
              <a:t>Faster</a:t>
            </a:r>
            <a:r>
              <a:rPr lang="fi-FI" dirty="0"/>
              <a:t> </a:t>
            </a:r>
            <a:r>
              <a:rPr lang="fi-FI" dirty="0" err="1"/>
              <a:t>run</a:t>
            </a:r>
            <a:r>
              <a:rPr lang="fi-FI" dirty="0"/>
              <a:t> </a:t>
            </a:r>
            <a:r>
              <a:rPr lang="fi-FI" dirty="0" err="1"/>
              <a:t>time</a:t>
            </a:r>
            <a:r>
              <a:rPr lang="fi-FI" dirty="0"/>
              <a:t>, </a:t>
            </a:r>
            <a:r>
              <a:rPr lang="fi-FI" dirty="0" err="1"/>
              <a:t>accessible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”</a:t>
            </a:r>
            <a:r>
              <a:rPr lang="fi-FI" dirty="0" err="1"/>
              <a:t>everybody</a:t>
            </a:r>
            <a:r>
              <a:rPr lang="fi-FI" dirty="0"/>
              <a:t>”, </a:t>
            </a:r>
            <a:r>
              <a:rPr lang="fi-FI" dirty="0" err="1"/>
              <a:t>can</a:t>
            </a:r>
            <a:r>
              <a:rPr lang="fi-FI" dirty="0"/>
              <a:t> </a:t>
            </a:r>
            <a:r>
              <a:rPr lang="fi-FI" dirty="0" err="1"/>
              <a:t>be</a:t>
            </a:r>
            <a:r>
              <a:rPr lang="fi-FI" dirty="0"/>
              <a:t> </a:t>
            </a:r>
            <a:r>
              <a:rPr lang="fi-FI" dirty="0" err="1"/>
              <a:t>integrated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larger</a:t>
            </a:r>
            <a:r>
              <a:rPr lang="fi-FI" dirty="0"/>
              <a:t> </a:t>
            </a:r>
            <a:r>
              <a:rPr lang="fi-FI" dirty="0" err="1"/>
              <a:t>modeling</a:t>
            </a:r>
            <a:r>
              <a:rPr lang="fi-FI" dirty="0"/>
              <a:t> </a:t>
            </a:r>
            <a:r>
              <a:rPr lang="fi-FI" dirty="0" err="1"/>
              <a:t>schemes</a:t>
            </a:r>
            <a:r>
              <a:rPr lang="fi-FI" dirty="0"/>
              <a:t> </a:t>
            </a:r>
          </a:p>
          <a:p>
            <a:r>
              <a:rPr lang="fi-FI" dirty="0" err="1"/>
              <a:t>Successful</a:t>
            </a:r>
            <a:r>
              <a:rPr lang="fi-FI" dirty="0"/>
              <a:t> </a:t>
            </a:r>
            <a:r>
              <a:rPr lang="fi-FI" dirty="0" err="1"/>
              <a:t>cases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automatized</a:t>
            </a:r>
            <a:r>
              <a:rPr lang="fi-FI" dirty="0"/>
              <a:t> input </a:t>
            </a:r>
            <a:r>
              <a:rPr lang="fi-FI" dirty="0" err="1"/>
              <a:t>generation</a:t>
            </a:r>
            <a:r>
              <a:rPr lang="fi-FI" dirty="0"/>
              <a:t> and </a:t>
            </a:r>
            <a:r>
              <a:rPr lang="fi-FI" dirty="0" err="1"/>
              <a:t>accurate</a:t>
            </a:r>
            <a:r>
              <a:rPr lang="fi-FI" dirty="0"/>
              <a:t> </a:t>
            </a:r>
            <a:r>
              <a:rPr lang="fi-FI" dirty="0" err="1"/>
              <a:t>model</a:t>
            </a:r>
            <a:r>
              <a:rPr lang="fi-FI" dirty="0"/>
              <a:t> </a:t>
            </a:r>
            <a:r>
              <a:rPr lang="fi-FI" dirty="0" err="1"/>
              <a:t>development</a:t>
            </a:r>
            <a:r>
              <a:rPr lang="fi-FI" dirty="0"/>
              <a:t> at TAU</a:t>
            </a:r>
          </a:p>
          <a:p>
            <a:pPr lvl="1"/>
            <a:r>
              <a:rPr lang="fi-FI" dirty="0" err="1"/>
              <a:t>Heater</a:t>
            </a:r>
            <a:r>
              <a:rPr lang="fi-FI" dirty="0"/>
              <a:t> </a:t>
            </a:r>
            <a:r>
              <a:rPr lang="fi-FI" dirty="0" err="1"/>
              <a:t>delays</a:t>
            </a:r>
            <a:r>
              <a:rPr lang="fi-FI" dirty="0"/>
              <a:t> </a:t>
            </a:r>
            <a:r>
              <a:rPr lang="fi-FI" dirty="0" err="1"/>
              <a:t>modeling</a:t>
            </a:r>
            <a:endParaRPr lang="fi-FI" dirty="0"/>
          </a:p>
          <a:p>
            <a:pPr lvl="1"/>
            <a:r>
              <a:rPr lang="fi-FI" dirty="0" err="1"/>
              <a:t>Initial</a:t>
            </a:r>
            <a:r>
              <a:rPr lang="fi-FI" dirty="0"/>
              <a:t> </a:t>
            </a:r>
            <a:r>
              <a:rPr lang="fi-FI" dirty="0" err="1"/>
              <a:t>quench</a:t>
            </a:r>
            <a:r>
              <a:rPr lang="fi-FI" dirty="0"/>
              <a:t> </a:t>
            </a:r>
            <a:r>
              <a:rPr lang="fi-FI" dirty="0" err="1"/>
              <a:t>evolution</a:t>
            </a:r>
            <a:r>
              <a:rPr lang="fi-FI" dirty="0"/>
              <a:t> in HTS </a:t>
            </a:r>
            <a:r>
              <a:rPr lang="fi-FI" dirty="0" err="1"/>
              <a:t>tape</a:t>
            </a:r>
            <a:endParaRPr lang="fi-FI" dirty="0"/>
          </a:p>
          <a:p>
            <a:pPr lvl="1"/>
            <a:r>
              <a:rPr lang="fi-FI" dirty="0" err="1"/>
              <a:t>Solenoid</a:t>
            </a:r>
            <a:r>
              <a:rPr lang="fi-FI" dirty="0"/>
              <a:t> </a:t>
            </a:r>
            <a:r>
              <a:rPr lang="fi-FI" dirty="0" err="1"/>
              <a:t>magnetic</a:t>
            </a:r>
            <a:r>
              <a:rPr lang="fi-FI" dirty="0"/>
              <a:t> </a:t>
            </a:r>
            <a:r>
              <a:rPr lang="fi-FI" dirty="0" err="1"/>
              <a:t>field</a:t>
            </a:r>
            <a:r>
              <a:rPr lang="fi-FI" dirty="0"/>
              <a:t>,                                                                                        </a:t>
            </a:r>
            <a:r>
              <a:rPr lang="fi-FI" dirty="0" err="1"/>
              <a:t>combined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           </a:t>
            </a:r>
            <a:r>
              <a:rPr lang="fi-FI" dirty="0" err="1"/>
              <a:t>combined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new</a:t>
            </a:r>
            <a:r>
              <a:rPr lang="fi-FI" dirty="0"/>
              <a:t> design </a:t>
            </a:r>
            <a:r>
              <a:rPr lang="fi-FI" dirty="0" err="1"/>
              <a:t>optimization</a:t>
            </a:r>
            <a:r>
              <a:rPr lang="fi-FI" dirty="0"/>
              <a:t> </a:t>
            </a:r>
            <a:r>
              <a:rPr lang="fi-FI" dirty="0" err="1"/>
              <a:t>algorithm</a:t>
            </a:r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4DD183-7336-2D9C-44E3-A122AEC467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i-FI"/>
              <a:t>|  </a:t>
            </a:r>
            <a:fld id="{CDC8994D-33BE-6F4B-918B-78B2D731EB1C}" type="slidenum">
              <a:rPr lang="fi-FI" smtClean="0"/>
              <a:pPr/>
              <a:t>9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2945F-B750-F674-03F7-5D6FE3A15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ED66D-E555-4373-8A8B-C09778357662}" type="datetime1">
              <a:rPr lang="fi-FI" smtClean="0"/>
              <a:t>30.5.2025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CDA59-2CF4-5643-E2CB-D07F41C88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/>
              <a:t>T. Salmi, Tampere University, Magnet for accelerators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681C860F-9D46-7DCD-7E84-35949BD62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897" y="4269072"/>
            <a:ext cx="5778463" cy="20050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EDFE68-31EA-7B7C-4E27-D41F34E52F74}"/>
              </a:ext>
            </a:extLst>
          </p:cNvPr>
          <p:cNvSpPr txBox="1"/>
          <p:nvPr/>
        </p:nvSpPr>
        <p:spPr>
          <a:xfrm>
            <a:off x="6275789" y="6228090"/>
            <a:ext cx="5494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/>
              <a:t>Schematic</a:t>
            </a:r>
            <a:r>
              <a:rPr lang="fi-FI" sz="1400" i="1" dirty="0"/>
              <a:t> </a:t>
            </a:r>
            <a:r>
              <a:rPr lang="fi-FI" sz="1400" i="1" dirty="0" err="1"/>
              <a:t>with</a:t>
            </a:r>
            <a:r>
              <a:rPr lang="fi-FI" sz="1400" i="1" dirty="0"/>
              <a:t> </a:t>
            </a:r>
            <a:r>
              <a:rPr lang="fi-FI" sz="1400" i="1" dirty="0" err="1"/>
              <a:t>adaptive</a:t>
            </a:r>
            <a:r>
              <a:rPr lang="fi-FI" sz="1400" i="1" dirty="0"/>
              <a:t> </a:t>
            </a:r>
            <a:r>
              <a:rPr lang="fi-FI" sz="1400" i="1" dirty="0" err="1"/>
              <a:t>surrogate</a:t>
            </a:r>
            <a:r>
              <a:rPr lang="fi-FI" sz="1400" i="1" dirty="0"/>
              <a:t> </a:t>
            </a:r>
            <a:r>
              <a:rPr lang="fi-FI" sz="1400" i="1" dirty="0" err="1"/>
              <a:t>model</a:t>
            </a:r>
            <a:r>
              <a:rPr lang="fi-FI" sz="1400" i="1" dirty="0"/>
              <a:t> </a:t>
            </a:r>
            <a:r>
              <a:rPr lang="fi-FI" sz="1400" i="1" dirty="0" err="1"/>
              <a:t>based</a:t>
            </a:r>
            <a:r>
              <a:rPr lang="fi-FI" sz="1400" i="1" dirty="0"/>
              <a:t> design </a:t>
            </a:r>
            <a:r>
              <a:rPr lang="fi-FI" sz="1400" i="1" dirty="0" err="1"/>
              <a:t>optimization</a:t>
            </a:r>
            <a:r>
              <a:rPr lang="fi-FI" sz="1400" i="1" dirty="0"/>
              <a:t> (D. Wu)</a:t>
            </a:r>
          </a:p>
        </p:txBody>
      </p:sp>
    </p:spTree>
    <p:extLst>
      <p:ext uri="{BB962C8B-B14F-4D97-AF65-F5344CB8AC3E}">
        <p14:creationId xmlns:p14="http://schemas.microsoft.com/office/powerpoint/2010/main" val="382759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UNI Theme">
  <a:themeElements>
    <a:clrScheme name="TUNI colors">
      <a:dk1>
        <a:srgbClr val="4E008E"/>
      </a:dk1>
      <a:lt1>
        <a:srgbClr val="FFFFFF"/>
      </a:lt1>
      <a:dk2>
        <a:srgbClr val="E7E6E6"/>
      </a:dk2>
      <a:lt2>
        <a:srgbClr val="E7E6E6"/>
      </a:lt2>
      <a:accent1>
        <a:srgbClr val="82C8F0"/>
      </a:accent1>
      <a:accent2>
        <a:srgbClr val="F5A5C8"/>
      </a:accent2>
      <a:accent3>
        <a:srgbClr val="FFDCA5"/>
      </a:accent3>
      <a:accent4>
        <a:srgbClr val="C8C8C8"/>
      </a:accent4>
      <a:accent5>
        <a:srgbClr val="F07387"/>
      </a:accent5>
      <a:accent6>
        <a:srgbClr val="7DCDBE"/>
      </a:accent6>
      <a:hlink>
        <a:srgbClr val="6DBEEB"/>
      </a:hlink>
      <a:folHlink>
        <a:srgbClr val="956D8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O_fi" id="{67A6D88E-766C-2E41-A82B-CA3D3587D30B}" vid="{83350E7E-C227-1D4A-A190-63B6A8A57E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6624AA4AC101EA4D9B25110ABD3700C3" ma:contentTypeVersion="6" ma:contentTypeDescription="Luo uusi asiakirja." ma:contentTypeScope="" ma:versionID="818a01d27cbbab88af013c7cee07c23d">
  <xsd:schema xmlns:xsd="http://www.w3.org/2001/XMLSchema" xmlns:xs="http://www.w3.org/2001/XMLSchema" xmlns:p="http://schemas.microsoft.com/office/2006/metadata/properties" xmlns:ns2="01c07d55-d746-46c0-87a3-ef16c54d996b" xmlns:ns3="fc902feb-1d47-40b7-a46e-3a18049fd543" targetNamespace="http://schemas.microsoft.com/office/2006/metadata/properties" ma:root="true" ma:fieldsID="bf2ed4e29714760c70a7e20809feef3b" ns2:_="" ns3:_="">
    <xsd:import namespace="01c07d55-d746-46c0-87a3-ef16c54d996b"/>
    <xsd:import namespace="fc902feb-1d47-40b7-a46e-3a18049fd5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07d55-d746-46c0-87a3-ef16c54d9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902feb-1d47-40b7-a46e-3a18049fd5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fc902feb-1d47-40b7-a46e-3a18049fd543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0FCF3F5-1EBC-4A0C-8666-524ABBBBC9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07d55-d746-46c0-87a3-ef16c54d996b"/>
    <ds:schemaRef ds:uri="fc902feb-1d47-40b7-a46e-3a18049fd5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591241-F6D6-44E5-B1ED-2F622BA991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6903AE-D0F9-4D22-A002-B304F65EF9C4}">
  <ds:schemaRefs>
    <ds:schemaRef ds:uri="http://schemas.microsoft.com/office/2006/documentManagement/types"/>
    <ds:schemaRef ds:uri="http://schemas.microsoft.com/office/infopath/2007/PartnerControls"/>
    <ds:schemaRef ds:uri="fc902feb-1d47-40b7-a46e-3a18049fd543"/>
    <ds:schemaRef ds:uri="http://purl.org/dc/elements/1.1/"/>
    <ds:schemaRef ds:uri="http://schemas.microsoft.com/office/2006/metadata/properties"/>
    <ds:schemaRef ds:uri="01c07d55-d746-46c0-87a3-ef16c54d996b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74814fa1-1a0b-42d1-967a-caddbf829325}" enabled="1" method="Standard" siteId="{fa6944af-cc7c-4cd8-9154-c01132798910}" contentBits="1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TUNI Theme</Template>
  <TotalTime>0</TotalTime>
  <Words>1349</Words>
  <Application>Microsoft Office PowerPoint</Application>
  <PresentationFormat>Widescreen</PresentationFormat>
  <Paragraphs>129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Wingdings</vt:lpstr>
      <vt:lpstr>TUNI Theme</vt:lpstr>
      <vt:lpstr>Superconducting accelerator magnets at Tampere University  Tiina Salmi, Academy Research Fellow</vt:lpstr>
      <vt:lpstr>Outline</vt:lpstr>
      <vt:lpstr>Mini CV (personal research history)</vt:lpstr>
      <vt:lpstr>Magnets for accelerators, research at TAU since 2020</vt:lpstr>
      <vt:lpstr>FEM modeling methods for HTS magnet design</vt:lpstr>
      <vt:lpstr>Protection analyses for the 1-m long Nb3Sn demonstrators for FCC</vt:lpstr>
      <vt:lpstr>Analytical protection analyses for the Muon collider magnets (LTS and HTS)</vt:lpstr>
      <vt:lpstr>Laboratory upgrade and small scale HTS experiments</vt:lpstr>
      <vt:lpstr>Exploration of using AI-based surrogate models and design optimization</vt:lpstr>
      <vt:lpstr>Statistics</vt:lpstr>
      <vt:lpstr>Summary and future 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Tiedekunta x</dc:title>
  <dc:creator>Mervi Jokipii (TAU)</dc:creator>
  <cp:lastModifiedBy>Tiina Salmi (TAU)</cp:lastModifiedBy>
  <cp:revision>270</cp:revision>
  <dcterms:created xsi:type="dcterms:W3CDTF">2020-05-15T04:42:01Z</dcterms:created>
  <dcterms:modified xsi:type="dcterms:W3CDTF">2025-05-30T07:53:03Z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0x0101006624AA4AC101EA4D9B25110ABD3700C3</vt:lpwstr>
  </property>
  <property fmtid="{D5CDD505-2E9C-101B-9397-08002B2CF9AE}" pid="3" name="Order">
    <vt:r8>69200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ClassificationContentMarkingHeaderLocations">
    <vt:lpwstr>TUNI Theme:5</vt:lpwstr>
  </property>
  <property fmtid="{D5CDD505-2E9C-101B-9397-08002B2CF9AE}" pid="9" name="ClassificationContentMarkingHeaderText">
    <vt:lpwstr>TUNI Luottamuksellinen - Confidential (3Y)</vt:lpwstr>
  </property>
</Properties>
</file>