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  <p:sldMasterId id="2147483975" r:id="rId3"/>
  </p:sldMasterIdLst>
  <p:notesMasterIdLst>
    <p:notesMasterId r:id="rId29"/>
  </p:notesMasterIdLst>
  <p:sldIdLst>
    <p:sldId id="374" r:id="rId4"/>
    <p:sldId id="5341" r:id="rId5"/>
    <p:sldId id="5378" r:id="rId6"/>
    <p:sldId id="5379" r:id="rId7"/>
    <p:sldId id="4831" r:id="rId8"/>
    <p:sldId id="5382" r:id="rId9"/>
    <p:sldId id="386" r:id="rId10"/>
    <p:sldId id="5380" r:id="rId11"/>
    <p:sldId id="388" r:id="rId12"/>
    <p:sldId id="389" r:id="rId13"/>
    <p:sldId id="391" r:id="rId14"/>
    <p:sldId id="390" r:id="rId15"/>
    <p:sldId id="392" r:id="rId16"/>
    <p:sldId id="403" r:id="rId17"/>
    <p:sldId id="394" r:id="rId18"/>
    <p:sldId id="395" r:id="rId19"/>
    <p:sldId id="5381" r:id="rId20"/>
    <p:sldId id="396" r:id="rId21"/>
    <p:sldId id="397" r:id="rId22"/>
    <p:sldId id="398" r:id="rId23"/>
    <p:sldId id="399" r:id="rId24"/>
    <p:sldId id="400" r:id="rId25"/>
    <p:sldId id="402" r:id="rId26"/>
    <p:sldId id="401" r:id="rId27"/>
    <p:sldId id="35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141"/>
    <a:srgbClr val="000000"/>
    <a:srgbClr val="002855"/>
    <a:srgbClr val="36573B"/>
    <a:srgbClr val="4C8C2B"/>
    <a:srgbClr val="B94700"/>
    <a:srgbClr val="C3CAD1"/>
    <a:srgbClr val="EA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5633AD-E615-E043-933B-41567AF077BF}" v="251" dt="2025-08-25T18:32:38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46"/>
    <p:restoredTop sz="94786"/>
  </p:normalViewPr>
  <p:slideViewPr>
    <p:cSldViewPr snapToGrid="0">
      <p:cViewPr varScale="1">
        <p:scale>
          <a:sx n="115" d="100"/>
          <a:sy n="115" d="100"/>
        </p:scale>
        <p:origin x="7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8/23/25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3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D3F97-8F4D-FE09-5D05-45F094773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2DC02A-7FD8-7D60-BEC9-3C0FAA11F6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E79E4B-350A-29D0-D146-8FE1C85DC1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994A1-46B1-476E-6BE8-866E9FD17D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8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01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7928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F124A"/>
                </a:solidFill>
              </a:defRPr>
            </a:lvl1pPr>
          </a:lstStyle>
          <a:p>
            <a:fld id="{88A1DFE4-5FC5-43BD-BB7E-75EAD82B965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GB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GB" noProof="0"/>
              <a:t>First Level (Running Text)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Add Title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GB" noProof="0"/>
              <a:t>Footnote</a:t>
            </a:r>
          </a:p>
        </p:txBody>
      </p:sp>
    </p:spTree>
    <p:extLst>
      <p:ext uri="{BB962C8B-B14F-4D97-AF65-F5344CB8AC3E}">
        <p14:creationId xmlns:p14="http://schemas.microsoft.com/office/powerpoint/2010/main" val="186162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7434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25.08.25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230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2344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  <p:sldLayoutId id="2147483974" r:id="rId2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8/23/25</a:t>
            </a:fld>
            <a:endParaRPr lang="en-US" dirty="0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  <p:sldLayoutId id="2147483980" r:id="rId8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-62195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8201" y="6361630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D20882-0ADA-6CCA-3CF4-2B2B2E8B2CBE}"/>
              </a:ext>
            </a:extLst>
          </p:cNvPr>
          <p:cNvSpPr txBox="1"/>
          <p:nvPr userDrawn="1"/>
        </p:nvSpPr>
        <p:spPr>
          <a:xfrm>
            <a:off x="888343" y="60483"/>
            <a:ext cx="902831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333" b="0" noProof="0" dirty="0">
                <a:solidFill>
                  <a:schemeClr val="bg1"/>
                </a:solidFill>
              </a:rPr>
              <a:t>19 May 2025</a:t>
            </a:r>
          </a:p>
        </p:txBody>
      </p:sp>
    </p:spTree>
    <p:extLst>
      <p:ext uri="{BB962C8B-B14F-4D97-AF65-F5344CB8AC3E}">
        <p14:creationId xmlns:p14="http://schemas.microsoft.com/office/powerpoint/2010/main" val="158273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653853/files/thpal146.pdf?subformat=pdfa&amp;version=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celconf.web.cern.ch/srf2021/papers/weptev015.pdf#search=%20domain%3Daccelconf%2Eweb%2Ecern%2Ech%20%20%2Btitle%3A%22cryomodule%22%20%20%2Bauthor%3A%22roger%22%20%20FileExtension%3Dpdf%20%2Durl%3Aabstract%20%2Durl%3Aaccelconf%2Fjacow" TargetMode="External"/><Relationship Id="rId5" Type="http://schemas.openxmlformats.org/officeDocument/2006/relationships/hyperlink" Target="https://search.cern.ch/Pages/results.aspx?k=+domain%3Daccelconf%2Eweb%2Ecern%2Ech++%2Btitle%3A%22cryomodule%22%20+%2Bauthor%3A%22roger%22%20%20FileExtension%3Dpdf%20-url%3Aabstract%20-url%3Aaccelconf/jacow#:~:text=Final%20Design%20of%20the%20Pre%2DProduction%20SSR2%20Cryomodule%20for%E2%80%A6" TargetMode="Externa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5.00274" TargetMode="External"/><Relationship Id="rId2" Type="http://schemas.openxmlformats.org/officeDocument/2006/relationships/hyperlink" Target="https://arxiv.org/abs/2505.00272" TargetMode="Externa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arxiv.org/pdf/1906.02693" TargetMode="External"/><Relationship Id="rId5" Type="http://schemas.openxmlformats.org/officeDocument/2006/relationships/image" Target="../media/image17.png"/><Relationship Id="rId4" Type="http://schemas.openxmlformats.org/officeDocument/2006/relationships/hyperlink" Target="https://arxiv.org/abs/2505.0027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7.png"/><Relationship Id="rId5" Type="http://schemas.openxmlformats.org/officeDocument/2006/relationships/image" Target="../media/image26.tiff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ank Lloyd Wright's skecth">
            <a:extLst>
              <a:ext uri="{FF2B5EF4-FFF2-40B4-BE49-F238E27FC236}">
                <a16:creationId xmlns:a16="http://schemas.microsoft.com/office/drawing/2014/main" id="{920BB0DC-9A99-3D9F-0ADE-34598AB13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746" y="0"/>
            <a:ext cx="8640416" cy="584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/>
          <a:lstStyle/>
          <a:p>
            <a:r>
              <a:rPr lang="en-US" dirty="0"/>
              <a:t>800 MHz SRF R&amp;D for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0" y="4796104"/>
            <a:ext cx="10003536" cy="278477"/>
          </a:xfrm>
        </p:spPr>
        <p:txBody>
          <a:bodyPr/>
          <a:lstStyle/>
          <a:p>
            <a:r>
              <a:rPr lang="en-US" dirty="0"/>
              <a:t>Kellen McGee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5120583"/>
            <a:ext cx="10003537" cy="278476"/>
          </a:xfrm>
        </p:spPr>
        <p:txBody>
          <a:bodyPr/>
          <a:lstStyle/>
          <a:p>
            <a:r>
              <a:rPr lang="en-US" dirty="0"/>
              <a:t>FNAL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August 25, 2025</a:t>
            </a:r>
          </a:p>
        </p:txBody>
      </p:sp>
      <p:pic>
        <p:nvPicPr>
          <p:cNvPr id="1028" name="Picture 4" descr="Monona Terrace">
            <a:extLst>
              <a:ext uri="{FF2B5EF4-FFF2-40B4-BE49-F238E27FC236}">
                <a16:creationId xmlns:a16="http://schemas.microsoft.com/office/drawing/2014/main" id="{FAD1769C-CD57-ADF6-7E15-D2A075BD1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1766" y="6044231"/>
            <a:ext cx="2604365" cy="57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ERN Logo and symbol, meaning, history, PNG, brand">
            <a:extLst>
              <a:ext uri="{FF2B5EF4-FFF2-40B4-BE49-F238E27FC236}">
                <a16:creationId xmlns:a16="http://schemas.microsoft.com/office/drawing/2014/main" id="{75524ADC-51B6-B8E1-1792-EF3E87F76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429" y="4752119"/>
            <a:ext cx="1288885" cy="109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1" descr="Picture 51">
            <a:extLst>
              <a:ext uri="{FF2B5EF4-FFF2-40B4-BE49-F238E27FC236}">
                <a16:creationId xmlns:a16="http://schemas.microsoft.com/office/drawing/2014/main" id="{F730721E-F4D1-AF61-EF47-B223AF7F56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5735" y="4886308"/>
            <a:ext cx="2608848" cy="9236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A41EC47-982B-00C9-2C33-27B04A7F67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59"/>
          <a:stretch/>
        </p:blipFill>
        <p:spPr>
          <a:xfrm>
            <a:off x="1712589" y="801549"/>
            <a:ext cx="4360807" cy="284855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5F830D-F221-3294-3483-1B1FDCC79B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A8E0C3-2B7C-74B7-73F1-03D4FC765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perspective: SRF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F78E6-F3B7-9772-9CF3-D41EF289DA8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C9DE6-A214-35CB-AA9B-390B64091D56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5D58A1-6296-22DD-4622-A90F2C77D9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060"/>
          <a:stretch/>
        </p:blipFill>
        <p:spPr>
          <a:xfrm>
            <a:off x="6528940" y="801549"/>
            <a:ext cx="3933777" cy="603091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FFDAD8E-FD76-9F6E-44F3-EFFE7498E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48" y="3627124"/>
            <a:ext cx="4194674" cy="321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59D2E4-FF22-406B-FB3A-D99B9E028A82}"/>
              </a:ext>
            </a:extLst>
          </p:cNvPr>
          <p:cNvSpPr txBox="1"/>
          <p:nvPr/>
        </p:nvSpPr>
        <p:spPr>
          <a:xfrm>
            <a:off x="7148406" y="426385"/>
            <a:ext cx="3019224" cy="461665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PIP-II HB650: N-doping</a:t>
            </a:r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780EBCC9-764C-6955-E999-15CC4801CC1B}"/>
              </a:ext>
            </a:extLst>
          </p:cNvPr>
          <p:cNvSpPr/>
          <p:nvPr/>
        </p:nvSpPr>
        <p:spPr>
          <a:xfrm>
            <a:off x="8729727" y="526421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1A526C33-DF3F-390D-227E-286D38A1363A}"/>
              </a:ext>
            </a:extLst>
          </p:cNvPr>
          <p:cNvSpPr/>
          <p:nvPr/>
        </p:nvSpPr>
        <p:spPr>
          <a:xfrm>
            <a:off x="8777451" y="229079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21739730-508A-0390-8079-BA06DB3DAC76}"/>
              </a:ext>
            </a:extLst>
          </p:cNvPr>
          <p:cNvSpPr/>
          <p:nvPr/>
        </p:nvSpPr>
        <p:spPr>
          <a:xfrm>
            <a:off x="4204874" y="22586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99AB3E6D-75DD-4A86-74B4-93AA76EAB538}"/>
              </a:ext>
            </a:extLst>
          </p:cNvPr>
          <p:cNvSpPr/>
          <p:nvPr/>
        </p:nvSpPr>
        <p:spPr>
          <a:xfrm>
            <a:off x="3889186" y="54570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8025D-3DF8-79A1-6427-B128DAB7D094}"/>
              </a:ext>
            </a:extLst>
          </p:cNvPr>
          <p:cNvSpPr txBox="1"/>
          <p:nvPr/>
        </p:nvSpPr>
        <p:spPr>
          <a:xfrm>
            <a:off x="2845286" y="786009"/>
            <a:ext cx="2541530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PIP-II LB650: Mid-T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F0CED5-325B-733F-73C3-094EE9A3D963}"/>
              </a:ext>
            </a:extLst>
          </p:cNvPr>
          <p:cNvSpPr txBox="1"/>
          <p:nvPr/>
        </p:nvSpPr>
        <p:spPr>
          <a:xfrm>
            <a:off x="2872506" y="3541290"/>
            <a:ext cx="2513252" cy="400110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FRIB 644 MHz: various</a:t>
            </a:r>
          </a:p>
        </p:txBody>
      </p:sp>
    </p:spTree>
    <p:extLst>
      <p:ext uri="{BB962C8B-B14F-4D97-AF65-F5344CB8AC3E}">
        <p14:creationId xmlns:p14="http://schemas.microsoft.com/office/powerpoint/2010/main" val="1219068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CE98B0-F546-1737-42D1-BA9A6ACB5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B79517-845E-E69B-4AF0-EAABD70016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3FEC69-02F6-2C52-91F3-0EB716B21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perspective: SRF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BD74B-EA9F-C5CF-5FC4-7667A309546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3E48A-FE69-4461-5593-A775E6F3CC4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743544-1532-D810-0D53-57ED4FE7E2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59"/>
          <a:stretch/>
        </p:blipFill>
        <p:spPr>
          <a:xfrm>
            <a:off x="1712589" y="801549"/>
            <a:ext cx="4360807" cy="2848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18350F-EA41-EFDE-86D5-22215177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060"/>
          <a:stretch/>
        </p:blipFill>
        <p:spPr>
          <a:xfrm>
            <a:off x="6528940" y="801549"/>
            <a:ext cx="3933777" cy="603091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E7ED29C-6A3E-6455-2663-90F429CF1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48" y="3627124"/>
            <a:ext cx="4194674" cy="321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A841CD-B7A6-3C64-7C54-F2465194AE16}"/>
              </a:ext>
            </a:extLst>
          </p:cNvPr>
          <p:cNvSpPr txBox="1"/>
          <p:nvPr/>
        </p:nvSpPr>
        <p:spPr>
          <a:xfrm>
            <a:off x="7148406" y="426385"/>
            <a:ext cx="3019224" cy="461665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PIP-II HB650: N-doping</a:t>
            </a:r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F40D2A36-4BC6-D6CD-A876-D15C8791D7EA}"/>
              </a:ext>
            </a:extLst>
          </p:cNvPr>
          <p:cNvSpPr/>
          <p:nvPr/>
        </p:nvSpPr>
        <p:spPr>
          <a:xfrm>
            <a:off x="8729727" y="526421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EC73EA63-9519-C5EE-544A-E46633EAD6B8}"/>
              </a:ext>
            </a:extLst>
          </p:cNvPr>
          <p:cNvSpPr/>
          <p:nvPr/>
        </p:nvSpPr>
        <p:spPr>
          <a:xfrm>
            <a:off x="8777451" y="229079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6E2124BA-512B-B23B-8F73-1C54B296B3AC}"/>
              </a:ext>
            </a:extLst>
          </p:cNvPr>
          <p:cNvSpPr/>
          <p:nvPr/>
        </p:nvSpPr>
        <p:spPr>
          <a:xfrm>
            <a:off x="4204874" y="22586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3201AB3C-6557-AA50-7844-7A920B7A50DF}"/>
              </a:ext>
            </a:extLst>
          </p:cNvPr>
          <p:cNvSpPr/>
          <p:nvPr/>
        </p:nvSpPr>
        <p:spPr>
          <a:xfrm>
            <a:off x="3889186" y="54570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2BC596-B47F-3818-B5EB-255D094CD32C}"/>
              </a:ext>
            </a:extLst>
          </p:cNvPr>
          <p:cNvSpPr txBox="1"/>
          <p:nvPr/>
        </p:nvSpPr>
        <p:spPr>
          <a:xfrm>
            <a:off x="2845286" y="786009"/>
            <a:ext cx="2541530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PIP-II LB650: Mid-T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11572E-807B-AAB9-ED3D-D80C25956714}"/>
              </a:ext>
            </a:extLst>
          </p:cNvPr>
          <p:cNvSpPr txBox="1"/>
          <p:nvPr/>
        </p:nvSpPr>
        <p:spPr>
          <a:xfrm>
            <a:off x="2872506" y="3541290"/>
            <a:ext cx="2513252" cy="400110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FRIB 644 MHz: various</a:t>
            </a:r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7F6B64B9-660E-F1E6-A6F0-5345B2E495F6}"/>
              </a:ext>
            </a:extLst>
          </p:cNvPr>
          <p:cNvSpPr/>
          <p:nvPr/>
        </p:nvSpPr>
        <p:spPr>
          <a:xfrm>
            <a:off x="4522674" y="5103231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264A72BF-14AC-270E-1FD0-553947B739F6}"/>
              </a:ext>
            </a:extLst>
          </p:cNvPr>
          <p:cNvSpPr/>
          <p:nvPr/>
        </p:nvSpPr>
        <p:spPr>
          <a:xfrm>
            <a:off x="9535133" y="4813803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C214A27D-2C5D-3E24-592C-FD513249240F}"/>
              </a:ext>
            </a:extLst>
          </p:cNvPr>
          <p:cNvSpPr/>
          <p:nvPr/>
        </p:nvSpPr>
        <p:spPr>
          <a:xfrm>
            <a:off x="9562186" y="1883227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2CA2E003-547D-7C3E-498E-F042AA85ECA5}"/>
              </a:ext>
            </a:extLst>
          </p:cNvPr>
          <p:cNvSpPr/>
          <p:nvPr/>
        </p:nvSpPr>
        <p:spPr>
          <a:xfrm>
            <a:off x="4994083" y="2108908"/>
            <a:ext cx="364671" cy="419095"/>
          </a:xfrm>
          <a:prstGeom prst="star5">
            <a:avLst>
              <a:gd name="adj" fmla="val 16749"/>
              <a:gd name="hf" fmla="val 105146"/>
              <a:gd name="vf" fmla="val 110557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C03DF35E-D719-C683-4EC0-44BC56C99ED7}"/>
              </a:ext>
            </a:extLst>
          </p:cNvPr>
          <p:cNvSpPr/>
          <p:nvPr/>
        </p:nvSpPr>
        <p:spPr>
          <a:xfrm rot="15465845">
            <a:off x="4693088" y="2150679"/>
            <a:ext cx="241657" cy="4649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nut 20">
            <a:extLst>
              <a:ext uri="{FF2B5EF4-FFF2-40B4-BE49-F238E27FC236}">
                <a16:creationId xmlns:a16="http://schemas.microsoft.com/office/drawing/2014/main" id="{280933CB-71A5-B60B-BE84-284112D35144}"/>
              </a:ext>
            </a:extLst>
          </p:cNvPr>
          <p:cNvSpPr/>
          <p:nvPr/>
        </p:nvSpPr>
        <p:spPr>
          <a:xfrm>
            <a:off x="3857672" y="5439597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C41BB84-D948-7D46-FE4B-810F23EB2374}"/>
              </a:ext>
            </a:extLst>
          </p:cNvPr>
          <p:cNvSpPr/>
          <p:nvPr/>
        </p:nvSpPr>
        <p:spPr>
          <a:xfrm rot="14497574">
            <a:off x="9234989" y="2042100"/>
            <a:ext cx="265438" cy="4368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2A87F7B0-E49F-CBC0-2A05-80943029D1F0}"/>
              </a:ext>
            </a:extLst>
          </p:cNvPr>
          <p:cNvSpPr/>
          <p:nvPr/>
        </p:nvSpPr>
        <p:spPr>
          <a:xfrm rot="14744545">
            <a:off x="9212094" y="4955864"/>
            <a:ext cx="263782" cy="4884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extLst>
              <a:ext uri="{FF2B5EF4-FFF2-40B4-BE49-F238E27FC236}">
                <a16:creationId xmlns:a16="http://schemas.microsoft.com/office/drawing/2014/main" id="{F979FFF5-34E1-DC94-215D-54C84669C7FA}"/>
              </a:ext>
            </a:extLst>
          </p:cNvPr>
          <p:cNvSpPr/>
          <p:nvPr/>
        </p:nvSpPr>
        <p:spPr>
          <a:xfrm>
            <a:off x="8750047" y="524389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F71C3E67-5812-7257-2570-68EB9FBDAC96}"/>
              </a:ext>
            </a:extLst>
          </p:cNvPr>
          <p:cNvSpPr/>
          <p:nvPr/>
        </p:nvSpPr>
        <p:spPr>
          <a:xfrm>
            <a:off x="8777451" y="227047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>
            <a:extLst>
              <a:ext uri="{FF2B5EF4-FFF2-40B4-BE49-F238E27FC236}">
                <a16:creationId xmlns:a16="http://schemas.microsoft.com/office/drawing/2014/main" id="{E161F548-C568-8B28-A361-8EA7C53E0970}"/>
              </a:ext>
            </a:extLst>
          </p:cNvPr>
          <p:cNvSpPr/>
          <p:nvPr/>
        </p:nvSpPr>
        <p:spPr>
          <a:xfrm>
            <a:off x="4204874" y="223833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E264B51B-FC98-6DF7-4A6B-608889B0AEA6}"/>
              </a:ext>
            </a:extLst>
          </p:cNvPr>
          <p:cNvSpPr/>
          <p:nvPr/>
        </p:nvSpPr>
        <p:spPr>
          <a:xfrm rot="14570965">
            <a:off x="4307979" y="5294032"/>
            <a:ext cx="223151" cy="3654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nut 28">
            <a:extLst>
              <a:ext uri="{FF2B5EF4-FFF2-40B4-BE49-F238E27FC236}">
                <a16:creationId xmlns:a16="http://schemas.microsoft.com/office/drawing/2014/main" id="{3B0E21A7-3F62-1E62-8284-533B512BC053}"/>
              </a:ext>
            </a:extLst>
          </p:cNvPr>
          <p:cNvSpPr/>
          <p:nvPr/>
        </p:nvSpPr>
        <p:spPr>
          <a:xfrm>
            <a:off x="4170583" y="224669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>
            <a:extLst>
              <a:ext uri="{FF2B5EF4-FFF2-40B4-BE49-F238E27FC236}">
                <a16:creationId xmlns:a16="http://schemas.microsoft.com/office/drawing/2014/main" id="{97252D17-687A-9EEB-870E-EE32804BE7F4}"/>
              </a:ext>
            </a:extLst>
          </p:cNvPr>
          <p:cNvSpPr/>
          <p:nvPr/>
        </p:nvSpPr>
        <p:spPr>
          <a:xfrm>
            <a:off x="8731100" y="2258258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984651C5-38E0-8E17-CCB8-8F70F64D2D34}"/>
              </a:ext>
            </a:extLst>
          </p:cNvPr>
          <p:cNvSpPr/>
          <p:nvPr/>
        </p:nvSpPr>
        <p:spPr>
          <a:xfrm>
            <a:off x="8684589" y="523710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05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A884A0-B9C2-59BF-EDE6-FAB52BA0B5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EF2E02-A056-73A2-074A-6729DEE06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perspective: SRF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2128F-C19A-B3F5-8BD4-1D6AED9ABAD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93FE8-1006-F834-EC91-AA279AE44ED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D3729D-48E1-4F6E-C240-929EF4ABCB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59"/>
          <a:stretch/>
        </p:blipFill>
        <p:spPr>
          <a:xfrm>
            <a:off x="1712589" y="801549"/>
            <a:ext cx="4360807" cy="2848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C7533A-7EF2-6867-1593-0C5606A0E1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060"/>
          <a:stretch/>
        </p:blipFill>
        <p:spPr>
          <a:xfrm>
            <a:off x="6528940" y="801549"/>
            <a:ext cx="3933777" cy="603091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77D42E5D-F4DC-A955-420C-4A8B7C31C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48" y="3627124"/>
            <a:ext cx="4194674" cy="321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47A089-463D-BA27-BA48-1A0AED9556BD}"/>
              </a:ext>
            </a:extLst>
          </p:cNvPr>
          <p:cNvSpPr txBox="1"/>
          <p:nvPr/>
        </p:nvSpPr>
        <p:spPr>
          <a:xfrm>
            <a:off x="7148406" y="426385"/>
            <a:ext cx="3019224" cy="461665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PIP-II HB650: N-doping</a:t>
            </a:r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E67B6D94-0C0B-9201-DCC7-BD48D9C2517F}"/>
              </a:ext>
            </a:extLst>
          </p:cNvPr>
          <p:cNvSpPr/>
          <p:nvPr/>
        </p:nvSpPr>
        <p:spPr>
          <a:xfrm>
            <a:off x="8729727" y="526421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7D24E22F-04B3-CB16-A870-F516497F4B4C}"/>
              </a:ext>
            </a:extLst>
          </p:cNvPr>
          <p:cNvSpPr/>
          <p:nvPr/>
        </p:nvSpPr>
        <p:spPr>
          <a:xfrm>
            <a:off x="8777451" y="229079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5ED81D73-3D92-FA8C-CC64-31651C71FCE3}"/>
              </a:ext>
            </a:extLst>
          </p:cNvPr>
          <p:cNvSpPr/>
          <p:nvPr/>
        </p:nvSpPr>
        <p:spPr>
          <a:xfrm>
            <a:off x="4204874" y="22586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D210D8B4-E592-A970-488B-EECE71DF2107}"/>
              </a:ext>
            </a:extLst>
          </p:cNvPr>
          <p:cNvSpPr/>
          <p:nvPr/>
        </p:nvSpPr>
        <p:spPr>
          <a:xfrm>
            <a:off x="3889186" y="545705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84032B-6AAD-34A0-52CA-8947C7AE6E17}"/>
              </a:ext>
            </a:extLst>
          </p:cNvPr>
          <p:cNvSpPr txBox="1"/>
          <p:nvPr/>
        </p:nvSpPr>
        <p:spPr>
          <a:xfrm>
            <a:off x="2845286" y="786009"/>
            <a:ext cx="2541530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PIP-II LB650: Mid-T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2796FD-5CF5-520B-0A20-1F4F09D8755C}"/>
              </a:ext>
            </a:extLst>
          </p:cNvPr>
          <p:cNvSpPr txBox="1"/>
          <p:nvPr/>
        </p:nvSpPr>
        <p:spPr>
          <a:xfrm>
            <a:off x="2872506" y="3541290"/>
            <a:ext cx="2513252" cy="400110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FRIB 644 MHz: various</a:t>
            </a:r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0E06B96C-A6F4-A96E-0369-4797D0C7ADCD}"/>
              </a:ext>
            </a:extLst>
          </p:cNvPr>
          <p:cNvSpPr/>
          <p:nvPr/>
        </p:nvSpPr>
        <p:spPr>
          <a:xfrm>
            <a:off x="4522674" y="5103231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D7593B2C-2305-05D7-AD87-728E6CBCCBC7}"/>
              </a:ext>
            </a:extLst>
          </p:cNvPr>
          <p:cNvSpPr/>
          <p:nvPr/>
        </p:nvSpPr>
        <p:spPr>
          <a:xfrm>
            <a:off x="9535133" y="4813803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F500B29E-D371-E723-6853-A6412FDC58E0}"/>
              </a:ext>
            </a:extLst>
          </p:cNvPr>
          <p:cNvSpPr/>
          <p:nvPr/>
        </p:nvSpPr>
        <p:spPr>
          <a:xfrm>
            <a:off x="9562186" y="1883227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B115034B-7E8D-5F9E-26DB-A0BBEAAB8E6E}"/>
              </a:ext>
            </a:extLst>
          </p:cNvPr>
          <p:cNvSpPr/>
          <p:nvPr/>
        </p:nvSpPr>
        <p:spPr>
          <a:xfrm>
            <a:off x="4994083" y="2108908"/>
            <a:ext cx="364671" cy="419095"/>
          </a:xfrm>
          <a:prstGeom prst="star5">
            <a:avLst>
              <a:gd name="adj" fmla="val 16749"/>
              <a:gd name="hf" fmla="val 105146"/>
              <a:gd name="vf" fmla="val 110557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C252A0AC-205C-0A8E-9822-43FAB5FCB4B7}"/>
              </a:ext>
            </a:extLst>
          </p:cNvPr>
          <p:cNvSpPr/>
          <p:nvPr/>
        </p:nvSpPr>
        <p:spPr>
          <a:xfrm rot="15465845">
            <a:off x="4693088" y="2150679"/>
            <a:ext cx="241657" cy="4649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nut 20">
            <a:extLst>
              <a:ext uri="{FF2B5EF4-FFF2-40B4-BE49-F238E27FC236}">
                <a16:creationId xmlns:a16="http://schemas.microsoft.com/office/drawing/2014/main" id="{4B6A2E3F-94B0-9A33-4866-3BA2EA4CA9C4}"/>
              </a:ext>
            </a:extLst>
          </p:cNvPr>
          <p:cNvSpPr/>
          <p:nvPr/>
        </p:nvSpPr>
        <p:spPr>
          <a:xfrm>
            <a:off x="3857672" y="5439597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7003DFA0-1120-4235-0B24-807D13D2B600}"/>
              </a:ext>
            </a:extLst>
          </p:cNvPr>
          <p:cNvSpPr/>
          <p:nvPr/>
        </p:nvSpPr>
        <p:spPr>
          <a:xfrm rot="14497574">
            <a:off x="9234989" y="2042100"/>
            <a:ext cx="265438" cy="4368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CA532D61-29AE-FEAF-B0BD-B561F3385731}"/>
              </a:ext>
            </a:extLst>
          </p:cNvPr>
          <p:cNvSpPr/>
          <p:nvPr/>
        </p:nvSpPr>
        <p:spPr>
          <a:xfrm rot="14744545">
            <a:off x="9212094" y="4955864"/>
            <a:ext cx="263782" cy="4884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extLst>
              <a:ext uri="{FF2B5EF4-FFF2-40B4-BE49-F238E27FC236}">
                <a16:creationId xmlns:a16="http://schemas.microsoft.com/office/drawing/2014/main" id="{DACE5D70-B7D4-BFA8-F476-F09B80F7FC55}"/>
              </a:ext>
            </a:extLst>
          </p:cNvPr>
          <p:cNvSpPr/>
          <p:nvPr/>
        </p:nvSpPr>
        <p:spPr>
          <a:xfrm>
            <a:off x="8750047" y="5243891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1664CE9E-9C7F-2483-01B7-A2F8786A3A58}"/>
              </a:ext>
            </a:extLst>
          </p:cNvPr>
          <p:cNvSpPr/>
          <p:nvPr/>
        </p:nvSpPr>
        <p:spPr>
          <a:xfrm>
            <a:off x="8777451" y="2270474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>
            <a:extLst>
              <a:ext uri="{FF2B5EF4-FFF2-40B4-BE49-F238E27FC236}">
                <a16:creationId xmlns:a16="http://schemas.microsoft.com/office/drawing/2014/main" id="{0C046120-2544-2CB3-CC6D-5F36C13DCE03}"/>
              </a:ext>
            </a:extLst>
          </p:cNvPr>
          <p:cNvSpPr/>
          <p:nvPr/>
        </p:nvSpPr>
        <p:spPr>
          <a:xfrm>
            <a:off x="4204874" y="2238335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5DC95C06-2A1E-9129-6828-213E18298EB4}"/>
              </a:ext>
            </a:extLst>
          </p:cNvPr>
          <p:cNvSpPr/>
          <p:nvPr/>
        </p:nvSpPr>
        <p:spPr>
          <a:xfrm rot="14570965">
            <a:off x="4307979" y="5294032"/>
            <a:ext cx="223151" cy="3654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nut 28">
            <a:extLst>
              <a:ext uri="{FF2B5EF4-FFF2-40B4-BE49-F238E27FC236}">
                <a16:creationId xmlns:a16="http://schemas.microsoft.com/office/drawing/2014/main" id="{7F745C54-CA37-2D42-10D5-BD803260A8CE}"/>
              </a:ext>
            </a:extLst>
          </p:cNvPr>
          <p:cNvSpPr/>
          <p:nvPr/>
        </p:nvSpPr>
        <p:spPr>
          <a:xfrm>
            <a:off x="4170583" y="224669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>
            <a:extLst>
              <a:ext uri="{FF2B5EF4-FFF2-40B4-BE49-F238E27FC236}">
                <a16:creationId xmlns:a16="http://schemas.microsoft.com/office/drawing/2014/main" id="{DEBB270E-FEFC-2C9C-5DA3-C326AE7E3126}"/>
              </a:ext>
            </a:extLst>
          </p:cNvPr>
          <p:cNvSpPr/>
          <p:nvPr/>
        </p:nvSpPr>
        <p:spPr>
          <a:xfrm>
            <a:off x="8731100" y="2258258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>
            <a:extLst>
              <a:ext uri="{FF2B5EF4-FFF2-40B4-BE49-F238E27FC236}">
                <a16:creationId xmlns:a16="http://schemas.microsoft.com/office/drawing/2014/main" id="{EFC19A43-A80F-F6C3-71B7-C767032F9B21}"/>
              </a:ext>
            </a:extLst>
          </p:cNvPr>
          <p:cNvSpPr/>
          <p:nvPr/>
        </p:nvSpPr>
        <p:spPr>
          <a:xfrm>
            <a:off x="8684589" y="5237109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771EB2F-5714-EE25-5275-13BFF8EAF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660" y="1341279"/>
            <a:ext cx="5440458" cy="4702734"/>
          </a:xfrm>
          <a:prstGeom prst="rect">
            <a:avLst/>
          </a:prstGeom>
        </p:spPr>
      </p:pic>
      <p:sp>
        <p:nvSpPr>
          <p:cNvPr id="33" name="5-Point Star 32">
            <a:extLst>
              <a:ext uri="{FF2B5EF4-FFF2-40B4-BE49-F238E27FC236}">
                <a16:creationId xmlns:a16="http://schemas.microsoft.com/office/drawing/2014/main" id="{5D532936-555F-1C7D-BB94-4ADEF2E457A9}"/>
              </a:ext>
            </a:extLst>
          </p:cNvPr>
          <p:cNvSpPr/>
          <p:nvPr/>
        </p:nvSpPr>
        <p:spPr>
          <a:xfrm>
            <a:off x="6142497" y="3161703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D36518-699C-5DA2-8770-8EC347A2FA65}"/>
              </a:ext>
            </a:extLst>
          </p:cNvPr>
          <p:cNvSpPr txBox="1"/>
          <p:nvPr/>
        </p:nvSpPr>
        <p:spPr>
          <a:xfrm>
            <a:off x="4222343" y="2133979"/>
            <a:ext cx="2040943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1-cell 650 MHz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CDC51E-4EBB-B839-8683-940CC27780E8}"/>
              </a:ext>
            </a:extLst>
          </p:cNvPr>
          <p:cNvSpPr txBox="1"/>
          <p:nvPr/>
        </p:nvSpPr>
        <p:spPr>
          <a:xfrm>
            <a:off x="4150848" y="4309788"/>
            <a:ext cx="2107115" cy="461665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“Optimized EP”</a:t>
            </a:r>
          </a:p>
        </p:txBody>
      </p:sp>
    </p:spTree>
    <p:extLst>
      <p:ext uri="{BB962C8B-B14F-4D97-AF65-F5344CB8AC3E}">
        <p14:creationId xmlns:p14="http://schemas.microsoft.com/office/powerpoint/2010/main" val="4110887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35C90E-2C78-1E6C-CD08-CA334E5E06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881307" cy="4655566"/>
          </a:xfrm>
        </p:spPr>
        <p:txBody>
          <a:bodyPr/>
          <a:lstStyle/>
          <a:p>
            <a:r>
              <a:rPr lang="en-US" dirty="0"/>
              <a:t>Cavity fabricated at </a:t>
            </a:r>
            <a:r>
              <a:rPr lang="en-US" dirty="0" err="1"/>
              <a:t>JLab</a:t>
            </a:r>
            <a:r>
              <a:rPr lang="en-US" dirty="0"/>
              <a:t>, currently at FNAL</a:t>
            </a:r>
          </a:p>
          <a:p>
            <a:r>
              <a:rPr lang="en-US" dirty="0"/>
              <a:t>High-power RF cold-test baseline electropolish</a:t>
            </a:r>
          </a:p>
          <a:p>
            <a:pPr lvl="1"/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~3x10</a:t>
            </a:r>
            <a:r>
              <a:rPr lang="en-US" baseline="30000" dirty="0"/>
              <a:t>10</a:t>
            </a:r>
            <a:r>
              <a:rPr lang="en-US" dirty="0"/>
              <a:t> at 25 MV/m</a:t>
            </a:r>
          </a:p>
          <a:p>
            <a:pPr lvl="1"/>
            <a:r>
              <a:rPr lang="en-US" dirty="0"/>
              <a:t>Quench at 27 MV/m</a:t>
            </a:r>
          </a:p>
          <a:p>
            <a:r>
              <a:rPr lang="en-US" dirty="0"/>
              <a:t>Explore advanced techniques for &gt;26% improvement in Q</a:t>
            </a:r>
            <a:r>
              <a:rPr lang="en-US" baseline="-25000" dirty="0"/>
              <a:t>0</a:t>
            </a:r>
            <a:endParaRPr lang="en-US" dirty="0"/>
          </a:p>
          <a:p>
            <a:pPr lvl="1"/>
            <a:r>
              <a:rPr lang="en-US" dirty="0">
                <a:highlight>
                  <a:srgbClr val="FFFF00"/>
                </a:highlight>
              </a:rPr>
              <a:t>Mid-T baking </a:t>
            </a:r>
            <a:r>
              <a:rPr lang="en-US" b="1" dirty="0">
                <a:highlight>
                  <a:srgbClr val="FFFF00"/>
                </a:highlight>
              </a:rPr>
              <a:t>complete 7/2025! </a:t>
            </a:r>
          </a:p>
          <a:p>
            <a:pPr lvl="2"/>
            <a:r>
              <a:rPr lang="en-US" b="1" dirty="0">
                <a:highlight>
                  <a:srgbClr val="FFFF00"/>
                </a:highlight>
              </a:rPr>
              <a:t>Cold-test expected Fall 2025</a:t>
            </a:r>
          </a:p>
          <a:p>
            <a:pPr lvl="1"/>
            <a:r>
              <a:rPr lang="en-US" dirty="0"/>
              <a:t>N-doping?</a:t>
            </a:r>
          </a:p>
          <a:p>
            <a:pPr lvl="1"/>
            <a:r>
              <a:rPr lang="en-US" dirty="0"/>
              <a:t>Nb3Sn (future)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FC0466-11DB-853C-A7D2-4BDE242E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800 MHz 5-cell cavity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CC3D02-4F07-96CD-41F0-4220DD17E8B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First experiments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979B2-F4AF-1FA4-C7A6-04782D28288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048A40-319D-613F-744D-105E5A986C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586" b="18963"/>
          <a:stretch/>
        </p:blipFill>
        <p:spPr>
          <a:xfrm>
            <a:off x="7080779" y="396799"/>
            <a:ext cx="4288642" cy="20409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EA1F64-54F6-D6E4-DFDE-D7898DD68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918" y="2422544"/>
            <a:ext cx="4935167" cy="4168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E91CF8-E7EC-D9B3-1EE7-A4EBBF9E4798}"/>
              </a:ext>
            </a:extLst>
          </p:cNvPr>
          <p:cNvSpPr txBox="1"/>
          <p:nvPr/>
        </p:nvSpPr>
        <p:spPr>
          <a:xfrm>
            <a:off x="5448708" y="6436976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F. </a:t>
            </a:r>
            <a:r>
              <a:rPr lang="en-US" sz="1400" i="1" dirty="0" err="1"/>
              <a:t>Marhauser</a:t>
            </a:r>
            <a:r>
              <a:rPr lang="en-US" sz="1400" i="1" dirty="0"/>
              <a:t> et al. </a:t>
            </a:r>
            <a:r>
              <a:rPr lang="en-US" sz="1100" i="1" dirty="0">
                <a:hlinkClick r:id="rId4"/>
              </a:rPr>
              <a:t>802 MHz ERL Cavity Design and Development (cern.ch)</a:t>
            </a:r>
            <a:r>
              <a:rPr lang="en-US" sz="1100" i="1" dirty="0"/>
              <a:t> IPAC 2018 </a:t>
            </a:r>
            <a:r>
              <a:rPr lang="en-US" sz="1100" b="1" i="0" dirty="0">
                <a:solidFill>
                  <a:srgbClr val="767676"/>
                </a:solidFill>
                <a:effectLst/>
                <a:latin typeface="Roboto" panose="02000000000000000000" pitchFamily="2" charset="0"/>
              </a:rPr>
              <a:t>THPAL146</a:t>
            </a:r>
            <a:endParaRPr lang="en-US" sz="1400" i="1" dirty="0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27D0EB85-AC04-40D2-4B01-92FEA51C5140}"/>
              </a:ext>
            </a:extLst>
          </p:cNvPr>
          <p:cNvSpPr/>
          <p:nvPr/>
        </p:nvSpPr>
        <p:spPr>
          <a:xfrm>
            <a:off x="9792108" y="3233447"/>
            <a:ext cx="364671" cy="419095"/>
          </a:xfrm>
          <a:prstGeom prst="star5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88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>
            <a:extLst>
              <a:ext uri="{FF2B5EF4-FFF2-40B4-BE49-F238E27FC236}">
                <a16:creationId xmlns:a16="http://schemas.microsoft.com/office/drawing/2014/main" id="{BE91E072-F1A1-7E6E-DA1B-5F0FA4F6C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116" y="3335738"/>
            <a:ext cx="4556115" cy="352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0524C9-1C4A-2966-8131-47D625FE1C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368303" cy="4655566"/>
          </a:xfrm>
        </p:spPr>
        <p:txBody>
          <a:bodyPr/>
          <a:lstStyle/>
          <a:p>
            <a:r>
              <a:rPr lang="en-US" dirty="0"/>
              <a:t>Flux trapping degrades Q!</a:t>
            </a:r>
          </a:p>
          <a:p>
            <a:pPr lvl="1"/>
            <a:r>
              <a:rPr lang="en-US" dirty="0"/>
              <a:t>Varies within Nb batches</a:t>
            </a:r>
          </a:p>
          <a:p>
            <a:pPr lvl="1"/>
            <a:r>
              <a:rPr lang="en-US" dirty="0"/>
              <a:t>Highly correlated with Nb texture</a:t>
            </a:r>
          </a:p>
          <a:p>
            <a:pPr lvl="1"/>
            <a:r>
              <a:rPr lang="en-US" dirty="0"/>
              <a:t>Difficult/impossible to control at the Nb vendor level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93C482-0096-AE91-7C84-591CF65A9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challenges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E6FAE-AA69-66B0-A9C9-58AFFE5F3FA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Magnetic flux trapping and implications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98876-1346-246E-A947-6FEC19479D1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D7F283-6A39-C672-17F8-49C0DF8AC8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5059"/>
          <a:stretch/>
        </p:blipFill>
        <p:spPr>
          <a:xfrm>
            <a:off x="7075177" y="425206"/>
            <a:ext cx="4360807" cy="2848555"/>
          </a:xfrm>
          <a:prstGeom prst="rect">
            <a:avLst/>
          </a:prstGeom>
        </p:spPr>
      </p:pic>
      <p:sp>
        <p:nvSpPr>
          <p:cNvPr id="7" name="5-Point Star 18">
            <a:extLst>
              <a:ext uri="{FF2B5EF4-FFF2-40B4-BE49-F238E27FC236}">
                <a16:creationId xmlns:a16="http://schemas.microsoft.com/office/drawing/2014/main" id="{911F570E-B720-A876-1DB0-0FD20BD7A801}"/>
              </a:ext>
            </a:extLst>
          </p:cNvPr>
          <p:cNvSpPr/>
          <p:nvPr/>
        </p:nvSpPr>
        <p:spPr>
          <a:xfrm>
            <a:off x="10388421" y="1752885"/>
            <a:ext cx="364671" cy="419095"/>
          </a:xfrm>
          <a:prstGeom prst="star5">
            <a:avLst>
              <a:gd name="adj" fmla="val 16749"/>
              <a:gd name="hf" fmla="val 105146"/>
              <a:gd name="vf" fmla="val 110557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onut 19">
            <a:extLst>
              <a:ext uri="{FF2B5EF4-FFF2-40B4-BE49-F238E27FC236}">
                <a16:creationId xmlns:a16="http://schemas.microsoft.com/office/drawing/2014/main" id="{E4569297-74B1-77B0-2C65-072243AAD6FE}"/>
              </a:ext>
            </a:extLst>
          </p:cNvPr>
          <p:cNvSpPr/>
          <p:nvPr/>
        </p:nvSpPr>
        <p:spPr>
          <a:xfrm>
            <a:off x="9567698" y="1851967"/>
            <a:ext cx="364671" cy="393094"/>
          </a:xfrm>
          <a:prstGeom prst="donut">
            <a:avLst>
              <a:gd name="adj" fmla="val 47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wn Arrow 20">
            <a:extLst>
              <a:ext uri="{FF2B5EF4-FFF2-40B4-BE49-F238E27FC236}">
                <a16:creationId xmlns:a16="http://schemas.microsoft.com/office/drawing/2014/main" id="{7E53F0DE-7D8E-B53E-9EE0-40BD82098588}"/>
              </a:ext>
            </a:extLst>
          </p:cNvPr>
          <p:cNvSpPr/>
          <p:nvPr/>
        </p:nvSpPr>
        <p:spPr>
          <a:xfrm rot="15465845">
            <a:off x="10087426" y="1794656"/>
            <a:ext cx="241657" cy="4649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31">
            <a:extLst>
              <a:ext uri="{FF2B5EF4-FFF2-40B4-BE49-F238E27FC236}">
                <a16:creationId xmlns:a16="http://schemas.microsoft.com/office/drawing/2014/main" id="{038439EF-5F0D-0605-E6D0-4A2F1E99F0E2}"/>
              </a:ext>
            </a:extLst>
          </p:cNvPr>
          <p:cNvSpPr/>
          <p:nvPr/>
        </p:nvSpPr>
        <p:spPr>
          <a:xfrm>
            <a:off x="9599212" y="1882312"/>
            <a:ext cx="301641" cy="3300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C1A52A-7C6F-EE74-57FA-F2D951DAF92C}"/>
              </a:ext>
            </a:extLst>
          </p:cNvPr>
          <p:cNvSpPr txBox="1"/>
          <p:nvPr/>
        </p:nvSpPr>
        <p:spPr>
          <a:xfrm>
            <a:off x="8322189" y="414427"/>
            <a:ext cx="2190097" cy="369332"/>
          </a:xfrm>
          <a:prstGeom prst="rect">
            <a:avLst/>
          </a:prstGeom>
          <a:solidFill>
            <a:schemeClr val="bg1"/>
          </a:solidFill>
          <a:ln>
            <a:solidFill>
              <a:srgbClr val="99D6E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PIP-II LB650: Mid-T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3779795A-70F0-A7C5-030F-339A845D9E37}"/>
              </a:ext>
            </a:extLst>
          </p:cNvPr>
          <p:cNvSpPr/>
          <p:nvPr/>
        </p:nvSpPr>
        <p:spPr>
          <a:xfrm rot="16200000">
            <a:off x="8501033" y="4745701"/>
            <a:ext cx="136044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797128-C23C-60DD-1937-7163D546301F}"/>
              </a:ext>
            </a:extLst>
          </p:cNvPr>
          <p:cNvSpPr txBox="1"/>
          <p:nvPr/>
        </p:nvSpPr>
        <p:spPr>
          <a:xfrm>
            <a:off x="9388074" y="4803351"/>
            <a:ext cx="1529323" cy="369332"/>
          </a:xfrm>
          <a:prstGeom prst="rect">
            <a:avLst/>
          </a:prstGeom>
          <a:noFill/>
          <a:ln>
            <a:solidFill>
              <a:srgbClr val="99D6E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Mid-T baking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602A39-0B85-FAF4-60FB-AFFAACDCE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76" y="3173214"/>
            <a:ext cx="6489521" cy="36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49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33B28-1B70-90EE-B02A-441BEDA68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7CE65-CAC5-FF6C-3B8D-F831E8C50D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anchor="t">
            <a:normAutofit/>
          </a:bodyPr>
          <a:lstStyle/>
          <a:p>
            <a:r>
              <a:rPr lang="en-US" dirty="0"/>
              <a:t>Mechanical design and analysis of 800 MHz cavities and cryomodules at FNAL</a:t>
            </a:r>
          </a:p>
        </p:txBody>
      </p:sp>
      <p:pic>
        <p:nvPicPr>
          <p:cNvPr id="4" name="Picture 2" descr="Frank Lloyd Wright's skecth">
            <a:extLst>
              <a:ext uri="{FF2B5EF4-FFF2-40B4-BE49-F238E27FC236}">
                <a16:creationId xmlns:a16="http://schemas.microsoft.com/office/drawing/2014/main" id="{3CBE4781-3323-BF51-1001-1AAFB8802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6" r="2" b="15431"/>
          <a:stretch>
            <a:fillRect/>
          </a:stretch>
        </p:blipFill>
        <p:spPr bwMode="auto">
          <a:xfrm>
            <a:off x="20" y="10"/>
            <a:ext cx="11826220" cy="55095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FC7362-6F31-027B-963E-26EBB8835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02</a:t>
            </a: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1070734-5034-5688-42DE-D296D727F1C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F4BAA12D-5F28-3140-935A-44BF4B54B6B6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33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1AF529-B3B6-73DB-708B-BF2E4CFE63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6077416" cy="465556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Cavity mechanical design and jacket integration underway!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 MAWP primarily determined using design-by-analysis per Part 5 of Division 2 of ASME boiler and pressure vessel code. Part 4 is used to verify the FEA, guide the design of the bellows and openings, and set minimum thicknesses for the main shell and cavity ends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Additional analysis, specific to SRF cavities, are carried out to check tunability and structural stability during leak checks.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A53EF1-2FA8-EA32-6151-1ED2E3F98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 and planned analysis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DAF9A-7F85-4AE9-CC35-BE99A057373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Mattia Parise, FNAL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8A9C5D-5FD2-BBBD-E237-912DB34B079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949570-9AD3-7EE0-9CEF-1303585DE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7" y="4318790"/>
            <a:ext cx="3928601" cy="2426240"/>
          </a:xfrm>
          <a:prstGeom prst="rect">
            <a:avLst/>
          </a:prstGeom>
        </p:spPr>
      </p:pic>
      <p:pic>
        <p:nvPicPr>
          <p:cNvPr id="10" name="Picture 9" descr="Text&#10;&#10;AI-generated content may be incorrect.">
            <a:extLst>
              <a:ext uri="{FF2B5EF4-FFF2-40B4-BE49-F238E27FC236}">
                <a16:creationId xmlns:a16="http://schemas.microsoft.com/office/drawing/2014/main" id="{B3C6FD1D-77F3-6232-6365-B4A6784E9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7" y="4476364"/>
            <a:ext cx="7772400" cy="24262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FA7733-F62E-D9BF-47E5-F83D2FD7C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9154" y="2517316"/>
            <a:ext cx="4256905" cy="1709655"/>
          </a:xfrm>
          <a:prstGeom prst="rect">
            <a:avLst/>
          </a:prstGeom>
        </p:spPr>
      </p:pic>
      <p:pic>
        <p:nvPicPr>
          <p:cNvPr id="28" name="Picture 27" descr="A close-up of a device&#10;&#10;AI-generated content may be incorrect.">
            <a:extLst>
              <a:ext uri="{FF2B5EF4-FFF2-40B4-BE49-F238E27FC236}">
                <a16:creationId xmlns:a16="http://schemas.microsoft.com/office/drawing/2014/main" id="{797F8FB1-EA00-F742-FACC-718DEDF41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9154" y="608263"/>
            <a:ext cx="4271776" cy="181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32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2422E-6288-909A-EBBC-674E3650B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0B69A6-FB21-ECA7-5CDB-EF3D331D0A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569950" cy="465556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Progress on conceptual mechanical designs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Complex higher order mode (HOM) port design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Single cavity design for booster and collider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Potential need for active cooling on the HOM ports, studies ongoing</a:t>
            </a:r>
          </a:p>
          <a:p>
            <a:r>
              <a:rPr lang="en-US" dirty="0"/>
              <a:t>Detailed </a:t>
            </a:r>
            <a:r>
              <a:rPr lang="en-US" dirty="0" err="1"/>
              <a:t>weldmap</a:t>
            </a:r>
            <a:r>
              <a:rPr lang="en-US" dirty="0"/>
              <a:t>, fabrication plans to be optimized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BF388C-5C8A-1D55-5823-A761D2B0A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 and planned analysis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C55D2-EB06-E28D-CF3B-4BB9D46F185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Mattia Parise, FNAL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03D3C-D7AC-1AC2-0ED5-CF574543F21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3D9E42-9FD1-8783-90B3-11B6537D0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6439" y="3714244"/>
            <a:ext cx="2809009" cy="30331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9FB992D-8EF2-ED1C-F2B5-0787A694B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921" y="3559482"/>
            <a:ext cx="2666518" cy="33426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4AC544-D78F-0E21-72E1-8470248B3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720" y="967072"/>
            <a:ext cx="2228330" cy="2669791"/>
          </a:xfrm>
          <a:prstGeom prst="rect">
            <a:avLst/>
          </a:prstGeom>
        </p:spPr>
      </p:pic>
      <p:pic>
        <p:nvPicPr>
          <p:cNvPr id="26" name="Picture 25" descr="A picture containing schematic&#10;&#10;AI-generated content may be incorrect.">
            <a:extLst>
              <a:ext uri="{FF2B5EF4-FFF2-40B4-BE49-F238E27FC236}">
                <a16:creationId xmlns:a16="http://schemas.microsoft.com/office/drawing/2014/main" id="{D53279A7-3858-E099-500E-B9B3A5384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990" y="1044454"/>
            <a:ext cx="2502090" cy="2669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DD4A98-FE8D-2DCC-F9E3-56414E0ECF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449" y="4312953"/>
            <a:ext cx="5793870" cy="232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56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9770A0-1719-EF62-86D7-5E7126FFF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5519855" cy="4655566"/>
          </a:xfrm>
        </p:spPr>
        <p:txBody>
          <a:bodyPr/>
          <a:lstStyle/>
          <a:p>
            <a:r>
              <a:rPr lang="en-US" dirty="0"/>
              <a:t>The FCC 800 MHz CM design is based on SSR2 and HB650 PIP-II CMs with the following main differences:</a:t>
            </a:r>
          </a:p>
          <a:p>
            <a:pPr lvl="1"/>
            <a:r>
              <a:rPr lang="en-US" dirty="0"/>
              <a:t>Heat exchangers and valves are integrated into the Cryogenic Distribution System (CDS).</a:t>
            </a:r>
          </a:p>
          <a:p>
            <a:pPr lvl="1"/>
            <a:r>
              <a:rPr lang="en-US" dirty="0"/>
              <a:t>A “Jumper” will be used to interface with CDS through welded connection into the tunnel (no u-tubes).</a:t>
            </a:r>
          </a:p>
          <a:p>
            <a:pPr lvl="1"/>
            <a:r>
              <a:rPr lang="en-US" dirty="0"/>
              <a:t>Couplers are actively cooled with helium.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E37DED-32BA-5EA4-FA73-149FF8B71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381787" cy="433527"/>
          </a:xfrm>
        </p:spPr>
        <p:txBody>
          <a:bodyPr/>
          <a:lstStyle/>
          <a:p>
            <a:r>
              <a:rPr lang="en-US" dirty="0"/>
              <a:t>Preliminary design of FCC 800MHz Cryomodule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65343-9B35-6A92-F6B4-E6E456D3684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Vincent Roger, FNAL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CA243-415E-BDDA-F663-E83A8D8215B4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020BC-4259-87F9-A87F-49EBEAB66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865" y="1881857"/>
            <a:ext cx="4781993" cy="2061579"/>
          </a:xfrm>
          <a:prstGeom prst="rect">
            <a:avLst/>
          </a:prstGeom>
        </p:spPr>
      </p:pic>
      <p:pic>
        <p:nvPicPr>
          <p:cNvPr id="7" name="Picture 6" descr="A picture containing yellow&#10;&#10;Description automatically generated">
            <a:extLst>
              <a:ext uri="{FF2B5EF4-FFF2-40B4-BE49-F238E27FC236}">
                <a16:creationId xmlns:a16="http://schemas.microsoft.com/office/drawing/2014/main" id="{5131C16E-A430-D47B-CFA5-99D95C87EA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5"/>
          <a:stretch/>
        </p:blipFill>
        <p:spPr>
          <a:xfrm>
            <a:off x="5307370" y="4444392"/>
            <a:ext cx="3069528" cy="17855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321556-9D44-3369-9001-0D72F7D3E4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50"/>
          <a:stretch/>
        </p:blipFill>
        <p:spPr>
          <a:xfrm>
            <a:off x="8376898" y="4750420"/>
            <a:ext cx="3383855" cy="14794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1E3C34-1A9C-FC68-E59A-41C8CC216145}"/>
              </a:ext>
            </a:extLst>
          </p:cNvPr>
          <p:cNvSpPr txBox="1"/>
          <p:nvPr/>
        </p:nvSpPr>
        <p:spPr>
          <a:xfrm>
            <a:off x="5714515" y="6300840"/>
            <a:ext cx="1863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PIP-II SSR2 cryomodule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DF26AF-AADA-1B1D-A51A-B2D527FE4107}"/>
              </a:ext>
            </a:extLst>
          </p:cNvPr>
          <p:cNvSpPr txBox="1"/>
          <p:nvPr/>
        </p:nvSpPr>
        <p:spPr>
          <a:xfrm>
            <a:off x="9168862" y="6353740"/>
            <a:ext cx="2127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PIP-II HB650 cryomodule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3FF9C8-4551-905A-33F5-0BBA6E495BA3}"/>
              </a:ext>
            </a:extLst>
          </p:cNvPr>
          <p:cNvSpPr txBox="1"/>
          <p:nvPr/>
        </p:nvSpPr>
        <p:spPr>
          <a:xfrm>
            <a:off x="8105200" y="4014379"/>
            <a:ext cx="2127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 panose="020B0604020202020204" pitchFamily="34" charset="0"/>
                <a:cs typeface="Helvetica" panose="020B0604020202020204" pitchFamily="34" charset="0"/>
              </a:rPr>
              <a:t>FCC 800 MHz cryomodule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BF3182-996D-54D2-72A8-E7B85755D9DA}"/>
              </a:ext>
            </a:extLst>
          </p:cNvPr>
          <p:cNvSpPr txBox="1"/>
          <p:nvPr/>
        </p:nvSpPr>
        <p:spPr>
          <a:xfrm>
            <a:off x="248738" y="5808398"/>
            <a:ext cx="505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hlinkClick r:id="rId5"/>
              </a:rPr>
              <a:t>“Final Design of the Pre-Production SSR2 Cryomodule for PIP-II Project at Fermilab”, V. Roger et al., Proceedings of LINAC 2022</a:t>
            </a:r>
            <a:endParaRPr lang="en-US" sz="1100" i="1" dirty="0"/>
          </a:p>
          <a:p>
            <a:r>
              <a:rPr lang="en-US" sz="1100" i="1" dirty="0">
                <a:hlinkClick r:id="rId6"/>
              </a:rPr>
              <a:t>“Design of the 650 MHz High Beta Prototype Cryomodule for PIP-II at Fermilab”, V. Roger et al., Proceedings of  SRF 2021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3777694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1A94A6-E453-32E4-C334-914E948D6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700784"/>
            <a:ext cx="10915651" cy="465556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The </a:t>
            </a:r>
            <a:r>
              <a:rPr lang="en-US" u="sng" dirty="0"/>
              <a:t>fine segmentation</a:t>
            </a:r>
            <a:r>
              <a:rPr lang="en-US" dirty="0"/>
              <a:t> is the current baseline configuration for the FCC 800 MHz cryomodule-draws heavily on PIP-II. </a:t>
            </a:r>
          </a:p>
          <a:p>
            <a:pPr>
              <a:spcBef>
                <a:spcPts val="300"/>
              </a:spcBef>
            </a:pPr>
            <a:r>
              <a:rPr lang="en-US" dirty="0"/>
              <a:t>The connections to cryogenics and relief lines are made through “jumpers”, welded connections.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B0931F-BAF3-138D-3C5F-87907C4E2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381787" cy="433527"/>
          </a:xfrm>
        </p:spPr>
        <p:txBody>
          <a:bodyPr/>
          <a:lstStyle/>
          <a:p>
            <a:r>
              <a:rPr lang="en-US" dirty="0"/>
              <a:t>Preliminary design of FCC 800MHz Cryomodule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B53C46-D254-DA05-54EC-285F986C619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Vincent Roger, FNAL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518D-8DD9-C915-535D-94A456A08A0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34EC5B-1CEE-148B-F7AD-0014930FC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544" y="4515937"/>
            <a:ext cx="4838060" cy="2205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9BD2B2-73CB-FB0A-BDD6-589C457E46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16" b="5044"/>
          <a:stretch/>
        </p:blipFill>
        <p:spPr>
          <a:xfrm>
            <a:off x="1611354" y="4775169"/>
            <a:ext cx="4342359" cy="16525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2142CB-BCE2-4F73-EBD1-843315735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7980" y="2796568"/>
            <a:ext cx="8640174" cy="165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3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9A8B9-87FC-E8B7-D937-060D16355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D0E0C69-DC52-68CC-16D6-BE5C9247C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10" y="457773"/>
            <a:ext cx="9082193" cy="536044"/>
          </a:xfrm>
        </p:spPr>
        <p:txBody>
          <a:bodyPr/>
          <a:lstStyle/>
          <a:p>
            <a:r>
              <a:rPr lang="en-GB" sz="3733" dirty="0"/>
              <a:t>FCC week: 2025</a:t>
            </a:r>
            <a:endParaRPr lang="en-US" sz="37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87F7F9-A23C-FB72-A22C-D786A0CD2672}"/>
              </a:ext>
            </a:extLst>
          </p:cNvPr>
          <p:cNvSpPr txBox="1"/>
          <p:nvPr/>
        </p:nvSpPr>
        <p:spPr>
          <a:xfrm>
            <a:off x="48382" y="1151139"/>
            <a:ext cx="8549208" cy="72738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marR="0" lvl="0" indent="-342900" defTabSz="914303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defRPr>
            </a:lvl1pPr>
            <a:lvl2pPr marL="800100" lvl="1" indent="-342900">
              <a:buFont typeface="Arial" panose="020B0604020202020204" pitchFamily="34" charset="0"/>
              <a:buChar char="•"/>
              <a:defRPr sz="2000" b="0">
                <a:solidFill>
                  <a:srgbClr val="0C377B"/>
                </a:solidFill>
              </a:defRPr>
            </a:lvl2pPr>
          </a:lstStyle>
          <a:p>
            <a:pPr marL="457189" indent="-457189" defTabSz="1219040">
              <a:spcAft>
                <a:spcPts val="1600"/>
              </a:spcAft>
            </a:pPr>
            <a:r>
              <a:rPr lang="en-GB" sz="2000" b="0" dirty="0"/>
              <a:t>FCC Feasibility Study has been concluded with the submission of the Feasibility Study Report to the ESPP, as requested by CERN Council.</a:t>
            </a:r>
          </a:p>
          <a:p>
            <a:pPr marL="914389" lvl="1" indent="-457189" defTabSz="1219040">
              <a:spcAft>
                <a:spcPts val="1600"/>
              </a:spcAft>
            </a:pPr>
            <a:r>
              <a:rPr lang="en-GB" sz="1800" dirty="0"/>
              <a:t>Volume 1: Physics, Exp, Detectors (280p) </a:t>
            </a:r>
            <a:r>
              <a:rPr lang="en-GB" sz="1800" dirty="0">
                <a:hlinkClick r:id="rId2"/>
              </a:rPr>
              <a:t>https://arxiv.org/abs/2505.00272</a:t>
            </a:r>
            <a:r>
              <a:rPr lang="en-GB" sz="1800" dirty="0"/>
              <a:t> </a:t>
            </a:r>
          </a:p>
          <a:p>
            <a:pPr marL="914389" lvl="1" indent="-457189" defTabSz="1219040">
              <a:spcAft>
                <a:spcPts val="1600"/>
              </a:spcAft>
            </a:pPr>
            <a:r>
              <a:rPr lang="en-GB" sz="1800" dirty="0"/>
              <a:t>Volume 2: Accelerators, technical infrastructure, safety (627p) </a:t>
            </a:r>
            <a:r>
              <a:rPr lang="en-GB" sz="1800" dirty="0">
                <a:hlinkClick r:id="rId3"/>
              </a:rPr>
              <a:t>https://arxiv.org/abs/2505.00274</a:t>
            </a:r>
            <a:endParaRPr lang="en-GB" sz="1800" dirty="0"/>
          </a:p>
          <a:p>
            <a:pPr marL="914389" lvl="1" indent="-457189" defTabSz="1219040">
              <a:spcAft>
                <a:spcPts val="1600"/>
              </a:spcAft>
            </a:pPr>
            <a:r>
              <a:rPr lang="en-GB" sz="1800" dirty="0"/>
              <a:t>Volume 3: Civil Engineering, Infrastructure, sustainability (357p) </a:t>
            </a:r>
            <a:r>
              <a:rPr lang="en-GB" sz="1800" dirty="0">
                <a:hlinkClick r:id="rId4"/>
              </a:rPr>
              <a:t>https://arxiv.org/abs/2505.00273</a:t>
            </a:r>
            <a:r>
              <a:rPr lang="en-GB" sz="1800" dirty="0"/>
              <a:t> </a:t>
            </a:r>
            <a:endParaRPr lang="en-GB" sz="1800" b="0" dirty="0"/>
          </a:p>
          <a:p>
            <a:pPr marL="457189" indent="-457189" defTabSz="1219040">
              <a:spcAft>
                <a:spcPts val="1600"/>
              </a:spcAft>
            </a:pPr>
            <a:r>
              <a:rPr lang="en-GB" sz="2000" b="0" dirty="0"/>
              <a:t>A coherent baseline design for the FCC integrated programme has been developed, including a well-advanced territorial implementation scenario, in line with desired CE construction start by 2032/33.</a:t>
            </a:r>
          </a:p>
          <a:p>
            <a:pPr marL="457189" indent="-457189" defTabSz="1219040">
              <a:spcAft>
                <a:spcPts val="1600"/>
              </a:spcAft>
            </a:pPr>
            <a:r>
              <a:rPr lang="en-GB" sz="2000" b="0" dirty="0"/>
              <a:t>FCC-ee design level enables moving towards technical design and prototyping phase, well aligned with overall schedule and towards preparing input for potential project decision by 2027/28.</a:t>
            </a:r>
          </a:p>
          <a:p>
            <a:pPr marL="457189" indent="-457189" defTabSz="1219040">
              <a:spcAft>
                <a:spcPts val="1600"/>
              </a:spcAft>
            </a:pPr>
            <a:r>
              <a:rPr lang="en-GB" sz="2000" b="0" dirty="0"/>
              <a:t>”FCC-ee: Your questions answered” –A. Blondel, P. Janot, ed. et al.</a:t>
            </a:r>
          </a:p>
          <a:p>
            <a:pPr marL="457200" lvl="1" indent="0" defTabSz="1219040">
              <a:spcAft>
                <a:spcPts val="1600"/>
              </a:spcAft>
              <a:buNone/>
            </a:pPr>
            <a:endParaRPr lang="en-GB" sz="1600" b="0" dirty="0"/>
          </a:p>
          <a:p>
            <a:pPr marL="914389" lvl="1" indent="-457189" defTabSz="1219040">
              <a:spcAft>
                <a:spcPts val="1600"/>
              </a:spcAft>
            </a:pPr>
            <a:endParaRPr lang="en-GB" sz="1600" b="0" dirty="0"/>
          </a:p>
          <a:p>
            <a:pPr marL="457189" indent="-457189" defTabSz="1219040">
              <a:spcAft>
                <a:spcPts val="1600"/>
              </a:spcAft>
            </a:pPr>
            <a:endParaRPr lang="en-US" sz="2667" b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E40FE8-AE04-9953-437F-3CBB99BB04E4}"/>
              </a:ext>
            </a:extLst>
          </p:cNvPr>
          <p:cNvSpPr txBox="1"/>
          <p:nvPr/>
        </p:nvSpPr>
        <p:spPr>
          <a:xfrm>
            <a:off x="9703818" y="57509"/>
            <a:ext cx="2488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highlight>
                  <a:srgbClr val="FFFF00"/>
                </a:highlight>
              </a:rPr>
              <a:t>M. Benedikt, FCC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A9883F-6CA4-2929-0F69-FF623ABE2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5647" y="1094780"/>
            <a:ext cx="3406776" cy="4815234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25D950-D687-47B4-22C4-6AA7E8559FDB}"/>
              </a:ext>
            </a:extLst>
          </p:cNvPr>
          <p:cNvSpPr txBox="1"/>
          <p:nvPr/>
        </p:nvSpPr>
        <p:spPr>
          <a:xfrm>
            <a:off x="7393622" y="6494277"/>
            <a:ext cx="2686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6"/>
              </a:rPr>
              <a:t>https://arxiv.org/pdf/1906.02693</a:t>
            </a:r>
            <a:endParaRPr lang="en-GB" sz="1400" dirty="0"/>
          </a:p>
          <a:p>
            <a:pPr algn="l"/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3093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5C23F-8A60-EF6D-E079-3ECD197B7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5E6C27-F96F-477F-3A94-B674ADB45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980" y="2796568"/>
            <a:ext cx="8640174" cy="165251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5F1D99-3C74-E06B-B3DB-6C7D10B1E8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10571358" cy="465556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Through collaborative efforts with CERN, this design aligns with the </a:t>
            </a:r>
            <a:r>
              <a:rPr lang="en-US" u="sng" dirty="0"/>
              <a:t>functional, technical and interface requirements</a:t>
            </a:r>
            <a:r>
              <a:rPr lang="en-US" dirty="0"/>
              <a:t>.</a:t>
            </a:r>
          </a:p>
          <a:p>
            <a:pPr>
              <a:spcBef>
                <a:spcPts val="300"/>
              </a:spcBef>
            </a:pPr>
            <a:r>
              <a:rPr lang="en-US" dirty="0"/>
              <a:t>Fits within the dimensional envelopes for the two different locations in the accelerator: collider and booster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35CD0-BB0C-9C6B-6FBB-A4E9D3946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381787" cy="433527"/>
          </a:xfrm>
        </p:spPr>
        <p:txBody>
          <a:bodyPr/>
          <a:lstStyle/>
          <a:p>
            <a:r>
              <a:rPr lang="en-US" dirty="0"/>
              <a:t>Preliminary design of FCC 800MHz Cryomodule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EA90C-E7FD-0B4E-D4F6-D66B39616F2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Vincent Roger, FNAL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497A82-91C4-1CB8-F16A-EF1C1D876FB7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ECB2DB-3CA4-23EE-D3CC-8F562DF28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544" y="4515937"/>
            <a:ext cx="4838060" cy="2205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724D66-A591-4BFC-2CC4-5BDE4F0AE1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16" b="5044"/>
          <a:stretch/>
        </p:blipFill>
        <p:spPr>
          <a:xfrm>
            <a:off x="1611354" y="4775169"/>
            <a:ext cx="4342359" cy="165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24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280CE2-137F-5989-E418-8D8625FAD4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3EEFCE-8F0D-C024-204A-DE4A481E6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314880" cy="433527"/>
          </a:xfrm>
        </p:spPr>
        <p:txBody>
          <a:bodyPr/>
          <a:lstStyle/>
          <a:p>
            <a:r>
              <a:rPr lang="en-US" dirty="0"/>
              <a:t>Preliminary design of FCC 800MHz Cryomodule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695E8-36B7-D72D-B6BE-2C1C3A45FC4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Cross-section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152747-36E0-E676-02BB-CFE2D327E81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 Box 7437">
            <a:extLst>
              <a:ext uri="{FF2B5EF4-FFF2-40B4-BE49-F238E27FC236}">
                <a16:creationId xmlns:a16="http://schemas.microsoft.com/office/drawing/2014/main" id="{609D4BBF-1581-A019-8624-AEA62C569DD1}"/>
              </a:ext>
            </a:extLst>
          </p:cNvPr>
          <p:cNvSpPr txBox="1"/>
          <p:nvPr/>
        </p:nvSpPr>
        <p:spPr>
          <a:xfrm>
            <a:off x="1613640" y="3851296"/>
            <a:ext cx="2688908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HTTS, 35-50K</a:t>
            </a:r>
          </a:p>
        </p:txBody>
      </p:sp>
      <p:sp>
        <p:nvSpPr>
          <p:cNvPr id="7" name="Text Box 7437">
            <a:extLst>
              <a:ext uri="{FF2B5EF4-FFF2-40B4-BE49-F238E27FC236}">
                <a16:creationId xmlns:a16="http://schemas.microsoft.com/office/drawing/2014/main" id="{C7490220-19AF-4E49-08E7-F0CCC48ACAD2}"/>
              </a:ext>
            </a:extLst>
          </p:cNvPr>
          <p:cNvSpPr txBox="1"/>
          <p:nvPr/>
        </p:nvSpPr>
        <p:spPr>
          <a:xfrm>
            <a:off x="1884477" y="4173393"/>
            <a:ext cx="2688908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CD Line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33B31D-013A-407D-001E-B4E99E3D6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075" y="1675353"/>
            <a:ext cx="4595208" cy="3814961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6111C7C-5C49-8704-B2D2-1B90EC2E42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90835"/>
              </p:ext>
            </p:extLst>
          </p:nvPr>
        </p:nvGraphicFramePr>
        <p:xfrm>
          <a:off x="4485917" y="3769716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6498256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766971"/>
                  </a:ext>
                </a:extLst>
              </a:tr>
            </a:tbl>
          </a:graphicData>
        </a:graphic>
      </p:graphicFrame>
      <p:sp>
        <p:nvSpPr>
          <p:cNvPr id="10" name="Text Box 7437">
            <a:extLst>
              <a:ext uri="{FF2B5EF4-FFF2-40B4-BE49-F238E27FC236}">
                <a16:creationId xmlns:a16="http://schemas.microsoft.com/office/drawing/2014/main" id="{69896FF4-52AD-D040-39E9-FC53EB711082}"/>
              </a:ext>
            </a:extLst>
          </p:cNvPr>
          <p:cNvSpPr txBox="1"/>
          <p:nvPr/>
        </p:nvSpPr>
        <p:spPr>
          <a:xfrm>
            <a:off x="1956576" y="3448058"/>
            <a:ext cx="2345972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Cavity, 2K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54FDBA-FDA2-8B0A-ACFD-559F49EC1A83}"/>
              </a:ext>
            </a:extLst>
          </p:cNvPr>
          <p:cNvCxnSpPr>
            <a:cxnSpLocks/>
          </p:cNvCxnSpPr>
          <p:nvPr/>
        </p:nvCxnSpPr>
        <p:spPr>
          <a:xfrm>
            <a:off x="3716202" y="3637688"/>
            <a:ext cx="2367407" cy="981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690BD3-FA0F-215A-DADB-E5522B730559}"/>
              </a:ext>
            </a:extLst>
          </p:cNvPr>
          <p:cNvCxnSpPr>
            <a:cxnSpLocks/>
          </p:cNvCxnSpPr>
          <p:nvPr/>
        </p:nvCxnSpPr>
        <p:spPr>
          <a:xfrm flipH="1" flipV="1">
            <a:off x="7074218" y="3751195"/>
            <a:ext cx="1323068" cy="152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 Box 7437">
            <a:extLst>
              <a:ext uri="{FF2B5EF4-FFF2-40B4-BE49-F238E27FC236}">
                <a16:creationId xmlns:a16="http://schemas.microsoft.com/office/drawing/2014/main" id="{D2BE9D57-A3CF-E763-F068-C0AFC2165792}"/>
              </a:ext>
            </a:extLst>
          </p:cNvPr>
          <p:cNvSpPr txBox="1"/>
          <p:nvPr/>
        </p:nvSpPr>
        <p:spPr>
          <a:xfrm>
            <a:off x="7973206" y="3595142"/>
            <a:ext cx="2519845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C-Shape parts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2FC30BD-2DFD-D57E-E07E-7DDEE6F9D084}"/>
              </a:ext>
            </a:extLst>
          </p:cNvPr>
          <p:cNvCxnSpPr>
            <a:cxnSpLocks/>
          </p:cNvCxnSpPr>
          <p:nvPr/>
        </p:nvCxnSpPr>
        <p:spPr>
          <a:xfrm flipH="1">
            <a:off x="6623480" y="4718860"/>
            <a:ext cx="1734615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FABF71-75C2-D6F2-A046-DE5B4D914884}"/>
              </a:ext>
            </a:extLst>
          </p:cNvPr>
          <p:cNvCxnSpPr>
            <a:cxnSpLocks/>
          </p:cNvCxnSpPr>
          <p:nvPr/>
        </p:nvCxnSpPr>
        <p:spPr>
          <a:xfrm flipH="1" flipV="1">
            <a:off x="7126954" y="4931668"/>
            <a:ext cx="1236056" cy="1084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4786660-EBF5-1582-7642-04B3A6C9A652}"/>
              </a:ext>
            </a:extLst>
          </p:cNvPr>
          <p:cNvCxnSpPr>
            <a:cxnSpLocks/>
          </p:cNvCxnSpPr>
          <p:nvPr/>
        </p:nvCxnSpPr>
        <p:spPr>
          <a:xfrm>
            <a:off x="3726034" y="5009650"/>
            <a:ext cx="2079057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Text Box 7437">
            <a:extLst>
              <a:ext uri="{FF2B5EF4-FFF2-40B4-BE49-F238E27FC236}">
                <a16:creationId xmlns:a16="http://schemas.microsoft.com/office/drawing/2014/main" id="{0B4EC296-E546-1775-281F-AFC39AEE62E7}"/>
              </a:ext>
            </a:extLst>
          </p:cNvPr>
          <p:cNvSpPr txBox="1"/>
          <p:nvPr/>
        </p:nvSpPr>
        <p:spPr>
          <a:xfrm>
            <a:off x="7703517" y="4813613"/>
            <a:ext cx="2688908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Strongback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A0D4DC0-C453-1103-C314-A99E64776FD1}"/>
              </a:ext>
            </a:extLst>
          </p:cNvPr>
          <p:cNvCxnSpPr>
            <a:cxnSpLocks/>
          </p:cNvCxnSpPr>
          <p:nvPr/>
        </p:nvCxnSpPr>
        <p:spPr>
          <a:xfrm flipH="1">
            <a:off x="6787886" y="3134358"/>
            <a:ext cx="1609401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 Box 7437">
            <a:extLst>
              <a:ext uri="{FF2B5EF4-FFF2-40B4-BE49-F238E27FC236}">
                <a16:creationId xmlns:a16="http://schemas.microsoft.com/office/drawing/2014/main" id="{EE50EAA0-2C4A-4637-B302-91C824D5C90D}"/>
              </a:ext>
            </a:extLst>
          </p:cNvPr>
          <p:cNvSpPr txBox="1"/>
          <p:nvPr/>
        </p:nvSpPr>
        <p:spPr>
          <a:xfrm>
            <a:off x="8280364" y="2931728"/>
            <a:ext cx="2345972" cy="796397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Targets for HBCAM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Text Box 7437">
            <a:extLst>
              <a:ext uri="{FF2B5EF4-FFF2-40B4-BE49-F238E27FC236}">
                <a16:creationId xmlns:a16="http://schemas.microsoft.com/office/drawing/2014/main" id="{524C5245-9DF6-371A-6786-2DE3763B9610}"/>
              </a:ext>
            </a:extLst>
          </p:cNvPr>
          <p:cNvSpPr txBox="1"/>
          <p:nvPr/>
        </p:nvSpPr>
        <p:spPr>
          <a:xfrm>
            <a:off x="1880950" y="4823377"/>
            <a:ext cx="2688908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Bearings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 Box 7437">
            <a:extLst>
              <a:ext uri="{FF2B5EF4-FFF2-40B4-BE49-F238E27FC236}">
                <a16:creationId xmlns:a16="http://schemas.microsoft.com/office/drawing/2014/main" id="{FC5DF5C4-6394-44A0-FA1D-6C260D52AF1C}"/>
              </a:ext>
            </a:extLst>
          </p:cNvPr>
          <p:cNvSpPr txBox="1"/>
          <p:nvPr/>
        </p:nvSpPr>
        <p:spPr>
          <a:xfrm>
            <a:off x="1502409" y="2079448"/>
            <a:ext cx="2688908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Jumper interface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5CE95BE3-81D2-781C-0BFF-42310E1D6CCB}"/>
              </a:ext>
            </a:extLst>
          </p:cNvPr>
          <p:cNvSpPr/>
          <p:nvPr/>
        </p:nvSpPr>
        <p:spPr>
          <a:xfrm>
            <a:off x="3726033" y="1758088"/>
            <a:ext cx="266644" cy="1003315"/>
          </a:xfrm>
          <a:prstGeom prst="leftBrace">
            <a:avLst/>
          </a:prstGeom>
          <a:ln w="1905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E27E64-48CD-B85C-2166-09B02F42DF60}"/>
              </a:ext>
            </a:extLst>
          </p:cNvPr>
          <p:cNvCxnSpPr>
            <a:cxnSpLocks/>
          </p:cNvCxnSpPr>
          <p:nvPr/>
        </p:nvCxnSpPr>
        <p:spPr>
          <a:xfrm flipH="1">
            <a:off x="7590400" y="4187480"/>
            <a:ext cx="767694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 Box 7437">
            <a:extLst>
              <a:ext uri="{FF2B5EF4-FFF2-40B4-BE49-F238E27FC236}">
                <a16:creationId xmlns:a16="http://schemas.microsoft.com/office/drawing/2014/main" id="{888C5EB5-E3DA-37B5-0FE0-37B986B7CC41}"/>
              </a:ext>
            </a:extLst>
          </p:cNvPr>
          <p:cNvSpPr txBox="1"/>
          <p:nvPr/>
        </p:nvSpPr>
        <p:spPr>
          <a:xfrm>
            <a:off x="7973205" y="4011513"/>
            <a:ext cx="2519846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Thermal shield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B58E44-D95D-D47D-BE48-7CD8EA67B5AB}"/>
              </a:ext>
            </a:extLst>
          </p:cNvPr>
          <p:cNvCxnSpPr>
            <a:cxnSpLocks/>
          </p:cNvCxnSpPr>
          <p:nvPr/>
        </p:nvCxnSpPr>
        <p:spPr>
          <a:xfrm>
            <a:off x="3726034" y="4064299"/>
            <a:ext cx="1357447" cy="1023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 Box 7437">
            <a:extLst>
              <a:ext uri="{FF2B5EF4-FFF2-40B4-BE49-F238E27FC236}">
                <a16:creationId xmlns:a16="http://schemas.microsoft.com/office/drawing/2014/main" id="{76B1CC76-BEE2-EF04-6149-59481BF52715}"/>
              </a:ext>
            </a:extLst>
          </p:cNvPr>
          <p:cNvSpPr txBox="1"/>
          <p:nvPr/>
        </p:nvSpPr>
        <p:spPr>
          <a:xfrm>
            <a:off x="2274967" y="2758879"/>
            <a:ext cx="1644041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Two-Phase helium pipe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12D768C-D75A-77A3-2F4A-28FB8EB12398}"/>
              </a:ext>
            </a:extLst>
          </p:cNvPr>
          <p:cNvCxnSpPr>
            <a:cxnSpLocks/>
          </p:cNvCxnSpPr>
          <p:nvPr/>
        </p:nvCxnSpPr>
        <p:spPr>
          <a:xfrm>
            <a:off x="3726033" y="4578279"/>
            <a:ext cx="2090354" cy="222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C31067-684C-551C-B18C-2382967BD2D5}"/>
              </a:ext>
            </a:extLst>
          </p:cNvPr>
          <p:cNvCxnSpPr>
            <a:cxnSpLocks/>
          </p:cNvCxnSpPr>
          <p:nvPr/>
        </p:nvCxnSpPr>
        <p:spPr>
          <a:xfrm>
            <a:off x="3726033" y="3134358"/>
            <a:ext cx="1831052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 Box 7437">
            <a:extLst>
              <a:ext uri="{FF2B5EF4-FFF2-40B4-BE49-F238E27FC236}">
                <a16:creationId xmlns:a16="http://schemas.microsoft.com/office/drawing/2014/main" id="{D7E698B8-EC94-FD33-4983-A693911AF002}"/>
              </a:ext>
            </a:extLst>
          </p:cNvPr>
          <p:cNvSpPr txBox="1"/>
          <p:nvPr/>
        </p:nvSpPr>
        <p:spPr>
          <a:xfrm>
            <a:off x="1708732" y="4435885"/>
            <a:ext cx="2688908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LTTS, 5-10K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2320D8-AB81-04E8-EEBB-469CB22C258E}"/>
              </a:ext>
            </a:extLst>
          </p:cNvPr>
          <p:cNvCxnSpPr>
            <a:cxnSpLocks/>
          </p:cNvCxnSpPr>
          <p:nvPr/>
        </p:nvCxnSpPr>
        <p:spPr>
          <a:xfrm>
            <a:off x="3726034" y="4380515"/>
            <a:ext cx="1830351" cy="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Text Box 7437">
            <a:extLst>
              <a:ext uri="{FF2B5EF4-FFF2-40B4-BE49-F238E27FC236}">
                <a16:creationId xmlns:a16="http://schemas.microsoft.com/office/drawing/2014/main" id="{A5150F54-E483-CEDD-3B92-A6FDC10811FE}"/>
              </a:ext>
            </a:extLst>
          </p:cNvPr>
          <p:cNvSpPr txBox="1"/>
          <p:nvPr/>
        </p:nvSpPr>
        <p:spPr>
          <a:xfrm>
            <a:off x="7952240" y="4268090"/>
            <a:ext cx="2510161" cy="632214"/>
          </a:xfrm>
          <a:prstGeom prst="rect">
            <a:avLst/>
          </a:prstGeom>
          <a:solidFill>
            <a:schemeClr val="lt1">
              <a:alpha val="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ea typeface="Times New Roman" panose="02020603050405020304" pitchFamily="18" charset="0"/>
              </a:rPr>
              <a:t>Cavity support</a:t>
            </a:r>
            <a:endParaRPr lang="en-US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4CB4B5E-9351-0DAD-84BF-EA93515147F7}"/>
              </a:ext>
            </a:extLst>
          </p:cNvPr>
          <p:cNvCxnSpPr>
            <a:cxnSpLocks/>
          </p:cNvCxnSpPr>
          <p:nvPr/>
        </p:nvCxnSpPr>
        <p:spPr>
          <a:xfrm flipH="1">
            <a:off x="6837410" y="4419911"/>
            <a:ext cx="1520685" cy="2528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624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61698-C6B4-6B25-C39E-235F0D0F66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30243" y="1700784"/>
            <a:ext cx="9994392" cy="46555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5A9F29-4F0F-3BB0-C984-554C79999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800MHz cryomodule assembly phases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552480-A953-A1F8-F107-8B1FA684B78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Based on PIP-II assembly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0A86EB-7EC7-393C-A1C3-EB612678732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42433A-2C9F-B17A-EE49-1F21A5EBD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379" y="2186709"/>
            <a:ext cx="3377242" cy="16777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ED6B1A-50A7-24D3-78A4-24D8D1FE7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80" y="2728623"/>
            <a:ext cx="3377242" cy="12455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4E5CAA-1865-9203-80C7-2E124F379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382" y="2100975"/>
            <a:ext cx="3377242" cy="16813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4EEF2D-7DF0-77A0-42AC-976E97E1E4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991" y="4839896"/>
            <a:ext cx="3294439" cy="1596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0E6BBD-B0BB-634B-F1A1-7D9A9F296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3028" y="4840667"/>
            <a:ext cx="3573089" cy="17992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DE5688-046A-A9C9-7253-AAF948984EF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1096" y="4653078"/>
            <a:ext cx="4252503" cy="178472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AA40A42-65E8-8064-BC72-E7D820B97F54}"/>
              </a:ext>
            </a:extLst>
          </p:cNvPr>
          <p:cNvSpPr txBox="1"/>
          <p:nvPr/>
        </p:nvSpPr>
        <p:spPr>
          <a:xfrm>
            <a:off x="603743" y="1767982"/>
            <a:ext cx="325457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1a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Beamline assembly in the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cleanroom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B40CC9-4480-7E21-99B8-379855B3416C}"/>
              </a:ext>
            </a:extLst>
          </p:cNvPr>
          <p:cNvSpPr txBox="1"/>
          <p:nvPr/>
        </p:nvSpPr>
        <p:spPr>
          <a:xfrm>
            <a:off x="4523437" y="182373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1b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Strongback Assembly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28B293-9421-D35E-494E-FB566702FA32}"/>
              </a:ext>
            </a:extLst>
          </p:cNvPr>
          <p:cNvSpPr txBox="1"/>
          <p:nvPr/>
        </p:nvSpPr>
        <p:spPr>
          <a:xfrm>
            <a:off x="8455740" y="1744722"/>
            <a:ext cx="32115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1c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Strongback and 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Beamline Merge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9F518D-BA69-7C52-24E9-51D0472365CA}"/>
              </a:ext>
            </a:extLst>
          </p:cNvPr>
          <p:cNvSpPr txBox="1"/>
          <p:nvPr/>
        </p:nvSpPr>
        <p:spPr>
          <a:xfrm>
            <a:off x="293563" y="422962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2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Coldmass Assembly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2C61315-32C4-E60E-0E3E-50D1D13E063D}"/>
              </a:ext>
            </a:extLst>
          </p:cNvPr>
          <p:cNvSpPr txBox="1"/>
          <p:nvPr/>
        </p:nvSpPr>
        <p:spPr>
          <a:xfrm>
            <a:off x="4111852" y="4128161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Insertion of Coldmass 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into Vacuum Vessel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CA1020-6F69-B8A6-D2A1-333FE10A7F76}"/>
              </a:ext>
            </a:extLst>
          </p:cNvPr>
          <p:cNvSpPr txBox="1"/>
          <p:nvPr/>
        </p:nvSpPr>
        <p:spPr>
          <a:xfrm>
            <a:off x="8683852" y="4220538"/>
            <a:ext cx="27553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4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Finalization and Quality controls</a:t>
            </a:r>
          </a:p>
        </p:txBody>
      </p:sp>
    </p:spTree>
    <p:extLst>
      <p:ext uri="{BB962C8B-B14F-4D97-AF65-F5344CB8AC3E}">
        <p14:creationId xmlns:p14="http://schemas.microsoft.com/office/powerpoint/2010/main" val="3968359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711946-A555-7116-0142-FF86F94FF9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Need to establish pressure vessel code before engaging in any serious structural design (ASME code vs PED regulations)</a:t>
            </a:r>
          </a:p>
          <a:p>
            <a:r>
              <a:rPr lang="en-US" dirty="0"/>
              <a:t>Determine need/feasibility of fast cooldown design</a:t>
            </a:r>
          </a:p>
          <a:p>
            <a:r>
              <a:rPr lang="en-US" dirty="0"/>
              <a:t>Choose coupler cooling schemes - </a:t>
            </a:r>
            <a:r>
              <a:rPr lang="en-US" dirty="0" err="1"/>
              <a:t>heatload</a:t>
            </a:r>
            <a:r>
              <a:rPr lang="en-US" dirty="0"/>
              <a:t> management </a:t>
            </a:r>
          </a:p>
          <a:p>
            <a:r>
              <a:rPr lang="en-US" dirty="0"/>
              <a:t>FNAL is writing preliminary technical specifications, RF, mechanical interfaces</a:t>
            </a:r>
          </a:p>
          <a:p>
            <a:r>
              <a:rPr lang="en-US" dirty="0"/>
              <a:t>CERN fabricating 1-cell Nb cavities w/FNAL mechanical design </a:t>
            </a:r>
          </a:p>
          <a:p>
            <a:pPr lvl="1"/>
            <a:r>
              <a:rPr lang="en-US" dirty="0"/>
              <a:t>1-cell program for developing and optimizing surface processing technique</a:t>
            </a:r>
          </a:p>
          <a:p>
            <a:r>
              <a:rPr lang="en-US" dirty="0"/>
              <a:t>Full jacketed cavity mechanical design progressing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7DA796-998B-BD23-0EB3-20C622E38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800 MHz SRF for FCC engineering 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FAD3F1-76F1-A351-4697-A96E6D1205C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297611-E6EC-798B-EA48-BCFE1376C31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819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835AA1-74AB-9E16-4728-F8E22462A9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10783230" cy="4655566"/>
          </a:xfrm>
        </p:spPr>
        <p:txBody>
          <a:bodyPr/>
          <a:lstStyle/>
          <a:p>
            <a:r>
              <a:rPr lang="en-US" dirty="0"/>
              <a:t>FCC 800 MHz cavity performance goals are challenging but seem within reach of current advanced techniques</a:t>
            </a:r>
          </a:p>
          <a:p>
            <a:r>
              <a:rPr lang="en-US" dirty="0"/>
              <a:t>800 MHz SRF R&amp;D program well underway at FNAL</a:t>
            </a:r>
          </a:p>
          <a:p>
            <a:pPr lvl="1"/>
            <a:r>
              <a:rPr lang="en-US" dirty="0"/>
              <a:t>5-cell mid-t bake RF test planned/ 1-cell fabrication @ CERN</a:t>
            </a:r>
          </a:p>
          <a:p>
            <a:r>
              <a:rPr lang="en-US" dirty="0"/>
              <a:t>800 MHz CM design underway at FNAL+CERN</a:t>
            </a:r>
          </a:p>
          <a:p>
            <a:pPr lvl="1"/>
            <a:r>
              <a:rPr lang="en-US" dirty="0"/>
              <a:t>Active and fruitful collaboration ongoing</a:t>
            </a:r>
          </a:p>
          <a:p>
            <a:pPr lvl="1"/>
            <a:r>
              <a:rPr lang="en-US" dirty="0"/>
              <a:t>Funding support on US side remains a challenge, and timing is becoming critical </a:t>
            </a:r>
          </a:p>
          <a:p>
            <a:r>
              <a:rPr lang="en-US" dirty="0"/>
              <a:t>FNAL currently writing preliminary technical specifications, RF, mechanical interfaces for CERN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6AC3F4-02E1-5803-9551-25387866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0D53DB-C9AC-1303-FC82-048C64C381E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0F51D-6964-338F-C189-2FDC66A9351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C473C9-CA76-9D6D-C735-CE0C9FBEB2B6}"/>
              </a:ext>
            </a:extLst>
          </p:cNvPr>
          <p:cNvSpPr txBox="1"/>
          <p:nvPr/>
        </p:nvSpPr>
        <p:spPr>
          <a:xfrm>
            <a:off x="1627376" y="5206652"/>
            <a:ext cx="593298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Vittorio Parma, Calum Sharp, Fabien </a:t>
            </a:r>
            <a:r>
              <a:rPr lang="en-US" sz="1600" dirty="0" err="1"/>
              <a:t>Cottenot</a:t>
            </a:r>
            <a:r>
              <a:rPr lang="en-US" sz="1600" dirty="0"/>
              <a:t>, Franck </a:t>
            </a:r>
            <a:r>
              <a:rPr lang="en-US" sz="1600" dirty="0" err="1"/>
              <a:t>Peauger</a:t>
            </a:r>
            <a:r>
              <a:rPr lang="en-US" sz="1600" dirty="0"/>
              <a:t>, Karin </a:t>
            </a:r>
            <a:r>
              <a:rPr lang="en-US" sz="1600" dirty="0" err="1"/>
              <a:t>Canderan</a:t>
            </a:r>
            <a:r>
              <a:rPr lang="en-US" sz="1600" dirty="0"/>
              <a:t>, Marc Timmins, Marco </a:t>
            </a:r>
            <a:r>
              <a:rPr lang="en-US" sz="1600" dirty="0" err="1"/>
              <a:t>Garlasche</a:t>
            </a:r>
            <a:r>
              <a:rPr lang="en-US" sz="1600" dirty="0"/>
              <a:t>, Sebastian Calvo, </a:t>
            </a:r>
            <a:r>
              <a:rPr lang="en-US" sz="1600" dirty="0" err="1"/>
              <a:t>Shahnam</a:t>
            </a:r>
            <a:r>
              <a:rPr lang="en-US" sz="1600" dirty="0"/>
              <a:t> Gorgi-Zadeh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8C2405-71D6-C545-CA62-A7790E9B29A4}"/>
              </a:ext>
            </a:extLst>
          </p:cNvPr>
          <p:cNvSpPr txBox="1"/>
          <p:nvPr/>
        </p:nvSpPr>
        <p:spPr>
          <a:xfrm>
            <a:off x="2121089" y="4837320"/>
            <a:ext cx="5290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and credit to our CERN SRF R&amp;D colleagues:</a:t>
            </a:r>
          </a:p>
        </p:txBody>
      </p:sp>
      <p:pic>
        <p:nvPicPr>
          <p:cNvPr id="8" name="Picture 2" descr="CERN Logo and symbol, meaning, history, PNG, brand">
            <a:extLst>
              <a:ext uri="{FF2B5EF4-FFF2-40B4-BE49-F238E27FC236}">
                <a16:creationId xmlns:a16="http://schemas.microsoft.com/office/drawing/2014/main" id="{1DA56256-A335-D231-B9D1-8B7C1DC68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253" y="4971015"/>
            <a:ext cx="1538305" cy="130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742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ank Lloyd Wright's skecth">
            <a:extLst>
              <a:ext uri="{FF2B5EF4-FFF2-40B4-BE49-F238E27FC236}">
                <a16:creationId xmlns:a16="http://schemas.microsoft.com/office/drawing/2014/main" id="{1BAF59BF-6C41-61D3-93C8-FAFEE87DD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108" y="4287366"/>
            <a:ext cx="2604365" cy="17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Monona Terrace">
            <a:extLst>
              <a:ext uri="{FF2B5EF4-FFF2-40B4-BE49-F238E27FC236}">
                <a16:creationId xmlns:a16="http://schemas.microsoft.com/office/drawing/2014/main" id="{8DED0703-F9EB-7AB1-C176-2C8F81EE1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108" y="6133298"/>
            <a:ext cx="2604365" cy="57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1" descr="Picture 51">
            <a:extLst>
              <a:ext uri="{FF2B5EF4-FFF2-40B4-BE49-F238E27FC236}">
                <a16:creationId xmlns:a16="http://schemas.microsoft.com/office/drawing/2014/main" id="{72B259C3-8A90-7A17-62DC-70AF8D6A70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9516" y="5038954"/>
            <a:ext cx="1214455" cy="4299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04" y="397346"/>
            <a:ext cx="11785091" cy="536044"/>
          </a:xfrm>
        </p:spPr>
        <p:txBody>
          <a:bodyPr/>
          <a:lstStyle/>
          <a:p>
            <a:pPr>
              <a:defRPr/>
            </a:pPr>
            <a:r>
              <a:rPr lang="en-US" sz="4267" kern="0" dirty="0">
                <a:latin typeface="Calibri" panose="020F0502020204030204" pitchFamily="34" charset="0"/>
                <a:cs typeface="Calibri" panose="020F0502020204030204" pitchFamily="34" charset="0"/>
              </a:rPr>
              <a:t> FCC integrated program – scope and timeline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39016E9-41EC-A9D2-5196-91C92444B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214" y="3062546"/>
            <a:ext cx="3715127" cy="319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19294C2-EA4A-A8B6-7782-2C9AC1A49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4" y="3003826"/>
            <a:ext cx="2971796" cy="3310493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DEECD8-F008-F265-0B6D-5C2552DADCA9}"/>
              </a:ext>
            </a:extLst>
          </p:cNvPr>
          <p:cNvSpPr txBox="1">
            <a:spLocks/>
          </p:cNvSpPr>
          <p:nvPr/>
        </p:nvSpPr>
        <p:spPr>
          <a:xfrm>
            <a:off x="5314687" y="3884873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indent="0" defTabSz="914354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8" name="Picture 7" descr="Diagram, radar chart&#10;&#10;Description automatically generated">
            <a:extLst>
              <a:ext uri="{FF2B5EF4-FFF2-40B4-BE49-F238E27FC236}">
                <a16:creationId xmlns:a16="http://schemas.microsoft.com/office/drawing/2014/main" id="{D13E406F-8673-A4BE-D37E-38A8CCEEF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1145" y="3149978"/>
            <a:ext cx="3833391" cy="310815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AE08D69-87CD-8F4C-0A88-9630B07B2ECD}"/>
              </a:ext>
            </a:extLst>
          </p:cNvPr>
          <p:cNvSpPr txBox="1">
            <a:spLocks/>
          </p:cNvSpPr>
          <p:nvPr/>
        </p:nvSpPr>
        <p:spPr>
          <a:xfrm>
            <a:off x="9262835" y="3956300"/>
            <a:ext cx="1512168" cy="72814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4" indent="0" defTabSz="914354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B9E0FA-1164-7437-B744-7E6EEC4EEAEB}"/>
                  </a:ext>
                </a:extLst>
              </p:cNvPr>
              <p:cNvSpPr txBox="1"/>
              <p:nvPr/>
            </p:nvSpPr>
            <p:spPr>
              <a:xfrm>
                <a:off x="165004" y="1132089"/>
                <a:ext cx="11898659" cy="1682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) as Higgs factory, electroweak &amp; top factory at highest luminosities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stage 2: FCC-hh (~100 </a:t>
                </a:r>
                <a:r>
                  <a:rPr lang="en-GB" b="1" dirty="0" err="1">
                    <a:solidFill>
                      <a:srgbClr val="3333FF"/>
                    </a:solidFill>
                    <a:latin typeface="Arial"/>
                  </a:rPr>
                  <a:t>TeV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) as natural continuation at energy frontier, pp &amp; AA collisions; e-</a:t>
                </a:r>
                <a:r>
                  <a:rPr lang="en-GB" sz="1351" b="1" dirty="0">
                    <a:solidFill>
                      <a:srgbClr val="3333FF"/>
                    </a:solidFill>
                    <a:latin typeface="Arial"/>
                  </a:rPr>
                  <a:t>h </a:t>
                </a: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option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highly synergetic and complementary programme maximising the physics opportunities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common civil engineering and technical infrastructures, </a:t>
                </a:r>
                <a:r>
                  <a:rPr lang="en-US" dirty="0">
                    <a:solidFill>
                      <a:srgbClr val="0C377B"/>
                    </a:solidFill>
                    <a:latin typeface="Arial"/>
                  </a:rPr>
                  <a:t>building on and reusing CERN’s existing infrastructure</a:t>
                </a:r>
              </a:p>
              <a:p>
                <a:pPr marL="285744" indent="-285744" defTabSz="914377">
                  <a:spcBef>
                    <a:spcPts val="40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US" kern="0" dirty="0">
                    <a:solidFill>
                      <a:srgbClr val="0C377B"/>
                    </a:solidFill>
                    <a:latin typeface="Arial"/>
                  </a:rPr>
                  <a:t>FCC integrated project </a:t>
                </a:r>
                <a:r>
                  <a:rPr lang="en-GB" kern="0" dirty="0">
                    <a:solidFill>
                      <a:srgbClr val="0C377B"/>
                    </a:solidFill>
                    <a:latin typeface="Arial"/>
                  </a:rPr>
                  <a:t>allows the start of a new, major facility at CERN within a few years of the end of HL-LHC</a:t>
                </a:r>
                <a:endParaRPr lang="en-GB" dirty="0">
                  <a:solidFill>
                    <a:srgbClr val="0C377B"/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B9E0FA-1164-7437-B744-7E6EEC4EEA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004" y="1132089"/>
                <a:ext cx="11898659" cy="1682512"/>
              </a:xfrm>
              <a:prstGeom prst="rect">
                <a:avLst/>
              </a:prstGeom>
              <a:blipFill>
                <a:blip r:embed="rId5"/>
                <a:stretch>
                  <a:fillRect l="-213" t="-2256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297FDEFC-6F21-65BD-1C25-7AB23DF36BF2}"/>
              </a:ext>
            </a:extLst>
          </p:cNvPr>
          <p:cNvSpPr/>
          <p:nvPr/>
        </p:nvSpPr>
        <p:spPr>
          <a:xfrm>
            <a:off x="287735" y="6493328"/>
            <a:ext cx="3715127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257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900C12-5F94-AA59-EE1B-247D3379198E}"/>
              </a:ext>
            </a:extLst>
          </p:cNvPr>
          <p:cNvSpPr/>
          <p:nvPr/>
        </p:nvSpPr>
        <p:spPr>
          <a:xfrm>
            <a:off x="4161342" y="6493328"/>
            <a:ext cx="3630223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257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5812B1-EDC6-D58E-EC48-2CB971C95392}"/>
              </a:ext>
            </a:extLst>
          </p:cNvPr>
          <p:cNvSpPr/>
          <p:nvPr/>
        </p:nvSpPr>
        <p:spPr>
          <a:xfrm>
            <a:off x="7961143" y="6481745"/>
            <a:ext cx="4076935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257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EAC5FC-FAB0-98A6-7E4F-A602D6FA8A5A}"/>
              </a:ext>
            </a:extLst>
          </p:cNvPr>
          <p:cNvSpPr txBox="1"/>
          <p:nvPr/>
        </p:nvSpPr>
        <p:spPr>
          <a:xfrm>
            <a:off x="1411448" y="6414077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7">
              <a:defRPr/>
            </a:pPr>
            <a:r>
              <a:rPr lang="en-US" sz="1867" b="1" kern="0" dirty="0">
                <a:solidFill>
                  <a:srgbClr val="FFFFFF"/>
                </a:solidFill>
                <a:latin typeface="Arial"/>
              </a:rPr>
              <a:t>2020 - 2045</a:t>
            </a:r>
            <a:endParaRPr lang="en-GB" sz="1867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8F67AB-36E9-7A69-C375-51E910B7D81E}"/>
              </a:ext>
            </a:extLst>
          </p:cNvPr>
          <p:cNvSpPr txBox="1"/>
          <p:nvPr/>
        </p:nvSpPr>
        <p:spPr>
          <a:xfrm>
            <a:off x="5191425" y="6424964"/>
            <a:ext cx="301367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7">
              <a:defRPr/>
            </a:pPr>
            <a:r>
              <a:rPr lang="en-US" sz="1867" b="1" kern="0" dirty="0">
                <a:solidFill>
                  <a:srgbClr val="FFFFFF"/>
                </a:solidFill>
                <a:latin typeface="Arial"/>
              </a:rPr>
              <a:t>2045 - 2065</a:t>
            </a:r>
            <a:endParaRPr lang="en-GB" sz="1867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D943FA-3D7A-3978-FD5A-FA03EE18FB00}"/>
              </a:ext>
            </a:extLst>
          </p:cNvPr>
          <p:cNvSpPr txBox="1"/>
          <p:nvPr/>
        </p:nvSpPr>
        <p:spPr>
          <a:xfrm>
            <a:off x="8785980" y="641164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57">
              <a:defRPr/>
            </a:pPr>
            <a:r>
              <a:rPr lang="en-US" sz="1867" b="1" kern="0" dirty="0">
                <a:solidFill>
                  <a:srgbClr val="FFFFFF"/>
                </a:solidFill>
                <a:latin typeface="Arial"/>
              </a:rPr>
              <a:t>      2070 - 2100 </a:t>
            </a:r>
            <a:endParaRPr lang="en-GB" sz="1867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BB23D0-F13C-3E66-3AC7-3E4F7A813C43}"/>
              </a:ext>
            </a:extLst>
          </p:cNvPr>
          <p:cNvSpPr txBox="1"/>
          <p:nvPr/>
        </p:nvSpPr>
        <p:spPr>
          <a:xfrm>
            <a:off x="9703818" y="57509"/>
            <a:ext cx="2488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highlight>
                  <a:srgbClr val="FFFF00"/>
                </a:highlight>
              </a:rPr>
              <a:t>M. Benedikt, FCC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17006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A1FC383D-5722-E255-58F8-A41189AE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1" y="454525"/>
            <a:ext cx="12615319" cy="655185"/>
          </a:xfrm>
        </p:spPr>
        <p:txBody>
          <a:bodyPr/>
          <a:lstStyle/>
          <a:p>
            <a:r>
              <a:rPr lang="fr-CH" dirty="0"/>
              <a:t>Reference </a:t>
            </a:r>
            <a:r>
              <a:rPr lang="fr-CH" dirty="0" err="1"/>
              <a:t>layout</a:t>
            </a:r>
            <a:r>
              <a:rPr lang="fr-CH" dirty="0"/>
              <a:t> and </a:t>
            </a:r>
            <a:r>
              <a:rPr lang="fr-CH" dirty="0" err="1"/>
              <a:t>implementation</a:t>
            </a:r>
            <a:r>
              <a:rPr lang="fr-CH" dirty="0"/>
              <a:t>:</a:t>
            </a:r>
            <a:r>
              <a:rPr lang="en-US" dirty="0">
                <a:latin typeface="Calibri" panose="020F0502020204030204"/>
              </a:rPr>
              <a:t>PA31 - 90.7 km</a:t>
            </a: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A3F21A-D8E3-BBEE-C819-A934587AAD62}"/>
              </a:ext>
            </a:extLst>
          </p:cNvPr>
          <p:cNvSpPr txBox="1"/>
          <p:nvPr/>
        </p:nvSpPr>
        <p:spPr>
          <a:xfrm>
            <a:off x="237981" y="1118099"/>
            <a:ext cx="6051383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Layout chosen out of 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~ </a:t>
            </a:r>
            <a:r>
              <a:rPr lang="en-US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10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0 initial variants, based on </a:t>
            </a:r>
            <a:r>
              <a:rPr lang="root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geology 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and </a:t>
            </a:r>
            <a:r>
              <a:rPr lang="root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surface constraints</a:t>
            </a:r>
            <a:r>
              <a:rPr lang="en-US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(land availability, access to roads, etc.), </a:t>
            </a:r>
            <a:r>
              <a:rPr lang="en-GB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e</a:t>
            </a:r>
            <a:r>
              <a:rPr lang="root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nvironment</a:t>
            </a:r>
            <a:r>
              <a:rPr lang="en-US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, 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(protected zones), </a:t>
            </a:r>
            <a:r>
              <a:rPr lang="root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infrastructure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(water, electricity, transport), </a:t>
            </a:r>
            <a:r>
              <a:rPr lang="en-US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machine performance </a:t>
            </a:r>
            <a:r>
              <a:rPr lang="root" altLang="root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etc.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4BFBA4-8072-26D0-E0F8-0543B3918F9F}"/>
              </a:ext>
            </a:extLst>
          </p:cNvPr>
          <p:cNvSpPr txBox="1"/>
          <p:nvPr/>
        </p:nvSpPr>
        <p:spPr>
          <a:xfrm>
            <a:off x="228916" y="3556542"/>
            <a:ext cx="5869096" cy="1231299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lIns="0" tIns="0" rIns="0" bIns="0" rtlCol="0" anchor="b">
            <a:spAutoFit/>
          </a:bodyPr>
          <a:lstStyle/>
          <a:p>
            <a:pPr algn="ctr" defTabSz="914377">
              <a:defRPr/>
            </a:pPr>
            <a:r>
              <a:rPr lang="en-US" sz="2667" b="1" dirty="0">
                <a:solidFill>
                  <a:srgbClr val="008F00"/>
                </a:solidFill>
                <a:latin typeface="Arial"/>
              </a:rPr>
              <a:t>Overall lowest-risk baseline: </a:t>
            </a:r>
          </a:p>
          <a:p>
            <a:pPr algn="ctr" defTabSz="914377">
              <a:defRPr/>
            </a:pPr>
            <a:r>
              <a:rPr lang="en-US" sz="2667" b="1" dirty="0">
                <a:solidFill>
                  <a:srgbClr val="008F00"/>
                </a:solidFill>
                <a:latin typeface="Arial"/>
              </a:rPr>
              <a:t>90.7 km ring, 8 surface points, </a:t>
            </a:r>
          </a:p>
          <a:p>
            <a:pPr algn="ctr" defTabSz="914377">
              <a:defRPr/>
            </a:pPr>
            <a:r>
              <a:rPr lang="en-US" sz="2667" b="1" dirty="0">
                <a:solidFill>
                  <a:srgbClr val="008F00"/>
                </a:solidFill>
                <a:latin typeface="Arial"/>
              </a:rPr>
              <a:t>4-fold symmetry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0A6E23-AD83-8568-3220-FBE81CBEB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011" y="1043516"/>
            <a:ext cx="5838277" cy="58382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520C73-1141-01A3-7FEF-E3C49F284B9D}"/>
              </a:ext>
            </a:extLst>
          </p:cNvPr>
          <p:cNvSpPr txBox="1"/>
          <p:nvPr/>
        </p:nvSpPr>
        <p:spPr>
          <a:xfrm>
            <a:off x="228917" y="5092503"/>
            <a:ext cx="6051383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457189" eaLnBrk="0" fontAlgn="base" hangingPunct="0">
              <a:spcBef>
                <a:spcPts val="800"/>
              </a:spcBef>
              <a:spcAft>
                <a:spcPct val="0"/>
              </a:spcAft>
              <a:defRPr/>
            </a:pPr>
            <a:r>
              <a:rPr lang="fr-CH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Reference </a:t>
            </a:r>
            <a:r>
              <a:rPr lang="fr-CH" sz="2400" dirty="0" err="1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layout</a:t>
            </a:r>
            <a:r>
              <a:rPr lang="fr-CH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</a:t>
            </a:r>
            <a:r>
              <a:rPr lang="fr-CH" sz="2400" dirty="0" err="1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was</a:t>
            </a:r>
            <a:r>
              <a:rPr lang="fr-CH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the basis for:</a:t>
            </a:r>
          </a:p>
          <a:p>
            <a:pPr marL="380990" indent="-380990" defTabSz="457189" eaLnBrk="0" fontAlgn="base" hangingPunct="0">
              <a:spcBef>
                <a:spcPts val="8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fr-CH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Surface sites optimisation </a:t>
            </a:r>
            <a:r>
              <a:rPr lang="fr-CH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and </a:t>
            </a:r>
            <a:r>
              <a:rPr lang="fr-CH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land </a:t>
            </a:r>
            <a:r>
              <a:rPr lang="fr-CH" sz="2400" b="1" dirty="0" err="1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reservation</a:t>
            </a:r>
            <a:r>
              <a:rPr lang="fr-CH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</a:t>
            </a:r>
            <a:r>
              <a:rPr lang="fr-CH" sz="2400" dirty="0" err="1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with</a:t>
            </a:r>
            <a:r>
              <a:rPr lang="fr-CH" sz="2400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host states CH and FR</a:t>
            </a:r>
          </a:p>
          <a:p>
            <a:pPr marL="380990" indent="-380990" defTabSz="457189" eaLnBrk="0" fontAlgn="base" hangingPunct="0">
              <a:spcBef>
                <a:spcPts val="8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fr-CH" altLang="root" sz="2400" b="1" dirty="0" err="1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Environmental</a:t>
            </a:r>
            <a:r>
              <a:rPr lang="fr-CH" altLang="root" sz="2400" b="1" dirty="0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 initial-state </a:t>
            </a:r>
            <a:r>
              <a:rPr lang="fr-CH" altLang="root" sz="2400" b="1" dirty="0" err="1">
                <a:solidFill>
                  <a:srgbClr val="0F124A">
                    <a:lumMod val="90000"/>
                    <a:lumOff val="10000"/>
                  </a:srgbClr>
                </a:solidFill>
                <a:latin typeface="Arial"/>
              </a:rPr>
              <a:t>study</a:t>
            </a:r>
            <a:endParaRPr lang="fr-CH" altLang="root" sz="2400" b="1" dirty="0">
              <a:solidFill>
                <a:srgbClr val="0F124A">
                  <a:lumMod val="90000"/>
                  <a:lumOff val="10000"/>
                </a:srgbClr>
              </a:solidFill>
              <a:latin typeface="Arial"/>
            </a:endParaRPr>
          </a:p>
          <a:p>
            <a:pPr defTabSz="457189" eaLnBrk="0" fontAlgn="base" hangingPunct="0">
              <a:spcBef>
                <a:spcPts val="800"/>
              </a:spcBef>
              <a:spcAft>
                <a:spcPct val="0"/>
              </a:spcAft>
              <a:defRPr/>
            </a:pPr>
            <a:endParaRPr lang="root" altLang="root" sz="2400" dirty="0">
              <a:solidFill>
                <a:srgbClr val="0F124A">
                  <a:lumMod val="90000"/>
                  <a:lumOff val="10000"/>
                </a:srgbClr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0F0F76-F58F-610B-033D-F5FEA4E97BF0}"/>
              </a:ext>
            </a:extLst>
          </p:cNvPr>
          <p:cNvSpPr txBox="1"/>
          <p:nvPr/>
        </p:nvSpPr>
        <p:spPr>
          <a:xfrm>
            <a:off x="9703818" y="57509"/>
            <a:ext cx="2488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highlight>
                  <a:srgbClr val="FFFF00"/>
                </a:highlight>
              </a:rPr>
              <a:t>M. Benedikt, FCC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70353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6EC0D-FB83-BD55-02C1-537CD1F2E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2CDC3EC-2F30-6649-62FD-923BA4F6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045" y="392174"/>
            <a:ext cx="11178875" cy="536044"/>
          </a:xfrm>
        </p:spPr>
        <p:txBody>
          <a:bodyPr/>
          <a:lstStyle/>
          <a:p>
            <a:r>
              <a:rPr lang="en-GB" sz="3733" dirty="0"/>
              <a:t>FCC-ee RF system – key technology, R&amp;D ongoing </a:t>
            </a:r>
            <a:endParaRPr lang="en-US" sz="3733" dirty="0"/>
          </a:p>
        </p:txBody>
      </p:sp>
      <p:pic>
        <p:nvPicPr>
          <p:cNvPr id="9" name="Picture 8" descr="A blue and red colored objects&#10;&#10;Description automatically generated with medium confidence">
            <a:extLst>
              <a:ext uri="{FF2B5EF4-FFF2-40B4-BE49-F238E27FC236}">
                <a16:creationId xmlns:a16="http://schemas.microsoft.com/office/drawing/2014/main" id="{0448194A-42AE-D39C-46A9-EAA61881BF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602" r="22784"/>
          <a:stretch/>
        </p:blipFill>
        <p:spPr>
          <a:xfrm>
            <a:off x="9100189" y="2752977"/>
            <a:ext cx="2391443" cy="20696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DC6C03-10B4-1CB6-3DD3-8D571CE41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89" y="1199475"/>
            <a:ext cx="2344617" cy="150437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0394B70-6D52-A25F-4EAD-52E74A96D8BE}"/>
              </a:ext>
            </a:extLst>
          </p:cNvPr>
          <p:cNvSpPr/>
          <p:nvPr/>
        </p:nvSpPr>
        <p:spPr>
          <a:xfrm>
            <a:off x="211465" y="2854120"/>
            <a:ext cx="3869632" cy="912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7">
              <a:defRPr/>
            </a:pPr>
            <a:r>
              <a:rPr lang="en-GB" sz="1333" b="1" u="sng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Superconducting elliptical cavity</a:t>
            </a:r>
          </a:p>
          <a:p>
            <a:pPr marL="380981" indent="-380981" defTabSz="914257">
              <a:buFont typeface="Wingdings" panose="05000000000000000000" pitchFamily="2" charset="2"/>
              <a:buChar char="§"/>
              <a:defRPr/>
            </a:pPr>
            <a:r>
              <a:rPr lang="en-GB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400 MHz, 2-cell, copper Nb coated</a:t>
            </a:r>
          </a:p>
          <a:p>
            <a:pPr marL="380981" indent="-380981" defTabSz="914257">
              <a:buFont typeface="Wingdings" panose="05000000000000000000" pitchFamily="2" charset="2"/>
              <a:buChar char="§"/>
              <a:defRPr/>
            </a:pPr>
            <a:r>
              <a:rPr lang="en-GB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1.5 m. long</a:t>
            </a:r>
          </a:p>
          <a:p>
            <a:pPr marL="380981" indent="-380981" defTabSz="914257">
              <a:buFont typeface="Wingdings" panose="05000000000000000000" pitchFamily="2" charset="2"/>
              <a:buChar char="§"/>
              <a:defRPr/>
            </a:pPr>
            <a:endParaRPr lang="en-GB" sz="1333" dirty="0">
              <a:solidFill>
                <a:srgbClr val="0F124A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7381D50-F480-2007-0CF5-5499F33DBEC3}"/>
              </a:ext>
            </a:extLst>
          </p:cNvPr>
          <p:cNvSpPr/>
          <p:nvPr/>
        </p:nvSpPr>
        <p:spPr>
          <a:xfrm>
            <a:off x="3964556" y="3064883"/>
            <a:ext cx="44064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7">
              <a:defRPr/>
            </a:pPr>
            <a:r>
              <a:rPr lang="en-GB" sz="1400" b="1" u="sng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400 MHz Cryomodule</a:t>
            </a:r>
          </a:p>
          <a:p>
            <a:pPr defTabSz="914257">
              <a:defRPr/>
            </a:pPr>
            <a:endParaRPr lang="en-GB" sz="1400" dirty="0">
              <a:solidFill>
                <a:srgbClr val="0F124A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FB97E1-4C1F-8EF7-54BD-096FA2E35B0C}"/>
              </a:ext>
            </a:extLst>
          </p:cNvPr>
          <p:cNvSpPr txBox="1"/>
          <p:nvPr/>
        </p:nvSpPr>
        <p:spPr>
          <a:xfrm>
            <a:off x="8526987" y="1749482"/>
            <a:ext cx="3636439" cy="1117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 marL="0" indent="0" defTabSz="914257">
              <a:buNone/>
              <a:defRPr/>
            </a:pPr>
            <a:r>
              <a:rPr lang="en-US" sz="1333" b="1" u="sng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Power source: Multibeam </a:t>
            </a:r>
            <a:r>
              <a:rPr lang="en-US" sz="1333" b="1" u="sng" dirty="0" err="1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Tristron</a:t>
            </a:r>
            <a:endParaRPr lang="en-US" sz="1333" b="1" u="sng" dirty="0">
              <a:solidFill>
                <a:srgbClr val="0F124A"/>
              </a:solidFill>
              <a:latin typeface="Verdana" panose="020B0604030504040204" pitchFamily="34" charset="0"/>
              <a:ea typeface="Verdana" panose="020B0604030504040204" pitchFamily="34" charset="0"/>
              <a:sym typeface="Helvetica Neue"/>
            </a:endParaRPr>
          </a:p>
          <a:p>
            <a:pPr marL="380981" indent="-380981" defTabSz="914257">
              <a:defRPr/>
            </a:pPr>
            <a:r>
              <a:rPr lang="en-US" sz="1333" b="1" u="sng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Very</a:t>
            </a:r>
            <a:r>
              <a:rPr lang="en-US" sz="1333" b="1" dirty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 efficient ~90 % ! &lt;&lt;OPEX</a:t>
            </a:r>
          </a:p>
          <a:p>
            <a:pPr marL="380981" indent="-380981" defTabSz="914257">
              <a:defRPr/>
            </a:pPr>
            <a:r>
              <a:rPr lang="en-US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m long</a:t>
            </a:r>
          </a:p>
          <a:p>
            <a:pPr marL="380981" indent="-380981" defTabSz="914257">
              <a:defRPr/>
            </a:pPr>
            <a:r>
              <a:rPr lang="en-US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 kV</a:t>
            </a:r>
          </a:p>
          <a:p>
            <a:pPr marL="380981" indent="-380981" defTabSz="914257">
              <a:defRPr/>
            </a:pPr>
            <a:r>
              <a:rPr lang="en-US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500 kW, CW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FAA4038-9E4B-441B-0337-F9F4D33D96A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9403" y="1060753"/>
            <a:ext cx="4348007" cy="1963275"/>
          </a:xfrm>
          <a:prstGeom prst="rect">
            <a:avLst/>
          </a:prstGeom>
        </p:spPr>
      </p:pic>
      <p:pic>
        <p:nvPicPr>
          <p:cNvPr id="29" name="Picture 28" descr="A close-up of a silver object&#10;&#10;Description automatically generated">
            <a:extLst>
              <a:ext uri="{FF2B5EF4-FFF2-40B4-BE49-F238E27FC236}">
                <a16:creationId xmlns:a16="http://schemas.microsoft.com/office/drawing/2014/main" id="{6C46D2B7-E25D-9B34-BB36-89E6D17A709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32644" r="10331" b="13335"/>
          <a:stretch/>
        </p:blipFill>
        <p:spPr>
          <a:xfrm>
            <a:off x="0" y="4760739"/>
            <a:ext cx="3475064" cy="105906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11AF60A-C5B9-1AF9-59D0-9484A9218E69}"/>
              </a:ext>
            </a:extLst>
          </p:cNvPr>
          <p:cNvSpPr/>
          <p:nvPr/>
        </p:nvSpPr>
        <p:spPr>
          <a:xfrm>
            <a:off x="88108" y="6111538"/>
            <a:ext cx="3869632" cy="912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7">
              <a:defRPr/>
            </a:pPr>
            <a:r>
              <a:rPr lang="en-GB" sz="1333" b="1" u="sng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Superconducting elliptical cavity</a:t>
            </a:r>
          </a:p>
          <a:p>
            <a:pPr marL="380981" indent="-380981" defTabSz="914257">
              <a:buFont typeface="Wingdings" panose="05000000000000000000" pitchFamily="2" charset="2"/>
              <a:buChar char="§"/>
              <a:defRPr/>
            </a:pPr>
            <a:r>
              <a:rPr lang="en-GB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800 MHz, 6-cell, bulk Nb</a:t>
            </a:r>
          </a:p>
          <a:p>
            <a:pPr marL="380981" indent="-380981" defTabSz="914257">
              <a:buFont typeface="Wingdings" panose="05000000000000000000" pitchFamily="2" charset="2"/>
              <a:buChar char="§"/>
              <a:defRPr/>
            </a:pPr>
            <a:r>
              <a:rPr lang="en-GB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Nb</a:t>
            </a:r>
            <a:r>
              <a:rPr lang="en-GB" sz="1333" baseline="-25000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sz="1333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Sn if R&amp;D is successful</a:t>
            </a:r>
          </a:p>
          <a:p>
            <a:pPr marL="380981" indent="-380981" defTabSz="914257">
              <a:buFont typeface="Wingdings" panose="05000000000000000000" pitchFamily="2" charset="2"/>
              <a:buChar char="§"/>
              <a:defRPr/>
            </a:pPr>
            <a:endParaRPr lang="en-GB" sz="1333" dirty="0">
              <a:solidFill>
                <a:srgbClr val="0F124A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E8DAC0D-B353-5B94-CD71-051ADDFD37D6}"/>
              </a:ext>
            </a:extLst>
          </p:cNvPr>
          <p:cNvSpPr/>
          <p:nvPr/>
        </p:nvSpPr>
        <p:spPr>
          <a:xfrm>
            <a:off x="3827764" y="6381692"/>
            <a:ext cx="44064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7">
              <a:defRPr/>
            </a:pPr>
            <a:r>
              <a:rPr lang="en-GB" sz="1400" b="1" u="sng" dirty="0">
                <a:solidFill>
                  <a:srgbClr val="0F124A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800 MHz Cryomodule</a:t>
            </a:r>
          </a:p>
          <a:p>
            <a:pPr defTabSz="914257">
              <a:defRPr/>
            </a:pPr>
            <a:endParaRPr lang="en-GB" sz="1400" dirty="0">
              <a:solidFill>
                <a:srgbClr val="0F124A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A11B7BB-08B6-9866-C55C-5431E75ADF7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2353" y="4161237"/>
            <a:ext cx="4654423" cy="220659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B0E6A6F7-474D-0D56-43F2-6F1E5E109412}"/>
              </a:ext>
            </a:extLst>
          </p:cNvPr>
          <p:cNvSpPr/>
          <p:nvPr/>
        </p:nvSpPr>
        <p:spPr>
          <a:xfrm>
            <a:off x="2085784" y="2375934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264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57E3B1-7801-60AC-835A-6E51C9E90AEB}"/>
              </a:ext>
            </a:extLst>
          </p:cNvPr>
          <p:cNvSpPr/>
          <p:nvPr/>
        </p:nvSpPr>
        <p:spPr>
          <a:xfrm>
            <a:off x="8468036" y="3086486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264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C1C7580-0177-F614-80D6-D13CE2A93429}"/>
              </a:ext>
            </a:extLst>
          </p:cNvPr>
          <p:cNvSpPr/>
          <p:nvPr/>
        </p:nvSpPr>
        <p:spPr>
          <a:xfrm>
            <a:off x="6038659" y="2680734"/>
            <a:ext cx="1165576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66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C5DB734-571E-85BC-674F-CFD91AF69AE9}"/>
              </a:ext>
            </a:extLst>
          </p:cNvPr>
          <p:cNvSpPr/>
          <p:nvPr/>
        </p:nvSpPr>
        <p:spPr>
          <a:xfrm>
            <a:off x="522961" y="4374567"/>
            <a:ext cx="2685191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(408 + 448 booster)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287AD80-FF82-F5F6-6C0E-E6B5CFD360DB}"/>
              </a:ext>
            </a:extLst>
          </p:cNvPr>
          <p:cNvSpPr/>
          <p:nvPr/>
        </p:nvSpPr>
        <p:spPr>
          <a:xfrm>
            <a:off x="4075130" y="4379757"/>
            <a:ext cx="3344847" cy="348878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(102 + 112 booster)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C2FBEA-6E4F-77FB-D1A5-2189BCAF5C1D}"/>
              </a:ext>
            </a:extLst>
          </p:cNvPr>
          <p:cNvSpPr/>
          <p:nvPr/>
        </p:nvSpPr>
        <p:spPr>
          <a:xfrm>
            <a:off x="2722824" y="1080275"/>
            <a:ext cx="4406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7">
              <a:defRPr/>
            </a:pPr>
            <a:r>
              <a:rPr lang="en-GB" sz="1600" b="1" u="sng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400 MHz Collider</a:t>
            </a:r>
          </a:p>
          <a:p>
            <a:pPr defTabSz="914257">
              <a:defRPr/>
            </a:pPr>
            <a:endParaRPr lang="en-GB" sz="16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22ED63D-66F6-7E2C-99B9-DF967BAE4614}"/>
              </a:ext>
            </a:extLst>
          </p:cNvPr>
          <p:cNvSpPr/>
          <p:nvPr/>
        </p:nvSpPr>
        <p:spPr>
          <a:xfrm>
            <a:off x="2057681" y="4009730"/>
            <a:ext cx="4406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57">
              <a:defRPr/>
            </a:pPr>
            <a:r>
              <a:rPr lang="en-GB" sz="1600" b="1" u="sng" dirty="0">
                <a:solidFill>
                  <a:srgbClr val="0000C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800 MHz Collider + Booster</a:t>
            </a:r>
          </a:p>
          <a:p>
            <a:pPr defTabSz="914257">
              <a:defRPr/>
            </a:pPr>
            <a:endParaRPr lang="en-GB" sz="1600" dirty="0">
              <a:solidFill>
                <a:srgbClr val="0000C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A48D742-49A0-10BA-C079-0523150661ED}"/>
              </a:ext>
            </a:extLst>
          </p:cNvPr>
          <p:cNvSpPr/>
          <p:nvPr/>
        </p:nvSpPr>
        <p:spPr>
          <a:xfrm>
            <a:off x="8526989" y="4715809"/>
            <a:ext cx="3270575" cy="800412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</a:bodyPr>
          <a:lstStyle/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204 </a:t>
            </a:r>
          </a:p>
          <a:p>
            <a:pPr defTabSz="914257">
              <a:defRPr/>
            </a:pPr>
            <a:endParaRPr lang="en-GB" sz="1467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defTabSz="914257">
              <a:defRPr/>
            </a:pPr>
            <a:r>
              <a:rPr lang="en-GB" sz="1467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+ 448 x 10 kW SSA booster</a:t>
            </a:r>
            <a:endParaRPr lang="en-GB" sz="1600" b="1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75D56B-2434-5A17-5198-FF2B5EAE76EA}"/>
              </a:ext>
            </a:extLst>
          </p:cNvPr>
          <p:cNvSpPr txBox="1"/>
          <p:nvPr/>
        </p:nvSpPr>
        <p:spPr>
          <a:xfrm>
            <a:off x="9703818" y="57509"/>
            <a:ext cx="2488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highlight>
                  <a:srgbClr val="FFFF00"/>
                </a:highlight>
              </a:rPr>
              <a:t>M. Benedikt, FCC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67404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004C3-7FF9-3198-FD24-C978C7BF8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60059-941D-FA59-AF03-FCFE7EBBA7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anchor="t">
            <a:normAutofit/>
          </a:bodyPr>
          <a:lstStyle/>
          <a:p>
            <a:r>
              <a:rPr lang="en-US" dirty="0"/>
              <a:t>800 MHz SRF cavities and surface processing </a:t>
            </a:r>
          </a:p>
        </p:txBody>
      </p:sp>
      <p:pic>
        <p:nvPicPr>
          <p:cNvPr id="4" name="Picture 2" descr="Frank Lloyd Wright's skecth">
            <a:extLst>
              <a:ext uri="{FF2B5EF4-FFF2-40B4-BE49-F238E27FC236}">
                <a16:creationId xmlns:a16="http://schemas.microsoft.com/office/drawing/2014/main" id="{2EB324B8-72B2-DD0B-7515-62BE0CF54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6" r="2" b="15431"/>
          <a:stretch>
            <a:fillRect/>
          </a:stretch>
        </p:blipFill>
        <p:spPr bwMode="auto">
          <a:xfrm>
            <a:off x="20" y="10"/>
            <a:ext cx="11826220" cy="55095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E2B72-90D3-6302-9C43-912FB2A28D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01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33E2C27-9B75-52F3-7A7F-858D1FCF592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F4BAA12D-5F28-3140-935A-44BF4B54B6B6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5" name="Picture 51" descr="Picture 51">
            <a:extLst>
              <a:ext uri="{FF2B5EF4-FFF2-40B4-BE49-F238E27FC236}">
                <a16:creationId xmlns:a16="http://schemas.microsoft.com/office/drawing/2014/main" id="{E9A98589-B51C-F392-E487-D91917321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4893" y="5797827"/>
            <a:ext cx="2608848" cy="9236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6921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>
            <a:extLst>
              <a:ext uri="{FF2B5EF4-FFF2-40B4-BE49-F238E27FC236}">
                <a16:creationId xmlns:a16="http://schemas.microsoft.com/office/drawing/2014/main" id="{21FA24F6-DC6D-4593-A00E-493CAB9CF8BE}"/>
              </a:ext>
            </a:extLst>
          </p:cNvPr>
          <p:cNvSpPr/>
          <p:nvPr/>
        </p:nvSpPr>
        <p:spPr>
          <a:xfrm rot="5400000">
            <a:off x="9775629" y="33763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613B222A-FFBA-96ED-4D3A-08BB86A83422}"/>
              </a:ext>
            </a:extLst>
          </p:cNvPr>
          <p:cNvSpPr/>
          <p:nvPr/>
        </p:nvSpPr>
        <p:spPr>
          <a:xfrm rot="8235877">
            <a:off x="7115967" y="36666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3A6DCC-E89B-CFF3-B9C9-458D897E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37" y="4905463"/>
            <a:ext cx="4008267" cy="137045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F514B2-D9F1-3E61-8C51-0A0E60668C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800 MHz, 6-cell cavity performance goals</a:t>
            </a:r>
          </a:p>
          <a:p>
            <a:pPr lvl="1"/>
            <a:r>
              <a:rPr lang="en-US" dirty="0"/>
              <a:t>Operation: Q0 = 3x10</a:t>
            </a:r>
            <a:r>
              <a:rPr lang="en-US" baseline="30000" dirty="0"/>
              <a:t>10</a:t>
            </a:r>
            <a:r>
              <a:rPr lang="en-US" dirty="0"/>
              <a:t> at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= 20 MV/m</a:t>
            </a:r>
          </a:p>
          <a:p>
            <a:pPr lvl="1"/>
            <a:r>
              <a:rPr lang="en-US" dirty="0"/>
              <a:t>Vertical test: Q0 = 3.8x10</a:t>
            </a:r>
            <a:r>
              <a:rPr lang="en-US" baseline="30000" dirty="0"/>
              <a:t>10</a:t>
            </a:r>
            <a:r>
              <a:rPr lang="en-US" dirty="0"/>
              <a:t> at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= 24.5 MV/m</a:t>
            </a:r>
          </a:p>
          <a:p>
            <a:r>
              <a:rPr lang="en-US" dirty="0"/>
              <a:t>Phase 1: Z,W, and H operating points</a:t>
            </a:r>
          </a:p>
          <a:p>
            <a:pPr lvl="1"/>
            <a:r>
              <a:rPr lang="en-US" dirty="0"/>
              <a:t>High-current machine: higher-order mode excitation</a:t>
            </a:r>
          </a:p>
          <a:p>
            <a:pPr lvl="1"/>
            <a:r>
              <a:rPr lang="en-US" dirty="0"/>
              <a:t>Reverse phase operation enables Z,W, and H OPs</a:t>
            </a:r>
          </a:p>
          <a:p>
            <a:r>
              <a:rPr lang="en-US" dirty="0"/>
              <a:t>Phase 2: </a:t>
            </a:r>
            <a:r>
              <a:rPr lang="en-US" dirty="0" err="1"/>
              <a:t>TTb</a:t>
            </a:r>
            <a:r>
              <a:rPr lang="en-US" dirty="0"/>
              <a:t> operating point</a:t>
            </a:r>
          </a:p>
          <a:p>
            <a:pPr lvl="1"/>
            <a:r>
              <a:rPr lang="en-US" dirty="0"/>
              <a:t>High-gradient machine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2682C1-0B61-4558-B2A1-10CE9FC4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800 MHz SRF for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387A8C-BA9A-BD51-6721-DE023ADD4E9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8496F5-0B39-2047-66D6-59205345BD1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602985-555C-AF10-F5D0-07F36CA68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604" y="142740"/>
            <a:ext cx="5513797" cy="357632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EF7A9E3-23B8-63BE-57E3-685DF6232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824881"/>
              </p:ext>
            </p:extLst>
          </p:nvPr>
        </p:nvGraphicFramePr>
        <p:xfrm>
          <a:off x="4189691" y="4600575"/>
          <a:ext cx="3688403" cy="2069442"/>
        </p:xfrm>
        <a:graphic>
          <a:graphicData uri="http://schemas.openxmlformats.org/drawingml/2006/table">
            <a:tbl>
              <a:tblPr/>
              <a:tblGrid>
                <a:gridCol w="1439858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1025218078"/>
                    </a:ext>
                  </a:extLst>
                </a:gridCol>
              </a:tblGrid>
              <a:tr h="153251">
                <a:tc>
                  <a:txBody>
                    <a:bodyPr/>
                    <a:lstStyle/>
                    <a:p>
                      <a:pPr algn="ctr" fontAlgn="t"/>
                      <a:r>
                        <a:rPr lang="fr-CH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Booster</a:t>
                      </a:r>
                      <a:endParaRPr lang="en-US" sz="9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ZH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23209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5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01.9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961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16.2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6.2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01.58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2475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at extraction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5.6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13.5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17.5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cell/cavity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4.9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15.6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Q0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Max RF power  [kW]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Coupling QL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1E+07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cavities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112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1642734-332D-84DD-6A62-8FD69593FCE5}"/>
              </a:ext>
            </a:extLst>
          </p:cNvPr>
          <p:cNvSpPr/>
          <p:nvPr/>
        </p:nvSpPr>
        <p:spPr>
          <a:xfrm>
            <a:off x="4453311" y="4238245"/>
            <a:ext cx="31998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GB" sz="1400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Booster:</a:t>
            </a:r>
            <a:r>
              <a:rPr lang="en-GB" sz="1400" b="1" cap="none" spc="0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112 cavities/28 CM</a:t>
            </a:r>
            <a:endParaRPr lang="en-GB" sz="1600" b="1" cap="none" spc="0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F3BD07-AFB9-2739-15B7-4F642DFAE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661" y="4600575"/>
            <a:ext cx="3759200" cy="2120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4130CCE-0BE0-BA8E-B397-8152B11FDA44}"/>
              </a:ext>
            </a:extLst>
          </p:cNvPr>
          <p:cNvSpPr/>
          <p:nvPr/>
        </p:nvSpPr>
        <p:spPr>
          <a:xfrm>
            <a:off x="8787164" y="4059445"/>
            <a:ext cx="3401805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 dirty="0">
                <a:ln w="0"/>
                <a:solidFill>
                  <a:srgbClr val="FF0000"/>
                </a:solidFill>
                <a:latin typeface="Verdana"/>
                <a:ea typeface="Verdana"/>
              </a:rPr>
              <a:t>448 booster + 408 collider</a:t>
            </a:r>
          </a:p>
          <a:p>
            <a:r>
              <a:rPr lang="en-GB" sz="1400" b="1" dirty="0">
                <a:ln w="0"/>
                <a:solidFill>
                  <a:srgbClr val="FF0000"/>
                </a:solidFill>
                <a:latin typeface="Verdana"/>
                <a:ea typeface="Verdana"/>
              </a:rPr>
              <a:t>= 856 cavities/214 CM</a:t>
            </a:r>
            <a:endParaRPr lang="en-GB" sz="1600" b="1" cap="none" spc="0" dirty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D90DBFAC-028D-F021-9F7E-D32D73AD4BD3}"/>
              </a:ext>
            </a:extLst>
          </p:cNvPr>
          <p:cNvSpPr/>
          <p:nvPr/>
        </p:nvSpPr>
        <p:spPr>
          <a:xfrm>
            <a:off x="10259122" y="5278824"/>
            <a:ext cx="1559777" cy="1391193"/>
          </a:xfrm>
          <a:prstGeom prst="frame">
            <a:avLst>
              <a:gd name="adj1" fmla="val 49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8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ADC0F-7992-0228-B16F-B78DD25B5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>
            <a:extLst>
              <a:ext uri="{FF2B5EF4-FFF2-40B4-BE49-F238E27FC236}">
                <a16:creationId xmlns:a16="http://schemas.microsoft.com/office/drawing/2014/main" id="{BB89007A-5EFE-838A-C433-ECF7B8896DF0}"/>
              </a:ext>
            </a:extLst>
          </p:cNvPr>
          <p:cNvSpPr/>
          <p:nvPr/>
        </p:nvSpPr>
        <p:spPr>
          <a:xfrm rot="5400000">
            <a:off x="9775629" y="33763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444FC1A7-8BEE-6E8B-BDF9-EFD3A4408607}"/>
              </a:ext>
            </a:extLst>
          </p:cNvPr>
          <p:cNvSpPr/>
          <p:nvPr/>
        </p:nvSpPr>
        <p:spPr>
          <a:xfrm rot="8235877">
            <a:off x="7115967" y="36666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B506D0-0A40-D410-6E85-48641EF520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37" y="4905463"/>
            <a:ext cx="4008267" cy="137045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FEDB7F-B531-D779-1247-D3A035BC70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800 MHz, 6-cell cavity performance goals</a:t>
            </a:r>
          </a:p>
          <a:p>
            <a:pPr lvl="1"/>
            <a:r>
              <a:rPr lang="en-US" dirty="0"/>
              <a:t>Operation: Q0 = 3x10</a:t>
            </a:r>
            <a:r>
              <a:rPr lang="en-US" baseline="30000" dirty="0"/>
              <a:t>10</a:t>
            </a:r>
            <a:r>
              <a:rPr lang="en-US" dirty="0"/>
              <a:t> at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= 20 MV/m</a:t>
            </a:r>
          </a:p>
          <a:p>
            <a:pPr lvl="1"/>
            <a:r>
              <a:rPr lang="en-US" dirty="0"/>
              <a:t>Vertical test: Q0 = 3.8x10</a:t>
            </a:r>
            <a:r>
              <a:rPr lang="en-US" baseline="30000" dirty="0"/>
              <a:t>10</a:t>
            </a:r>
            <a:r>
              <a:rPr lang="en-US" dirty="0"/>
              <a:t> at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= 24.5 MV/m</a:t>
            </a:r>
          </a:p>
          <a:p>
            <a:r>
              <a:rPr lang="en-US" dirty="0"/>
              <a:t>Phase 1: Z,W, and H operating points</a:t>
            </a:r>
          </a:p>
          <a:p>
            <a:pPr lvl="1"/>
            <a:r>
              <a:rPr lang="en-US" dirty="0"/>
              <a:t>High-current machine: higher-order mode excitation</a:t>
            </a:r>
          </a:p>
          <a:p>
            <a:pPr lvl="1"/>
            <a:r>
              <a:rPr lang="en-US" dirty="0"/>
              <a:t>Reverse phase operation enables Z,W, and H OPs</a:t>
            </a:r>
          </a:p>
          <a:p>
            <a:r>
              <a:rPr lang="en-US" dirty="0"/>
              <a:t>Phase 2: </a:t>
            </a:r>
            <a:r>
              <a:rPr lang="en-US" dirty="0" err="1"/>
              <a:t>TTb</a:t>
            </a:r>
            <a:r>
              <a:rPr lang="en-US" dirty="0"/>
              <a:t> operating point</a:t>
            </a:r>
          </a:p>
          <a:p>
            <a:pPr lvl="1"/>
            <a:r>
              <a:rPr lang="en-US" dirty="0"/>
              <a:t>High-gradient machine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22F075-AE4C-5BB8-9697-BD8D8DAF1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800 MHz SRF for FCC-ee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523C5-299B-F82F-E530-93C2C4AB26F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BC7F25-EB47-4EDE-0B7F-D801C326AA8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A39434-D2C5-492B-978C-A5C6459CA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0604" y="142740"/>
            <a:ext cx="5513797" cy="357632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F6070C2-7144-03DC-C5FE-67BE979EF9F0}"/>
              </a:ext>
            </a:extLst>
          </p:cNvPr>
          <p:cNvGraphicFramePr>
            <a:graphicFrameLocks noGrp="1"/>
          </p:cNvGraphicFramePr>
          <p:nvPr/>
        </p:nvGraphicFramePr>
        <p:xfrm>
          <a:off x="4189691" y="4600575"/>
          <a:ext cx="3688403" cy="2069442"/>
        </p:xfrm>
        <a:graphic>
          <a:graphicData uri="http://schemas.openxmlformats.org/drawingml/2006/table">
            <a:tbl>
              <a:tblPr/>
              <a:tblGrid>
                <a:gridCol w="1439858">
                  <a:extLst>
                    <a:ext uri="{9D8B030D-6E8A-4147-A177-3AD203B41FA5}">
                      <a16:colId xmlns:a16="http://schemas.microsoft.com/office/drawing/2014/main" val="849007342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693752988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349032196"/>
                    </a:ext>
                  </a:extLst>
                </a:gridCol>
                <a:gridCol w="749515">
                  <a:extLst>
                    <a:ext uri="{9D8B030D-6E8A-4147-A177-3AD203B41FA5}">
                      <a16:colId xmlns:a16="http://schemas.microsoft.com/office/drawing/2014/main" val="1025218078"/>
                    </a:ext>
                  </a:extLst>
                </a:gridCol>
              </a:tblGrid>
              <a:tr h="153251">
                <a:tc>
                  <a:txBody>
                    <a:bodyPr/>
                    <a:lstStyle/>
                    <a:p>
                      <a:pPr algn="ctr" fontAlgn="t"/>
                      <a:r>
                        <a:rPr lang="fr-CH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Booster</a:t>
                      </a:r>
                      <a:endParaRPr lang="en-US" sz="9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ZH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782768"/>
                  </a:ext>
                </a:extLst>
              </a:tr>
              <a:tr h="23209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3571" marR="3571" marT="3571" marB="0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RPO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5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76502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RF voltage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01.9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961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0530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Beam current [mA]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16.2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6.2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24745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RF Frequency [MHz]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01.58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65319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Operating temp. [K]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357293"/>
                  </a:ext>
                </a:extLst>
              </a:tr>
              <a:tr h="2475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Cavity voltage at extraction [MV]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5.6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13.5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17.5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917126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cell/cavity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6958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Eacc</a:t>
                      </a:r>
                      <a:r>
                        <a:rPr lang="en-US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 [MV/m]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4.9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15.6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5762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Q0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3E+10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6710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Max RF power  [kW]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CH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42</a:t>
                      </a: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98761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Coupling QL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1E+07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70624"/>
                  </a:ext>
                </a:extLst>
              </a:tr>
              <a:tr h="1277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# CM (with 4 </a:t>
                      </a:r>
                      <a:r>
                        <a:rPr lang="en-GB" sz="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cav</a:t>
                      </a: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/CM)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28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5B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473388"/>
                  </a:ext>
                </a:extLst>
              </a:tr>
              <a:tr h="13088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# cavities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</a:rPr>
                        <a:t>112</a:t>
                      </a: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7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571" marR="3571" marT="3571" marB="0" anchor="ctr">
                    <a:lnL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58778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023C51A-9F50-FA03-6B37-AFA37D1F5AFD}"/>
              </a:ext>
            </a:extLst>
          </p:cNvPr>
          <p:cNvSpPr/>
          <p:nvPr/>
        </p:nvSpPr>
        <p:spPr>
          <a:xfrm>
            <a:off x="4453311" y="4238245"/>
            <a:ext cx="31998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GB" sz="1400" b="1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Booster:</a:t>
            </a:r>
            <a:r>
              <a:rPr lang="en-GB" sz="1400" b="1" cap="none" spc="0" dirty="0">
                <a:ln w="0"/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112 cavities/28 CM</a:t>
            </a:r>
            <a:endParaRPr lang="en-GB" sz="1600" b="1" cap="none" spc="0" dirty="0">
              <a:ln w="0"/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973836-1B26-509D-D888-C638C0C54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661" y="4600575"/>
            <a:ext cx="3759200" cy="21209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17C4B56-B944-B964-7241-23BC1FC905E5}"/>
              </a:ext>
            </a:extLst>
          </p:cNvPr>
          <p:cNvSpPr/>
          <p:nvPr/>
        </p:nvSpPr>
        <p:spPr>
          <a:xfrm>
            <a:off x="8787164" y="4059445"/>
            <a:ext cx="3401805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 b="1" dirty="0">
                <a:ln w="0"/>
                <a:solidFill>
                  <a:srgbClr val="FF0000"/>
                </a:solidFill>
                <a:latin typeface="Verdana"/>
                <a:ea typeface="Verdana"/>
              </a:rPr>
              <a:t>448 booster + 408 collider</a:t>
            </a:r>
          </a:p>
          <a:p>
            <a:r>
              <a:rPr lang="en-GB" sz="1400" b="1" dirty="0">
                <a:ln w="0"/>
                <a:solidFill>
                  <a:srgbClr val="FF0000"/>
                </a:solidFill>
                <a:latin typeface="Verdana"/>
                <a:ea typeface="Verdana"/>
              </a:rPr>
              <a:t>= 856 cavities/214 CM</a:t>
            </a:r>
            <a:endParaRPr lang="en-GB" sz="1600" b="1" cap="none" spc="0" dirty="0">
              <a:ln w="0"/>
              <a:solidFill>
                <a:srgbClr val="FF0000"/>
              </a:solidFill>
              <a:latin typeface="Verdana"/>
              <a:ea typeface="Verdana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5BF07AF1-206D-5D2D-3BE8-7F38BC0738F6}"/>
              </a:ext>
            </a:extLst>
          </p:cNvPr>
          <p:cNvSpPr/>
          <p:nvPr/>
        </p:nvSpPr>
        <p:spPr>
          <a:xfrm>
            <a:off x="10259122" y="5278824"/>
            <a:ext cx="1559777" cy="1391193"/>
          </a:xfrm>
          <a:prstGeom prst="frame">
            <a:avLst>
              <a:gd name="adj1" fmla="val 49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912EC4-D7EA-D6D7-BE24-EDF1EDA1B79C}"/>
              </a:ext>
            </a:extLst>
          </p:cNvPr>
          <p:cNvSpPr txBox="1"/>
          <p:nvPr/>
        </p:nvSpPr>
        <p:spPr>
          <a:xfrm rot="20053735">
            <a:off x="3741509" y="4864828"/>
            <a:ext cx="414030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strike="sngStrike" dirty="0">
                <a:solidFill>
                  <a:srgbClr val="FF0000"/>
                </a:solidFill>
              </a:rPr>
              <a:t>370 CM, ~1,500 cavities</a:t>
            </a:r>
          </a:p>
        </p:txBody>
      </p:sp>
    </p:spTree>
    <p:extLst>
      <p:ext uri="{BB962C8B-B14F-4D97-AF65-F5344CB8AC3E}">
        <p14:creationId xmlns:p14="http://schemas.microsoft.com/office/powerpoint/2010/main" val="340450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4B0309-8D52-7D5C-1387-BBF1D811A5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700784"/>
            <a:ext cx="10871048" cy="4655566"/>
          </a:xfrm>
        </p:spPr>
        <p:txBody>
          <a:bodyPr/>
          <a:lstStyle/>
          <a:p>
            <a:r>
              <a:rPr lang="en-US" dirty="0"/>
              <a:t>N-doping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  <a:p>
            <a:pPr lvl="1"/>
            <a:r>
              <a:rPr lang="en-US" dirty="0"/>
              <a:t>2012-13 FNAL: Doubled Q, reversed R</a:t>
            </a:r>
            <a:r>
              <a:rPr lang="en-US" baseline="-25000" dirty="0"/>
              <a:t>BCS </a:t>
            </a:r>
            <a:r>
              <a:rPr lang="en-US" dirty="0"/>
              <a:t>dependence on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Industrialized at 1.3 GHz to deliver LCLS-II</a:t>
            </a:r>
          </a:p>
          <a:p>
            <a:pPr lvl="1"/>
            <a:endParaRPr lang="en-US" dirty="0"/>
          </a:p>
          <a:p>
            <a:r>
              <a:rPr lang="en-US" dirty="0"/>
              <a:t>Medium temperature baking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2,3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Simple one-step chemical processing (FNAL) </a:t>
            </a:r>
          </a:p>
          <a:p>
            <a:pPr lvl="1"/>
            <a:r>
              <a:rPr lang="en-US" dirty="0"/>
              <a:t>300C, 3-hour bake dissolves the native oxide layer and diffuses oxygen into the niobium bulk</a:t>
            </a:r>
          </a:p>
          <a:p>
            <a:pPr lvl="2"/>
            <a:r>
              <a:rPr lang="en-US" dirty="0"/>
              <a:t>Mechanism not fully understood, but seems to have traits in common with N-doping, despite differences in diffusion depth: See H. Hu, Hu, Hannah. "Decoupling of Nitrogen and Oxygen Impurities in Nitrogen Doped SRF Cavities." , Jun. 2024.  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Sensitivity to trapped magnetic flux increases in both cases</a:t>
            </a:r>
          </a:p>
          <a:p>
            <a:pPr lvl="2"/>
            <a:r>
              <a:rPr lang="en-US" dirty="0"/>
              <a:t>“Sensitivity” measures the amount of residual resistance generated per unit of trapped magnetic flux</a:t>
            </a:r>
          </a:p>
          <a:p>
            <a:pPr lvl="2"/>
            <a:r>
              <a:rPr lang="en-US" dirty="0"/>
              <a:t>“Increased sensitivity” means your accelerator is more vulnerable to the effects of trapped flux</a:t>
            </a:r>
          </a:p>
          <a:p>
            <a:pPr lvl="3"/>
            <a:r>
              <a:rPr lang="en-US" dirty="0"/>
              <a:t>Mitigation strategies include fast cooldown, improved magnetic </a:t>
            </a:r>
            <a:r>
              <a:rPr lang="en-US" dirty="0" err="1"/>
              <a:t>hygene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4639B0-0743-74CA-48DC-43AB4E0F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Reaching high Q0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B5F592-DBC6-7C9F-B2BD-AE88314ACD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i="1" dirty="0"/>
              <a:t>Recent advances in high-Q high-gradient SRF cavities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707D76-D588-C46F-BBDF-8056A77BBBE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60BAD7-BB42-BF38-ED7C-D9FB772E7981}"/>
              </a:ext>
            </a:extLst>
          </p:cNvPr>
          <p:cNvSpPr txBox="1"/>
          <p:nvPr/>
        </p:nvSpPr>
        <p:spPr>
          <a:xfrm>
            <a:off x="5608166" y="3033581"/>
            <a:ext cx="61772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Bulk EP, High T (</a:t>
            </a:r>
            <a:r>
              <a:rPr lang="en-US" dirty="0" err="1"/>
              <a:t>degassing+stress</a:t>
            </a:r>
            <a:r>
              <a:rPr lang="en-US" dirty="0"/>
              <a:t> release) 800-950C 3h, light EP, mid-T furnace bake 300C 3h, HPR, VT assembly, RF test.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7FC40C-D647-9E24-D319-FBD1F79CFE85}"/>
              </a:ext>
            </a:extLst>
          </p:cNvPr>
          <p:cNvSpPr txBox="1"/>
          <p:nvPr/>
        </p:nvSpPr>
        <p:spPr>
          <a:xfrm>
            <a:off x="2955157" y="1415746"/>
            <a:ext cx="83224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“2/0” N-doping: Bulk EP, High T (</a:t>
            </a:r>
            <a:r>
              <a:rPr lang="en-US" dirty="0" err="1"/>
              <a:t>degassing+stress</a:t>
            </a:r>
            <a:r>
              <a:rPr lang="en-US" dirty="0"/>
              <a:t> release) bake, light EP, N-Doping (2min doping/0min annealing), </a:t>
            </a:r>
            <a:r>
              <a:rPr lang="en-US" dirty="0" err="1"/>
              <a:t>Post-doping+cold</a:t>
            </a:r>
            <a:r>
              <a:rPr lang="en-US" dirty="0"/>
              <a:t> EP, HPR+VT assembly, RF test.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AF4267-CC7B-A5FD-9A52-0CAA1B863369}"/>
              </a:ext>
            </a:extLst>
          </p:cNvPr>
          <p:cNvSpPr txBox="1"/>
          <p:nvPr/>
        </p:nvSpPr>
        <p:spPr>
          <a:xfrm>
            <a:off x="858370" y="2677197"/>
            <a:ext cx="5210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A. </a:t>
            </a:r>
            <a:r>
              <a:rPr lang="en-US" sz="1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Grassellino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et al, </a:t>
            </a:r>
            <a:r>
              <a:rPr lang="en-US" sz="1400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Supercond</a:t>
            </a:r>
            <a:r>
              <a:rPr lang="en-US" sz="14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Sci. Technol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26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102001 (2013).</a:t>
            </a:r>
            <a:endParaRPr lang="en-US" sz="1400" baseline="30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4D6113-B08C-F72D-5822-3332B923CDDA}"/>
              </a:ext>
            </a:extLst>
          </p:cNvPr>
          <p:cNvSpPr txBox="1"/>
          <p:nvPr/>
        </p:nvSpPr>
        <p:spPr>
          <a:xfrm>
            <a:off x="903247" y="4863285"/>
            <a:ext cx="6002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H. Ito, et al., </a:t>
            </a:r>
            <a:r>
              <a:rPr lang="en-US" sz="14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Prog of </a:t>
            </a:r>
            <a:r>
              <a:rPr lang="en-US" sz="1400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Theor</a:t>
            </a:r>
            <a:r>
              <a:rPr lang="en-US" sz="14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and Exp. Phys.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Volume 2021, Issue 7, July 2021</a:t>
            </a:r>
            <a:endParaRPr lang="en-US" sz="1400" baseline="30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06804C-4E50-A139-BE07-201A453DE8AA}"/>
              </a:ext>
            </a:extLst>
          </p:cNvPr>
          <p:cNvSpPr txBox="1"/>
          <p:nvPr/>
        </p:nvSpPr>
        <p:spPr>
          <a:xfrm>
            <a:off x="914398" y="4674646"/>
            <a:ext cx="5771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S. Posen, et al., </a:t>
            </a:r>
            <a:r>
              <a:rPr lang="en-US" sz="1400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Phys.Rev.Applied</a:t>
            </a:r>
            <a:r>
              <a:rPr lang="en-US" sz="1400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Volume 13, Issue 1, Jan 2020 (FNAL)</a:t>
            </a:r>
            <a:endParaRPr lang="en-US" sz="1400" baseline="30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1DA6105B-500F-0351-DE6C-AF0EC50C2B1E}"/>
              </a:ext>
            </a:extLst>
          </p:cNvPr>
          <p:cNvSpPr/>
          <p:nvPr/>
        </p:nvSpPr>
        <p:spPr>
          <a:xfrm>
            <a:off x="2464419" y="1505945"/>
            <a:ext cx="579864" cy="5507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736DA4E-CDC6-5F98-924B-00EC665304DA}"/>
              </a:ext>
            </a:extLst>
          </p:cNvPr>
          <p:cNvSpPr/>
          <p:nvPr/>
        </p:nvSpPr>
        <p:spPr>
          <a:xfrm>
            <a:off x="4594302" y="3046485"/>
            <a:ext cx="1030454" cy="5507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93504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Light" id="{FF97D15B-8BDD-A04D-9AE6-8423A280CD04}" vid="{6FBD4D99-08B7-CD46-B171-8CF4700F9EC7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9.2025_Light" id="{FF97D15B-8BDD-A04D-9AE6-8423A280CD04}" vid="{3CAF40E8-C1E7-B24B-8E6C-90AC077626D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2601</TotalTime>
  <Words>2056</Words>
  <Application>Microsoft Macintosh PowerPoint</Application>
  <PresentationFormat>Widescreen</PresentationFormat>
  <Paragraphs>317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Aptos</vt:lpstr>
      <vt:lpstr>Arial</vt:lpstr>
      <vt:lpstr>Calibri</vt:lpstr>
      <vt:lpstr>Cambria Math</vt:lpstr>
      <vt:lpstr>Helvetica</vt:lpstr>
      <vt:lpstr>Roboto</vt:lpstr>
      <vt:lpstr>Times New Roman</vt:lpstr>
      <vt:lpstr>Verdana</vt:lpstr>
      <vt:lpstr>Wingdings</vt:lpstr>
      <vt:lpstr>Content Slides</vt:lpstr>
      <vt:lpstr>Section Title and Agenda Slides</vt:lpstr>
      <vt:lpstr>Content Slides - Deep Blue</vt:lpstr>
      <vt:lpstr>800 MHz SRF R&amp;D for FCC-ee</vt:lpstr>
      <vt:lpstr>FCC week: 2025</vt:lpstr>
      <vt:lpstr> FCC integrated program – scope and timeline</vt:lpstr>
      <vt:lpstr>Reference layout and implementation:PA31 - 90.7 km</vt:lpstr>
      <vt:lpstr>FCC-ee RF system – key technology, R&amp;D ongoing </vt:lpstr>
      <vt:lpstr>PowerPoint Presentation</vt:lpstr>
      <vt:lpstr>800 MHz SRF for FCC-ee</vt:lpstr>
      <vt:lpstr>800 MHz SRF for FCC-ee</vt:lpstr>
      <vt:lpstr>Reaching high Q0</vt:lpstr>
      <vt:lpstr>Technical perspective: SRF</vt:lpstr>
      <vt:lpstr>Technical perspective: SRF</vt:lpstr>
      <vt:lpstr>Technical perspective: SRF</vt:lpstr>
      <vt:lpstr>800 MHz 5-cell cavity </vt:lpstr>
      <vt:lpstr>Production challenges</vt:lpstr>
      <vt:lpstr>PowerPoint Presentation</vt:lpstr>
      <vt:lpstr>3D Model and planned analysis </vt:lpstr>
      <vt:lpstr>3D Model and planned analysis </vt:lpstr>
      <vt:lpstr>Preliminary design of FCC 800MHz Cryomodule </vt:lpstr>
      <vt:lpstr>Preliminary design of FCC 800MHz Cryomodule </vt:lpstr>
      <vt:lpstr>Preliminary design of FCC 800MHz Cryomodule </vt:lpstr>
      <vt:lpstr>Preliminary design of FCC 800MHz Cryomodule</vt:lpstr>
      <vt:lpstr>FCC 800MHz cryomodule assembly phases</vt:lpstr>
      <vt:lpstr>800 MHz SRF for FCC engineering next steps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Kellen McGee</dc:creator>
  <cp:lastModifiedBy>Kellen McGee</cp:lastModifiedBy>
  <cp:revision>2</cp:revision>
  <dcterms:created xsi:type="dcterms:W3CDTF">2025-08-23T23:16:01Z</dcterms:created>
  <dcterms:modified xsi:type="dcterms:W3CDTF">2025-08-25T18:37:27Z</dcterms:modified>
</cp:coreProperties>
</file>