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6" r:id="rId2"/>
  </p:sldIdLst>
  <p:sldSz cx="30267275" cy="2139632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D8F5"/>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15"/>
    <p:restoredTop sz="94694"/>
  </p:normalViewPr>
  <p:slideViewPr>
    <p:cSldViewPr snapToGrid="0">
      <p:cViewPr varScale="1">
        <p:scale>
          <a:sx n="38" d="100"/>
          <a:sy n="38" d="100"/>
        </p:scale>
        <p:origin x="2112" y="2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D36949-3501-FD4C-9E5F-77CADD85D359}" type="datetimeFigureOut">
              <a:rPr lang="en-US" smtClean="0"/>
              <a:t>8/25/25</a:t>
            </a:fld>
            <a:endParaRPr lang="en-US"/>
          </a:p>
        </p:txBody>
      </p:sp>
      <p:sp>
        <p:nvSpPr>
          <p:cNvPr id="4" name="Slide Image Placeholder 3"/>
          <p:cNvSpPr>
            <a:spLocks noGrp="1" noRot="1" noChangeAspect="1"/>
          </p:cNvSpPr>
          <p:nvPr>
            <p:ph type="sldImg" idx="2"/>
          </p:nvPr>
        </p:nvSpPr>
        <p:spPr>
          <a:xfrm>
            <a:off x="1246188" y="1143000"/>
            <a:ext cx="43656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FF91B8-4035-474E-A692-EFCD8DD6A02E}" type="slidenum">
              <a:rPr lang="en-US" smtClean="0"/>
              <a:t>‹#›</a:t>
            </a:fld>
            <a:endParaRPr lang="en-US"/>
          </a:p>
        </p:txBody>
      </p:sp>
    </p:spTree>
    <p:extLst>
      <p:ext uri="{BB962C8B-B14F-4D97-AF65-F5344CB8AC3E}">
        <p14:creationId xmlns:p14="http://schemas.microsoft.com/office/powerpoint/2010/main" val="487028257"/>
      </p:ext>
    </p:extLst>
  </p:cSld>
  <p:clrMap bg1="lt1" tx1="dk1" bg2="lt2" tx2="dk2" accent1="accent1" accent2="accent2" accent3="accent3" accent4="accent4" accent5="accent5" accent6="accent6" hlink="hlink" folHlink="folHlink"/>
  <p:notesStyle>
    <a:lvl1pPr marL="0" algn="l" defTabSz="2479853" rtl="0" eaLnBrk="1" latinLnBrk="0" hangingPunct="1">
      <a:defRPr sz="3254" kern="1200">
        <a:solidFill>
          <a:schemeClr val="tx1"/>
        </a:solidFill>
        <a:latin typeface="+mn-lt"/>
        <a:ea typeface="+mn-ea"/>
        <a:cs typeface="+mn-cs"/>
      </a:defRPr>
    </a:lvl1pPr>
    <a:lvl2pPr marL="1239926" algn="l" defTabSz="2479853" rtl="0" eaLnBrk="1" latinLnBrk="0" hangingPunct="1">
      <a:defRPr sz="3254" kern="1200">
        <a:solidFill>
          <a:schemeClr val="tx1"/>
        </a:solidFill>
        <a:latin typeface="+mn-lt"/>
        <a:ea typeface="+mn-ea"/>
        <a:cs typeface="+mn-cs"/>
      </a:defRPr>
    </a:lvl2pPr>
    <a:lvl3pPr marL="2479853" algn="l" defTabSz="2479853" rtl="0" eaLnBrk="1" latinLnBrk="0" hangingPunct="1">
      <a:defRPr sz="3254" kern="1200">
        <a:solidFill>
          <a:schemeClr val="tx1"/>
        </a:solidFill>
        <a:latin typeface="+mn-lt"/>
        <a:ea typeface="+mn-ea"/>
        <a:cs typeface="+mn-cs"/>
      </a:defRPr>
    </a:lvl3pPr>
    <a:lvl4pPr marL="3719779" algn="l" defTabSz="2479853" rtl="0" eaLnBrk="1" latinLnBrk="0" hangingPunct="1">
      <a:defRPr sz="3254" kern="1200">
        <a:solidFill>
          <a:schemeClr val="tx1"/>
        </a:solidFill>
        <a:latin typeface="+mn-lt"/>
        <a:ea typeface="+mn-ea"/>
        <a:cs typeface="+mn-cs"/>
      </a:defRPr>
    </a:lvl4pPr>
    <a:lvl5pPr marL="4959706" algn="l" defTabSz="2479853" rtl="0" eaLnBrk="1" latinLnBrk="0" hangingPunct="1">
      <a:defRPr sz="3254" kern="1200">
        <a:solidFill>
          <a:schemeClr val="tx1"/>
        </a:solidFill>
        <a:latin typeface="+mn-lt"/>
        <a:ea typeface="+mn-ea"/>
        <a:cs typeface="+mn-cs"/>
      </a:defRPr>
    </a:lvl5pPr>
    <a:lvl6pPr marL="6199632" algn="l" defTabSz="2479853" rtl="0" eaLnBrk="1" latinLnBrk="0" hangingPunct="1">
      <a:defRPr sz="3254" kern="1200">
        <a:solidFill>
          <a:schemeClr val="tx1"/>
        </a:solidFill>
        <a:latin typeface="+mn-lt"/>
        <a:ea typeface="+mn-ea"/>
        <a:cs typeface="+mn-cs"/>
      </a:defRPr>
    </a:lvl6pPr>
    <a:lvl7pPr marL="7439558" algn="l" defTabSz="2479853" rtl="0" eaLnBrk="1" latinLnBrk="0" hangingPunct="1">
      <a:defRPr sz="3254" kern="1200">
        <a:solidFill>
          <a:schemeClr val="tx1"/>
        </a:solidFill>
        <a:latin typeface="+mn-lt"/>
        <a:ea typeface="+mn-ea"/>
        <a:cs typeface="+mn-cs"/>
      </a:defRPr>
    </a:lvl7pPr>
    <a:lvl8pPr marL="8679485" algn="l" defTabSz="2479853" rtl="0" eaLnBrk="1" latinLnBrk="0" hangingPunct="1">
      <a:defRPr sz="3254" kern="1200">
        <a:solidFill>
          <a:schemeClr val="tx1"/>
        </a:solidFill>
        <a:latin typeface="+mn-lt"/>
        <a:ea typeface="+mn-ea"/>
        <a:cs typeface="+mn-cs"/>
      </a:defRPr>
    </a:lvl8pPr>
    <a:lvl9pPr marL="9919411" algn="l" defTabSz="2479853" rtl="0" eaLnBrk="1" latinLnBrk="0" hangingPunct="1">
      <a:defRPr sz="325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6188" y="1143000"/>
            <a:ext cx="436562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FF91B8-4035-474E-A692-EFCD8DD6A02E}" type="slidenum">
              <a:rPr lang="en-US" smtClean="0"/>
              <a:t>1</a:t>
            </a:fld>
            <a:endParaRPr lang="en-US"/>
          </a:p>
        </p:txBody>
      </p:sp>
    </p:spTree>
    <p:extLst>
      <p:ext uri="{BB962C8B-B14F-4D97-AF65-F5344CB8AC3E}">
        <p14:creationId xmlns:p14="http://schemas.microsoft.com/office/powerpoint/2010/main" val="41531834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046" y="3501669"/>
            <a:ext cx="25727184" cy="7449091"/>
          </a:xfrm>
        </p:spPr>
        <p:txBody>
          <a:bodyPr anchor="b"/>
          <a:lstStyle>
            <a:lvl1pPr algn="ctr">
              <a:defRPr sz="18719"/>
            </a:lvl1pPr>
          </a:lstStyle>
          <a:p>
            <a:r>
              <a:rPr lang="en-US"/>
              <a:t>Click to edit Master title style</a:t>
            </a:r>
            <a:endParaRPr lang="en-US" dirty="0"/>
          </a:p>
        </p:txBody>
      </p:sp>
      <p:sp>
        <p:nvSpPr>
          <p:cNvPr id="3" name="Subtitle 2"/>
          <p:cNvSpPr>
            <a:spLocks noGrp="1"/>
          </p:cNvSpPr>
          <p:nvPr>
            <p:ph type="subTitle" idx="1"/>
          </p:nvPr>
        </p:nvSpPr>
        <p:spPr>
          <a:xfrm>
            <a:off x="3783410" y="11238025"/>
            <a:ext cx="22700456" cy="5165824"/>
          </a:xfrm>
        </p:spPr>
        <p:txBody>
          <a:bodyPr/>
          <a:lstStyle>
            <a:lvl1pPr marL="0" indent="0" algn="ctr">
              <a:buNone/>
              <a:defRPr sz="7488"/>
            </a:lvl1pPr>
            <a:lvl2pPr marL="1426418" indent="0" algn="ctr">
              <a:buNone/>
              <a:defRPr sz="6240"/>
            </a:lvl2pPr>
            <a:lvl3pPr marL="2852837" indent="0" algn="ctr">
              <a:buNone/>
              <a:defRPr sz="5616"/>
            </a:lvl3pPr>
            <a:lvl4pPr marL="4279255" indent="0" algn="ctr">
              <a:buNone/>
              <a:defRPr sz="4992"/>
            </a:lvl4pPr>
            <a:lvl5pPr marL="5705673" indent="0" algn="ctr">
              <a:buNone/>
              <a:defRPr sz="4992"/>
            </a:lvl5pPr>
            <a:lvl6pPr marL="7132091" indent="0" algn="ctr">
              <a:buNone/>
              <a:defRPr sz="4992"/>
            </a:lvl6pPr>
            <a:lvl7pPr marL="8558510" indent="0" algn="ctr">
              <a:buNone/>
              <a:defRPr sz="4992"/>
            </a:lvl7pPr>
            <a:lvl8pPr marL="9984928" indent="0" algn="ctr">
              <a:buNone/>
              <a:defRPr sz="4992"/>
            </a:lvl8pPr>
            <a:lvl9pPr marL="11411346" indent="0" algn="ctr">
              <a:buNone/>
              <a:defRPr sz="4992"/>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A394AAF-70E4-944E-9DEB-DE1E611151CA}" type="datetimeFigureOut">
              <a:rPr lang="en-US" smtClean="0"/>
              <a:t>8/25/25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42225-E1FD-B74A-BA7F-BB4209B734DE}" type="slidenum">
              <a:rPr lang="en-US" smtClean="0"/>
              <a:t>‹#›</a:t>
            </a:fld>
            <a:endParaRPr lang="en-US"/>
          </a:p>
        </p:txBody>
      </p:sp>
    </p:spTree>
    <p:extLst>
      <p:ext uri="{BB962C8B-B14F-4D97-AF65-F5344CB8AC3E}">
        <p14:creationId xmlns:p14="http://schemas.microsoft.com/office/powerpoint/2010/main" val="1294081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394AAF-70E4-944E-9DEB-DE1E611151CA}" type="datetimeFigureOut">
              <a:rPr lang="en-US" smtClean="0"/>
              <a:t>8/25/25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42225-E1FD-B74A-BA7F-BB4209B734DE}" type="slidenum">
              <a:rPr lang="en-US" smtClean="0"/>
              <a:t>‹#›</a:t>
            </a:fld>
            <a:endParaRPr lang="en-US"/>
          </a:p>
        </p:txBody>
      </p:sp>
    </p:spTree>
    <p:extLst>
      <p:ext uri="{BB962C8B-B14F-4D97-AF65-F5344CB8AC3E}">
        <p14:creationId xmlns:p14="http://schemas.microsoft.com/office/powerpoint/2010/main" val="34754700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0020" y="1139156"/>
            <a:ext cx="6526381" cy="1813239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080877" y="1139156"/>
            <a:ext cx="19200803" cy="1813239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394AAF-70E4-944E-9DEB-DE1E611151CA}" type="datetimeFigureOut">
              <a:rPr lang="en-US" smtClean="0"/>
              <a:t>8/25/25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42225-E1FD-B74A-BA7F-BB4209B734DE}" type="slidenum">
              <a:rPr lang="en-US" smtClean="0"/>
              <a:t>‹#›</a:t>
            </a:fld>
            <a:endParaRPr lang="en-US"/>
          </a:p>
        </p:txBody>
      </p:sp>
    </p:spTree>
    <p:extLst>
      <p:ext uri="{BB962C8B-B14F-4D97-AF65-F5344CB8AC3E}">
        <p14:creationId xmlns:p14="http://schemas.microsoft.com/office/powerpoint/2010/main" val="3967239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394AAF-70E4-944E-9DEB-DE1E611151CA}" type="datetimeFigureOut">
              <a:rPr lang="en-US" smtClean="0"/>
              <a:t>8/25/25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42225-E1FD-B74A-BA7F-BB4209B734DE}" type="slidenum">
              <a:rPr lang="en-US" smtClean="0"/>
              <a:t>‹#›</a:t>
            </a:fld>
            <a:endParaRPr lang="en-US"/>
          </a:p>
        </p:txBody>
      </p:sp>
    </p:spTree>
    <p:extLst>
      <p:ext uri="{BB962C8B-B14F-4D97-AF65-F5344CB8AC3E}">
        <p14:creationId xmlns:p14="http://schemas.microsoft.com/office/powerpoint/2010/main" val="1521285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65112" y="5334229"/>
            <a:ext cx="26105525" cy="8900275"/>
          </a:xfrm>
        </p:spPr>
        <p:txBody>
          <a:bodyPr anchor="b"/>
          <a:lstStyle>
            <a:lvl1pPr>
              <a:defRPr sz="18719"/>
            </a:lvl1pPr>
          </a:lstStyle>
          <a:p>
            <a:r>
              <a:rPr lang="en-US"/>
              <a:t>Click to edit Master title style</a:t>
            </a:r>
            <a:endParaRPr lang="en-US" dirty="0"/>
          </a:p>
        </p:txBody>
      </p:sp>
      <p:sp>
        <p:nvSpPr>
          <p:cNvPr id="3" name="Text Placeholder 2"/>
          <p:cNvSpPr>
            <a:spLocks noGrp="1"/>
          </p:cNvSpPr>
          <p:nvPr>
            <p:ph type="body" idx="1"/>
          </p:nvPr>
        </p:nvSpPr>
        <p:spPr>
          <a:xfrm>
            <a:off x="2065112" y="14318704"/>
            <a:ext cx="26105525" cy="4680445"/>
          </a:xfrm>
        </p:spPr>
        <p:txBody>
          <a:bodyPr/>
          <a:lstStyle>
            <a:lvl1pPr marL="0" indent="0">
              <a:buNone/>
              <a:defRPr sz="7488">
                <a:solidFill>
                  <a:schemeClr val="tx1">
                    <a:tint val="82000"/>
                  </a:schemeClr>
                </a:solidFill>
              </a:defRPr>
            </a:lvl1pPr>
            <a:lvl2pPr marL="1426418" indent="0">
              <a:buNone/>
              <a:defRPr sz="6240">
                <a:solidFill>
                  <a:schemeClr val="tx1">
                    <a:tint val="82000"/>
                  </a:schemeClr>
                </a:solidFill>
              </a:defRPr>
            </a:lvl2pPr>
            <a:lvl3pPr marL="2852837" indent="0">
              <a:buNone/>
              <a:defRPr sz="5616">
                <a:solidFill>
                  <a:schemeClr val="tx1">
                    <a:tint val="82000"/>
                  </a:schemeClr>
                </a:solidFill>
              </a:defRPr>
            </a:lvl3pPr>
            <a:lvl4pPr marL="4279255" indent="0">
              <a:buNone/>
              <a:defRPr sz="4992">
                <a:solidFill>
                  <a:schemeClr val="tx1">
                    <a:tint val="82000"/>
                  </a:schemeClr>
                </a:solidFill>
              </a:defRPr>
            </a:lvl4pPr>
            <a:lvl5pPr marL="5705673" indent="0">
              <a:buNone/>
              <a:defRPr sz="4992">
                <a:solidFill>
                  <a:schemeClr val="tx1">
                    <a:tint val="82000"/>
                  </a:schemeClr>
                </a:solidFill>
              </a:defRPr>
            </a:lvl5pPr>
            <a:lvl6pPr marL="7132091" indent="0">
              <a:buNone/>
              <a:defRPr sz="4992">
                <a:solidFill>
                  <a:schemeClr val="tx1">
                    <a:tint val="82000"/>
                  </a:schemeClr>
                </a:solidFill>
              </a:defRPr>
            </a:lvl6pPr>
            <a:lvl7pPr marL="8558510" indent="0">
              <a:buNone/>
              <a:defRPr sz="4992">
                <a:solidFill>
                  <a:schemeClr val="tx1">
                    <a:tint val="82000"/>
                  </a:schemeClr>
                </a:solidFill>
              </a:defRPr>
            </a:lvl7pPr>
            <a:lvl8pPr marL="9984928" indent="0">
              <a:buNone/>
              <a:defRPr sz="4992">
                <a:solidFill>
                  <a:schemeClr val="tx1">
                    <a:tint val="82000"/>
                  </a:schemeClr>
                </a:solidFill>
              </a:defRPr>
            </a:lvl8pPr>
            <a:lvl9pPr marL="11411346" indent="0">
              <a:buNone/>
              <a:defRPr sz="4992">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394AAF-70E4-944E-9DEB-DE1E611151CA}" type="datetimeFigureOut">
              <a:rPr lang="en-US" smtClean="0"/>
              <a:t>8/25/25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42225-E1FD-B74A-BA7F-BB4209B734DE}" type="slidenum">
              <a:rPr lang="en-US" smtClean="0"/>
              <a:t>‹#›</a:t>
            </a:fld>
            <a:endParaRPr lang="en-US"/>
          </a:p>
        </p:txBody>
      </p:sp>
    </p:spTree>
    <p:extLst>
      <p:ext uri="{BB962C8B-B14F-4D97-AF65-F5344CB8AC3E}">
        <p14:creationId xmlns:p14="http://schemas.microsoft.com/office/powerpoint/2010/main" val="766275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080875" y="5695781"/>
            <a:ext cx="12863592" cy="13575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5322808" y="5695781"/>
            <a:ext cx="12863592" cy="13575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A394AAF-70E4-944E-9DEB-DE1E611151CA}" type="datetimeFigureOut">
              <a:rPr lang="en-US" smtClean="0"/>
              <a:t>8/25/25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42225-E1FD-B74A-BA7F-BB4209B734DE}" type="slidenum">
              <a:rPr lang="en-US" smtClean="0"/>
              <a:t>‹#›</a:t>
            </a:fld>
            <a:endParaRPr lang="en-US"/>
          </a:p>
        </p:txBody>
      </p:sp>
    </p:spTree>
    <p:extLst>
      <p:ext uri="{BB962C8B-B14F-4D97-AF65-F5344CB8AC3E}">
        <p14:creationId xmlns:p14="http://schemas.microsoft.com/office/powerpoint/2010/main" val="1276269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84817" y="1139161"/>
            <a:ext cx="26105525" cy="4135634"/>
          </a:xfrm>
        </p:spPr>
        <p:txBody>
          <a:bodyPr/>
          <a:lstStyle/>
          <a:p>
            <a:r>
              <a:rPr lang="en-US"/>
              <a:t>Click to edit Master title style</a:t>
            </a:r>
            <a:endParaRPr lang="en-US" dirty="0"/>
          </a:p>
        </p:txBody>
      </p:sp>
      <p:sp>
        <p:nvSpPr>
          <p:cNvPr id="3" name="Text Placeholder 2"/>
          <p:cNvSpPr>
            <a:spLocks noGrp="1"/>
          </p:cNvSpPr>
          <p:nvPr>
            <p:ph type="body" idx="1"/>
          </p:nvPr>
        </p:nvSpPr>
        <p:spPr>
          <a:xfrm>
            <a:off x="2084821" y="5245073"/>
            <a:ext cx="12804474" cy="2570529"/>
          </a:xfrm>
        </p:spPr>
        <p:txBody>
          <a:bodyPr anchor="b"/>
          <a:lstStyle>
            <a:lvl1pPr marL="0" indent="0">
              <a:buNone/>
              <a:defRPr sz="7488" b="1"/>
            </a:lvl1pPr>
            <a:lvl2pPr marL="1426418" indent="0">
              <a:buNone/>
              <a:defRPr sz="6240" b="1"/>
            </a:lvl2pPr>
            <a:lvl3pPr marL="2852837" indent="0">
              <a:buNone/>
              <a:defRPr sz="5616" b="1"/>
            </a:lvl3pPr>
            <a:lvl4pPr marL="4279255" indent="0">
              <a:buNone/>
              <a:defRPr sz="4992" b="1"/>
            </a:lvl4pPr>
            <a:lvl5pPr marL="5705673" indent="0">
              <a:buNone/>
              <a:defRPr sz="4992" b="1"/>
            </a:lvl5pPr>
            <a:lvl6pPr marL="7132091" indent="0">
              <a:buNone/>
              <a:defRPr sz="4992" b="1"/>
            </a:lvl6pPr>
            <a:lvl7pPr marL="8558510" indent="0">
              <a:buNone/>
              <a:defRPr sz="4992" b="1"/>
            </a:lvl7pPr>
            <a:lvl8pPr marL="9984928" indent="0">
              <a:buNone/>
              <a:defRPr sz="4992" b="1"/>
            </a:lvl8pPr>
            <a:lvl9pPr marL="11411346" indent="0">
              <a:buNone/>
              <a:defRPr sz="4992" b="1"/>
            </a:lvl9pPr>
          </a:lstStyle>
          <a:p>
            <a:pPr lvl="0"/>
            <a:r>
              <a:rPr lang="en-US"/>
              <a:t>Click to edit Master text styles</a:t>
            </a:r>
          </a:p>
        </p:txBody>
      </p:sp>
      <p:sp>
        <p:nvSpPr>
          <p:cNvPr id="4" name="Content Placeholder 3"/>
          <p:cNvSpPr>
            <a:spLocks noGrp="1"/>
          </p:cNvSpPr>
          <p:nvPr>
            <p:ph sz="half" idx="2"/>
          </p:nvPr>
        </p:nvSpPr>
        <p:spPr>
          <a:xfrm>
            <a:off x="2084821" y="7815602"/>
            <a:ext cx="12804474" cy="114955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5322810" y="5245073"/>
            <a:ext cx="12867534" cy="2570529"/>
          </a:xfrm>
        </p:spPr>
        <p:txBody>
          <a:bodyPr anchor="b"/>
          <a:lstStyle>
            <a:lvl1pPr marL="0" indent="0">
              <a:buNone/>
              <a:defRPr sz="7488" b="1"/>
            </a:lvl1pPr>
            <a:lvl2pPr marL="1426418" indent="0">
              <a:buNone/>
              <a:defRPr sz="6240" b="1"/>
            </a:lvl2pPr>
            <a:lvl3pPr marL="2852837" indent="0">
              <a:buNone/>
              <a:defRPr sz="5616" b="1"/>
            </a:lvl3pPr>
            <a:lvl4pPr marL="4279255" indent="0">
              <a:buNone/>
              <a:defRPr sz="4992" b="1"/>
            </a:lvl4pPr>
            <a:lvl5pPr marL="5705673" indent="0">
              <a:buNone/>
              <a:defRPr sz="4992" b="1"/>
            </a:lvl5pPr>
            <a:lvl6pPr marL="7132091" indent="0">
              <a:buNone/>
              <a:defRPr sz="4992" b="1"/>
            </a:lvl6pPr>
            <a:lvl7pPr marL="8558510" indent="0">
              <a:buNone/>
              <a:defRPr sz="4992" b="1"/>
            </a:lvl7pPr>
            <a:lvl8pPr marL="9984928" indent="0">
              <a:buNone/>
              <a:defRPr sz="4992" b="1"/>
            </a:lvl8pPr>
            <a:lvl9pPr marL="11411346" indent="0">
              <a:buNone/>
              <a:defRPr sz="4992" b="1"/>
            </a:lvl9pPr>
          </a:lstStyle>
          <a:p>
            <a:pPr lvl="0"/>
            <a:r>
              <a:rPr lang="en-US"/>
              <a:t>Click to edit Master text styles</a:t>
            </a:r>
          </a:p>
        </p:txBody>
      </p:sp>
      <p:sp>
        <p:nvSpPr>
          <p:cNvPr id="6" name="Content Placeholder 5"/>
          <p:cNvSpPr>
            <a:spLocks noGrp="1"/>
          </p:cNvSpPr>
          <p:nvPr>
            <p:ph sz="quarter" idx="4"/>
          </p:nvPr>
        </p:nvSpPr>
        <p:spPr>
          <a:xfrm>
            <a:off x="15322810" y="7815602"/>
            <a:ext cx="12867534" cy="114955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A394AAF-70E4-944E-9DEB-DE1E611151CA}" type="datetimeFigureOut">
              <a:rPr lang="en-US" smtClean="0"/>
              <a:t>8/25/25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142225-E1FD-B74A-BA7F-BB4209B734DE}" type="slidenum">
              <a:rPr lang="en-US" smtClean="0"/>
              <a:t>‹#›</a:t>
            </a:fld>
            <a:endParaRPr lang="en-US"/>
          </a:p>
        </p:txBody>
      </p:sp>
    </p:spTree>
    <p:extLst>
      <p:ext uri="{BB962C8B-B14F-4D97-AF65-F5344CB8AC3E}">
        <p14:creationId xmlns:p14="http://schemas.microsoft.com/office/powerpoint/2010/main" val="3334920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A394AAF-70E4-944E-9DEB-DE1E611151CA}" type="datetimeFigureOut">
              <a:rPr lang="en-US" smtClean="0"/>
              <a:t>8/25/25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42225-E1FD-B74A-BA7F-BB4209B734DE}" type="slidenum">
              <a:rPr lang="en-US" smtClean="0"/>
              <a:t>‹#›</a:t>
            </a:fld>
            <a:endParaRPr lang="en-US"/>
          </a:p>
        </p:txBody>
      </p:sp>
    </p:spTree>
    <p:extLst>
      <p:ext uri="{BB962C8B-B14F-4D97-AF65-F5344CB8AC3E}">
        <p14:creationId xmlns:p14="http://schemas.microsoft.com/office/powerpoint/2010/main" val="2819369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394AAF-70E4-944E-9DEB-DE1E611151CA}" type="datetimeFigureOut">
              <a:rPr lang="en-US" smtClean="0"/>
              <a:t>8/25/25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142225-E1FD-B74A-BA7F-BB4209B734DE}" type="slidenum">
              <a:rPr lang="en-US" smtClean="0"/>
              <a:t>‹#›</a:t>
            </a:fld>
            <a:endParaRPr lang="en-US"/>
          </a:p>
        </p:txBody>
      </p:sp>
    </p:spTree>
    <p:extLst>
      <p:ext uri="{BB962C8B-B14F-4D97-AF65-F5344CB8AC3E}">
        <p14:creationId xmlns:p14="http://schemas.microsoft.com/office/powerpoint/2010/main" val="11006145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4817" y="1426422"/>
            <a:ext cx="9761984" cy="4992476"/>
          </a:xfrm>
        </p:spPr>
        <p:txBody>
          <a:bodyPr anchor="b"/>
          <a:lstStyle>
            <a:lvl1pPr>
              <a:defRPr sz="9984"/>
            </a:lvl1pPr>
          </a:lstStyle>
          <a:p>
            <a:r>
              <a:rPr lang="en-US"/>
              <a:t>Click to edit Master title style</a:t>
            </a:r>
            <a:endParaRPr lang="en-US" dirty="0"/>
          </a:p>
        </p:txBody>
      </p:sp>
      <p:sp>
        <p:nvSpPr>
          <p:cNvPr id="3" name="Content Placeholder 2"/>
          <p:cNvSpPr>
            <a:spLocks noGrp="1"/>
          </p:cNvSpPr>
          <p:nvPr>
            <p:ph idx="1"/>
          </p:nvPr>
        </p:nvSpPr>
        <p:spPr>
          <a:xfrm>
            <a:off x="12867534" y="3080679"/>
            <a:ext cx="15322808" cy="15205259"/>
          </a:xfrm>
        </p:spPr>
        <p:txBody>
          <a:bodyPr/>
          <a:lstStyle>
            <a:lvl1pPr>
              <a:defRPr sz="9984"/>
            </a:lvl1pPr>
            <a:lvl2pPr>
              <a:defRPr sz="8736"/>
            </a:lvl2pPr>
            <a:lvl3pPr>
              <a:defRPr sz="7488"/>
            </a:lvl3pPr>
            <a:lvl4pPr>
              <a:defRPr sz="6240"/>
            </a:lvl4pPr>
            <a:lvl5pPr>
              <a:defRPr sz="6240"/>
            </a:lvl5pPr>
            <a:lvl6pPr>
              <a:defRPr sz="6240"/>
            </a:lvl6pPr>
            <a:lvl7pPr>
              <a:defRPr sz="6240"/>
            </a:lvl7pPr>
            <a:lvl8pPr>
              <a:defRPr sz="6240"/>
            </a:lvl8pPr>
            <a:lvl9pPr>
              <a:defRPr sz="62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084817" y="6418897"/>
            <a:ext cx="9761984" cy="11891802"/>
          </a:xfrm>
        </p:spPr>
        <p:txBody>
          <a:bodyPr/>
          <a:lstStyle>
            <a:lvl1pPr marL="0" indent="0">
              <a:buNone/>
              <a:defRPr sz="4992"/>
            </a:lvl1pPr>
            <a:lvl2pPr marL="1426418" indent="0">
              <a:buNone/>
              <a:defRPr sz="4368"/>
            </a:lvl2pPr>
            <a:lvl3pPr marL="2852837" indent="0">
              <a:buNone/>
              <a:defRPr sz="3744"/>
            </a:lvl3pPr>
            <a:lvl4pPr marL="4279255" indent="0">
              <a:buNone/>
              <a:defRPr sz="3120"/>
            </a:lvl4pPr>
            <a:lvl5pPr marL="5705673" indent="0">
              <a:buNone/>
              <a:defRPr sz="3120"/>
            </a:lvl5pPr>
            <a:lvl6pPr marL="7132091" indent="0">
              <a:buNone/>
              <a:defRPr sz="3120"/>
            </a:lvl6pPr>
            <a:lvl7pPr marL="8558510" indent="0">
              <a:buNone/>
              <a:defRPr sz="3120"/>
            </a:lvl7pPr>
            <a:lvl8pPr marL="9984928" indent="0">
              <a:buNone/>
              <a:defRPr sz="3120"/>
            </a:lvl8pPr>
            <a:lvl9pPr marL="11411346" indent="0">
              <a:buNone/>
              <a:defRPr sz="3120"/>
            </a:lvl9pPr>
          </a:lstStyle>
          <a:p>
            <a:pPr lvl="0"/>
            <a:r>
              <a:rPr lang="en-US"/>
              <a:t>Click to edit Master text styles</a:t>
            </a:r>
          </a:p>
        </p:txBody>
      </p:sp>
      <p:sp>
        <p:nvSpPr>
          <p:cNvPr id="5" name="Date Placeholder 4"/>
          <p:cNvSpPr>
            <a:spLocks noGrp="1"/>
          </p:cNvSpPr>
          <p:nvPr>
            <p:ph type="dt" sz="half" idx="10"/>
          </p:nvPr>
        </p:nvSpPr>
        <p:spPr/>
        <p:txBody>
          <a:bodyPr/>
          <a:lstStyle/>
          <a:p>
            <a:fld id="{AA394AAF-70E4-944E-9DEB-DE1E611151CA}" type="datetimeFigureOut">
              <a:rPr lang="en-US" smtClean="0"/>
              <a:t>8/25/25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42225-E1FD-B74A-BA7F-BB4209B734DE}" type="slidenum">
              <a:rPr lang="en-US" smtClean="0"/>
              <a:t>‹#›</a:t>
            </a:fld>
            <a:endParaRPr lang="en-US"/>
          </a:p>
        </p:txBody>
      </p:sp>
    </p:spTree>
    <p:extLst>
      <p:ext uri="{BB962C8B-B14F-4D97-AF65-F5344CB8AC3E}">
        <p14:creationId xmlns:p14="http://schemas.microsoft.com/office/powerpoint/2010/main" val="2806564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4817" y="1426422"/>
            <a:ext cx="9761984" cy="4992476"/>
          </a:xfrm>
        </p:spPr>
        <p:txBody>
          <a:bodyPr anchor="b"/>
          <a:lstStyle>
            <a:lvl1pPr>
              <a:defRPr sz="9984"/>
            </a:lvl1pPr>
          </a:lstStyle>
          <a:p>
            <a:r>
              <a:rPr lang="en-US"/>
              <a:t>Click to edit Master title style</a:t>
            </a:r>
            <a:endParaRPr lang="en-US" dirty="0"/>
          </a:p>
        </p:txBody>
      </p:sp>
      <p:sp>
        <p:nvSpPr>
          <p:cNvPr id="3" name="Picture Placeholder 2"/>
          <p:cNvSpPr>
            <a:spLocks noGrp="1" noChangeAspect="1"/>
          </p:cNvSpPr>
          <p:nvPr>
            <p:ph type="pic" idx="1"/>
          </p:nvPr>
        </p:nvSpPr>
        <p:spPr>
          <a:xfrm>
            <a:off x="12867534" y="3080679"/>
            <a:ext cx="15322808" cy="15205259"/>
          </a:xfrm>
        </p:spPr>
        <p:txBody>
          <a:bodyPr anchor="t"/>
          <a:lstStyle>
            <a:lvl1pPr marL="0" indent="0">
              <a:buNone/>
              <a:defRPr sz="9984"/>
            </a:lvl1pPr>
            <a:lvl2pPr marL="1426418" indent="0">
              <a:buNone/>
              <a:defRPr sz="8736"/>
            </a:lvl2pPr>
            <a:lvl3pPr marL="2852837" indent="0">
              <a:buNone/>
              <a:defRPr sz="7488"/>
            </a:lvl3pPr>
            <a:lvl4pPr marL="4279255" indent="0">
              <a:buNone/>
              <a:defRPr sz="6240"/>
            </a:lvl4pPr>
            <a:lvl5pPr marL="5705673" indent="0">
              <a:buNone/>
              <a:defRPr sz="6240"/>
            </a:lvl5pPr>
            <a:lvl6pPr marL="7132091" indent="0">
              <a:buNone/>
              <a:defRPr sz="6240"/>
            </a:lvl6pPr>
            <a:lvl7pPr marL="8558510" indent="0">
              <a:buNone/>
              <a:defRPr sz="6240"/>
            </a:lvl7pPr>
            <a:lvl8pPr marL="9984928" indent="0">
              <a:buNone/>
              <a:defRPr sz="6240"/>
            </a:lvl8pPr>
            <a:lvl9pPr marL="11411346" indent="0">
              <a:buNone/>
              <a:defRPr sz="6240"/>
            </a:lvl9pPr>
          </a:lstStyle>
          <a:p>
            <a:r>
              <a:rPr lang="en-US"/>
              <a:t>Click icon to add picture</a:t>
            </a:r>
            <a:endParaRPr lang="en-US" dirty="0"/>
          </a:p>
        </p:txBody>
      </p:sp>
      <p:sp>
        <p:nvSpPr>
          <p:cNvPr id="4" name="Text Placeholder 3"/>
          <p:cNvSpPr>
            <a:spLocks noGrp="1"/>
          </p:cNvSpPr>
          <p:nvPr>
            <p:ph type="body" sz="half" idx="2"/>
          </p:nvPr>
        </p:nvSpPr>
        <p:spPr>
          <a:xfrm>
            <a:off x="2084817" y="6418897"/>
            <a:ext cx="9761984" cy="11891802"/>
          </a:xfrm>
        </p:spPr>
        <p:txBody>
          <a:bodyPr/>
          <a:lstStyle>
            <a:lvl1pPr marL="0" indent="0">
              <a:buNone/>
              <a:defRPr sz="4992"/>
            </a:lvl1pPr>
            <a:lvl2pPr marL="1426418" indent="0">
              <a:buNone/>
              <a:defRPr sz="4368"/>
            </a:lvl2pPr>
            <a:lvl3pPr marL="2852837" indent="0">
              <a:buNone/>
              <a:defRPr sz="3744"/>
            </a:lvl3pPr>
            <a:lvl4pPr marL="4279255" indent="0">
              <a:buNone/>
              <a:defRPr sz="3120"/>
            </a:lvl4pPr>
            <a:lvl5pPr marL="5705673" indent="0">
              <a:buNone/>
              <a:defRPr sz="3120"/>
            </a:lvl5pPr>
            <a:lvl6pPr marL="7132091" indent="0">
              <a:buNone/>
              <a:defRPr sz="3120"/>
            </a:lvl6pPr>
            <a:lvl7pPr marL="8558510" indent="0">
              <a:buNone/>
              <a:defRPr sz="3120"/>
            </a:lvl7pPr>
            <a:lvl8pPr marL="9984928" indent="0">
              <a:buNone/>
              <a:defRPr sz="3120"/>
            </a:lvl8pPr>
            <a:lvl9pPr marL="11411346" indent="0">
              <a:buNone/>
              <a:defRPr sz="3120"/>
            </a:lvl9pPr>
          </a:lstStyle>
          <a:p>
            <a:pPr lvl="0"/>
            <a:r>
              <a:rPr lang="en-US"/>
              <a:t>Click to edit Master text styles</a:t>
            </a:r>
          </a:p>
        </p:txBody>
      </p:sp>
      <p:sp>
        <p:nvSpPr>
          <p:cNvPr id="5" name="Date Placeholder 4"/>
          <p:cNvSpPr>
            <a:spLocks noGrp="1"/>
          </p:cNvSpPr>
          <p:nvPr>
            <p:ph type="dt" sz="half" idx="10"/>
          </p:nvPr>
        </p:nvSpPr>
        <p:spPr/>
        <p:txBody>
          <a:bodyPr/>
          <a:lstStyle/>
          <a:p>
            <a:fld id="{AA394AAF-70E4-944E-9DEB-DE1E611151CA}" type="datetimeFigureOut">
              <a:rPr lang="en-US" smtClean="0"/>
              <a:t>8/25/25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42225-E1FD-B74A-BA7F-BB4209B734DE}" type="slidenum">
              <a:rPr lang="en-US" smtClean="0"/>
              <a:t>‹#›</a:t>
            </a:fld>
            <a:endParaRPr lang="en-US"/>
          </a:p>
        </p:txBody>
      </p:sp>
    </p:spTree>
    <p:extLst>
      <p:ext uri="{BB962C8B-B14F-4D97-AF65-F5344CB8AC3E}">
        <p14:creationId xmlns:p14="http://schemas.microsoft.com/office/powerpoint/2010/main" val="1071643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extLst>
              <a:ext uri="{BEBA8EAE-BF5A-486C-A8C5-ECC9F3942E4B}">
                <a14:imgProps xmlns:a14="http://schemas.microsoft.com/office/drawing/2010/main">
                  <a14:imgLayer r:embed="rId14">
                    <a14:imgEffect>
                      <a14:sharpenSoften amount="12000"/>
                    </a14:imgEffect>
                    <a14:imgEffect>
                      <a14:colorTemperature colorTemp="6144"/>
                    </a14:imgEffect>
                    <a14:imgEffect>
                      <a14:saturation sat="367000"/>
                    </a14:imgEffect>
                    <a14:imgEffect>
                      <a14:brightnessContrast bright="14000" contrast="10000"/>
                    </a14:imgEffect>
                  </a14:imgLayer>
                </a14:imgProps>
              </a:ext>
            </a:extLst>
          </a:blip>
          <a:srcRect/>
          <a:stretch>
            <a:fillRect l="-21000" r="-2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0875" y="1139161"/>
            <a:ext cx="26105525" cy="413563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080875" y="5695781"/>
            <a:ext cx="26105525" cy="135757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080875" y="19831228"/>
            <a:ext cx="6810137" cy="1139156"/>
          </a:xfrm>
          <a:prstGeom prst="rect">
            <a:avLst/>
          </a:prstGeom>
        </p:spPr>
        <p:txBody>
          <a:bodyPr vert="horz" lIns="91440" tIns="45720" rIns="91440" bIns="45720" rtlCol="0" anchor="ctr"/>
          <a:lstStyle>
            <a:lvl1pPr algn="l">
              <a:defRPr sz="3744">
                <a:solidFill>
                  <a:schemeClr val="tx1">
                    <a:tint val="82000"/>
                  </a:schemeClr>
                </a:solidFill>
              </a:defRPr>
            </a:lvl1pPr>
          </a:lstStyle>
          <a:p>
            <a:fld id="{AA394AAF-70E4-944E-9DEB-DE1E611151CA}" type="datetimeFigureOut">
              <a:rPr lang="en-US" smtClean="0"/>
              <a:t>8/25/25</a:t>
            </a:fld>
            <a:endParaRPr lang="en-US"/>
          </a:p>
        </p:txBody>
      </p:sp>
      <p:sp>
        <p:nvSpPr>
          <p:cNvPr id="5" name="Footer Placeholder 4"/>
          <p:cNvSpPr>
            <a:spLocks noGrp="1"/>
          </p:cNvSpPr>
          <p:nvPr>
            <p:ph type="ftr" sz="quarter" idx="3"/>
          </p:nvPr>
        </p:nvSpPr>
        <p:spPr>
          <a:xfrm>
            <a:off x="10026035" y="19831228"/>
            <a:ext cx="10215205" cy="1139156"/>
          </a:xfrm>
          <a:prstGeom prst="rect">
            <a:avLst/>
          </a:prstGeom>
        </p:spPr>
        <p:txBody>
          <a:bodyPr vert="horz" lIns="91440" tIns="45720" rIns="91440" bIns="45720" rtlCol="0" anchor="ctr"/>
          <a:lstStyle>
            <a:lvl1pPr algn="ctr">
              <a:defRPr sz="3744">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21376263" y="19831228"/>
            <a:ext cx="6810137" cy="1139156"/>
          </a:xfrm>
          <a:prstGeom prst="rect">
            <a:avLst/>
          </a:prstGeom>
        </p:spPr>
        <p:txBody>
          <a:bodyPr vert="horz" lIns="91440" tIns="45720" rIns="91440" bIns="45720" rtlCol="0" anchor="ctr"/>
          <a:lstStyle>
            <a:lvl1pPr algn="r">
              <a:defRPr sz="3744">
                <a:solidFill>
                  <a:schemeClr val="tx1">
                    <a:tint val="82000"/>
                  </a:schemeClr>
                </a:solidFill>
              </a:defRPr>
            </a:lvl1pPr>
          </a:lstStyle>
          <a:p>
            <a:fld id="{35142225-E1FD-B74A-BA7F-BB4209B734DE}" type="slidenum">
              <a:rPr lang="en-US" smtClean="0"/>
              <a:t>‹#›</a:t>
            </a:fld>
            <a:endParaRPr lang="en-US"/>
          </a:p>
        </p:txBody>
      </p:sp>
    </p:spTree>
    <p:extLst>
      <p:ext uri="{BB962C8B-B14F-4D97-AF65-F5344CB8AC3E}">
        <p14:creationId xmlns:p14="http://schemas.microsoft.com/office/powerpoint/2010/main" val="29287607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852837" rtl="0" eaLnBrk="1" latinLnBrk="0" hangingPunct="1">
        <a:lnSpc>
          <a:spcPct val="90000"/>
        </a:lnSpc>
        <a:spcBef>
          <a:spcPct val="0"/>
        </a:spcBef>
        <a:buNone/>
        <a:defRPr sz="13728" kern="1200">
          <a:solidFill>
            <a:schemeClr val="tx1"/>
          </a:solidFill>
          <a:latin typeface="+mj-lt"/>
          <a:ea typeface="+mj-ea"/>
          <a:cs typeface="+mj-cs"/>
        </a:defRPr>
      </a:lvl1pPr>
    </p:titleStyle>
    <p:bodyStyle>
      <a:lvl1pPr marL="713209" indent="-713209" algn="l" defTabSz="2852837" rtl="0" eaLnBrk="1" latinLnBrk="0" hangingPunct="1">
        <a:lnSpc>
          <a:spcPct val="90000"/>
        </a:lnSpc>
        <a:spcBef>
          <a:spcPts val="3120"/>
        </a:spcBef>
        <a:buFont typeface="Arial" panose="020B0604020202020204" pitchFamily="34" charset="0"/>
        <a:buChar char="•"/>
        <a:defRPr sz="8736" kern="1200">
          <a:solidFill>
            <a:schemeClr val="tx1"/>
          </a:solidFill>
          <a:latin typeface="+mn-lt"/>
          <a:ea typeface="+mn-ea"/>
          <a:cs typeface="+mn-cs"/>
        </a:defRPr>
      </a:lvl1pPr>
      <a:lvl2pPr marL="2139627" indent="-713209" algn="l" defTabSz="2852837" rtl="0" eaLnBrk="1" latinLnBrk="0" hangingPunct="1">
        <a:lnSpc>
          <a:spcPct val="90000"/>
        </a:lnSpc>
        <a:spcBef>
          <a:spcPts val="1560"/>
        </a:spcBef>
        <a:buFont typeface="Arial" panose="020B0604020202020204" pitchFamily="34" charset="0"/>
        <a:buChar char="•"/>
        <a:defRPr sz="7488" kern="1200">
          <a:solidFill>
            <a:schemeClr val="tx1"/>
          </a:solidFill>
          <a:latin typeface="+mn-lt"/>
          <a:ea typeface="+mn-ea"/>
          <a:cs typeface="+mn-cs"/>
        </a:defRPr>
      </a:lvl2pPr>
      <a:lvl3pPr marL="3566046" indent="-713209" algn="l" defTabSz="2852837" rtl="0" eaLnBrk="1" latinLnBrk="0" hangingPunct="1">
        <a:lnSpc>
          <a:spcPct val="90000"/>
        </a:lnSpc>
        <a:spcBef>
          <a:spcPts val="1560"/>
        </a:spcBef>
        <a:buFont typeface="Arial" panose="020B0604020202020204" pitchFamily="34" charset="0"/>
        <a:buChar char="•"/>
        <a:defRPr sz="6240" kern="1200">
          <a:solidFill>
            <a:schemeClr val="tx1"/>
          </a:solidFill>
          <a:latin typeface="+mn-lt"/>
          <a:ea typeface="+mn-ea"/>
          <a:cs typeface="+mn-cs"/>
        </a:defRPr>
      </a:lvl3pPr>
      <a:lvl4pPr marL="4992464" indent="-713209" algn="l" defTabSz="2852837" rtl="0" eaLnBrk="1" latinLnBrk="0" hangingPunct="1">
        <a:lnSpc>
          <a:spcPct val="90000"/>
        </a:lnSpc>
        <a:spcBef>
          <a:spcPts val="1560"/>
        </a:spcBef>
        <a:buFont typeface="Arial" panose="020B0604020202020204" pitchFamily="34" charset="0"/>
        <a:buChar char="•"/>
        <a:defRPr sz="5616" kern="1200">
          <a:solidFill>
            <a:schemeClr val="tx1"/>
          </a:solidFill>
          <a:latin typeface="+mn-lt"/>
          <a:ea typeface="+mn-ea"/>
          <a:cs typeface="+mn-cs"/>
        </a:defRPr>
      </a:lvl4pPr>
      <a:lvl5pPr marL="6418882" indent="-713209" algn="l" defTabSz="2852837" rtl="0" eaLnBrk="1" latinLnBrk="0" hangingPunct="1">
        <a:lnSpc>
          <a:spcPct val="90000"/>
        </a:lnSpc>
        <a:spcBef>
          <a:spcPts val="1560"/>
        </a:spcBef>
        <a:buFont typeface="Arial" panose="020B0604020202020204" pitchFamily="34" charset="0"/>
        <a:buChar char="•"/>
        <a:defRPr sz="5616" kern="1200">
          <a:solidFill>
            <a:schemeClr val="tx1"/>
          </a:solidFill>
          <a:latin typeface="+mn-lt"/>
          <a:ea typeface="+mn-ea"/>
          <a:cs typeface="+mn-cs"/>
        </a:defRPr>
      </a:lvl5pPr>
      <a:lvl6pPr marL="7845301" indent="-713209" algn="l" defTabSz="2852837" rtl="0" eaLnBrk="1" latinLnBrk="0" hangingPunct="1">
        <a:lnSpc>
          <a:spcPct val="90000"/>
        </a:lnSpc>
        <a:spcBef>
          <a:spcPts val="1560"/>
        </a:spcBef>
        <a:buFont typeface="Arial" panose="020B0604020202020204" pitchFamily="34" charset="0"/>
        <a:buChar char="•"/>
        <a:defRPr sz="5616" kern="1200">
          <a:solidFill>
            <a:schemeClr val="tx1"/>
          </a:solidFill>
          <a:latin typeface="+mn-lt"/>
          <a:ea typeface="+mn-ea"/>
          <a:cs typeface="+mn-cs"/>
        </a:defRPr>
      </a:lvl6pPr>
      <a:lvl7pPr marL="9271719" indent="-713209" algn="l" defTabSz="2852837" rtl="0" eaLnBrk="1" latinLnBrk="0" hangingPunct="1">
        <a:lnSpc>
          <a:spcPct val="90000"/>
        </a:lnSpc>
        <a:spcBef>
          <a:spcPts val="1560"/>
        </a:spcBef>
        <a:buFont typeface="Arial" panose="020B0604020202020204" pitchFamily="34" charset="0"/>
        <a:buChar char="•"/>
        <a:defRPr sz="5616" kern="1200">
          <a:solidFill>
            <a:schemeClr val="tx1"/>
          </a:solidFill>
          <a:latin typeface="+mn-lt"/>
          <a:ea typeface="+mn-ea"/>
          <a:cs typeface="+mn-cs"/>
        </a:defRPr>
      </a:lvl7pPr>
      <a:lvl8pPr marL="10698137" indent="-713209" algn="l" defTabSz="2852837" rtl="0" eaLnBrk="1" latinLnBrk="0" hangingPunct="1">
        <a:lnSpc>
          <a:spcPct val="90000"/>
        </a:lnSpc>
        <a:spcBef>
          <a:spcPts val="1560"/>
        </a:spcBef>
        <a:buFont typeface="Arial" panose="020B0604020202020204" pitchFamily="34" charset="0"/>
        <a:buChar char="•"/>
        <a:defRPr sz="5616" kern="1200">
          <a:solidFill>
            <a:schemeClr val="tx1"/>
          </a:solidFill>
          <a:latin typeface="+mn-lt"/>
          <a:ea typeface="+mn-ea"/>
          <a:cs typeface="+mn-cs"/>
        </a:defRPr>
      </a:lvl8pPr>
      <a:lvl9pPr marL="12124555" indent="-713209" algn="l" defTabSz="2852837" rtl="0" eaLnBrk="1" latinLnBrk="0" hangingPunct="1">
        <a:lnSpc>
          <a:spcPct val="90000"/>
        </a:lnSpc>
        <a:spcBef>
          <a:spcPts val="1560"/>
        </a:spcBef>
        <a:buFont typeface="Arial" panose="020B0604020202020204" pitchFamily="34" charset="0"/>
        <a:buChar char="•"/>
        <a:defRPr sz="5616" kern="1200">
          <a:solidFill>
            <a:schemeClr val="tx1"/>
          </a:solidFill>
          <a:latin typeface="+mn-lt"/>
          <a:ea typeface="+mn-ea"/>
          <a:cs typeface="+mn-cs"/>
        </a:defRPr>
      </a:lvl9pPr>
    </p:bodyStyle>
    <p:otherStyle>
      <a:defPPr>
        <a:defRPr lang="en-US"/>
      </a:defPPr>
      <a:lvl1pPr marL="0" algn="l" defTabSz="2852837" rtl="0" eaLnBrk="1" latinLnBrk="0" hangingPunct="1">
        <a:defRPr sz="5616" kern="1200">
          <a:solidFill>
            <a:schemeClr val="tx1"/>
          </a:solidFill>
          <a:latin typeface="+mn-lt"/>
          <a:ea typeface="+mn-ea"/>
          <a:cs typeface="+mn-cs"/>
        </a:defRPr>
      </a:lvl1pPr>
      <a:lvl2pPr marL="1426418" algn="l" defTabSz="2852837" rtl="0" eaLnBrk="1" latinLnBrk="0" hangingPunct="1">
        <a:defRPr sz="5616" kern="1200">
          <a:solidFill>
            <a:schemeClr val="tx1"/>
          </a:solidFill>
          <a:latin typeface="+mn-lt"/>
          <a:ea typeface="+mn-ea"/>
          <a:cs typeface="+mn-cs"/>
        </a:defRPr>
      </a:lvl2pPr>
      <a:lvl3pPr marL="2852837" algn="l" defTabSz="2852837" rtl="0" eaLnBrk="1" latinLnBrk="0" hangingPunct="1">
        <a:defRPr sz="5616" kern="1200">
          <a:solidFill>
            <a:schemeClr val="tx1"/>
          </a:solidFill>
          <a:latin typeface="+mn-lt"/>
          <a:ea typeface="+mn-ea"/>
          <a:cs typeface="+mn-cs"/>
        </a:defRPr>
      </a:lvl3pPr>
      <a:lvl4pPr marL="4279255" algn="l" defTabSz="2852837" rtl="0" eaLnBrk="1" latinLnBrk="0" hangingPunct="1">
        <a:defRPr sz="5616" kern="1200">
          <a:solidFill>
            <a:schemeClr val="tx1"/>
          </a:solidFill>
          <a:latin typeface="+mn-lt"/>
          <a:ea typeface="+mn-ea"/>
          <a:cs typeface="+mn-cs"/>
        </a:defRPr>
      </a:lvl4pPr>
      <a:lvl5pPr marL="5705673" algn="l" defTabSz="2852837" rtl="0" eaLnBrk="1" latinLnBrk="0" hangingPunct="1">
        <a:defRPr sz="5616" kern="1200">
          <a:solidFill>
            <a:schemeClr val="tx1"/>
          </a:solidFill>
          <a:latin typeface="+mn-lt"/>
          <a:ea typeface="+mn-ea"/>
          <a:cs typeface="+mn-cs"/>
        </a:defRPr>
      </a:lvl5pPr>
      <a:lvl6pPr marL="7132091" algn="l" defTabSz="2852837" rtl="0" eaLnBrk="1" latinLnBrk="0" hangingPunct="1">
        <a:defRPr sz="5616" kern="1200">
          <a:solidFill>
            <a:schemeClr val="tx1"/>
          </a:solidFill>
          <a:latin typeface="+mn-lt"/>
          <a:ea typeface="+mn-ea"/>
          <a:cs typeface="+mn-cs"/>
        </a:defRPr>
      </a:lvl6pPr>
      <a:lvl7pPr marL="8558510" algn="l" defTabSz="2852837" rtl="0" eaLnBrk="1" latinLnBrk="0" hangingPunct="1">
        <a:defRPr sz="5616" kern="1200">
          <a:solidFill>
            <a:schemeClr val="tx1"/>
          </a:solidFill>
          <a:latin typeface="+mn-lt"/>
          <a:ea typeface="+mn-ea"/>
          <a:cs typeface="+mn-cs"/>
        </a:defRPr>
      </a:lvl7pPr>
      <a:lvl8pPr marL="9984928" algn="l" defTabSz="2852837" rtl="0" eaLnBrk="1" latinLnBrk="0" hangingPunct="1">
        <a:defRPr sz="5616" kern="1200">
          <a:solidFill>
            <a:schemeClr val="tx1"/>
          </a:solidFill>
          <a:latin typeface="+mn-lt"/>
          <a:ea typeface="+mn-ea"/>
          <a:cs typeface="+mn-cs"/>
        </a:defRPr>
      </a:lvl8pPr>
      <a:lvl9pPr marL="11411346" algn="l" defTabSz="2852837" rtl="0" eaLnBrk="1" latinLnBrk="0" hangingPunct="1">
        <a:defRPr sz="561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hyperlink" Target="http://www.nu-fit.org/" TargetMode="External"/><Relationship Id="rId26" Type="http://schemas.openxmlformats.org/officeDocument/2006/relationships/image" Target="../media/image24.png"/><Relationship Id="rId3" Type="http://schemas.openxmlformats.org/officeDocument/2006/relationships/image" Target="../media/image2.png"/><Relationship Id="rId21" Type="http://schemas.openxmlformats.org/officeDocument/2006/relationships/image" Target="../media/image19.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2.jpg"/><Relationship Id="rId2" Type="http://schemas.openxmlformats.org/officeDocument/2006/relationships/notesSlide" Target="../notesSlides/notesSlide1.xml"/><Relationship Id="rId16" Type="http://schemas.openxmlformats.org/officeDocument/2006/relationships/image" Target="../media/image15.png"/><Relationship Id="rId20" Type="http://schemas.openxmlformats.org/officeDocument/2006/relationships/image" Target="../media/image18.png"/><Relationship Id="rId29" Type="http://schemas.openxmlformats.org/officeDocument/2006/relationships/image" Target="../media/image27.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1.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0.jpg"/><Relationship Id="rId28" Type="http://schemas.openxmlformats.org/officeDocument/2006/relationships/image" Target="../media/image23.jpg"/><Relationship Id="rId10" Type="http://schemas.openxmlformats.org/officeDocument/2006/relationships/image" Target="../media/image9.png"/><Relationship Id="rId19" Type="http://schemas.openxmlformats.org/officeDocument/2006/relationships/image" Target="../media/image17.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19.jpg"/><Relationship Id="rId27" Type="http://schemas.openxmlformats.org/officeDocument/2006/relationships/image" Target="../media/image25.png"/><Relationship Id="rId30"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1C128FC-3803-E55D-C08E-184E4E6AD663}"/>
              </a:ext>
            </a:extLst>
          </p:cNvPr>
          <p:cNvSpPr txBox="1"/>
          <p:nvPr/>
        </p:nvSpPr>
        <p:spPr>
          <a:xfrm>
            <a:off x="0" y="-87779"/>
            <a:ext cx="30267275" cy="3077766"/>
          </a:xfrm>
          <a:prstGeom prst="rect">
            <a:avLst/>
          </a:prstGeom>
          <a:solidFill>
            <a:schemeClr val="bg1"/>
          </a:solidFill>
          <a:ln w="57150">
            <a:solidFill>
              <a:schemeClr val="tx1"/>
            </a:solidFill>
          </a:ln>
        </p:spPr>
        <p:txBody>
          <a:bodyPr wrap="square" rtlCol="0">
            <a:spAutoFit/>
          </a:bodyPr>
          <a:lstStyle/>
          <a:p>
            <a:pPr algn="ctr"/>
            <a:r>
              <a:rPr lang="en-US" sz="5400" b="1" dirty="0">
                <a:latin typeface="Chalkboard SE" panose="03050602040202020205" pitchFamily="66" charset="77"/>
                <a:cs typeface="Arial" panose="020B0604020202020204" pitchFamily="34" charset="0"/>
              </a:rPr>
              <a:t>How Matter Matters: </a:t>
            </a:r>
          </a:p>
          <a:p>
            <a:pPr algn="ctr"/>
            <a:r>
              <a:rPr lang="en-US" sz="5400" b="1" dirty="0">
                <a:latin typeface="Chalkboard SE" panose="03050602040202020205" pitchFamily="66" charset="77"/>
                <a:cs typeface="Arial" panose="020B0604020202020204" pitchFamily="34" charset="0"/>
              </a:rPr>
              <a:t>The Story of Time Invariance Violation in Neutrino Oscillations</a:t>
            </a:r>
          </a:p>
          <a:p>
            <a:pPr algn="ctr"/>
            <a:endParaRPr lang="en-US" sz="100" b="1" dirty="0">
              <a:latin typeface="Chalkboard SE" panose="03050602040202020205" pitchFamily="66" charset="77"/>
              <a:cs typeface="Arial" panose="020B0604020202020204" pitchFamily="34" charset="0"/>
            </a:endParaRPr>
          </a:p>
          <a:p>
            <a:pPr algn="ctr"/>
            <a:endParaRPr lang="en-US" sz="1100" dirty="0">
              <a:latin typeface="Abadi MT Condensed Light" panose="020B0306030101010103" pitchFamily="34" charset="77"/>
              <a:cs typeface="Arial" panose="020B0604020202020204" pitchFamily="34" charset="0"/>
            </a:endParaRPr>
          </a:p>
          <a:p>
            <a:pPr algn="ctr"/>
            <a:r>
              <a:rPr lang="en-US" sz="3600" dirty="0">
                <a:latin typeface="Helvetica" pitchFamily="2" charset="0"/>
                <a:cs typeface="Arial" panose="020B0604020202020204" pitchFamily="34" charset="0"/>
              </a:rPr>
              <a:t>Olivia Meredith Bitter, Northwestern University</a:t>
            </a:r>
          </a:p>
          <a:p>
            <a:pPr algn="ctr"/>
            <a:endParaRPr lang="en-US" sz="600" dirty="0">
              <a:latin typeface="Helvetica" pitchFamily="2" charset="0"/>
              <a:cs typeface="Arial" panose="020B0604020202020204" pitchFamily="34" charset="0"/>
            </a:endParaRPr>
          </a:p>
          <a:p>
            <a:pPr algn="ctr">
              <a:buClr>
                <a:srgbClr val="FFFFFF"/>
              </a:buClr>
            </a:pPr>
            <a:r>
              <a:rPr lang="en-US" sz="3200" dirty="0">
                <a:latin typeface="Helvetica" pitchFamily="2" charset="0"/>
                <a:cs typeface="Arial" panose="020B0604020202020204" pitchFamily="34" charset="0"/>
              </a:rPr>
              <a:t>(</a:t>
            </a:r>
            <a:r>
              <a:rPr lang="en-US" sz="3200" dirty="0">
                <a:latin typeface="Helvetica" pitchFamily="2" charset="0"/>
              </a:rPr>
              <a:t>Based on </a:t>
            </a:r>
            <a:r>
              <a:rPr lang="en-US" sz="3200" b="1" dirty="0">
                <a:latin typeface="Helvetica" pitchFamily="2" charset="0"/>
              </a:rPr>
              <a:t>OMB</a:t>
            </a:r>
            <a:r>
              <a:rPr lang="en-US" sz="3200" dirty="0">
                <a:latin typeface="Helvetica" pitchFamily="2" charset="0"/>
              </a:rPr>
              <a:t>, André de </a:t>
            </a:r>
            <a:r>
              <a:rPr lang="en-US" sz="3200" dirty="0" err="1">
                <a:latin typeface="Helvetica" pitchFamily="2" charset="0"/>
              </a:rPr>
              <a:t>Gouvêa</a:t>
            </a:r>
            <a:r>
              <a:rPr lang="en-US" sz="3200" dirty="0">
                <a:latin typeface="Helvetica" pitchFamily="2" charset="0"/>
              </a:rPr>
              <a:t>, Kevin Kelly: Phys. Rev. D 111, 055023 (2025))</a:t>
            </a:r>
          </a:p>
        </p:txBody>
      </p:sp>
      <p:pic>
        <p:nvPicPr>
          <p:cNvPr id="5" name="Picture 4" descr="A close-up of a logo&#10;&#10;Description automatically generated">
            <a:extLst>
              <a:ext uri="{FF2B5EF4-FFF2-40B4-BE49-F238E27FC236}">
                <a16:creationId xmlns:a16="http://schemas.microsoft.com/office/drawing/2014/main" id="{B4E6EE2D-479A-5088-EE06-540C71B53855}"/>
              </a:ext>
            </a:extLst>
          </p:cNvPr>
          <p:cNvPicPr>
            <a:picLocks noChangeAspect="1"/>
          </p:cNvPicPr>
          <p:nvPr/>
        </p:nvPicPr>
        <p:blipFill>
          <a:blip r:embed="rId3"/>
          <a:srcRect l="2374" t="8052" r="1990" b="4827"/>
          <a:stretch>
            <a:fillRect/>
          </a:stretch>
        </p:blipFill>
        <p:spPr>
          <a:xfrm>
            <a:off x="25456384" y="1325820"/>
            <a:ext cx="4494009" cy="1220966"/>
          </a:xfrm>
          <a:prstGeom prst="rect">
            <a:avLst/>
          </a:prstGeom>
        </p:spPr>
      </p:pic>
      <p:pic>
        <p:nvPicPr>
          <p:cNvPr id="14" name="Picture 13" descr="A close-up of a sign&#10;&#10;AI-generated content may be incorrect.">
            <a:extLst>
              <a:ext uri="{FF2B5EF4-FFF2-40B4-BE49-F238E27FC236}">
                <a16:creationId xmlns:a16="http://schemas.microsoft.com/office/drawing/2014/main" id="{819FC6D8-C3CA-D8E4-3D68-5EA072CB5EAB}"/>
              </a:ext>
            </a:extLst>
          </p:cNvPr>
          <p:cNvPicPr>
            <a:picLocks noChangeAspect="1"/>
          </p:cNvPicPr>
          <p:nvPr/>
        </p:nvPicPr>
        <p:blipFill>
          <a:blip r:embed="rId4"/>
          <a:stretch>
            <a:fillRect/>
          </a:stretch>
        </p:blipFill>
        <p:spPr>
          <a:xfrm>
            <a:off x="196341" y="1325819"/>
            <a:ext cx="4503490" cy="1273353"/>
          </a:xfrm>
          <a:prstGeom prst="rect">
            <a:avLst/>
          </a:prstGeom>
        </p:spPr>
      </p:pic>
      <p:pic>
        <p:nvPicPr>
          <p:cNvPr id="15" name="Picture 14" descr="A cartoon of a clock&#10;&#10;AI-generated content may be incorrect.">
            <a:extLst>
              <a:ext uri="{FF2B5EF4-FFF2-40B4-BE49-F238E27FC236}">
                <a16:creationId xmlns:a16="http://schemas.microsoft.com/office/drawing/2014/main" id="{7F0D8576-8844-6080-9D33-07025D053FB1}"/>
              </a:ext>
            </a:extLst>
          </p:cNvPr>
          <p:cNvPicPr>
            <a:picLocks noChangeAspect="1"/>
          </p:cNvPicPr>
          <p:nvPr/>
        </p:nvPicPr>
        <p:blipFill>
          <a:blip r:embed="rId5"/>
          <a:srcRect r="3948"/>
          <a:stretch>
            <a:fillRect/>
          </a:stretch>
        </p:blipFill>
        <p:spPr>
          <a:xfrm>
            <a:off x="28314911" y="18993603"/>
            <a:ext cx="1787879" cy="2090470"/>
          </a:xfrm>
          <a:prstGeom prst="rect">
            <a:avLst/>
          </a:prstGeom>
        </p:spPr>
      </p:pic>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C476181C-128A-DFF2-DA8D-897831AA0252}"/>
                  </a:ext>
                </a:extLst>
              </p:cNvPr>
              <p:cNvSpPr txBox="1"/>
              <p:nvPr/>
            </p:nvSpPr>
            <p:spPr>
              <a:xfrm>
                <a:off x="274556" y="3885567"/>
                <a:ext cx="11444107" cy="3815403"/>
              </a:xfrm>
              <a:prstGeom prst="rect">
                <a:avLst/>
              </a:prstGeom>
              <a:solidFill>
                <a:srgbClr val="000000">
                  <a:alpha val="71765"/>
                </a:srgbClr>
              </a:solidFill>
              <a:ln w="38100">
                <a:solidFill>
                  <a:srgbClr val="FFFFFF"/>
                </a:solidFill>
              </a:ln>
            </p:spPr>
            <p:txBody>
              <a:bodyPr wrap="square" rtlCol="0">
                <a:spAutoFit/>
              </a:bodyPr>
              <a:lstStyle/>
              <a:p>
                <a:r>
                  <a:rPr lang="en-US" sz="2400" dirty="0">
                    <a:solidFill>
                      <a:srgbClr val="17D8F5"/>
                    </a:solidFill>
                    <a:latin typeface="Helvetica" pitchFamily="2" charset="0"/>
                  </a:rPr>
                  <a:t>We are invested in CP invariance violation tests </a:t>
                </a:r>
                <a:r>
                  <a:rPr lang="en-US" sz="2400" dirty="0">
                    <a:solidFill>
                      <a:schemeClr val="bg1"/>
                    </a:solidFill>
                    <a:latin typeface="Helvetica" pitchFamily="2" charset="0"/>
                  </a:rPr>
                  <a:t>at current &amp; future accelerator-based, long-baseline neutrino-oscillation experiments, which involve measuring appearance &amp; disappearance channels of </a:t>
                </a:r>
                <a14:m>
                  <m:oMath xmlns:m="http://schemas.openxmlformats.org/officeDocument/2006/math">
                    <m:sSub>
                      <m:sSubPr>
                        <m:ctrlPr>
                          <a:rPr lang="en-US" sz="2400" i="1">
                            <a:solidFill>
                              <a:schemeClr val="bg1"/>
                            </a:solidFill>
                            <a:latin typeface="Cambria Math" panose="02040503050406030204" pitchFamily="18" charset="0"/>
                          </a:rPr>
                        </m:ctrlPr>
                      </m:sSubPr>
                      <m:e>
                        <m:r>
                          <a:rPr lang="en-US" sz="2400" b="0" i="1">
                            <a:solidFill>
                              <a:schemeClr val="bg1"/>
                            </a:solidFill>
                            <a:latin typeface="Cambria Math" panose="02040503050406030204" pitchFamily="18" charset="0"/>
                            <a:ea typeface="Cambria Math" panose="02040503050406030204" pitchFamily="18" charset="0"/>
                          </a:rPr>
                          <m:t>𝜈</m:t>
                        </m:r>
                      </m:e>
                      <m:sub>
                        <m:r>
                          <a:rPr lang="en-US" sz="2400" b="0" i="1">
                            <a:solidFill>
                              <a:schemeClr val="bg1"/>
                            </a:solidFill>
                            <a:latin typeface="Cambria Math" panose="02040503050406030204" pitchFamily="18" charset="0"/>
                            <a:ea typeface="Cambria Math" panose="02040503050406030204" pitchFamily="18" charset="0"/>
                          </a:rPr>
                          <m:t>𝜇</m:t>
                        </m:r>
                      </m:sub>
                    </m:sSub>
                  </m:oMath>
                </a14:m>
                <a:r>
                  <a:rPr lang="en-US" sz="2400" dirty="0">
                    <a:solidFill>
                      <a:schemeClr val="bg1"/>
                    </a:solidFill>
                    <a:latin typeface="Helvetica" pitchFamily="2" charset="0"/>
                  </a:rPr>
                  <a:t> and </a:t>
                </a:r>
                <a14:m>
                  <m:oMath xmlns:m="http://schemas.openxmlformats.org/officeDocument/2006/math">
                    <m:acc>
                      <m:accPr>
                        <m:chr m:val="̅"/>
                        <m:ctrlPr>
                          <a:rPr lang="en-US" sz="2400" i="1">
                            <a:solidFill>
                              <a:schemeClr val="bg1"/>
                            </a:solidFill>
                            <a:latin typeface="Cambria Math" panose="02040503050406030204" pitchFamily="18" charset="0"/>
                          </a:rPr>
                        </m:ctrlPr>
                      </m:accPr>
                      <m:e>
                        <m:sSub>
                          <m:sSubPr>
                            <m:ctrlPr>
                              <a:rPr lang="en-US" sz="2400" i="1">
                                <a:solidFill>
                                  <a:schemeClr val="bg1"/>
                                </a:solidFill>
                                <a:latin typeface="Cambria Math" panose="02040503050406030204" pitchFamily="18" charset="0"/>
                              </a:rPr>
                            </m:ctrlPr>
                          </m:sSubPr>
                          <m:e>
                            <m:r>
                              <a:rPr lang="en-US" sz="2400" b="0" i="1">
                                <a:solidFill>
                                  <a:schemeClr val="bg1"/>
                                </a:solidFill>
                                <a:latin typeface="Cambria Math" panose="02040503050406030204" pitchFamily="18" charset="0"/>
                                <a:ea typeface="Cambria Math" panose="02040503050406030204" pitchFamily="18" charset="0"/>
                              </a:rPr>
                              <m:t>𝜈</m:t>
                            </m:r>
                          </m:e>
                          <m:sub>
                            <m:r>
                              <a:rPr lang="en-US" sz="2400" b="0" i="1">
                                <a:solidFill>
                                  <a:schemeClr val="bg1"/>
                                </a:solidFill>
                                <a:latin typeface="Cambria Math" panose="02040503050406030204" pitchFamily="18" charset="0"/>
                                <a:ea typeface="Cambria Math" panose="02040503050406030204" pitchFamily="18" charset="0"/>
                              </a:rPr>
                              <m:t>𝜇</m:t>
                            </m:r>
                          </m:sub>
                        </m:sSub>
                      </m:e>
                    </m:acc>
                  </m:oMath>
                </a14:m>
                <a:r>
                  <a:rPr lang="el-GR" sz="2400" dirty="0">
                    <a:solidFill>
                      <a:schemeClr val="bg1"/>
                    </a:solidFill>
                    <a:latin typeface="Helvetica" pitchFamily="2" charset="0"/>
                  </a:rPr>
                  <a:t> </a:t>
                </a:r>
                <a:r>
                  <a:rPr lang="en-US" sz="2400" dirty="0">
                    <a:solidFill>
                      <a:schemeClr val="bg1"/>
                    </a:solidFill>
                    <a:latin typeface="Helvetica" pitchFamily="2" charset="0"/>
                  </a:rPr>
                  <a:t>in the initial state. However, this story is complicated by the fact that</a:t>
                </a:r>
                <a:r>
                  <a:rPr lang="en-US" sz="2400" dirty="0">
                    <a:solidFill>
                      <a:schemeClr val="tx2">
                        <a:lumMod val="10000"/>
                        <a:lumOff val="90000"/>
                      </a:schemeClr>
                    </a:solidFill>
                    <a:latin typeface="Helvetica" pitchFamily="2" charset="0"/>
                  </a:rPr>
                  <a:t> </a:t>
                </a:r>
                <a:r>
                  <a:rPr lang="en-US" sz="2400" dirty="0">
                    <a:solidFill>
                      <a:srgbClr val="17D8F5"/>
                    </a:solidFill>
                    <a:latin typeface="Helvetica" pitchFamily="2" charset="0"/>
                  </a:rPr>
                  <a:t>neutrinos traverse nontrivial amounts of matter</a:t>
                </a:r>
                <a:r>
                  <a:rPr lang="en-US" sz="2400" dirty="0">
                    <a:solidFill>
                      <a:schemeClr val="tx2">
                        <a:lumMod val="10000"/>
                        <a:lumOff val="90000"/>
                      </a:schemeClr>
                    </a:solidFill>
                    <a:latin typeface="Helvetica" pitchFamily="2" charset="0"/>
                  </a:rPr>
                  <a:t> </a:t>
                </a:r>
                <a:r>
                  <a:rPr lang="en-US" sz="2400" dirty="0">
                    <a:solidFill>
                      <a:schemeClr val="bg1"/>
                    </a:solidFill>
                    <a:latin typeface="Helvetica" pitchFamily="2" charset="0"/>
                  </a:rPr>
                  <a:t>making such studies more involved. With this in mind, our</a:t>
                </a:r>
                <a:r>
                  <a:rPr lang="en-US" sz="2400" dirty="0">
                    <a:solidFill>
                      <a:schemeClr val="tx2">
                        <a:lumMod val="10000"/>
                        <a:lumOff val="90000"/>
                      </a:schemeClr>
                    </a:solidFill>
                    <a:latin typeface="Helvetica" pitchFamily="2" charset="0"/>
                  </a:rPr>
                  <a:t> </a:t>
                </a:r>
                <a:r>
                  <a:rPr lang="en-US" sz="2400" dirty="0">
                    <a:solidFill>
                      <a:srgbClr val="17D8F5"/>
                    </a:solidFill>
                    <a:latin typeface="Helvetica" pitchFamily="2" charset="0"/>
                  </a:rPr>
                  <a:t>results revisit a pedagogical &amp; complimentary study (motivated by CPT theorem) of time invariance violation (T tests)</a:t>
                </a:r>
                <a:r>
                  <a:rPr lang="en-US" sz="2400" dirty="0">
                    <a:solidFill>
                      <a:schemeClr val="bg1"/>
                    </a:solidFill>
                    <a:latin typeface="Helvetica" pitchFamily="2" charset="0"/>
                  </a:rPr>
                  <a:t> in the case where a new beam source (muon storage rings or neutrino factories) would allow experiments to make such channel comparisons. We discuss this for</a:t>
                </a:r>
                <a:r>
                  <a:rPr lang="en-US" sz="2400" dirty="0">
                    <a:solidFill>
                      <a:schemeClr val="tx2">
                        <a:lumMod val="10000"/>
                        <a:lumOff val="90000"/>
                      </a:schemeClr>
                    </a:solidFill>
                    <a:latin typeface="Helvetica" pitchFamily="2" charset="0"/>
                  </a:rPr>
                  <a:t> </a:t>
                </a:r>
                <a:r>
                  <a:rPr lang="en-US" sz="2400" dirty="0">
                    <a:solidFill>
                      <a:srgbClr val="17D8F5"/>
                    </a:solidFill>
                    <a:latin typeface="Helvetica" pitchFamily="2" charset="0"/>
                  </a:rPr>
                  <a:t>different matter potential profiles</a:t>
                </a:r>
                <a:r>
                  <a:rPr lang="en-US" sz="2400" dirty="0">
                    <a:solidFill>
                      <a:schemeClr val="bg1"/>
                    </a:solidFill>
                    <a:latin typeface="Helvetica" pitchFamily="2" charset="0"/>
                  </a:rPr>
                  <a:t> in an effort to distinguish between intrinsic and matted-induced T invariance violation in neutrino oscillations.</a:t>
                </a:r>
              </a:p>
            </p:txBody>
          </p:sp>
        </mc:Choice>
        <mc:Fallback xmlns="">
          <p:sp>
            <p:nvSpPr>
              <p:cNvPr id="16" name="TextBox 15">
                <a:extLst>
                  <a:ext uri="{FF2B5EF4-FFF2-40B4-BE49-F238E27FC236}">
                    <a16:creationId xmlns:a16="http://schemas.microsoft.com/office/drawing/2014/main" id="{C476181C-128A-DFF2-DA8D-897831AA0252}"/>
                  </a:ext>
                </a:extLst>
              </p:cNvPr>
              <p:cNvSpPr txBox="1">
                <a:spLocks noRot="1" noChangeAspect="1" noMove="1" noResize="1" noEditPoints="1" noAdjustHandles="1" noChangeArrowheads="1" noChangeShapeType="1" noTextEdit="1"/>
              </p:cNvSpPr>
              <p:nvPr/>
            </p:nvSpPr>
            <p:spPr>
              <a:xfrm>
                <a:off x="274556" y="3885567"/>
                <a:ext cx="11444107" cy="3815403"/>
              </a:xfrm>
              <a:prstGeom prst="rect">
                <a:avLst/>
              </a:prstGeom>
              <a:blipFill>
                <a:blip r:embed="rId6"/>
                <a:stretch>
                  <a:fillRect l="-773" t="-987" r="-884" b="-2632"/>
                </a:stretch>
              </a:blipFill>
              <a:ln w="38100">
                <a:solidFill>
                  <a:srgbClr val="FFFFFF"/>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5" name="TextBox 74">
                <a:extLst>
                  <a:ext uri="{FF2B5EF4-FFF2-40B4-BE49-F238E27FC236}">
                    <a16:creationId xmlns:a16="http://schemas.microsoft.com/office/drawing/2014/main" id="{C8B0319B-DAC7-213D-7AAE-C63AB382784B}"/>
                  </a:ext>
                </a:extLst>
              </p:cNvPr>
              <p:cNvSpPr txBox="1"/>
              <p:nvPr/>
            </p:nvSpPr>
            <p:spPr>
              <a:xfrm>
                <a:off x="4784275" y="11108293"/>
                <a:ext cx="6984214" cy="5055230"/>
              </a:xfrm>
              <a:prstGeom prst="rect">
                <a:avLst/>
              </a:prstGeom>
              <a:solidFill>
                <a:srgbClr val="000000">
                  <a:alpha val="71765"/>
                </a:srgbClr>
              </a:solidFill>
              <a:ln w="57150">
                <a:solidFill>
                  <a:schemeClr val="bg1"/>
                </a:solidFill>
              </a:ln>
            </p:spPr>
            <p:txBody>
              <a:bodyPr wrap="square" rtlCol="0">
                <a:spAutoFit/>
              </a:bodyPr>
              <a:lstStyle/>
              <a:p>
                <a:r>
                  <a:rPr lang="en-US" sz="2400" dirty="0">
                    <a:solidFill>
                      <a:schemeClr val="bg1"/>
                    </a:solidFill>
                    <a:latin typeface="Helvetica" pitchFamily="2" charset="0"/>
                  </a:rPr>
                  <a:t>Using the </a:t>
                </a:r>
                <a:r>
                  <a:rPr lang="en-US" sz="2400" dirty="0">
                    <a:solidFill>
                      <a:srgbClr val="17D8F5"/>
                    </a:solidFill>
                    <a:latin typeface="Helvetica" pitchFamily="2" charset="0"/>
                  </a:rPr>
                  <a:t>quantum mechanical formalism </a:t>
                </a:r>
                <a:r>
                  <a:rPr lang="en-US" sz="2400" dirty="0">
                    <a:solidFill>
                      <a:schemeClr val="bg1"/>
                    </a:solidFill>
                    <a:latin typeface="Helvetica" pitchFamily="2" charset="0"/>
                  </a:rPr>
                  <a:t>of probabilities from a unitary evolution of an initial to a final state, we </a:t>
                </a:r>
                <a:r>
                  <a:rPr lang="en-US" sz="2400" dirty="0">
                    <a:solidFill>
                      <a:srgbClr val="17D8F5"/>
                    </a:solidFill>
                    <a:latin typeface="Helvetica" pitchFamily="2" charset="0"/>
                  </a:rPr>
                  <a:t>describe neutrino evolution via the following Hamiltonian </a:t>
                </a:r>
                <a:r>
                  <a:rPr lang="en-US" sz="2400" dirty="0">
                    <a:solidFill>
                      <a:schemeClr val="bg1"/>
                    </a:solidFill>
                    <a:latin typeface="Helvetica" pitchFamily="2" charset="0"/>
                  </a:rPr>
                  <a:t>(eq. 1). Note: </a:t>
                </a:r>
                <a14:m>
                  <m:oMath xmlns:m="http://schemas.openxmlformats.org/officeDocument/2006/math">
                    <m:sSub>
                      <m:sSubPr>
                        <m:ctrlPr>
                          <a:rPr lang="en-US" sz="2400" i="1">
                            <a:solidFill>
                              <a:schemeClr val="bg1"/>
                            </a:solidFill>
                            <a:latin typeface="Cambria Math" panose="02040503050406030204" pitchFamily="18" charset="0"/>
                          </a:rPr>
                        </m:ctrlPr>
                      </m:sSubPr>
                      <m:e>
                        <m:r>
                          <a:rPr lang="en-US" sz="2400" b="0" i="1">
                            <a:solidFill>
                              <a:schemeClr val="bg1"/>
                            </a:solidFill>
                            <a:latin typeface="Cambria Math" panose="02040503050406030204" pitchFamily="18" charset="0"/>
                          </a:rPr>
                          <m:t>𝐸</m:t>
                        </m:r>
                      </m:e>
                      <m:sub>
                        <m:r>
                          <a:rPr lang="en-US" sz="2400" b="0" i="1">
                            <a:solidFill>
                              <a:schemeClr val="bg1"/>
                            </a:solidFill>
                            <a:latin typeface="Cambria Math" panose="02040503050406030204" pitchFamily="18" charset="0"/>
                            <a:ea typeface="Cambria Math" panose="02040503050406030204" pitchFamily="18" charset="0"/>
                          </a:rPr>
                          <m:t>𝜈</m:t>
                        </m:r>
                      </m:sub>
                    </m:sSub>
                  </m:oMath>
                </a14:m>
                <a:r>
                  <a:rPr lang="en-US" sz="2400" dirty="0">
                    <a:solidFill>
                      <a:schemeClr val="bg1"/>
                    </a:solidFill>
                    <a:latin typeface="Helvetica" pitchFamily="2" charset="0"/>
                  </a:rPr>
                  <a:t> is the neutrino energy, U is the PNMS matrix and M</a:t>
                </a:r>
                <a:r>
                  <a:rPr lang="en-US" sz="2400" baseline="30000" dirty="0">
                    <a:solidFill>
                      <a:schemeClr val="bg1"/>
                    </a:solidFill>
                    <a:latin typeface="Helvetica" pitchFamily="2" charset="0"/>
                  </a:rPr>
                  <a:t>2</a:t>
                </a:r>
                <a:r>
                  <a:rPr lang="en-US" sz="2400" dirty="0">
                    <a:solidFill>
                      <a:schemeClr val="bg1"/>
                    </a:solidFill>
                    <a:latin typeface="Helvetica" pitchFamily="2" charset="0"/>
                  </a:rPr>
                  <a:t> is the mass matrix (both contain oscillation parameters), and A is the matter matrix that is proportional to the media density (eq. 3):</a:t>
                </a:r>
                <a:r>
                  <a:rPr lang="en-US" sz="2400" dirty="0">
                    <a:solidFill>
                      <a:schemeClr val="bg1"/>
                    </a:solidFill>
                  </a:rPr>
                  <a:t>       </a:t>
                </a:r>
              </a:p>
              <a:p>
                <a:r>
                  <a:rPr lang="en-US" sz="2400" dirty="0">
                    <a:solidFill>
                      <a:schemeClr val="bg1"/>
                    </a:solidFill>
                  </a:rPr>
                  <a:t>           	           																								 </a:t>
                </a:r>
                <a:r>
                  <a:rPr lang="en-US" sz="2400" dirty="0">
                    <a:solidFill>
                      <a:schemeClr val="bg1"/>
                    </a:solidFill>
                    <a:latin typeface="Helvetica" pitchFamily="2" charset="0"/>
                  </a:rPr>
                  <a:t>(1)</a:t>
                </a:r>
              </a:p>
              <a:p>
                <a:r>
                  <a:rPr lang="en-US" sz="2400" dirty="0">
                    <a:solidFill>
                      <a:schemeClr val="bg1"/>
                    </a:solidFill>
                    <a:latin typeface="Helvetica" pitchFamily="2" charset="0"/>
                  </a:rPr>
                  <a:t>                                           																  																	      (2) </a:t>
                </a:r>
              </a:p>
              <a:p>
                <a:endParaRPr lang="en-US" sz="1000" dirty="0">
                  <a:solidFill>
                    <a:schemeClr val="bg1"/>
                  </a:solidFill>
                  <a:latin typeface="Helvetica" pitchFamily="2" charset="0"/>
                </a:endParaRPr>
              </a:p>
            </p:txBody>
          </p:sp>
        </mc:Choice>
        <mc:Fallback xmlns="">
          <p:sp>
            <p:nvSpPr>
              <p:cNvPr id="75" name="TextBox 74">
                <a:extLst>
                  <a:ext uri="{FF2B5EF4-FFF2-40B4-BE49-F238E27FC236}">
                    <a16:creationId xmlns:a16="http://schemas.microsoft.com/office/drawing/2014/main" id="{C8B0319B-DAC7-213D-7AAE-C63AB382784B}"/>
                  </a:ext>
                </a:extLst>
              </p:cNvPr>
              <p:cNvSpPr txBox="1">
                <a:spLocks noRot="1" noChangeAspect="1" noMove="1" noResize="1" noEditPoints="1" noAdjustHandles="1" noChangeArrowheads="1" noChangeShapeType="1" noTextEdit="1"/>
              </p:cNvSpPr>
              <p:nvPr/>
            </p:nvSpPr>
            <p:spPr>
              <a:xfrm>
                <a:off x="4784275" y="11108293"/>
                <a:ext cx="6984214" cy="5055230"/>
              </a:xfrm>
              <a:prstGeom prst="rect">
                <a:avLst/>
              </a:prstGeom>
              <a:blipFill>
                <a:blip r:embed="rId7"/>
                <a:stretch>
                  <a:fillRect l="-899" t="-496" r="-1439"/>
                </a:stretch>
              </a:blipFill>
              <a:ln w="57150">
                <a:solidFill>
                  <a:schemeClr val="bg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B72C3235-6F3F-8C1E-DA22-6FEF474EC60D}"/>
                  </a:ext>
                </a:extLst>
              </p:cNvPr>
              <p:cNvSpPr txBox="1"/>
              <p:nvPr/>
            </p:nvSpPr>
            <p:spPr>
              <a:xfrm>
                <a:off x="6347437" y="14155619"/>
                <a:ext cx="3274470" cy="722314"/>
              </a:xfrm>
              <a:prstGeom prst="rect">
                <a:avLst/>
              </a:prstGeom>
              <a:solidFill>
                <a:srgbClr val="FFFFFF"/>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𝐻</m:t>
                      </m:r>
                      <m:r>
                        <a:rPr lang="en-US" sz="2000" i="1">
                          <a:latin typeface="Cambria Math" panose="02040503050406030204" pitchFamily="18" charset="0"/>
                        </a:rPr>
                        <m:t>= </m:t>
                      </m:r>
                      <m:f>
                        <m:fPr>
                          <m:ctrlPr>
                            <a:rPr lang="en-US" sz="2000" i="1">
                              <a:latin typeface="Cambria Math" panose="02040503050406030204" pitchFamily="18" charset="0"/>
                            </a:rPr>
                          </m:ctrlPr>
                        </m:fPr>
                        <m:num>
                          <m:r>
                            <a:rPr lang="en-US" sz="2000" i="1">
                              <a:latin typeface="Cambria Math" panose="02040503050406030204" pitchFamily="18" charset="0"/>
                            </a:rPr>
                            <m:t>1</m:t>
                          </m:r>
                        </m:num>
                        <m:den>
                          <m:r>
                            <a:rPr lang="en-US" sz="2000" i="1">
                              <a:latin typeface="Cambria Math" panose="02040503050406030204" pitchFamily="18" charset="0"/>
                            </a:rPr>
                            <m:t>2 </m:t>
                          </m:r>
                          <m:sSub>
                            <m:sSubPr>
                              <m:ctrlPr>
                                <a:rPr lang="en-US" sz="2000" i="1">
                                  <a:latin typeface="Cambria Math" panose="02040503050406030204" pitchFamily="18" charset="0"/>
                                </a:rPr>
                              </m:ctrlPr>
                            </m:sSubPr>
                            <m:e>
                              <m:r>
                                <a:rPr lang="en-US" sz="2000" i="1">
                                  <a:latin typeface="Cambria Math" panose="02040503050406030204" pitchFamily="18" charset="0"/>
                                </a:rPr>
                                <m:t>𝐸</m:t>
                              </m:r>
                            </m:e>
                            <m:sub>
                              <m:r>
                                <a:rPr lang="en-US" sz="2000" i="1">
                                  <a:latin typeface="Cambria Math" panose="02040503050406030204" pitchFamily="18" charset="0"/>
                                  <a:ea typeface="Cambria Math" panose="02040503050406030204" pitchFamily="18" charset="0"/>
                                </a:rPr>
                                <m:t>𝜈</m:t>
                              </m:r>
                            </m:sub>
                          </m:sSub>
                        </m:den>
                      </m:f>
                      <m:r>
                        <a:rPr lang="en-US" sz="2000" i="1">
                          <a:latin typeface="Cambria Math" panose="02040503050406030204" pitchFamily="18" charset="0"/>
                        </a:rPr>
                        <m:t> </m:t>
                      </m:r>
                      <m:r>
                        <a:rPr lang="en-US" sz="2000" i="1">
                          <a:latin typeface="Cambria Math" panose="02040503050406030204" pitchFamily="18" charset="0"/>
                        </a:rPr>
                        <m:t>𝑈</m:t>
                      </m:r>
                      <m:r>
                        <a:rPr lang="en-US" sz="2000" i="1">
                          <a:latin typeface="Cambria Math" panose="02040503050406030204" pitchFamily="18" charset="0"/>
                        </a:rPr>
                        <m:t> </m:t>
                      </m:r>
                      <m:sSup>
                        <m:sSupPr>
                          <m:ctrlPr>
                            <a:rPr lang="en-US" sz="2000" i="1">
                              <a:latin typeface="Cambria Math" panose="02040503050406030204" pitchFamily="18" charset="0"/>
                            </a:rPr>
                          </m:ctrlPr>
                        </m:sSupPr>
                        <m:e>
                          <m:r>
                            <a:rPr lang="en-US" sz="2000" i="1">
                              <a:latin typeface="Cambria Math" panose="02040503050406030204" pitchFamily="18" charset="0"/>
                            </a:rPr>
                            <m:t>𝑀</m:t>
                          </m:r>
                        </m:e>
                        <m:sup>
                          <m:r>
                            <a:rPr lang="en-US" sz="2000" i="1">
                              <a:latin typeface="Cambria Math" panose="02040503050406030204" pitchFamily="18" charset="0"/>
                            </a:rPr>
                            <m:t>2</m:t>
                          </m:r>
                        </m:sup>
                      </m:sSup>
                      <m:sSup>
                        <m:sSupPr>
                          <m:ctrlPr>
                            <a:rPr lang="en-US" sz="2000" i="1">
                              <a:latin typeface="Cambria Math" panose="02040503050406030204" pitchFamily="18" charset="0"/>
                            </a:rPr>
                          </m:ctrlPr>
                        </m:sSupPr>
                        <m:e>
                          <m:r>
                            <a:rPr lang="en-US" sz="2000" i="1">
                              <a:latin typeface="Cambria Math" panose="02040503050406030204" pitchFamily="18" charset="0"/>
                            </a:rPr>
                            <m:t>𝑈</m:t>
                          </m:r>
                        </m:e>
                        <m:sup>
                          <m:r>
                            <a:rPr lang="en-US" sz="2000" i="1">
                              <a:latin typeface="Cambria Math" panose="02040503050406030204" pitchFamily="18" charset="0"/>
                              <a:ea typeface="Cambria Math" panose="02040503050406030204" pitchFamily="18" charset="0"/>
                            </a:rPr>
                            <m:t>†</m:t>
                          </m:r>
                        </m:sup>
                      </m:sSup>
                      <m:r>
                        <a:rPr lang="en-US" sz="2000" i="1">
                          <a:latin typeface="Cambria Math" panose="02040503050406030204" pitchFamily="18" charset="0"/>
                        </a:rPr>
                        <m:t>+</m:t>
                      </m:r>
                      <m:r>
                        <a:rPr lang="en-US" sz="2000" i="1">
                          <a:latin typeface="Cambria Math" panose="02040503050406030204" pitchFamily="18" charset="0"/>
                        </a:rPr>
                        <m:t>𝐴</m:t>
                      </m:r>
                    </m:oMath>
                  </m:oMathPara>
                </a14:m>
                <a:endParaRPr lang="en-US" sz="2000" dirty="0">
                  <a:solidFill>
                    <a:schemeClr val="bg1"/>
                  </a:solidFill>
                  <a:latin typeface="Helvetica" pitchFamily="2" charset="0"/>
                </a:endParaRPr>
              </a:p>
            </p:txBody>
          </p:sp>
        </mc:Choice>
        <mc:Fallback xmlns="">
          <p:sp>
            <p:nvSpPr>
              <p:cNvPr id="76" name="TextBox 75">
                <a:extLst>
                  <a:ext uri="{FF2B5EF4-FFF2-40B4-BE49-F238E27FC236}">
                    <a16:creationId xmlns:a16="http://schemas.microsoft.com/office/drawing/2014/main" id="{B72C3235-6F3F-8C1E-DA22-6FEF474EC60D}"/>
                  </a:ext>
                </a:extLst>
              </p:cNvPr>
              <p:cNvSpPr txBox="1">
                <a:spLocks noRot="1" noChangeAspect="1" noMove="1" noResize="1" noEditPoints="1" noAdjustHandles="1" noChangeArrowheads="1" noChangeShapeType="1" noTextEdit="1"/>
              </p:cNvSpPr>
              <p:nvPr/>
            </p:nvSpPr>
            <p:spPr>
              <a:xfrm>
                <a:off x="6347437" y="14155619"/>
                <a:ext cx="3274470" cy="722314"/>
              </a:xfrm>
              <a:prstGeom prst="rect">
                <a:avLst/>
              </a:prstGeom>
              <a:blipFill>
                <a:blip r:embed="rId8"/>
                <a:stretch>
                  <a:fillRect b="-1206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4" name="TextBox 83">
                <a:extLst>
                  <a:ext uri="{FF2B5EF4-FFF2-40B4-BE49-F238E27FC236}">
                    <a16:creationId xmlns:a16="http://schemas.microsoft.com/office/drawing/2014/main" id="{6D025A5C-7AB4-C532-B4DD-5F7C3E9B86B9}"/>
                  </a:ext>
                </a:extLst>
              </p:cNvPr>
              <p:cNvSpPr txBox="1"/>
              <p:nvPr/>
            </p:nvSpPr>
            <p:spPr>
              <a:xfrm>
                <a:off x="328028" y="11272956"/>
                <a:ext cx="4061978" cy="1631216"/>
              </a:xfrm>
              <a:prstGeom prst="rect">
                <a:avLst/>
              </a:prstGeom>
              <a:solidFill>
                <a:srgbClr val="FFFFFF">
                  <a:alpha val="60000"/>
                </a:srgbClr>
              </a:solidFill>
            </p:spPr>
            <p:txBody>
              <a:bodyPr wrap="square" rtlCol="0">
                <a:spAutoFit/>
              </a:bodyPr>
              <a:lstStyle/>
              <a:p>
                <a:r>
                  <a:rPr lang="en-US" sz="2000" dirty="0">
                    <a:latin typeface="Helvetica" pitchFamily="2" charset="0"/>
                  </a:rPr>
                  <a:t>Table 1: Neutrino probability comparisons for CP and T invariance violation tests. We assume a new beam source of high energy </a:t>
                </a:r>
                <a14:m>
                  <m:oMath xmlns:m="http://schemas.openxmlformats.org/officeDocument/2006/math">
                    <m:sSub>
                      <m:sSubPr>
                        <m:ctrlPr>
                          <a:rPr lang="en-US" sz="2000" i="1">
                            <a:latin typeface="Cambria Math" panose="02040503050406030204" pitchFamily="18" charset="0"/>
                          </a:rPr>
                        </m:ctrlPr>
                      </m:sSubPr>
                      <m:e>
                        <m:r>
                          <a:rPr lang="en-US" sz="2000" b="0" i="1">
                            <a:latin typeface="Cambria Math" panose="02040503050406030204" pitchFamily="18" charset="0"/>
                            <a:ea typeface="Cambria Math" panose="02040503050406030204" pitchFamily="18" charset="0"/>
                          </a:rPr>
                          <m:t>𝜈</m:t>
                        </m:r>
                      </m:e>
                      <m:sub>
                        <m:r>
                          <a:rPr lang="en-US" sz="2000" b="0" i="1">
                            <a:latin typeface="Cambria Math" panose="02040503050406030204" pitchFamily="18" charset="0"/>
                            <a:ea typeface="Cambria Math" panose="02040503050406030204" pitchFamily="18" charset="0"/>
                          </a:rPr>
                          <m:t>𝑒</m:t>
                        </m:r>
                      </m:sub>
                    </m:sSub>
                  </m:oMath>
                </a14:m>
                <a:r>
                  <a:rPr lang="en-US" sz="2000" dirty="0">
                    <a:latin typeface="Helvetica" pitchFamily="2" charset="0"/>
                  </a:rPr>
                  <a:t> and </a:t>
                </a:r>
                <a14:m>
                  <m:oMath xmlns:m="http://schemas.openxmlformats.org/officeDocument/2006/math">
                    <m:acc>
                      <m:accPr>
                        <m:chr m:val="̅"/>
                        <m:ctrlPr>
                          <a:rPr lang="en-US" sz="2000" i="1">
                            <a:latin typeface="Cambria Math" panose="02040503050406030204" pitchFamily="18" charset="0"/>
                          </a:rPr>
                        </m:ctrlPr>
                      </m:accPr>
                      <m:e>
                        <m:sSub>
                          <m:sSubPr>
                            <m:ctrlPr>
                              <a:rPr lang="en-US" sz="2000" i="1">
                                <a:latin typeface="Cambria Math" panose="02040503050406030204" pitchFamily="18" charset="0"/>
                              </a:rPr>
                            </m:ctrlPr>
                          </m:sSubPr>
                          <m:e>
                            <m:r>
                              <a:rPr lang="en-US" sz="2000" b="0" i="1">
                                <a:latin typeface="Cambria Math" panose="02040503050406030204" pitchFamily="18" charset="0"/>
                                <a:ea typeface="Cambria Math" panose="02040503050406030204" pitchFamily="18" charset="0"/>
                              </a:rPr>
                              <m:t>𝜈</m:t>
                            </m:r>
                          </m:e>
                          <m:sub>
                            <m:r>
                              <a:rPr lang="en-US" sz="2000" b="0" i="1">
                                <a:latin typeface="Cambria Math" panose="02040503050406030204" pitchFamily="18" charset="0"/>
                                <a:ea typeface="Cambria Math" panose="02040503050406030204" pitchFamily="18" charset="0"/>
                              </a:rPr>
                              <m:t>𝑒</m:t>
                            </m:r>
                          </m:sub>
                        </m:sSub>
                      </m:e>
                    </m:acc>
                  </m:oMath>
                </a14:m>
                <a:r>
                  <a:rPr lang="en-US" sz="2000" dirty="0">
                    <a:latin typeface="Helvetica" pitchFamily="2" charset="0"/>
                  </a:rPr>
                  <a:t> is available. </a:t>
                </a:r>
              </a:p>
            </p:txBody>
          </p:sp>
        </mc:Choice>
        <mc:Fallback xmlns="">
          <p:sp>
            <p:nvSpPr>
              <p:cNvPr id="84" name="TextBox 83">
                <a:extLst>
                  <a:ext uri="{FF2B5EF4-FFF2-40B4-BE49-F238E27FC236}">
                    <a16:creationId xmlns:a16="http://schemas.microsoft.com/office/drawing/2014/main" id="{6D025A5C-7AB4-C532-B4DD-5F7C3E9B86B9}"/>
                  </a:ext>
                </a:extLst>
              </p:cNvPr>
              <p:cNvSpPr txBox="1">
                <a:spLocks noRot="1" noChangeAspect="1" noMove="1" noResize="1" noEditPoints="1" noAdjustHandles="1" noChangeArrowheads="1" noChangeShapeType="1" noTextEdit="1"/>
              </p:cNvSpPr>
              <p:nvPr/>
            </p:nvSpPr>
            <p:spPr>
              <a:xfrm>
                <a:off x="328028" y="11272956"/>
                <a:ext cx="4061978" cy="1631216"/>
              </a:xfrm>
              <a:prstGeom prst="rect">
                <a:avLst/>
              </a:prstGeom>
              <a:blipFill>
                <a:blip r:embed="rId9"/>
                <a:stretch>
                  <a:fillRect l="-1558" t="-1538" r="-2181" b="-6154"/>
                </a:stretch>
              </a:blipFill>
            </p:spPr>
            <p:txBody>
              <a:bodyPr/>
              <a:lstStyle/>
              <a:p>
                <a:r>
                  <a:rPr lang="en-US">
                    <a:noFill/>
                  </a:rPr>
                  <a:t> </a:t>
                </a:r>
              </a:p>
            </p:txBody>
          </p:sp>
        </mc:Fallback>
      </mc:AlternateContent>
      <p:sp>
        <p:nvSpPr>
          <p:cNvPr id="87" name="TextBox 86">
            <a:extLst>
              <a:ext uri="{FF2B5EF4-FFF2-40B4-BE49-F238E27FC236}">
                <a16:creationId xmlns:a16="http://schemas.microsoft.com/office/drawing/2014/main" id="{06929FED-2F33-A3A6-6036-3D1284BF6F5C}"/>
              </a:ext>
            </a:extLst>
          </p:cNvPr>
          <p:cNvSpPr txBox="1"/>
          <p:nvPr/>
        </p:nvSpPr>
        <p:spPr>
          <a:xfrm>
            <a:off x="8382528" y="16598138"/>
            <a:ext cx="3298030" cy="4093428"/>
          </a:xfrm>
          <a:prstGeom prst="rect">
            <a:avLst/>
          </a:prstGeom>
          <a:solidFill>
            <a:srgbClr val="FFFFFF">
              <a:alpha val="60000"/>
            </a:srgbClr>
          </a:solidFill>
        </p:spPr>
        <p:txBody>
          <a:bodyPr wrap="square" rtlCol="0">
            <a:spAutoFit/>
          </a:bodyPr>
          <a:lstStyle/>
          <a:p>
            <a:r>
              <a:rPr lang="en-US" sz="2000" dirty="0">
                <a:latin typeface="Helvetica" pitchFamily="2" charset="0"/>
              </a:rPr>
              <a:t>Figure 1: Matter potential profiles of the medium through which a neutrino propagates. This is for a hypothetical density. Forward playing T is represented by the increasing 2 step piecewise profile, while backward playing T is represented by a mirrored or decreasing 2 step piecewise profile (latter not pictured).</a:t>
            </a:r>
          </a:p>
        </p:txBody>
      </p:sp>
      <p:sp>
        <p:nvSpPr>
          <p:cNvPr id="91" name="TextBox 90">
            <a:extLst>
              <a:ext uri="{FF2B5EF4-FFF2-40B4-BE49-F238E27FC236}">
                <a16:creationId xmlns:a16="http://schemas.microsoft.com/office/drawing/2014/main" id="{1023C56F-76F4-F4EE-F9C1-E32FE722CE03}"/>
              </a:ext>
            </a:extLst>
          </p:cNvPr>
          <p:cNvSpPr txBox="1"/>
          <p:nvPr/>
        </p:nvSpPr>
        <p:spPr>
          <a:xfrm>
            <a:off x="4281290" y="3032164"/>
            <a:ext cx="3206045" cy="707886"/>
          </a:xfrm>
          <a:prstGeom prst="rect">
            <a:avLst/>
          </a:prstGeom>
          <a:solidFill>
            <a:schemeClr val="bg1"/>
          </a:solidFill>
          <a:ln w="76200">
            <a:solidFill>
              <a:srgbClr val="00B0F0"/>
            </a:solidFill>
          </a:ln>
        </p:spPr>
        <p:txBody>
          <a:bodyPr wrap="square" rtlCol="0">
            <a:spAutoFit/>
          </a:bodyPr>
          <a:lstStyle/>
          <a:p>
            <a:r>
              <a:rPr lang="en-US" sz="4000" b="1" dirty="0">
                <a:latin typeface="Helvetica" pitchFamily="2" charset="0"/>
              </a:rPr>
              <a:t>Introduction</a:t>
            </a:r>
          </a:p>
        </p:txBody>
      </p:sp>
      <p:sp>
        <p:nvSpPr>
          <p:cNvPr id="93" name="TextBox 92">
            <a:extLst>
              <a:ext uri="{FF2B5EF4-FFF2-40B4-BE49-F238E27FC236}">
                <a16:creationId xmlns:a16="http://schemas.microsoft.com/office/drawing/2014/main" id="{13D6F0D8-61B7-E550-A203-79081293166D}"/>
              </a:ext>
            </a:extLst>
          </p:cNvPr>
          <p:cNvSpPr txBox="1"/>
          <p:nvPr/>
        </p:nvSpPr>
        <p:spPr>
          <a:xfrm>
            <a:off x="4219537" y="7886814"/>
            <a:ext cx="3267798" cy="707886"/>
          </a:xfrm>
          <a:prstGeom prst="rect">
            <a:avLst/>
          </a:prstGeom>
          <a:solidFill>
            <a:schemeClr val="bg1"/>
          </a:solidFill>
          <a:ln w="76200">
            <a:solidFill>
              <a:srgbClr val="00B0F0"/>
            </a:solidFill>
          </a:ln>
        </p:spPr>
        <p:txBody>
          <a:bodyPr wrap="square" rtlCol="0">
            <a:spAutoFit/>
          </a:bodyPr>
          <a:lstStyle/>
          <a:p>
            <a:r>
              <a:rPr lang="en-US" sz="4000" b="1" dirty="0">
                <a:latin typeface="Helvetica" pitchFamily="2" charset="0"/>
              </a:rPr>
              <a:t>Background</a:t>
            </a:r>
          </a:p>
        </p:txBody>
      </p:sp>
      <p:sp>
        <p:nvSpPr>
          <p:cNvPr id="103" name="TextBox 102">
            <a:extLst>
              <a:ext uri="{FF2B5EF4-FFF2-40B4-BE49-F238E27FC236}">
                <a16:creationId xmlns:a16="http://schemas.microsoft.com/office/drawing/2014/main" id="{BB506E54-5F29-E063-46CE-1749DC642FF1}"/>
              </a:ext>
            </a:extLst>
          </p:cNvPr>
          <p:cNvSpPr txBox="1"/>
          <p:nvPr/>
        </p:nvSpPr>
        <p:spPr>
          <a:xfrm>
            <a:off x="8280187" y="7998666"/>
            <a:ext cx="3490828" cy="2677656"/>
          </a:xfrm>
          <a:prstGeom prst="rect">
            <a:avLst/>
          </a:prstGeom>
          <a:solidFill>
            <a:srgbClr val="000000">
              <a:alpha val="71765"/>
            </a:srgbClr>
          </a:solidFill>
          <a:ln w="38100">
            <a:solidFill>
              <a:schemeClr val="bg1"/>
            </a:solidFill>
          </a:ln>
        </p:spPr>
        <p:txBody>
          <a:bodyPr wrap="square" rtlCol="0">
            <a:spAutoFit/>
          </a:bodyPr>
          <a:lstStyle/>
          <a:p>
            <a:r>
              <a:rPr lang="en-US" sz="2400" dirty="0">
                <a:solidFill>
                  <a:schemeClr val="bg1"/>
                </a:solidFill>
                <a:latin typeface="Helvetica" pitchFamily="2" charset="0"/>
              </a:rPr>
              <a:t>To understand nuances in CP and T tests, we define </a:t>
            </a:r>
            <a:r>
              <a:rPr lang="en-US" sz="2400" dirty="0">
                <a:solidFill>
                  <a:srgbClr val="17D8F5"/>
                </a:solidFill>
                <a:latin typeface="Helvetica" pitchFamily="2" charset="0"/>
              </a:rPr>
              <a:t>proper tests </a:t>
            </a:r>
            <a:r>
              <a:rPr lang="en-US" sz="2400" dirty="0">
                <a:solidFill>
                  <a:schemeClr val="bg1"/>
                </a:solidFill>
                <a:latin typeface="Helvetica" pitchFamily="2" charset="0"/>
              </a:rPr>
              <a:t>as the precise theoretical comparison vs what an experiment measures, </a:t>
            </a:r>
            <a:r>
              <a:rPr lang="en-US" sz="2400" dirty="0">
                <a:solidFill>
                  <a:srgbClr val="17D8F5"/>
                </a:solidFill>
                <a:latin typeface="Helvetica" pitchFamily="2" charset="0"/>
              </a:rPr>
              <a:t>improper tests</a:t>
            </a:r>
            <a:r>
              <a:rPr lang="en-US" sz="2400" dirty="0">
                <a:solidFill>
                  <a:schemeClr val="bg1"/>
                </a:solidFill>
                <a:latin typeface="Helvetica" pitchFamily="2" charset="0"/>
              </a:rPr>
              <a:t>.</a:t>
            </a:r>
            <a:r>
              <a:rPr lang="en-US" sz="2400" dirty="0">
                <a:solidFill>
                  <a:schemeClr val="tx2">
                    <a:lumMod val="10000"/>
                    <a:lumOff val="90000"/>
                  </a:schemeClr>
                </a:solidFill>
                <a:latin typeface="Helvetica" pitchFamily="2" charset="0"/>
              </a:rPr>
              <a:t> </a:t>
            </a:r>
          </a:p>
        </p:txBody>
      </p:sp>
      <p:sp>
        <p:nvSpPr>
          <p:cNvPr id="104" name="TextBox 103">
            <a:extLst>
              <a:ext uri="{FF2B5EF4-FFF2-40B4-BE49-F238E27FC236}">
                <a16:creationId xmlns:a16="http://schemas.microsoft.com/office/drawing/2014/main" id="{3705EAD9-BAB8-84CA-B273-66CB95B6E7D1}"/>
              </a:ext>
            </a:extLst>
          </p:cNvPr>
          <p:cNvSpPr txBox="1"/>
          <p:nvPr/>
        </p:nvSpPr>
        <p:spPr>
          <a:xfrm>
            <a:off x="262720" y="13255820"/>
            <a:ext cx="4192594" cy="2677656"/>
          </a:xfrm>
          <a:prstGeom prst="rect">
            <a:avLst/>
          </a:prstGeom>
          <a:solidFill>
            <a:srgbClr val="000000">
              <a:alpha val="71765"/>
            </a:srgbClr>
          </a:solidFill>
          <a:ln w="57150">
            <a:solidFill>
              <a:schemeClr val="bg1"/>
            </a:solidFill>
          </a:ln>
        </p:spPr>
        <p:txBody>
          <a:bodyPr wrap="square" rtlCol="0">
            <a:spAutoFit/>
          </a:bodyPr>
          <a:lstStyle/>
          <a:p>
            <a:r>
              <a:rPr lang="en-US" sz="2400" dirty="0">
                <a:solidFill>
                  <a:schemeClr val="bg1"/>
                </a:solidFill>
                <a:latin typeface="Helvetica" pitchFamily="2" charset="0"/>
              </a:rPr>
              <a:t>Think of </a:t>
            </a:r>
            <a:r>
              <a:rPr lang="en-US" sz="2400" dirty="0">
                <a:solidFill>
                  <a:srgbClr val="17D8F5"/>
                </a:solidFill>
                <a:latin typeface="Helvetica" pitchFamily="2" charset="0"/>
              </a:rPr>
              <a:t>T invariance tests </a:t>
            </a:r>
            <a:r>
              <a:rPr lang="en-US" sz="2400" dirty="0">
                <a:solidFill>
                  <a:schemeClr val="bg1"/>
                </a:solidFill>
                <a:latin typeface="Helvetica" pitchFamily="2" charset="0"/>
              </a:rPr>
              <a:t>as</a:t>
            </a:r>
            <a:r>
              <a:rPr lang="en-US" sz="2400" dirty="0">
                <a:solidFill>
                  <a:srgbClr val="17D8F5"/>
                </a:solidFill>
                <a:latin typeface="Helvetica" pitchFamily="2" charset="0"/>
              </a:rPr>
              <a:t> </a:t>
            </a:r>
            <a:r>
              <a:rPr lang="en-US" sz="2400" dirty="0">
                <a:solidFill>
                  <a:schemeClr val="bg1"/>
                </a:solidFill>
                <a:latin typeface="Helvetica" pitchFamily="2" charset="0"/>
              </a:rPr>
              <a:t>measuring if a </a:t>
            </a:r>
            <a:r>
              <a:rPr lang="en-US" sz="2400" dirty="0">
                <a:solidFill>
                  <a:srgbClr val="17D8F5"/>
                </a:solidFill>
                <a:latin typeface="Helvetica" pitchFamily="2" charset="0"/>
              </a:rPr>
              <a:t>movie played forwards or backwards </a:t>
            </a:r>
            <a:r>
              <a:rPr lang="en-US" sz="2400" dirty="0">
                <a:solidFill>
                  <a:schemeClr val="bg1"/>
                </a:solidFill>
                <a:latin typeface="Helvetica" pitchFamily="2" charset="0"/>
              </a:rPr>
              <a:t>are identical. This corresponds to an increasing asymmetric matter potential (fig 1) vs a mirrored/decreasing one.</a:t>
            </a:r>
          </a:p>
        </p:txBody>
      </p:sp>
      <p:sp>
        <p:nvSpPr>
          <p:cNvPr id="107" name="TextBox 106">
            <a:extLst>
              <a:ext uri="{FF2B5EF4-FFF2-40B4-BE49-F238E27FC236}">
                <a16:creationId xmlns:a16="http://schemas.microsoft.com/office/drawing/2014/main" id="{77DE2CDF-CF56-D097-AE7D-C86A70DD3168}"/>
              </a:ext>
            </a:extLst>
          </p:cNvPr>
          <p:cNvSpPr txBox="1"/>
          <p:nvPr/>
        </p:nvSpPr>
        <p:spPr>
          <a:xfrm>
            <a:off x="19893384" y="3151772"/>
            <a:ext cx="2049409" cy="707886"/>
          </a:xfrm>
          <a:prstGeom prst="rect">
            <a:avLst/>
          </a:prstGeom>
          <a:solidFill>
            <a:schemeClr val="bg1"/>
          </a:solidFill>
          <a:ln w="57150">
            <a:solidFill>
              <a:srgbClr val="00B0F0"/>
            </a:solidFill>
          </a:ln>
        </p:spPr>
        <p:txBody>
          <a:bodyPr wrap="square" rtlCol="0">
            <a:spAutoFit/>
          </a:bodyPr>
          <a:lstStyle/>
          <a:p>
            <a:r>
              <a:rPr lang="en-US" sz="4000" b="1" dirty="0">
                <a:latin typeface="Helvetica" pitchFamily="2" charset="0"/>
              </a:rPr>
              <a:t>Results</a:t>
            </a:r>
          </a:p>
        </p:txBody>
      </p:sp>
      <p:sp>
        <p:nvSpPr>
          <p:cNvPr id="108" name="Rectangle 107">
            <a:extLst>
              <a:ext uri="{FF2B5EF4-FFF2-40B4-BE49-F238E27FC236}">
                <a16:creationId xmlns:a16="http://schemas.microsoft.com/office/drawing/2014/main" id="{65DC9C82-09FB-7BEC-36CB-54F7105B9E56}"/>
              </a:ext>
            </a:extLst>
          </p:cNvPr>
          <p:cNvSpPr/>
          <p:nvPr/>
        </p:nvSpPr>
        <p:spPr>
          <a:xfrm>
            <a:off x="12639985" y="3096901"/>
            <a:ext cx="6096668" cy="603623"/>
          </a:xfrm>
          <a:prstGeom prst="rect">
            <a:avLst/>
          </a:prstGeom>
          <a:solidFill>
            <a:srgbClr val="17D8F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Clr>
                <a:srgbClr val="FFFFFF"/>
              </a:buClr>
            </a:pPr>
            <a:r>
              <a:rPr lang="en-US" sz="2400" dirty="0">
                <a:solidFill>
                  <a:schemeClr val="bg1"/>
                </a:solidFill>
                <a:latin typeface="Helvetica" pitchFamily="2" charset="0"/>
              </a:rPr>
              <a:t>Symmetric/Constant Matter Profile Example</a:t>
            </a:r>
          </a:p>
        </p:txBody>
      </p:sp>
      <p:sp>
        <p:nvSpPr>
          <p:cNvPr id="110" name="Rectangle 109">
            <a:extLst>
              <a:ext uri="{FF2B5EF4-FFF2-40B4-BE49-F238E27FC236}">
                <a16:creationId xmlns:a16="http://schemas.microsoft.com/office/drawing/2014/main" id="{A4B5774A-1CCE-E3F3-7142-F017384FE988}"/>
              </a:ext>
            </a:extLst>
          </p:cNvPr>
          <p:cNvSpPr/>
          <p:nvPr/>
        </p:nvSpPr>
        <p:spPr>
          <a:xfrm>
            <a:off x="22704181" y="3047091"/>
            <a:ext cx="7154432" cy="603623"/>
          </a:xfrm>
          <a:prstGeom prst="rect">
            <a:avLst/>
          </a:prstGeom>
          <a:solidFill>
            <a:srgbClr val="17D8F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Clr>
                <a:srgbClr val="FFFFFF"/>
              </a:buClr>
            </a:pPr>
            <a:r>
              <a:rPr lang="en-US" sz="2400" dirty="0">
                <a:solidFill>
                  <a:schemeClr val="bg1"/>
                </a:solidFill>
                <a:latin typeface="Helvetica" pitchFamily="2" charset="0"/>
              </a:rPr>
              <a:t>Asymmetric/Non-Constant Matter Profile Example</a:t>
            </a:r>
          </a:p>
        </p:txBody>
      </p:sp>
      <mc:AlternateContent xmlns:mc="http://schemas.openxmlformats.org/markup-compatibility/2006" xmlns:a14="http://schemas.microsoft.com/office/drawing/2010/main">
        <mc:Choice Requires="a14">
          <p:sp>
            <p:nvSpPr>
              <p:cNvPr id="114" name="TextBox 113">
                <a:extLst>
                  <a:ext uri="{FF2B5EF4-FFF2-40B4-BE49-F238E27FC236}">
                    <a16:creationId xmlns:a16="http://schemas.microsoft.com/office/drawing/2014/main" id="{DB5B657D-0477-B4FF-E5CF-55B4AD64797E}"/>
                  </a:ext>
                </a:extLst>
              </p:cNvPr>
              <p:cNvSpPr txBox="1"/>
              <p:nvPr/>
            </p:nvSpPr>
            <p:spPr>
              <a:xfrm>
                <a:off x="11966604" y="8825338"/>
                <a:ext cx="6984214" cy="2246769"/>
              </a:xfrm>
              <a:prstGeom prst="rect">
                <a:avLst/>
              </a:prstGeom>
              <a:solidFill>
                <a:srgbClr val="FFFFFF">
                  <a:alpha val="60000"/>
                </a:srgbClr>
              </a:solidFill>
            </p:spPr>
            <p:txBody>
              <a:bodyPr wrap="square" rtlCol="0">
                <a:spAutoFit/>
              </a:bodyPr>
              <a:lstStyle/>
              <a:p>
                <a:r>
                  <a:rPr lang="en-US" sz="2000" dirty="0">
                    <a:latin typeface="Helvetica" pitchFamily="2" charset="0"/>
                  </a:rPr>
                  <a:t>Figure 2: Oscillation probabilities for a baseline L = 2000 km and </a:t>
                </a:r>
                <a14:m>
                  <m:oMath xmlns:m="http://schemas.openxmlformats.org/officeDocument/2006/math">
                    <m:sSub>
                      <m:sSubPr>
                        <m:ctrlPr>
                          <a:rPr lang="en-US" sz="2000" i="1">
                            <a:latin typeface="Cambria Math" panose="02040503050406030204" pitchFamily="18" charset="0"/>
                          </a:rPr>
                        </m:ctrlPr>
                      </m:sSubPr>
                      <m:e>
                        <m:r>
                          <a:rPr lang="en-US" sz="2000" b="0" i="1">
                            <a:latin typeface="Cambria Math" panose="02040503050406030204" pitchFamily="18" charset="0"/>
                            <a:ea typeface="Cambria Math" panose="02040503050406030204" pitchFamily="18" charset="0"/>
                          </a:rPr>
                          <m:t>𝛿</m:t>
                        </m:r>
                      </m:e>
                      <m:sub>
                        <m:r>
                          <a:rPr lang="en-US" sz="2000" b="0" i="1">
                            <a:latin typeface="Cambria Math" panose="02040503050406030204" pitchFamily="18" charset="0"/>
                          </a:rPr>
                          <m:t>𝐶𝑃</m:t>
                        </m:r>
                      </m:sub>
                    </m:sSub>
                    <m:r>
                      <a:rPr lang="en-US" sz="2000" b="0">
                        <a:latin typeface="Cambria Math" panose="02040503050406030204" pitchFamily="18" charset="0"/>
                      </a:rPr>
                      <m:t>=</m:t>
                    </m:r>
                    <m:r>
                      <a:rPr lang="en-US" sz="2000" b="0" i="1">
                        <a:latin typeface="Cambria Math" panose="02040503050406030204" pitchFamily="18" charset="0"/>
                      </a:rPr>
                      <m:t>0</m:t>
                    </m:r>
                    <m:r>
                      <a:rPr lang="en-US" sz="2000" b="0">
                        <a:latin typeface="Cambria Math" panose="02040503050406030204" pitchFamily="18" charset="0"/>
                      </a:rPr>
                      <m:t>.</m:t>
                    </m:r>
                  </m:oMath>
                </a14:m>
                <a:r>
                  <a:rPr lang="en-US" sz="2000" dirty="0">
                    <a:latin typeface="Helvetica" pitchFamily="2" charset="0"/>
                  </a:rPr>
                  <a:t> Normal mass hierarchy (NO) is assumed. The yellow and green lines are the vacuum probabilities to compare. The pink and blue are for the constant matter profile (5.7 g/cm</a:t>
                </a:r>
                <a:r>
                  <a:rPr lang="en-US" sz="2000" baseline="30000" dirty="0">
                    <a:latin typeface="Helvetica" pitchFamily="2" charset="0"/>
                  </a:rPr>
                  <a:t>3</a:t>
                </a:r>
                <a:r>
                  <a:rPr lang="en-US" sz="2000" dirty="0">
                    <a:latin typeface="Helvetica" pitchFamily="2" charset="0"/>
                  </a:rPr>
                  <a:t>). Results show that there is no T violation in symmetric matter. The same conclusions can be drawn from a density of 2.84 g/cm</a:t>
                </a:r>
                <a:r>
                  <a:rPr lang="en-US" sz="2000" baseline="30000" dirty="0">
                    <a:latin typeface="Helvetica" pitchFamily="2" charset="0"/>
                  </a:rPr>
                  <a:t>3</a:t>
                </a:r>
                <a:r>
                  <a:rPr lang="en-US" sz="2000" dirty="0">
                    <a:latin typeface="Helvetica" pitchFamily="2" charset="0"/>
                  </a:rPr>
                  <a:t> (typical of the Earth’s crust).</a:t>
                </a:r>
              </a:p>
            </p:txBody>
          </p:sp>
        </mc:Choice>
        <mc:Fallback xmlns="">
          <p:sp>
            <p:nvSpPr>
              <p:cNvPr id="114" name="TextBox 113">
                <a:extLst>
                  <a:ext uri="{FF2B5EF4-FFF2-40B4-BE49-F238E27FC236}">
                    <a16:creationId xmlns:a16="http://schemas.microsoft.com/office/drawing/2014/main" id="{DB5B657D-0477-B4FF-E5CF-55B4AD64797E}"/>
                  </a:ext>
                </a:extLst>
              </p:cNvPr>
              <p:cNvSpPr txBox="1">
                <a:spLocks noRot="1" noChangeAspect="1" noMove="1" noResize="1" noEditPoints="1" noAdjustHandles="1" noChangeArrowheads="1" noChangeShapeType="1" noTextEdit="1"/>
              </p:cNvSpPr>
              <p:nvPr/>
            </p:nvSpPr>
            <p:spPr>
              <a:xfrm>
                <a:off x="11966604" y="8825338"/>
                <a:ext cx="6984214" cy="2246769"/>
              </a:xfrm>
              <a:prstGeom prst="rect">
                <a:avLst/>
              </a:prstGeom>
              <a:blipFill>
                <a:blip r:embed="rId10"/>
                <a:stretch>
                  <a:fillRect l="-907" t="-1695" r="-907" b="-3955"/>
                </a:stretch>
              </a:blipFill>
            </p:spPr>
            <p:txBody>
              <a:bodyPr/>
              <a:lstStyle/>
              <a:p>
                <a:r>
                  <a:rPr lang="en-US">
                    <a:noFill/>
                  </a:rPr>
                  <a:t> </a:t>
                </a:r>
              </a:p>
            </p:txBody>
          </p:sp>
        </mc:Fallback>
      </mc:AlternateContent>
      <p:sp>
        <p:nvSpPr>
          <p:cNvPr id="117" name="TextBox 116">
            <a:extLst>
              <a:ext uri="{FF2B5EF4-FFF2-40B4-BE49-F238E27FC236}">
                <a16:creationId xmlns:a16="http://schemas.microsoft.com/office/drawing/2014/main" id="{2F4EB17C-75C5-20A5-1962-EC02BC4FB1F6}"/>
              </a:ext>
            </a:extLst>
          </p:cNvPr>
          <p:cNvSpPr txBox="1"/>
          <p:nvPr/>
        </p:nvSpPr>
        <p:spPr>
          <a:xfrm>
            <a:off x="12625556" y="11155931"/>
            <a:ext cx="5842839" cy="707886"/>
          </a:xfrm>
          <a:prstGeom prst="rect">
            <a:avLst/>
          </a:prstGeom>
          <a:solidFill>
            <a:schemeClr val="bg1"/>
          </a:solidFill>
          <a:ln w="57150">
            <a:solidFill>
              <a:srgbClr val="00B0F0"/>
            </a:solidFill>
          </a:ln>
        </p:spPr>
        <p:txBody>
          <a:bodyPr wrap="square" rtlCol="0">
            <a:spAutoFit/>
          </a:bodyPr>
          <a:lstStyle/>
          <a:p>
            <a:pPr algn="ctr"/>
            <a:r>
              <a:rPr lang="en-US" sz="4000" b="1" dirty="0">
                <a:latin typeface="Helvetica" pitchFamily="2" charset="0"/>
              </a:rPr>
              <a:t>Discussion/Conclusion</a:t>
            </a:r>
          </a:p>
        </p:txBody>
      </p:sp>
      <mc:AlternateContent xmlns:mc="http://schemas.openxmlformats.org/markup-compatibility/2006" xmlns:a14="http://schemas.microsoft.com/office/drawing/2010/main">
        <mc:Choice Requires="a14">
          <p:sp>
            <p:nvSpPr>
              <p:cNvPr id="119" name="TextBox 118">
                <a:extLst>
                  <a:ext uri="{FF2B5EF4-FFF2-40B4-BE49-F238E27FC236}">
                    <a16:creationId xmlns:a16="http://schemas.microsoft.com/office/drawing/2014/main" id="{5AA2D6FE-2760-BA24-4160-2D5EC66522A2}"/>
                  </a:ext>
                </a:extLst>
              </p:cNvPr>
              <p:cNvSpPr txBox="1"/>
              <p:nvPr/>
            </p:nvSpPr>
            <p:spPr>
              <a:xfrm>
                <a:off x="11976280" y="11946984"/>
                <a:ext cx="7158687" cy="8956298"/>
              </a:xfrm>
              <a:prstGeom prst="rect">
                <a:avLst/>
              </a:prstGeom>
              <a:solidFill>
                <a:srgbClr val="000000">
                  <a:alpha val="71765"/>
                </a:srgbClr>
              </a:solidFill>
              <a:ln w="38100">
                <a:solidFill>
                  <a:schemeClr val="bg1"/>
                </a:solidFill>
              </a:ln>
            </p:spPr>
            <p:txBody>
              <a:bodyPr wrap="square" rtlCol="0">
                <a:spAutoFit/>
              </a:bodyPr>
              <a:lstStyle/>
              <a:p>
                <a:r>
                  <a:rPr lang="en-US" sz="2400" dirty="0">
                    <a:solidFill>
                      <a:schemeClr val="bg1"/>
                    </a:solidFill>
                    <a:latin typeface="Helvetica" pitchFamily="2" charset="0"/>
                  </a:rPr>
                  <a:t>This study looked at </a:t>
                </a:r>
                <a:r>
                  <a:rPr lang="en-US" sz="2400" dirty="0">
                    <a:solidFill>
                      <a:srgbClr val="17D8F5"/>
                    </a:solidFill>
                    <a:latin typeface="Helvetica" pitchFamily="2" charset="0"/>
                  </a:rPr>
                  <a:t>how much T invariance violation can be observed in neutrino oscillations</a:t>
                </a:r>
                <a:r>
                  <a:rPr lang="en-US" sz="2400" dirty="0">
                    <a:solidFill>
                      <a:schemeClr val="bg1"/>
                    </a:solidFill>
                    <a:latin typeface="Helvetica" pitchFamily="2" charset="0"/>
                  </a:rPr>
                  <a:t> and their relation to matter potential models. Our main conclusions are:</a:t>
                </a:r>
              </a:p>
              <a:p>
                <a:endParaRPr lang="en-US" sz="2400" dirty="0">
                  <a:solidFill>
                    <a:schemeClr val="bg1"/>
                  </a:solidFill>
                  <a:latin typeface="Helvetica" pitchFamily="2" charset="0"/>
                </a:endParaRPr>
              </a:p>
              <a:p>
                <a:pPr marL="567522" indent="-567522">
                  <a:buAutoNum type="arabicParenR"/>
                </a:pPr>
                <a:r>
                  <a:rPr lang="en-US" sz="2400" dirty="0">
                    <a:solidFill>
                      <a:srgbClr val="17D8F5"/>
                    </a:solidFill>
                    <a:latin typeface="Helvetica" pitchFamily="2" charset="0"/>
                  </a:rPr>
                  <a:t>Symmetric potentials </a:t>
                </a:r>
                <a:r>
                  <a:rPr lang="en-US" sz="2400" dirty="0">
                    <a:solidFill>
                      <a:schemeClr val="bg1"/>
                    </a:solidFill>
                    <a:latin typeface="Helvetica" pitchFamily="2" charset="0"/>
                  </a:rPr>
                  <a:t>do not introduce extra T violation.</a:t>
                </a:r>
              </a:p>
              <a:p>
                <a:pPr marL="567522" indent="-567522">
                  <a:buClr>
                    <a:srgbClr val="17D8F5"/>
                  </a:buClr>
                  <a:buAutoNum type="arabicParenR"/>
                </a:pPr>
                <a:r>
                  <a:rPr lang="en-US" sz="2400" dirty="0">
                    <a:solidFill>
                      <a:schemeClr val="bg1"/>
                    </a:solidFill>
                    <a:latin typeface="Helvetica" pitchFamily="2" charset="0"/>
                  </a:rPr>
                  <a:t>If T invariance is </a:t>
                </a:r>
                <a:r>
                  <a:rPr lang="en-US" sz="2400" dirty="0">
                    <a:solidFill>
                      <a:srgbClr val="17D8F5"/>
                    </a:solidFill>
                    <a:latin typeface="Helvetica" pitchFamily="2" charset="0"/>
                  </a:rPr>
                  <a:t>intrinsically violated</a:t>
                </a:r>
                <a:r>
                  <a:rPr lang="en-US" sz="2400" dirty="0">
                    <a:solidFill>
                      <a:schemeClr val="bg1"/>
                    </a:solidFill>
                    <a:latin typeface="Helvetica" pitchFamily="2" charset="0"/>
                  </a:rPr>
                  <a:t>, (</a:t>
                </a:r>
                <a14:m>
                  <m:oMath xmlns:m="http://schemas.openxmlformats.org/officeDocument/2006/math">
                    <m:sSub>
                      <m:sSubPr>
                        <m:ctrlPr>
                          <a:rPr lang="en-US" sz="2400" i="1">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ea typeface="Cambria Math" panose="02040503050406030204" pitchFamily="18" charset="0"/>
                          </a:rPr>
                          <m:t>𝛿</m:t>
                        </m:r>
                      </m:e>
                      <m:sub>
                        <m:r>
                          <a:rPr lang="en-US" sz="2400" b="0" i="1" smtClean="0">
                            <a:solidFill>
                              <a:schemeClr val="bg1"/>
                            </a:solidFill>
                            <a:latin typeface="Cambria Math" panose="02040503050406030204" pitchFamily="18" charset="0"/>
                          </a:rPr>
                          <m:t>𝐶𝑃</m:t>
                        </m:r>
                      </m:sub>
                    </m:sSub>
                  </m:oMath>
                </a14:m>
                <a:r>
                  <a:rPr lang="en-US" sz="2400" dirty="0">
                    <a:solidFill>
                      <a:schemeClr val="bg1"/>
                    </a:solidFill>
                    <a:latin typeface="Helvetica" pitchFamily="2" charset="0"/>
                  </a:rPr>
                  <a:t> </a:t>
                </a:r>
                <a14:m>
                  <m:oMath xmlns:m="http://schemas.openxmlformats.org/officeDocument/2006/math">
                    <m:r>
                      <a:rPr lang="en-US" sz="2400" b="0" i="1" smtClean="0">
                        <a:solidFill>
                          <a:schemeClr val="bg1"/>
                        </a:solidFill>
                        <a:latin typeface="Cambria Math" panose="02040503050406030204" pitchFamily="18" charset="0"/>
                        <a:ea typeface="Cambria Math" panose="02040503050406030204" pitchFamily="18" charset="0"/>
                      </a:rPr>
                      <m:t>≠ </m:t>
                    </m:r>
                  </m:oMath>
                </a14:m>
                <a:r>
                  <a:rPr lang="en-US" sz="2400" dirty="0">
                    <a:solidFill>
                      <a:schemeClr val="bg1"/>
                    </a:solidFill>
                    <a:latin typeface="Helvetica" pitchFamily="2" charset="0"/>
                  </a:rPr>
                  <a:t>0 or </a:t>
                </a:r>
                <a14:m>
                  <m:oMath xmlns:m="http://schemas.openxmlformats.org/officeDocument/2006/math">
                    <m:r>
                      <a:rPr lang="en-US" sz="2400" b="0" i="1" smtClean="0">
                        <a:solidFill>
                          <a:schemeClr val="bg1"/>
                        </a:solidFill>
                        <a:latin typeface="Cambria Math" panose="02040503050406030204" pitchFamily="18" charset="0"/>
                        <a:ea typeface="Cambria Math" panose="02040503050406030204" pitchFamily="18" charset="0"/>
                      </a:rPr>
                      <m:t>𝜋</m:t>
                    </m:r>
                  </m:oMath>
                </a14:m>
                <a:r>
                  <a:rPr lang="en-US" sz="2400" dirty="0">
                    <a:solidFill>
                      <a:schemeClr val="bg1"/>
                    </a:solidFill>
                    <a:latin typeface="Helvetica" pitchFamily="2" charset="0"/>
                  </a:rPr>
                  <a:t>), the matter potential changes “how much” T is violated. </a:t>
                </a:r>
              </a:p>
              <a:p>
                <a:pPr marL="567522" indent="-567522">
                  <a:buAutoNum type="arabicParenR"/>
                </a:pPr>
                <a:r>
                  <a:rPr lang="en-US" sz="2400" dirty="0">
                    <a:solidFill>
                      <a:srgbClr val="17D8F5"/>
                    </a:solidFill>
                    <a:latin typeface="Helvetica" pitchFamily="2" charset="0"/>
                  </a:rPr>
                  <a:t>Non-symmetric matter potentials </a:t>
                </a:r>
                <a:r>
                  <a:rPr lang="en-US" sz="2400" dirty="0">
                    <a:solidFill>
                      <a:schemeClr val="bg1"/>
                    </a:solidFill>
                    <a:latin typeface="Helvetica" pitchFamily="2" charset="0"/>
                  </a:rPr>
                  <a:t>have genuine matter-induced T violation.</a:t>
                </a:r>
              </a:p>
              <a:p>
                <a:pPr marL="567522" indent="-567522">
                  <a:buAutoNum type="arabicParenR"/>
                </a:pPr>
                <a:r>
                  <a:rPr lang="en-US" sz="2400" dirty="0">
                    <a:solidFill>
                      <a:srgbClr val="17D8F5"/>
                    </a:solidFill>
                    <a:latin typeface="Helvetica" pitchFamily="2" charset="0"/>
                  </a:rPr>
                  <a:t>Realistic matter profiles </a:t>
                </a:r>
                <a:r>
                  <a:rPr lang="en-US" sz="2400" dirty="0">
                    <a:solidFill>
                      <a:schemeClr val="bg1"/>
                    </a:solidFill>
                    <a:latin typeface="Helvetica" pitchFamily="2" charset="0"/>
                  </a:rPr>
                  <a:t>produce immeasurable T violation effects for Earth-bound scenarios.</a:t>
                </a:r>
              </a:p>
              <a:p>
                <a:pPr marL="567522" indent="-567522">
                  <a:buAutoNum type="arabicParenR"/>
                </a:pPr>
                <a:endParaRPr lang="en-US" sz="2400" dirty="0">
                  <a:solidFill>
                    <a:schemeClr val="bg1"/>
                  </a:solidFill>
                  <a:latin typeface="Helvetica" pitchFamily="2" charset="0"/>
                </a:endParaRPr>
              </a:p>
              <a:p>
                <a:r>
                  <a:rPr lang="en-US" sz="2400" dirty="0">
                    <a:solidFill>
                      <a:schemeClr val="bg1"/>
                    </a:solidFill>
                    <a:latin typeface="Helvetica" pitchFamily="2" charset="0"/>
                  </a:rPr>
                  <a:t>While our results indicate that </a:t>
                </a:r>
                <a:r>
                  <a:rPr lang="en-US" sz="2400" dirty="0">
                    <a:solidFill>
                      <a:srgbClr val="17D8F5"/>
                    </a:solidFill>
                    <a:latin typeface="Helvetica" pitchFamily="2" charset="0"/>
                  </a:rPr>
                  <a:t>time invariance violation tests are of limited practical use due to current beam technology</a:t>
                </a:r>
                <a:r>
                  <a:rPr lang="en-US" sz="2400" dirty="0">
                    <a:solidFill>
                      <a:schemeClr val="bg1"/>
                    </a:solidFill>
                    <a:latin typeface="Helvetica" pitchFamily="2" charset="0"/>
                  </a:rPr>
                  <a:t>, such studies are fascinating in their own right to provide a fuller picture of neutrinos with the fundamental symmetries of the universe. Future high-energy </a:t>
                </a:r>
                <a14:m>
                  <m:oMath xmlns:m="http://schemas.openxmlformats.org/officeDocument/2006/math">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ea typeface="Cambria Math" panose="02040503050406030204" pitchFamily="18" charset="0"/>
                          </a:rPr>
                          <m:t>𝜈</m:t>
                        </m:r>
                      </m:e>
                      <m:sub>
                        <m:r>
                          <a:rPr lang="en-US" sz="2400" b="0" i="1" smtClean="0">
                            <a:solidFill>
                              <a:schemeClr val="bg1"/>
                            </a:solidFill>
                            <a:latin typeface="Cambria Math" panose="02040503050406030204" pitchFamily="18" charset="0"/>
                            <a:ea typeface="Cambria Math" panose="02040503050406030204" pitchFamily="18" charset="0"/>
                          </a:rPr>
                          <m:t>𝑒</m:t>
                        </m:r>
                      </m:sub>
                    </m:sSub>
                  </m:oMath>
                </a14:m>
                <a:r>
                  <a:rPr lang="en-US" sz="2400" dirty="0">
                    <a:solidFill>
                      <a:schemeClr val="bg1"/>
                    </a:solidFill>
                    <a:latin typeface="Helvetica" pitchFamily="2" charset="0"/>
                  </a:rPr>
                  <a:t> and </a:t>
                </a:r>
                <a14:m>
                  <m:oMath xmlns:m="http://schemas.openxmlformats.org/officeDocument/2006/math">
                    <m:acc>
                      <m:accPr>
                        <m:chr m:val="̅"/>
                        <m:ctrlPr>
                          <a:rPr lang="en-US" sz="2400" i="1">
                            <a:solidFill>
                              <a:schemeClr val="bg1"/>
                            </a:solidFill>
                            <a:latin typeface="Cambria Math" panose="02040503050406030204" pitchFamily="18" charset="0"/>
                          </a:rPr>
                        </m:ctrlPr>
                      </m:accPr>
                      <m:e>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ea typeface="Cambria Math" panose="02040503050406030204" pitchFamily="18" charset="0"/>
                              </a:rPr>
                              <m:t>𝜈</m:t>
                            </m:r>
                          </m:e>
                          <m:sub>
                            <m:r>
                              <a:rPr lang="en-US" sz="2400" b="0" i="1" smtClean="0">
                                <a:solidFill>
                                  <a:schemeClr val="bg1"/>
                                </a:solidFill>
                                <a:latin typeface="Cambria Math" panose="02040503050406030204" pitchFamily="18" charset="0"/>
                                <a:ea typeface="Cambria Math" panose="02040503050406030204" pitchFamily="18" charset="0"/>
                              </a:rPr>
                              <m:t>𝑒</m:t>
                            </m:r>
                          </m:sub>
                        </m:sSub>
                      </m:e>
                    </m:acc>
                  </m:oMath>
                </a14:m>
                <a:r>
                  <a:rPr lang="en-US" sz="2400" dirty="0">
                    <a:solidFill>
                      <a:schemeClr val="bg1"/>
                    </a:solidFill>
                    <a:latin typeface="Helvetica" pitchFamily="2" charset="0"/>
                  </a:rPr>
                  <a:t> beams, </a:t>
                </a:r>
                <a:r>
                  <a:rPr lang="en-US" sz="2400" dirty="0">
                    <a:solidFill>
                      <a:srgbClr val="17D8F5"/>
                    </a:solidFill>
                    <a:latin typeface="Helvetica" pitchFamily="2" charset="0"/>
                  </a:rPr>
                  <a:t>(high-energy muon storage rings/neutrino factories),</a:t>
                </a:r>
                <a:r>
                  <a:rPr lang="en-US" sz="2400" dirty="0">
                    <a:solidFill>
                      <a:schemeClr val="bg1"/>
                    </a:solidFill>
                    <a:latin typeface="Helvetica" pitchFamily="2" charset="0"/>
                  </a:rPr>
                  <a:t> would allow for such precision studies in neutrino oscillations.</a:t>
                </a:r>
              </a:p>
            </p:txBody>
          </p:sp>
        </mc:Choice>
        <mc:Fallback xmlns="">
          <p:sp>
            <p:nvSpPr>
              <p:cNvPr id="119" name="TextBox 118">
                <a:extLst>
                  <a:ext uri="{FF2B5EF4-FFF2-40B4-BE49-F238E27FC236}">
                    <a16:creationId xmlns:a16="http://schemas.microsoft.com/office/drawing/2014/main" id="{5AA2D6FE-2760-BA24-4160-2D5EC66522A2}"/>
                  </a:ext>
                </a:extLst>
              </p:cNvPr>
              <p:cNvSpPr txBox="1">
                <a:spLocks noRot="1" noChangeAspect="1" noMove="1" noResize="1" noEditPoints="1" noAdjustHandles="1" noChangeArrowheads="1" noChangeShapeType="1" noTextEdit="1"/>
              </p:cNvSpPr>
              <p:nvPr/>
            </p:nvSpPr>
            <p:spPr>
              <a:xfrm>
                <a:off x="11976280" y="11946984"/>
                <a:ext cx="7158687" cy="8956298"/>
              </a:xfrm>
              <a:prstGeom prst="rect">
                <a:avLst/>
              </a:prstGeom>
              <a:blipFill>
                <a:blip r:embed="rId11"/>
                <a:stretch>
                  <a:fillRect l="-1056" t="-423" r="-1408" b="-564"/>
                </a:stretch>
              </a:blipFill>
              <a:ln w="38100">
                <a:solidFill>
                  <a:schemeClr val="bg1"/>
                </a:solidFill>
              </a:ln>
            </p:spPr>
            <p:txBody>
              <a:bodyPr/>
              <a:lstStyle/>
              <a:p>
                <a:r>
                  <a:rPr lang="en-US">
                    <a:noFill/>
                  </a:rPr>
                  <a:t> </a:t>
                </a:r>
              </a:p>
            </p:txBody>
          </p:sp>
        </mc:Fallback>
      </mc:AlternateContent>
      <p:sp>
        <p:nvSpPr>
          <p:cNvPr id="122" name="TextBox 121">
            <a:extLst>
              <a:ext uri="{FF2B5EF4-FFF2-40B4-BE49-F238E27FC236}">
                <a16:creationId xmlns:a16="http://schemas.microsoft.com/office/drawing/2014/main" id="{EDB7BB4E-54F0-703B-1C53-B6B56701E1CD}"/>
              </a:ext>
            </a:extLst>
          </p:cNvPr>
          <p:cNvSpPr txBox="1"/>
          <p:nvPr/>
        </p:nvSpPr>
        <p:spPr>
          <a:xfrm>
            <a:off x="21182911" y="18575455"/>
            <a:ext cx="5116628" cy="707886"/>
          </a:xfrm>
          <a:prstGeom prst="rect">
            <a:avLst/>
          </a:prstGeom>
          <a:solidFill>
            <a:schemeClr val="bg1"/>
          </a:solidFill>
          <a:ln w="57150">
            <a:solidFill>
              <a:srgbClr val="00B0F0"/>
            </a:solidFill>
          </a:ln>
        </p:spPr>
        <p:txBody>
          <a:bodyPr wrap="square" rtlCol="0">
            <a:spAutoFit/>
          </a:bodyPr>
          <a:lstStyle/>
          <a:p>
            <a:r>
              <a:rPr lang="en-US" sz="4000" b="1" dirty="0">
                <a:latin typeface="Helvetica" pitchFamily="2" charset="0"/>
              </a:rPr>
              <a:t>Acknowledgements</a:t>
            </a:r>
          </a:p>
        </p:txBody>
      </p:sp>
      <p:sp>
        <p:nvSpPr>
          <p:cNvPr id="123" name="TextBox 122">
            <a:extLst>
              <a:ext uri="{FF2B5EF4-FFF2-40B4-BE49-F238E27FC236}">
                <a16:creationId xmlns:a16="http://schemas.microsoft.com/office/drawing/2014/main" id="{AAC9D81C-FB99-F06E-B1EE-81CDDEE11104}"/>
              </a:ext>
            </a:extLst>
          </p:cNvPr>
          <p:cNvSpPr txBox="1"/>
          <p:nvPr/>
        </p:nvSpPr>
        <p:spPr>
          <a:xfrm>
            <a:off x="19405893" y="19446389"/>
            <a:ext cx="8805605" cy="1631216"/>
          </a:xfrm>
          <a:prstGeom prst="rect">
            <a:avLst/>
          </a:prstGeom>
          <a:solidFill>
            <a:srgbClr val="000000">
              <a:alpha val="70196"/>
            </a:srgbClr>
          </a:solidFill>
          <a:ln w="38100">
            <a:solidFill>
              <a:schemeClr val="bg1"/>
            </a:solidFill>
          </a:ln>
        </p:spPr>
        <p:txBody>
          <a:bodyPr wrap="square" rtlCol="0">
            <a:spAutoFit/>
          </a:bodyPr>
          <a:lstStyle/>
          <a:p>
            <a:r>
              <a:rPr lang="en-US" sz="2000" dirty="0">
                <a:solidFill>
                  <a:schemeClr val="bg1"/>
                </a:solidFill>
                <a:latin typeface="Helvetica" pitchFamily="2" charset="0"/>
              </a:rPr>
              <a:t>O. M. B. and A. </a:t>
            </a:r>
            <a:r>
              <a:rPr lang="en-US" sz="2000" dirty="0" err="1">
                <a:solidFill>
                  <a:schemeClr val="bg1"/>
                </a:solidFill>
                <a:latin typeface="Helvetica" pitchFamily="2" charset="0"/>
              </a:rPr>
              <a:t>dG</a:t>
            </a:r>
            <a:r>
              <a:rPr lang="en-US" sz="2000" dirty="0">
                <a:solidFill>
                  <a:schemeClr val="bg1"/>
                </a:solidFill>
                <a:latin typeface="Helvetica" pitchFamily="2" charset="0"/>
              </a:rPr>
              <a:t>. thank </a:t>
            </a:r>
            <a:r>
              <a:rPr lang="en-US" sz="2000" dirty="0" err="1">
                <a:solidFill>
                  <a:schemeClr val="bg1"/>
                </a:solidFill>
                <a:latin typeface="Helvetica" pitchFamily="2" charset="0"/>
              </a:rPr>
              <a:t>Woodkensia</a:t>
            </a:r>
            <a:r>
              <a:rPr lang="en-US" sz="2000" dirty="0">
                <a:solidFill>
                  <a:schemeClr val="bg1"/>
                </a:solidFill>
                <a:latin typeface="Helvetica" pitchFamily="2" charset="0"/>
              </a:rPr>
              <a:t> Charles and Grace Reesman for discussions and collaboration at the very early stages of this work. This work was supported in part by the U.S. Department of Energy (DOE) Grants No. de-sc0010143 and No. de-sc0010813 and in part by the National Science Foundation under Grants No. PHY-1630782 and No. PHY-1748958.</a:t>
            </a:r>
          </a:p>
        </p:txBody>
      </p:sp>
      <p:pic>
        <p:nvPicPr>
          <p:cNvPr id="124" name="Picture 123" descr="A picture containing tool&#10;&#10;Description automatically generated">
            <a:extLst>
              <a:ext uri="{FF2B5EF4-FFF2-40B4-BE49-F238E27FC236}">
                <a16:creationId xmlns:a16="http://schemas.microsoft.com/office/drawing/2014/main" id="{22D83EE5-46C8-ADBF-220F-F4E1B6017459}"/>
              </a:ext>
            </a:extLst>
          </p:cNvPr>
          <p:cNvPicPr>
            <a:picLocks noChangeAspect="1"/>
          </p:cNvPicPr>
          <p:nvPr/>
        </p:nvPicPr>
        <p:blipFill>
          <a:blip r:embed="rId12"/>
          <a:stretch>
            <a:fillRect/>
          </a:stretch>
        </p:blipFill>
        <p:spPr>
          <a:xfrm>
            <a:off x="19408468" y="18610392"/>
            <a:ext cx="969831" cy="723961"/>
          </a:xfrm>
          <a:prstGeom prst="rect">
            <a:avLst/>
          </a:prstGeom>
        </p:spPr>
      </p:pic>
      <p:pic>
        <p:nvPicPr>
          <p:cNvPr id="125" name="Picture 124">
            <a:extLst>
              <a:ext uri="{FF2B5EF4-FFF2-40B4-BE49-F238E27FC236}">
                <a16:creationId xmlns:a16="http://schemas.microsoft.com/office/drawing/2014/main" id="{9AD40F15-5901-6F6B-C00E-4AFA5AF6D711}"/>
              </a:ext>
            </a:extLst>
          </p:cNvPr>
          <p:cNvPicPr>
            <a:picLocks noChangeAspect="1"/>
          </p:cNvPicPr>
          <p:nvPr/>
        </p:nvPicPr>
        <p:blipFill rotWithShape="1">
          <a:blip r:embed="rId13"/>
          <a:srcRect l="5256" r="8917"/>
          <a:stretch>
            <a:fillRect/>
          </a:stretch>
        </p:blipFill>
        <p:spPr>
          <a:xfrm>
            <a:off x="20557217" y="5707269"/>
            <a:ext cx="1006572" cy="716699"/>
          </a:xfrm>
          <a:prstGeom prst="rect">
            <a:avLst/>
          </a:prstGeom>
          <a:solidFill>
            <a:schemeClr val="bg1">
              <a:alpha val="42155"/>
            </a:schemeClr>
          </a:solidFill>
          <a:ln>
            <a:noFill/>
          </a:ln>
        </p:spPr>
      </p:pic>
      <p:pic>
        <p:nvPicPr>
          <p:cNvPr id="126" name="Picture 125">
            <a:extLst>
              <a:ext uri="{FF2B5EF4-FFF2-40B4-BE49-F238E27FC236}">
                <a16:creationId xmlns:a16="http://schemas.microsoft.com/office/drawing/2014/main" id="{DF85990E-E990-84C9-4CE4-B0CF53839204}"/>
              </a:ext>
            </a:extLst>
          </p:cNvPr>
          <p:cNvPicPr>
            <a:picLocks noChangeAspect="1"/>
          </p:cNvPicPr>
          <p:nvPr/>
        </p:nvPicPr>
        <p:blipFill>
          <a:blip r:embed="rId14"/>
          <a:stretch>
            <a:fillRect/>
          </a:stretch>
        </p:blipFill>
        <p:spPr>
          <a:xfrm>
            <a:off x="6912367" y="10159806"/>
            <a:ext cx="1116498" cy="802483"/>
          </a:xfrm>
          <a:prstGeom prst="rect">
            <a:avLst/>
          </a:prstGeom>
        </p:spPr>
      </p:pic>
      <mc:AlternateContent xmlns:mc="http://schemas.openxmlformats.org/markup-compatibility/2006" xmlns:a14="http://schemas.microsoft.com/office/drawing/2010/main">
        <mc:Choice Requires="a14">
          <p:sp>
            <p:nvSpPr>
              <p:cNvPr id="127" name="TextBox 126">
                <a:extLst>
                  <a:ext uri="{FF2B5EF4-FFF2-40B4-BE49-F238E27FC236}">
                    <a16:creationId xmlns:a16="http://schemas.microsoft.com/office/drawing/2014/main" id="{AFDD419F-85B3-19DC-455D-1CC41F044169}"/>
                  </a:ext>
                </a:extLst>
              </p:cNvPr>
              <p:cNvSpPr txBox="1"/>
              <p:nvPr/>
            </p:nvSpPr>
            <p:spPr>
              <a:xfrm>
                <a:off x="19601322" y="8734615"/>
                <a:ext cx="10374520" cy="1631216"/>
              </a:xfrm>
              <a:prstGeom prst="rect">
                <a:avLst/>
              </a:prstGeom>
              <a:solidFill>
                <a:srgbClr val="FFFFFF">
                  <a:alpha val="60000"/>
                </a:srgbClr>
              </a:solidFill>
            </p:spPr>
            <p:txBody>
              <a:bodyPr wrap="square" rtlCol="0">
                <a:spAutoFit/>
              </a:bodyPr>
              <a:lstStyle/>
              <a:p>
                <a:r>
                  <a:rPr lang="en-US" sz="2000" dirty="0">
                    <a:latin typeface="Helvetica" pitchFamily="2" charset="0"/>
                  </a:rPr>
                  <a:t>Figure 3: Oscillation probabilities for same L, </a:t>
                </a:r>
                <a14:m>
                  <m:oMath xmlns:m="http://schemas.openxmlformats.org/officeDocument/2006/math">
                    <m:sSub>
                      <m:sSubPr>
                        <m:ctrlPr>
                          <a:rPr lang="en-US" sz="2000" i="1">
                            <a:latin typeface="Cambria Math" panose="02040503050406030204" pitchFamily="18" charset="0"/>
                          </a:rPr>
                        </m:ctrlPr>
                      </m:sSubPr>
                      <m:e>
                        <m:r>
                          <a:rPr lang="en-US" sz="2000" b="0" i="1">
                            <a:latin typeface="Cambria Math" panose="02040503050406030204" pitchFamily="18" charset="0"/>
                            <a:ea typeface="Cambria Math" panose="02040503050406030204" pitchFamily="18" charset="0"/>
                          </a:rPr>
                          <m:t>𝛿</m:t>
                        </m:r>
                      </m:e>
                      <m:sub>
                        <m:r>
                          <a:rPr lang="en-US" sz="2000" b="0" i="1">
                            <a:latin typeface="Cambria Math" panose="02040503050406030204" pitchFamily="18" charset="0"/>
                          </a:rPr>
                          <m:t>𝐶𝑃</m:t>
                        </m:r>
                      </m:sub>
                    </m:sSub>
                  </m:oMath>
                </a14:m>
                <a:r>
                  <a:rPr lang="en-US" sz="2000" dirty="0">
                    <a:latin typeface="Helvetica" pitchFamily="2" charset="0"/>
                  </a:rPr>
                  <a:t>, and NO. Pink and green lines are improper channels (forward moving/increasing asymmetric potential), blue and yellow lines are improper channels (backwards moving/decreasing asymmetric potential). Densities used: 2.6 g/cm</a:t>
                </a:r>
                <a:r>
                  <a:rPr lang="en-US" sz="2000" baseline="30000" dirty="0">
                    <a:latin typeface="Helvetica" pitchFamily="2" charset="0"/>
                  </a:rPr>
                  <a:t>3</a:t>
                </a:r>
                <a:r>
                  <a:rPr lang="en-US" sz="2000" dirty="0">
                    <a:latin typeface="Helvetica" pitchFamily="2" charset="0"/>
                  </a:rPr>
                  <a:t> and 7.8 g/cm</a:t>
                </a:r>
                <a:r>
                  <a:rPr lang="en-US" sz="2000" baseline="30000" dirty="0">
                    <a:latin typeface="Helvetica" pitchFamily="2" charset="0"/>
                  </a:rPr>
                  <a:t>3</a:t>
                </a:r>
                <a:r>
                  <a:rPr lang="en-US" sz="2000" dirty="0">
                    <a:latin typeface="Helvetica" pitchFamily="2" charset="0"/>
                  </a:rPr>
                  <a:t>. Results show that there is matter-induced T violation in asymmetric matter (improper channels are different). Proper channels show no T violation. </a:t>
                </a:r>
              </a:p>
            </p:txBody>
          </p:sp>
        </mc:Choice>
        <mc:Fallback xmlns="">
          <p:sp>
            <p:nvSpPr>
              <p:cNvPr id="127" name="TextBox 126">
                <a:extLst>
                  <a:ext uri="{FF2B5EF4-FFF2-40B4-BE49-F238E27FC236}">
                    <a16:creationId xmlns:a16="http://schemas.microsoft.com/office/drawing/2014/main" id="{AFDD419F-85B3-19DC-455D-1CC41F044169}"/>
                  </a:ext>
                </a:extLst>
              </p:cNvPr>
              <p:cNvSpPr txBox="1">
                <a:spLocks noRot="1" noChangeAspect="1" noMove="1" noResize="1" noEditPoints="1" noAdjustHandles="1" noChangeArrowheads="1" noChangeShapeType="1" noTextEdit="1"/>
              </p:cNvSpPr>
              <p:nvPr/>
            </p:nvSpPr>
            <p:spPr>
              <a:xfrm>
                <a:off x="19601322" y="8734615"/>
                <a:ext cx="10374520" cy="1631216"/>
              </a:xfrm>
              <a:prstGeom prst="rect">
                <a:avLst/>
              </a:prstGeom>
              <a:blipFill>
                <a:blip r:embed="rId15"/>
                <a:stretch>
                  <a:fillRect l="-611" t="-1538" r="-1100" b="-53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8" name="TextBox 127">
                <a:extLst>
                  <a:ext uri="{FF2B5EF4-FFF2-40B4-BE49-F238E27FC236}">
                    <a16:creationId xmlns:a16="http://schemas.microsoft.com/office/drawing/2014/main" id="{592F553B-0C2E-59D9-738F-B88ED3A6DC4A}"/>
                  </a:ext>
                </a:extLst>
              </p:cNvPr>
              <p:cNvSpPr txBox="1"/>
              <p:nvPr/>
            </p:nvSpPr>
            <p:spPr>
              <a:xfrm>
                <a:off x="19598642" y="4204535"/>
                <a:ext cx="2793676" cy="1323439"/>
              </a:xfrm>
              <a:prstGeom prst="rect">
                <a:avLst/>
              </a:prstGeom>
              <a:solidFill>
                <a:srgbClr val="FFFFFF"/>
              </a:solidFill>
              <a:ln w="57150">
                <a:solidFill>
                  <a:srgbClr val="17D8F5"/>
                </a:solidFill>
              </a:ln>
            </p:spPr>
            <p:txBody>
              <a:bodyPr wrap="square" rtlCol="0">
                <a:spAutoFit/>
              </a:bodyPr>
              <a:lstStyle/>
              <a:p>
                <a:r>
                  <a:rPr lang="en-US" sz="2000" dirty="0">
                    <a:latin typeface="Helvetica" pitchFamily="2" charset="0"/>
                  </a:rPr>
                  <a:t>If (</a:t>
                </a: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𝛿</m:t>
                        </m:r>
                      </m:e>
                      <m:sub>
                        <m:r>
                          <a:rPr lang="en-US" sz="2000" i="1">
                            <a:latin typeface="Cambria Math" panose="02040503050406030204" pitchFamily="18" charset="0"/>
                          </a:rPr>
                          <m:t>𝐶𝑃</m:t>
                        </m:r>
                      </m:sub>
                    </m:sSub>
                  </m:oMath>
                </a14:m>
                <a:r>
                  <a:rPr lang="en-US" sz="2000" dirty="0">
                    <a:latin typeface="Helvetica" pitchFamily="2" charset="0"/>
                  </a:rPr>
                  <a:t> </a:t>
                </a:r>
                <a14:m>
                  <m:oMath xmlns:m="http://schemas.openxmlformats.org/officeDocument/2006/math">
                    <m:r>
                      <a:rPr lang="en-US" sz="2000" i="1">
                        <a:latin typeface="Cambria Math" panose="02040503050406030204" pitchFamily="18" charset="0"/>
                        <a:ea typeface="Cambria Math" panose="02040503050406030204" pitchFamily="18" charset="0"/>
                      </a:rPr>
                      <m:t>≠ </m:t>
                    </m:r>
                  </m:oMath>
                </a14:m>
                <a:r>
                  <a:rPr lang="en-US" sz="2000" dirty="0">
                    <a:latin typeface="Helvetica" pitchFamily="2" charset="0"/>
                  </a:rPr>
                  <a:t>0 or </a:t>
                </a:r>
                <a14:m>
                  <m:oMath xmlns:m="http://schemas.openxmlformats.org/officeDocument/2006/math">
                    <m:r>
                      <a:rPr lang="en-US" sz="2000" i="1">
                        <a:latin typeface="Cambria Math" panose="02040503050406030204" pitchFamily="18" charset="0"/>
                        <a:ea typeface="Cambria Math" panose="02040503050406030204" pitchFamily="18" charset="0"/>
                      </a:rPr>
                      <m:t>𝜋</m:t>
                    </m:r>
                    <m:r>
                      <a:rPr lang="en-US" sz="2000" i="1">
                        <a:latin typeface="Cambria Math" panose="02040503050406030204" pitchFamily="18" charset="0"/>
                        <a:ea typeface="Cambria Math" panose="02040503050406030204" pitchFamily="18" charset="0"/>
                      </a:rPr>
                      <m:t> </m:t>
                    </m:r>
                  </m:oMath>
                </a14:m>
                <a:r>
                  <a:rPr lang="en-US" sz="2000" dirty="0">
                    <a:latin typeface="Helvetica" pitchFamily="2" charset="0"/>
                  </a:rPr>
                  <a:t>), this modifies “how much” T invariance is violated (intrinsic violation).</a:t>
                </a:r>
              </a:p>
            </p:txBody>
          </p:sp>
        </mc:Choice>
        <mc:Fallback xmlns="">
          <p:sp>
            <p:nvSpPr>
              <p:cNvPr id="128" name="TextBox 127">
                <a:extLst>
                  <a:ext uri="{FF2B5EF4-FFF2-40B4-BE49-F238E27FC236}">
                    <a16:creationId xmlns:a16="http://schemas.microsoft.com/office/drawing/2014/main" id="{592F553B-0C2E-59D9-738F-B88ED3A6DC4A}"/>
                  </a:ext>
                </a:extLst>
              </p:cNvPr>
              <p:cNvSpPr txBox="1">
                <a:spLocks noRot="1" noChangeAspect="1" noMove="1" noResize="1" noEditPoints="1" noAdjustHandles="1" noChangeArrowheads="1" noChangeShapeType="1" noTextEdit="1"/>
              </p:cNvSpPr>
              <p:nvPr/>
            </p:nvSpPr>
            <p:spPr>
              <a:xfrm>
                <a:off x="19598642" y="4204535"/>
                <a:ext cx="2793676" cy="1323439"/>
              </a:xfrm>
              <a:prstGeom prst="rect">
                <a:avLst/>
              </a:prstGeom>
              <a:blipFill>
                <a:blip r:embed="rId16"/>
                <a:stretch>
                  <a:fillRect l="-1333" r="-1778" b="-5505"/>
                </a:stretch>
              </a:blipFill>
              <a:ln w="57150">
                <a:solidFill>
                  <a:srgbClr val="17D8F5"/>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9" name="TextBox 128">
                <a:extLst>
                  <a:ext uri="{FF2B5EF4-FFF2-40B4-BE49-F238E27FC236}">
                    <a16:creationId xmlns:a16="http://schemas.microsoft.com/office/drawing/2014/main" id="{438021DE-5E4D-3B7F-203E-E1DF9666E170}"/>
                  </a:ext>
                </a:extLst>
              </p:cNvPr>
              <p:cNvSpPr txBox="1"/>
              <p:nvPr/>
            </p:nvSpPr>
            <p:spPr>
              <a:xfrm>
                <a:off x="19820283" y="16867141"/>
                <a:ext cx="9704719" cy="1631216"/>
              </a:xfrm>
              <a:prstGeom prst="rect">
                <a:avLst/>
              </a:prstGeom>
              <a:solidFill>
                <a:srgbClr val="FFFFFF">
                  <a:alpha val="60000"/>
                </a:srgbClr>
              </a:solidFill>
            </p:spPr>
            <p:txBody>
              <a:bodyPr wrap="square" rtlCol="0">
                <a:spAutoFit/>
              </a:bodyPr>
              <a:lstStyle/>
              <a:p>
                <a:r>
                  <a:rPr lang="en-US" sz="2000" dirty="0">
                    <a:latin typeface="Helvetica" pitchFamily="2" charset="0"/>
                  </a:rPr>
                  <a:t>Figure 4: Realistic matter case with a well motivated baseline (DUNE at 1300 km) and a density model (Crustal) that accounts for variations in Earth’s crust densities. Results show the effects of isolating out the asymmetry due to matter effects only (probability difference solely due to matter effects) for different values of </a:t>
                </a:r>
                <a14:m>
                  <m:oMath xmlns:m="http://schemas.openxmlformats.org/officeDocument/2006/math">
                    <m:sSub>
                      <m:sSubPr>
                        <m:ctrlPr>
                          <a:rPr lang="en-US" sz="2000" i="1">
                            <a:latin typeface="Cambria Math" panose="02040503050406030204" pitchFamily="18" charset="0"/>
                          </a:rPr>
                        </m:ctrlPr>
                      </m:sSubPr>
                      <m:e>
                        <m:r>
                          <a:rPr lang="en-US" sz="2000" b="0" i="1">
                            <a:latin typeface="Cambria Math" panose="02040503050406030204" pitchFamily="18" charset="0"/>
                            <a:ea typeface="Cambria Math" panose="02040503050406030204" pitchFamily="18" charset="0"/>
                          </a:rPr>
                          <m:t>𝛿</m:t>
                        </m:r>
                      </m:e>
                      <m:sub>
                        <m:r>
                          <a:rPr lang="en-US" sz="2000" b="0" i="1">
                            <a:latin typeface="Cambria Math" panose="02040503050406030204" pitchFamily="18" charset="0"/>
                          </a:rPr>
                          <m:t>𝐶𝑃</m:t>
                        </m:r>
                      </m:sub>
                    </m:sSub>
                  </m:oMath>
                </a14:m>
                <a:r>
                  <a:rPr lang="en-US" sz="2000" dirty="0">
                    <a:latin typeface="Helvetica" pitchFamily="2" charset="0"/>
                  </a:rPr>
                  <a:t>. These effects are too small &amp; immeasurable for Earth-bound long baseline experiments.</a:t>
                </a:r>
              </a:p>
            </p:txBody>
          </p:sp>
        </mc:Choice>
        <mc:Fallback xmlns="">
          <p:sp>
            <p:nvSpPr>
              <p:cNvPr id="129" name="TextBox 128">
                <a:extLst>
                  <a:ext uri="{FF2B5EF4-FFF2-40B4-BE49-F238E27FC236}">
                    <a16:creationId xmlns:a16="http://schemas.microsoft.com/office/drawing/2014/main" id="{438021DE-5E4D-3B7F-203E-E1DF9666E170}"/>
                  </a:ext>
                </a:extLst>
              </p:cNvPr>
              <p:cNvSpPr txBox="1">
                <a:spLocks noRot="1" noChangeAspect="1" noMove="1" noResize="1" noEditPoints="1" noAdjustHandles="1" noChangeArrowheads="1" noChangeShapeType="1" noTextEdit="1"/>
              </p:cNvSpPr>
              <p:nvPr/>
            </p:nvSpPr>
            <p:spPr>
              <a:xfrm>
                <a:off x="19820283" y="16867141"/>
                <a:ext cx="9704719" cy="1631216"/>
              </a:xfrm>
              <a:prstGeom prst="rect">
                <a:avLst/>
              </a:prstGeom>
              <a:blipFill>
                <a:blip r:embed="rId17"/>
                <a:stretch>
                  <a:fillRect l="-654" t="-2326" b="-542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B036990-EBA5-9497-9039-11ADC2D3B6EB}"/>
                  </a:ext>
                </a:extLst>
              </p:cNvPr>
              <p:cNvSpPr txBox="1"/>
              <p:nvPr/>
            </p:nvSpPr>
            <p:spPr>
              <a:xfrm>
                <a:off x="19492871" y="6565245"/>
                <a:ext cx="2923207" cy="1938992"/>
              </a:xfrm>
              <a:prstGeom prst="rect">
                <a:avLst/>
              </a:prstGeom>
              <a:solidFill>
                <a:schemeClr val="bg1"/>
              </a:solidFill>
              <a:ln w="76200">
                <a:solidFill>
                  <a:srgbClr val="00CEF5"/>
                </a:solidFill>
              </a:ln>
            </p:spPr>
            <p:txBody>
              <a:bodyPr wrap="square">
                <a:spAutoFit/>
              </a:bodyPr>
              <a:lstStyle/>
              <a:p>
                <a:pPr algn="ctr"/>
                <a:r>
                  <a:rPr lang="en-US" sz="2000" dirty="0">
                    <a:latin typeface="Helvetica" pitchFamily="2" charset="0"/>
                  </a:rPr>
                  <a:t>All mixing parameters (apart from </a:t>
                </a: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𝛿</m:t>
                        </m:r>
                      </m:e>
                      <m:sub>
                        <m:r>
                          <a:rPr lang="en-US" sz="2000" i="1">
                            <a:latin typeface="Cambria Math" panose="02040503050406030204" pitchFamily="18" charset="0"/>
                          </a:rPr>
                          <m:t>𝐶𝑃</m:t>
                        </m:r>
                      </m:sub>
                    </m:sSub>
                  </m:oMath>
                </a14:m>
                <a:r>
                  <a:rPr lang="en-US" sz="2000" dirty="0">
                    <a:latin typeface="Helvetica" pitchFamily="2" charset="0"/>
                  </a:rPr>
                  <a:t>) are from </a:t>
                </a:r>
                <a:r>
                  <a:rPr lang="en-US" sz="2000" dirty="0" err="1">
                    <a:latin typeface="Helvetica" pitchFamily="2" charset="0"/>
                  </a:rPr>
                  <a:t>NuFIT</a:t>
                </a:r>
                <a:r>
                  <a:rPr lang="en-US" sz="2000" dirty="0">
                    <a:latin typeface="Helvetica" pitchFamily="2" charset="0"/>
                  </a:rPr>
                  <a:t> 2024 global fits: (arXiv:2007.14792 &amp; </a:t>
                </a:r>
                <a:r>
                  <a:rPr lang="en-US" sz="2000" dirty="0" err="1">
                    <a:latin typeface="Helvetica" pitchFamily="2" charset="0"/>
                  </a:rPr>
                  <a:t>NuFIT</a:t>
                </a:r>
                <a:r>
                  <a:rPr lang="en-US" sz="2000" dirty="0">
                    <a:latin typeface="Helvetica" pitchFamily="2" charset="0"/>
                  </a:rPr>
                  <a:t> 6.0 (2024), </a:t>
                </a:r>
                <a:r>
                  <a:rPr lang="en-US" sz="2000" dirty="0">
                    <a:latin typeface="Helvetica" pitchFamily="2" charset="0"/>
                    <a:hlinkClick r:id="rId18">
                      <a:extLst>
                        <a:ext uri="{A12FA001-AC4F-418D-AE19-62706E023703}">
                          <ahyp:hlinkClr xmlns:ahyp="http://schemas.microsoft.com/office/drawing/2018/hyperlinkcolor" val="tx"/>
                        </a:ext>
                      </a:extLst>
                    </a:hlinkClick>
                  </a:rPr>
                  <a:t>www.nu-fit.org</a:t>
                </a:r>
                <a:r>
                  <a:rPr lang="en-US" sz="2000" dirty="0">
                    <a:latin typeface="Helvetica" pitchFamily="2" charset="0"/>
                  </a:rPr>
                  <a:t>)</a:t>
                </a:r>
              </a:p>
            </p:txBody>
          </p:sp>
        </mc:Choice>
        <mc:Fallback xmlns="">
          <p:sp>
            <p:nvSpPr>
              <p:cNvPr id="3" name="TextBox 2">
                <a:extLst>
                  <a:ext uri="{FF2B5EF4-FFF2-40B4-BE49-F238E27FC236}">
                    <a16:creationId xmlns:a16="http://schemas.microsoft.com/office/drawing/2014/main" id="{EB036990-EBA5-9497-9039-11ADC2D3B6EB}"/>
                  </a:ext>
                </a:extLst>
              </p:cNvPr>
              <p:cNvSpPr txBox="1">
                <a:spLocks noRot="1" noChangeAspect="1" noMove="1" noResize="1" noEditPoints="1" noAdjustHandles="1" noChangeArrowheads="1" noChangeShapeType="1" noTextEdit="1"/>
              </p:cNvSpPr>
              <p:nvPr/>
            </p:nvSpPr>
            <p:spPr>
              <a:xfrm>
                <a:off x="19492871" y="6565245"/>
                <a:ext cx="2923207" cy="1938992"/>
              </a:xfrm>
              <a:prstGeom prst="rect">
                <a:avLst/>
              </a:prstGeom>
              <a:blipFill>
                <a:blip r:embed="rId19"/>
                <a:stretch>
                  <a:fillRect r="-1688" b="-2516"/>
                </a:stretch>
              </a:blipFill>
              <a:ln w="76200">
                <a:solidFill>
                  <a:srgbClr val="00CEF5"/>
                </a:solidFill>
              </a:ln>
            </p:spPr>
            <p:txBody>
              <a:bodyPr/>
              <a:lstStyle/>
              <a:p>
                <a:r>
                  <a:rPr lang="en-US">
                    <a:noFill/>
                  </a:rPr>
                  <a:t> </a:t>
                </a:r>
              </a:p>
            </p:txBody>
          </p:sp>
        </mc:Fallback>
      </mc:AlternateContent>
      <p:sp>
        <p:nvSpPr>
          <p:cNvPr id="17" name="Rectangle 16">
            <a:extLst>
              <a:ext uri="{FF2B5EF4-FFF2-40B4-BE49-F238E27FC236}">
                <a16:creationId xmlns:a16="http://schemas.microsoft.com/office/drawing/2014/main" id="{5657E8C7-9AC7-89AC-089E-F22CEB380213}"/>
              </a:ext>
            </a:extLst>
          </p:cNvPr>
          <p:cNvSpPr/>
          <p:nvPr/>
        </p:nvSpPr>
        <p:spPr>
          <a:xfrm>
            <a:off x="196341" y="8148366"/>
            <a:ext cx="3110803" cy="577402"/>
          </a:xfrm>
          <a:prstGeom prst="rec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Clr>
                <a:srgbClr val="FFFFFF"/>
              </a:buClr>
            </a:pPr>
            <a:r>
              <a:rPr lang="en-US" sz="2400" dirty="0">
                <a:solidFill>
                  <a:schemeClr val="bg1">
                    <a:lumMod val="95000"/>
                  </a:schemeClr>
                </a:solidFill>
                <a:latin typeface="Helvetica" pitchFamily="2" charset="0"/>
              </a:rPr>
              <a:t>The Invariance Te</a:t>
            </a:r>
            <a:r>
              <a:rPr lang="en-US" sz="2400" dirty="0">
                <a:solidFill>
                  <a:schemeClr val="bg1"/>
                </a:solidFill>
                <a:latin typeface="Helvetica" pitchFamily="2" charset="0"/>
              </a:rPr>
              <a:t>sts</a:t>
            </a:r>
          </a:p>
        </p:txBody>
      </p:sp>
      <p:pic>
        <p:nvPicPr>
          <p:cNvPr id="8" name="Picture 7" descr="A black background with blue text&#10;&#10;AI-generated content may be incorrect.">
            <a:extLst>
              <a:ext uri="{FF2B5EF4-FFF2-40B4-BE49-F238E27FC236}">
                <a16:creationId xmlns:a16="http://schemas.microsoft.com/office/drawing/2014/main" id="{82F38A8E-DCF2-B2B5-1825-E91959E4D5C2}"/>
              </a:ext>
            </a:extLst>
          </p:cNvPr>
          <p:cNvPicPr>
            <a:picLocks noChangeAspect="1"/>
          </p:cNvPicPr>
          <p:nvPr/>
        </p:nvPicPr>
        <p:blipFill>
          <a:blip r:embed="rId20"/>
          <a:stretch>
            <a:fillRect/>
          </a:stretch>
        </p:blipFill>
        <p:spPr>
          <a:xfrm>
            <a:off x="180710" y="8704226"/>
            <a:ext cx="5903613" cy="2427416"/>
          </a:xfrm>
          <a:prstGeom prst="rect">
            <a:avLst/>
          </a:prstGeom>
        </p:spPr>
      </p:pic>
      <p:sp>
        <p:nvSpPr>
          <p:cNvPr id="11" name="Rectangle 10">
            <a:extLst>
              <a:ext uri="{FF2B5EF4-FFF2-40B4-BE49-F238E27FC236}">
                <a16:creationId xmlns:a16="http://schemas.microsoft.com/office/drawing/2014/main" id="{76440F9E-17E4-EC5A-DEAA-B8D82F51B6FA}"/>
              </a:ext>
            </a:extLst>
          </p:cNvPr>
          <p:cNvSpPr/>
          <p:nvPr/>
        </p:nvSpPr>
        <p:spPr>
          <a:xfrm>
            <a:off x="180710" y="8722050"/>
            <a:ext cx="1145982" cy="495748"/>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Clr>
                <a:srgbClr val="FFFFFF"/>
              </a:buClr>
            </a:pPr>
            <a:r>
              <a:rPr lang="en-US" sz="2000" dirty="0">
                <a:solidFill>
                  <a:srgbClr val="000000"/>
                </a:solidFill>
                <a:latin typeface="Helvetica" pitchFamily="2" charset="0"/>
              </a:rPr>
              <a:t>Table 1</a:t>
            </a:r>
          </a:p>
        </p:txBody>
      </p:sp>
      <p:sp>
        <p:nvSpPr>
          <p:cNvPr id="20" name="Left Arrow 19">
            <a:extLst>
              <a:ext uri="{FF2B5EF4-FFF2-40B4-BE49-F238E27FC236}">
                <a16:creationId xmlns:a16="http://schemas.microsoft.com/office/drawing/2014/main" id="{F694D3D7-4AD7-973A-216E-FDC5FD8DF420}"/>
              </a:ext>
            </a:extLst>
          </p:cNvPr>
          <p:cNvSpPr/>
          <p:nvPr/>
        </p:nvSpPr>
        <p:spPr>
          <a:xfrm>
            <a:off x="5629211" y="8729710"/>
            <a:ext cx="1000359" cy="480428"/>
          </a:xfrm>
          <a:prstGeom prst="leftArrow">
            <a:avLst/>
          </a:prstGeom>
          <a:solidFill>
            <a:srgbClr val="17D8F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120">
              <a:solidFill>
                <a:srgbClr val="17D8F5"/>
              </a:solidFill>
            </a:endParaRPr>
          </a:p>
        </p:txBody>
      </p:sp>
      <p:sp>
        <p:nvSpPr>
          <p:cNvPr id="22" name="TextBox 21">
            <a:extLst>
              <a:ext uri="{FF2B5EF4-FFF2-40B4-BE49-F238E27FC236}">
                <a16:creationId xmlns:a16="http://schemas.microsoft.com/office/drawing/2014/main" id="{7AD394AC-A4C7-2164-4A51-C624202B6C4D}"/>
              </a:ext>
            </a:extLst>
          </p:cNvPr>
          <p:cNvSpPr txBox="1"/>
          <p:nvPr/>
        </p:nvSpPr>
        <p:spPr>
          <a:xfrm>
            <a:off x="6285080" y="8844610"/>
            <a:ext cx="1904972" cy="1015663"/>
          </a:xfrm>
          <a:prstGeom prst="rect">
            <a:avLst/>
          </a:prstGeom>
          <a:solidFill>
            <a:schemeClr val="bg1"/>
          </a:solidFill>
          <a:ln w="57150">
            <a:solidFill>
              <a:srgbClr val="17D8F5"/>
            </a:solidFill>
          </a:ln>
        </p:spPr>
        <p:txBody>
          <a:bodyPr wrap="square" rtlCol="0">
            <a:spAutoFit/>
          </a:bodyPr>
          <a:lstStyle/>
          <a:p>
            <a:r>
              <a:rPr lang="en-US" sz="2000" dirty="0">
                <a:latin typeface="Helvetica" pitchFamily="2" charset="0"/>
              </a:rPr>
              <a:t>This is what an experiment can measure!</a:t>
            </a: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F6370E8F-445B-F686-93A1-3E511AD46A74}"/>
                  </a:ext>
                </a:extLst>
              </p:cNvPr>
              <p:cNvSpPr txBox="1"/>
              <p:nvPr/>
            </p:nvSpPr>
            <p:spPr>
              <a:xfrm>
                <a:off x="5052720" y="14995438"/>
                <a:ext cx="5724967" cy="1070549"/>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sz="2000" i="1" smtClean="0">
                              <a:solidFill>
                                <a:schemeClr val="tx1"/>
                              </a:solidFill>
                              <a:latin typeface="Cambria Math" panose="02040503050406030204" pitchFamily="18" charset="0"/>
                            </a:rPr>
                          </m:ctrlPr>
                        </m:sSupPr>
                        <m:e>
                          <m:r>
                            <a:rPr lang="en-US" sz="2000" b="0" i="1" smtClean="0">
                              <a:solidFill>
                                <a:schemeClr val="tx1"/>
                              </a:solidFill>
                              <a:latin typeface="Cambria Math" panose="02040503050406030204" pitchFamily="18" charset="0"/>
                            </a:rPr>
                            <m:t>𝑀</m:t>
                          </m:r>
                        </m:e>
                        <m:sup>
                          <m:r>
                            <a:rPr lang="en-US" sz="2000" b="0" i="1" smtClean="0">
                              <a:solidFill>
                                <a:schemeClr val="tx1"/>
                              </a:solidFill>
                              <a:latin typeface="Cambria Math" panose="02040503050406030204" pitchFamily="18" charset="0"/>
                            </a:rPr>
                            <m:t>2</m:t>
                          </m:r>
                        </m:sup>
                      </m:sSup>
                      <m:r>
                        <a:rPr lang="en-US" sz="2000" b="0" i="1" smtClean="0">
                          <a:solidFill>
                            <a:schemeClr val="tx1"/>
                          </a:solidFill>
                          <a:latin typeface="Cambria Math" panose="02040503050406030204" pitchFamily="18" charset="0"/>
                        </a:rPr>
                        <m:t>=</m:t>
                      </m:r>
                      <m:d>
                        <m:dPr>
                          <m:begChr m:val="["/>
                          <m:endChr m:val="]"/>
                          <m:ctrlPr>
                            <a:rPr lang="en-US" sz="2000" b="0" i="1" smtClean="0">
                              <a:solidFill>
                                <a:schemeClr val="tx1"/>
                              </a:solidFill>
                              <a:latin typeface="Cambria Math" panose="02040503050406030204" pitchFamily="18" charset="0"/>
                            </a:rPr>
                          </m:ctrlPr>
                        </m:dPr>
                        <m:e>
                          <m:m>
                            <m:mPr>
                              <m:mcs>
                                <m:mc>
                                  <m:mcPr>
                                    <m:count m:val="3"/>
                                    <m:mcJc m:val="center"/>
                                  </m:mcPr>
                                </m:mc>
                              </m:mcs>
                              <m:ctrlPr>
                                <a:rPr lang="en-US" sz="2000" i="1">
                                  <a:solidFill>
                                    <a:schemeClr val="tx1"/>
                                  </a:solidFill>
                                  <a:latin typeface="Cambria Math" panose="02040503050406030204" pitchFamily="18" charset="0"/>
                                </a:rPr>
                              </m:ctrlPr>
                            </m:mPr>
                            <m:mr>
                              <m:e>
                                <m:r>
                                  <m:rPr>
                                    <m:brk m:alnAt="7"/>
                                  </m:rPr>
                                  <a:rPr lang="en-US" sz="2000" i="1">
                                    <a:solidFill>
                                      <a:schemeClr val="tx1"/>
                                    </a:solidFill>
                                    <a:latin typeface="Cambria Math" panose="02040503050406030204" pitchFamily="18" charset="0"/>
                                  </a:rPr>
                                  <m:t>0</m:t>
                                </m:r>
                              </m:e>
                              <m:e>
                                <m:r>
                                  <a:rPr lang="en-US" sz="2000" i="1">
                                    <a:solidFill>
                                      <a:schemeClr val="tx1"/>
                                    </a:solidFill>
                                    <a:latin typeface="Cambria Math" panose="02040503050406030204" pitchFamily="18" charset="0"/>
                                  </a:rPr>
                                  <m:t>0</m:t>
                                </m:r>
                              </m:e>
                              <m:e>
                                <m:r>
                                  <a:rPr lang="en-US" sz="2000" i="1">
                                    <a:solidFill>
                                      <a:schemeClr val="tx1"/>
                                    </a:solidFill>
                                    <a:latin typeface="Cambria Math" panose="02040503050406030204" pitchFamily="18" charset="0"/>
                                  </a:rPr>
                                  <m:t>0</m:t>
                                </m:r>
                              </m:e>
                            </m:mr>
                            <m:mr>
                              <m:e>
                                <m:r>
                                  <a:rPr lang="en-US" sz="2000" i="1">
                                    <a:solidFill>
                                      <a:schemeClr val="tx1"/>
                                    </a:solidFill>
                                    <a:latin typeface="Cambria Math" panose="02040503050406030204" pitchFamily="18" charset="0"/>
                                  </a:rPr>
                                  <m:t>0</m:t>
                                </m:r>
                              </m:e>
                              <m:e>
                                <m:r>
                                  <m:rPr>
                                    <m:sty m:val="p"/>
                                  </m:rPr>
                                  <a:rPr lang="el-GR" sz="2000" i="1">
                                    <a:solidFill>
                                      <a:schemeClr val="tx1"/>
                                    </a:solidFill>
                                    <a:latin typeface="Cambria Math" panose="02040503050406030204" pitchFamily="18" charset="0"/>
                                    <a:ea typeface="Cambria Math" panose="02040503050406030204" pitchFamily="18" charset="0"/>
                                  </a:rPr>
                                  <m:t>Δ</m:t>
                                </m:r>
                                <m:sSubSup>
                                  <m:sSubSupPr>
                                    <m:ctrlPr>
                                      <a:rPr lang="el-GR" sz="2000" i="1">
                                        <a:solidFill>
                                          <a:schemeClr val="tx1"/>
                                        </a:solidFill>
                                        <a:latin typeface="Cambria Math" panose="02040503050406030204" pitchFamily="18" charset="0"/>
                                        <a:ea typeface="Cambria Math" panose="02040503050406030204" pitchFamily="18" charset="0"/>
                                      </a:rPr>
                                    </m:ctrlPr>
                                  </m:sSubSupPr>
                                  <m:e>
                                    <m:r>
                                      <a:rPr lang="en-US" sz="2000" i="1">
                                        <a:solidFill>
                                          <a:schemeClr val="tx1"/>
                                        </a:solidFill>
                                        <a:latin typeface="Cambria Math" panose="02040503050406030204" pitchFamily="18" charset="0"/>
                                        <a:ea typeface="Cambria Math" panose="02040503050406030204" pitchFamily="18" charset="0"/>
                                      </a:rPr>
                                      <m:t>𝑚</m:t>
                                    </m:r>
                                  </m:e>
                                  <m:sub>
                                    <m:r>
                                      <a:rPr lang="en-US" sz="2000" i="1">
                                        <a:solidFill>
                                          <a:schemeClr val="tx1"/>
                                        </a:solidFill>
                                        <a:latin typeface="Cambria Math" panose="02040503050406030204" pitchFamily="18" charset="0"/>
                                        <a:ea typeface="Cambria Math" panose="02040503050406030204" pitchFamily="18" charset="0"/>
                                      </a:rPr>
                                      <m:t>21</m:t>
                                    </m:r>
                                  </m:sub>
                                  <m:sup>
                                    <m:r>
                                      <a:rPr lang="en-US" sz="2000" i="1">
                                        <a:solidFill>
                                          <a:schemeClr val="tx1"/>
                                        </a:solidFill>
                                        <a:latin typeface="Cambria Math" panose="02040503050406030204" pitchFamily="18" charset="0"/>
                                        <a:ea typeface="Cambria Math" panose="02040503050406030204" pitchFamily="18" charset="0"/>
                                      </a:rPr>
                                      <m:t>2</m:t>
                                    </m:r>
                                  </m:sup>
                                </m:sSubSup>
                              </m:e>
                              <m:e>
                                <m:r>
                                  <a:rPr lang="en-US" sz="2000" i="1">
                                    <a:solidFill>
                                      <a:schemeClr val="tx1"/>
                                    </a:solidFill>
                                    <a:latin typeface="Cambria Math" panose="02040503050406030204" pitchFamily="18" charset="0"/>
                                  </a:rPr>
                                  <m:t>0</m:t>
                                </m:r>
                              </m:e>
                            </m:mr>
                            <m:mr>
                              <m:e>
                                <m:r>
                                  <a:rPr lang="en-US" sz="2000" i="1">
                                    <a:solidFill>
                                      <a:schemeClr val="tx1"/>
                                    </a:solidFill>
                                    <a:latin typeface="Cambria Math" panose="02040503050406030204" pitchFamily="18" charset="0"/>
                                  </a:rPr>
                                  <m:t>0</m:t>
                                </m:r>
                              </m:e>
                              <m:e>
                                <m:r>
                                  <a:rPr lang="en-US" sz="2000" i="1">
                                    <a:solidFill>
                                      <a:schemeClr val="tx1"/>
                                    </a:solidFill>
                                    <a:latin typeface="Cambria Math" panose="02040503050406030204" pitchFamily="18" charset="0"/>
                                  </a:rPr>
                                  <m:t>0</m:t>
                                </m:r>
                              </m:e>
                              <m:e>
                                <m:r>
                                  <m:rPr>
                                    <m:sty m:val="p"/>
                                  </m:rPr>
                                  <a:rPr lang="el-GR" sz="2000" i="1">
                                    <a:solidFill>
                                      <a:schemeClr val="tx1"/>
                                    </a:solidFill>
                                    <a:latin typeface="Cambria Math" panose="02040503050406030204" pitchFamily="18" charset="0"/>
                                    <a:ea typeface="Cambria Math" panose="02040503050406030204" pitchFamily="18" charset="0"/>
                                  </a:rPr>
                                  <m:t>Δ</m:t>
                                </m:r>
                                <m:sSubSup>
                                  <m:sSubSupPr>
                                    <m:ctrlPr>
                                      <a:rPr lang="el-GR" sz="2000" i="1">
                                        <a:solidFill>
                                          <a:schemeClr val="tx1"/>
                                        </a:solidFill>
                                        <a:latin typeface="Cambria Math" panose="02040503050406030204" pitchFamily="18" charset="0"/>
                                        <a:ea typeface="Cambria Math" panose="02040503050406030204" pitchFamily="18" charset="0"/>
                                      </a:rPr>
                                    </m:ctrlPr>
                                  </m:sSubSupPr>
                                  <m:e>
                                    <m:r>
                                      <a:rPr lang="en-US" sz="2000" i="1">
                                        <a:solidFill>
                                          <a:schemeClr val="tx1"/>
                                        </a:solidFill>
                                        <a:latin typeface="Cambria Math" panose="02040503050406030204" pitchFamily="18" charset="0"/>
                                        <a:ea typeface="Cambria Math" panose="02040503050406030204" pitchFamily="18" charset="0"/>
                                      </a:rPr>
                                      <m:t>𝑚</m:t>
                                    </m:r>
                                  </m:e>
                                  <m:sub>
                                    <m:r>
                                      <a:rPr lang="en-US" sz="2000" i="1">
                                        <a:solidFill>
                                          <a:schemeClr val="tx1"/>
                                        </a:solidFill>
                                        <a:latin typeface="Cambria Math" panose="02040503050406030204" pitchFamily="18" charset="0"/>
                                        <a:ea typeface="Cambria Math" panose="02040503050406030204" pitchFamily="18" charset="0"/>
                                      </a:rPr>
                                      <m:t>31</m:t>
                                    </m:r>
                                  </m:sub>
                                  <m:sup>
                                    <m:r>
                                      <a:rPr lang="en-US" sz="2000" i="1">
                                        <a:solidFill>
                                          <a:schemeClr val="tx1"/>
                                        </a:solidFill>
                                        <a:latin typeface="Cambria Math" panose="02040503050406030204" pitchFamily="18" charset="0"/>
                                        <a:ea typeface="Cambria Math" panose="02040503050406030204" pitchFamily="18" charset="0"/>
                                      </a:rPr>
                                      <m:t>2</m:t>
                                    </m:r>
                                  </m:sup>
                                </m:sSubSup>
                              </m:e>
                            </m:mr>
                          </m:m>
                        </m:e>
                      </m:d>
                      <m:r>
                        <a:rPr lang="en-US" sz="2000" b="0" i="1" smtClean="0">
                          <a:solidFill>
                            <a:schemeClr val="tx1"/>
                          </a:solidFill>
                          <a:latin typeface="Cambria Math" panose="02040503050406030204" pitchFamily="18" charset="0"/>
                        </a:rPr>
                        <m:t>      </m:t>
                      </m:r>
                      <m:r>
                        <a:rPr lang="en-US" sz="2000" b="0" i="1" smtClean="0">
                          <a:solidFill>
                            <a:schemeClr val="tx1"/>
                          </a:solidFill>
                          <a:latin typeface="Cambria Math" panose="02040503050406030204" pitchFamily="18" charset="0"/>
                        </a:rPr>
                        <m:t>𝐴</m:t>
                      </m:r>
                      <m:r>
                        <a:rPr lang="en-US" sz="2000" b="0" i="1" smtClean="0">
                          <a:solidFill>
                            <a:schemeClr val="tx1"/>
                          </a:solidFill>
                          <a:latin typeface="Cambria Math" panose="02040503050406030204" pitchFamily="18" charset="0"/>
                        </a:rPr>
                        <m:t>= </m:t>
                      </m:r>
                      <m:d>
                        <m:dPr>
                          <m:begChr m:val="["/>
                          <m:endChr m:val="]"/>
                          <m:ctrlPr>
                            <a:rPr lang="en-US" sz="2000" b="0" i="1" smtClean="0">
                              <a:solidFill>
                                <a:schemeClr val="tx1"/>
                              </a:solidFill>
                              <a:latin typeface="Cambria Math" panose="02040503050406030204" pitchFamily="18" charset="0"/>
                            </a:rPr>
                          </m:ctrlPr>
                        </m:dPr>
                        <m:e>
                          <m:m>
                            <m:mPr>
                              <m:mcs>
                                <m:mc>
                                  <m:mcPr>
                                    <m:count m:val="3"/>
                                    <m:mcJc m:val="center"/>
                                  </m:mcPr>
                                </m:mc>
                              </m:mcs>
                              <m:ctrlPr>
                                <a:rPr lang="en-US" sz="2000" i="1">
                                  <a:solidFill>
                                    <a:schemeClr val="tx1"/>
                                  </a:solidFill>
                                  <a:latin typeface="Cambria Math" panose="02040503050406030204" pitchFamily="18" charset="0"/>
                                </a:rPr>
                              </m:ctrlPr>
                            </m:mPr>
                            <m:mr>
                              <m:e>
                                <m:rad>
                                  <m:radPr>
                                    <m:degHide m:val="on"/>
                                    <m:ctrlPr>
                                      <a:rPr lang="en-US" sz="2000" i="1" smtClean="0">
                                        <a:solidFill>
                                          <a:schemeClr val="tx1"/>
                                        </a:solidFill>
                                        <a:latin typeface="Cambria Math" panose="02040503050406030204" pitchFamily="18" charset="0"/>
                                      </a:rPr>
                                    </m:ctrlPr>
                                  </m:radPr>
                                  <m:deg/>
                                  <m:e>
                                    <m:r>
                                      <a:rPr lang="en-US" sz="2000" b="0" i="1" smtClean="0">
                                        <a:solidFill>
                                          <a:schemeClr val="tx1"/>
                                        </a:solidFill>
                                        <a:latin typeface="Cambria Math" panose="02040503050406030204" pitchFamily="18" charset="0"/>
                                      </a:rPr>
                                      <m:t>2</m:t>
                                    </m:r>
                                  </m:e>
                                </m:rad>
                                <m:sSub>
                                  <m:sSubPr>
                                    <m:ctrlPr>
                                      <a:rPr lang="en-US" sz="200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𝐺</m:t>
                                    </m:r>
                                  </m:e>
                                  <m:sub>
                                    <m:r>
                                      <a:rPr lang="en-US" sz="2000" b="0" i="1" smtClean="0">
                                        <a:solidFill>
                                          <a:schemeClr val="tx1"/>
                                        </a:solidFill>
                                        <a:latin typeface="Cambria Math" panose="02040503050406030204" pitchFamily="18" charset="0"/>
                                      </a:rPr>
                                      <m:t>𝐹</m:t>
                                    </m:r>
                                  </m:sub>
                                </m:sSub>
                                <m:sSub>
                                  <m:sSubPr>
                                    <m:ctrlPr>
                                      <a:rPr lang="en-US" sz="200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𝑁</m:t>
                                    </m:r>
                                  </m:e>
                                  <m:sub>
                                    <m:r>
                                      <a:rPr lang="en-US" sz="2000" b="0" i="1" smtClean="0">
                                        <a:solidFill>
                                          <a:schemeClr val="tx1"/>
                                        </a:solidFill>
                                        <a:latin typeface="Cambria Math" panose="02040503050406030204" pitchFamily="18" charset="0"/>
                                      </a:rPr>
                                      <m:t>𝑒</m:t>
                                    </m:r>
                                  </m:sub>
                                </m:sSub>
                              </m:e>
                              <m:e>
                                <m:r>
                                  <a:rPr lang="en-US" sz="2000" i="1">
                                    <a:solidFill>
                                      <a:schemeClr val="tx1"/>
                                    </a:solidFill>
                                    <a:latin typeface="Cambria Math" panose="02040503050406030204" pitchFamily="18" charset="0"/>
                                  </a:rPr>
                                  <m:t>0</m:t>
                                </m:r>
                              </m:e>
                              <m:e>
                                <m:r>
                                  <a:rPr lang="en-US" sz="2000" i="1">
                                    <a:solidFill>
                                      <a:schemeClr val="tx1"/>
                                    </a:solidFill>
                                    <a:latin typeface="Cambria Math" panose="02040503050406030204" pitchFamily="18" charset="0"/>
                                  </a:rPr>
                                  <m:t>0</m:t>
                                </m:r>
                              </m:e>
                            </m:mr>
                            <m:mr>
                              <m:e>
                                <m:r>
                                  <a:rPr lang="en-US" sz="2000" i="1">
                                    <a:solidFill>
                                      <a:schemeClr val="tx1"/>
                                    </a:solidFill>
                                    <a:latin typeface="Cambria Math" panose="02040503050406030204" pitchFamily="18" charset="0"/>
                                  </a:rPr>
                                  <m:t>0</m:t>
                                </m:r>
                              </m:e>
                              <m:e>
                                <m:r>
                                  <a:rPr lang="en-US" sz="2000" b="0" i="1" smtClean="0">
                                    <a:solidFill>
                                      <a:schemeClr val="tx1"/>
                                    </a:solidFill>
                                    <a:latin typeface="Cambria Math" panose="02040503050406030204" pitchFamily="18" charset="0"/>
                                    <a:ea typeface="Cambria Math" panose="02040503050406030204" pitchFamily="18" charset="0"/>
                                  </a:rPr>
                                  <m:t>0</m:t>
                                </m:r>
                              </m:e>
                              <m:e>
                                <m:r>
                                  <a:rPr lang="en-US" sz="2000" i="1">
                                    <a:solidFill>
                                      <a:schemeClr val="tx1"/>
                                    </a:solidFill>
                                    <a:latin typeface="Cambria Math" panose="02040503050406030204" pitchFamily="18" charset="0"/>
                                  </a:rPr>
                                  <m:t>0</m:t>
                                </m:r>
                              </m:e>
                            </m:mr>
                            <m:mr>
                              <m:e>
                                <m:r>
                                  <a:rPr lang="en-US" sz="2000" i="1">
                                    <a:solidFill>
                                      <a:schemeClr val="tx1"/>
                                    </a:solidFill>
                                    <a:latin typeface="Cambria Math" panose="02040503050406030204" pitchFamily="18" charset="0"/>
                                  </a:rPr>
                                  <m:t>0</m:t>
                                </m:r>
                              </m:e>
                              <m:e>
                                <m:r>
                                  <a:rPr lang="en-US" sz="2000" i="1">
                                    <a:solidFill>
                                      <a:schemeClr val="tx1"/>
                                    </a:solidFill>
                                    <a:latin typeface="Cambria Math" panose="02040503050406030204" pitchFamily="18" charset="0"/>
                                  </a:rPr>
                                  <m:t>0</m:t>
                                </m:r>
                              </m:e>
                              <m:e>
                                <m:r>
                                  <a:rPr lang="en-US" sz="2000" b="0" i="1" smtClean="0">
                                    <a:solidFill>
                                      <a:schemeClr val="tx1"/>
                                    </a:solidFill>
                                    <a:latin typeface="Cambria Math" panose="02040503050406030204" pitchFamily="18" charset="0"/>
                                    <a:ea typeface="Cambria Math" panose="02040503050406030204" pitchFamily="18" charset="0"/>
                                  </a:rPr>
                                  <m:t>0</m:t>
                                </m:r>
                              </m:e>
                            </m:mr>
                          </m:m>
                        </m:e>
                      </m:d>
                    </m:oMath>
                  </m:oMathPara>
                </a14:m>
                <a:endParaRPr lang="en-US" dirty="0"/>
              </a:p>
            </p:txBody>
          </p:sp>
        </mc:Choice>
        <mc:Fallback xmlns="">
          <p:sp>
            <p:nvSpPr>
              <p:cNvPr id="23" name="TextBox 22">
                <a:extLst>
                  <a:ext uri="{FF2B5EF4-FFF2-40B4-BE49-F238E27FC236}">
                    <a16:creationId xmlns:a16="http://schemas.microsoft.com/office/drawing/2014/main" id="{F6370E8F-445B-F686-93A1-3E511AD46A74}"/>
                  </a:ext>
                </a:extLst>
              </p:cNvPr>
              <p:cNvSpPr txBox="1">
                <a:spLocks noRot="1" noChangeAspect="1" noMove="1" noResize="1" noEditPoints="1" noAdjustHandles="1" noChangeArrowheads="1" noChangeShapeType="1" noTextEdit="1"/>
              </p:cNvSpPr>
              <p:nvPr/>
            </p:nvSpPr>
            <p:spPr>
              <a:xfrm>
                <a:off x="5052720" y="14995438"/>
                <a:ext cx="5724967" cy="1070549"/>
              </a:xfrm>
              <a:prstGeom prst="rect">
                <a:avLst/>
              </a:prstGeom>
              <a:blipFill>
                <a:blip r:embed="rId21"/>
                <a:stretch>
                  <a:fillRect/>
                </a:stretch>
              </a:blipFill>
            </p:spPr>
            <p:txBody>
              <a:bodyPr/>
              <a:lstStyle/>
              <a:p>
                <a:r>
                  <a:rPr lang="en-US">
                    <a:noFill/>
                  </a:rPr>
                  <a:t> </a:t>
                </a:r>
              </a:p>
            </p:txBody>
          </p:sp>
        </mc:Fallback>
      </mc:AlternateContent>
      <p:pic>
        <p:nvPicPr>
          <p:cNvPr id="46" name="Picture 45" descr="A graph of a number of lines&#10;&#10;AI-generated content may be incorrect.">
            <a:extLst>
              <a:ext uri="{FF2B5EF4-FFF2-40B4-BE49-F238E27FC236}">
                <a16:creationId xmlns:a16="http://schemas.microsoft.com/office/drawing/2014/main" id="{2F1553A2-2793-78DD-0F16-80C1EB23C288}"/>
              </a:ext>
            </a:extLst>
          </p:cNvPr>
          <p:cNvPicPr>
            <a:picLocks noChangeAspect="1"/>
          </p:cNvPicPr>
          <p:nvPr/>
        </p:nvPicPr>
        <p:blipFill>
          <a:blip r:embed="rId22"/>
          <a:srcRect l="5095" t="6283"/>
          <a:stretch>
            <a:fillRect/>
          </a:stretch>
        </p:blipFill>
        <p:spPr>
          <a:xfrm>
            <a:off x="293646" y="16228018"/>
            <a:ext cx="7376378" cy="4856055"/>
          </a:xfrm>
          <a:prstGeom prst="rect">
            <a:avLst/>
          </a:prstGeom>
          <a:ln w="57150">
            <a:solidFill>
              <a:srgbClr val="FFFFFF"/>
            </a:solidFill>
          </a:ln>
        </p:spPr>
      </p:pic>
      <p:sp>
        <p:nvSpPr>
          <p:cNvPr id="53" name="Rectangle 52">
            <a:extLst>
              <a:ext uri="{FF2B5EF4-FFF2-40B4-BE49-F238E27FC236}">
                <a16:creationId xmlns:a16="http://schemas.microsoft.com/office/drawing/2014/main" id="{D32BC95F-24B8-5E79-31C3-30EFD6E30A0F}"/>
              </a:ext>
            </a:extLst>
          </p:cNvPr>
          <p:cNvSpPr/>
          <p:nvPr/>
        </p:nvSpPr>
        <p:spPr>
          <a:xfrm>
            <a:off x="2427113" y="16179378"/>
            <a:ext cx="3426323" cy="495748"/>
          </a:xfrm>
          <a:prstGeom prst="rec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Clr>
                <a:srgbClr val="FFFFFF"/>
              </a:buClr>
            </a:pPr>
            <a:r>
              <a:rPr lang="en-US" sz="2400" dirty="0">
                <a:solidFill>
                  <a:schemeClr val="bg1">
                    <a:lumMod val="95000"/>
                  </a:schemeClr>
                </a:solidFill>
                <a:latin typeface="Helvetica" pitchFamily="2" charset="0"/>
              </a:rPr>
              <a:t>Types of Matter Profiles</a:t>
            </a:r>
          </a:p>
        </p:txBody>
      </p:sp>
      <p:sp>
        <p:nvSpPr>
          <p:cNvPr id="54" name="Rectangle 53">
            <a:extLst>
              <a:ext uri="{FF2B5EF4-FFF2-40B4-BE49-F238E27FC236}">
                <a16:creationId xmlns:a16="http://schemas.microsoft.com/office/drawing/2014/main" id="{7500FC34-15CC-F8D6-668A-72BE4AF4D23D}"/>
              </a:ext>
            </a:extLst>
          </p:cNvPr>
          <p:cNvSpPr/>
          <p:nvPr/>
        </p:nvSpPr>
        <p:spPr>
          <a:xfrm>
            <a:off x="1272341" y="19747187"/>
            <a:ext cx="1154772" cy="495748"/>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Clr>
                <a:srgbClr val="FFFFFF"/>
              </a:buClr>
            </a:pPr>
            <a:r>
              <a:rPr lang="en-US" sz="2000" dirty="0">
                <a:solidFill>
                  <a:srgbClr val="000000"/>
                </a:solidFill>
                <a:latin typeface="Helvetica" pitchFamily="2" charset="0"/>
              </a:rPr>
              <a:t>Figure 1</a:t>
            </a:r>
          </a:p>
        </p:txBody>
      </p:sp>
      <p:sp>
        <p:nvSpPr>
          <p:cNvPr id="58" name="Rectangle 57">
            <a:extLst>
              <a:ext uri="{FF2B5EF4-FFF2-40B4-BE49-F238E27FC236}">
                <a16:creationId xmlns:a16="http://schemas.microsoft.com/office/drawing/2014/main" id="{A71FCDBC-39E4-7786-63DC-F49A19F2F699}"/>
              </a:ext>
            </a:extLst>
          </p:cNvPr>
          <p:cNvSpPr/>
          <p:nvPr/>
        </p:nvSpPr>
        <p:spPr>
          <a:xfrm>
            <a:off x="19085735" y="10622141"/>
            <a:ext cx="7908305" cy="862311"/>
          </a:xfrm>
          <a:prstGeom prst="rect">
            <a:avLst/>
          </a:prstGeom>
          <a:solidFill>
            <a:srgbClr val="17D8F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Clr>
                <a:srgbClr val="FFFFFF"/>
              </a:buClr>
            </a:pPr>
            <a:r>
              <a:rPr lang="en-US" sz="2400" dirty="0">
                <a:solidFill>
                  <a:schemeClr val="bg1"/>
                </a:solidFill>
                <a:latin typeface="Helvetica" pitchFamily="2" charset="0"/>
              </a:rPr>
              <a:t>Realistic case: </a:t>
            </a:r>
          </a:p>
          <a:p>
            <a:pPr algn="ctr">
              <a:buClr>
                <a:srgbClr val="FFFFFF"/>
              </a:buClr>
            </a:pPr>
            <a:r>
              <a:rPr lang="en-US" sz="2400" dirty="0">
                <a:solidFill>
                  <a:schemeClr val="bg1"/>
                </a:solidFill>
                <a:latin typeface="Helvetica" pitchFamily="2" charset="0"/>
              </a:rPr>
              <a:t>Time-Violation Induced by Non-Symmetric Matter Profile</a:t>
            </a:r>
          </a:p>
        </p:txBody>
      </p:sp>
      <p:pic>
        <p:nvPicPr>
          <p:cNvPr id="71" name="Picture 70" descr="A graph of a wave&#10;&#10;AI-generated content may be incorrect.">
            <a:extLst>
              <a:ext uri="{FF2B5EF4-FFF2-40B4-BE49-F238E27FC236}">
                <a16:creationId xmlns:a16="http://schemas.microsoft.com/office/drawing/2014/main" id="{C7222DC5-D40B-DD4E-F348-7143D9AE19CE}"/>
              </a:ext>
            </a:extLst>
          </p:cNvPr>
          <p:cNvPicPr>
            <a:picLocks noChangeAspect="1"/>
          </p:cNvPicPr>
          <p:nvPr/>
        </p:nvPicPr>
        <p:blipFill>
          <a:blip r:embed="rId23"/>
          <a:srcRect t="6437" r="6998"/>
          <a:stretch>
            <a:fillRect/>
          </a:stretch>
        </p:blipFill>
        <p:spPr>
          <a:xfrm>
            <a:off x="19443993" y="11908850"/>
            <a:ext cx="10464298" cy="4837654"/>
          </a:xfrm>
          <a:prstGeom prst="rect">
            <a:avLst/>
          </a:prstGeom>
          <a:ln w="57150">
            <a:solidFill>
              <a:srgbClr val="FFFFFF"/>
            </a:solidFill>
          </a:ln>
        </p:spPr>
      </p:pic>
      <p:sp>
        <p:nvSpPr>
          <p:cNvPr id="74" name="Rectangle 73">
            <a:extLst>
              <a:ext uri="{FF2B5EF4-FFF2-40B4-BE49-F238E27FC236}">
                <a16:creationId xmlns:a16="http://schemas.microsoft.com/office/drawing/2014/main" id="{A041BAD5-8BDD-5D29-E6BE-F5D9C5200377}"/>
              </a:ext>
            </a:extLst>
          </p:cNvPr>
          <p:cNvSpPr/>
          <p:nvPr/>
        </p:nvSpPr>
        <p:spPr>
          <a:xfrm>
            <a:off x="25346587" y="15372959"/>
            <a:ext cx="1669224" cy="6631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Clr>
                <a:srgbClr val="FFFFFF"/>
              </a:buClr>
            </a:pPr>
            <a:r>
              <a:rPr lang="en-US" sz="2000" dirty="0">
                <a:solidFill>
                  <a:srgbClr val="000000"/>
                </a:solidFill>
                <a:latin typeface="Helvetica" pitchFamily="2" charset="0"/>
              </a:rPr>
              <a:t>DUNE-like parameters</a:t>
            </a:r>
          </a:p>
        </p:txBody>
      </p:sp>
      <p:sp>
        <p:nvSpPr>
          <p:cNvPr id="78" name="Rectangle 77">
            <a:extLst>
              <a:ext uri="{FF2B5EF4-FFF2-40B4-BE49-F238E27FC236}">
                <a16:creationId xmlns:a16="http://schemas.microsoft.com/office/drawing/2014/main" id="{FAB33EB7-B7FF-C7C3-FB41-424F90A31D5F}"/>
              </a:ext>
            </a:extLst>
          </p:cNvPr>
          <p:cNvSpPr/>
          <p:nvPr/>
        </p:nvSpPr>
        <p:spPr>
          <a:xfrm>
            <a:off x="28249598" y="15624747"/>
            <a:ext cx="1268801" cy="495748"/>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Clr>
                <a:srgbClr val="FFFFFF"/>
              </a:buClr>
            </a:pPr>
            <a:r>
              <a:rPr lang="en-US" sz="2000" dirty="0">
                <a:solidFill>
                  <a:srgbClr val="000000"/>
                </a:solidFill>
                <a:latin typeface="Helvetica" pitchFamily="2" charset="0"/>
              </a:rPr>
              <a:t>Figure 4</a:t>
            </a:r>
          </a:p>
        </p:txBody>
      </p:sp>
      <p:pic>
        <p:nvPicPr>
          <p:cNvPr id="79" name="Picture 78" descr="A black background with blue text&#10;&#10;AI-generated content may be incorrect.">
            <a:extLst>
              <a:ext uri="{FF2B5EF4-FFF2-40B4-BE49-F238E27FC236}">
                <a16:creationId xmlns:a16="http://schemas.microsoft.com/office/drawing/2014/main" id="{D230FB9C-2CF1-7345-ADCA-BD914B1F9AB5}"/>
              </a:ext>
            </a:extLst>
          </p:cNvPr>
          <p:cNvPicPr>
            <a:picLocks noChangeAspect="1"/>
          </p:cNvPicPr>
          <p:nvPr/>
        </p:nvPicPr>
        <p:blipFill>
          <a:blip r:embed="rId24"/>
          <a:stretch>
            <a:fillRect/>
          </a:stretch>
        </p:blipFill>
        <p:spPr>
          <a:xfrm>
            <a:off x="23319255" y="11571872"/>
            <a:ext cx="3306738" cy="663140"/>
          </a:xfrm>
          <a:prstGeom prst="rect">
            <a:avLst/>
          </a:prstGeom>
        </p:spPr>
      </p:pic>
      <p:sp>
        <p:nvSpPr>
          <p:cNvPr id="80" name="TextBox 79">
            <a:extLst>
              <a:ext uri="{FF2B5EF4-FFF2-40B4-BE49-F238E27FC236}">
                <a16:creationId xmlns:a16="http://schemas.microsoft.com/office/drawing/2014/main" id="{962843B4-70D1-8F2E-CA4D-9287149C42B0}"/>
              </a:ext>
            </a:extLst>
          </p:cNvPr>
          <p:cNvSpPr txBox="1"/>
          <p:nvPr/>
        </p:nvSpPr>
        <p:spPr>
          <a:xfrm>
            <a:off x="27098615" y="10508722"/>
            <a:ext cx="2895320" cy="1631216"/>
          </a:xfrm>
          <a:prstGeom prst="rect">
            <a:avLst/>
          </a:prstGeom>
          <a:solidFill>
            <a:schemeClr val="bg1"/>
          </a:solidFill>
          <a:ln w="76200">
            <a:solidFill>
              <a:srgbClr val="00CEF5"/>
            </a:solidFill>
          </a:ln>
        </p:spPr>
        <p:txBody>
          <a:bodyPr wrap="square">
            <a:spAutoFit/>
          </a:bodyPr>
          <a:lstStyle/>
          <a:p>
            <a:r>
              <a:rPr lang="en-US" sz="2000" dirty="0">
                <a:latin typeface="Helvetica" pitchFamily="2" charset="0"/>
              </a:rPr>
              <a:t>Crustal Profile: EGU2013-2658 (European Geophysical Union (EGU) General Assembly), 2013</a:t>
            </a:r>
          </a:p>
        </p:txBody>
      </p:sp>
      <p:pic>
        <p:nvPicPr>
          <p:cNvPr id="92" name="Picture 91" descr="A graph of a graph of a number of numbers and lines&#10;&#10;AI-generated content may be incorrect.">
            <a:extLst>
              <a:ext uri="{FF2B5EF4-FFF2-40B4-BE49-F238E27FC236}">
                <a16:creationId xmlns:a16="http://schemas.microsoft.com/office/drawing/2014/main" id="{464CFBCF-F859-FA84-AEF5-B19E09D917CD}"/>
              </a:ext>
            </a:extLst>
          </p:cNvPr>
          <p:cNvPicPr>
            <a:picLocks noChangeAspect="1"/>
          </p:cNvPicPr>
          <p:nvPr/>
        </p:nvPicPr>
        <p:blipFill>
          <a:blip r:embed="rId25"/>
          <a:srcRect t="4941" r="6396"/>
          <a:stretch>
            <a:fillRect/>
          </a:stretch>
        </p:blipFill>
        <p:spPr>
          <a:xfrm>
            <a:off x="12022337" y="3732488"/>
            <a:ext cx="7275311" cy="5055230"/>
          </a:xfrm>
          <a:prstGeom prst="rect">
            <a:avLst/>
          </a:prstGeom>
          <a:ln w="57150">
            <a:solidFill>
              <a:srgbClr val="FFFFFF"/>
            </a:solidFill>
          </a:ln>
        </p:spPr>
      </p:pic>
      <mc:AlternateContent xmlns:mc="http://schemas.openxmlformats.org/markup-compatibility/2006" xmlns:a14="http://schemas.microsoft.com/office/drawing/2010/main">
        <mc:Choice Requires="a14">
          <p:sp>
            <p:nvSpPr>
              <p:cNvPr id="94" name="Rectangle 93">
                <a:extLst>
                  <a:ext uri="{FF2B5EF4-FFF2-40B4-BE49-F238E27FC236}">
                    <a16:creationId xmlns:a16="http://schemas.microsoft.com/office/drawing/2014/main" id="{F149C56C-DB6E-CCFA-9030-576C51F2AC36}"/>
                  </a:ext>
                </a:extLst>
              </p:cNvPr>
              <p:cNvSpPr/>
              <p:nvPr/>
            </p:nvSpPr>
            <p:spPr>
              <a:xfrm>
                <a:off x="13727460" y="4890231"/>
                <a:ext cx="1280086" cy="800949"/>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Clr>
                    <a:srgbClr val="FFFFFF"/>
                  </a:buClr>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ea typeface="Cambria Math" panose="02040503050406030204" pitchFamily="18" charset="0"/>
                            </a:rPr>
                            <m:t>𝛿</m:t>
                          </m:r>
                        </m:e>
                        <m:sub>
                          <m:r>
                            <a:rPr lang="en-US" sz="2000" i="1">
                              <a:solidFill>
                                <a:schemeClr val="tx1"/>
                              </a:solidFill>
                              <a:latin typeface="Cambria Math" panose="02040503050406030204" pitchFamily="18" charset="0"/>
                            </a:rPr>
                            <m:t>𝐶𝑃</m:t>
                          </m:r>
                        </m:sub>
                      </m:sSub>
                      <m:r>
                        <a:rPr lang="en-US" sz="2000" i="1">
                          <a:solidFill>
                            <a:schemeClr val="tx1"/>
                          </a:solidFill>
                          <a:latin typeface="Cambria Math" panose="02040503050406030204" pitchFamily="18" charset="0"/>
                        </a:rPr>
                        <m:t>=0</m:t>
                      </m:r>
                    </m:oMath>
                  </m:oMathPara>
                </a14:m>
                <a:endParaRPr lang="en-US" sz="2000" dirty="0">
                  <a:solidFill>
                    <a:schemeClr val="tx1"/>
                  </a:solidFill>
                  <a:latin typeface="Helvetica" pitchFamily="2" charset="0"/>
                </a:endParaRPr>
              </a:p>
              <a:p>
                <a:pPr algn="ctr">
                  <a:buClr>
                    <a:srgbClr val="FFFFFF"/>
                  </a:buClr>
                </a:pPr>
                <a:r>
                  <a:rPr lang="en-US" sz="2000" dirty="0">
                    <a:solidFill>
                      <a:schemeClr val="tx1"/>
                    </a:solidFill>
                    <a:latin typeface="Helvetica" pitchFamily="2" charset="0"/>
                  </a:rPr>
                  <a:t>NO </a:t>
                </a:r>
                <a:endParaRPr lang="en-US" dirty="0">
                  <a:solidFill>
                    <a:schemeClr val="tx1"/>
                  </a:solidFill>
                  <a:latin typeface="Helvetica" pitchFamily="2" charset="0"/>
                </a:endParaRPr>
              </a:p>
            </p:txBody>
          </p:sp>
        </mc:Choice>
        <mc:Fallback xmlns="">
          <p:sp>
            <p:nvSpPr>
              <p:cNvPr id="94" name="Rectangle 93">
                <a:extLst>
                  <a:ext uri="{FF2B5EF4-FFF2-40B4-BE49-F238E27FC236}">
                    <a16:creationId xmlns:a16="http://schemas.microsoft.com/office/drawing/2014/main" id="{F149C56C-DB6E-CCFA-9030-576C51F2AC36}"/>
                  </a:ext>
                </a:extLst>
              </p:cNvPr>
              <p:cNvSpPr>
                <a:spLocks noRot="1" noChangeAspect="1" noMove="1" noResize="1" noEditPoints="1" noAdjustHandles="1" noChangeArrowheads="1" noChangeShapeType="1" noTextEdit="1"/>
              </p:cNvSpPr>
              <p:nvPr/>
            </p:nvSpPr>
            <p:spPr>
              <a:xfrm>
                <a:off x="13727460" y="4890231"/>
                <a:ext cx="1280086" cy="800949"/>
              </a:xfrm>
              <a:prstGeom prst="rect">
                <a:avLst/>
              </a:prstGeom>
              <a:blipFill>
                <a:blip r:embed="rId26"/>
                <a:stretch>
                  <a:fillRect b="-4545"/>
                </a:stretch>
              </a:blipFill>
            </p:spPr>
            <p:txBody>
              <a:bodyPr/>
              <a:lstStyle/>
              <a:p>
                <a:r>
                  <a:rPr lang="en-US">
                    <a:noFill/>
                  </a:rPr>
                  <a:t> </a:t>
                </a:r>
              </a:p>
            </p:txBody>
          </p:sp>
        </mc:Fallback>
      </mc:AlternateContent>
      <p:sp>
        <p:nvSpPr>
          <p:cNvPr id="95" name="Rectangle 94">
            <a:extLst>
              <a:ext uri="{FF2B5EF4-FFF2-40B4-BE49-F238E27FC236}">
                <a16:creationId xmlns:a16="http://schemas.microsoft.com/office/drawing/2014/main" id="{3D346E16-61EF-2D61-20A1-DD484C49913C}"/>
              </a:ext>
            </a:extLst>
          </p:cNvPr>
          <p:cNvSpPr/>
          <p:nvPr/>
        </p:nvSpPr>
        <p:spPr>
          <a:xfrm>
            <a:off x="13018925" y="4128941"/>
            <a:ext cx="1331343" cy="495748"/>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Clr>
                <a:srgbClr val="FFFFFF"/>
              </a:buClr>
            </a:pPr>
            <a:r>
              <a:rPr lang="en-US" sz="2000" dirty="0">
                <a:solidFill>
                  <a:srgbClr val="000000"/>
                </a:solidFill>
                <a:latin typeface="Helvetica" pitchFamily="2" charset="0"/>
              </a:rPr>
              <a:t>Figure 2</a:t>
            </a:r>
          </a:p>
        </p:txBody>
      </p:sp>
      <mc:AlternateContent xmlns:mc="http://schemas.openxmlformats.org/markup-compatibility/2006" xmlns:a14="http://schemas.microsoft.com/office/drawing/2010/main">
        <mc:Choice Requires="a14">
          <p:sp>
            <p:nvSpPr>
              <p:cNvPr id="96" name="TextBox 95">
                <a:extLst>
                  <a:ext uri="{FF2B5EF4-FFF2-40B4-BE49-F238E27FC236}">
                    <a16:creationId xmlns:a16="http://schemas.microsoft.com/office/drawing/2014/main" id="{2CC13730-3FDC-FB29-5A3B-AF36EA785A77}"/>
                  </a:ext>
                </a:extLst>
              </p:cNvPr>
              <p:cNvSpPr txBox="1"/>
              <p:nvPr/>
            </p:nvSpPr>
            <p:spPr>
              <a:xfrm>
                <a:off x="17227592" y="7629334"/>
                <a:ext cx="1623361" cy="400110"/>
              </a:xfrm>
              <a:prstGeom prst="rect">
                <a:avLst/>
              </a:prstGeom>
              <a:noFill/>
            </p:spPr>
            <p:txBody>
              <a:bodyPr wrap="square" rtlCol="0">
                <a:spAutoFit/>
              </a:bodyPr>
              <a:lstStyle/>
              <a:p>
                <a14:m>
                  <m:oMath xmlns:m="http://schemas.openxmlformats.org/officeDocument/2006/math">
                    <m:r>
                      <a:rPr lang="en-US" sz="2000" b="0" i="1" smtClean="0">
                        <a:solidFill>
                          <a:schemeClr val="bg1"/>
                        </a:solidFill>
                        <a:latin typeface="Cambria Math" panose="02040503050406030204" pitchFamily="18" charset="0"/>
                        <a:ea typeface="Cambria Math" panose="02040503050406030204" pitchFamily="18" charset="0"/>
                      </a:rPr>
                      <m:t>𝛼</m:t>
                    </m:r>
                  </m:oMath>
                </a14:m>
                <a:r>
                  <a:rPr lang="en-US" sz="2000" dirty="0">
                    <a:solidFill>
                      <a:schemeClr val="bg1"/>
                    </a:solidFill>
                    <a:latin typeface="Helvetica" pitchFamily="2" charset="0"/>
                  </a:rPr>
                  <a:t>, </a:t>
                </a:r>
                <a14:m>
                  <m:oMath xmlns:m="http://schemas.openxmlformats.org/officeDocument/2006/math">
                    <m:r>
                      <a:rPr lang="en-US" sz="2000" b="0" i="1">
                        <a:solidFill>
                          <a:schemeClr val="bg1"/>
                        </a:solidFill>
                        <a:latin typeface="Cambria Math" panose="02040503050406030204" pitchFamily="18" charset="0"/>
                        <a:ea typeface="Cambria Math" panose="02040503050406030204" pitchFamily="18" charset="0"/>
                      </a:rPr>
                      <m:t>𝛽</m:t>
                    </m:r>
                  </m:oMath>
                </a14:m>
                <a:r>
                  <a:rPr lang="en-US" sz="2000" dirty="0">
                    <a:solidFill>
                      <a:schemeClr val="bg1"/>
                    </a:solidFill>
                    <a:latin typeface="Helvetica" pitchFamily="2" charset="0"/>
                  </a:rPr>
                  <a:t> -&gt; [</a:t>
                </a:r>
                <a14:m>
                  <m:oMath xmlns:m="http://schemas.openxmlformats.org/officeDocument/2006/math">
                    <m:r>
                      <a:rPr lang="en-US" sz="2000" b="0" i="1">
                        <a:solidFill>
                          <a:schemeClr val="bg1"/>
                        </a:solidFill>
                        <a:latin typeface="Cambria Math" panose="02040503050406030204" pitchFamily="18" charset="0"/>
                        <a:ea typeface="Cambria Math" panose="02040503050406030204" pitchFamily="18" charset="0"/>
                      </a:rPr>
                      <m:t>𝜇</m:t>
                    </m:r>
                    <m:r>
                      <a:rPr lang="en-US" sz="2000" b="0" i="1" smtClean="0">
                        <a:solidFill>
                          <a:schemeClr val="bg1"/>
                        </a:solidFill>
                        <a:latin typeface="Cambria Math" panose="02040503050406030204" pitchFamily="18" charset="0"/>
                        <a:ea typeface="Cambria Math" panose="02040503050406030204" pitchFamily="18" charset="0"/>
                      </a:rPr>
                      <m:t>, </m:t>
                    </m:r>
                    <m:r>
                      <a:rPr lang="en-US" sz="2000" b="0" i="1" smtClean="0">
                        <a:solidFill>
                          <a:schemeClr val="bg1"/>
                        </a:solidFill>
                        <a:latin typeface="Cambria Math" panose="02040503050406030204" pitchFamily="18" charset="0"/>
                        <a:ea typeface="Cambria Math" panose="02040503050406030204" pitchFamily="18" charset="0"/>
                      </a:rPr>
                      <m:t>𝑒</m:t>
                    </m:r>
                    <m:r>
                      <a:rPr lang="en-US" sz="2000" b="0" i="0" smtClean="0">
                        <a:solidFill>
                          <a:schemeClr val="bg1"/>
                        </a:solidFill>
                        <a:latin typeface="Cambria Math" panose="02040503050406030204" pitchFamily="18" charset="0"/>
                        <a:ea typeface="Cambria Math" panose="02040503050406030204" pitchFamily="18" charset="0"/>
                      </a:rPr>
                      <m:t>]</m:t>
                    </m:r>
                  </m:oMath>
                </a14:m>
                <a:r>
                  <a:rPr lang="en-US" sz="2000" dirty="0">
                    <a:solidFill>
                      <a:schemeClr val="bg1"/>
                    </a:solidFill>
                    <a:latin typeface="Helvetica" pitchFamily="2" charset="0"/>
                  </a:rPr>
                  <a:t>  </a:t>
                </a:r>
              </a:p>
            </p:txBody>
          </p:sp>
        </mc:Choice>
        <mc:Fallback xmlns="">
          <p:sp>
            <p:nvSpPr>
              <p:cNvPr id="96" name="TextBox 95">
                <a:extLst>
                  <a:ext uri="{FF2B5EF4-FFF2-40B4-BE49-F238E27FC236}">
                    <a16:creationId xmlns:a16="http://schemas.microsoft.com/office/drawing/2014/main" id="{2CC13730-3FDC-FB29-5A3B-AF36EA785A77}"/>
                  </a:ext>
                </a:extLst>
              </p:cNvPr>
              <p:cNvSpPr txBox="1">
                <a:spLocks noRot="1" noChangeAspect="1" noMove="1" noResize="1" noEditPoints="1" noAdjustHandles="1" noChangeArrowheads="1" noChangeShapeType="1" noTextEdit="1"/>
              </p:cNvSpPr>
              <p:nvPr/>
            </p:nvSpPr>
            <p:spPr>
              <a:xfrm>
                <a:off x="17227592" y="7629334"/>
                <a:ext cx="1623361" cy="400110"/>
              </a:xfrm>
              <a:prstGeom prst="rect">
                <a:avLst/>
              </a:prstGeom>
              <a:blipFill>
                <a:blip r:embed="rId27"/>
                <a:stretch>
                  <a:fillRect t="-3030" b="-27273"/>
                </a:stretch>
              </a:blipFill>
            </p:spPr>
            <p:txBody>
              <a:bodyPr/>
              <a:lstStyle/>
              <a:p>
                <a:r>
                  <a:rPr lang="en-US">
                    <a:noFill/>
                  </a:rPr>
                  <a:t> </a:t>
                </a:r>
              </a:p>
            </p:txBody>
          </p:sp>
        </mc:Fallback>
      </mc:AlternateContent>
      <p:pic>
        <p:nvPicPr>
          <p:cNvPr id="98" name="Picture 97" descr="A graph of a function&#10;&#10;AI-generated content may be incorrect.">
            <a:extLst>
              <a:ext uri="{FF2B5EF4-FFF2-40B4-BE49-F238E27FC236}">
                <a16:creationId xmlns:a16="http://schemas.microsoft.com/office/drawing/2014/main" id="{580E504A-D32C-339B-D9F7-12EE47963380}"/>
              </a:ext>
            </a:extLst>
          </p:cNvPr>
          <p:cNvPicPr>
            <a:picLocks noChangeAspect="1"/>
          </p:cNvPicPr>
          <p:nvPr/>
        </p:nvPicPr>
        <p:blipFill>
          <a:blip r:embed="rId28"/>
          <a:srcRect t="4768" r="6396"/>
          <a:stretch>
            <a:fillRect/>
          </a:stretch>
        </p:blipFill>
        <p:spPr>
          <a:xfrm>
            <a:off x="22675082" y="3742332"/>
            <a:ext cx="7275311" cy="4817871"/>
          </a:xfrm>
          <a:prstGeom prst="rect">
            <a:avLst/>
          </a:prstGeom>
          <a:ln w="57150">
            <a:solidFill>
              <a:srgbClr val="FFFFFF"/>
            </a:solidFill>
          </a:ln>
        </p:spPr>
      </p:pic>
      <mc:AlternateContent xmlns:mc="http://schemas.openxmlformats.org/markup-compatibility/2006" xmlns:a14="http://schemas.microsoft.com/office/drawing/2010/main">
        <mc:Choice Requires="a14">
          <p:sp>
            <p:nvSpPr>
              <p:cNvPr id="99" name="TextBox 98">
                <a:extLst>
                  <a:ext uri="{FF2B5EF4-FFF2-40B4-BE49-F238E27FC236}">
                    <a16:creationId xmlns:a16="http://schemas.microsoft.com/office/drawing/2014/main" id="{6DFF726D-F2D9-34E9-966F-52FC6DB1A238}"/>
                  </a:ext>
                </a:extLst>
              </p:cNvPr>
              <p:cNvSpPr txBox="1"/>
              <p:nvPr/>
            </p:nvSpPr>
            <p:spPr>
              <a:xfrm>
                <a:off x="28064788" y="7322067"/>
                <a:ext cx="1623361" cy="400110"/>
              </a:xfrm>
              <a:prstGeom prst="rect">
                <a:avLst/>
              </a:prstGeom>
              <a:noFill/>
            </p:spPr>
            <p:txBody>
              <a:bodyPr wrap="square" rtlCol="0">
                <a:spAutoFit/>
              </a:bodyPr>
              <a:lstStyle/>
              <a:p>
                <a14:m>
                  <m:oMath xmlns:m="http://schemas.openxmlformats.org/officeDocument/2006/math">
                    <m:r>
                      <a:rPr lang="en-US" sz="2000" b="0" i="1" smtClean="0">
                        <a:solidFill>
                          <a:schemeClr val="bg1"/>
                        </a:solidFill>
                        <a:latin typeface="Cambria Math" panose="02040503050406030204" pitchFamily="18" charset="0"/>
                        <a:ea typeface="Cambria Math" panose="02040503050406030204" pitchFamily="18" charset="0"/>
                      </a:rPr>
                      <m:t>𝛼</m:t>
                    </m:r>
                  </m:oMath>
                </a14:m>
                <a:r>
                  <a:rPr lang="en-US" sz="2000" dirty="0">
                    <a:solidFill>
                      <a:schemeClr val="bg1"/>
                    </a:solidFill>
                    <a:latin typeface="Helvetica" pitchFamily="2" charset="0"/>
                  </a:rPr>
                  <a:t>, </a:t>
                </a:r>
                <a14:m>
                  <m:oMath xmlns:m="http://schemas.openxmlformats.org/officeDocument/2006/math">
                    <m:r>
                      <a:rPr lang="en-US" sz="2000" b="0" i="1">
                        <a:solidFill>
                          <a:schemeClr val="bg1"/>
                        </a:solidFill>
                        <a:latin typeface="Cambria Math" panose="02040503050406030204" pitchFamily="18" charset="0"/>
                        <a:ea typeface="Cambria Math" panose="02040503050406030204" pitchFamily="18" charset="0"/>
                      </a:rPr>
                      <m:t>𝛽</m:t>
                    </m:r>
                  </m:oMath>
                </a14:m>
                <a:r>
                  <a:rPr lang="en-US" sz="2000" dirty="0">
                    <a:solidFill>
                      <a:schemeClr val="bg1"/>
                    </a:solidFill>
                    <a:latin typeface="Helvetica" pitchFamily="2" charset="0"/>
                  </a:rPr>
                  <a:t> -&gt; [</a:t>
                </a:r>
                <a14:m>
                  <m:oMath xmlns:m="http://schemas.openxmlformats.org/officeDocument/2006/math">
                    <m:r>
                      <a:rPr lang="en-US" sz="2000" b="0" i="1">
                        <a:solidFill>
                          <a:schemeClr val="bg1"/>
                        </a:solidFill>
                        <a:latin typeface="Cambria Math" panose="02040503050406030204" pitchFamily="18" charset="0"/>
                        <a:ea typeface="Cambria Math" panose="02040503050406030204" pitchFamily="18" charset="0"/>
                      </a:rPr>
                      <m:t>𝜇</m:t>
                    </m:r>
                    <m:r>
                      <a:rPr lang="en-US" sz="2000" b="0" i="1" smtClean="0">
                        <a:solidFill>
                          <a:schemeClr val="bg1"/>
                        </a:solidFill>
                        <a:latin typeface="Cambria Math" panose="02040503050406030204" pitchFamily="18" charset="0"/>
                        <a:ea typeface="Cambria Math" panose="02040503050406030204" pitchFamily="18" charset="0"/>
                      </a:rPr>
                      <m:t>, </m:t>
                    </m:r>
                    <m:r>
                      <a:rPr lang="en-US" sz="2000" b="0" i="1" smtClean="0">
                        <a:solidFill>
                          <a:schemeClr val="bg1"/>
                        </a:solidFill>
                        <a:latin typeface="Cambria Math" panose="02040503050406030204" pitchFamily="18" charset="0"/>
                        <a:ea typeface="Cambria Math" panose="02040503050406030204" pitchFamily="18" charset="0"/>
                      </a:rPr>
                      <m:t>𝑒</m:t>
                    </m:r>
                    <m:r>
                      <a:rPr lang="en-US" sz="2000" b="0" i="0" smtClean="0">
                        <a:solidFill>
                          <a:schemeClr val="bg1"/>
                        </a:solidFill>
                        <a:latin typeface="Cambria Math" panose="02040503050406030204" pitchFamily="18" charset="0"/>
                        <a:ea typeface="Cambria Math" panose="02040503050406030204" pitchFamily="18" charset="0"/>
                      </a:rPr>
                      <m:t>]</m:t>
                    </m:r>
                  </m:oMath>
                </a14:m>
                <a:r>
                  <a:rPr lang="en-US" sz="2000" dirty="0">
                    <a:solidFill>
                      <a:schemeClr val="bg1"/>
                    </a:solidFill>
                    <a:latin typeface="Helvetica" pitchFamily="2" charset="0"/>
                  </a:rPr>
                  <a:t>  </a:t>
                </a:r>
              </a:p>
            </p:txBody>
          </p:sp>
        </mc:Choice>
        <mc:Fallback xmlns="">
          <p:sp>
            <p:nvSpPr>
              <p:cNvPr id="99" name="TextBox 98">
                <a:extLst>
                  <a:ext uri="{FF2B5EF4-FFF2-40B4-BE49-F238E27FC236}">
                    <a16:creationId xmlns:a16="http://schemas.microsoft.com/office/drawing/2014/main" id="{6DFF726D-F2D9-34E9-966F-52FC6DB1A238}"/>
                  </a:ext>
                </a:extLst>
              </p:cNvPr>
              <p:cNvSpPr txBox="1">
                <a:spLocks noRot="1" noChangeAspect="1" noMove="1" noResize="1" noEditPoints="1" noAdjustHandles="1" noChangeArrowheads="1" noChangeShapeType="1" noTextEdit="1"/>
              </p:cNvSpPr>
              <p:nvPr/>
            </p:nvSpPr>
            <p:spPr>
              <a:xfrm>
                <a:off x="28064788" y="7322067"/>
                <a:ext cx="1623361" cy="400110"/>
              </a:xfrm>
              <a:prstGeom prst="rect">
                <a:avLst/>
              </a:prstGeom>
              <a:blipFill>
                <a:blip r:embed="rId29"/>
                <a:stretch>
                  <a:fillRect t="-3030" b="-272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0" name="Rectangle 99">
                <a:extLst>
                  <a:ext uri="{FF2B5EF4-FFF2-40B4-BE49-F238E27FC236}">
                    <a16:creationId xmlns:a16="http://schemas.microsoft.com/office/drawing/2014/main" id="{4C652002-DEF3-ADE3-298B-714B733B67DA}"/>
                  </a:ext>
                </a:extLst>
              </p:cNvPr>
              <p:cNvSpPr/>
              <p:nvPr/>
            </p:nvSpPr>
            <p:spPr>
              <a:xfrm>
                <a:off x="24367319" y="5377905"/>
                <a:ext cx="1280086" cy="800949"/>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Clr>
                    <a:srgbClr val="FFFFFF"/>
                  </a:buClr>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ea typeface="Cambria Math" panose="02040503050406030204" pitchFamily="18" charset="0"/>
                            </a:rPr>
                            <m:t>𝛿</m:t>
                          </m:r>
                        </m:e>
                        <m:sub>
                          <m:r>
                            <a:rPr lang="en-US" sz="2000" i="1">
                              <a:solidFill>
                                <a:schemeClr val="tx1"/>
                              </a:solidFill>
                              <a:latin typeface="Cambria Math" panose="02040503050406030204" pitchFamily="18" charset="0"/>
                            </a:rPr>
                            <m:t>𝐶𝑃</m:t>
                          </m:r>
                        </m:sub>
                      </m:sSub>
                      <m:r>
                        <a:rPr lang="en-US" sz="2000" i="1">
                          <a:solidFill>
                            <a:schemeClr val="tx1"/>
                          </a:solidFill>
                          <a:latin typeface="Cambria Math" panose="02040503050406030204" pitchFamily="18" charset="0"/>
                        </a:rPr>
                        <m:t>=0</m:t>
                      </m:r>
                    </m:oMath>
                  </m:oMathPara>
                </a14:m>
                <a:endParaRPr lang="en-US" sz="2000" dirty="0">
                  <a:solidFill>
                    <a:schemeClr val="tx1"/>
                  </a:solidFill>
                  <a:latin typeface="Helvetica" pitchFamily="2" charset="0"/>
                </a:endParaRPr>
              </a:p>
              <a:p>
                <a:pPr algn="ctr">
                  <a:buClr>
                    <a:srgbClr val="FFFFFF"/>
                  </a:buClr>
                </a:pPr>
                <a:r>
                  <a:rPr lang="en-US" sz="2000" dirty="0">
                    <a:solidFill>
                      <a:schemeClr val="tx1"/>
                    </a:solidFill>
                    <a:latin typeface="Helvetica" pitchFamily="2" charset="0"/>
                  </a:rPr>
                  <a:t>NO </a:t>
                </a:r>
                <a:endParaRPr lang="en-US" dirty="0">
                  <a:solidFill>
                    <a:schemeClr val="tx1"/>
                  </a:solidFill>
                  <a:latin typeface="Helvetica" pitchFamily="2" charset="0"/>
                </a:endParaRPr>
              </a:p>
            </p:txBody>
          </p:sp>
        </mc:Choice>
        <mc:Fallback xmlns="">
          <p:sp>
            <p:nvSpPr>
              <p:cNvPr id="100" name="Rectangle 99">
                <a:extLst>
                  <a:ext uri="{FF2B5EF4-FFF2-40B4-BE49-F238E27FC236}">
                    <a16:creationId xmlns:a16="http://schemas.microsoft.com/office/drawing/2014/main" id="{4C652002-DEF3-ADE3-298B-714B733B67DA}"/>
                  </a:ext>
                </a:extLst>
              </p:cNvPr>
              <p:cNvSpPr>
                <a:spLocks noRot="1" noChangeAspect="1" noMove="1" noResize="1" noEditPoints="1" noAdjustHandles="1" noChangeArrowheads="1" noChangeShapeType="1" noTextEdit="1"/>
              </p:cNvSpPr>
              <p:nvPr/>
            </p:nvSpPr>
            <p:spPr>
              <a:xfrm>
                <a:off x="24367319" y="5377905"/>
                <a:ext cx="1280086" cy="800949"/>
              </a:xfrm>
              <a:prstGeom prst="rect">
                <a:avLst/>
              </a:prstGeom>
              <a:blipFill>
                <a:blip r:embed="rId30"/>
                <a:stretch>
                  <a:fillRect b="-6061"/>
                </a:stretch>
              </a:blipFill>
            </p:spPr>
            <p:txBody>
              <a:bodyPr/>
              <a:lstStyle/>
              <a:p>
                <a:r>
                  <a:rPr lang="en-US">
                    <a:noFill/>
                  </a:rPr>
                  <a:t> </a:t>
                </a:r>
              </a:p>
            </p:txBody>
          </p:sp>
        </mc:Fallback>
      </mc:AlternateContent>
      <p:sp>
        <p:nvSpPr>
          <p:cNvPr id="101" name="Rectangle 100">
            <a:extLst>
              <a:ext uri="{FF2B5EF4-FFF2-40B4-BE49-F238E27FC236}">
                <a16:creationId xmlns:a16="http://schemas.microsoft.com/office/drawing/2014/main" id="{B99CCDC1-AB84-4893-EC74-96491CF18440}"/>
              </a:ext>
            </a:extLst>
          </p:cNvPr>
          <p:cNvSpPr/>
          <p:nvPr/>
        </p:nvSpPr>
        <p:spPr>
          <a:xfrm>
            <a:off x="23763045" y="4143042"/>
            <a:ext cx="1208547" cy="495748"/>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Clr>
                <a:srgbClr val="FFFFFF"/>
              </a:buClr>
            </a:pPr>
            <a:r>
              <a:rPr lang="en-US" sz="2000" dirty="0">
                <a:solidFill>
                  <a:srgbClr val="000000"/>
                </a:solidFill>
                <a:latin typeface="Helvetica" pitchFamily="2" charset="0"/>
              </a:rPr>
              <a:t>Figure 3</a:t>
            </a:r>
          </a:p>
        </p:txBody>
      </p:sp>
    </p:spTree>
    <p:extLst>
      <p:ext uri="{BB962C8B-B14F-4D97-AF65-F5344CB8AC3E}">
        <p14:creationId xmlns:p14="http://schemas.microsoft.com/office/powerpoint/2010/main" val="82780443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5089</TotalTime>
  <Words>1100</Words>
  <Application>Microsoft Macintosh PowerPoint</Application>
  <PresentationFormat>Custom</PresentationFormat>
  <Paragraphs>57</Paragraphs>
  <Slides>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Abadi MT Condensed Light</vt:lpstr>
      <vt:lpstr>Aptos</vt:lpstr>
      <vt:lpstr>Aptos Display</vt:lpstr>
      <vt:lpstr>Arial</vt:lpstr>
      <vt:lpstr>Cambria Math</vt:lpstr>
      <vt:lpstr>Chalkboard SE</vt:lpstr>
      <vt:lpstr>Helvetica</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Olivia Bitter</dc:creator>
  <cp:lastModifiedBy>Olivia Bitter</cp:lastModifiedBy>
  <cp:revision>13</cp:revision>
  <dcterms:created xsi:type="dcterms:W3CDTF">2025-08-14T01:13:52Z</dcterms:created>
  <dcterms:modified xsi:type="dcterms:W3CDTF">2025-08-26T03:02:04Z</dcterms:modified>
</cp:coreProperties>
</file>