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8">
  <p:sldMasterIdLst>
    <p:sldMasterId id="2147483648" r:id="rId1"/>
  </p:sldMasterIdLst>
  <p:notesMasterIdLst>
    <p:notesMasterId r:id="rId9"/>
  </p:notesMasterIdLst>
  <p:sldIdLst>
    <p:sldId id="256" r:id="rId2"/>
    <p:sldId id="279" r:id="rId3"/>
    <p:sldId id="364" r:id="rId4"/>
    <p:sldId id="354" r:id="rId5"/>
    <p:sldId id="362" r:id="rId6"/>
    <p:sldId id="353" r:id="rId7"/>
    <p:sldId id="290" r:id="rId8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B41760E-ADC7-57F6-4DBC-74E6DD6FA6A9}" name="Dylan Baillard" initials="DB" userId="S::dylan.baillard@cern.ch::3448c13f-f3c3-481e-8c6d-7fd3270edd85" providerId="AD"/>
  <p188:author id="{F1168770-5D67-5397-FDCA-8802DE6CDF8B}" name="Carla Piccinni" initials="CP" userId="S::carla.piccinni@cern.ch::97ea9e12-7973-4301-a055-edadc029c2f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235091"/>
    <a:srgbClr val="FF9900"/>
    <a:srgbClr val="E15E32"/>
    <a:srgbClr val="73AAE6"/>
    <a:srgbClr val="35EB39"/>
    <a:srgbClr val="6E2466"/>
    <a:srgbClr val="FFFFFF"/>
    <a:srgbClr val="61C4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6751" autoAdjust="0"/>
  </p:normalViewPr>
  <p:slideViewPr>
    <p:cSldViewPr>
      <p:cViewPr>
        <p:scale>
          <a:sx n="150" d="100"/>
          <a:sy n="150" d="100"/>
        </p:scale>
        <p:origin x="42" y="1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8/10/relationships/authors" Target="author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0C29BC-870C-4DA4-B4BC-87690BB352C0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374948B-8B62-4541-96BA-6D827C561E1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Zollern visit to CERN</a:t>
          </a:r>
          <a:endParaRPr lang="en-US"/>
        </a:p>
      </dgm:t>
    </dgm:pt>
    <dgm:pt modelId="{CEF9599E-5C5D-4BFA-BB58-C46963E42EE0}" type="parTrans" cxnId="{A0513B89-7166-4B1F-8DEC-3C2DBEDB7531}">
      <dgm:prSet/>
      <dgm:spPr/>
      <dgm:t>
        <a:bodyPr/>
        <a:lstStyle/>
        <a:p>
          <a:endParaRPr lang="en-US"/>
        </a:p>
      </dgm:t>
    </dgm:pt>
    <dgm:pt modelId="{5407AD99-2035-444F-B427-7F52AF984C17}" type="sibTrans" cxnId="{A0513B89-7166-4B1F-8DEC-3C2DBEDB7531}">
      <dgm:prSet/>
      <dgm:spPr/>
      <dgm:t>
        <a:bodyPr/>
        <a:lstStyle/>
        <a:p>
          <a:endParaRPr lang="en-US"/>
        </a:p>
      </dgm:t>
    </dgm:pt>
    <dgm:pt modelId="{722B3203-DCAE-4322-BB30-C250FB4938E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Pre-series production updates</a:t>
          </a:r>
          <a:endParaRPr lang="en-US"/>
        </a:p>
      </dgm:t>
    </dgm:pt>
    <dgm:pt modelId="{507A799A-EDD1-410B-A4F0-9EB2857A9085}" type="parTrans" cxnId="{4D1D6948-11CE-40E9-8117-703367FB9EB5}">
      <dgm:prSet/>
      <dgm:spPr/>
      <dgm:t>
        <a:bodyPr/>
        <a:lstStyle/>
        <a:p>
          <a:endParaRPr lang="en-US"/>
        </a:p>
      </dgm:t>
    </dgm:pt>
    <dgm:pt modelId="{F0AB2479-4744-4D67-A2E9-425468C1BE07}" type="sibTrans" cxnId="{4D1D6948-11CE-40E9-8117-703367FB9EB5}">
      <dgm:prSet/>
      <dgm:spPr/>
      <dgm:t>
        <a:bodyPr/>
        <a:lstStyle/>
        <a:p>
          <a:endParaRPr lang="en-US"/>
        </a:p>
      </dgm:t>
    </dgm:pt>
    <dgm:pt modelId="{BB0FCD78-7F6D-4BFA-B2C6-62EF762BEC7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Series production updates</a:t>
          </a:r>
          <a:endParaRPr lang="en-US"/>
        </a:p>
      </dgm:t>
    </dgm:pt>
    <dgm:pt modelId="{8A7DA209-63DF-479C-9246-DED396D0420C}" type="parTrans" cxnId="{6F5A40E5-A36B-4E16-B4F6-04C54F1E1CD8}">
      <dgm:prSet/>
      <dgm:spPr/>
      <dgm:t>
        <a:bodyPr/>
        <a:lstStyle/>
        <a:p>
          <a:endParaRPr lang="en-US"/>
        </a:p>
      </dgm:t>
    </dgm:pt>
    <dgm:pt modelId="{B8F01B7D-0649-4D00-8ACE-64BAA1E1C7E5}" type="sibTrans" cxnId="{6F5A40E5-A36B-4E16-B4F6-04C54F1E1CD8}">
      <dgm:prSet/>
      <dgm:spPr/>
      <dgm:t>
        <a:bodyPr/>
        <a:lstStyle/>
        <a:p>
          <a:endParaRPr lang="en-US"/>
        </a:p>
      </dgm:t>
    </dgm:pt>
    <dgm:pt modelId="{F22B39C3-9C59-4F30-A9A1-5080527A3E7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Ultrasound test updates</a:t>
          </a:r>
          <a:endParaRPr lang="en-US" dirty="0"/>
        </a:p>
      </dgm:t>
    </dgm:pt>
    <dgm:pt modelId="{A72A47BA-2A11-4481-97FA-5B979BC058A8}" type="parTrans" cxnId="{AB39EAD1-0335-44CA-BFB3-593D97E566B3}">
      <dgm:prSet/>
      <dgm:spPr/>
      <dgm:t>
        <a:bodyPr/>
        <a:lstStyle/>
        <a:p>
          <a:endParaRPr lang="en-US"/>
        </a:p>
      </dgm:t>
    </dgm:pt>
    <dgm:pt modelId="{E710B975-3FF8-46E4-89B4-FFAAD51441ED}" type="sibTrans" cxnId="{AB39EAD1-0335-44CA-BFB3-593D97E566B3}">
      <dgm:prSet/>
      <dgm:spPr/>
      <dgm:t>
        <a:bodyPr/>
        <a:lstStyle/>
        <a:p>
          <a:endParaRPr lang="en-US"/>
        </a:p>
      </dgm:t>
    </dgm:pt>
    <dgm:pt modelId="{39EC9C72-D799-454A-9BA2-7F60F119C7E8}" type="pres">
      <dgm:prSet presAssocID="{D90C29BC-870C-4DA4-B4BC-87690BB352C0}" presName="root" presStyleCnt="0">
        <dgm:presLayoutVars>
          <dgm:dir/>
          <dgm:resizeHandles val="exact"/>
        </dgm:presLayoutVars>
      </dgm:prSet>
      <dgm:spPr/>
    </dgm:pt>
    <dgm:pt modelId="{BE9E98D1-FCF6-4289-B414-D3727352E6E2}" type="pres">
      <dgm:prSet presAssocID="{F374948B-8B62-4541-96BA-6D827C561E10}" presName="compNode" presStyleCnt="0"/>
      <dgm:spPr/>
    </dgm:pt>
    <dgm:pt modelId="{73B1CB34-86D0-4289-8760-44D950C688C1}" type="pres">
      <dgm:prSet presAssocID="{F374948B-8B62-4541-96BA-6D827C561E10}" presName="bgRect" presStyleLbl="bgShp" presStyleIdx="0" presStyleCnt="4"/>
      <dgm:spPr/>
    </dgm:pt>
    <dgm:pt modelId="{C64B69B8-C24E-49CF-A325-554FB154A397}" type="pres">
      <dgm:prSet presAssocID="{F374948B-8B62-4541-96BA-6D827C561E10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arch"/>
        </a:ext>
      </dgm:extLst>
    </dgm:pt>
    <dgm:pt modelId="{CA94C5C6-ABF0-4A7D-B01E-B9314C1BEB76}" type="pres">
      <dgm:prSet presAssocID="{F374948B-8B62-4541-96BA-6D827C561E10}" presName="spaceRect" presStyleCnt="0"/>
      <dgm:spPr/>
    </dgm:pt>
    <dgm:pt modelId="{58521E34-B58D-43ED-B80D-10190C86422E}" type="pres">
      <dgm:prSet presAssocID="{F374948B-8B62-4541-96BA-6D827C561E10}" presName="parTx" presStyleLbl="revTx" presStyleIdx="0" presStyleCnt="4">
        <dgm:presLayoutVars>
          <dgm:chMax val="0"/>
          <dgm:chPref val="0"/>
        </dgm:presLayoutVars>
      </dgm:prSet>
      <dgm:spPr/>
    </dgm:pt>
    <dgm:pt modelId="{D659B129-DF3F-4D58-BF16-CED2765CBB96}" type="pres">
      <dgm:prSet presAssocID="{5407AD99-2035-444F-B427-7F52AF984C17}" presName="sibTrans" presStyleCnt="0"/>
      <dgm:spPr/>
    </dgm:pt>
    <dgm:pt modelId="{0CBBD4C9-6E4E-4056-A6EC-57564D29BA2C}" type="pres">
      <dgm:prSet presAssocID="{722B3203-DCAE-4322-BB30-C250FB4938EE}" presName="compNode" presStyleCnt="0"/>
      <dgm:spPr/>
    </dgm:pt>
    <dgm:pt modelId="{A3831770-EB59-48F9-87B0-2059C6899FD8}" type="pres">
      <dgm:prSet presAssocID="{722B3203-DCAE-4322-BB30-C250FB4938EE}" presName="bgRect" presStyleLbl="bgShp" presStyleIdx="1" presStyleCnt="4"/>
      <dgm:spPr/>
    </dgm:pt>
    <dgm:pt modelId="{AD2EFE0A-2199-4539-8386-9ACABDC60D7A}" type="pres">
      <dgm:prSet presAssocID="{722B3203-DCAE-4322-BB30-C250FB4938EE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ploy"/>
        </a:ext>
      </dgm:extLst>
    </dgm:pt>
    <dgm:pt modelId="{5DC228A7-3D0A-4A04-AF2E-6726165003BA}" type="pres">
      <dgm:prSet presAssocID="{722B3203-DCAE-4322-BB30-C250FB4938EE}" presName="spaceRect" presStyleCnt="0"/>
      <dgm:spPr/>
    </dgm:pt>
    <dgm:pt modelId="{F6620CA3-8834-40BA-96F7-B01BF4950A64}" type="pres">
      <dgm:prSet presAssocID="{722B3203-DCAE-4322-BB30-C250FB4938EE}" presName="parTx" presStyleLbl="revTx" presStyleIdx="1" presStyleCnt="4">
        <dgm:presLayoutVars>
          <dgm:chMax val="0"/>
          <dgm:chPref val="0"/>
        </dgm:presLayoutVars>
      </dgm:prSet>
      <dgm:spPr/>
    </dgm:pt>
    <dgm:pt modelId="{1C694D78-A919-4073-A5FF-61E7E72353C3}" type="pres">
      <dgm:prSet presAssocID="{F0AB2479-4744-4D67-A2E9-425468C1BE07}" presName="sibTrans" presStyleCnt="0"/>
      <dgm:spPr/>
    </dgm:pt>
    <dgm:pt modelId="{BAAB27DC-110C-4ECC-A83A-E51AA3671DE2}" type="pres">
      <dgm:prSet presAssocID="{BB0FCD78-7F6D-4BFA-B2C6-62EF762BEC7A}" presName="compNode" presStyleCnt="0"/>
      <dgm:spPr/>
    </dgm:pt>
    <dgm:pt modelId="{5C73458D-B584-43DD-8392-111F8C084CD1}" type="pres">
      <dgm:prSet presAssocID="{BB0FCD78-7F6D-4BFA-B2C6-62EF762BEC7A}" presName="bgRect" presStyleLbl="bgShp" presStyleIdx="2" presStyleCnt="4"/>
      <dgm:spPr/>
    </dgm:pt>
    <dgm:pt modelId="{9E4B1C35-451E-4E30-93D2-A6C9EEE9631C}" type="pres">
      <dgm:prSet presAssocID="{BB0FCD78-7F6D-4BFA-B2C6-62EF762BEC7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em"/>
        </a:ext>
      </dgm:extLst>
    </dgm:pt>
    <dgm:pt modelId="{714316B0-657B-400D-BEE9-8FE2B1DF3958}" type="pres">
      <dgm:prSet presAssocID="{BB0FCD78-7F6D-4BFA-B2C6-62EF762BEC7A}" presName="spaceRect" presStyleCnt="0"/>
      <dgm:spPr/>
    </dgm:pt>
    <dgm:pt modelId="{1A6BDC3E-E812-4B6E-BC82-A28EF4F8C3BC}" type="pres">
      <dgm:prSet presAssocID="{BB0FCD78-7F6D-4BFA-B2C6-62EF762BEC7A}" presName="parTx" presStyleLbl="revTx" presStyleIdx="2" presStyleCnt="4">
        <dgm:presLayoutVars>
          <dgm:chMax val="0"/>
          <dgm:chPref val="0"/>
        </dgm:presLayoutVars>
      </dgm:prSet>
      <dgm:spPr/>
    </dgm:pt>
    <dgm:pt modelId="{1D4751E6-8AA8-42D2-A4FD-9AFE939DDAB1}" type="pres">
      <dgm:prSet presAssocID="{B8F01B7D-0649-4D00-8ACE-64BAA1E1C7E5}" presName="sibTrans" presStyleCnt="0"/>
      <dgm:spPr/>
    </dgm:pt>
    <dgm:pt modelId="{29CBC682-DCC2-4FBF-8858-5BA19C6C0468}" type="pres">
      <dgm:prSet presAssocID="{F22B39C3-9C59-4F30-A9A1-5080527A3E7E}" presName="compNode" presStyleCnt="0"/>
      <dgm:spPr/>
    </dgm:pt>
    <dgm:pt modelId="{352668C9-0880-4FDD-BA94-DD5054E3CBED}" type="pres">
      <dgm:prSet presAssocID="{F22B39C3-9C59-4F30-A9A1-5080527A3E7E}" presName="bgRect" presStyleLbl="bgShp" presStyleIdx="3" presStyleCnt="4"/>
      <dgm:spPr/>
    </dgm:pt>
    <dgm:pt modelId="{1CCB8584-EB98-44F0-BDEF-A4164E246E0F}" type="pres">
      <dgm:prSet presAssocID="{F22B39C3-9C59-4F30-A9A1-5080527A3E7E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mmitments"/>
        </a:ext>
      </dgm:extLst>
    </dgm:pt>
    <dgm:pt modelId="{BB1050E6-9592-417F-B650-5975B9AD141D}" type="pres">
      <dgm:prSet presAssocID="{F22B39C3-9C59-4F30-A9A1-5080527A3E7E}" presName="spaceRect" presStyleCnt="0"/>
      <dgm:spPr/>
    </dgm:pt>
    <dgm:pt modelId="{F3CFBEE2-4E50-4133-B776-0D393EBDD398}" type="pres">
      <dgm:prSet presAssocID="{F22B39C3-9C59-4F30-A9A1-5080527A3E7E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09F53703-3561-4D9B-9885-20BFD2E1B977}" type="presOf" srcId="{722B3203-DCAE-4322-BB30-C250FB4938EE}" destId="{F6620CA3-8834-40BA-96F7-B01BF4950A64}" srcOrd="0" destOrd="0" presId="urn:microsoft.com/office/officeart/2018/2/layout/IconVerticalSolidList"/>
    <dgm:cxn modelId="{7C773A0A-0948-41BC-8118-8418CB5D5DDC}" type="presOf" srcId="{BB0FCD78-7F6D-4BFA-B2C6-62EF762BEC7A}" destId="{1A6BDC3E-E812-4B6E-BC82-A28EF4F8C3BC}" srcOrd="0" destOrd="0" presId="urn:microsoft.com/office/officeart/2018/2/layout/IconVerticalSolidList"/>
    <dgm:cxn modelId="{D912AB26-226F-4909-A744-25DE32E4882D}" type="presOf" srcId="{F374948B-8B62-4541-96BA-6D827C561E10}" destId="{58521E34-B58D-43ED-B80D-10190C86422E}" srcOrd="0" destOrd="0" presId="urn:microsoft.com/office/officeart/2018/2/layout/IconVerticalSolidList"/>
    <dgm:cxn modelId="{4D1D6948-11CE-40E9-8117-703367FB9EB5}" srcId="{D90C29BC-870C-4DA4-B4BC-87690BB352C0}" destId="{722B3203-DCAE-4322-BB30-C250FB4938EE}" srcOrd="1" destOrd="0" parTransId="{507A799A-EDD1-410B-A4F0-9EB2857A9085}" sibTransId="{F0AB2479-4744-4D67-A2E9-425468C1BE07}"/>
    <dgm:cxn modelId="{C840147D-1896-4CAA-B6DC-7ACD0854232F}" type="presOf" srcId="{F22B39C3-9C59-4F30-A9A1-5080527A3E7E}" destId="{F3CFBEE2-4E50-4133-B776-0D393EBDD398}" srcOrd="0" destOrd="0" presId="urn:microsoft.com/office/officeart/2018/2/layout/IconVerticalSolidList"/>
    <dgm:cxn modelId="{A0513B89-7166-4B1F-8DEC-3C2DBEDB7531}" srcId="{D90C29BC-870C-4DA4-B4BC-87690BB352C0}" destId="{F374948B-8B62-4541-96BA-6D827C561E10}" srcOrd="0" destOrd="0" parTransId="{CEF9599E-5C5D-4BFA-BB58-C46963E42EE0}" sibTransId="{5407AD99-2035-444F-B427-7F52AF984C17}"/>
    <dgm:cxn modelId="{47385D8E-58D6-4A8A-968A-815F02DEED55}" type="presOf" srcId="{D90C29BC-870C-4DA4-B4BC-87690BB352C0}" destId="{39EC9C72-D799-454A-9BA2-7F60F119C7E8}" srcOrd="0" destOrd="0" presId="urn:microsoft.com/office/officeart/2018/2/layout/IconVerticalSolidList"/>
    <dgm:cxn modelId="{AB39EAD1-0335-44CA-BFB3-593D97E566B3}" srcId="{D90C29BC-870C-4DA4-B4BC-87690BB352C0}" destId="{F22B39C3-9C59-4F30-A9A1-5080527A3E7E}" srcOrd="3" destOrd="0" parTransId="{A72A47BA-2A11-4481-97FA-5B979BC058A8}" sibTransId="{E710B975-3FF8-46E4-89B4-FFAAD51441ED}"/>
    <dgm:cxn modelId="{6F5A40E5-A36B-4E16-B4F6-04C54F1E1CD8}" srcId="{D90C29BC-870C-4DA4-B4BC-87690BB352C0}" destId="{BB0FCD78-7F6D-4BFA-B2C6-62EF762BEC7A}" srcOrd="2" destOrd="0" parTransId="{8A7DA209-63DF-479C-9246-DED396D0420C}" sibTransId="{B8F01B7D-0649-4D00-8ACE-64BAA1E1C7E5}"/>
    <dgm:cxn modelId="{C8520E68-DCE3-4EA4-8327-2001FA00609E}" type="presParOf" srcId="{39EC9C72-D799-454A-9BA2-7F60F119C7E8}" destId="{BE9E98D1-FCF6-4289-B414-D3727352E6E2}" srcOrd="0" destOrd="0" presId="urn:microsoft.com/office/officeart/2018/2/layout/IconVerticalSolidList"/>
    <dgm:cxn modelId="{582D08B8-680F-4BEB-A437-332BAAB5D8C5}" type="presParOf" srcId="{BE9E98D1-FCF6-4289-B414-D3727352E6E2}" destId="{73B1CB34-86D0-4289-8760-44D950C688C1}" srcOrd="0" destOrd="0" presId="urn:microsoft.com/office/officeart/2018/2/layout/IconVerticalSolidList"/>
    <dgm:cxn modelId="{4314EA04-DE28-47CA-AE68-5CBE8110A556}" type="presParOf" srcId="{BE9E98D1-FCF6-4289-B414-D3727352E6E2}" destId="{C64B69B8-C24E-49CF-A325-554FB154A397}" srcOrd="1" destOrd="0" presId="urn:microsoft.com/office/officeart/2018/2/layout/IconVerticalSolidList"/>
    <dgm:cxn modelId="{551A9C98-2E43-468E-BCC9-6DADE3032EC5}" type="presParOf" srcId="{BE9E98D1-FCF6-4289-B414-D3727352E6E2}" destId="{CA94C5C6-ABF0-4A7D-B01E-B9314C1BEB76}" srcOrd="2" destOrd="0" presId="urn:microsoft.com/office/officeart/2018/2/layout/IconVerticalSolidList"/>
    <dgm:cxn modelId="{29DB4E92-A357-41D2-B5D0-63BE38C66911}" type="presParOf" srcId="{BE9E98D1-FCF6-4289-B414-D3727352E6E2}" destId="{58521E34-B58D-43ED-B80D-10190C86422E}" srcOrd="3" destOrd="0" presId="urn:microsoft.com/office/officeart/2018/2/layout/IconVerticalSolidList"/>
    <dgm:cxn modelId="{CB32A1D7-8F3D-4840-9926-576D2F723856}" type="presParOf" srcId="{39EC9C72-D799-454A-9BA2-7F60F119C7E8}" destId="{D659B129-DF3F-4D58-BF16-CED2765CBB96}" srcOrd="1" destOrd="0" presId="urn:microsoft.com/office/officeart/2018/2/layout/IconVerticalSolidList"/>
    <dgm:cxn modelId="{47039E4C-0F2F-42DF-AB71-591902FBA3FD}" type="presParOf" srcId="{39EC9C72-D799-454A-9BA2-7F60F119C7E8}" destId="{0CBBD4C9-6E4E-4056-A6EC-57564D29BA2C}" srcOrd="2" destOrd="0" presId="urn:microsoft.com/office/officeart/2018/2/layout/IconVerticalSolidList"/>
    <dgm:cxn modelId="{D5013278-F2A9-46D0-9E41-379999893F42}" type="presParOf" srcId="{0CBBD4C9-6E4E-4056-A6EC-57564D29BA2C}" destId="{A3831770-EB59-48F9-87B0-2059C6899FD8}" srcOrd="0" destOrd="0" presId="urn:microsoft.com/office/officeart/2018/2/layout/IconVerticalSolidList"/>
    <dgm:cxn modelId="{63978DDE-EAF7-4077-BB6D-23FA1558AB9D}" type="presParOf" srcId="{0CBBD4C9-6E4E-4056-A6EC-57564D29BA2C}" destId="{AD2EFE0A-2199-4539-8386-9ACABDC60D7A}" srcOrd="1" destOrd="0" presId="urn:microsoft.com/office/officeart/2018/2/layout/IconVerticalSolidList"/>
    <dgm:cxn modelId="{232F7B95-F49E-4491-A0DD-883674C55AA8}" type="presParOf" srcId="{0CBBD4C9-6E4E-4056-A6EC-57564D29BA2C}" destId="{5DC228A7-3D0A-4A04-AF2E-6726165003BA}" srcOrd="2" destOrd="0" presId="urn:microsoft.com/office/officeart/2018/2/layout/IconVerticalSolidList"/>
    <dgm:cxn modelId="{C8851266-CAEE-4C12-85EC-C04B3702092B}" type="presParOf" srcId="{0CBBD4C9-6E4E-4056-A6EC-57564D29BA2C}" destId="{F6620CA3-8834-40BA-96F7-B01BF4950A64}" srcOrd="3" destOrd="0" presId="urn:microsoft.com/office/officeart/2018/2/layout/IconVerticalSolidList"/>
    <dgm:cxn modelId="{07C6B8AB-F40E-43F0-B28B-C37CA6CDA0A8}" type="presParOf" srcId="{39EC9C72-D799-454A-9BA2-7F60F119C7E8}" destId="{1C694D78-A919-4073-A5FF-61E7E72353C3}" srcOrd="3" destOrd="0" presId="urn:microsoft.com/office/officeart/2018/2/layout/IconVerticalSolidList"/>
    <dgm:cxn modelId="{813DAAB3-0179-42A4-9E1F-F0B6F70B7BDF}" type="presParOf" srcId="{39EC9C72-D799-454A-9BA2-7F60F119C7E8}" destId="{BAAB27DC-110C-4ECC-A83A-E51AA3671DE2}" srcOrd="4" destOrd="0" presId="urn:microsoft.com/office/officeart/2018/2/layout/IconVerticalSolidList"/>
    <dgm:cxn modelId="{A2E38BD0-6095-4775-8535-20911E4932B3}" type="presParOf" srcId="{BAAB27DC-110C-4ECC-A83A-E51AA3671DE2}" destId="{5C73458D-B584-43DD-8392-111F8C084CD1}" srcOrd="0" destOrd="0" presId="urn:microsoft.com/office/officeart/2018/2/layout/IconVerticalSolidList"/>
    <dgm:cxn modelId="{DB97B54B-4452-4A9D-9AFD-8301832E9AC5}" type="presParOf" srcId="{BAAB27DC-110C-4ECC-A83A-E51AA3671DE2}" destId="{9E4B1C35-451E-4E30-93D2-A6C9EEE9631C}" srcOrd="1" destOrd="0" presId="urn:microsoft.com/office/officeart/2018/2/layout/IconVerticalSolidList"/>
    <dgm:cxn modelId="{598A5576-F773-418F-BA2A-C1EE9640A8A0}" type="presParOf" srcId="{BAAB27DC-110C-4ECC-A83A-E51AA3671DE2}" destId="{714316B0-657B-400D-BEE9-8FE2B1DF3958}" srcOrd="2" destOrd="0" presId="urn:microsoft.com/office/officeart/2018/2/layout/IconVerticalSolidList"/>
    <dgm:cxn modelId="{88C5A597-BB86-41A6-A76F-BE5EC6E6A2ED}" type="presParOf" srcId="{BAAB27DC-110C-4ECC-A83A-E51AA3671DE2}" destId="{1A6BDC3E-E812-4B6E-BC82-A28EF4F8C3BC}" srcOrd="3" destOrd="0" presId="urn:microsoft.com/office/officeart/2018/2/layout/IconVerticalSolidList"/>
    <dgm:cxn modelId="{DA046771-7A7A-4F2F-B16F-B759B2A581FD}" type="presParOf" srcId="{39EC9C72-D799-454A-9BA2-7F60F119C7E8}" destId="{1D4751E6-8AA8-42D2-A4FD-9AFE939DDAB1}" srcOrd="5" destOrd="0" presId="urn:microsoft.com/office/officeart/2018/2/layout/IconVerticalSolidList"/>
    <dgm:cxn modelId="{8F658E11-72F7-4CD0-9A35-4E8951F5D019}" type="presParOf" srcId="{39EC9C72-D799-454A-9BA2-7F60F119C7E8}" destId="{29CBC682-DCC2-4FBF-8858-5BA19C6C0468}" srcOrd="6" destOrd="0" presId="urn:microsoft.com/office/officeart/2018/2/layout/IconVerticalSolidList"/>
    <dgm:cxn modelId="{8C4D7AD9-76CF-4B12-8609-05488B8BAC58}" type="presParOf" srcId="{29CBC682-DCC2-4FBF-8858-5BA19C6C0468}" destId="{352668C9-0880-4FDD-BA94-DD5054E3CBED}" srcOrd="0" destOrd="0" presId="urn:microsoft.com/office/officeart/2018/2/layout/IconVerticalSolidList"/>
    <dgm:cxn modelId="{EE04453C-6720-4678-943E-2EB7C43A3362}" type="presParOf" srcId="{29CBC682-DCC2-4FBF-8858-5BA19C6C0468}" destId="{1CCB8584-EB98-44F0-BDEF-A4164E246E0F}" srcOrd="1" destOrd="0" presId="urn:microsoft.com/office/officeart/2018/2/layout/IconVerticalSolidList"/>
    <dgm:cxn modelId="{64649792-96F2-4C3A-8D9F-644146B3CEFF}" type="presParOf" srcId="{29CBC682-DCC2-4FBF-8858-5BA19C6C0468}" destId="{BB1050E6-9592-417F-B650-5975B9AD141D}" srcOrd="2" destOrd="0" presId="urn:microsoft.com/office/officeart/2018/2/layout/IconVerticalSolidList"/>
    <dgm:cxn modelId="{DC45C28F-4FF1-4BA3-B0F3-689994C45FEC}" type="presParOf" srcId="{29CBC682-DCC2-4FBF-8858-5BA19C6C0468}" destId="{F3CFBEE2-4E50-4133-B776-0D393EBDD39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B1CB34-86D0-4289-8760-44D950C688C1}">
      <dsp:nvSpPr>
        <dsp:cNvPr id="0" name=""/>
        <dsp:cNvSpPr/>
      </dsp:nvSpPr>
      <dsp:spPr>
        <a:xfrm>
          <a:off x="0" y="1912"/>
          <a:ext cx="11376024" cy="96940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4B69B8-C24E-49CF-A325-554FB154A397}">
      <dsp:nvSpPr>
        <dsp:cNvPr id="0" name=""/>
        <dsp:cNvSpPr/>
      </dsp:nvSpPr>
      <dsp:spPr>
        <a:xfrm>
          <a:off x="293245" y="220029"/>
          <a:ext cx="533174" cy="53317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521E34-B58D-43ED-B80D-10190C86422E}">
      <dsp:nvSpPr>
        <dsp:cNvPr id="0" name=""/>
        <dsp:cNvSpPr/>
      </dsp:nvSpPr>
      <dsp:spPr>
        <a:xfrm>
          <a:off x="1119665" y="1912"/>
          <a:ext cx="10256358" cy="969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596" tIns="102596" rIns="102596" bIns="102596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/>
            <a:t>Zollern visit to CERN</a:t>
          </a:r>
          <a:endParaRPr lang="en-US" sz="2200" kern="1200"/>
        </a:p>
      </dsp:txBody>
      <dsp:txXfrm>
        <a:off x="1119665" y="1912"/>
        <a:ext cx="10256358" cy="969407"/>
      </dsp:txXfrm>
    </dsp:sp>
    <dsp:sp modelId="{A3831770-EB59-48F9-87B0-2059C6899FD8}">
      <dsp:nvSpPr>
        <dsp:cNvPr id="0" name=""/>
        <dsp:cNvSpPr/>
      </dsp:nvSpPr>
      <dsp:spPr>
        <a:xfrm>
          <a:off x="0" y="1213672"/>
          <a:ext cx="11376024" cy="96940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2EFE0A-2199-4539-8386-9ACABDC60D7A}">
      <dsp:nvSpPr>
        <dsp:cNvPr id="0" name=""/>
        <dsp:cNvSpPr/>
      </dsp:nvSpPr>
      <dsp:spPr>
        <a:xfrm>
          <a:off x="293245" y="1431789"/>
          <a:ext cx="533174" cy="53317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620CA3-8834-40BA-96F7-B01BF4950A64}">
      <dsp:nvSpPr>
        <dsp:cNvPr id="0" name=""/>
        <dsp:cNvSpPr/>
      </dsp:nvSpPr>
      <dsp:spPr>
        <a:xfrm>
          <a:off x="1119665" y="1213672"/>
          <a:ext cx="10256358" cy="969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596" tIns="102596" rIns="102596" bIns="102596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/>
            <a:t>Pre-series production updates</a:t>
          </a:r>
          <a:endParaRPr lang="en-US" sz="2200" kern="1200"/>
        </a:p>
      </dsp:txBody>
      <dsp:txXfrm>
        <a:off x="1119665" y="1213672"/>
        <a:ext cx="10256358" cy="969407"/>
      </dsp:txXfrm>
    </dsp:sp>
    <dsp:sp modelId="{5C73458D-B584-43DD-8392-111F8C084CD1}">
      <dsp:nvSpPr>
        <dsp:cNvPr id="0" name=""/>
        <dsp:cNvSpPr/>
      </dsp:nvSpPr>
      <dsp:spPr>
        <a:xfrm>
          <a:off x="0" y="2425431"/>
          <a:ext cx="11376024" cy="96940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4B1C35-451E-4E30-93D2-A6C9EEE9631C}">
      <dsp:nvSpPr>
        <dsp:cNvPr id="0" name=""/>
        <dsp:cNvSpPr/>
      </dsp:nvSpPr>
      <dsp:spPr>
        <a:xfrm>
          <a:off x="293245" y="2643548"/>
          <a:ext cx="533174" cy="53317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6BDC3E-E812-4B6E-BC82-A28EF4F8C3BC}">
      <dsp:nvSpPr>
        <dsp:cNvPr id="0" name=""/>
        <dsp:cNvSpPr/>
      </dsp:nvSpPr>
      <dsp:spPr>
        <a:xfrm>
          <a:off x="1119665" y="2425431"/>
          <a:ext cx="10256358" cy="969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596" tIns="102596" rIns="102596" bIns="102596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/>
            <a:t>Series production updates</a:t>
          </a:r>
          <a:endParaRPr lang="en-US" sz="2200" kern="1200"/>
        </a:p>
      </dsp:txBody>
      <dsp:txXfrm>
        <a:off x="1119665" y="2425431"/>
        <a:ext cx="10256358" cy="969407"/>
      </dsp:txXfrm>
    </dsp:sp>
    <dsp:sp modelId="{352668C9-0880-4FDD-BA94-DD5054E3CBED}">
      <dsp:nvSpPr>
        <dsp:cNvPr id="0" name=""/>
        <dsp:cNvSpPr/>
      </dsp:nvSpPr>
      <dsp:spPr>
        <a:xfrm>
          <a:off x="0" y="3637191"/>
          <a:ext cx="11376024" cy="96940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CB8584-EB98-44F0-BDEF-A4164E246E0F}">
      <dsp:nvSpPr>
        <dsp:cNvPr id="0" name=""/>
        <dsp:cNvSpPr/>
      </dsp:nvSpPr>
      <dsp:spPr>
        <a:xfrm>
          <a:off x="293245" y="3855308"/>
          <a:ext cx="533174" cy="53317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CFBEE2-4E50-4133-B776-0D393EBDD398}">
      <dsp:nvSpPr>
        <dsp:cNvPr id="0" name=""/>
        <dsp:cNvSpPr/>
      </dsp:nvSpPr>
      <dsp:spPr>
        <a:xfrm>
          <a:off x="1119665" y="3637191"/>
          <a:ext cx="10256358" cy="969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596" tIns="102596" rIns="102596" bIns="102596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Ultrasound test updates</a:t>
          </a:r>
          <a:endParaRPr lang="en-US" sz="2200" kern="1200" dirty="0"/>
        </a:p>
      </dsp:txBody>
      <dsp:txXfrm>
        <a:off x="1119665" y="3637191"/>
        <a:ext cx="10256358" cy="9694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61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353E5E-9DBE-9C79-322C-48DA02ED97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573639-4A8E-6309-12A1-904DC4C392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3593B2-327B-3781-A06D-47361EBDAF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0B91A-DD94-764E-1E89-3C31E3FD74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528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543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Supply of Forged CuCr1Zr Blanks for HL-LHC collimators - C. Piccinni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Supply of Forged CuCr1Zr Blanks for HL-LHC collimators - C. Piccinni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Supply of Forged CuCr1Zr Blanks for HL-LHC collimators - C. Piccinni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Supply of Forged CuCr1Zr Blanks for HL-LHC collimators - C. Piccinni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Supply of Forged CuCr1Zr Blanks for HL-LHC collimators - C. Piccinni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Supply of Forged CuCr1Zr Blanks for HL-LHC collimators - C. Piccinni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Supply of Forged CuCr1Zr Blanks for HL-LHC collimators - C. Piccinni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Supply of Forged CuCr1Zr Blanks for HL-LHC collimators - C. Piccinni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Supply of Forged CuCr1Zr Blanks for HL-LHC collimators - C. Piccinni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10/02/25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News with CuCr1Zr contract: US strategy and schedule – </a:t>
            </a:r>
            <a:r>
              <a:rPr lang="en-GB" dirty="0" err="1"/>
              <a:t>L.Hermida</a:t>
            </a:r>
            <a:endParaRPr lang="en-US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Supply of Forged CuCr1Zr Blanks for HL-LHC collimators - C. Piccinni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Supply of Forged CuCr1Zr Blanks for HL-LHC collimators - C. Piccinni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Supply of Forged CuCr1Zr Blanks for HL-LHC collimators - C. Piccinni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Supply of Forged CuCr1Zr Blanks for HL-LHC collimators - C. Piccinni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Supply of Forged CuCr1Zr Blanks for HL-LHC collimators - C. Piccinni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10-02-2025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dirty="0"/>
              <a:t>News with CuCr1Zr contract: US strategy and schedule – L. Hermida</a:t>
            </a:r>
            <a:endParaRPr lang="en-US" dirty="0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911424" y="2924944"/>
            <a:ext cx="9937104" cy="3312368"/>
          </a:xfrm>
        </p:spPr>
        <p:txBody>
          <a:bodyPr/>
          <a:lstStyle/>
          <a:p>
            <a:pPr algn="r">
              <a:defRPr/>
            </a:pPr>
            <a:r>
              <a:rPr lang="en-GB" sz="4800" b="1" i="0" dirty="0">
                <a:effectLst/>
                <a:latin typeface="Roboto" panose="02000000000000000000" pitchFamily="2" charset="0"/>
              </a:rPr>
              <a:t>News with CuCr1Zr contract: US strategy and schedule</a:t>
            </a:r>
            <a:br>
              <a:rPr lang="en-GB" sz="4800" b="1" i="0" dirty="0">
                <a:effectLst/>
                <a:latin typeface="Roboto" panose="02000000000000000000" pitchFamily="2" charset="0"/>
              </a:rPr>
            </a:br>
            <a:r>
              <a:rPr lang="en-GB" sz="2400" b="1" i="0" dirty="0">
                <a:effectLst/>
                <a:latin typeface="Roboto" panose="02000000000000000000" pitchFamily="2" charset="0"/>
              </a:rPr>
              <a:t> </a:t>
            </a:r>
            <a:br>
              <a:rPr lang="en-GB" sz="4800" b="1" i="0" dirty="0">
                <a:effectLst/>
                <a:latin typeface="Roboto" panose="02000000000000000000" pitchFamily="2" charset="0"/>
              </a:rPr>
            </a:br>
            <a:r>
              <a:rPr lang="en-GB" sz="3200" dirty="0">
                <a:latin typeface="Roboto" panose="02000000000000000000" pitchFamily="2" charset="0"/>
              </a:rPr>
              <a:t>10</a:t>
            </a:r>
            <a:r>
              <a:rPr lang="en-GB" sz="3200" b="1" i="0" dirty="0">
                <a:effectLst/>
                <a:latin typeface="Roboto" panose="02000000000000000000" pitchFamily="2" charset="0"/>
              </a:rPr>
              <a:t>/02/25</a:t>
            </a:r>
            <a:br>
              <a:rPr lang="en-GB" sz="3200" b="1" i="0" dirty="0">
                <a:effectLst/>
                <a:latin typeface="Roboto" panose="02000000000000000000" pitchFamily="2" charset="0"/>
              </a:rPr>
            </a:br>
            <a:r>
              <a:rPr lang="en-GB" sz="3200" b="1" i="0" dirty="0">
                <a:effectLst/>
                <a:latin typeface="Roboto" panose="02000000000000000000" pitchFamily="2" charset="0"/>
              </a:rPr>
              <a:t>Lucas Hermida</a:t>
            </a:r>
            <a:br>
              <a:rPr lang="en-GB" sz="3200" b="1" i="0" dirty="0">
                <a:effectLst/>
                <a:latin typeface="Roboto" panose="02000000000000000000" pitchFamily="2" charset="0"/>
              </a:rPr>
            </a:br>
            <a:r>
              <a:rPr lang="en-GB" sz="3200" b="0" i="0" dirty="0">
                <a:effectLst/>
                <a:latin typeface="Roboto" panose="02000000000000000000" pitchFamily="2" charset="0"/>
              </a:rPr>
              <a:t>Supervised by Carla Piccinni</a:t>
            </a:r>
            <a:endParaRPr lang="en-GB" sz="1600" b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04896B-9281-DDC7-393A-0D3216A9A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News with CuCr1Zr contract: US strategy and schedule – L.Hermida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2</a:t>
            </a:fld>
            <a:endParaRPr lang="en-US"/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F33B392F-2F3C-FC7B-47DD-6648AA041B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1741210"/>
              </p:ext>
            </p:extLst>
          </p:nvPr>
        </p:nvGraphicFramePr>
        <p:xfrm>
          <a:off x="407987" y="1268760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6C7610A-636A-F29E-8127-3E1032584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 err="1"/>
              <a:t>Zollern</a:t>
            </a:r>
            <a:r>
              <a:rPr lang="en-GB" dirty="0"/>
              <a:t> visit to CERN</a:t>
            </a:r>
            <a:endParaRPr lang="en-CH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D75C27C8-6C09-AC0C-5561-A68212FD8F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marL="4572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0" dirty="0"/>
              <a:t>The visit took place the 5</a:t>
            </a:r>
            <a:r>
              <a:rPr lang="en-US" b="0" baseline="30000" dirty="0"/>
              <a:t>th</a:t>
            </a:r>
            <a:r>
              <a:rPr lang="en-US" b="0" dirty="0"/>
              <a:t> of January.</a:t>
            </a:r>
          </a:p>
          <a:p>
            <a:pPr marL="4572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0" dirty="0" err="1"/>
              <a:t>Zollern</a:t>
            </a:r>
            <a:r>
              <a:rPr lang="en-GB" b="0" dirty="0"/>
              <a:t> thanked the team for their professionalism and hospitality.</a:t>
            </a:r>
          </a:p>
          <a:p>
            <a:pPr marL="4572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0" dirty="0"/>
              <a:t>Some key updates were shared in the discussions.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B6AF77B-3BA8-85B4-0370-E3124AB61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3</a:t>
            </a:fld>
            <a:endParaRPr lang="en-US"/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1AD2130C-D5BC-1C58-4EC3-B77A543B3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News with CuCr1Zr contract: US strategy and schedule – L. Hermida</a:t>
            </a:r>
            <a:endParaRPr lang="en-US" dirty="0"/>
          </a:p>
        </p:txBody>
      </p:sp>
      <p:pic>
        <p:nvPicPr>
          <p:cNvPr id="18" name="Content Placeholder 17" descr="A group of people standing in front of a large building&#10;&#10;Description automatically generated">
            <a:extLst>
              <a:ext uri="{FF2B5EF4-FFF2-40B4-BE49-F238E27FC236}">
                <a16:creationId xmlns:a16="http://schemas.microsoft.com/office/drawing/2014/main" id="{AF15CFBD-8F80-1FF0-03DF-0E02C4CDD5E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95400" y="963102"/>
            <a:ext cx="3858214" cy="5237673"/>
          </a:xfrm>
        </p:spPr>
      </p:pic>
    </p:spTree>
    <p:extLst>
      <p:ext uri="{BB962C8B-B14F-4D97-AF65-F5344CB8AC3E}">
        <p14:creationId xmlns:p14="http://schemas.microsoft.com/office/powerpoint/2010/main" val="1919142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4</a:t>
            </a:fld>
            <a:endParaRPr lang="en-US"/>
          </a:p>
        </p:txBody>
      </p:sp>
      <p:sp>
        <p:nvSpPr>
          <p:cNvPr id="103" name="Title 1">
            <a:extLst>
              <a:ext uri="{FF2B5EF4-FFF2-40B4-BE49-F238E27FC236}">
                <a16:creationId xmlns:a16="http://schemas.microsoft.com/office/drawing/2014/main" id="{F7B0F340-82EA-3595-15EF-84D927DC7C7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543595"/>
          </a:xfrm>
        </p:spPr>
        <p:txBody>
          <a:bodyPr/>
          <a:lstStyle/>
          <a:p>
            <a:r>
              <a:rPr lang="en-US" dirty="0"/>
              <a:t>Pre-series production updates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6AFA69B7-7F70-D313-37E5-2FBE2B1A02CC}"/>
              </a:ext>
            </a:extLst>
          </p:cNvPr>
          <p:cNvSpPr txBox="1">
            <a:spLocks/>
          </p:cNvSpPr>
          <p:nvPr/>
        </p:nvSpPr>
        <p:spPr bwMode="auto">
          <a:xfrm>
            <a:off x="401671" y="977436"/>
            <a:ext cx="11593288" cy="543595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chemeClr val="tx2"/>
                </a:solidFill>
              </a:rPr>
              <a:t>Zollern</a:t>
            </a:r>
            <a:r>
              <a:rPr lang="en-GB" dirty="0">
                <a:solidFill>
                  <a:schemeClr val="tx2"/>
                </a:solidFill>
              </a:rPr>
              <a:t> received the purchase order CA1228316 the 03/10/24;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1D4193B-73D1-1F70-8D79-6C0D9C2143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658274"/>
              </p:ext>
            </p:extLst>
          </p:nvPr>
        </p:nvGraphicFramePr>
        <p:xfrm>
          <a:off x="183962" y="2390290"/>
          <a:ext cx="11824075" cy="3155696"/>
        </p:xfrm>
        <a:graphic>
          <a:graphicData uri="http://schemas.openxmlformats.org/drawingml/2006/table">
            <a:tbl>
              <a:tblPr firstRow="1" firstCol="1" bandRow="1">
                <a:tableStyleId>{88D326A9-A81B-9881-C969-13F38E75D658}</a:tableStyleId>
              </a:tblPr>
              <a:tblGrid>
                <a:gridCol w="1028571">
                  <a:extLst>
                    <a:ext uri="{9D8B030D-6E8A-4147-A177-3AD203B41FA5}">
                      <a16:colId xmlns:a16="http://schemas.microsoft.com/office/drawing/2014/main" val="360541913"/>
                    </a:ext>
                  </a:extLst>
                </a:gridCol>
                <a:gridCol w="1139051">
                  <a:extLst>
                    <a:ext uri="{9D8B030D-6E8A-4147-A177-3AD203B41FA5}">
                      <a16:colId xmlns:a16="http://schemas.microsoft.com/office/drawing/2014/main" val="1920564177"/>
                    </a:ext>
                  </a:extLst>
                </a:gridCol>
                <a:gridCol w="1093197">
                  <a:extLst>
                    <a:ext uri="{9D8B030D-6E8A-4147-A177-3AD203B41FA5}">
                      <a16:colId xmlns:a16="http://schemas.microsoft.com/office/drawing/2014/main" val="799812278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36126364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403256753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640945837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3243143139"/>
                    </a:ext>
                  </a:extLst>
                </a:gridCol>
                <a:gridCol w="2298560">
                  <a:extLst>
                    <a:ext uri="{9D8B030D-6E8A-4147-A177-3AD203B41FA5}">
                      <a16:colId xmlns:a16="http://schemas.microsoft.com/office/drawing/2014/main" val="875656757"/>
                    </a:ext>
                  </a:extLst>
                </a:gridCol>
              </a:tblGrid>
              <a:tr h="404965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2000" b="1" kern="1400" dirty="0">
                          <a:solidFill>
                            <a:schemeClr val="bg1"/>
                          </a:solidFill>
                          <a:effectLst/>
                        </a:rPr>
                        <a:t>Type of blank</a:t>
                      </a:r>
                      <a:endParaRPr lang="en-GB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2000" b="1" kern="1400" dirty="0">
                          <a:solidFill>
                            <a:schemeClr val="bg1"/>
                          </a:solidFill>
                          <a:effectLst/>
                        </a:rPr>
                        <a:t>Length [mm]</a:t>
                      </a:r>
                      <a:endParaRPr lang="en-GB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2000" b="1" kern="1400" dirty="0">
                          <a:solidFill>
                            <a:schemeClr val="bg1"/>
                          </a:solidFill>
                          <a:effectLst/>
                        </a:rPr>
                        <a:t>Width [mm]</a:t>
                      </a:r>
                      <a:endParaRPr lang="en-GB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2000" b="1" kern="1400" dirty="0">
                          <a:solidFill>
                            <a:schemeClr val="bg1"/>
                          </a:solidFill>
                          <a:effectLst/>
                        </a:rPr>
                        <a:t>Thickness [mm]</a:t>
                      </a:r>
                      <a:endParaRPr lang="en-GB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400" dirty="0">
                          <a:solidFill>
                            <a:schemeClr val="bg1"/>
                          </a:solidFill>
                          <a:effectLst/>
                        </a:rPr>
                        <a:t>Quantity pre-series</a:t>
                      </a:r>
                      <a:endParaRPr lang="en-GB" sz="2000" b="1" kern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kern="1400" dirty="0">
                          <a:solidFill>
                            <a:schemeClr val="bg1"/>
                          </a:solidFill>
                          <a:effectLst/>
                        </a:rPr>
                        <a:t>First delivery (18/12/24)</a:t>
                      </a:r>
                      <a:endParaRPr lang="en-GB" sz="2000" b="1" kern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kern="1400" dirty="0">
                          <a:solidFill>
                            <a:schemeClr val="bg1"/>
                          </a:solidFill>
                          <a:effectLst/>
                        </a:rPr>
                        <a:t>Second delivery (30/01/25)</a:t>
                      </a:r>
                      <a:endParaRPr lang="en-GB" sz="2000" b="1" kern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kern="1400" dirty="0">
                          <a:solidFill>
                            <a:schemeClr val="bg1"/>
                          </a:solidFill>
                          <a:effectLst/>
                        </a:rPr>
                        <a:t>Third delivery (awaiting; ~17/02)</a:t>
                      </a:r>
                      <a:endParaRPr lang="en-GB" sz="2000" b="1" kern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71288455"/>
                  </a:ext>
                </a:extLst>
              </a:tr>
              <a:tr h="272168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GB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kern="1400">
                          <a:solidFill>
                            <a:schemeClr val="tx2"/>
                          </a:solidFill>
                          <a:effectLst/>
                        </a:rPr>
                        <a:t>1400</a:t>
                      </a:r>
                      <a:endParaRPr lang="en-GB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kern="1400" dirty="0">
                          <a:solidFill>
                            <a:schemeClr val="tx2"/>
                          </a:solidFill>
                          <a:effectLst/>
                        </a:rPr>
                        <a:t>100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kern="1400" dirty="0">
                          <a:solidFill>
                            <a:schemeClr val="tx2"/>
                          </a:solidFill>
                          <a:effectLst/>
                        </a:rPr>
                        <a:t>20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8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7 (6)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N/A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2989698"/>
                  </a:ext>
                </a:extLst>
              </a:tr>
              <a:tr h="240644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endParaRPr lang="en-GB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kern="1400" dirty="0">
                          <a:solidFill>
                            <a:schemeClr val="tx2"/>
                          </a:solidFill>
                          <a:effectLst/>
                        </a:rPr>
                        <a:t>950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kern="1400">
                          <a:solidFill>
                            <a:schemeClr val="tx2"/>
                          </a:solidFill>
                          <a:effectLst/>
                        </a:rPr>
                        <a:t>80</a:t>
                      </a:r>
                      <a:endParaRPr lang="en-GB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kern="1400" dirty="0">
                          <a:solidFill>
                            <a:schemeClr val="tx2"/>
                          </a:solidFill>
                          <a:effectLst/>
                        </a:rPr>
                        <a:t>20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N/A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N/A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1245582"/>
                  </a:ext>
                </a:extLst>
              </a:tr>
              <a:tr h="243739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</a:rPr>
                        <a:t>c </a:t>
                      </a:r>
                      <a:endParaRPr lang="en-GB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kern="1400">
                          <a:solidFill>
                            <a:schemeClr val="tx2"/>
                          </a:solidFill>
                          <a:effectLst/>
                        </a:rPr>
                        <a:t>950</a:t>
                      </a:r>
                      <a:endParaRPr lang="en-GB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kern="1400" dirty="0">
                          <a:solidFill>
                            <a:schemeClr val="tx2"/>
                          </a:solidFill>
                          <a:effectLst/>
                        </a:rPr>
                        <a:t>80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kern="1400">
                          <a:solidFill>
                            <a:schemeClr val="tx2"/>
                          </a:solidFill>
                          <a:effectLst/>
                        </a:rPr>
                        <a:t>35</a:t>
                      </a:r>
                      <a:endParaRPr lang="en-GB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7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N/A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7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N/A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6159817"/>
                  </a:ext>
                </a:extLst>
              </a:tr>
              <a:tr h="240644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</a:rPr>
                        <a:t>d </a:t>
                      </a:r>
                      <a:endParaRPr lang="en-GB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kern="1400" dirty="0">
                          <a:solidFill>
                            <a:schemeClr val="tx2"/>
                          </a:solidFill>
                          <a:effectLst/>
                        </a:rPr>
                        <a:t>1000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kern="1400" dirty="0">
                          <a:solidFill>
                            <a:schemeClr val="tx2"/>
                          </a:solidFill>
                          <a:effectLst/>
                        </a:rPr>
                        <a:t>85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kern="1400">
                          <a:solidFill>
                            <a:schemeClr val="tx2"/>
                          </a:solidFill>
                          <a:effectLst/>
                        </a:rPr>
                        <a:t>35</a:t>
                      </a:r>
                      <a:endParaRPr lang="en-GB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N/A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N/A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0563423"/>
                  </a:ext>
                </a:extLst>
              </a:tr>
              <a:tr h="240644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</a:rPr>
                        <a:t>e </a:t>
                      </a:r>
                      <a:endParaRPr lang="en-GB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kern="1400" dirty="0">
                          <a:solidFill>
                            <a:schemeClr val="tx2"/>
                          </a:solidFill>
                          <a:effectLst/>
                        </a:rPr>
                        <a:t>1400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kern="1400">
                          <a:solidFill>
                            <a:schemeClr val="tx2"/>
                          </a:solidFill>
                          <a:effectLst/>
                        </a:rPr>
                        <a:t>90</a:t>
                      </a:r>
                      <a:endParaRPr lang="en-GB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kern="1400">
                          <a:solidFill>
                            <a:schemeClr val="tx2"/>
                          </a:solidFill>
                          <a:effectLst/>
                        </a:rPr>
                        <a:t>40</a:t>
                      </a:r>
                      <a:endParaRPr lang="en-GB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N/A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N/A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97113347"/>
                  </a:ext>
                </a:extLst>
              </a:tr>
              <a:tr h="240644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</a:rPr>
                        <a:t>f </a:t>
                      </a:r>
                      <a:endParaRPr lang="en-GB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kern="1400" dirty="0">
                          <a:solidFill>
                            <a:schemeClr val="tx2"/>
                          </a:solidFill>
                          <a:effectLst/>
                        </a:rPr>
                        <a:t>80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kern="1400">
                          <a:solidFill>
                            <a:schemeClr val="tx2"/>
                          </a:solidFill>
                          <a:effectLst/>
                        </a:rPr>
                        <a:t>110</a:t>
                      </a:r>
                      <a:endParaRPr lang="en-GB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kern="1400">
                          <a:solidFill>
                            <a:schemeClr val="tx2"/>
                          </a:solidFill>
                          <a:effectLst/>
                        </a:rPr>
                        <a:t>55</a:t>
                      </a:r>
                      <a:endParaRPr lang="en-GB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N/A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N/A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47608136"/>
                  </a:ext>
                </a:extLst>
              </a:tr>
              <a:tr h="240644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</a:rPr>
                        <a:t>g </a:t>
                      </a:r>
                      <a:endParaRPr lang="en-GB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kern="1400">
                          <a:solidFill>
                            <a:schemeClr val="tx2"/>
                          </a:solidFill>
                          <a:effectLst/>
                        </a:rPr>
                        <a:t>1300</a:t>
                      </a:r>
                      <a:endParaRPr lang="en-GB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kern="1400" dirty="0">
                          <a:solidFill>
                            <a:schemeClr val="tx2"/>
                          </a:solidFill>
                          <a:effectLst/>
                        </a:rPr>
                        <a:t>90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kern="1400">
                          <a:solidFill>
                            <a:schemeClr val="tx2"/>
                          </a:solidFill>
                          <a:effectLst/>
                        </a:rPr>
                        <a:t>60</a:t>
                      </a:r>
                      <a:endParaRPr lang="en-GB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4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N/A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N/A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eaLnBrk="1" hangingPunct="1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  <a:effectLst/>
                        </a:rPr>
                        <a:t>4</a:t>
                      </a:r>
                      <a:endParaRPr lang="en-GB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8014985"/>
                  </a:ext>
                </a:extLst>
              </a:tr>
            </a:tbl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0A89E8FD-3A3A-2A7C-89AA-C45EB7124200}"/>
              </a:ext>
            </a:extLst>
          </p:cNvPr>
          <p:cNvGrpSpPr/>
          <p:nvPr/>
        </p:nvGrpSpPr>
        <p:grpSpPr>
          <a:xfrm>
            <a:off x="6384032" y="1666688"/>
            <a:ext cx="3799379" cy="1585339"/>
            <a:chOff x="6647997" y="2206783"/>
            <a:chExt cx="3799379" cy="1853768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5F0AE48-BA8A-2B4F-FEDA-1405327B47EC}"/>
                </a:ext>
              </a:extLst>
            </p:cNvPr>
            <p:cNvSpPr/>
            <p:nvPr/>
          </p:nvSpPr>
          <p:spPr>
            <a:xfrm>
              <a:off x="6647997" y="3642305"/>
              <a:ext cx="1122364" cy="418246"/>
            </a:xfrm>
            <a:prstGeom prst="ellipse">
              <a:avLst/>
            </a:prstGeom>
            <a:noFill/>
            <a:ln w="28575">
              <a:solidFill>
                <a:srgbClr val="FF99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DF7C8D34-B8B8-11A1-D0C1-01EF05C187C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656109" y="2339057"/>
              <a:ext cx="720080" cy="1391592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4" name="TextBox 3">
              <a:extLst>
                <a:ext uri="{FF2B5EF4-FFF2-40B4-BE49-F238E27FC236}">
                  <a16:creationId xmlns:a16="http://schemas.microsoft.com/office/drawing/2014/main" id="{8925289C-5060-4685-E2F3-6B0FC8C96B9A}"/>
                </a:ext>
              </a:extLst>
            </p:cNvPr>
            <p:cNvSpPr txBox="1"/>
            <p:nvPr/>
          </p:nvSpPr>
          <p:spPr bwMode="auto">
            <a:xfrm>
              <a:off x="8376189" y="2206783"/>
              <a:ext cx="2071187" cy="4742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sz="2000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 block sent back</a:t>
              </a:r>
              <a:endParaRPr lang="en-GB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625F49C9-5A58-946F-D4CF-7172BCBC6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News with CuCr1Zr contract: US strategy and schedule – L. Hermida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E66B70-E962-5E5D-4AA5-AC9AB3E88751}"/>
              </a:ext>
            </a:extLst>
          </p:cNvPr>
          <p:cNvSpPr txBox="1">
            <a:spLocks/>
          </p:cNvSpPr>
          <p:nvPr/>
        </p:nvSpPr>
        <p:spPr bwMode="auto">
          <a:xfrm>
            <a:off x="401671" y="5608766"/>
            <a:ext cx="11593288" cy="543595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chemeClr val="tx2"/>
                </a:solidFill>
              </a:rPr>
              <a:t>Zollern</a:t>
            </a:r>
            <a:r>
              <a:rPr lang="en-GB" dirty="0">
                <a:solidFill>
                  <a:schemeClr val="tx2"/>
                </a:solidFill>
              </a:rPr>
              <a:t> stated that the third delivery will happen </a:t>
            </a:r>
            <a:r>
              <a:rPr lang="en-GB" b="1" dirty="0">
                <a:solidFill>
                  <a:schemeClr val="tx2"/>
                </a:solidFill>
              </a:rPr>
              <a:t>17</a:t>
            </a:r>
            <a:r>
              <a:rPr lang="en-GB" b="1" baseline="30000" dirty="0">
                <a:solidFill>
                  <a:schemeClr val="tx2"/>
                </a:solidFill>
              </a:rPr>
              <a:t>th</a:t>
            </a:r>
            <a:r>
              <a:rPr lang="en-GB" b="1" dirty="0">
                <a:solidFill>
                  <a:schemeClr val="tx2"/>
                </a:solidFill>
              </a:rPr>
              <a:t> of February.</a:t>
            </a:r>
          </a:p>
        </p:txBody>
      </p:sp>
    </p:spTree>
    <p:extLst>
      <p:ext uri="{BB962C8B-B14F-4D97-AF65-F5344CB8AC3E}">
        <p14:creationId xmlns:p14="http://schemas.microsoft.com/office/powerpoint/2010/main" val="905024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EA745E16-BE80-A635-FACD-0EC2C4A25202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3" name="Title 1">
            <a:extLst>
              <a:ext uri="{FF2B5EF4-FFF2-40B4-BE49-F238E27FC236}">
                <a16:creationId xmlns:a16="http://schemas.microsoft.com/office/drawing/2014/main" id="{A9CEDF79-2CAC-2D9E-C481-A268EBD29ED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defRPr/>
            </a:pPr>
            <a:r>
              <a:rPr lang="en-US" dirty="0"/>
              <a:t>Series production updates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8E120F2F-DF2E-4912-70C3-4FC60DF014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1754808"/>
            <a:ext cx="5611813" cy="33489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457200" indent="-457200" rtl="0">
              <a:spcBef>
                <a:spcPts val="18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2800" kern="1200" dirty="0">
                <a:solidFill>
                  <a:schemeClr val="tx2">
                    <a:lumMod val="50000"/>
                  </a:schemeClr>
                </a:solidFill>
              </a:rPr>
              <a:t>The date for the forging process completion has been delayed from the </a:t>
            </a:r>
            <a:r>
              <a:rPr lang="en-US" altLang="en-US" sz="2800" b="1" kern="1200" dirty="0">
                <a:solidFill>
                  <a:schemeClr val="tx2">
                    <a:lumMod val="50000"/>
                  </a:schemeClr>
                </a:solidFill>
              </a:rPr>
              <a:t>17</a:t>
            </a:r>
            <a:r>
              <a:rPr lang="en-US" altLang="en-US" sz="2800" b="1" kern="1200" baseline="30000" dirty="0">
                <a:solidFill>
                  <a:schemeClr val="tx2">
                    <a:lumMod val="50000"/>
                  </a:schemeClr>
                </a:solidFill>
              </a:rPr>
              <a:t>th</a:t>
            </a:r>
            <a:r>
              <a:rPr lang="en-US" altLang="en-US" sz="2800" b="1" kern="1200" dirty="0">
                <a:solidFill>
                  <a:schemeClr val="tx2">
                    <a:lumMod val="50000"/>
                  </a:schemeClr>
                </a:solidFill>
              </a:rPr>
              <a:t> of March </a:t>
            </a:r>
            <a:r>
              <a:rPr lang="en-US" altLang="en-US" sz="2800" kern="1200" dirty="0">
                <a:solidFill>
                  <a:schemeClr val="tx2">
                    <a:lumMod val="50000"/>
                  </a:schemeClr>
                </a:solidFill>
              </a:rPr>
              <a:t>to the </a:t>
            </a:r>
            <a:r>
              <a:rPr lang="en-US" altLang="en-US" sz="2800" b="1" kern="1200" dirty="0">
                <a:solidFill>
                  <a:schemeClr val="tx2">
                    <a:lumMod val="50000"/>
                  </a:schemeClr>
                </a:solidFill>
              </a:rPr>
              <a:t>9</a:t>
            </a:r>
            <a:r>
              <a:rPr lang="en-US" altLang="en-US" sz="2800" b="1" kern="1200" baseline="30000" dirty="0">
                <a:solidFill>
                  <a:schemeClr val="tx2">
                    <a:lumMod val="50000"/>
                  </a:schemeClr>
                </a:solidFill>
              </a:rPr>
              <a:t>th</a:t>
            </a:r>
            <a:r>
              <a:rPr lang="en-US" altLang="en-US" sz="2800" b="1" kern="1200" dirty="0">
                <a:solidFill>
                  <a:schemeClr val="tx2">
                    <a:lumMod val="50000"/>
                  </a:schemeClr>
                </a:solidFill>
              </a:rPr>
              <a:t> of April</a:t>
            </a:r>
            <a:r>
              <a:rPr lang="en-US" altLang="en-US" sz="2800" kern="1200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marL="457200" indent="-457200" rtl="0">
              <a:spcBef>
                <a:spcPts val="18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2800" kern="1200" dirty="0">
                <a:solidFill>
                  <a:schemeClr val="tx2">
                    <a:lumMod val="50000"/>
                  </a:schemeClr>
                </a:solidFill>
              </a:rPr>
              <a:t>After the forging process, there are from 3 to 4 weeks of machining process.</a:t>
            </a:r>
          </a:p>
          <a:p>
            <a:pPr rtl="0">
              <a:spcBef>
                <a:spcPts val="1800"/>
              </a:spcBef>
              <a:spcAft>
                <a:spcPts val="400"/>
              </a:spcAft>
              <a:buClr>
                <a:schemeClr val="accent1"/>
              </a:buClr>
              <a:buFont typeface="Arial"/>
              <a:defRPr/>
            </a:pPr>
            <a:endParaRPr lang="en-US" altLang="en-US" sz="2800" b="1" kern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D5992C-D98C-5933-8D3A-85B9E54D2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News with CuCr1Zr contract: US strategy and schedule – L. Hermida</a:t>
            </a:r>
            <a:endParaRPr lang="en-US"/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3035D564-958F-A445-0697-5E3C27E66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5</a:t>
            </a:fld>
            <a:endParaRPr lang="en-US"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E7E9307-1C80-5EB2-6F31-519A9F97DB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299579"/>
              </p:ext>
            </p:extLst>
          </p:nvPr>
        </p:nvGraphicFramePr>
        <p:xfrm>
          <a:off x="335360" y="1772816"/>
          <a:ext cx="5616576" cy="2896398"/>
        </p:xfrm>
        <a:graphic>
          <a:graphicData uri="http://schemas.openxmlformats.org/drawingml/2006/table">
            <a:tbl>
              <a:tblPr>
                <a:tableStyleId>{88D326A9-A81B-9881-C969-13F38E75D658}</a:tableStyleId>
              </a:tblPr>
              <a:tblGrid>
                <a:gridCol w="889646">
                  <a:extLst>
                    <a:ext uri="{9D8B030D-6E8A-4147-A177-3AD203B41FA5}">
                      <a16:colId xmlns:a16="http://schemas.microsoft.com/office/drawing/2014/main" val="844840154"/>
                    </a:ext>
                  </a:extLst>
                </a:gridCol>
                <a:gridCol w="900482">
                  <a:extLst>
                    <a:ext uri="{9D8B030D-6E8A-4147-A177-3AD203B41FA5}">
                      <a16:colId xmlns:a16="http://schemas.microsoft.com/office/drawing/2014/main" val="211531049"/>
                    </a:ext>
                  </a:extLst>
                </a:gridCol>
                <a:gridCol w="783359">
                  <a:extLst>
                    <a:ext uri="{9D8B030D-6E8A-4147-A177-3AD203B41FA5}">
                      <a16:colId xmlns:a16="http://schemas.microsoft.com/office/drawing/2014/main" val="2967663348"/>
                    </a:ext>
                  </a:extLst>
                </a:gridCol>
                <a:gridCol w="666239">
                  <a:extLst>
                    <a:ext uri="{9D8B030D-6E8A-4147-A177-3AD203B41FA5}">
                      <a16:colId xmlns:a16="http://schemas.microsoft.com/office/drawing/2014/main" val="777670105"/>
                    </a:ext>
                  </a:extLst>
                </a:gridCol>
                <a:gridCol w="1135840">
                  <a:extLst>
                    <a:ext uri="{9D8B030D-6E8A-4147-A177-3AD203B41FA5}">
                      <a16:colId xmlns:a16="http://schemas.microsoft.com/office/drawing/2014/main" val="1840943885"/>
                    </a:ext>
                  </a:extLst>
                </a:gridCol>
                <a:gridCol w="1241010">
                  <a:extLst>
                    <a:ext uri="{9D8B030D-6E8A-4147-A177-3AD203B41FA5}">
                      <a16:colId xmlns:a16="http://schemas.microsoft.com/office/drawing/2014/main" val="2847826891"/>
                    </a:ext>
                  </a:extLst>
                </a:gridCol>
              </a:tblGrid>
              <a:tr h="32182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Type of blank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Block dimensions [mm]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Quantities for series</a:t>
                      </a:r>
                      <a:endParaRPr lang="en-GB" sz="17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Delivery date</a:t>
                      </a:r>
                      <a:endParaRPr lang="en-GB" sz="17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490110"/>
                  </a:ext>
                </a:extLst>
              </a:tr>
              <a:tr h="321822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</a:t>
                      </a:r>
                      <a:endParaRPr lang="en-GB" sz="17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</a:t>
                      </a:r>
                      <a:endParaRPr lang="en-GB" sz="17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endParaRPr lang="en-GB" sz="17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5558208"/>
                  </a:ext>
                </a:extLst>
              </a:tr>
              <a:tr h="32182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GB" sz="17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1400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>
                          <a:solidFill>
                            <a:schemeClr val="tx2"/>
                          </a:solidFill>
                          <a:effectLst/>
                        </a:rPr>
                        <a:t>100</a:t>
                      </a:r>
                      <a:endParaRPr lang="en-CH" sz="1700" b="0" i="0" u="none" strike="noStrike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>
                          <a:solidFill>
                            <a:schemeClr val="tx2"/>
                          </a:solidFill>
                          <a:effectLst/>
                        </a:rPr>
                        <a:t>20</a:t>
                      </a:r>
                      <a:endParaRPr lang="en-CH" sz="1700" b="0" i="0" u="none" strike="noStrike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141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27.05.2025</a:t>
                      </a:r>
                      <a:endParaRPr lang="en-CH" sz="17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/>
                </a:tc>
                <a:extLst>
                  <a:ext uri="{0D108BD9-81ED-4DB2-BD59-A6C34878D82A}">
                    <a16:rowId xmlns:a16="http://schemas.microsoft.com/office/drawing/2014/main" val="674838257"/>
                  </a:ext>
                </a:extLst>
              </a:tr>
              <a:tr h="32182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endParaRPr lang="en-GB" sz="17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950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80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20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11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14.04.2025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5774863"/>
                  </a:ext>
                </a:extLst>
              </a:tr>
              <a:tr h="32182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</a:t>
                      </a:r>
                      <a:endParaRPr lang="en-GB" sz="17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950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80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>
                          <a:solidFill>
                            <a:schemeClr val="tx2"/>
                          </a:solidFill>
                          <a:effectLst/>
                        </a:rPr>
                        <a:t>25</a:t>
                      </a:r>
                      <a:endParaRPr lang="en-CH" sz="1700" b="0" i="0" u="none" strike="noStrike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>
                          <a:solidFill>
                            <a:schemeClr val="tx2"/>
                          </a:solidFill>
                          <a:effectLst/>
                        </a:rPr>
                        <a:t>82</a:t>
                      </a:r>
                      <a:endParaRPr lang="en-CH" sz="1700" b="0" i="0" u="none" strike="noStrike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14.05.2025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/>
                </a:tc>
                <a:extLst>
                  <a:ext uri="{0D108BD9-81ED-4DB2-BD59-A6C34878D82A}">
                    <a16:rowId xmlns:a16="http://schemas.microsoft.com/office/drawing/2014/main" val="1849909568"/>
                  </a:ext>
                </a:extLst>
              </a:tr>
              <a:tr h="32182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</a:t>
                      </a:r>
                      <a:endParaRPr lang="en-GB" sz="17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1000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85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35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10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10.04.2025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2046280"/>
                  </a:ext>
                </a:extLst>
              </a:tr>
              <a:tr h="32182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e</a:t>
                      </a:r>
                      <a:endParaRPr lang="en-GB" sz="17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1400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>
                          <a:solidFill>
                            <a:schemeClr val="tx2"/>
                          </a:solidFill>
                          <a:effectLst/>
                        </a:rPr>
                        <a:t>90</a:t>
                      </a:r>
                      <a:endParaRPr lang="en-CH" sz="1700" b="0" i="0" u="none" strike="noStrike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40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46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06.06.2025</a:t>
                      </a:r>
                      <a:endParaRPr lang="en-CH" sz="17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/>
                </a:tc>
                <a:extLst>
                  <a:ext uri="{0D108BD9-81ED-4DB2-BD59-A6C34878D82A}">
                    <a16:rowId xmlns:a16="http://schemas.microsoft.com/office/drawing/2014/main" val="3133680388"/>
                  </a:ext>
                </a:extLst>
              </a:tr>
              <a:tr h="32182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f</a:t>
                      </a:r>
                      <a:endParaRPr lang="en-GB" sz="17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560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110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>
                          <a:solidFill>
                            <a:schemeClr val="tx2"/>
                          </a:solidFill>
                          <a:effectLst/>
                        </a:rPr>
                        <a:t>55</a:t>
                      </a:r>
                      <a:endParaRPr lang="en-CH" sz="1700" b="0" i="0" u="none" strike="noStrike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03.04.2025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105254"/>
                  </a:ext>
                </a:extLst>
              </a:tr>
              <a:tr h="32182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g</a:t>
                      </a:r>
                      <a:endParaRPr lang="en-GB" sz="17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1300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>
                          <a:solidFill>
                            <a:schemeClr val="tx2"/>
                          </a:solidFill>
                          <a:effectLst/>
                        </a:rPr>
                        <a:t>90</a:t>
                      </a:r>
                      <a:endParaRPr lang="en-CH" sz="1700" b="0" i="0" u="none" strike="noStrike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60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chemeClr val="tx2"/>
                          </a:solidFill>
                          <a:effectLst/>
                        </a:rPr>
                        <a:t>29</a:t>
                      </a:r>
                      <a:endParaRPr lang="en-CH" sz="17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22.05.2025</a:t>
                      </a:r>
                      <a:endParaRPr lang="en-CH" sz="17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341" marR="14341" marT="14341" marB="0" anchor="ctr"/>
                </a:tc>
                <a:extLst>
                  <a:ext uri="{0D108BD9-81ED-4DB2-BD59-A6C34878D82A}">
                    <a16:rowId xmlns:a16="http://schemas.microsoft.com/office/drawing/2014/main" val="26847848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558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6</a:t>
            </a:fld>
            <a:endParaRPr lang="en-US"/>
          </a:p>
        </p:txBody>
      </p:sp>
      <p:sp>
        <p:nvSpPr>
          <p:cNvPr id="103" name="Title 1">
            <a:extLst>
              <a:ext uri="{FF2B5EF4-FFF2-40B4-BE49-F238E27FC236}">
                <a16:creationId xmlns:a16="http://schemas.microsoft.com/office/drawing/2014/main" id="{F7B0F340-82EA-3595-15EF-84D927DC7C7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543595"/>
          </a:xfrm>
        </p:spPr>
        <p:txBody>
          <a:bodyPr/>
          <a:lstStyle/>
          <a:p>
            <a:pPr>
              <a:buClr>
                <a:schemeClr val="accent1"/>
              </a:buClr>
            </a:pPr>
            <a:r>
              <a:rPr lang="en-US" sz="3600" dirty="0"/>
              <a:t>Ultrasound test updates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6AFA69B7-7F70-D313-37E5-2FBE2B1A02CC}"/>
              </a:ext>
            </a:extLst>
          </p:cNvPr>
          <p:cNvSpPr txBox="1">
            <a:spLocks/>
          </p:cNvSpPr>
          <p:nvPr/>
        </p:nvSpPr>
        <p:spPr bwMode="auto">
          <a:xfrm>
            <a:off x="407988" y="980728"/>
            <a:ext cx="11592668" cy="4536504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l">
              <a:lnSpc>
                <a:spcPct val="90000"/>
              </a:lnSpc>
              <a:spcAft>
                <a:spcPts val="400"/>
              </a:spcAft>
              <a:buClr>
                <a:schemeClr val="accent1"/>
              </a:buClr>
              <a:buNone/>
            </a:pP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E9D89E-3CD3-FCEB-BAEB-73A5AAFEE7C7}"/>
              </a:ext>
            </a:extLst>
          </p:cNvPr>
          <p:cNvSpPr txBox="1"/>
          <p:nvPr/>
        </p:nvSpPr>
        <p:spPr bwMode="auto">
          <a:xfrm>
            <a:off x="407988" y="1700808"/>
            <a:ext cx="11161241" cy="54291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defTabSz="457200" rtl="0">
              <a:lnSpc>
                <a:spcPct val="90000"/>
              </a:lnSpc>
              <a:spcBef>
                <a:spcPct val="20000"/>
              </a:spcBef>
              <a:spcAft>
                <a:spcPts val="4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GB" sz="2200" b="1" kern="1200" dirty="0">
                <a:solidFill>
                  <a:schemeClr val="tx2"/>
                </a:solidFill>
              </a:rPr>
              <a:t>Testing with the 2 MHz probe</a:t>
            </a:r>
          </a:p>
          <a:p>
            <a:pPr marL="914400" lvl="1" indent="-457200" defTabSz="457200" rtl="0">
              <a:lnSpc>
                <a:spcPct val="90000"/>
              </a:lnSpc>
              <a:spcBef>
                <a:spcPct val="200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200" kern="1200" dirty="0">
                <a:solidFill>
                  <a:schemeClr val="tx2"/>
                </a:solidFill>
              </a:rPr>
              <a:t>Accepted only if backwall echo reduction and discontinuities meet the specification.</a:t>
            </a:r>
          </a:p>
          <a:p>
            <a:pPr marL="914400" lvl="1" indent="-457200" defTabSz="457200" rtl="0">
              <a:lnSpc>
                <a:spcPct val="90000"/>
              </a:lnSpc>
              <a:spcBef>
                <a:spcPct val="200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200" kern="1200" dirty="0" err="1">
                <a:solidFill>
                  <a:schemeClr val="tx2"/>
                </a:solidFill>
              </a:rPr>
              <a:t>Zollern</a:t>
            </a:r>
            <a:r>
              <a:rPr lang="en-GB" sz="2200" kern="1200" dirty="0">
                <a:solidFill>
                  <a:schemeClr val="tx2"/>
                </a:solidFill>
              </a:rPr>
              <a:t> to confirm capacity to replace rejected blocks within the production.</a:t>
            </a:r>
          </a:p>
          <a:p>
            <a:pPr marL="457200" indent="-457200" defTabSz="457200" rtl="0">
              <a:lnSpc>
                <a:spcPct val="90000"/>
              </a:lnSpc>
              <a:spcBef>
                <a:spcPct val="20000"/>
              </a:spcBef>
              <a:spcAft>
                <a:spcPts val="4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GB" sz="2200" b="1" kern="1200" dirty="0">
                <a:solidFill>
                  <a:schemeClr val="tx2"/>
                </a:solidFill>
              </a:rPr>
              <a:t>Testing with the 4MHz probe</a:t>
            </a:r>
          </a:p>
          <a:p>
            <a:pPr marL="914400" lvl="1" indent="-457200" defTabSz="457200" rtl="0">
              <a:lnSpc>
                <a:spcPct val="90000"/>
              </a:lnSpc>
              <a:spcBef>
                <a:spcPct val="200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tx2"/>
                </a:solidFill>
              </a:rPr>
              <a:t>Provides </a:t>
            </a:r>
            <a:r>
              <a:rPr lang="en-GB" sz="2200" b="1" dirty="0">
                <a:solidFill>
                  <a:schemeClr val="tx2"/>
                </a:solidFill>
              </a:rPr>
              <a:t>higher resolution</a:t>
            </a:r>
            <a:r>
              <a:rPr lang="en-GB" sz="2200" dirty="0">
                <a:solidFill>
                  <a:schemeClr val="tx2"/>
                </a:solidFill>
              </a:rPr>
              <a:t> for detecting backwall echo losses, and we are pushing for this alternative.</a:t>
            </a:r>
            <a:endParaRPr lang="en-GB" sz="2200" dirty="0"/>
          </a:p>
          <a:p>
            <a:pPr marL="914400" lvl="1" indent="-457200" defTabSz="457200" rtl="0">
              <a:lnSpc>
                <a:spcPct val="90000"/>
              </a:lnSpc>
              <a:spcBef>
                <a:spcPct val="200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tx2"/>
                </a:solidFill>
              </a:rPr>
              <a:t>Acceptance criteria:</a:t>
            </a:r>
          </a:p>
          <a:p>
            <a:pPr marL="1371600" lvl="2" indent="-457200" defTabSz="457200" rtl="0">
              <a:lnSpc>
                <a:spcPct val="90000"/>
              </a:lnSpc>
              <a:spcBef>
                <a:spcPct val="200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chemeClr val="tx2"/>
                </a:solidFill>
              </a:rPr>
              <a:t>Backwall echo losses</a:t>
            </a:r>
            <a:r>
              <a:rPr lang="en-GB" sz="2200" dirty="0">
                <a:solidFill>
                  <a:schemeClr val="tx2"/>
                </a:solidFill>
              </a:rPr>
              <a:t> must not exceed those measured in pre-series blocks.</a:t>
            </a:r>
          </a:p>
          <a:p>
            <a:pPr marL="1371600" lvl="2" indent="-457200" defTabSz="457200" rtl="0">
              <a:lnSpc>
                <a:spcPct val="90000"/>
              </a:lnSpc>
              <a:spcBef>
                <a:spcPct val="200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chemeClr val="tx2"/>
                </a:solidFill>
              </a:rPr>
              <a:t>Size of areas with backwall echo losses &gt;20%</a:t>
            </a:r>
            <a:r>
              <a:rPr lang="en-GB" sz="2200" dirty="0">
                <a:solidFill>
                  <a:schemeClr val="tx2"/>
                </a:solidFill>
              </a:rPr>
              <a:t> must not exceed those in pre-series.</a:t>
            </a:r>
            <a:endParaRPr lang="en-GB" sz="2200" b="1" kern="1200" dirty="0">
              <a:solidFill>
                <a:schemeClr val="tx2"/>
              </a:solidFill>
            </a:endParaRPr>
          </a:p>
          <a:p>
            <a:pPr marL="914400" lvl="1" indent="-457200" defTabSz="457200" rtl="0">
              <a:lnSpc>
                <a:spcPct val="90000"/>
              </a:lnSpc>
              <a:spcBef>
                <a:spcPct val="200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2200" b="1" kern="1200" dirty="0">
              <a:solidFill>
                <a:schemeClr val="tx2"/>
              </a:solidFill>
            </a:endParaRPr>
          </a:p>
          <a:p>
            <a:pPr marL="914400" lvl="1" indent="-457200" defTabSz="457200" rtl="0">
              <a:lnSpc>
                <a:spcPct val="90000"/>
              </a:lnSpc>
              <a:spcBef>
                <a:spcPct val="200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2200" b="1" kern="1200" dirty="0">
              <a:solidFill>
                <a:schemeClr val="tx2"/>
              </a:solidFill>
            </a:endParaRP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CBB215DD-30AA-CC17-E04F-E4ECD855F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News with CuCr1Zr contract: US strategy and schedule – L. Hermida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75E9DF-90A9-6250-C8A0-80415625E684}"/>
              </a:ext>
            </a:extLst>
          </p:cNvPr>
          <p:cNvSpPr txBox="1"/>
          <p:nvPr/>
        </p:nvSpPr>
        <p:spPr bwMode="auto">
          <a:xfrm>
            <a:off x="-96689" y="1170462"/>
            <a:ext cx="11161241" cy="8207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457200" rtl="0">
              <a:lnSpc>
                <a:spcPct val="90000"/>
              </a:lnSpc>
              <a:spcBef>
                <a:spcPct val="20000"/>
              </a:spcBef>
              <a:spcAft>
                <a:spcPts val="400"/>
              </a:spcAft>
              <a:buClr>
                <a:schemeClr val="accent1"/>
              </a:buClr>
            </a:pPr>
            <a:r>
              <a:rPr lang="en-GB" sz="2200" b="1" kern="1200" dirty="0">
                <a:solidFill>
                  <a:schemeClr val="tx2"/>
                </a:solidFill>
              </a:rPr>
              <a:t>There are 2 main alternatives for the testing frequency:</a:t>
            </a:r>
          </a:p>
          <a:p>
            <a:pPr marL="914400" lvl="1" indent="-457200" defTabSz="457200" rtl="0">
              <a:lnSpc>
                <a:spcPct val="90000"/>
              </a:lnSpc>
              <a:spcBef>
                <a:spcPct val="200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2200" b="1" kern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104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7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8BFA5D11-48C7-C176-3B5E-365147029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3492" y="2823186"/>
            <a:ext cx="9145016" cy="605814"/>
          </a:xfrm>
        </p:spPr>
        <p:txBody>
          <a:bodyPr/>
          <a:lstStyle/>
          <a:p>
            <a:pPr algn="ctr"/>
            <a:r>
              <a:rPr lang="en-US" sz="4000" dirty="0"/>
              <a:t>Thank you for your attention!</a:t>
            </a:r>
            <a:endParaRPr lang="en-GB" sz="4000" dirty="0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440F45D7-7E7A-73C0-DADA-4439159F8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News with CuCr1Zr contract: US strategy and schedule – L. Hermida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005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12160</TotalTime>
  <Words>503</Words>
  <Application>Microsoft Office PowerPoint</Application>
  <DocSecurity>0</DocSecurity>
  <PresentationFormat>Widescreen</PresentationFormat>
  <Paragraphs>156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Roboto</vt:lpstr>
      <vt:lpstr>Times New Roman</vt:lpstr>
      <vt:lpstr>Office Theme</vt:lpstr>
      <vt:lpstr>News with CuCr1Zr contract: US strategy and schedule   10/02/25 Lucas Hermida Supervised by Carla Piccinni</vt:lpstr>
      <vt:lpstr>Outline</vt:lpstr>
      <vt:lpstr>Zollern visit to CERN</vt:lpstr>
      <vt:lpstr>Pre-series production updates</vt:lpstr>
      <vt:lpstr>Series production updates</vt:lpstr>
      <vt:lpstr>Ultrasound test updates</vt:lpstr>
      <vt:lpstr>Thank you for your attention!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Lucas Hermida Pena</cp:lastModifiedBy>
  <cp:revision>195</cp:revision>
  <dcterms:created xsi:type="dcterms:W3CDTF">2021-11-08T12:53:02Z</dcterms:created>
  <dcterms:modified xsi:type="dcterms:W3CDTF">2025-02-10T14:59:25Z</dcterms:modified>
  <cp:category/>
  <dc:identifier/>
  <cp:contentStatus/>
  <dc:language/>
  <cp:version/>
</cp:coreProperties>
</file>