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435" r:id="rId5"/>
    <p:sldId id="439" r:id="rId6"/>
    <p:sldId id="438" r:id="rId7"/>
    <p:sldId id="457" r:id="rId8"/>
    <p:sldId id="443" r:id="rId9"/>
    <p:sldId id="458" r:id="rId10"/>
    <p:sldId id="440" r:id="rId1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ois-Xavier Nuiry" initials="FN" lastIdx="1" clrIdx="0">
    <p:extLst>
      <p:ext uri="{19B8F6BF-5375-455C-9EA6-DF929625EA0E}">
        <p15:presenceInfo xmlns:p15="http://schemas.microsoft.com/office/powerpoint/2012/main" userId="S-1-5-21-1526224874-1540688658-1361462980-9251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EAF4F8"/>
    <a:srgbClr val="B9A06D"/>
    <a:srgbClr val="D3E7F1"/>
    <a:srgbClr val="FFCC66"/>
    <a:srgbClr val="EF9011"/>
    <a:srgbClr val="CCFF99"/>
    <a:srgbClr val="FB963C"/>
    <a:srgbClr val="FFFFFF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6751" autoAdjust="0"/>
  </p:normalViewPr>
  <p:slideViewPr>
    <p:cSldViewPr snapToObjects="1" showGuides="1">
      <p:cViewPr varScale="1">
        <p:scale>
          <a:sx n="164" d="100"/>
          <a:sy n="164" d="100"/>
        </p:scale>
        <p:origin x="552" y="13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2" d="100"/>
          <a:sy n="92" d="100"/>
        </p:scale>
        <p:origin x="63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10/02/2025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10/02/2025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6454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9100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947499-0D6F-5C5A-DA09-25B53DBD59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94FDED-79FC-F738-AC5A-EB93439420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3D421B-45CB-8F7C-23FE-6CD7581830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C3E7DD-8262-A9F7-3874-7DAB10EDA6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181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2329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865368-7419-6335-39FD-C1C7891BD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A8D02F-1424-6BF0-6C1D-1F67FCCB5B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7D30B64-712C-36D0-1CBA-20DCE7EE0D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80167F-8452-4315-4798-6582E7EB11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8089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New production of EWBs: status and delivery dates - C. Piccinni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New production of EWBs: status and delivery dates - C. Piccinni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New production of EWBs: status and delivery dates - C. Piccinni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New production of EWBs: status and delivery dates - C. Piccinni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New production of EWBs: status and delivery dates - C. Piccinni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New production of EWBs: status and delivery dates - C. Piccinni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New production of EWBs: status and delivery dates - C. Piccinni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New production of EWBs: status and delivery dates - C. Piccinni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2E58B1F-D081-8BFD-DA8C-F951E8FE54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1560" y="1707654"/>
            <a:ext cx="8124211" cy="1350000"/>
          </a:xfrm>
        </p:spPr>
        <p:txBody>
          <a:bodyPr/>
          <a:lstStyle/>
          <a:p>
            <a:pPr algn="r"/>
            <a:r>
              <a:rPr lang="en-GB" sz="3200" dirty="0"/>
              <a:t>New production of Edge Welded Bellows: status and delivery dates</a:t>
            </a:r>
            <a:endParaRPr lang="en-US" sz="3200" dirty="0"/>
          </a:p>
        </p:txBody>
      </p:sp>
      <p:sp>
        <p:nvSpPr>
          <p:cNvPr id="8" name="Subtitle 6">
            <a:extLst>
              <a:ext uri="{FF2B5EF4-FFF2-40B4-BE49-F238E27FC236}">
                <a16:creationId xmlns:a16="http://schemas.microsoft.com/office/drawing/2014/main" id="{A3B62A78-53B6-154A-761E-438A00A7A0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16016" y="2715766"/>
            <a:ext cx="3586405" cy="742950"/>
          </a:xfrm>
        </p:spPr>
        <p:txBody>
          <a:bodyPr/>
          <a:lstStyle/>
          <a:p>
            <a:pPr algn="r"/>
            <a:r>
              <a:rPr lang="en-US" dirty="0"/>
              <a:t>C. Piccinni</a:t>
            </a:r>
          </a:p>
          <a:p>
            <a:pPr algn="r"/>
            <a:r>
              <a:rPr lang="en-GB" sz="2000" dirty="0">
                <a:solidFill>
                  <a:schemeClr val="accent5"/>
                </a:solidFill>
                <a:latin typeface="+mj-lt"/>
                <a:ea typeface="+mj-ea"/>
                <a:cs typeface="+mj-cs"/>
              </a:rPr>
              <a:t>WP5.2 Meeting - </a:t>
            </a:r>
            <a:r>
              <a:rPr lang="en-US" dirty="0"/>
              <a:t>10/02/25</a:t>
            </a:r>
          </a:p>
        </p:txBody>
      </p:sp>
    </p:spTree>
    <p:extLst>
      <p:ext uri="{BB962C8B-B14F-4D97-AF65-F5344CB8AC3E}">
        <p14:creationId xmlns:p14="http://schemas.microsoft.com/office/powerpoint/2010/main" val="4026655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47B9A-744A-0008-7B77-DEB2CABD3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711B-8D09-8903-BED9-D3A652583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275606"/>
            <a:ext cx="7128352" cy="2521445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Outcome of latest cycling test</a:t>
            </a:r>
          </a:p>
          <a:p>
            <a:pPr algn="l"/>
            <a:r>
              <a:rPr lang="en-GB" dirty="0"/>
              <a:t>Details of new production</a:t>
            </a:r>
          </a:p>
          <a:p>
            <a:pPr algn="l"/>
            <a:r>
              <a:rPr lang="en-GB" dirty="0"/>
              <a:t>Estimated delivery dates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6B53D7-6439-6B18-808C-22F7857D0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New production of EWBs: status and delivery dates - C. Piccinni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5FF0CF-FCAB-9917-4A23-60B0EED5F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3703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F29E2-4E5D-747B-27B7-020A10D72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600" dirty="0"/>
              <a:t>Outcome of latest cycling test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7202CC-170F-8525-E419-E8366530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New production of EWBs: status and delivery dates - C. Piccinni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3ADA2-5FC6-ED92-BCFA-3ED6EAD49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44" y="792310"/>
            <a:ext cx="7611110" cy="745140"/>
          </a:xfrm>
        </p:spPr>
        <p:txBody>
          <a:bodyPr>
            <a:normAutofit/>
          </a:bodyPr>
          <a:lstStyle/>
          <a:p>
            <a:pPr algn="l"/>
            <a:r>
              <a:rPr lang="en-GB" sz="1600" dirty="0">
                <a:sym typeface="Wingdings" panose="05000000000000000000" pitchFamily="2" charset="2"/>
              </a:rPr>
              <a:t>Type Double Beam (LHCTCLPX_160)</a:t>
            </a:r>
          </a:p>
          <a:p>
            <a:pPr algn="l"/>
            <a:endParaRPr lang="en-GB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AC349E-CF57-F2D5-F7E1-9E0BD49078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100" y="1179221"/>
            <a:ext cx="8942900" cy="294657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9EB66-C6D5-FBA9-3F86-70324DEAD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6269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C7AC9-C37C-532D-4170-F6440A4B1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28A27-D0C6-A88D-9FE8-9BBE1122E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600" dirty="0"/>
              <a:t>Outcome of latest cycling test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76606BF-AFD5-ACAB-5F1E-E45625B79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New production of EWBs: status and delivery dates - C. Piccinni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58698E-C61F-1AD0-27B7-5E49EEFC46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44" y="792310"/>
            <a:ext cx="7611110" cy="745140"/>
          </a:xfrm>
        </p:spPr>
        <p:txBody>
          <a:bodyPr>
            <a:normAutofit/>
          </a:bodyPr>
          <a:lstStyle/>
          <a:p>
            <a:pPr algn="l"/>
            <a:r>
              <a:rPr lang="en-GB" sz="1600" dirty="0">
                <a:sym typeface="Wingdings" panose="05000000000000000000" pitchFamily="2" charset="2"/>
              </a:rPr>
              <a:t>Type Single Beam (LHCTCTP_0054)</a:t>
            </a:r>
          </a:p>
          <a:p>
            <a:pPr algn="l"/>
            <a:endParaRPr lang="en-GB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20A939-A122-8087-D3E6-936651631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0040"/>
            <a:ext cx="9144000" cy="1803419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1C6165-C07F-4351-DEDD-032EBCD83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6240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F29E2-4E5D-747B-27B7-020A10D72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174" y="169683"/>
            <a:ext cx="8856544" cy="540000"/>
          </a:xfrm>
        </p:spPr>
        <p:txBody>
          <a:bodyPr/>
          <a:lstStyle/>
          <a:p>
            <a:pPr algn="l"/>
            <a:r>
              <a:rPr lang="en-GB" sz="3600" dirty="0"/>
              <a:t>Details of new production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7202CC-170F-8525-E419-E8366530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New production of EWBs: status and delivery dates - C. Piccinni</a:t>
            </a:r>
            <a:endParaRPr lang="en-GB" noProof="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272ECE3-F138-C21D-C82E-F0CA0BA7EBB3}"/>
              </a:ext>
            </a:extLst>
          </p:cNvPr>
          <p:cNvSpPr txBox="1">
            <a:spLocks/>
          </p:cNvSpPr>
          <p:nvPr/>
        </p:nvSpPr>
        <p:spPr>
          <a:xfrm>
            <a:off x="576972" y="788627"/>
            <a:ext cx="8099484" cy="342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2000" dirty="0">
                <a:sym typeface="Wingdings" panose="05000000000000000000" pitchFamily="2" charset="2"/>
              </a:rPr>
              <a:t>Updated datasheet provided by VAT (for both types)</a:t>
            </a:r>
            <a:endParaRPr lang="en-US" sz="1600" dirty="0">
              <a:sym typeface="Wingdings" panose="05000000000000000000" pitchFamily="2" charset="2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5D563-3F47-1F96-EC15-0EDF6F6A7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EECFABE-EA6F-2957-7591-CD089AC3EE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1542572"/>
            <a:ext cx="3354538" cy="346405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ACD73C4-5338-2303-DD70-A7B5C34541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542572"/>
            <a:ext cx="3559358" cy="351605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AD722AA-BFE1-7ED4-5429-E5C8FEB05A37}"/>
              </a:ext>
            </a:extLst>
          </p:cNvPr>
          <p:cNvSpPr txBox="1"/>
          <p:nvPr/>
        </p:nvSpPr>
        <p:spPr>
          <a:xfrm>
            <a:off x="5312840" y="1272572"/>
            <a:ext cx="2592938" cy="2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dirty="0">
                <a:sym typeface="Wingdings" panose="05000000000000000000" pitchFamily="2" charset="2"/>
              </a:rPr>
              <a:t>Type Single Beam (LHCTCTP_0054)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C90425-D501-17CB-99FF-71F138BC4517}"/>
              </a:ext>
            </a:extLst>
          </p:cNvPr>
          <p:cNvSpPr txBox="1"/>
          <p:nvPr/>
        </p:nvSpPr>
        <p:spPr>
          <a:xfrm>
            <a:off x="1011495" y="1276284"/>
            <a:ext cx="2718048" cy="2700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100"/>
            </a:lvl1pPr>
          </a:lstStyle>
          <a:p>
            <a:r>
              <a:rPr lang="en-GB" dirty="0">
                <a:sym typeface="Wingdings" panose="05000000000000000000" pitchFamily="2" charset="2"/>
              </a:rPr>
              <a:t>Type Double Beam (LHCTCLPX_160)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FA10337-8AF9-2E77-89E4-923FE101158D}"/>
              </a:ext>
            </a:extLst>
          </p:cNvPr>
          <p:cNvSpPr/>
          <p:nvPr/>
        </p:nvSpPr>
        <p:spPr>
          <a:xfrm>
            <a:off x="759710" y="2577941"/>
            <a:ext cx="1436025" cy="209834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A566BEE-B176-0F5C-8D32-03E05506BD32}"/>
              </a:ext>
            </a:extLst>
          </p:cNvPr>
          <p:cNvSpPr/>
          <p:nvPr/>
        </p:nvSpPr>
        <p:spPr>
          <a:xfrm>
            <a:off x="4833530" y="2520507"/>
            <a:ext cx="1436025" cy="209834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728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AA28F-828C-F163-6812-322661309E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E79C8-FC1F-F8B0-0D1E-4B32F70E8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174" y="169683"/>
            <a:ext cx="8856544" cy="540000"/>
          </a:xfrm>
        </p:spPr>
        <p:txBody>
          <a:bodyPr/>
          <a:lstStyle/>
          <a:p>
            <a:pPr algn="l"/>
            <a:r>
              <a:rPr lang="en-GB" sz="3600" dirty="0"/>
              <a:t>Details of new production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6E1C26C-989E-E3F9-52D6-A47F167EE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New production of EWBs: status and delivery dates - C. Piccinni</a:t>
            </a:r>
            <a:endParaRPr lang="en-GB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C941257-0E95-63FC-4BC7-8329929A1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F7A20BF-EDFF-23DC-0362-01DEB77FAB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27147"/>
              </p:ext>
            </p:extLst>
          </p:nvPr>
        </p:nvGraphicFramePr>
        <p:xfrm>
          <a:off x="79213" y="1181986"/>
          <a:ext cx="8967586" cy="2464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0459">
                  <a:extLst>
                    <a:ext uri="{9D8B030D-6E8A-4147-A177-3AD203B41FA5}">
                      <a16:colId xmlns:a16="http://schemas.microsoft.com/office/drawing/2014/main" val="33179561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47007422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163625887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3932482488"/>
                    </a:ext>
                  </a:extLst>
                </a:gridCol>
                <a:gridCol w="2818615">
                  <a:extLst>
                    <a:ext uri="{9D8B030D-6E8A-4147-A177-3AD203B41FA5}">
                      <a16:colId xmlns:a16="http://schemas.microsoft.com/office/drawing/2014/main" val="2146723164"/>
                    </a:ext>
                  </a:extLst>
                </a:gridCol>
              </a:tblGrid>
              <a:tr h="361324">
                <a:tc>
                  <a:txBody>
                    <a:bodyPr/>
                    <a:lstStyle/>
                    <a:p>
                      <a:r>
                        <a:rPr lang="en-US" sz="14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Qty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ym typeface="Wingdings" panose="05000000000000000000" pitchFamily="2" charset="2"/>
                        </a:rPr>
                        <a:t>Order confirmation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Estimated delivery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788724"/>
                  </a:ext>
                </a:extLst>
              </a:tr>
              <a:tr h="761004"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LHCTCLPX_160</a:t>
                      </a:r>
                      <a:endParaRPr lang="en-US" sz="1400" kern="120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Received the 27/01/25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21/02/2025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All collars machined and quality controlled.</a:t>
                      </a:r>
                    </a:p>
                    <a:p>
                      <a:pPr marL="0" algn="l" defTabSz="457200" rtl="0" eaLnBrk="1" latinLnBrk="0" hangingPunct="1"/>
                      <a:r>
                        <a:rPr lang="en-US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~ 10 collars to be re-machined because of nonconformities.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6958951"/>
                  </a:ext>
                </a:extLst>
              </a:tr>
              <a:tr h="761004"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LHCTCTP_0054</a:t>
                      </a:r>
                      <a:endParaRPr lang="en-US" sz="1400" kern="120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Received the 02/02/25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19/03/2025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Raw material for convolutions to be procured (in view of full production with same material). </a:t>
                      </a:r>
                      <a:br>
                        <a:rPr lang="en-US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Collars machined and being quality controlled.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2973448"/>
                  </a:ext>
                </a:extLst>
              </a:tr>
            </a:tbl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35859AEE-CB6E-AF1B-D5A7-B2EADF08AA33}"/>
              </a:ext>
            </a:extLst>
          </p:cNvPr>
          <p:cNvGrpSpPr/>
          <p:nvPr/>
        </p:nvGrpSpPr>
        <p:grpSpPr>
          <a:xfrm>
            <a:off x="1259632" y="1562865"/>
            <a:ext cx="2091274" cy="2657400"/>
            <a:chOff x="1619672" y="1647459"/>
            <a:chExt cx="2091274" cy="265740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47D69BF-DEB3-B19A-5CA1-090B34E8425F}"/>
                </a:ext>
              </a:extLst>
            </p:cNvPr>
            <p:cNvGrpSpPr/>
            <p:nvPr/>
          </p:nvGrpSpPr>
          <p:grpSpPr>
            <a:xfrm>
              <a:off x="2003546" y="1647459"/>
              <a:ext cx="864096" cy="2292443"/>
              <a:chOff x="2003546" y="1647459"/>
              <a:chExt cx="864096" cy="2292443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F3CAF25C-C5C4-4F74-793A-A09FFC472BB6}"/>
                  </a:ext>
                </a:extLst>
              </p:cNvPr>
              <p:cNvSpPr/>
              <p:nvPr/>
            </p:nvSpPr>
            <p:spPr>
              <a:xfrm>
                <a:off x="2003546" y="1647459"/>
                <a:ext cx="432048" cy="313908"/>
              </a:xfrm>
              <a:prstGeom prst="ellipse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C4F87D53-143E-04D7-5290-8069EA49C22D}"/>
                  </a:ext>
                </a:extLst>
              </p:cNvPr>
              <p:cNvSpPr/>
              <p:nvPr/>
            </p:nvSpPr>
            <p:spPr>
              <a:xfrm>
                <a:off x="2003546" y="2593604"/>
                <a:ext cx="432048" cy="313908"/>
              </a:xfrm>
              <a:prstGeom prst="ellipse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8C323334-2B1A-38D1-DB33-467E84B4D08D}"/>
                  </a:ext>
                </a:extLst>
              </p:cNvPr>
              <p:cNvCxnSpPr>
                <a:cxnSpLocks/>
                <a:stCxn id="8" idx="4"/>
              </p:cNvCxnSpPr>
              <p:nvPr/>
            </p:nvCxnSpPr>
            <p:spPr>
              <a:xfrm>
                <a:off x="2219570" y="1961367"/>
                <a:ext cx="648072" cy="197853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72A3559C-1EA5-C5FC-10BD-01D7DF15FFAC}"/>
                  </a:ext>
                </a:extLst>
              </p:cNvPr>
              <p:cNvCxnSpPr>
                <a:cxnSpLocks/>
                <a:stCxn id="9" idx="4"/>
                <a:endCxn id="22" idx="0"/>
              </p:cNvCxnSpPr>
              <p:nvPr/>
            </p:nvCxnSpPr>
            <p:spPr>
              <a:xfrm>
                <a:off x="2219570" y="2907512"/>
                <a:ext cx="445739" cy="96646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0783841-D771-8E6D-3293-C28532728827}"/>
                </a:ext>
              </a:extLst>
            </p:cNvPr>
            <p:cNvSpPr txBox="1"/>
            <p:nvPr/>
          </p:nvSpPr>
          <p:spPr>
            <a:xfrm>
              <a:off x="1619672" y="3873972"/>
              <a:ext cx="2091274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100"/>
              </a:lvl1pPr>
            </a:lstStyle>
            <a:p>
              <a:r>
                <a:rPr lang="en-GB" dirty="0">
                  <a:sym typeface="Wingdings" panose="05000000000000000000" pitchFamily="2" charset="2"/>
                </a:rPr>
                <a:t>8 additional bellows per type ordered, to be cycled at CERN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3190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688B32C-4888-40FA-C440-5CB56037A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/>
              <a:t>Thank you for your attention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885CC-9C5F-EC4D-6A19-F1AE0F2FD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New production of EWBs: status and delivery dates - C. Piccinni</a:t>
            </a:r>
            <a:endParaRPr lang="en-GB" noProof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6E00EF-0911-48DC-1046-B9F5F4309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76696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9B151538-7B12-4890-887A-E687D80164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sharepoint/v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19400</TotalTime>
  <Words>263</Words>
  <Application>Microsoft Office PowerPoint</Application>
  <PresentationFormat>On-screen Show (16:9)</PresentationFormat>
  <Paragraphs>51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New production of Edge Welded Bellows: status and delivery dates</vt:lpstr>
      <vt:lpstr>Outline</vt:lpstr>
      <vt:lpstr>Outcome of latest cycling test</vt:lpstr>
      <vt:lpstr>Outcome of latest cycling test</vt:lpstr>
      <vt:lpstr>Details of new production</vt:lpstr>
      <vt:lpstr>Details of new production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Carla Piccinni</cp:lastModifiedBy>
  <cp:revision>1372</cp:revision>
  <dcterms:created xsi:type="dcterms:W3CDTF">2020-02-06T17:34:13Z</dcterms:created>
  <dcterms:modified xsi:type="dcterms:W3CDTF">2025-02-10T09:03:03Z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