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17F_CA89FB1F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3"/>
  </p:notesMasterIdLst>
  <p:handoutMasterIdLst>
    <p:handoutMasterId r:id="rId74"/>
  </p:handoutMasterIdLst>
  <p:sldIdLst>
    <p:sldId id="263" r:id="rId5"/>
    <p:sldId id="441" r:id="rId6"/>
    <p:sldId id="405" r:id="rId7"/>
    <p:sldId id="442" r:id="rId8"/>
    <p:sldId id="409" r:id="rId9"/>
    <p:sldId id="443" r:id="rId10"/>
    <p:sldId id="369" r:id="rId11"/>
    <p:sldId id="416" r:id="rId12"/>
    <p:sldId id="448" r:id="rId13"/>
    <p:sldId id="417" r:id="rId14"/>
    <p:sldId id="449" r:id="rId15"/>
    <p:sldId id="419" r:id="rId16"/>
    <p:sldId id="450" r:id="rId17"/>
    <p:sldId id="444" r:id="rId18"/>
    <p:sldId id="451" r:id="rId19"/>
    <p:sldId id="458" r:id="rId20"/>
    <p:sldId id="453" r:id="rId21"/>
    <p:sldId id="372" r:id="rId22"/>
    <p:sldId id="418" r:id="rId23"/>
    <p:sldId id="452" r:id="rId24"/>
    <p:sldId id="420" r:id="rId25"/>
    <p:sldId id="454" r:id="rId26"/>
    <p:sldId id="421" r:id="rId27"/>
    <p:sldId id="455" r:id="rId28"/>
    <p:sldId id="445" r:id="rId29"/>
    <p:sldId id="456" r:id="rId30"/>
    <p:sldId id="459" r:id="rId31"/>
    <p:sldId id="457" r:id="rId32"/>
    <p:sldId id="440" r:id="rId33"/>
    <p:sldId id="446" r:id="rId34"/>
    <p:sldId id="447" r:id="rId35"/>
    <p:sldId id="461" r:id="rId36"/>
    <p:sldId id="422" r:id="rId37"/>
    <p:sldId id="460" r:id="rId38"/>
    <p:sldId id="435" r:id="rId39"/>
    <p:sldId id="266" r:id="rId40"/>
    <p:sldId id="383" r:id="rId41"/>
    <p:sldId id="406" r:id="rId42"/>
    <p:sldId id="437" r:id="rId43"/>
    <p:sldId id="367" r:id="rId44"/>
    <p:sldId id="413" r:id="rId45"/>
    <p:sldId id="414" r:id="rId46"/>
    <p:sldId id="415" r:id="rId47"/>
    <p:sldId id="376" r:id="rId48"/>
    <p:sldId id="439" r:id="rId49"/>
    <p:sldId id="370" r:id="rId50"/>
    <p:sldId id="436" r:id="rId51"/>
    <p:sldId id="423" r:id="rId52"/>
    <p:sldId id="427" r:id="rId53"/>
    <p:sldId id="391" r:id="rId54"/>
    <p:sldId id="390" r:id="rId55"/>
    <p:sldId id="395" r:id="rId56"/>
    <p:sldId id="424" r:id="rId57"/>
    <p:sldId id="425" r:id="rId58"/>
    <p:sldId id="394" r:id="rId59"/>
    <p:sldId id="389" r:id="rId60"/>
    <p:sldId id="428" r:id="rId61"/>
    <p:sldId id="429" r:id="rId62"/>
    <p:sldId id="431" r:id="rId63"/>
    <p:sldId id="388" r:id="rId64"/>
    <p:sldId id="373" r:id="rId65"/>
    <p:sldId id="382" r:id="rId66"/>
    <p:sldId id="410" r:id="rId67"/>
    <p:sldId id="411" r:id="rId68"/>
    <p:sldId id="396" r:id="rId69"/>
    <p:sldId id="433" r:id="rId70"/>
    <p:sldId id="434" r:id="rId71"/>
    <p:sldId id="392" r:id="rId7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3FEA08F-76E7-4281-8854-543D80CBD984}">
          <p14:sldIdLst>
            <p14:sldId id="263"/>
            <p14:sldId id="441"/>
            <p14:sldId id="405"/>
            <p14:sldId id="442"/>
            <p14:sldId id="409"/>
            <p14:sldId id="443"/>
            <p14:sldId id="369"/>
            <p14:sldId id="416"/>
            <p14:sldId id="448"/>
            <p14:sldId id="417"/>
            <p14:sldId id="449"/>
            <p14:sldId id="419"/>
            <p14:sldId id="450"/>
            <p14:sldId id="444"/>
            <p14:sldId id="451"/>
            <p14:sldId id="458"/>
            <p14:sldId id="453"/>
            <p14:sldId id="372"/>
            <p14:sldId id="418"/>
            <p14:sldId id="452"/>
            <p14:sldId id="420"/>
            <p14:sldId id="454"/>
            <p14:sldId id="421"/>
            <p14:sldId id="455"/>
            <p14:sldId id="445"/>
            <p14:sldId id="456"/>
            <p14:sldId id="459"/>
            <p14:sldId id="457"/>
            <p14:sldId id="440"/>
            <p14:sldId id="446"/>
            <p14:sldId id="447"/>
            <p14:sldId id="461"/>
            <p14:sldId id="422"/>
            <p14:sldId id="460"/>
            <p14:sldId id="435"/>
            <p14:sldId id="266"/>
            <p14:sldId id="383"/>
            <p14:sldId id="406"/>
            <p14:sldId id="437"/>
            <p14:sldId id="367"/>
            <p14:sldId id="413"/>
            <p14:sldId id="414"/>
            <p14:sldId id="415"/>
            <p14:sldId id="376"/>
            <p14:sldId id="439"/>
            <p14:sldId id="370"/>
            <p14:sldId id="436"/>
            <p14:sldId id="423"/>
            <p14:sldId id="427"/>
            <p14:sldId id="391"/>
            <p14:sldId id="390"/>
            <p14:sldId id="395"/>
            <p14:sldId id="424"/>
            <p14:sldId id="425"/>
            <p14:sldId id="394"/>
            <p14:sldId id="389"/>
            <p14:sldId id="428"/>
            <p14:sldId id="429"/>
            <p14:sldId id="431"/>
            <p14:sldId id="388"/>
            <p14:sldId id="373"/>
            <p14:sldId id="382"/>
            <p14:sldId id="410"/>
            <p14:sldId id="411"/>
            <p14:sldId id="396"/>
            <p14:sldId id="433"/>
            <p14:sldId id="434"/>
            <p14:sldId id="3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3B7971C-2CAA-8FDE-F038-D68C257F056D}" name="Laura Helene Hannemann" initials="LH" userId="S::laura.helene.hannemann@cern.ch::dc4ddc29-4458-4d74-ab5d-32a6910f4225" providerId="AD"/>
  <p188:author id="{F1168770-5D67-5397-FDCA-8802DE6CDF8B}" name="Carla Piccinni" initials="CP" userId="S::carla.piccinni@cern.ch::97ea9e12-7973-4301-a055-edadc029c2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5A5A5A"/>
    <a:srgbClr val="1601B3"/>
    <a:srgbClr val="CCFFCC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47" autoAdjust="0"/>
  </p:normalViewPr>
  <p:slideViewPr>
    <p:cSldViewPr snapToObjects="1" showGuides="1">
      <p:cViewPr varScale="1">
        <p:scale>
          <a:sx n="194" d="100"/>
          <a:sy n="194" d="100"/>
        </p:scale>
        <p:origin x="834" y="16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handoutMaster" Target="handoutMasters/handoutMaster1.xml"/><Relationship Id="rId79" Type="http://schemas.microsoft.com/office/2018/10/relationships/authors" Target="author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comments/modernComment_17F_CA89FB1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4D5F504-0343-4945-BBA0-058DE167D2AC}" authorId="{E3B7971C-2CAA-8FDE-F038-D68C257F056D}" created="2024-11-15T15:03:16.09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398040351" sldId="383"/>
      <ac:picMk id="17" creationId="{043256FB-DB3E-7E48-90FC-A727C56D60C0}"/>
    </ac:deMkLst>
    <p188:txBody>
      <a:bodyPr/>
      <a:lstStyle/>
      <a:p>
        <a:r>
          <a:rPr lang="en-GB"/>
          <a:t>Check orientation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532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700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397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edms.cern.ch/document/2755675/2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8/10/relationships/comments" Target="../comments/modernComment_17F_CA89FB1F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3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5.png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2.mp4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media" Target="../media/media4.mp4"/><Relationship Id="rId7" Type="http://schemas.openxmlformats.org/officeDocument/2006/relationships/image" Target="../media/image38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37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mp4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media" Target="../media/media6.mp4"/><Relationship Id="rId7" Type="http://schemas.openxmlformats.org/officeDocument/2006/relationships/image" Target="../media/image40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39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6.mp4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media" Target="../media/media8.mp4"/><Relationship Id="rId7" Type="http://schemas.openxmlformats.org/officeDocument/2006/relationships/image" Target="../media/image42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image" Target="../media/image41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8.mp4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media" Target="../media/media10.mp4"/><Relationship Id="rId7" Type="http://schemas.openxmlformats.org/officeDocument/2006/relationships/image" Target="../media/image44.png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6" Type="http://schemas.openxmlformats.org/officeDocument/2006/relationships/image" Target="../media/image43.png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10.mp4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647564" y="1896750"/>
            <a:ext cx="7848872" cy="1107048"/>
          </a:xfrm>
        </p:spPr>
        <p:txBody>
          <a:bodyPr/>
          <a:lstStyle/>
          <a:p>
            <a:pPr algn="ctr"/>
            <a:r>
              <a:rPr lang="en-GB" sz="4000" dirty="0">
                <a:effectLst/>
                <a:latin typeface="Segoe UI" panose="020B0502040204020203" pitchFamily="34" charset="0"/>
              </a:rPr>
              <a:t>WP5.2 – Transport  Analysis Collimator Jaws </a:t>
            </a:r>
            <a:br>
              <a:rPr lang="en-GB" sz="4000" dirty="0">
                <a:effectLst/>
                <a:latin typeface="Segoe UI" panose="020B0502040204020203" pitchFamily="34" charset="0"/>
              </a:rPr>
            </a:br>
            <a:r>
              <a:rPr lang="en-GB" sz="3200" b="0" dirty="0">
                <a:latin typeface="Segoe UI" panose="020B0502040204020203" pitchFamily="34" charset="0"/>
              </a:rPr>
              <a:t>Updates &amp; </a:t>
            </a:r>
            <a:r>
              <a:rPr lang="en-GB" sz="3200" b="0" dirty="0">
                <a:effectLst/>
                <a:latin typeface="Segoe UI" panose="020B0502040204020203" pitchFamily="34" charset="0"/>
              </a:rPr>
              <a:t>Further Proceedings</a:t>
            </a:r>
            <a:br>
              <a:rPr lang="en-GB" sz="4000" dirty="0">
                <a:effectLst/>
                <a:latin typeface="Segoe UI" panose="020B0502040204020203" pitchFamily="34" charset="0"/>
              </a:rPr>
            </a:br>
            <a:endParaRPr lang="en-GB" sz="54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069132" y="3795886"/>
            <a:ext cx="4294956" cy="536798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L. Hannemann, F. Carra, M. Guinchard,  L. Puddu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Sous-titre 18">
            <a:extLst>
              <a:ext uri="{FF2B5EF4-FFF2-40B4-BE49-F238E27FC236}">
                <a16:creationId xmlns:a16="http://schemas.microsoft.com/office/drawing/2014/main" id="{B0304E1A-1D7F-DFDA-783B-BC2B8F767CCF}"/>
              </a:ext>
            </a:extLst>
          </p:cNvPr>
          <p:cNvSpPr txBox="1">
            <a:spLocks/>
          </p:cNvSpPr>
          <p:nvPr/>
        </p:nvSpPr>
        <p:spPr>
          <a:xfrm>
            <a:off x="5593412" y="3795886"/>
            <a:ext cx="3024336" cy="5367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10/03/2025</a:t>
            </a:r>
            <a:endParaRPr lang="en-GB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B88F8-E6F9-6395-941A-E8C27333F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Shafts- </a:t>
            </a:r>
            <a:r>
              <a:rPr lang="en-GB" b="1" dirty="0"/>
              <a:t>Peak Stress Evaluation (ASTMD4169 Input)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9C26C-36BB-73A4-F9B8-C7F9204E5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E23795-4D45-3AA3-0ACB-EE8223AF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0A337E17-A8EA-A088-2292-B5DD66EA0F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727853"/>
              </p:ext>
            </p:extLst>
          </p:nvPr>
        </p:nvGraphicFramePr>
        <p:xfrm>
          <a:off x="507447" y="915566"/>
          <a:ext cx="6512825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5935">
                  <a:extLst>
                    <a:ext uri="{9D8B030D-6E8A-4147-A177-3AD203B41FA5}">
                      <a16:colId xmlns:a16="http://schemas.microsoft.com/office/drawing/2014/main" val="193420378"/>
                    </a:ext>
                  </a:extLst>
                </a:gridCol>
                <a:gridCol w="2478445">
                  <a:extLst>
                    <a:ext uri="{9D8B030D-6E8A-4147-A177-3AD203B41FA5}">
                      <a16:colId xmlns:a16="http://schemas.microsoft.com/office/drawing/2014/main" val="411653108"/>
                    </a:ext>
                  </a:extLst>
                </a:gridCol>
                <a:gridCol w="2478445">
                  <a:extLst>
                    <a:ext uri="{9D8B030D-6E8A-4147-A177-3AD203B41FA5}">
                      <a16:colId xmlns:a16="http://schemas.microsoft.com/office/drawing/2014/main" val="14916019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Collimator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Equivalent Von-Mises Stress z-direction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Equivalent Von-Mises Stress x-direction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1006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TCLP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17.0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16827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TCLPX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10.6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27.0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8902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TCSPM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10.4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1670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TCTPM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8.6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25.9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5644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TCTPXH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3.2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13.1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59071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F7897F3-0CA4-8FE5-5889-7CFEF764386B}"/>
                  </a:ext>
                </a:extLst>
              </p:cNvPr>
              <p:cNvSpPr txBox="1"/>
              <p:nvPr/>
            </p:nvSpPr>
            <p:spPr>
              <a:xfrm>
                <a:off x="488827" y="3658766"/>
                <a:ext cx="540327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Acceptance Criteria: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&lt;68.3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SS-316 L</a:t>
                </a:r>
              </a:p>
              <a:p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F7897F3-0CA4-8FE5-5889-7CFEF76438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27" y="3658766"/>
                <a:ext cx="5403272" cy="1200329"/>
              </a:xfrm>
              <a:prstGeom prst="rect">
                <a:avLst/>
              </a:prstGeom>
              <a:blipFill>
                <a:blip r:embed="rId2"/>
                <a:stretch>
                  <a:fillRect l="-902" t="-2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phic 6" descr="Checkmark with solid fill">
            <a:extLst>
              <a:ext uri="{FF2B5EF4-FFF2-40B4-BE49-F238E27FC236}">
                <a16:creationId xmlns:a16="http://schemas.microsoft.com/office/drawing/2014/main" id="{DE37F19D-097E-459E-45B8-F67B1563A7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95936" y="3723878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562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6BB96-0923-CBFC-1552-8CE3A4576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TCSPM Stress on Shafts - ASTMD z-Direction Input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6834643-907E-C699-583C-41B5E85C27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000" y="987574"/>
            <a:ext cx="7010850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F92DA3-3B6E-C8CA-657E-037131287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878B52-1355-0902-887A-B7354F944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0920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B88F8-E6F9-6395-941A-E8C27333F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Pipes- </a:t>
            </a:r>
            <a:r>
              <a:rPr lang="en-GB" b="1" dirty="0"/>
              <a:t>Peak Stress Evaluation (ASTMD4169 Input)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9C26C-36BB-73A4-F9B8-C7F9204E5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E23795-4D45-3AA3-0ACB-EE8223AF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0A337E17-A8EA-A088-2292-B5DD66EA0F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9744681"/>
              </p:ext>
            </p:extLst>
          </p:nvPr>
        </p:nvGraphicFramePr>
        <p:xfrm>
          <a:off x="467544" y="878831"/>
          <a:ext cx="7056785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793">
                  <a:extLst>
                    <a:ext uri="{9D8B030D-6E8A-4147-A177-3AD203B41FA5}">
                      <a16:colId xmlns:a16="http://schemas.microsoft.com/office/drawing/2014/main" val="193420378"/>
                    </a:ext>
                  </a:extLst>
                </a:gridCol>
                <a:gridCol w="2601496">
                  <a:extLst>
                    <a:ext uri="{9D8B030D-6E8A-4147-A177-3AD203B41FA5}">
                      <a16:colId xmlns:a16="http://schemas.microsoft.com/office/drawing/2014/main" val="411653108"/>
                    </a:ext>
                  </a:extLst>
                </a:gridCol>
                <a:gridCol w="2601496">
                  <a:extLst>
                    <a:ext uri="{9D8B030D-6E8A-4147-A177-3AD203B41FA5}">
                      <a16:colId xmlns:a16="http://schemas.microsoft.com/office/drawing/2014/main" val="128066129"/>
                    </a:ext>
                  </a:extLst>
                </a:gridCol>
              </a:tblGrid>
              <a:tr h="150139">
                <a:tc>
                  <a:txBody>
                    <a:bodyPr/>
                    <a:lstStyle/>
                    <a:p>
                      <a:r>
                        <a:rPr lang="en-US" dirty="0"/>
                        <a:t>Collimator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Equivalent Von-Mises Stress z-direction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Equivalent Von-Mises Stress x-direction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100674"/>
                  </a:ext>
                </a:extLst>
              </a:tr>
              <a:tr h="150139">
                <a:tc>
                  <a:txBody>
                    <a:bodyPr/>
                    <a:lstStyle/>
                    <a:p>
                      <a:r>
                        <a:rPr lang="en-US" dirty="0"/>
                        <a:t>TCLP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1.7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168275"/>
                  </a:ext>
                </a:extLst>
              </a:tr>
              <a:tr h="150139">
                <a:tc>
                  <a:txBody>
                    <a:bodyPr/>
                    <a:lstStyle/>
                    <a:p>
                      <a:r>
                        <a:rPr lang="en-US" dirty="0"/>
                        <a:t>TCLPX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6.0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890210"/>
                  </a:ext>
                </a:extLst>
              </a:tr>
              <a:tr h="150139">
                <a:tc>
                  <a:txBody>
                    <a:bodyPr/>
                    <a:lstStyle/>
                    <a:p>
                      <a:r>
                        <a:rPr lang="en-US" dirty="0"/>
                        <a:t>TCSPM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167065"/>
                  </a:ext>
                </a:extLst>
              </a:tr>
              <a:tr h="150139">
                <a:tc>
                  <a:txBody>
                    <a:bodyPr/>
                    <a:lstStyle/>
                    <a:p>
                      <a:r>
                        <a:rPr lang="en-US" dirty="0"/>
                        <a:t>TCTPM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5644051"/>
                  </a:ext>
                </a:extLst>
              </a:tr>
              <a:tr h="150139">
                <a:tc>
                  <a:txBody>
                    <a:bodyPr/>
                    <a:lstStyle/>
                    <a:p>
                      <a:r>
                        <a:rPr lang="en-US" dirty="0"/>
                        <a:t>TCTPXH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042103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6A8C2E0-3C8A-B504-6B35-8225458B3A02}"/>
                  </a:ext>
                </a:extLst>
              </p:cNvPr>
              <p:cNvSpPr txBox="1"/>
              <p:nvPr/>
            </p:nvSpPr>
            <p:spPr>
              <a:xfrm>
                <a:off x="488827" y="3658766"/>
                <a:ext cx="540327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Acceptance Criteria: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&lt;36.4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Cu-Ni 90-10</a:t>
                </a:r>
              </a:p>
              <a:p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6A8C2E0-3C8A-B504-6B35-8225458B3A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27" y="3658766"/>
                <a:ext cx="5403272" cy="1200329"/>
              </a:xfrm>
              <a:prstGeom prst="rect">
                <a:avLst/>
              </a:prstGeom>
              <a:blipFill>
                <a:blip r:embed="rId2"/>
                <a:stretch>
                  <a:fillRect l="-902" t="-2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phic 6" descr="Checkmark with solid fill">
            <a:extLst>
              <a:ext uri="{FF2B5EF4-FFF2-40B4-BE49-F238E27FC236}">
                <a16:creationId xmlns:a16="http://schemas.microsoft.com/office/drawing/2014/main" id="{C0C92ECE-7E12-68A6-6E5C-596CA5B4F4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39952" y="3716128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472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C33F1-B951-94AB-5668-52B79642A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TCSPM Stress on Cooling Pipes - ASTMD z-Direction Input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A9F2F2B-05D1-0924-054A-ECBF7F726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0140" y="914400"/>
            <a:ext cx="6963719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CD598-07DC-EAC5-9C5C-CF609142F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0F3ADF-D0F7-8306-4246-E7A3F7C34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970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4E7C0-461B-D5EA-6E71-C798CF094A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875FC-4152-DFF4-B472-0DD9E2A3A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Peak Stress Evaluation </a:t>
            </a:r>
            <a:r>
              <a:rPr lang="en-GB" b="1" dirty="0" err="1"/>
              <a:t>Overalll</a:t>
            </a:r>
            <a:r>
              <a:rPr lang="en-GB" b="1" dirty="0"/>
              <a:t> (ASTMD4169 Input)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EB536F-7707-7E0A-ADB4-552C037F6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B31D22-BB14-C0F3-C797-C5F296FD0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FCB0DD9-794D-8FDA-994B-A18C191493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1679665"/>
              </p:ext>
            </p:extLst>
          </p:nvPr>
        </p:nvGraphicFramePr>
        <p:xfrm>
          <a:off x="210384" y="1059582"/>
          <a:ext cx="8656416" cy="2661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5503">
                  <a:extLst>
                    <a:ext uri="{9D8B030D-6E8A-4147-A177-3AD203B41FA5}">
                      <a16:colId xmlns:a16="http://schemas.microsoft.com/office/drawing/2014/main" val="193420378"/>
                    </a:ext>
                  </a:extLst>
                </a:gridCol>
                <a:gridCol w="3753667">
                  <a:extLst>
                    <a:ext uri="{9D8B030D-6E8A-4147-A177-3AD203B41FA5}">
                      <a16:colId xmlns:a16="http://schemas.microsoft.com/office/drawing/2014/main" val="411653108"/>
                    </a:ext>
                  </a:extLst>
                </a:gridCol>
                <a:gridCol w="3447246">
                  <a:extLst>
                    <a:ext uri="{9D8B030D-6E8A-4147-A177-3AD203B41FA5}">
                      <a16:colId xmlns:a16="http://schemas.microsoft.com/office/drawing/2014/main" val="1032379800"/>
                    </a:ext>
                  </a:extLst>
                </a:gridCol>
              </a:tblGrid>
              <a:tr h="281880">
                <a:tc>
                  <a:txBody>
                    <a:bodyPr/>
                    <a:lstStyle/>
                    <a:p>
                      <a:r>
                        <a:rPr lang="en-US" dirty="0"/>
                        <a:t>Collimator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Equivalent Von-Mises Stress z-direction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Equivalent Von-Mises Stress x-direction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100674"/>
                  </a:ext>
                </a:extLst>
              </a:tr>
              <a:tr h="237153">
                <a:tc>
                  <a:txBody>
                    <a:bodyPr/>
                    <a:lstStyle/>
                    <a:p>
                      <a:r>
                        <a:rPr lang="en-US" dirty="0"/>
                        <a:t>TCLP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6.7 MPa – on housing above shaft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20.6 MPa - on housing over shaft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8168275"/>
                  </a:ext>
                </a:extLst>
              </a:tr>
              <a:tr h="237153">
                <a:tc>
                  <a:txBody>
                    <a:bodyPr/>
                    <a:lstStyle/>
                    <a:p>
                      <a:r>
                        <a:rPr lang="en-US" dirty="0"/>
                        <a:t>TCLPX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10.4 MPa – on the end of the shaft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27.0 MPa - on the end of the shaft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76890210"/>
                  </a:ext>
                </a:extLst>
              </a:tr>
              <a:tr h="237153">
                <a:tc>
                  <a:txBody>
                    <a:bodyPr/>
                    <a:lstStyle/>
                    <a:p>
                      <a:r>
                        <a:rPr lang="en-US" dirty="0"/>
                        <a:t>TCSPM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5.1 MPa - on housing above shaft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10.3 MPa – on the shaft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44167065"/>
                  </a:ext>
                </a:extLst>
              </a:tr>
              <a:tr h="237153">
                <a:tc>
                  <a:txBody>
                    <a:bodyPr/>
                    <a:lstStyle/>
                    <a:p>
                      <a:r>
                        <a:rPr lang="en-US" dirty="0"/>
                        <a:t>TCTPM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8.7 MPa - on housing above shaft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25.9 MPa - on the shaft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5644051"/>
                  </a:ext>
                </a:extLst>
              </a:tr>
              <a:tr h="237153">
                <a:tc>
                  <a:txBody>
                    <a:bodyPr/>
                    <a:lstStyle/>
                    <a:p>
                      <a:r>
                        <a:rPr lang="en-US" dirty="0"/>
                        <a:t>TCTPXH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3.2 MPa - on the shaft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13.1 MPa - on the shaft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042103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E629826-6C40-FE5E-CF0A-96F9D873343A}"/>
                  </a:ext>
                </a:extLst>
              </p:cNvPr>
              <p:cNvSpPr txBox="1"/>
              <p:nvPr/>
            </p:nvSpPr>
            <p:spPr>
              <a:xfrm>
                <a:off x="277200" y="3698977"/>
                <a:ext cx="5403272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Acceptance Criteria: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&lt;153.3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</a:t>
                </a:r>
                <a:r>
                  <a:rPr lang="en-GB" dirty="0" err="1"/>
                  <a:t>CuCrZr</a:t>
                </a: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&lt;68.3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SS-316 L</a:t>
                </a:r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E629826-6C40-FE5E-CF0A-96F9D87334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00" y="3698977"/>
                <a:ext cx="5403272" cy="2031325"/>
              </a:xfrm>
              <a:prstGeom prst="rect">
                <a:avLst/>
              </a:prstGeom>
              <a:blipFill>
                <a:blip r:embed="rId2"/>
                <a:stretch>
                  <a:fillRect l="-902" t="-18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phic 6" descr="Checkmark with solid fill">
            <a:extLst>
              <a:ext uri="{FF2B5EF4-FFF2-40B4-BE49-F238E27FC236}">
                <a16:creationId xmlns:a16="http://schemas.microsoft.com/office/drawing/2014/main" id="{C9151D49-9A17-CC80-2877-2C10B4D044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71900" y="3781413"/>
            <a:ext cx="648072" cy="648072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6C6C3417-FDBF-373D-5F09-8CB8B6DADA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71900" y="4058645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86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7D35E-A5BC-66A4-B1A5-67C424E00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TCSPM Overall Stress - ASTMD z-Direction Input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CED4E1D-253C-688C-D4DD-3298C485BE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1151" y="914400"/>
            <a:ext cx="6821697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204687-9E38-5DD9-9957-832FB44A9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76503C-497E-6E58-772F-BD4D1B974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417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E7F0C-3658-906C-5983-C22884019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 Directional Overall Deformation – ASTMD Input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A2E18E60-27D9-1118-B32E-01B7D175AD1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22892239"/>
                  </p:ext>
                </p:extLst>
              </p:nvPr>
            </p:nvGraphicFramePr>
            <p:xfrm>
              <a:off x="539552" y="1203598"/>
              <a:ext cx="7918449" cy="24333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39483">
                      <a:extLst>
                        <a:ext uri="{9D8B030D-6E8A-4147-A177-3AD203B41FA5}">
                          <a16:colId xmlns:a16="http://schemas.microsoft.com/office/drawing/2014/main" val="2524381866"/>
                        </a:ext>
                      </a:extLst>
                    </a:gridCol>
                    <a:gridCol w="2639483">
                      <a:extLst>
                        <a:ext uri="{9D8B030D-6E8A-4147-A177-3AD203B41FA5}">
                          <a16:colId xmlns:a16="http://schemas.microsoft.com/office/drawing/2014/main" val="1400572284"/>
                        </a:ext>
                      </a:extLst>
                    </a:gridCol>
                    <a:gridCol w="2639483">
                      <a:extLst>
                        <a:ext uri="{9D8B030D-6E8A-4147-A177-3AD203B41FA5}">
                          <a16:colId xmlns:a16="http://schemas.microsoft.com/office/drawing/2014/main" val="18049437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Collimator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Maximum deformation z- direction input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Maximum deformation x- direction input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26179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TCLP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3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600" dirty="0"/>
                            <a:t>in x-direction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53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204150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TCLPX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34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 direction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144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5523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TCSPM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z-direction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47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03663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TCTPM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31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109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2433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TCTPXH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23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100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71209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A2E18E60-27D9-1118-B32E-01B7D175AD1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22892239"/>
                  </p:ext>
                </p:extLst>
              </p:nvPr>
            </p:nvGraphicFramePr>
            <p:xfrm>
              <a:off x="539552" y="1203598"/>
              <a:ext cx="7918449" cy="24333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39483">
                      <a:extLst>
                        <a:ext uri="{9D8B030D-6E8A-4147-A177-3AD203B41FA5}">
                          <a16:colId xmlns:a16="http://schemas.microsoft.com/office/drawing/2014/main" val="2524381866"/>
                        </a:ext>
                      </a:extLst>
                    </a:gridCol>
                    <a:gridCol w="2639483">
                      <a:extLst>
                        <a:ext uri="{9D8B030D-6E8A-4147-A177-3AD203B41FA5}">
                          <a16:colId xmlns:a16="http://schemas.microsoft.com/office/drawing/2014/main" val="1400572284"/>
                        </a:ext>
                      </a:extLst>
                    </a:gridCol>
                    <a:gridCol w="2639483">
                      <a:extLst>
                        <a:ext uri="{9D8B030D-6E8A-4147-A177-3AD203B41FA5}">
                          <a16:colId xmlns:a16="http://schemas.microsoft.com/office/drawing/2014/main" val="1804943743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Collimator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Maximum deformation z- direction input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Maximum deformation x- direction input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26179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TCLP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60656" r="-100691" b="-4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62" t="-160656" r="-924" b="-4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04150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TCLPX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260656" r="-100691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62" t="-260656" r="-924" b="-3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23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TCSPM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360656" r="-100691" b="-2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62" t="-360656" r="-924" b="-2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03663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TCTPM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460656" r="-100691" b="-1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62" t="-460656" r="-924" b="-1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42433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TCTPXH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560656" r="-100691" b="-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62" t="-560656" r="-924" b="-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271209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6E2A81-7D18-5C88-807F-1D9DC187A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BE7ABC-0859-8AF7-3961-F99CEC39D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439EF-2186-20C0-8F51-FBD6AACDF236}"/>
              </a:ext>
            </a:extLst>
          </p:cNvPr>
          <p:cNvSpPr txBox="1"/>
          <p:nvPr/>
        </p:nvSpPr>
        <p:spPr>
          <a:xfrm>
            <a:off x="612000" y="3867894"/>
            <a:ext cx="568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No clash to be expected with other components </a:t>
            </a:r>
            <a:endParaRPr lang="en-GB" dirty="0"/>
          </a:p>
        </p:txBody>
      </p:sp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C03500E6-FE23-E029-9A20-4EDFAFC8AB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68144" y="3636918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611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7DAE7-7C93-69DA-746F-80242F81C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 Directional Overall Deformation – ASTMD z- Direction Input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F23830E-787A-F05C-256F-003C8D6E70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5377" y="914400"/>
            <a:ext cx="5566002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B744C-069F-63B3-DDAA-857D12FA6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20E204-6AAD-8AB2-452B-0A38AB636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870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53747-6553-355D-5F71-273383AEB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Random Vibrations – Experimental Input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99FD4C-DCC6-DA5E-04C7-DD429BA73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4DA9FF-14C8-4340-C65A-8E9FD0B9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95739C-E44F-AB40-9E37-6C16EF3EC1DD}"/>
              </a:ext>
            </a:extLst>
          </p:cNvPr>
          <p:cNvSpPr txBox="1"/>
          <p:nvPr/>
        </p:nvSpPr>
        <p:spPr>
          <a:xfrm>
            <a:off x="4669916" y="1275606"/>
            <a:ext cx="46805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/>
                </a:solidFill>
              </a:rPr>
              <a:t>EDMS reference: </a:t>
            </a:r>
            <a:r>
              <a:rPr lang="en-GB" sz="1600" b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https://edms.cern.ch/document/2755675/2</a:t>
            </a:r>
            <a:endParaRPr lang="en-GB" sz="1600" b="0" u="none" strike="noStrike" dirty="0">
              <a:solidFill>
                <a:srgbClr val="0645AD"/>
              </a:solidFill>
              <a:effectLst/>
              <a:latin typeface="Helvetica Neue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/>
                </a:solidFill>
              </a:rPr>
              <a:t>Maximum PSD acceleration on the frame of the cryomodule in z-direction</a:t>
            </a:r>
            <a:br>
              <a:rPr lang="en-GB" sz="1600" b="0" u="none" strike="noStrike" dirty="0">
                <a:solidFill>
                  <a:srgbClr val="0645AD"/>
                </a:solidFill>
                <a:effectLst/>
                <a:latin typeface="Helvetica Neue"/>
              </a:rPr>
            </a:br>
            <a:endParaRPr lang="en-GB" sz="1600" b="0" dirty="0">
              <a:effectLst/>
              <a:latin typeface="Helvetica Neue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D8FFCD-4D72-1AF8-6931-FA6C5F446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839" y="907919"/>
            <a:ext cx="4600201" cy="330194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A6390FB-30DC-CA40-79A7-EF3DC38841B0}"/>
              </a:ext>
            </a:extLst>
          </p:cNvPr>
          <p:cNvSpPr/>
          <p:nvPr/>
        </p:nvSpPr>
        <p:spPr>
          <a:xfrm>
            <a:off x="6372200" y="4126973"/>
            <a:ext cx="2232248" cy="631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Random Vibrations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675E62-95D4-CA89-4DBD-592E46286B0B}"/>
              </a:ext>
            </a:extLst>
          </p:cNvPr>
          <p:cNvSpPr/>
          <p:nvPr/>
        </p:nvSpPr>
        <p:spPr>
          <a:xfrm>
            <a:off x="3553792" y="4126973"/>
            <a:ext cx="2232248" cy="631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Acceleration PSD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CC7FD0-6EB0-0346-D042-F9B253F0E3F9}"/>
              </a:ext>
            </a:extLst>
          </p:cNvPr>
          <p:cNvSpPr txBox="1"/>
          <p:nvPr/>
        </p:nvSpPr>
        <p:spPr>
          <a:xfrm>
            <a:off x="5748277" y="412381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26778E8-3B59-5CFF-B384-526E9EA4E8CD}"/>
              </a:ext>
            </a:extLst>
          </p:cNvPr>
          <p:cNvCxnSpPr/>
          <p:nvPr/>
        </p:nvCxnSpPr>
        <p:spPr>
          <a:xfrm>
            <a:off x="5786040" y="4607251"/>
            <a:ext cx="5861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4251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6641D-733B-3685-AB2C-29B15B590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Absorber Blocks - </a:t>
            </a:r>
            <a:r>
              <a:rPr lang="en-GB" b="1" dirty="0"/>
              <a:t>Peak Stress Evaluation (Experimental Input)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234651E-B500-6068-A7C4-9D14810953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6141902"/>
              </p:ext>
            </p:extLst>
          </p:nvPr>
        </p:nvGraphicFramePr>
        <p:xfrm>
          <a:off x="618334" y="843559"/>
          <a:ext cx="7266034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262">
                  <a:extLst>
                    <a:ext uri="{9D8B030D-6E8A-4147-A177-3AD203B41FA5}">
                      <a16:colId xmlns:a16="http://schemas.microsoft.com/office/drawing/2014/main" val="1829866146"/>
                    </a:ext>
                  </a:extLst>
                </a:gridCol>
                <a:gridCol w="2688886">
                  <a:extLst>
                    <a:ext uri="{9D8B030D-6E8A-4147-A177-3AD203B41FA5}">
                      <a16:colId xmlns:a16="http://schemas.microsoft.com/office/drawing/2014/main" val="447935119"/>
                    </a:ext>
                  </a:extLst>
                </a:gridCol>
                <a:gridCol w="2688886">
                  <a:extLst>
                    <a:ext uri="{9D8B030D-6E8A-4147-A177-3AD203B41FA5}">
                      <a16:colId xmlns:a16="http://schemas.microsoft.com/office/drawing/2014/main" val="145204883"/>
                    </a:ext>
                  </a:extLst>
                </a:gridCol>
              </a:tblGrid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Collimator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Equivalent Von- Mises Stress z- Direction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Equivalent Von-Mises Stress x- Direction</a:t>
                      </a:r>
                      <a:endParaRPr lang="en-GB" sz="16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970089"/>
                  </a:ext>
                </a:extLst>
              </a:tr>
              <a:tr h="132015">
                <a:tc>
                  <a:txBody>
                    <a:bodyPr/>
                    <a:lstStyle/>
                    <a:p>
                      <a:r>
                        <a:rPr lang="en-US" sz="1600" dirty="0"/>
                        <a:t>TCLP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0.6 MPa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1.8 MPa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322334"/>
                  </a:ext>
                </a:extLst>
              </a:tr>
              <a:tr h="132015">
                <a:tc>
                  <a:txBody>
                    <a:bodyPr/>
                    <a:lstStyle/>
                    <a:p>
                      <a:r>
                        <a:rPr lang="en-US" sz="1600" dirty="0"/>
                        <a:t>TCLPX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2.8 MPa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7.7 MPa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539133"/>
                  </a:ext>
                </a:extLst>
              </a:tr>
              <a:tr h="132015">
                <a:tc>
                  <a:txBody>
                    <a:bodyPr/>
                    <a:lstStyle/>
                    <a:p>
                      <a:r>
                        <a:rPr lang="en-US" sz="1600" dirty="0"/>
                        <a:t>TCSPM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0.1 MPa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0.3 MPa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62321"/>
                  </a:ext>
                </a:extLst>
              </a:tr>
              <a:tr h="132015">
                <a:tc>
                  <a:txBody>
                    <a:bodyPr/>
                    <a:lstStyle/>
                    <a:p>
                      <a:r>
                        <a:rPr lang="en-US" sz="1600" dirty="0"/>
                        <a:t>TCTPM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1.3 MPa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3.9 MPa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069631"/>
                  </a:ext>
                </a:extLst>
              </a:tr>
              <a:tr h="228025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TCTPXH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1.6 MPa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12.0 MPa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124903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693907-6EEC-F659-1765-AA178A349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32F845-50CC-C822-0FBB-B40C4B165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DE0CAE3-19E7-05D8-38F7-61B125BAF48B}"/>
                  </a:ext>
                </a:extLst>
              </p:cNvPr>
              <p:cNvSpPr txBox="1"/>
              <p:nvPr/>
            </p:nvSpPr>
            <p:spPr>
              <a:xfrm>
                <a:off x="488827" y="3531172"/>
                <a:ext cx="540327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Acceptance Criteria: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&lt;205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</a:t>
                </a:r>
                <a:r>
                  <a:rPr lang="en-GB" dirty="0" err="1"/>
                  <a:t>Inermet</a:t>
                </a: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&lt;43.3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Graphite</a:t>
                </a:r>
              </a:p>
              <a:p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DE0CAE3-19E7-05D8-38F7-61B125BAF4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27" y="3531172"/>
                <a:ext cx="5403272" cy="1477328"/>
              </a:xfrm>
              <a:prstGeom prst="rect">
                <a:avLst/>
              </a:prstGeom>
              <a:blipFill>
                <a:blip r:embed="rId2"/>
                <a:stretch>
                  <a:fillRect l="-902" t="-2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8BA8AC53-A575-F809-763F-78FC3F032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95936" y="3474709"/>
            <a:ext cx="648072" cy="648072"/>
          </a:xfrm>
          <a:prstGeom prst="rect">
            <a:avLst/>
          </a:prstGeom>
        </p:spPr>
      </p:pic>
      <p:pic>
        <p:nvPicPr>
          <p:cNvPr id="10" name="Graphic 9" descr="Checkmark with solid fill">
            <a:extLst>
              <a:ext uri="{FF2B5EF4-FFF2-40B4-BE49-F238E27FC236}">
                <a16:creationId xmlns:a16="http://schemas.microsoft.com/office/drawing/2014/main" id="{2FB7C279-538A-7DD4-5AF6-300B7ED44A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95936" y="3806297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102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65226-9D2A-CE73-43F2-BD08C47CC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A3F42-BFB2-5F34-1277-FDC7AB5F9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Wingdings" panose="05000000000000000000" pitchFamily="2" charset="2"/>
              <a:buChar char="ü"/>
            </a:pPr>
            <a:r>
              <a:rPr lang="en-US" dirty="0"/>
              <a:t>Influence of gravity on natural frequencies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en-US" dirty="0"/>
              <a:t>Vibrational Input in z-direction and x-direction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en-US" dirty="0"/>
              <a:t>Other collimator components to be checked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en-US" dirty="0"/>
              <a:t>Transportation frame proposal by CINEL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en-US" dirty="0"/>
              <a:t>Experimental verification proposals</a:t>
            </a:r>
          </a:p>
          <a:p>
            <a:pPr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B7CF32-1174-EBB0-D266-2EE471165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5DF4AC-A043-BDA8-3679-8406772BF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828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CDE82-9782-986D-74D6-C7C46E7DA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 Stress on Absorber Blocks- Experimental Input Z-Direction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D7B9B67-8EDA-23A1-52AA-182E92D788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0319" y="914400"/>
            <a:ext cx="5363362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3165EB-AA70-6BEC-F997-850A1FB2C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D765D-A00C-8059-AAC0-13F7856C1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33003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6641D-733B-3685-AB2C-29B15B590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Shafts- </a:t>
            </a:r>
            <a:r>
              <a:rPr lang="en-GB" b="1" dirty="0"/>
              <a:t>Peak Stress Evaluation (Experimental Input)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234651E-B500-6068-A7C4-9D14810953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8123791"/>
              </p:ext>
            </p:extLst>
          </p:nvPr>
        </p:nvGraphicFramePr>
        <p:xfrm>
          <a:off x="612775" y="914401"/>
          <a:ext cx="7991673" cy="2840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937">
                  <a:extLst>
                    <a:ext uri="{9D8B030D-6E8A-4147-A177-3AD203B41FA5}">
                      <a16:colId xmlns:a16="http://schemas.microsoft.com/office/drawing/2014/main" val="1829866146"/>
                    </a:ext>
                  </a:extLst>
                </a:gridCol>
                <a:gridCol w="3040868">
                  <a:extLst>
                    <a:ext uri="{9D8B030D-6E8A-4147-A177-3AD203B41FA5}">
                      <a16:colId xmlns:a16="http://schemas.microsoft.com/office/drawing/2014/main" val="447935119"/>
                    </a:ext>
                  </a:extLst>
                </a:gridCol>
                <a:gridCol w="3040868">
                  <a:extLst>
                    <a:ext uri="{9D8B030D-6E8A-4147-A177-3AD203B41FA5}">
                      <a16:colId xmlns:a16="http://schemas.microsoft.com/office/drawing/2014/main" val="4012795762"/>
                    </a:ext>
                  </a:extLst>
                </a:gridCol>
              </a:tblGrid>
              <a:tr h="777298">
                <a:tc>
                  <a:txBody>
                    <a:bodyPr/>
                    <a:lstStyle/>
                    <a:p>
                      <a:r>
                        <a:rPr lang="en-US" dirty="0"/>
                        <a:t>Collimator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Equivalent Von-Mises Stress z-direction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Equivalent Von-Mises Stress x-direction</a:t>
                      </a:r>
                      <a:endParaRPr lang="en-GB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970089"/>
                  </a:ext>
                </a:extLst>
              </a:tr>
              <a:tr h="310919">
                <a:tc>
                  <a:txBody>
                    <a:bodyPr/>
                    <a:lstStyle/>
                    <a:p>
                      <a:r>
                        <a:rPr lang="en-US" dirty="0"/>
                        <a:t>TCLP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7.9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12.3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322334"/>
                  </a:ext>
                </a:extLst>
              </a:tr>
              <a:tr h="310919">
                <a:tc>
                  <a:txBody>
                    <a:bodyPr/>
                    <a:lstStyle/>
                    <a:p>
                      <a:r>
                        <a:rPr lang="en-US" dirty="0"/>
                        <a:t>TCLPX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7.9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 MPa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539133"/>
                  </a:ext>
                </a:extLst>
              </a:tr>
              <a:tr h="398106">
                <a:tc>
                  <a:txBody>
                    <a:bodyPr/>
                    <a:lstStyle/>
                    <a:p>
                      <a:r>
                        <a:rPr lang="en-US" dirty="0"/>
                        <a:t>TCSPM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9.8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10.2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62321"/>
                  </a:ext>
                </a:extLst>
              </a:tr>
              <a:tr h="398106">
                <a:tc>
                  <a:txBody>
                    <a:bodyPr/>
                    <a:lstStyle/>
                    <a:p>
                      <a:r>
                        <a:rPr lang="en-US" dirty="0"/>
                        <a:t>TCTPM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16.0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19.3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069631"/>
                  </a:ext>
                </a:extLst>
              </a:tr>
              <a:tr h="398106">
                <a:tc>
                  <a:txBody>
                    <a:bodyPr/>
                    <a:lstStyle/>
                    <a:p>
                      <a:r>
                        <a:rPr lang="en-US" dirty="0"/>
                        <a:t>TCTPXH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2.7MPa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13.1 MPa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149055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693907-6EEC-F659-1765-AA178A349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32F845-50CC-C822-0FBB-B40C4B165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05B5BBB-432C-D115-DCAA-E4CC78F74466}"/>
                  </a:ext>
                </a:extLst>
              </p:cNvPr>
              <p:cNvSpPr txBox="1"/>
              <p:nvPr/>
            </p:nvSpPr>
            <p:spPr>
              <a:xfrm>
                <a:off x="510531" y="3708810"/>
                <a:ext cx="540327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Acceptance Criteria: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&lt;68.3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SS-316 L</a:t>
                </a:r>
              </a:p>
              <a:p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05B5BBB-432C-D115-DCAA-E4CC78F74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31" y="3708810"/>
                <a:ext cx="5403272" cy="1200329"/>
              </a:xfrm>
              <a:prstGeom prst="rect">
                <a:avLst/>
              </a:prstGeom>
              <a:blipFill>
                <a:blip r:embed="rId2"/>
                <a:stretch>
                  <a:fillRect l="-1016" t="-2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9B70057E-B4BC-EADF-5EDE-0E7D5AB06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95936" y="3806297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333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E3C42-4AC4-A6EA-F2EE-8D48626AB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 Stress on Shafts – Experimental Input Z-Direction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658175F-4857-D74B-E2F4-2D001044B2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8368" y="914400"/>
            <a:ext cx="5167263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81D7B-6E9F-758E-1448-3BB5BAD16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CD62B3-46E0-D9CF-0634-7A4C7D84D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4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6641D-733B-3685-AB2C-29B15B590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Pipes- </a:t>
            </a:r>
            <a:r>
              <a:rPr lang="en-GB" b="1" dirty="0"/>
              <a:t>Peak Stress Evaluation (Experimental Input)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234651E-B500-6068-A7C4-9D14810953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7376299"/>
              </p:ext>
            </p:extLst>
          </p:nvPr>
        </p:nvGraphicFramePr>
        <p:xfrm>
          <a:off x="612000" y="1024450"/>
          <a:ext cx="7776864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0840">
                  <a:extLst>
                    <a:ext uri="{9D8B030D-6E8A-4147-A177-3AD203B41FA5}">
                      <a16:colId xmlns:a16="http://schemas.microsoft.com/office/drawing/2014/main" val="1829866146"/>
                    </a:ext>
                  </a:extLst>
                </a:gridCol>
                <a:gridCol w="2963012">
                  <a:extLst>
                    <a:ext uri="{9D8B030D-6E8A-4147-A177-3AD203B41FA5}">
                      <a16:colId xmlns:a16="http://schemas.microsoft.com/office/drawing/2014/main" val="447935119"/>
                    </a:ext>
                  </a:extLst>
                </a:gridCol>
                <a:gridCol w="2963012">
                  <a:extLst>
                    <a:ext uri="{9D8B030D-6E8A-4147-A177-3AD203B41FA5}">
                      <a16:colId xmlns:a16="http://schemas.microsoft.com/office/drawing/2014/main" val="560004007"/>
                    </a:ext>
                  </a:extLst>
                </a:gridCol>
              </a:tblGrid>
              <a:tr h="154870">
                <a:tc>
                  <a:txBody>
                    <a:bodyPr/>
                    <a:lstStyle/>
                    <a:p>
                      <a:r>
                        <a:rPr lang="en-US" dirty="0"/>
                        <a:t>Collimator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Equivalent Von-Mises Stress z-direction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Equivalent Von-Mises Stress x-direction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970089"/>
                  </a:ext>
                </a:extLst>
              </a:tr>
              <a:tr h="155419">
                <a:tc>
                  <a:txBody>
                    <a:bodyPr/>
                    <a:lstStyle/>
                    <a:p>
                      <a:r>
                        <a:rPr lang="en-US" dirty="0"/>
                        <a:t>TCLP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 MPa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322334"/>
                  </a:ext>
                </a:extLst>
              </a:tr>
              <a:tr h="181004">
                <a:tc>
                  <a:txBody>
                    <a:bodyPr/>
                    <a:lstStyle/>
                    <a:p>
                      <a:r>
                        <a:rPr lang="en-US" dirty="0"/>
                        <a:t>TCLPX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5.7 MPa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539133"/>
                  </a:ext>
                </a:extLst>
              </a:tr>
              <a:tr h="243317">
                <a:tc>
                  <a:txBody>
                    <a:bodyPr/>
                    <a:lstStyle/>
                    <a:p>
                      <a:r>
                        <a:rPr lang="en-US" dirty="0"/>
                        <a:t>TCSPM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 MPa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62321"/>
                  </a:ext>
                </a:extLst>
              </a:tr>
              <a:tr h="208759">
                <a:tc>
                  <a:txBody>
                    <a:bodyPr/>
                    <a:lstStyle/>
                    <a:p>
                      <a:r>
                        <a:rPr lang="en-US" dirty="0"/>
                        <a:t>TCTPM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2.1 MPa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069631"/>
                  </a:ext>
                </a:extLst>
              </a:tr>
              <a:tr h="208759">
                <a:tc>
                  <a:txBody>
                    <a:bodyPr/>
                    <a:lstStyle/>
                    <a:p>
                      <a:r>
                        <a:rPr lang="en-US" dirty="0"/>
                        <a:t>TCTPXH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 MPa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 MPa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042736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693907-6EEC-F659-1765-AA178A349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32F845-50CC-C822-0FBB-B40C4B165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3B35917-76FE-2FCE-E52D-A3B5E1E4C3C9}"/>
                  </a:ext>
                </a:extLst>
              </p:cNvPr>
              <p:cNvSpPr txBox="1"/>
              <p:nvPr/>
            </p:nvSpPr>
            <p:spPr>
              <a:xfrm>
                <a:off x="488827" y="3658766"/>
                <a:ext cx="540327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Acceptance Criteria: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&lt;36.4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Cu-Ni 90-10</a:t>
                </a:r>
              </a:p>
              <a:p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3B35917-76FE-2FCE-E52D-A3B5E1E4C3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27" y="3658766"/>
                <a:ext cx="5403272" cy="1200329"/>
              </a:xfrm>
              <a:prstGeom prst="rect">
                <a:avLst/>
              </a:prstGeom>
              <a:blipFill>
                <a:blip r:embed="rId2"/>
                <a:stretch>
                  <a:fillRect l="-902" t="-2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79B980E2-F0D3-0819-987A-E7D79B8B1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39952" y="3716128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3151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7828F-5B1B-F68E-B665-555BE2A33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 Stress on Cooling Pipes – Experimental Input Z-Direction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C0E8B9D-AC24-45CF-98A0-4DA5E3C19A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0818" y="914400"/>
            <a:ext cx="7082363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9C8E26-05B5-2F6E-C0BF-A6AC88D4B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07EAE1-035B-1722-4A91-B2FD885A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22205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65461-8665-65E7-9E35-1983285A80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75B45-4BE7-B3C7-722D-1FAC6A978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Peak Stress Evaluation Overall (Experimental Input)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F299EC-30D5-893E-0D0F-4F927B6F2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272AB-48AE-7C3C-3B8B-8F29B42CD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2825EF8-0574-6594-A237-5BC84B5F74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39262"/>
              </p:ext>
            </p:extLst>
          </p:nvPr>
        </p:nvGraphicFramePr>
        <p:xfrm>
          <a:off x="683568" y="878831"/>
          <a:ext cx="7704855" cy="2464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4039">
                  <a:extLst>
                    <a:ext uri="{9D8B030D-6E8A-4147-A177-3AD203B41FA5}">
                      <a16:colId xmlns:a16="http://schemas.microsoft.com/office/drawing/2014/main" val="193420378"/>
                    </a:ext>
                  </a:extLst>
                </a:gridCol>
                <a:gridCol w="2840408">
                  <a:extLst>
                    <a:ext uri="{9D8B030D-6E8A-4147-A177-3AD203B41FA5}">
                      <a16:colId xmlns:a16="http://schemas.microsoft.com/office/drawing/2014/main" val="411653108"/>
                    </a:ext>
                  </a:extLst>
                </a:gridCol>
                <a:gridCol w="2840408">
                  <a:extLst>
                    <a:ext uri="{9D8B030D-6E8A-4147-A177-3AD203B41FA5}">
                      <a16:colId xmlns:a16="http://schemas.microsoft.com/office/drawing/2014/main" val="1745982968"/>
                    </a:ext>
                  </a:extLst>
                </a:gridCol>
              </a:tblGrid>
              <a:tr h="808741">
                <a:tc>
                  <a:txBody>
                    <a:bodyPr/>
                    <a:lstStyle/>
                    <a:p>
                      <a:r>
                        <a:rPr lang="en-US" sz="1400" dirty="0"/>
                        <a:t>Collimator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Equivalent Von-Mises Stress z-direction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Equivalent Von-Mises Stress x-direction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100674"/>
                  </a:ext>
                </a:extLst>
              </a:tr>
              <a:tr h="248844">
                <a:tc>
                  <a:txBody>
                    <a:bodyPr/>
                    <a:lstStyle/>
                    <a:p>
                      <a:r>
                        <a:rPr lang="en-US" sz="1400" dirty="0"/>
                        <a:t>TCLP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9.4 MPa - on housing above shaft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20.6 MPa - on housing over shaft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8168275"/>
                  </a:ext>
                </a:extLst>
              </a:tr>
              <a:tr h="248844">
                <a:tc>
                  <a:txBody>
                    <a:bodyPr/>
                    <a:lstStyle/>
                    <a:p>
                      <a:r>
                        <a:rPr lang="en-US" sz="1400" dirty="0"/>
                        <a:t>TCLPX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7.9 MPa - on the end of the shaft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27.0 MPa -  on the end of the shaft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76890210"/>
                  </a:ext>
                </a:extLst>
              </a:tr>
              <a:tr h="248844">
                <a:tc>
                  <a:txBody>
                    <a:bodyPr/>
                    <a:lstStyle/>
                    <a:p>
                      <a:r>
                        <a:rPr lang="en-US" sz="1400" dirty="0"/>
                        <a:t>TCSPM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11.08 MPa - on housing above shaft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10.35 MPa - on the shaft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44167065"/>
                  </a:ext>
                </a:extLst>
              </a:tr>
              <a:tr h="248844">
                <a:tc>
                  <a:txBody>
                    <a:bodyPr/>
                    <a:lstStyle/>
                    <a:p>
                      <a:r>
                        <a:rPr lang="en-US" sz="1400" dirty="0"/>
                        <a:t>TCTPM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16.3 MPa - on housing above shaft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25.9 MPa -  on the shaft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5644051"/>
                  </a:ext>
                </a:extLst>
              </a:tr>
              <a:tr h="248844">
                <a:tc>
                  <a:txBody>
                    <a:bodyPr/>
                    <a:lstStyle/>
                    <a:p>
                      <a:r>
                        <a:rPr lang="en-US" sz="1400" dirty="0"/>
                        <a:t>TCTPXH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2.7 MPa - on the shaft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13.1 MPa - on shaft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042103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0687D52-05C0-7B64-39C8-9B72A87AF96A}"/>
                  </a:ext>
                </a:extLst>
              </p:cNvPr>
              <p:cNvSpPr txBox="1"/>
              <p:nvPr/>
            </p:nvSpPr>
            <p:spPr>
              <a:xfrm>
                <a:off x="612000" y="3422359"/>
                <a:ext cx="5403272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Acceptance Criteria: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&lt;153.3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</a:t>
                </a:r>
                <a:r>
                  <a:rPr lang="en-GB" dirty="0" err="1"/>
                  <a:t>CuCrZr</a:t>
                </a: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&lt;68.3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SS-316 L</a:t>
                </a:r>
              </a:p>
              <a:p>
                <a:br>
                  <a:rPr lang="en-GB" dirty="0"/>
                </a:b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0687D52-05C0-7B64-39C8-9B72A87AF9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" y="3422359"/>
                <a:ext cx="5403272" cy="2585323"/>
              </a:xfrm>
              <a:prstGeom prst="rect">
                <a:avLst/>
              </a:prstGeom>
              <a:blipFill>
                <a:blip r:embed="rId2"/>
                <a:stretch>
                  <a:fillRect l="-902" t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 descr="Checkmark with solid fill">
            <a:extLst>
              <a:ext uri="{FF2B5EF4-FFF2-40B4-BE49-F238E27FC236}">
                <a16:creationId xmlns:a16="http://schemas.microsoft.com/office/drawing/2014/main" id="{CA9AB2AF-6A81-43EC-63BC-BA673CEB21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47346" y="3407068"/>
            <a:ext cx="648072" cy="648072"/>
          </a:xfrm>
          <a:prstGeom prst="rect">
            <a:avLst/>
          </a:prstGeom>
        </p:spPr>
      </p:pic>
      <p:pic>
        <p:nvPicPr>
          <p:cNvPr id="7" name="Graphic 6" descr="Checkmark with solid fill">
            <a:extLst>
              <a:ext uri="{FF2B5EF4-FFF2-40B4-BE49-F238E27FC236}">
                <a16:creationId xmlns:a16="http://schemas.microsoft.com/office/drawing/2014/main" id="{30D05F44-DA24-9695-A491-B31DDE7032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62380" y="3728050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86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581EA-6FAF-0234-3370-075E82547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 – Overall Stress Experimental Input Z-Direction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1392A46-DDAF-59A6-6EF5-B699A63BA5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7557" y="914400"/>
            <a:ext cx="7108885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64421-E090-0593-5B3D-6D19052C1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4059D7-8630-5BCC-C6DD-11CF46CEB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5784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BF6A2-462C-0F2E-0C15-5DDA989C6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DAC42-1D34-E7A6-E427-C0D43D162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 Directional Overall Deformation – Experimental Input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08A2B424-10E5-8D16-76BF-9D86F611256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37028079"/>
                  </p:ext>
                </p:extLst>
              </p:nvPr>
            </p:nvGraphicFramePr>
            <p:xfrm>
              <a:off x="539552" y="1203598"/>
              <a:ext cx="6525471" cy="24333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46505">
                      <a:extLst>
                        <a:ext uri="{9D8B030D-6E8A-4147-A177-3AD203B41FA5}">
                          <a16:colId xmlns:a16="http://schemas.microsoft.com/office/drawing/2014/main" val="2524381866"/>
                        </a:ext>
                      </a:extLst>
                    </a:gridCol>
                    <a:gridCol w="2639483">
                      <a:extLst>
                        <a:ext uri="{9D8B030D-6E8A-4147-A177-3AD203B41FA5}">
                          <a16:colId xmlns:a16="http://schemas.microsoft.com/office/drawing/2014/main" val="1400572284"/>
                        </a:ext>
                      </a:extLst>
                    </a:gridCol>
                    <a:gridCol w="2639483">
                      <a:extLst>
                        <a:ext uri="{9D8B030D-6E8A-4147-A177-3AD203B41FA5}">
                          <a16:colId xmlns:a16="http://schemas.microsoft.com/office/drawing/2014/main" val="180494374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Collimator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Maximum deformation z- direction input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Maximum deformation x- direction input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26179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TCLP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18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76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204150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TCLPX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29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132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5523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TCSPM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z-direction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47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03663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TCTPM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22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z-direction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81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42433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TCTPXH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15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 71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/>
                            <a:t> in x-direction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71209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08A2B424-10E5-8D16-76BF-9D86F611256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37028079"/>
                  </p:ext>
                </p:extLst>
              </p:nvPr>
            </p:nvGraphicFramePr>
            <p:xfrm>
              <a:off x="539552" y="1203598"/>
              <a:ext cx="6525471" cy="24333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46505">
                      <a:extLst>
                        <a:ext uri="{9D8B030D-6E8A-4147-A177-3AD203B41FA5}">
                          <a16:colId xmlns:a16="http://schemas.microsoft.com/office/drawing/2014/main" val="2524381866"/>
                        </a:ext>
                      </a:extLst>
                    </a:gridCol>
                    <a:gridCol w="2639483">
                      <a:extLst>
                        <a:ext uri="{9D8B030D-6E8A-4147-A177-3AD203B41FA5}">
                          <a16:colId xmlns:a16="http://schemas.microsoft.com/office/drawing/2014/main" val="1400572284"/>
                        </a:ext>
                      </a:extLst>
                    </a:gridCol>
                    <a:gridCol w="2639483">
                      <a:extLst>
                        <a:ext uri="{9D8B030D-6E8A-4147-A177-3AD203B41FA5}">
                          <a16:colId xmlns:a16="http://schemas.microsoft.com/office/drawing/2014/main" val="1804943743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Collimator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Maximum deformation z- direction input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Maximum deformation x- direction input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26179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TCLP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75" t="-160656" r="-101155" b="-4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47575" t="-160656" r="-1155" b="-4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04150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TCLPX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75" t="-260656" r="-101155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47575" t="-260656" r="-1155" b="-3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236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TCSPM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75" t="-360656" r="-101155" b="-2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47575" t="-360656" r="-1155" b="-2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003663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TCTPM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75" t="-460656" r="-101155" b="-1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47575" t="-460656" r="-1155" b="-1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042433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TCTPXH</a:t>
                          </a:r>
                          <a:endParaRPr lang="en-GB" sz="16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75" t="-560656" r="-101155" b="-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47575" t="-560656" r="-1155" b="-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271209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ACEAF1-3987-88DB-DA72-5AD071FA9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177BD2-D56B-AF4C-ECE5-AB3CA0A56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1B22D2-0460-5B86-BC4E-591DE5117C79}"/>
              </a:ext>
            </a:extLst>
          </p:cNvPr>
          <p:cNvSpPr txBox="1"/>
          <p:nvPr/>
        </p:nvSpPr>
        <p:spPr>
          <a:xfrm>
            <a:off x="612000" y="3867894"/>
            <a:ext cx="568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No clash to be expected with other components </a:t>
            </a:r>
            <a:endParaRPr lang="en-GB" dirty="0"/>
          </a:p>
        </p:txBody>
      </p:sp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0AD58761-5716-B6F3-EF24-1E956D19BE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68144" y="3636918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1793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0D28D-63A4-D606-D920-2245B63B5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 Directional Deformation – Experimental Input Z-Direction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B76A889-FE53-E811-687D-2782B9A025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5735" y="914400"/>
            <a:ext cx="7072529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42BA5E-FD6C-E73E-D51D-1528C191E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E0CA17-D51D-709C-1BDD-FE92D2F63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7068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AC568-CAD5-09E2-1F43-D634547B8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of Simulations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A1A94-EA05-0140-F372-334DC6EBE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Font typeface="Wingdings" panose="05000000000000000000" pitchFamily="2" charset="2"/>
              <a:buChar char="Ø"/>
            </a:pPr>
            <a:r>
              <a:rPr lang="en-GB" dirty="0"/>
              <a:t>The loads remain within the </a:t>
            </a:r>
            <a:r>
              <a:rPr lang="en-GB" b="1" dirty="0"/>
              <a:t>acceptance criteria</a:t>
            </a:r>
            <a:r>
              <a:rPr lang="en-GB" dirty="0"/>
              <a:t> in all cases.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GB" b="1" dirty="0"/>
              <a:t>Deformations</a:t>
            </a:r>
            <a:r>
              <a:rPr lang="en-GB" dirty="0"/>
              <a:t> are very low </a:t>
            </a:r>
            <a:r>
              <a:rPr lang="en-GB" dirty="0">
                <a:sym typeface="Wingdings" panose="05000000000000000000" pitchFamily="2" charset="2"/>
              </a:rPr>
              <a:t> no risk of clash</a:t>
            </a:r>
            <a:endParaRPr lang="en-GB" dirty="0"/>
          </a:p>
          <a:p>
            <a:pPr algn="l">
              <a:buFont typeface="Wingdings" panose="05000000000000000000" pitchFamily="2" charset="2"/>
              <a:buChar char="Ø"/>
            </a:pPr>
            <a:r>
              <a:rPr lang="en-GB" b="1" dirty="0"/>
              <a:t>Load orientation in the Z-direction</a:t>
            </a:r>
            <a:r>
              <a:rPr lang="en-GB" dirty="0"/>
              <a:t> is preferable over the X-direction, though both remain acceptable</a:t>
            </a:r>
            <a:r>
              <a:rPr lang="en-US" dirty="0"/>
              <a:t>.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GB" b="1" dirty="0"/>
              <a:t>Gravity has no influence</a:t>
            </a:r>
            <a:r>
              <a:rPr lang="en-GB" dirty="0"/>
              <a:t> on the natural frequencies.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GB" dirty="0"/>
              <a:t>The </a:t>
            </a:r>
            <a:r>
              <a:rPr lang="en-GB" b="1" dirty="0"/>
              <a:t>maximum load occurs on the housing or the shaft</a:t>
            </a:r>
            <a:r>
              <a:rPr lang="en-GB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8C5EDE-FD18-0041-61F4-47B0DE6C3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8B8282-7DEB-3A7A-15B3-48DD34BC3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7170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C3F67-D35D-FA18-91D9-36AC0C639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Collimators Configurations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AB2E06C-A6F7-0E35-DE80-67AB1F9FB2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en-GB" sz="2100" dirty="0"/>
              <a:t>Considered collimator jaws: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90631-7179-CA1F-FA16-418334BE8D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l"/>
            <a:endParaRPr lang="en-GB" b="1" dirty="0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algn="l"/>
            <a:endParaRPr lang="en-GB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0" indent="0" algn="l">
              <a:buNone/>
            </a:pPr>
            <a:endParaRPr lang="en-GB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algn="l"/>
            <a:endParaRPr lang="en-GB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algn="l"/>
            <a:endParaRPr lang="en-GB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algn="l"/>
            <a:endParaRPr lang="en-GB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algn="l"/>
            <a:endParaRPr lang="en-GB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algn="l"/>
            <a:endParaRPr lang="en-GB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algn="l"/>
            <a:endParaRPr lang="en-GB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algn="l"/>
            <a:endParaRPr lang="en-GB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lvl="1" algn="l"/>
            <a:endParaRPr lang="en-GB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lvl="1" algn="l"/>
            <a:endParaRPr lang="en-GB" b="1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0" indent="0" algn="l">
              <a:buNone/>
            </a:pPr>
            <a:endParaRPr lang="en-GB" sz="2800" dirty="0">
              <a:latin typeface="Aptos" panose="020B0004020202020204" pitchFamily="34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3D969C-E939-A7D0-C165-7D891FCF7E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GB" b="1" dirty="0"/>
              <a:t>Key Structural Elements Analysed: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52E053-AA80-FB98-EA27-A9CD83C87F0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dirty="0"/>
              <a:t>Absorber blocks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dirty="0"/>
              <a:t>Shafts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dirty="0"/>
              <a:t>Cooling pipes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dirty="0"/>
              <a:t>Overall stress evaluation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B14A3C-2D55-3C51-680C-FAEF25C34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5F9FE0-CAC4-6970-A39E-1C102F023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AE0BBC6-E4EF-6ED8-8666-EBC0DEB851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80352"/>
              </p:ext>
            </p:extLst>
          </p:nvPr>
        </p:nvGraphicFramePr>
        <p:xfrm>
          <a:off x="336322" y="1627670"/>
          <a:ext cx="4235678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098">
                  <a:extLst>
                    <a:ext uri="{9D8B030D-6E8A-4147-A177-3AD203B41FA5}">
                      <a16:colId xmlns:a16="http://schemas.microsoft.com/office/drawing/2014/main" val="300340365"/>
                    </a:ext>
                  </a:extLst>
                </a:gridCol>
                <a:gridCol w="2735580">
                  <a:extLst>
                    <a:ext uri="{9D8B030D-6E8A-4147-A177-3AD203B41FA5}">
                      <a16:colId xmlns:a16="http://schemas.microsoft.com/office/drawing/2014/main" val="3758775128"/>
                    </a:ext>
                  </a:extLst>
                </a:gridCol>
              </a:tblGrid>
              <a:tr h="343917">
                <a:tc>
                  <a:txBody>
                    <a:bodyPr/>
                    <a:lstStyle/>
                    <a:p>
                      <a:r>
                        <a:rPr lang="en-US" dirty="0"/>
                        <a:t>Collimator Design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Material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4857056"/>
                  </a:ext>
                </a:extLst>
              </a:tr>
              <a:tr h="199253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ptos" panose="020B0004020202020204" pitchFamily="34" charset="0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TCTPXH</a:t>
                      </a:r>
                      <a:endParaRPr lang="en-GB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Inermet180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3695944"/>
                  </a:ext>
                </a:extLst>
              </a:tr>
              <a:tr h="199253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Aptos" panose="020B0004020202020204" pitchFamily="34" charset="0"/>
                        </a:rPr>
                        <a:t>TCTPM</a:t>
                      </a:r>
                      <a:endParaRPr lang="en-GB" sz="1800" b="1" kern="1200" dirty="0">
                        <a:solidFill>
                          <a:schemeClr val="dk1"/>
                        </a:solidFill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565375"/>
                  </a:ext>
                </a:extLst>
              </a:tr>
              <a:tr h="199253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ptos" panose="020B0004020202020204" pitchFamily="34" charset="0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TCLP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490571"/>
                  </a:ext>
                </a:extLst>
              </a:tr>
              <a:tr h="199253">
                <a:tc>
                  <a:txBody>
                    <a:bodyPr/>
                    <a:lstStyle/>
                    <a:p>
                      <a:r>
                        <a:rPr lang="en-GB" b="1" dirty="0"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TCLPX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427748"/>
                  </a:ext>
                </a:extLst>
              </a:tr>
              <a:tr h="199253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ptos" panose="020B0004020202020204" pitchFamily="34" charset="0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TCSPM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Copper Coated Graphite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76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552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2077A7B-16A6-3BD2-A6BD-7CC7E71C6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CINEL Transportation Frame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D10BDAF-CF69-4956-02B7-2B1D8CBA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A person standing next to a pile of boxes&#10;&#10;AI-generated content may be incorrect.">
            <a:extLst>
              <a:ext uri="{FF2B5EF4-FFF2-40B4-BE49-F238E27FC236}">
                <a16:creationId xmlns:a16="http://schemas.microsoft.com/office/drawing/2014/main" id="{297C497C-8F41-EB3F-9756-07FE31E67E2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1385" y="1543050"/>
            <a:ext cx="3951817" cy="2963863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D2F08BF-A8D7-A14D-09B3-6DC9ECAA0B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Content Placeholder 12" descr="A machine in a room&#10;&#10;AI-generated content may be incorrect.">
            <a:extLst>
              <a:ext uri="{FF2B5EF4-FFF2-40B4-BE49-F238E27FC236}">
                <a16:creationId xmlns:a16="http://schemas.microsoft.com/office/drawing/2014/main" id="{49F02815-2298-FCE9-02BE-19C0D2390C3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90004" y="1543050"/>
            <a:ext cx="3951817" cy="296386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39270B-AAD7-31A9-C7D0-5DA95115A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0EEBD6-F1A6-9859-E649-AA86168B5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983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213F91-7D04-1B6E-D698-B1969F58A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D656888-08BA-A5CD-2CDF-D6593A45A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CINEL Transportation Frame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A4EBA73-F17F-FBCA-D7D0-3848BE460C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FA77BF2-DADD-DD8A-15D2-3BC90D820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02356E-FD09-BE85-E49B-1FF758638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D386EB-FC2C-90D0-CEE1-D489150CB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14" name="Content Placeholder 13" descr="A machine in a factory&#10;&#10;AI-generated content may be incorrect.">
            <a:extLst>
              <a:ext uri="{FF2B5EF4-FFF2-40B4-BE49-F238E27FC236}">
                <a16:creationId xmlns:a16="http://schemas.microsoft.com/office/drawing/2014/main" id="{3976E97D-C5AA-1C3A-135A-B07F72F657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5400000">
            <a:off x="488707" y="1776672"/>
            <a:ext cx="3925711" cy="2208212"/>
          </a:xfrm>
        </p:spPr>
      </p:pic>
      <p:pic>
        <p:nvPicPr>
          <p:cNvPr id="16" name="Content Placeholder 15" descr="A machine with a pink device&#10;&#10;AI-generated content may be incorrect.">
            <a:extLst>
              <a:ext uri="{FF2B5EF4-FFF2-40B4-BE49-F238E27FC236}">
                <a16:creationId xmlns:a16="http://schemas.microsoft.com/office/drawing/2014/main" id="{96BE5F49-FAB2-248F-17B9-48D5348F5F9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90004" y="1543050"/>
            <a:ext cx="3951817" cy="2963863"/>
          </a:xfrm>
        </p:spPr>
      </p:pic>
    </p:spTree>
    <p:extLst>
      <p:ext uri="{BB962C8B-B14F-4D97-AF65-F5344CB8AC3E}">
        <p14:creationId xmlns:p14="http://schemas.microsoft.com/office/powerpoint/2010/main" val="5616160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63748-E4F3-8A51-9A41-21DDA522D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CINEL Transportation Frame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232CE05-295C-7E7D-2F3A-2A26CDFF8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1" dirty="0"/>
              <a:t>To be confirmed: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GB" sz="2800" dirty="0"/>
              <a:t>Final transportation frame layout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GB" sz="2800" dirty="0"/>
              <a:t>Damper specifications and positioning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5250853-A5CC-2063-266D-36D6D98CA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572BBCE-3530-4AF7-FB30-449E898B6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592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A43C4-862D-3067-FB35-E957D9403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 modes of other components to consider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5980A-89ED-2A1D-807D-137061AE6C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GB" b="1" dirty="0"/>
              <a:t>Drift Tube: </a:t>
            </a:r>
            <a:r>
              <a:rPr lang="en-GB" dirty="0"/>
              <a:t>Buckling, resonance-induced vibration, localized stress concentrations leading to cracks.</a:t>
            </a:r>
          </a:p>
          <a:p>
            <a:pPr marL="514350" indent="-514350" algn="l">
              <a:buFont typeface="+mj-lt"/>
              <a:buAutoNum type="arabicPeriod"/>
            </a:pPr>
            <a:endParaRPr lang="en-GB" dirty="0"/>
          </a:p>
          <a:p>
            <a:pPr marL="514350" indent="-514350" algn="l">
              <a:buFont typeface="+mj-lt"/>
              <a:buAutoNum type="arabicPeriod"/>
            </a:pPr>
            <a:endParaRPr lang="en-GB" dirty="0"/>
          </a:p>
          <a:p>
            <a:pPr marL="514350" indent="-514350" algn="l">
              <a:buFont typeface="+mj-lt"/>
              <a:buAutoNum type="arabicPeriod"/>
            </a:pPr>
            <a:endParaRPr lang="en-GB" dirty="0"/>
          </a:p>
          <a:p>
            <a:pPr marL="514350" indent="-514350" algn="l">
              <a:buFont typeface="+mj-lt"/>
              <a:buAutoNum type="arabicPeriod"/>
            </a:pPr>
            <a:endParaRPr lang="en-GB" dirty="0"/>
          </a:p>
          <a:p>
            <a:pPr marL="514350" indent="-514350" algn="l">
              <a:buFont typeface="+mj-lt"/>
              <a:buAutoNum type="arabicPeriod"/>
            </a:pPr>
            <a:r>
              <a:rPr lang="en-GB" b="1" dirty="0"/>
              <a:t>Bolted/Fastened Connections: </a:t>
            </a:r>
            <a:r>
              <a:rPr lang="en-GB" dirty="0"/>
              <a:t>Loosening due to vibration</a:t>
            </a:r>
          </a:p>
          <a:p>
            <a:pPr marL="514350" indent="-514350" algn="l">
              <a:buFont typeface="+mj-lt"/>
              <a:buAutoNum type="arabicPeriod"/>
            </a:pPr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7EA489-A676-06B9-A003-38F6538CE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DEF08C-CB5E-AE53-F2BD-249A7168B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8" name="Picture 7" descr="A machine with two cylinders&#10;&#10;AI-generated content may be incorrect.">
            <a:extLst>
              <a:ext uri="{FF2B5EF4-FFF2-40B4-BE49-F238E27FC236}">
                <a16:creationId xmlns:a16="http://schemas.microsoft.com/office/drawing/2014/main" id="{EDA37D6C-7E8D-40F0-70B2-A31FB7BAC8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500" t="14759" r="8263" b="23971"/>
          <a:stretch/>
        </p:blipFill>
        <p:spPr>
          <a:xfrm>
            <a:off x="2123728" y="1995686"/>
            <a:ext cx="3816424" cy="164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8710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E7DB1-0390-2414-D7A5-4ED7D6186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Verification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E14FE-65B5-B05C-C8D4-00FD388DE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Wingdings" panose="05000000000000000000" pitchFamily="2" charset="2"/>
              <a:buChar char="Ø"/>
            </a:pPr>
            <a:r>
              <a:rPr lang="en-US" b="1" dirty="0"/>
              <a:t>Modal analysis </a:t>
            </a:r>
            <a:r>
              <a:rPr lang="en-US" dirty="0"/>
              <a:t>of pre-series jaw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US" b="1" dirty="0"/>
              <a:t>Monitoring</a:t>
            </a:r>
            <a:r>
              <a:rPr lang="en-US" dirty="0"/>
              <a:t> of the first transport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US" b="1" dirty="0"/>
              <a:t>Review</a:t>
            </a:r>
            <a:r>
              <a:rPr lang="en-US" dirty="0"/>
              <a:t> the transportation frame provided by CINEL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US" b="1" dirty="0"/>
              <a:t>Shaker test </a:t>
            </a:r>
            <a:r>
              <a:rPr lang="en-US" dirty="0"/>
              <a:t>on jaw mock-up to check for screw loosening </a:t>
            </a:r>
          </a:p>
          <a:p>
            <a:pPr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A8020D-BE1A-14E8-56D4-0D20B015D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098E4-D0B0-7A2B-6FA7-4660C5353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58074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00A23-FB21-40D2-1308-3E67FFC09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Verification</a:t>
            </a:r>
            <a:endParaRPr lang="en-GB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297ADF1-A5F9-87C0-8424-F34CA57F1B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2F476-FC64-9753-CF8E-BF808A6FA0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dirty="0"/>
              <a:t> </a:t>
            </a:r>
            <a:endParaRPr lang="en-GB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8DE86A39-D1FF-3343-815D-1A7C51A03B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Why Perform Model Correlation?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6D36A68C-05F2-F2FE-AE6A-7DA08BEFB7A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GB" dirty="0"/>
              <a:t>Confirm the accuracy of the finite element model (FEM).</a:t>
            </a:r>
          </a:p>
          <a:p>
            <a:pPr algn="l"/>
            <a:r>
              <a:rPr lang="en-GB" dirty="0"/>
              <a:t>Identify discrepancies between simulations and real-world </a:t>
            </a:r>
            <a:r>
              <a:rPr lang="en-GB" dirty="0" err="1"/>
              <a:t>behavior</a:t>
            </a:r>
            <a:r>
              <a:rPr lang="en-GB" dirty="0"/>
              <a:t>.</a:t>
            </a:r>
          </a:p>
          <a:p>
            <a:pPr algn="l"/>
            <a:r>
              <a:rPr lang="en-GB" dirty="0"/>
              <a:t>Improve confidence in the model for further analyses.</a:t>
            </a:r>
          </a:p>
          <a:p>
            <a:pPr algn="l"/>
            <a:r>
              <a:rPr lang="en-GB" dirty="0"/>
              <a:t>Ensure reliable predictions for operational conditions and transport effects.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6554D1-7647-3D7D-29D5-7AAD04277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C1EFEE-A097-3F1F-126D-FF34D0D5C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8571D91-B07B-0505-0413-9CE4D708F00B}"/>
              </a:ext>
            </a:extLst>
          </p:cNvPr>
          <p:cNvSpPr/>
          <p:nvPr/>
        </p:nvSpPr>
        <p:spPr>
          <a:xfrm>
            <a:off x="1250693" y="1449297"/>
            <a:ext cx="2880320" cy="106722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</a:rPr>
              <a:t>Simulation of natural frequencies of Jaws</a:t>
            </a:r>
            <a:endParaRPr lang="en-GB" dirty="0">
              <a:ln w="0"/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03FA25-E5AF-EB5B-88CD-C217FA7C9542}"/>
              </a:ext>
            </a:extLst>
          </p:cNvPr>
          <p:cNvSpPr/>
          <p:nvPr/>
        </p:nvSpPr>
        <p:spPr>
          <a:xfrm>
            <a:off x="1364964" y="3144809"/>
            <a:ext cx="2766049" cy="82476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</a:rPr>
              <a:t>Experimental Test of first natural frequencies</a:t>
            </a:r>
            <a:endParaRPr lang="en-GB" dirty="0">
              <a:ln w="0"/>
              <a:solidFill>
                <a:schemeClr val="tx1"/>
              </a:solidFill>
            </a:endParaRP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9E007123-56B2-F48E-714A-73D56BAA771A}"/>
              </a:ext>
            </a:extLst>
          </p:cNvPr>
          <p:cNvCxnSpPr>
            <a:cxnSpLocks/>
            <a:stCxn id="7" idx="1"/>
            <a:endCxn id="6" idx="1"/>
          </p:cNvCxnSpPr>
          <p:nvPr/>
        </p:nvCxnSpPr>
        <p:spPr>
          <a:xfrm rot="10800000">
            <a:off x="1250694" y="1982907"/>
            <a:ext cx="114271" cy="1574286"/>
          </a:xfrm>
          <a:prstGeom prst="bentConnector3">
            <a:avLst>
              <a:gd name="adj1" fmla="val 30005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E36492B-2057-8939-AEDA-16ADAF855457}"/>
              </a:ext>
            </a:extLst>
          </p:cNvPr>
          <p:cNvSpPr txBox="1"/>
          <p:nvPr/>
        </p:nvSpPr>
        <p:spPr>
          <a:xfrm rot="16200000">
            <a:off x="-197370" y="2669379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 Correlation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10986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7713" y="2355726"/>
            <a:ext cx="6440400" cy="1225800"/>
          </a:xfrm>
        </p:spPr>
        <p:txBody>
          <a:bodyPr/>
          <a:lstStyle/>
          <a:p>
            <a:r>
              <a:rPr lang="en-US" sz="3600" dirty="0"/>
              <a:t>Thank you for your attention</a:t>
            </a:r>
            <a:br>
              <a:rPr lang="en-US" sz="3600" dirty="0"/>
            </a:br>
            <a:endParaRPr lang="en-GB" sz="3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38A99E-3919-8BF9-6084-3B9A84372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C7624-358F-89A4-2A24-8C9F6FA1D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– Collimator Setup TCLP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466696B-8392-54FD-A89D-B8A786C17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TCLP Collimator cross Section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FAD1D02-9B55-5EA4-7850-BC46491E7D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Jaw with shafts in vertical orientation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E046B1-AA77-4B1D-FA99-E9502F81F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E56B88-93AE-3A54-91CF-20B3A5115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AFF4B2-8B5D-8CC5-37DF-292493AA0658}"/>
              </a:ext>
            </a:extLst>
          </p:cNvPr>
          <p:cNvSpPr txBox="1"/>
          <p:nvPr/>
        </p:nvSpPr>
        <p:spPr>
          <a:xfrm>
            <a:off x="323528" y="2533193"/>
            <a:ext cx="31590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Assembly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The jaws are fixed to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two shafts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are positioned within a housing.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Orientation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Vertical orientation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during transport.</a:t>
            </a:r>
          </a:p>
        </p:txBody>
      </p:sp>
      <p:pic>
        <p:nvPicPr>
          <p:cNvPr id="18" name="Content Placeholder 17" descr="A blue and green drawing of a road&#10;&#10;Description automatically generated with medium confidence">
            <a:extLst>
              <a:ext uri="{FF2B5EF4-FFF2-40B4-BE49-F238E27FC236}">
                <a16:creationId xmlns:a16="http://schemas.microsoft.com/office/drawing/2014/main" id="{ACDC5623-69E3-A9A1-5D7B-9B0728E73F7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21611"/>
          <a:stretch/>
        </p:blipFill>
        <p:spPr>
          <a:xfrm>
            <a:off x="4409455" y="1513762"/>
            <a:ext cx="4041775" cy="2030844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A15483A-D860-3F42-34DF-A81D6759B16B}"/>
              </a:ext>
            </a:extLst>
          </p:cNvPr>
          <p:cNvCxnSpPr>
            <a:cxnSpLocks/>
          </p:cNvCxnSpPr>
          <p:nvPr/>
        </p:nvCxnSpPr>
        <p:spPr>
          <a:xfrm flipH="1">
            <a:off x="5148064" y="1864444"/>
            <a:ext cx="1080120" cy="1919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783CF0-D844-5E43-3783-64F654A2B0A6}"/>
              </a:ext>
            </a:extLst>
          </p:cNvPr>
          <p:cNvCxnSpPr>
            <a:cxnSpLocks/>
          </p:cNvCxnSpPr>
          <p:nvPr/>
        </p:nvCxnSpPr>
        <p:spPr>
          <a:xfrm>
            <a:off x="6516216" y="1831729"/>
            <a:ext cx="1440160" cy="3169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70114EB-E64A-8C5F-0A9F-31B929878B72}"/>
              </a:ext>
            </a:extLst>
          </p:cNvPr>
          <p:cNvSpPr txBox="1"/>
          <p:nvPr/>
        </p:nvSpPr>
        <p:spPr>
          <a:xfrm>
            <a:off x="6038899" y="1430880"/>
            <a:ext cx="95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shafts</a:t>
            </a:r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215A138-1D87-57AE-1639-A35C5D9F2195}"/>
              </a:ext>
            </a:extLst>
          </p:cNvPr>
          <p:cNvCxnSpPr>
            <a:cxnSpLocks/>
          </p:cNvCxnSpPr>
          <p:nvPr/>
        </p:nvCxnSpPr>
        <p:spPr>
          <a:xfrm flipV="1">
            <a:off x="5148064" y="2418169"/>
            <a:ext cx="288032" cy="568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186BF1A-3D91-6583-CBAC-B31181020177}"/>
              </a:ext>
            </a:extLst>
          </p:cNvPr>
          <p:cNvSpPr txBox="1"/>
          <p:nvPr/>
        </p:nvSpPr>
        <p:spPr>
          <a:xfrm>
            <a:off x="4794459" y="3087101"/>
            <a:ext cx="1721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Absorber blocks</a:t>
            </a:r>
            <a:endParaRPr lang="en-GB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325F8FF-758A-7BC8-F00D-B3F1BEF41DE8}"/>
              </a:ext>
            </a:extLst>
          </p:cNvPr>
          <p:cNvCxnSpPr>
            <a:cxnSpLocks/>
          </p:cNvCxnSpPr>
          <p:nvPr/>
        </p:nvCxnSpPr>
        <p:spPr>
          <a:xfrm flipH="1" flipV="1">
            <a:off x="7380312" y="2571750"/>
            <a:ext cx="144016" cy="5153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FE0A013-60F0-764A-26DD-07248DAF83CA}"/>
              </a:ext>
            </a:extLst>
          </p:cNvPr>
          <p:cNvSpPr txBox="1"/>
          <p:nvPr/>
        </p:nvSpPr>
        <p:spPr>
          <a:xfrm>
            <a:off x="7020272" y="3161863"/>
            <a:ext cx="1306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Clamping system</a:t>
            </a:r>
            <a:endParaRPr lang="en-GB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256EA57-A4C2-7886-7DA8-BB16E7088B16}"/>
              </a:ext>
            </a:extLst>
          </p:cNvPr>
          <p:cNvCxnSpPr>
            <a:cxnSpLocks/>
          </p:cNvCxnSpPr>
          <p:nvPr/>
        </p:nvCxnSpPr>
        <p:spPr>
          <a:xfrm>
            <a:off x="4067944" y="2037031"/>
            <a:ext cx="803775" cy="3811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348FD01-D25B-5E57-B6B9-FB6F00924F69}"/>
              </a:ext>
            </a:extLst>
          </p:cNvPr>
          <p:cNvSpPr txBox="1"/>
          <p:nvPr/>
        </p:nvSpPr>
        <p:spPr>
          <a:xfrm>
            <a:off x="3635895" y="1724749"/>
            <a:ext cx="1158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tapering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04035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B9A7-C7BD-19AE-7EDD-D7EA00BEE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Step: Modal Analysis </a:t>
            </a:r>
            <a:endParaRPr lang="en-GB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887FCDA-B570-AA1D-C5A8-61395574DC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550233" y="1082392"/>
            <a:ext cx="5410945" cy="2963466"/>
          </a:xfrm>
        </p:spPr>
        <p:txBody>
          <a:bodyPr>
            <a:normAutofit fontScale="25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6400" b="1" dirty="0"/>
              <a:t>Objective of Simulation:</a:t>
            </a:r>
            <a:endParaRPr lang="en-GB" sz="64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Conduct a modal analysis on the jaw without the shaft to evaluate its vibrational characteristics.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6400" b="1" dirty="0"/>
              <a:t>Reasoning:</a:t>
            </a:r>
            <a:endParaRPr lang="en-GB" sz="64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Benchmark simulation results against real measurements on a jaw in the same condition.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Validate the accuracy of the simulation through comparison with actual data.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6400" b="1" dirty="0"/>
              <a:t>Expected Outcome:</a:t>
            </a:r>
            <a:endParaRPr lang="en-GB" sz="64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If the simulation accurately reflects real measurements, it confirms the reliability of further vibrational analysis.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A successful modal benchmarking provides confidence that subsequent simulations will accurately predict vibrational </a:t>
            </a:r>
            <a:r>
              <a:rPr lang="en-GB" sz="5600" dirty="0" err="1"/>
              <a:t>behavior</a:t>
            </a:r>
            <a:r>
              <a:rPr lang="en-GB" sz="5600" dirty="0"/>
              <a:t>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DB021-ECE4-2D9A-0EDD-04466BB0D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AC1CA5-00C9-A207-8295-E2EA294AE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6" name="Picture 5" descr="A green metal bar with holes&#10;&#10;Description automatically generated">
            <a:extLst>
              <a:ext uri="{FF2B5EF4-FFF2-40B4-BE49-F238E27FC236}">
                <a16:creationId xmlns:a16="http://schemas.microsoft.com/office/drawing/2014/main" id="{D3540A6F-6279-5BEE-24D8-07B985333D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235" b="27447"/>
          <a:stretch/>
        </p:blipFill>
        <p:spPr>
          <a:xfrm>
            <a:off x="525839" y="1282814"/>
            <a:ext cx="3024394" cy="11521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61042D-E758-7BAD-05C7-2FB28D1C0748}"/>
              </a:ext>
            </a:extLst>
          </p:cNvPr>
          <p:cNvSpPr txBox="1"/>
          <p:nvPr/>
        </p:nvSpPr>
        <p:spPr>
          <a:xfrm>
            <a:off x="1043608" y="942877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5"/>
                </a:solidFill>
              </a:rPr>
              <a:t>Jaw without shafts</a:t>
            </a:r>
            <a:endParaRPr lang="en-GB" sz="2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936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B9A7-C7BD-19AE-7EDD-D7EA00BEE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Step: Modal Analysis </a:t>
            </a:r>
            <a:endParaRPr lang="en-GB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887FCDA-B570-AA1D-C5A8-61395574DC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550233" y="1082392"/>
            <a:ext cx="5410945" cy="2963466"/>
          </a:xfrm>
        </p:spPr>
        <p:txBody>
          <a:bodyPr>
            <a:normAutofit fontScale="25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6400" b="1" dirty="0"/>
              <a:t>Objective of Simulation:</a:t>
            </a:r>
            <a:endParaRPr lang="en-GB" sz="64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Conduct a modal analysis on the jaw without the shaft to evaluate its vibrational characteristics.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6400" b="1" dirty="0"/>
              <a:t>Reasoning:</a:t>
            </a:r>
            <a:endParaRPr lang="en-GB" sz="64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Benchmark simulation results against real measurements on a jaw in the same condition.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Validate the accuracy of the simulation through comparison with actual data.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6400" b="1" dirty="0"/>
              <a:t>Expected Outcome:</a:t>
            </a:r>
            <a:endParaRPr lang="en-GB" sz="64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If the simulation accurately reflects real measurements, it confirms the reliability of further vibrational analysis.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5600" dirty="0"/>
              <a:t>A successful modal benchmarking provides confidence that subsequent simulations will accurately predict vibrational </a:t>
            </a:r>
            <a:r>
              <a:rPr lang="en-GB" sz="5600" dirty="0" err="1"/>
              <a:t>behavior</a:t>
            </a:r>
            <a:r>
              <a:rPr lang="en-GB" sz="5600" dirty="0"/>
              <a:t>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DB021-ECE4-2D9A-0EDD-04466BB0D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AC1CA5-00C9-A207-8295-E2EA294AE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6" name="Picture 5" descr="A green metal bar with holes&#10;&#10;Description automatically generated">
            <a:extLst>
              <a:ext uri="{FF2B5EF4-FFF2-40B4-BE49-F238E27FC236}">
                <a16:creationId xmlns:a16="http://schemas.microsoft.com/office/drawing/2014/main" id="{D3540A6F-6279-5BEE-24D8-07B985333D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235" b="27447"/>
          <a:stretch/>
        </p:blipFill>
        <p:spPr>
          <a:xfrm>
            <a:off x="525839" y="1282814"/>
            <a:ext cx="3024394" cy="11521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61042D-E758-7BAD-05C7-2FB28D1C0748}"/>
              </a:ext>
            </a:extLst>
          </p:cNvPr>
          <p:cNvSpPr txBox="1"/>
          <p:nvPr/>
        </p:nvSpPr>
        <p:spPr>
          <a:xfrm>
            <a:off x="1043608" y="942877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5"/>
                </a:solidFill>
              </a:rPr>
              <a:t>Jaw without shafts</a:t>
            </a:r>
            <a:endParaRPr lang="en-GB" sz="2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985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A2C50-116F-87D8-EFB3-0ACDF438F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Structural &amp; Vibrational </a:t>
            </a:r>
            <a:r>
              <a:rPr lang="en-US" dirty="0"/>
              <a:t>Analysis Setup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0F033-3224-471C-56AB-2F7FCA092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A4B236-D33A-FF8F-5D3F-E2A1C6677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1913DF-E3C6-C200-E36D-6AD116811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6D7966B-E9E0-CB16-60BB-969901F2E627}"/>
              </a:ext>
            </a:extLst>
          </p:cNvPr>
          <p:cNvSpPr/>
          <p:nvPr/>
        </p:nvSpPr>
        <p:spPr>
          <a:xfrm>
            <a:off x="3347864" y="900075"/>
            <a:ext cx="2016224" cy="1059667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Static Structural: Loads of the clamping system</a:t>
            </a:r>
            <a:endParaRPr lang="en-GB" dirty="0"/>
          </a:p>
        </p:txBody>
      </p:sp>
      <p:pic>
        <p:nvPicPr>
          <p:cNvPr id="8" name="Picture 7" descr="A green metal bar with holes&#10;&#10;Description automatically generated">
            <a:extLst>
              <a:ext uri="{FF2B5EF4-FFF2-40B4-BE49-F238E27FC236}">
                <a16:creationId xmlns:a16="http://schemas.microsoft.com/office/drawing/2014/main" id="{EF718D9F-3836-E4B7-55EA-22C7989482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235" b="27447"/>
          <a:stretch/>
        </p:blipFill>
        <p:spPr>
          <a:xfrm>
            <a:off x="683568" y="1059582"/>
            <a:ext cx="1946949" cy="741681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4775222-8D12-400E-39B0-B7B8096A70CE}"/>
              </a:ext>
            </a:extLst>
          </p:cNvPr>
          <p:cNvSpPr/>
          <p:nvPr/>
        </p:nvSpPr>
        <p:spPr>
          <a:xfrm>
            <a:off x="5724128" y="1160422"/>
            <a:ext cx="1944216" cy="54000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Modal</a:t>
            </a:r>
            <a:endParaRPr lang="en-GB" dirty="0"/>
          </a:p>
        </p:txBody>
      </p:sp>
      <p:pic>
        <p:nvPicPr>
          <p:cNvPr id="11" name="Content Placeholder 17" descr="A blue and green drawing of a road&#10;&#10;Description automatically generated with medium confidence">
            <a:extLst>
              <a:ext uri="{FF2B5EF4-FFF2-40B4-BE49-F238E27FC236}">
                <a16:creationId xmlns:a16="http://schemas.microsoft.com/office/drawing/2014/main" id="{DC495DE1-E36F-4637-222A-7BB5BD7A65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t="21610" r="3448" b="22980"/>
          <a:stretch/>
        </p:blipFill>
        <p:spPr>
          <a:xfrm>
            <a:off x="719572" y="2345582"/>
            <a:ext cx="2016224" cy="741681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1DB3C09-4B8F-E0E4-C728-4966C8FFB1A3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5364088" y="1429909"/>
            <a:ext cx="360040" cy="5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585C736-403E-0DA0-6920-68A490E7B7A6}"/>
              </a:ext>
            </a:extLst>
          </p:cNvPr>
          <p:cNvSpPr/>
          <p:nvPr/>
        </p:nvSpPr>
        <p:spPr>
          <a:xfrm>
            <a:off x="3401980" y="2238558"/>
            <a:ext cx="2016224" cy="885412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Static Structural: Loads of the clamping system</a:t>
            </a:r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5146718-2CBF-BF07-6367-2DA245698611}"/>
              </a:ext>
            </a:extLst>
          </p:cNvPr>
          <p:cNvSpPr/>
          <p:nvPr/>
        </p:nvSpPr>
        <p:spPr>
          <a:xfrm>
            <a:off x="5864967" y="2392263"/>
            <a:ext cx="1944216" cy="54000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Modal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73C365A-DEF5-E271-5897-1776B3B5C7AB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 flipV="1">
            <a:off x="5418204" y="2662263"/>
            <a:ext cx="446763" cy="190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0ED478E-1CFC-C7A0-13B0-FF0FBE20E7CD}"/>
              </a:ext>
            </a:extLst>
          </p:cNvPr>
          <p:cNvSpPr/>
          <p:nvPr/>
        </p:nvSpPr>
        <p:spPr>
          <a:xfrm>
            <a:off x="3992759" y="3595547"/>
            <a:ext cx="1944216" cy="54000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Random Vibrations: Norm</a:t>
            </a:r>
            <a:endParaRPr lang="en-GB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7F08953-ECC4-D9BE-E681-7AF7A459B6DD}"/>
              </a:ext>
            </a:extLst>
          </p:cNvPr>
          <p:cNvSpPr/>
          <p:nvPr/>
        </p:nvSpPr>
        <p:spPr>
          <a:xfrm>
            <a:off x="6188783" y="3495517"/>
            <a:ext cx="2304256" cy="684015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Random Vibrations: Experimental Data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17AD76D-5EC4-7127-4BD5-45C7E603FC8E}"/>
              </a:ext>
            </a:extLst>
          </p:cNvPr>
          <p:cNvCxnSpPr>
            <a:stCxn id="15" idx="2"/>
            <a:endCxn id="17" idx="0"/>
          </p:cNvCxnSpPr>
          <p:nvPr/>
        </p:nvCxnSpPr>
        <p:spPr>
          <a:xfrm flipH="1">
            <a:off x="4964867" y="2932263"/>
            <a:ext cx="1872208" cy="6632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B0BA7A5-C51B-87E3-2EE0-C4269D68C576}"/>
              </a:ext>
            </a:extLst>
          </p:cNvPr>
          <p:cNvCxnSpPr>
            <a:stCxn id="15" idx="2"/>
            <a:endCxn id="18" idx="0"/>
          </p:cNvCxnSpPr>
          <p:nvPr/>
        </p:nvCxnSpPr>
        <p:spPr>
          <a:xfrm>
            <a:off x="6837075" y="2932263"/>
            <a:ext cx="503836" cy="5632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08D04BF-1177-1EFE-0360-33549FBAB6D8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2630517" y="1429909"/>
            <a:ext cx="717347" cy="5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A4F797C-63FD-5182-2D0A-6078085F4F30}"/>
              </a:ext>
            </a:extLst>
          </p:cNvPr>
          <p:cNvCxnSpPr>
            <a:cxnSpLocks/>
            <a:stCxn id="11" idx="3"/>
            <a:endCxn id="14" idx="1"/>
          </p:cNvCxnSpPr>
          <p:nvPr/>
        </p:nvCxnSpPr>
        <p:spPr>
          <a:xfrm flipV="1">
            <a:off x="2735796" y="2681264"/>
            <a:ext cx="666184" cy="351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CD6B8D2-4AFA-11C4-5060-451989F228D2}"/>
              </a:ext>
            </a:extLst>
          </p:cNvPr>
          <p:cNvSpPr txBox="1"/>
          <p:nvPr/>
        </p:nvSpPr>
        <p:spPr>
          <a:xfrm>
            <a:off x="899592" y="1628397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Jaw without shaft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E2148AB-3948-569D-26D8-B31DAE3C6887}"/>
              </a:ext>
            </a:extLst>
          </p:cNvPr>
          <p:cNvSpPr txBox="1"/>
          <p:nvPr/>
        </p:nvSpPr>
        <p:spPr>
          <a:xfrm>
            <a:off x="953708" y="3053841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Jaw with shaft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50092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6C160-2CB8-2D6A-4D85-09A068B2D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 First Bending Modes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59A5483-5FFD-E760-24EB-D9C1CB0933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Jaw without shaft</a:t>
            </a:r>
            <a:endParaRPr lang="en-GB" dirty="0"/>
          </a:p>
        </p:txBody>
      </p:sp>
      <p:pic>
        <p:nvPicPr>
          <p:cNvPr id="6" name="Mode1">
            <a:hlinkClick r:id="" action="ppaction://media"/>
            <a:extLst>
              <a:ext uri="{FF2B5EF4-FFF2-40B4-BE49-F238E27FC236}">
                <a16:creationId xmlns:a16="http://schemas.microsoft.com/office/drawing/2014/main" id="{F485ADB8-9FA4-9B72-2855-BD36F495BB33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/>
        </p:blipFill>
        <p:spPr>
          <a:xfrm>
            <a:off x="457200" y="1420322"/>
            <a:ext cx="3800475" cy="2162175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9889C2D-F4DD-0975-079F-4AAD9BA17D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Jaw with shaft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EC94E2-53E0-FD13-76A5-593150FFC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90CD5-0283-83AF-C062-E8B9BA2FE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E7D746-0884-3855-7774-D68725C75A2A}"/>
              </a:ext>
            </a:extLst>
          </p:cNvPr>
          <p:cNvSpPr txBox="1"/>
          <p:nvPr/>
        </p:nvSpPr>
        <p:spPr>
          <a:xfrm>
            <a:off x="625620" y="392271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bending moment: 132Hz </a:t>
            </a:r>
            <a:endParaRPr lang="en-GB" dirty="0"/>
          </a:p>
        </p:txBody>
      </p:sp>
      <p:pic>
        <p:nvPicPr>
          <p:cNvPr id="12" name="Mode1">
            <a:hlinkClick r:id="" action="ppaction://media"/>
            <a:extLst>
              <a:ext uri="{FF2B5EF4-FFF2-40B4-BE49-F238E27FC236}">
                <a16:creationId xmlns:a16="http://schemas.microsoft.com/office/drawing/2014/main" id="{015DBA14-341B-5186-B57B-E130341BF50B}"/>
              </a:ext>
            </a:extLst>
          </p:cNvPr>
          <p:cNvPicPr>
            <a:picLocks noGrp="1" noChangeAspect="1"/>
          </p:cNvPicPr>
          <p:nvPr>
            <p:ph sz="quarter" idx="4"/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45025" y="1578666"/>
            <a:ext cx="4041775" cy="194828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C81748-5208-23CE-1B7C-E5C53B6CF0F5}"/>
              </a:ext>
            </a:extLst>
          </p:cNvPr>
          <p:cNvSpPr txBox="1"/>
          <p:nvPr/>
        </p:nvSpPr>
        <p:spPr>
          <a:xfrm>
            <a:off x="4427984" y="3866351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bending moment: 77Hz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78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6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E5020F6-C606-7036-E186-C5B596CB1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TCLPX First Bending Mode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5AF61B-9EE4-CDCC-2F90-5BBEB3194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D20B5B2-E020-777E-3C9D-B463B728C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pic>
        <p:nvPicPr>
          <p:cNvPr id="14" name="TCLPX first mode">
            <a:hlinkClick r:id="" action="ppaction://media"/>
            <a:extLst>
              <a:ext uri="{FF2B5EF4-FFF2-40B4-BE49-F238E27FC236}">
                <a16:creationId xmlns:a16="http://schemas.microsoft.com/office/drawing/2014/main" id="{E89C8198-6341-6AAF-657F-84DB9792652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19555" y="1059582"/>
            <a:ext cx="3893353" cy="204551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C53F807-B253-7644-D6A8-DF778E1C9EAD}"/>
              </a:ext>
            </a:extLst>
          </p:cNvPr>
          <p:cNvSpPr txBox="1"/>
          <p:nvPr/>
        </p:nvSpPr>
        <p:spPr>
          <a:xfrm>
            <a:off x="5234802" y="331092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Bending Mode: 80.6 Hz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651671-C29F-C9BA-A578-E8C736654726}"/>
              </a:ext>
            </a:extLst>
          </p:cNvPr>
          <p:cNvSpPr txBox="1"/>
          <p:nvPr/>
        </p:nvSpPr>
        <p:spPr>
          <a:xfrm>
            <a:off x="295816" y="329183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Bending Mode: 88Hz</a:t>
            </a:r>
            <a:endParaRPr lang="en-GB" dirty="0"/>
          </a:p>
        </p:txBody>
      </p:sp>
      <p:pic>
        <p:nvPicPr>
          <p:cNvPr id="18" name="TCLPX first mode without shaftV21">
            <a:hlinkClick r:id="" action="ppaction://media"/>
            <a:extLst>
              <a:ext uri="{FF2B5EF4-FFF2-40B4-BE49-F238E27FC236}">
                <a16:creationId xmlns:a16="http://schemas.microsoft.com/office/drawing/2014/main" id="{06EE0EB3-27C9-C1F8-02A0-06A3A5D02BFA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 r="21428" b="33236"/>
          <a:stretch/>
        </p:blipFill>
        <p:spPr>
          <a:xfrm>
            <a:off x="219832" y="837047"/>
            <a:ext cx="4047334" cy="180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02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DD049-135C-38A0-4064-419E6C3B1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TCSPM First Bending Mode</a:t>
            </a:r>
            <a:endParaRPr lang="en-GB" dirty="0"/>
          </a:p>
        </p:txBody>
      </p:sp>
      <p:pic>
        <p:nvPicPr>
          <p:cNvPr id="6" name="TCSPM First Bending Mode">
            <a:hlinkClick r:id="" action="ppaction://media"/>
            <a:extLst>
              <a:ext uri="{FF2B5EF4-FFF2-40B4-BE49-F238E27FC236}">
                <a16:creationId xmlns:a16="http://schemas.microsoft.com/office/drawing/2014/main" id="{73BF813F-C8A6-F412-7492-4BAAE9FA635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r="45511" b="19385"/>
          <a:stretch/>
        </p:blipFill>
        <p:spPr>
          <a:xfrm>
            <a:off x="4672768" y="890641"/>
            <a:ext cx="3816424" cy="296650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1663B-7CA2-D645-4153-6B836861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D25F0C-FEC6-9AE7-D7DD-7B850E7F7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pic>
        <p:nvPicPr>
          <p:cNvPr id="8" name="TCSPM First Bending Mode No shaft">
            <a:hlinkClick r:id="" action="ppaction://media"/>
            <a:extLst>
              <a:ext uri="{FF2B5EF4-FFF2-40B4-BE49-F238E27FC236}">
                <a16:creationId xmlns:a16="http://schemas.microsoft.com/office/drawing/2014/main" id="{6ED156C5-7539-51E0-739E-D9C1414DD359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 r="24013" b="45503"/>
          <a:stretch/>
        </p:blipFill>
        <p:spPr>
          <a:xfrm>
            <a:off x="107504" y="1111332"/>
            <a:ext cx="4272608" cy="16097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4D41A8-4C0A-FB6E-0E9B-1AF7CFE1DF61}"/>
              </a:ext>
            </a:extLst>
          </p:cNvPr>
          <p:cNvSpPr txBox="1"/>
          <p:nvPr/>
        </p:nvSpPr>
        <p:spPr>
          <a:xfrm>
            <a:off x="4787880" y="407316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Bending mode: 90.5 Hz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7D69A2-90D1-CD6A-0AE9-C23DA566DD47}"/>
              </a:ext>
            </a:extLst>
          </p:cNvPr>
          <p:cNvSpPr txBox="1"/>
          <p:nvPr/>
        </p:nvSpPr>
        <p:spPr>
          <a:xfrm>
            <a:off x="611560" y="394287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Bending mode: 146 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18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36A0E-D57C-4645-5CF1-16E9F424F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 First Bending Mode</a:t>
            </a:r>
            <a:endParaRPr lang="en-GB" dirty="0"/>
          </a:p>
        </p:txBody>
      </p:sp>
      <p:pic>
        <p:nvPicPr>
          <p:cNvPr id="6" name="TCSP First Bending Mode">
            <a:hlinkClick r:id="" action="ppaction://media"/>
            <a:extLst>
              <a:ext uri="{FF2B5EF4-FFF2-40B4-BE49-F238E27FC236}">
                <a16:creationId xmlns:a16="http://schemas.microsoft.com/office/drawing/2014/main" id="{11A6ED08-CFB6-A047-E855-BF9EB3050DDF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1" r="46916" b="23651"/>
          <a:stretch/>
        </p:blipFill>
        <p:spPr>
          <a:xfrm>
            <a:off x="5076056" y="914401"/>
            <a:ext cx="3718049" cy="280947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96FAF2-DCF7-4BA7-4682-BB667BCA2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23A233-8DCC-D8B9-1B57-A4B6C6DD6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0D29DA-2D4D-AF77-F7AB-B80B6D8CD62F}"/>
              </a:ext>
            </a:extLst>
          </p:cNvPr>
          <p:cNvSpPr txBox="1"/>
          <p:nvPr/>
        </p:nvSpPr>
        <p:spPr>
          <a:xfrm>
            <a:off x="5414280" y="385013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Bending Mode: 101 Hz</a:t>
            </a:r>
            <a:endParaRPr lang="en-GB" dirty="0"/>
          </a:p>
        </p:txBody>
      </p:sp>
      <p:pic>
        <p:nvPicPr>
          <p:cNvPr id="9" name="TCSP First Bending Mode no shaft">
            <a:hlinkClick r:id="" action="ppaction://media"/>
            <a:extLst>
              <a:ext uri="{FF2B5EF4-FFF2-40B4-BE49-F238E27FC236}">
                <a16:creationId xmlns:a16="http://schemas.microsoft.com/office/drawing/2014/main" id="{21F1B8DD-29D6-C6D6-8B66-41B4399C66C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rcRect r="20833" b="41515"/>
          <a:stretch/>
        </p:blipFill>
        <p:spPr>
          <a:xfrm>
            <a:off x="323528" y="930079"/>
            <a:ext cx="4641461" cy="18013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65CC77-3CBE-219A-498F-C3CC5C6379FA}"/>
              </a:ext>
            </a:extLst>
          </p:cNvPr>
          <p:cNvSpPr txBox="1"/>
          <p:nvPr/>
        </p:nvSpPr>
        <p:spPr>
          <a:xfrm>
            <a:off x="467544" y="3639491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Bending Mode: 136 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01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6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06136-5FF1-ED15-223D-98398A0C7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Bending Modes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4DCC29-BE1D-2168-C80D-6920F1B55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Jaw without shaft</a:t>
            </a:r>
            <a:endParaRPr lang="en-GB" dirty="0"/>
          </a:p>
        </p:txBody>
      </p:sp>
      <p:pic>
        <p:nvPicPr>
          <p:cNvPr id="6" name="Mode2">
            <a:hlinkClick r:id="" action="ppaction://media"/>
            <a:extLst>
              <a:ext uri="{FF2B5EF4-FFF2-40B4-BE49-F238E27FC236}">
                <a16:creationId xmlns:a16="http://schemas.microsoft.com/office/drawing/2014/main" id="{C319FD4D-4666-6B07-1A8A-6DA2DE7799D6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1938" y="1595490"/>
            <a:ext cx="4040189" cy="2298318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F006350-09B1-2ADF-C117-C4A2BBCDC8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Jaw with shaft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C9B4F4-B4A7-1FCD-3253-65B70F290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0D3060-9D2A-79AD-8744-BFC40E98E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D10FF0-FDD2-EBB3-B5F5-AEF7C18896C0}"/>
              </a:ext>
            </a:extLst>
          </p:cNvPr>
          <p:cNvSpPr txBox="1"/>
          <p:nvPr/>
        </p:nvSpPr>
        <p:spPr>
          <a:xfrm>
            <a:off x="631852" y="4229606"/>
            <a:ext cx="3940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bending moment: 228 Hz </a:t>
            </a:r>
            <a:endParaRPr lang="en-GB" dirty="0"/>
          </a:p>
        </p:txBody>
      </p:sp>
      <p:pic>
        <p:nvPicPr>
          <p:cNvPr id="11" name="Mode2">
            <a:hlinkClick r:id="" action="ppaction://media"/>
            <a:extLst>
              <a:ext uri="{FF2B5EF4-FFF2-40B4-BE49-F238E27FC236}">
                <a16:creationId xmlns:a16="http://schemas.microsoft.com/office/drawing/2014/main" id="{FFA788D4-04C4-569E-B5AB-4586A09D6894}"/>
              </a:ext>
            </a:extLst>
          </p:cNvPr>
          <p:cNvPicPr>
            <a:picLocks noGrp="1" noChangeAspect="1"/>
          </p:cNvPicPr>
          <p:nvPr>
            <p:ph sz="quarter" idx="4"/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58592" y="1501052"/>
            <a:ext cx="4487622" cy="2163194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F7A08B-5CC0-E437-CA5A-5D8CEE14BF60}"/>
              </a:ext>
            </a:extLst>
          </p:cNvPr>
          <p:cNvSpPr txBox="1"/>
          <p:nvPr/>
        </p:nvSpPr>
        <p:spPr>
          <a:xfrm>
            <a:off x="4524930" y="4197340"/>
            <a:ext cx="3940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bending moment: 114 Hz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0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6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FB18C-1A61-2FCF-7159-4B1ACF93F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Stress on Components with Standard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FEFD4-53F0-1A18-1337-60A5A332B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Input: ASTMD High standard load in z-direction and in x-direction</a:t>
            </a:r>
          </a:p>
          <a:p>
            <a:pPr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014AE2-98EB-1E4C-C6EE-91351A63E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94DFA5-5F73-533A-8AAF-7A17EBDD9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pic>
        <p:nvPicPr>
          <p:cNvPr id="6" name="Content Placeholder 17" descr="A blue and green drawing of a road&#10;&#10;Description automatically generated with medium confidence">
            <a:extLst>
              <a:ext uri="{FF2B5EF4-FFF2-40B4-BE49-F238E27FC236}">
                <a16:creationId xmlns:a16="http://schemas.microsoft.com/office/drawing/2014/main" id="{5B4768A9-D245-8033-1634-961AC97A1E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611"/>
          <a:stretch/>
        </p:blipFill>
        <p:spPr>
          <a:xfrm>
            <a:off x="1187624" y="1925796"/>
            <a:ext cx="5783739" cy="290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546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B3C2B-F485-4FD3-AF94-A698A14C8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TCLP: Stress on Blocks for ASTMD4169 Input</a:t>
            </a:r>
            <a:br>
              <a:rPr lang="en-US" dirty="0"/>
            </a:br>
            <a:r>
              <a:rPr lang="en-US" dirty="0"/>
              <a:t>Z-Direction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EC735-A813-8568-3DCA-503C864CF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C1E502-546B-4592-4BCB-9E8F59E62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pic>
        <p:nvPicPr>
          <p:cNvPr id="10" name="Picture 9" descr="A blue and green striped object&#10;&#10;Description automatically generated">
            <a:extLst>
              <a:ext uri="{FF2B5EF4-FFF2-40B4-BE49-F238E27FC236}">
                <a16:creationId xmlns:a16="http://schemas.microsoft.com/office/drawing/2014/main" id="{5D9BC143-A080-69A6-9A2E-D2B0515BA6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7566" b="28494"/>
          <a:stretch/>
        </p:blipFill>
        <p:spPr>
          <a:xfrm>
            <a:off x="5200861" y="1454958"/>
            <a:ext cx="4268452" cy="27009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743B1B-6374-9F45-B506-0175CBB5D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177862"/>
            <a:ext cx="4277311" cy="28340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7C4C08-15C1-798F-A289-8DC883B62C8D}"/>
              </a:ext>
            </a:extLst>
          </p:cNvPr>
          <p:cNvSpPr txBox="1"/>
          <p:nvPr/>
        </p:nvSpPr>
        <p:spPr>
          <a:xfrm>
            <a:off x="6228184" y="1707654"/>
            <a:ext cx="2458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stress: </a:t>
            </a:r>
            <a:br>
              <a:rPr lang="en-US" dirty="0"/>
            </a:br>
            <a:r>
              <a:rPr lang="en-US" dirty="0"/>
              <a:t>1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52131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60D22-E845-5548-08DE-0AA52E4C6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TCLPX: Stress on Blocks for ASTMD4169 Input Z-Direction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C470653-92BE-250E-CF36-E58AED713F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605" y="1392646"/>
            <a:ext cx="4557528" cy="2656969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A59D0B-1B90-172C-4F1F-CDCE9C0E5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9F580A-E398-6344-E449-EFCEF932D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EB9447-97CF-3FD2-363E-EAA0E96DE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92380"/>
            <a:ext cx="4508594" cy="373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36623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B3C2B-F485-4FD3-AF94-A698A14C8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TCSPM: Stress on Blocks for ASTMD4169 Input Z-Direction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EC735-A813-8568-3DCA-503C864CF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C1E502-546B-4592-4BCB-9E8F59E62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48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7C4C08-15C1-798F-A289-8DC883B62C8D}"/>
              </a:ext>
            </a:extLst>
          </p:cNvPr>
          <p:cNvSpPr txBox="1"/>
          <p:nvPr/>
        </p:nvSpPr>
        <p:spPr>
          <a:xfrm>
            <a:off x="5292080" y="1445203"/>
            <a:ext cx="2458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stress: 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0.06 MPa </a:t>
            </a:r>
            <a:r>
              <a:rPr lang="en-US" dirty="0"/>
              <a:t>for a scale factor of 3 sigma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8BD3-2E2A-58D2-F232-272562E96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49" y="1131590"/>
            <a:ext cx="5031851" cy="27009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09FA96-B1B7-8B92-C00F-9651BDDA4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129" y="2427734"/>
            <a:ext cx="3535871" cy="192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4747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17E7A-1AE5-7CDA-4D13-43A5AEC59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TCSP: Stress on Block for ASTMD4169 Input Z-Direction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18158E1-70A0-15B8-C872-7C9DACF306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51130" y="2571750"/>
            <a:ext cx="2975389" cy="125633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133E13-59E4-A9A8-296F-1DF2AF9A8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FEFD1-4E74-E080-6D8A-429114AB2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42BE77-1BCB-1711-FD38-82E4FF9D92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8283"/>
          <a:stretch/>
        </p:blipFill>
        <p:spPr>
          <a:xfrm>
            <a:off x="410570" y="1491630"/>
            <a:ext cx="5040560" cy="31812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5E5FE0-279F-8FB9-9E87-E32CD3CC31FA}"/>
              </a:ext>
            </a:extLst>
          </p:cNvPr>
          <p:cNvSpPr txBox="1"/>
          <p:nvPr/>
        </p:nvSpPr>
        <p:spPr>
          <a:xfrm>
            <a:off x="5292080" y="1445203"/>
            <a:ext cx="2458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stress: 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0.12 MPa </a:t>
            </a:r>
            <a:r>
              <a:rPr lang="en-US" dirty="0"/>
              <a:t>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9137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A61982B-8EC4-0AF0-0B7F-F1B448359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Jaws Modal Analysis </a:t>
            </a:r>
            <a:endParaRPr lang="en-GB" dirty="0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23449558-59FD-8856-66B4-850E579A57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8796175"/>
              </p:ext>
            </p:extLst>
          </p:nvPr>
        </p:nvGraphicFramePr>
        <p:xfrm>
          <a:off x="324407" y="914400"/>
          <a:ext cx="79200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5345">
                  <a:extLst>
                    <a:ext uri="{9D8B030D-6E8A-4147-A177-3AD203B41FA5}">
                      <a16:colId xmlns:a16="http://schemas.microsoft.com/office/drawing/2014/main" val="3957863775"/>
                    </a:ext>
                  </a:extLst>
                </a:gridCol>
                <a:gridCol w="2452136">
                  <a:extLst>
                    <a:ext uri="{9D8B030D-6E8A-4147-A177-3AD203B41FA5}">
                      <a16:colId xmlns:a16="http://schemas.microsoft.com/office/drawing/2014/main" val="3021467994"/>
                    </a:ext>
                  </a:extLst>
                </a:gridCol>
                <a:gridCol w="3452519">
                  <a:extLst>
                    <a:ext uri="{9D8B030D-6E8A-4147-A177-3AD203B41FA5}">
                      <a16:colId xmlns:a16="http://schemas.microsoft.com/office/drawing/2014/main" val="26782652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Collimator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Natural Frequency without shaft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First Natural Frequency with shaft 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956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TCLP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132 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77Hz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267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TCLPX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88 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80.6 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309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TCSPM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146 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90 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397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TCTPM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126 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 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415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TCTPXH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107 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78 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886224"/>
                  </a:ext>
                </a:extLst>
              </a:tr>
            </a:tbl>
          </a:graphicData>
        </a:graphic>
      </p:graphicFrame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6CB5CAF-2C61-0136-1C47-0C609D0E8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AB216CD-FF1D-516A-E4D4-04D457D1A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BE6E73-1D75-E8C9-AA9A-E3AF2C30554F}"/>
              </a:ext>
            </a:extLst>
          </p:cNvPr>
          <p:cNvSpPr txBox="1"/>
          <p:nvPr/>
        </p:nvSpPr>
        <p:spPr>
          <a:xfrm>
            <a:off x="108286" y="3672011"/>
            <a:ext cx="9145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Natural Frequency without shaft is higher than natural frequency with shaft for all collimators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Gravity had no influence on the natural frequencies</a:t>
            </a:r>
          </a:p>
        </p:txBody>
      </p:sp>
    </p:spTree>
    <p:extLst>
      <p:ext uri="{BB962C8B-B14F-4D97-AF65-F5344CB8AC3E}">
        <p14:creationId xmlns:p14="http://schemas.microsoft.com/office/powerpoint/2010/main" val="32550747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1B269-B028-0262-2A4E-4392562C3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TCSP: Stress on Blocks for ASTMD4169 Input</a:t>
            </a:r>
            <a:br>
              <a:rPr lang="en-US" dirty="0"/>
            </a:br>
            <a:r>
              <a:rPr lang="en-US" dirty="0"/>
              <a:t>Z-Direction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47CDCE-6C16-7DBF-6AA3-541C1A1A0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2EA2A0-AEF4-8C02-3F44-8FE6035DA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  <p:pic>
        <p:nvPicPr>
          <p:cNvPr id="12" name="Picture 11" descr="A long blue and yellow object&#10;&#10;Description automatically generated with medium confidence">
            <a:extLst>
              <a:ext uri="{FF2B5EF4-FFF2-40B4-BE49-F238E27FC236}">
                <a16:creationId xmlns:a16="http://schemas.microsoft.com/office/drawing/2014/main" id="{5FC21DBA-4E00-8C28-329F-B12FFE3382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0266" b="22001"/>
          <a:stretch/>
        </p:blipFill>
        <p:spPr>
          <a:xfrm>
            <a:off x="5004048" y="1059582"/>
            <a:ext cx="4248982" cy="2664297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2FEA31-5247-182B-4956-A3B0168C7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2881486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1274BC-102C-2C14-322F-C2F9CC2BC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1131590"/>
            <a:ext cx="4369621" cy="26642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019E23-4688-19FF-7EFD-A39F2F718C51}"/>
              </a:ext>
            </a:extLst>
          </p:cNvPr>
          <p:cNvSpPr txBox="1"/>
          <p:nvPr/>
        </p:nvSpPr>
        <p:spPr>
          <a:xfrm>
            <a:off x="6150784" y="1281993"/>
            <a:ext cx="2458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stress: </a:t>
            </a:r>
            <a:br>
              <a:rPr lang="en-US" dirty="0"/>
            </a:br>
            <a:r>
              <a:rPr lang="en-US" dirty="0"/>
              <a:t>0.5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4808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EF444-4E92-129B-2BD0-D9576DBD5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TCSP: Stress on Shafts for ASTMD4169 Input</a:t>
            </a:r>
            <a:br>
              <a:rPr lang="en-US" dirty="0"/>
            </a:br>
            <a:r>
              <a:rPr lang="en-US" dirty="0"/>
              <a:t>Z-Direction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882493-71D3-616B-66BD-67D7F6DD2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9C57F4-CFB4-85FC-DB3A-947398D29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1BAD09-ED60-C703-0E80-EEE4B8A3A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1203598"/>
            <a:ext cx="1545278" cy="2457245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C53A16E-9A51-A25C-A61D-A390FC482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EA18A3-B215-14B9-CB0C-114F39C0EB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48" y="987574"/>
            <a:ext cx="5191895" cy="33638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91A021-8FC9-0B5C-A73A-FE68EAC3C77D}"/>
              </a:ext>
            </a:extLst>
          </p:cNvPr>
          <p:cNvSpPr txBox="1"/>
          <p:nvPr/>
        </p:nvSpPr>
        <p:spPr>
          <a:xfrm>
            <a:off x="6685611" y="1347614"/>
            <a:ext cx="2458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stress: </a:t>
            </a:r>
            <a:br>
              <a:rPr lang="en-US" dirty="0"/>
            </a:br>
            <a:r>
              <a:rPr lang="en-US" dirty="0"/>
              <a:t>5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6800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7C8D9-C556-15FD-00D8-51C0F8F6B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TCLP: Max Stress for ASTMD4169 Input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345FE-0185-826D-5998-10A7E9F1A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18D8B2-1508-7B1D-3A73-6046B4D1C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530371-2E4A-47CE-CFD7-F59E71F3F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CDB4D0-09BD-DCE8-AC61-27B7FD984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068751"/>
            <a:ext cx="3960440" cy="37755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F713FB-CD85-C017-A603-26FEE95C083A}"/>
              </a:ext>
            </a:extLst>
          </p:cNvPr>
          <p:cNvSpPr txBox="1"/>
          <p:nvPr/>
        </p:nvSpPr>
        <p:spPr>
          <a:xfrm>
            <a:off x="5880003" y="1426009"/>
            <a:ext cx="2458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overall stress:</a:t>
            </a:r>
            <a:br>
              <a:rPr lang="en-US" dirty="0"/>
            </a:br>
            <a:r>
              <a:rPr lang="en-US" dirty="0"/>
              <a:t>6.7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6543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2080A-460A-9041-8788-9B0303E72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TCLPX: Max Stress for ASTMD4169 Input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E88905D-37DC-0DE6-F9CB-041CB2FB8A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848563"/>
            <a:ext cx="5980556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0AAB59-1187-1695-0FAE-52306A5D4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6F0F9-D82B-1D3B-FDF4-C22409BDA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53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DE1B92-9751-871F-5F1B-15035D5EC9D7}"/>
              </a:ext>
            </a:extLst>
          </p:cNvPr>
          <p:cNvSpPr txBox="1"/>
          <p:nvPr/>
        </p:nvSpPr>
        <p:spPr>
          <a:xfrm>
            <a:off x="5880003" y="1426009"/>
            <a:ext cx="2458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overall stress:</a:t>
            </a:r>
            <a:br>
              <a:rPr lang="en-US" dirty="0"/>
            </a:br>
            <a:r>
              <a:rPr lang="en-US" dirty="0"/>
              <a:t>8.7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1091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8F078-2693-7C56-6F41-C9E0A19C9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TCSPM: Max Stress for ASTMD4169 Input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C0CF5-E84B-5ECE-137E-66974BE3D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4A55FE-CDF3-14B8-57CE-D1984428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4AC02-645B-6F21-457C-10793DC46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CE92D4-CEB7-F47B-F123-973AC6666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126549"/>
            <a:ext cx="4557720" cy="28904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F2DB0B-6E7F-4A2A-E1DB-73DD85999EF9}"/>
              </a:ext>
            </a:extLst>
          </p:cNvPr>
          <p:cNvSpPr txBox="1"/>
          <p:nvPr/>
        </p:nvSpPr>
        <p:spPr>
          <a:xfrm>
            <a:off x="5580112" y="1635646"/>
            <a:ext cx="2458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overall stress:</a:t>
            </a:r>
            <a:br>
              <a:rPr lang="en-US" dirty="0"/>
            </a:br>
            <a:r>
              <a:rPr lang="en-US" dirty="0"/>
              <a:t>5.1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9484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FFD0A-6A0C-7301-CFC8-77B897E55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ASTMD4169 Input </a:t>
            </a:r>
            <a:br>
              <a:rPr lang="en-US" dirty="0"/>
            </a:br>
            <a:r>
              <a:rPr lang="en-US" dirty="0"/>
              <a:t>Z- and X- direction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27DE5C2-DE88-94FC-E5A4-B5518DC2D2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45603"/>
              </p:ext>
            </p:extLst>
          </p:nvPr>
        </p:nvGraphicFramePr>
        <p:xfrm>
          <a:off x="612000" y="1347614"/>
          <a:ext cx="7918449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9483">
                  <a:extLst>
                    <a:ext uri="{9D8B030D-6E8A-4147-A177-3AD203B41FA5}">
                      <a16:colId xmlns:a16="http://schemas.microsoft.com/office/drawing/2014/main" val="3015122530"/>
                    </a:ext>
                  </a:extLst>
                </a:gridCol>
                <a:gridCol w="2639483">
                  <a:extLst>
                    <a:ext uri="{9D8B030D-6E8A-4147-A177-3AD203B41FA5}">
                      <a16:colId xmlns:a16="http://schemas.microsoft.com/office/drawing/2014/main" val="782585041"/>
                    </a:ext>
                  </a:extLst>
                </a:gridCol>
                <a:gridCol w="2639483">
                  <a:extLst>
                    <a:ext uri="{9D8B030D-6E8A-4147-A177-3AD203B41FA5}">
                      <a16:colId xmlns:a16="http://schemas.microsoft.com/office/drawing/2014/main" val="3076415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Directional Deformation in x-direction [mm]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Directional deformation in z- direction [mm]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868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Blocks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0.026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010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Shaft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438254"/>
                  </a:ext>
                </a:extLst>
              </a:tr>
              <a:tr h="301848">
                <a:tc>
                  <a:txBody>
                    <a:bodyPr/>
                    <a:lstStyle/>
                    <a:p>
                      <a:r>
                        <a:rPr lang="en-US" dirty="0"/>
                        <a:t>Cooling pipes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668523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88B8AF-C96C-DED8-D08C-88F41F465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D6DCF-4022-9CC3-544C-DE89B4CC7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55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DD04CB-32D5-B07F-544E-CF1CCD50AA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575" t="57000"/>
          <a:stretch/>
        </p:blipFill>
        <p:spPr>
          <a:xfrm>
            <a:off x="3275856" y="3700155"/>
            <a:ext cx="3648385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166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5E4B9-C640-F476-0748-2DC5DE7C7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TCLP: Stress on Blocks for Z-Frame Input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DB0868-C20F-8B9B-0D2D-B849AC76D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2E3D4E-A43B-FA42-5653-4C667AF65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35D546-71FC-694D-69D4-6969057ECE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335"/>
          <a:stretch/>
        </p:blipFill>
        <p:spPr>
          <a:xfrm>
            <a:off x="116109" y="848373"/>
            <a:ext cx="5886931" cy="36981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EF0C83-FA85-ACCC-7A2D-4A01741C8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1491630"/>
            <a:ext cx="2833942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5478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F71F9-96B5-1C9A-2018-0F105A556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TCLPX: Stress on Blocks for Z-Frame Input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EF0BF-AB6D-EC56-D40F-AC991F28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0BCA02-4D0B-4372-DDBB-521D645B4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A45EF1-BC14-C68C-04F3-06276F3D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57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7CB2A0-6BD5-02C1-DE1E-AA96F764B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1923678"/>
            <a:ext cx="3352010" cy="9361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1A5390-20A0-9A99-748D-1AF6FC45F3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0860"/>
          <a:stretch/>
        </p:blipFill>
        <p:spPr>
          <a:xfrm>
            <a:off x="603148" y="1720471"/>
            <a:ext cx="4613911" cy="287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4596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F71F9-96B5-1C9A-2018-0F105A556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TCSPM: Stress on Blocks for Z-Frame Input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EF0BF-AB6D-EC56-D40F-AC991F28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0BCA02-4D0B-4372-DDBB-521D645B4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A45EF1-BC14-C68C-04F3-06276F3D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6B9141-D003-0AEE-D2A5-2D3538132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518" y="1347614"/>
            <a:ext cx="3443215" cy="18968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B99B72-BEED-2BB6-F9C6-2B693C42CB6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6106"/>
          <a:stretch/>
        </p:blipFill>
        <p:spPr>
          <a:xfrm>
            <a:off x="620519" y="1225735"/>
            <a:ext cx="4320480" cy="26920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293BF9-8CBA-8F69-EDEE-5F456601B197}"/>
              </a:ext>
            </a:extLst>
          </p:cNvPr>
          <p:cNvSpPr txBox="1"/>
          <p:nvPr/>
        </p:nvSpPr>
        <p:spPr>
          <a:xfrm>
            <a:off x="3027648" y="386413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Very little response of the block to the acceleration PSD input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6530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F71F9-96B5-1C9A-2018-0F105A556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TCSP: Stress on Blocks for Z-Frame Input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B5C5FEC-081E-703D-7DCB-50B9D3B3DB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61141" y="1131590"/>
            <a:ext cx="3905659" cy="136406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0BCA02-4D0B-4372-DDBB-521D645B4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A45EF1-BC14-C68C-04F3-06276F3D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59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6D4490-6362-3462-65C1-56959175C2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0162"/>
          <a:stretch/>
        </p:blipFill>
        <p:spPr>
          <a:xfrm>
            <a:off x="665320" y="1275606"/>
            <a:ext cx="4276422" cy="280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976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D8DF3-DEE0-CCB7-5F20-AAA82E221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Properties and Acceptance Criteria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4AFB5-18AF-7F3D-3FF6-45ACAE16E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sz="2000" dirty="0"/>
              <a:t>A Safety Factor of 3 was used due to the high reliability needs for the components</a:t>
            </a:r>
            <a:endParaRPr lang="en-US" sz="2000" dirty="0"/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745BE1-4E95-A6C5-F349-46BF4CCF0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709C49-F303-E57D-0560-A5B615A49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BE5DD82-9F4D-5F25-7E0F-C6467C1C04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825841"/>
              </p:ext>
            </p:extLst>
          </p:nvPr>
        </p:nvGraphicFramePr>
        <p:xfrm>
          <a:off x="395536" y="1707654"/>
          <a:ext cx="7992886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111">
                  <a:extLst>
                    <a:ext uri="{9D8B030D-6E8A-4147-A177-3AD203B41FA5}">
                      <a16:colId xmlns:a16="http://schemas.microsoft.com/office/drawing/2014/main" val="2981883752"/>
                    </a:ext>
                  </a:extLst>
                </a:gridCol>
                <a:gridCol w="1210614">
                  <a:extLst>
                    <a:ext uri="{9D8B030D-6E8A-4147-A177-3AD203B41FA5}">
                      <a16:colId xmlns:a16="http://schemas.microsoft.com/office/drawing/2014/main" val="3012442611"/>
                    </a:ext>
                  </a:extLst>
                </a:gridCol>
                <a:gridCol w="1127597">
                  <a:extLst>
                    <a:ext uri="{9D8B030D-6E8A-4147-A177-3AD203B41FA5}">
                      <a16:colId xmlns:a16="http://schemas.microsoft.com/office/drawing/2014/main" val="1696871786"/>
                    </a:ext>
                  </a:extLst>
                </a:gridCol>
                <a:gridCol w="1183206">
                  <a:extLst>
                    <a:ext uri="{9D8B030D-6E8A-4147-A177-3AD203B41FA5}">
                      <a16:colId xmlns:a16="http://schemas.microsoft.com/office/drawing/2014/main" val="214758836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179332674"/>
                    </a:ext>
                  </a:extLst>
                </a:gridCol>
                <a:gridCol w="2016222">
                  <a:extLst>
                    <a:ext uri="{9D8B030D-6E8A-4147-A177-3AD203B41FA5}">
                      <a16:colId xmlns:a16="http://schemas.microsoft.com/office/drawing/2014/main" val="1253023482"/>
                    </a:ext>
                  </a:extLst>
                </a:gridCol>
              </a:tblGrid>
              <a:tr h="373594">
                <a:tc>
                  <a:txBody>
                    <a:bodyPr/>
                    <a:lstStyle/>
                    <a:p>
                      <a:r>
                        <a:rPr lang="en-US" sz="1200" dirty="0"/>
                        <a:t>Components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Material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Yield Strength</a:t>
                      </a:r>
                      <a:endParaRPr lang="en-GB" sz="1200" dirty="0"/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Compressive strength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Flexural Strength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Acceptance Criteria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542764"/>
                  </a:ext>
                </a:extLst>
              </a:tr>
              <a:tr h="177902">
                <a:tc rowSpan="2">
                  <a:txBody>
                    <a:bodyPr/>
                    <a:lstStyle/>
                    <a:p>
                      <a:r>
                        <a:rPr lang="en-US" sz="1400" dirty="0"/>
                        <a:t>Absorber Blocks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Inermet180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614 MPa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&lt;205 MPa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79663"/>
                  </a:ext>
                </a:extLst>
              </a:tr>
              <a:tr h="30243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Graphite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130 MPa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60 MPa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&lt;43.3 MPa (</a:t>
                      </a:r>
                      <a:r>
                        <a:rPr lang="en-US" sz="1400" dirty="0" err="1"/>
                        <a:t>compr</a:t>
                      </a:r>
                      <a:r>
                        <a:rPr lang="en-US" sz="1400" dirty="0"/>
                        <a:t>.) / &lt;20 MPa (flex.)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736667"/>
                  </a:ext>
                </a:extLst>
              </a:tr>
              <a:tr h="177902">
                <a:tc>
                  <a:txBody>
                    <a:bodyPr/>
                    <a:lstStyle/>
                    <a:p>
                      <a:r>
                        <a:rPr lang="en-US" sz="1400" dirty="0"/>
                        <a:t>Shafts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SS-316L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205 MPa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&lt;68.3 MPa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154344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r>
                        <a:rPr lang="en-US" sz="1400" dirty="0"/>
                        <a:t>Cooling pipes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Cu-Ni 90-10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109.2 MPa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&lt;36.4 MPa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928202"/>
                  </a:ext>
                </a:extLst>
              </a:tr>
              <a:tr h="177902">
                <a:tc>
                  <a:txBody>
                    <a:bodyPr/>
                    <a:lstStyle/>
                    <a:p>
                      <a:r>
                        <a:rPr lang="en-US" sz="1400" dirty="0"/>
                        <a:t>Housing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CuCrZr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460 MPa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&lt;153.3 MPa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196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92745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2D3DC-2DDF-2066-AC14-A22964B0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on Shafts for Z-Frame Input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EE8303-1AAA-AF0E-4845-C1936120B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9C1B4-A104-54A2-97E7-6720B4FF6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60</a:t>
            </a:fld>
            <a:endParaRPr lang="fr-FR"/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8B840501-1AB4-0F6D-3C5E-58E9DD343F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80058" b="45177"/>
          <a:stretch/>
        </p:blipFill>
        <p:spPr>
          <a:xfrm>
            <a:off x="6592579" y="801304"/>
            <a:ext cx="2088232" cy="3679825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5487FE-7A0C-F7E1-0223-27D98B71D2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975"/>
          <a:stretch/>
        </p:blipFill>
        <p:spPr>
          <a:xfrm>
            <a:off x="335717" y="675000"/>
            <a:ext cx="6303134" cy="398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7066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F2E21-82A3-5F6F-DD43-4A96EB435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on Cooling pipes for Z-Frame Input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087F16-79AA-E0A7-3B84-E91737647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C96FF4-EDD1-7D43-869F-6C329CA24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61</a:t>
            </a:fld>
            <a:endParaRPr lang="fr-FR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7D2E763-36EB-0560-1FAB-B7572CF45F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51795" b="50000"/>
          <a:stretch/>
        </p:blipFill>
        <p:spPr>
          <a:xfrm>
            <a:off x="5796136" y="1635646"/>
            <a:ext cx="3175989" cy="21115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857025-B671-43A3-2CAD-35E76F8BE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771550"/>
            <a:ext cx="5590605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23132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03DAF-D866-25FF-BB61-183817656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 Material Properties and Collimator Setup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63A7B8-A94A-FAB7-C226-3ACECDA5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88FDA9-4863-69E5-8238-592AC2EA2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62</a:t>
            </a:fld>
            <a:endParaRPr lang="fr-FR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DD5FBC0-89BF-722F-0A78-9ACCA0596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480656" cy="36802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81C3E6-72FE-14DF-101F-82FDFD83B4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9403" b="71000"/>
          <a:stretch/>
        </p:blipFill>
        <p:spPr>
          <a:xfrm>
            <a:off x="732965" y="895351"/>
            <a:ext cx="4480656" cy="2051626"/>
          </a:xfrm>
          <a:prstGeom prst="rect">
            <a:avLst/>
          </a:prstGeom>
        </p:spPr>
      </p:pic>
      <p:graphicFrame>
        <p:nvGraphicFramePr>
          <p:cNvPr id="15" name="Content Placeholder 5">
            <a:extLst>
              <a:ext uri="{FF2B5EF4-FFF2-40B4-BE49-F238E27FC236}">
                <a16:creationId xmlns:a16="http://schemas.microsoft.com/office/drawing/2014/main" id="{793499F7-D423-B2BE-1843-B13734491D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5408941"/>
              </p:ext>
            </p:extLst>
          </p:nvPr>
        </p:nvGraphicFramePr>
        <p:xfrm>
          <a:off x="4355976" y="741761"/>
          <a:ext cx="3527277" cy="303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4809">
                  <a:extLst>
                    <a:ext uri="{9D8B030D-6E8A-4147-A177-3AD203B41FA5}">
                      <a16:colId xmlns:a16="http://schemas.microsoft.com/office/drawing/2014/main" val="4045090504"/>
                    </a:ext>
                  </a:extLst>
                </a:gridCol>
                <a:gridCol w="1081234">
                  <a:extLst>
                    <a:ext uri="{9D8B030D-6E8A-4147-A177-3AD203B41FA5}">
                      <a16:colId xmlns:a16="http://schemas.microsoft.com/office/drawing/2014/main" val="2369521961"/>
                    </a:ext>
                  </a:extLst>
                </a:gridCol>
                <a:gridCol w="1081234">
                  <a:extLst>
                    <a:ext uri="{9D8B030D-6E8A-4147-A177-3AD203B41FA5}">
                      <a16:colId xmlns:a16="http://schemas.microsoft.com/office/drawing/2014/main" val="31683892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Material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 Strength [MPa]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Youngs Modulus</a:t>
                      </a:r>
                    </a:p>
                    <a:p>
                      <a:r>
                        <a:rPr lang="en-US" dirty="0"/>
                        <a:t>[</a:t>
                      </a:r>
                      <a:r>
                        <a:rPr lang="en-US" dirty="0" err="1"/>
                        <a:t>GPa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784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Steel 304 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181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Steel 316L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574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CuCr1Zr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852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CuNi90/10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109.2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089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Inermet180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708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81758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43185-B096-864C-1C26-254C3A2D2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TCLPX Material Properties and Setup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DA9DA07-3019-65F8-29BB-C2B49A1765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5272" y="915566"/>
            <a:ext cx="3860717" cy="208823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A1BAD2-C8F2-9E91-B980-E5F17B8CA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0B5AAA-E961-0D81-A2CD-61CBF0B4D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63</a:t>
            </a:fld>
            <a:endParaRPr lang="fr-FR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ED033F9C-5765-6689-E226-AE8A546703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1489071"/>
              </p:ext>
            </p:extLst>
          </p:nvPr>
        </p:nvGraphicFramePr>
        <p:xfrm>
          <a:off x="5019243" y="843558"/>
          <a:ext cx="3527277" cy="2667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4809">
                  <a:extLst>
                    <a:ext uri="{9D8B030D-6E8A-4147-A177-3AD203B41FA5}">
                      <a16:colId xmlns:a16="http://schemas.microsoft.com/office/drawing/2014/main" val="4045090504"/>
                    </a:ext>
                  </a:extLst>
                </a:gridCol>
                <a:gridCol w="1081234">
                  <a:extLst>
                    <a:ext uri="{9D8B030D-6E8A-4147-A177-3AD203B41FA5}">
                      <a16:colId xmlns:a16="http://schemas.microsoft.com/office/drawing/2014/main" val="2369521961"/>
                    </a:ext>
                  </a:extLst>
                </a:gridCol>
                <a:gridCol w="1081234">
                  <a:extLst>
                    <a:ext uri="{9D8B030D-6E8A-4147-A177-3AD203B41FA5}">
                      <a16:colId xmlns:a16="http://schemas.microsoft.com/office/drawing/2014/main" val="31683892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Material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 Strength [MPa]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Youngs Modulus [</a:t>
                      </a:r>
                      <a:r>
                        <a:rPr lang="en-US" dirty="0" err="1"/>
                        <a:t>GPa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784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Steel 316L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574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CuCr1Zr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852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CuNi90/10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109.2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089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Inermet180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708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19911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52910-2041-F934-0C14-4E521716E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TCSPM Material Properties and Setup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FB386F7-F5C5-7EAE-FF5F-D799606501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0876" y="1275606"/>
            <a:ext cx="3739180" cy="129614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FCB6F-CBC3-4068-F5B2-30552E335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741A3-FFBA-CA02-FF15-08D0C556A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64</a:t>
            </a:fld>
            <a:endParaRPr lang="fr-FR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A31A0E19-C0E8-50D6-E2F0-2F0FCE3B87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0643382"/>
              </p:ext>
            </p:extLst>
          </p:nvPr>
        </p:nvGraphicFramePr>
        <p:xfrm>
          <a:off x="4788024" y="994241"/>
          <a:ext cx="3527277" cy="303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4809">
                  <a:extLst>
                    <a:ext uri="{9D8B030D-6E8A-4147-A177-3AD203B41FA5}">
                      <a16:colId xmlns:a16="http://schemas.microsoft.com/office/drawing/2014/main" val="4045090504"/>
                    </a:ext>
                  </a:extLst>
                </a:gridCol>
                <a:gridCol w="1081234">
                  <a:extLst>
                    <a:ext uri="{9D8B030D-6E8A-4147-A177-3AD203B41FA5}">
                      <a16:colId xmlns:a16="http://schemas.microsoft.com/office/drawing/2014/main" val="2369521961"/>
                    </a:ext>
                  </a:extLst>
                </a:gridCol>
                <a:gridCol w="1081234">
                  <a:extLst>
                    <a:ext uri="{9D8B030D-6E8A-4147-A177-3AD203B41FA5}">
                      <a16:colId xmlns:a16="http://schemas.microsoft.com/office/drawing/2014/main" val="31683892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Material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Yield Strength [MPa]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Youngs Modulus</a:t>
                      </a:r>
                    </a:p>
                    <a:p>
                      <a:r>
                        <a:rPr lang="en-US" dirty="0"/>
                        <a:t>[</a:t>
                      </a:r>
                      <a:r>
                        <a:rPr lang="en-US" dirty="0" err="1"/>
                        <a:t>GPa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784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Steel 316L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574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CuCr1Zr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8525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CuNi90/10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109.2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089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Graphite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70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Glidcop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740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21536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BD44C-35C5-1CD3-5E46-D0C479047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TCLP: Maximum Stress for Z-Frame Input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6A94F77-7D11-DFCB-1BED-4A39789963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14593"/>
          <a:stretch/>
        </p:blipFill>
        <p:spPr>
          <a:xfrm>
            <a:off x="1115616" y="716272"/>
            <a:ext cx="5616145" cy="422061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F74312-5470-4F65-DD59-EB0C2B04A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9383D9-784A-23A2-E26A-8AD5D426E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65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104144-E926-51BC-DE76-29DC671AB01B}"/>
              </a:ext>
            </a:extLst>
          </p:cNvPr>
          <p:cNvSpPr txBox="1"/>
          <p:nvPr/>
        </p:nvSpPr>
        <p:spPr>
          <a:xfrm>
            <a:off x="5004048" y="825844"/>
            <a:ext cx="2458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overall stress on the CuCr1Zr housing:</a:t>
            </a:r>
            <a:br>
              <a:rPr lang="en-US" dirty="0"/>
            </a:br>
            <a:r>
              <a:rPr lang="en-US" dirty="0"/>
              <a:t>9.3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23133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BE2A1-853C-2882-67CF-7FF48A498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TCLPX: Maximum Stress for Z-Frame Input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E47E4C-C2A1-1169-11D1-835589119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ADB47-906C-A683-14B5-85F25E926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66</a:t>
            </a:fld>
            <a:endParaRPr lang="fr-FR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7A83D1A-A678-CC67-977F-123C5A02A0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987574"/>
            <a:ext cx="2994657" cy="3679825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B28B97-B63F-D66A-90D3-2E7D06503924}"/>
              </a:ext>
            </a:extLst>
          </p:cNvPr>
          <p:cNvSpPr txBox="1"/>
          <p:nvPr/>
        </p:nvSpPr>
        <p:spPr>
          <a:xfrm>
            <a:off x="3600400" y="1131590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Maximum overall stress on the CuCr1Zr housing:</a:t>
            </a:r>
            <a:br>
              <a:rPr lang="en-US" dirty="0"/>
            </a:br>
            <a:r>
              <a:rPr lang="en-US" dirty="0"/>
              <a:t>8.1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07884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A6D68-4B9F-E5B3-6BAE-48A223362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TCSPM: Maximum Stress for Z-Frame Input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76ECA7-1C8D-59C3-7C9D-4735EF846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4ADC1-A4F5-C534-08E8-55FB57DB4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67</a:t>
            </a:fld>
            <a:endParaRPr lang="fr-FR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F875585-2A99-2035-A370-4B7D49AE5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5B32B53-CE97-EE16-7673-DD93C4C63B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4801"/>
          <a:stretch/>
        </p:blipFill>
        <p:spPr>
          <a:xfrm>
            <a:off x="852384" y="1009606"/>
            <a:ext cx="3379510" cy="32198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E321693-D0CE-DC25-8D8B-56F636B5FFCC}"/>
              </a:ext>
            </a:extLst>
          </p:cNvPr>
          <p:cNvSpPr txBox="1"/>
          <p:nvPr/>
        </p:nvSpPr>
        <p:spPr>
          <a:xfrm>
            <a:off x="3563888" y="1491630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Maximum overall stress on the CuCr1Zr housing:</a:t>
            </a:r>
            <a:br>
              <a:rPr lang="en-US" dirty="0"/>
            </a:br>
            <a:r>
              <a:rPr lang="en-US" dirty="0"/>
              <a:t>11.08 MPa for a scale factor of 3 sigma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187517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460FD-7B53-475E-B994-B3309B9AA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TCLP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8B6D566-F7DF-6C1B-2132-39A1B36BDF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4486147"/>
              </p:ext>
            </p:extLst>
          </p:nvPr>
        </p:nvGraphicFramePr>
        <p:xfrm>
          <a:off x="827584" y="713765"/>
          <a:ext cx="7416823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532">
                  <a:extLst>
                    <a:ext uri="{9D8B030D-6E8A-4147-A177-3AD203B41FA5}">
                      <a16:colId xmlns:a16="http://schemas.microsoft.com/office/drawing/2014/main" val="103917442"/>
                    </a:ext>
                  </a:extLst>
                </a:gridCol>
                <a:gridCol w="1591669">
                  <a:extLst>
                    <a:ext uri="{9D8B030D-6E8A-4147-A177-3AD203B41FA5}">
                      <a16:colId xmlns:a16="http://schemas.microsoft.com/office/drawing/2014/main" val="1971052876"/>
                    </a:ext>
                  </a:extLst>
                </a:gridCol>
                <a:gridCol w="1498348">
                  <a:extLst>
                    <a:ext uri="{9D8B030D-6E8A-4147-A177-3AD203B41FA5}">
                      <a16:colId xmlns:a16="http://schemas.microsoft.com/office/drawing/2014/main" val="2176975407"/>
                    </a:ext>
                  </a:extLst>
                </a:gridCol>
                <a:gridCol w="1236137">
                  <a:extLst>
                    <a:ext uri="{9D8B030D-6E8A-4147-A177-3AD203B41FA5}">
                      <a16:colId xmlns:a16="http://schemas.microsoft.com/office/drawing/2014/main" val="323622393"/>
                    </a:ext>
                  </a:extLst>
                </a:gridCol>
                <a:gridCol w="1236137">
                  <a:extLst>
                    <a:ext uri="{9D8B030D-6E8A-4147-A177-3AD203B41FA5}">
                      <a16:colId xmlns:a16="http://schemas.microsoft.com/office/drawing/2014/main" val="11326826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Max Equivalent Stress [MPa]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Max Directional  Deformation [mm]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224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ASTMD4169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Cryomodule z-frame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ASTMD4169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Cryomodule z-frame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265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Blocks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 (x-direction)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 (z-direction)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739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Shaft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0.0014 (x- direction)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0.013 (x-direction)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517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Cooling pipes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0.027 (x-direction)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0.017 (z-direction)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297907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D98716-9EC9-A3DD-921D-F74B847B8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FCB692-F5DA-B833-489C-8CCD19B10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68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900AC6-ECBB-6FCE-0030-B0C0A039C57D}"/>
              </a:ext>
            </a:extLst>
          </p:cNvPr>
          <p:cNvSpPr txBox="1"/>
          <p:nvPr/>
        </p:nvSpPr>
        <p:spPr>
          <a:xfrm>
            <a:off x="2195736" y="4389545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Z-direction input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ACE921-4B9A-9CAA-07ED-537108C085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575" t="57000"/>
          <a:stretch/>
        </p:blipFill>
        <p:spPr>
          <a:xfrm>
            <a:off x="4183679" y="4056519"/>
            <a:ext cx="2764586" cy="92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06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47583-D9C1-4067-402C-EB78534DF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Random Vibrations – PSD Norm Input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A9234E-A7C1-C843-581D-0D40E9378A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ASTMD4169 Norm</a:t>
            </a:r>
            <a:endParaRPr lang="en-GB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0DF1F593-B280-D2AA-BECE-848969CBBCB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GB" dirty="0"/>
              <a:t>Evaluate the durability of packaging for products transported by road (trucks, vans, etc.)</a:t>
            </a:r>
          </a:p>
          <a:p>
            <a:pPr algn="just"/>
            <a:r>
              <a:rPr lang="en-GB" dirty="0"/>
              <a:t>3 PSD levels provided by standard</a:t>
            </a:r>
          </a:p>
          <a:p>
            <a:pPr algn="just"/>
            <a:r>
              <a:rPr lang="en-GB" dirty="0"/>
              <a:t>High level PSD applied in </a:t>
            </a:r>
            <a:r>
              <a:rPr lang="en-GB" b="1" dirty="0"/>
              <a:t>z-direction and x- direction </a:t>
            </a:r>
            <a:r>
              <a:rPr lang="en-GB" dirty="0"/>
              <a:t>on the shafts.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05EFF-08A4-FA6D-3E89-FAA2A4028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Hannemann 10/03/2025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8877DF-2251-DB87-8079-91B981E3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C4ECB718-2519-CE49-77CC-036672CDDB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9734" y="1871493"/>
            <a:ext cx="4040188" cy="2495938"/>
          </a:xfrm>
          <a:prstGeom prst="rect">
            <a:avLst/>
          </a:prstGeom>
        </p:spPr>
      </p:pic>
      <p:pic>
        <p:nvPicPr>
          <p:cNvPr id="3" name="Content Placeholder 6" descr="A green metal bar with black wheels&#10;&#10;Description automatically generated">
            <a:extLst>
              <a:ext uri="{FF2B5EF4-FFF2-40B4-BE49-F238E27FC236}">
                <a16:creationId xmlns:a16="http://schemas.microsoft.com/office/drawing/2014/main" id="{592B858F-206C-1C8E-4419-B20B7CC706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2222" r="2273" b="19444"/>
          <a:stretch/>
        </p:blipFill>
        <p:spPr>
          <a:xfrm>
            <a:off x="2823536" y="4297366"/>
            <a:ext cx="1901405" cy="7274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D93799-BDAA-27A4-6D48-02221A6D7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989" y="4367431"/>
            <a:ext cx="918536" cy="77606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A2672CC-7B1B-46E5-AC1F-F19247208BB9}"/>
              </a:ext>
            </a:extLst>
          </p:cNvPr>
          <p:cNvSpPr/>
          <p:nvPr/>
        </p:nvSpPr>
        <p:spPr>
          <a:xfrm>
            <a:off x="2915816" y="805187"/>
            <a:ext cx="2232248" cy="631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Random Vibrations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306BC3-2D36-965F-2089-9C277B5BA5B3}"/>
              </a:ext>
            </a:extLst>
          </p:cNvPr>
          <p:cNvSpPr/>
          <p:nvPr/>
        </p:nvSpPr>
        <p:spPr>
          <a:xfrm>
            <a:off x="97408" y="805187"/>
            <a:ext cx="2232248" cy="6316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Acceleration PSD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6F407CF-4C64-386F-E198-FF93D5626E4C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>
            <a:off x="2329656" y="1121000"/>
            <a:ext cx="5861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600A38D-C7E2-5F57-5879-C9746153A3E0}"/>
              </a:ext>
            </a:extLst>
          </p:cNvPr>
          <p:cNvSpPr txBox="1"/>
          <p:nvPr/>
        </p:nvSpPr>
        <p:spPr>
          <a:xfrm>
            <a:off x="2291893" y="80202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627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6641D-733B-3685-AB2C-29B15B590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br>
              <a:rPr lang="en-GB" dirty="0"/>
            </a:br>
            <a:r>
              <a:rPr lang="en-GB" dirty="0"/>
              <a:t>Absorber Blocks - </a:t>
            </a:r>
            <a:r>
              <a:rPr lang="en-GB" b="1" dirty="0"/>
              <a:t>Peak Stress Evaluation (ASTMD4169 Input)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234651E-B500-6068-A7C4-9D14810953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2027743"/>
              </p:ext>
            </p:extLst>
          </p:nvPr>
        </p:nvGraphicFramePr>
        <p:xfrm>
          <a:off x="464872" y="1059582"/>
          <a:ext cx="7919999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1254">
                  <a:extLst>
                    <a:ext uri="{9D8B030D-6E8A-4147-A177-3AD203B41FA5}">
                      <a16:colId xmlns:a16="http://schemas.microsoft.com/office/drawing/2014/main" val="1829866146"/>
                    </a:ext>
                  </a:extLst>
                </a:gridCol>
                <a:gridCol w="2163620">
                  <a:extLst>
                    <a:ext uri="{9D8B030D-6E8A-4147-A177-3AD203B41FA5}">
                      <a16:colId xmlns:a16="http://schemas.microsoft.com/office/drawing/2014/main" val="2942459524"/>
                    </a:ext>
                  </a:extLst>
                </a:gridCol>
                <a:gridCol w="2123916">
                  <a:extLst>
                    <a:ext uri="{9D8B030D-6E8A-4147-A177-3AD203B41FA5}">
                      <a16:colId xmlns:a16="http://schemas.microsoft.com/office/drawing/2014/main" val="447935119"/>
                    </a:ext>
                  </a:extLst>
                </a:gridCol>
                <a:gridCol w="1641209">
                  <a:extLst>
                    <a:ext uri="{9D8B030D-6E8A-4147-A177-3AD203B41FA5}">
                      <a16:colId xmlns:a16="http://schemas.microsoft.com/office/drawing/2014/main" val="70239502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Collimator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Block Material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Equivalent Von Mises Stress z- direction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Equivalent Von Mises Stress x- direction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9700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TCLP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Inermet180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2.9 MPa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2.5 MPa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3223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TCLPX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Inermet180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0.9 MPa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1.9 MPa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5391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TCSPM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Graphite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0.1 MPa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0.6 MPa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62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TCTPM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Inermet180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1.7 MPa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5.5 MPa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605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TCTPXH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Inermet180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2.9 MPa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12 MPa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696279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693907-6EEC-F659-1765-AA178A349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32F845-50CC-C822-0FBB-B40C4B165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6457FF1-C05C-B817-0F98-56F2F4658588}"/>
                  </a:ext>
                </a:extLst>
              </p:cNvPr>
              <p:cNvSpPr txBox="1"/>
              <p:nvPr/>
            </p:nvSpPr>
            <p:spPr>
              <a:xfrm>
                <a:off x="488827" y="3531172"/>
                <a:ext cx="540327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Acceptance Criteria: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&lt;205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</a:t>
                </a:r>
                <a:r>
                  <a:rPr lang="en-GB" dirty="0" err="1"/>
                  <a:t>Inermet</a:t>
                </a: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&lt;43.3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en-GB" dirty="0"/>
                  <a:t>​ for Graphite</a:t>
                </a:r>
              </a:p>
              <a:p>
                <a:br>
                  <a:rPr lang="en-GB" dirty="0"/>
                </a:br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6457FF1-C05C-B817-0F98-56F2F46585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27" y="3531172"/>
                <a:ext cx="5403272" cy="1477328"/>
              </a:xfrm>
              <a:prstGeom prst="rect">
                <a:avLst/>
              </a:prstGeom>
              <a:blipFill>
                <a:blip r:embed="rId3"/>
                <a:stretch>
                  <a:fillRect l="-902" t="-2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phic 10" descr="Checkmark with solid fill">
            <a:extLst>
              <a:ext uri="{FF2B5EF4-FFF2-40B4-BE49-F238E27FC236}">
                <a16:creationId xmlns:a16="http://schemas.microsoft.com/office/drawing/2014/main" id="{7CCE07BC-0DA3-1817-31F4-C31B520756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95936" y="3474709"/>
            <a:ext cx="648072" cy="648072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2385457B-2A86-6EB5-08DD-D2617972E6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95936" y="3806297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45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EC154-8DDF-ECA0-0FC1-BB2FC0145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TCTPXH Stress on Absorber Blocks – ASTMD z-Direction Input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C76D1AB-DD4D-D5EC-B7CA-D17A0F4F3A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914400"/>
            <a:ext cx="7198620" cy="3679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A69BC6-FD9F-F7A9-29F7-2987EFFE2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Hannemann 10/03/2025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48F8B2-B233-8A85-4D4D-8ECB0C611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13234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6AD56BA-2B7C-434F-AA6C-906DAF6E63F1}">
  <ds:schemaRefs>
    <ds:schemaRef ds:uri="8946e33d-fd2f-4ae4-8ee9-d90c129cdf9e"/>
    <ds:schemaRef ds:uri="http://purl.org/dc/terms/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74032</TotalTime>
  <Words>2540</Words>
  <Application>Microsoft Office PowerPoint</Application>
  <PresentationFormat>On-screen Show (16:9)</PresentationFormat>
  <Paragraphs>699</Paragraphs>
  <Slides>68</Slides>
  <Notes>3</Notes>
  <HiddenSlides>32</HiddenSlides>
  <MMClips>10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6" baseType="lpstr">
      <vt:lpstr>Aptos</vt:lpstr>
      <vt:lpstr>Arial</vt:lpstr>
      <vt:lpstr>Calibri</vt:lpstr>
      <vt:lpstr>Cambria Math</vt:lpstr>
      <vt:lpstr>Helvetica Neue</vt:lpstr>
      <vt:lpstr>Segoe UI</vt:lpstr>
      <vt:lpstr>Wingdings</vt:lpstr>
      <vt:lpstr>Thème Office</vt:lpstr>
      <vt:lpstr>WP5.2 – Transport  Analysis Collimator Jaws  Updates &amp; Further Proceedings </vt:lpstr>
      <vt:lpstr>Updates</vt:lpstr>
      <vt:lpstr>Collimators Configurations</vt:lpstr>
      <vt:lpstr>Structural &amp; Vibrational Analysis Setup</vt:lpstr>
      <vt:lpstr>Comparison of Jaws Modal Analysis </vt:lpstr>
      <vt:lpstr>Material Properties and Acceptance Criteria </vt:lpstr>
      <vt:lpstr>Random Vibrations – PSD Norm Input</vt:lpstr>
      <vt:lpstr> Absorber Blocks - Peak Stress Evaluation (ASTMD4169 Input)</vt:lpstr>
      <vt:lpstr>TCTPXH Stress on Absorber Blocks – ASTMD z-Direction Input</vt:lpstr>
      <vt:lpstr>Shafts- Peak Stress Evaluation (ASTMD4169 Input)</vt:lpstr>
      <vt:lpstr>TCSPM Stress on Shafts - ASTMD z-Direction Input</vt:lpstr>
      <vt:lpstr>Cooling Pipes- Peak Stress Evaluation (ASTMD4169 Input)</vt:lpstr>
      <vt:lpstr>TCSPM Stress on Cooling Pipes - ASTMD z-Direction Input</vt:lpstr>
      <vt:lpstr>Peak Stress Evaluation Overalll (ASTMD4169 Input)</vt:lpstr>
      <vt:lpstr>TCSPM Overall Stress - ASTMD z-Direction Input</vt:lpstr>
      <vt:lpstr>TCLP Directional Overall Deformation – ASTMD Input</vt:lpstr>
      <vt:lpstr>TCLP Directional Overall Deformation – ASTMD z- Direction Input</vt:lpstr>
      <vt:lpstr>Random Vibrations – Experimental Input</vt:lpstr>
      <vt:lpstr>Absorber Blocks - Peak Stress Evaluation (Experimental Input)</vt:lpstr>
      <vt:lpstr>TCLP Stress on Absorber Blocks- Experimental Input Z-Direction</vt:lpstr>
      <vt:lpstr>Shafts- Peak Stress Evaluation (Experimental Input)</vt:lpstr>
      <vt:lpstr>TCLP Stress on Shafts – Experimental Input Z-Direction</vt:lpstr>
      <vt:lpstr>Cooling Pipes- Peak Stress Evaluation (Experimental Input)</vt:lpstr>
      <vt:lpstr>TCLP Stress on Cooling Pipes – Experimental Input Z-Direction</vt:lpstr>
      <vt:lpstr>Peak Stress Evaluation Overall (Experimental Input)</vt:lpstr>
      <vt:lpstr>TCLP – Overall Stress Experimental Input Z-Direction</vt:lpstr>
      <vt:lpstr>TCLP Directional Overall Deformation – Experimental Input</vt:lpstr>
      <vt:lpstr>TCLP Directional Deformation – Experimental Input Z-Direction</vt:lpstr>
      <vt:lpstr>Conclusion of Simulations</vt:lpstr>
      <vt:lpstr>CINEL Transportation Frame</vt:lpstr>
      <vt:lpstr>CINEL Transportation Frame</vt:lpstr>
      <vt:lpstr>CINEL Transportation Frame</vt:lpstr>
      <vt:lpstr>Failure modes of other components to consider</vt:lpstr>
      <vt:lpstr>Experimental Verification</vt:lpstr>
      <vt:lpstr>Experimental Verification</vt:lpstr>
      <vt:lpstr>Thank you for your attention </vt:lpstr>
      <vt:lpstr>Background – Collimator Setup TCLP</vt:lpstr>
      <vt:lpstr>First Step: Modal Analysis </vt:lpstr>
      <vt:lpstr>First Step: Modal Analysis </vt:lpstr>
      <vt:lpstr>TCLP First Bending Modes</vt:lpstr>
      <vt:lpstr>TCLPX First Bending Mode</vt:lpstr>
      <vt:lpstr>TCSPM First Bending Mode</vt:lpstr>
      <vt:lpstr>TCSP First Bending Mode</vt:lpstr>
      <vt:lpstr>Second Bending Modes</vt:lpstr>
      <vt:lpstr>Maximum Stress on Components with Standard</vt:lpstr>
      <vt:lpstr>TCLP: Stress on Blocks for ASTMD4169 Input Z-Direction</vt:lpstr>
      <vt:lpstr>TCLPX: Stress on Blocks for ASTMD4169 Input Z-Direction</vt:lpstr>
      <vt:lpstr>TCSPM: Stress on Blocks for ASTMD4169 Input Z-Direction</vt:lpstr>
      <vt:lpstr>TCSP: Stress on Block for ASTMD4169 Input Z-Direction</vt:lpstr>
      <vt:lpstr>TCSP: Stress on Blocks for ASTMD4169 Input Z-Direction</vt:lpstr>
      <vt:lpstr>TCSP: Stress on Shafts for ASTMD4169 Input Z-Direction</vt:lpstr>
      <vt:lpstr>TCLP: Max Stress for ASTMD4169 Input</vt:lpstr>
      <vt:lpstr>TCLPX: Max Stress for ASTMD4169 Input</vt:lpstr>
      <vt:lpstr>TCSPM: Max Stress for ASTMD4169 Input</vt:lpstr>
      <vt:lpstr>Comparison ASTMD4169 Input  Z- and X- direction</vt:lpstr>
      <vt:lpstr>TCLP: Stress on Blocks for Z-Frame Input</vt:lpstr>
      <vt:lpstr>TCLPX: Stress on Blocks for Z-Frame Input</vt:lpstr>
      <vt:lpstr>TCSPM: Stress on Blocks for Z-Frame Input</vt:lpstr>
      <vt:lpstr>TCSP: Stress on Blocks for Z-Frame Input</vt:lpstr>
      <vt:lpstr>Stress on Shafts for Z-Frame Input</vt:lpstr>
      <vt:lpstr>Stress on Cooling pipes for Z-Frame Input</vt:lpstr>
      <vt:lpstr>TCLP Material Properties and Collimator Setup</vt:lpstr>
      <vt:lpstr>TCLPX Material Properties and Setup</vt:lpstr>
      <vt:lpstr>TCSPM Material Properties and Setup</vt:lpstr>
      <vt:lpstr>TCLP: Maximum Stress for Z-Frame Input</vt:lpstr>
      <vt:lpstr>TCLPX: Maximum Stress for Z-Frame Input</vt:lpstr>
      <vt:lpstr>TCSPM: Maximum Stress for Z-Frame Input</vt:lpstr>
      <vt:lpstr>Summary TCLP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Laura Helene Hannemann</cp:lastModifiedBy>
  <cp:revision>425</cp:revision>
  <dcterms:created xsi:type="dcterms:W3CDTF">2016-02-12T09:02:01Z</dcterms:created>
  <dcterms:modified xsi:type="dcterms:W3CDTF">2025-03-10T11:13:01Z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