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9" r:id="rId2"/>
    <p:sldId id="314" r:id="rId3"/>
    <p:sldId id="309" r:id="rId4"/>
    <p:sldId id="306" r:id="rId5"/>
    <p:sldId id="311" r:id="rId6"/>
    <p:sldId id="317" r:id="rId7"/>
    <p:sldId id="318" r:id="rId8"/>
    <p:sldId id="312" r:id="rId9"/>
    <p:sldId id="307" r:id="rId10"/>
    <p:sldId id="320" r:id="rId11"/>
    <p:sldId id="321" r:id="rId12"/>
    <p:sldId id="322" r:id="rId13"/>
    <p:sldId id="323" r:id="rId14"/>
    <p:sldId id="313" r:id="rId15"/>
    <p:sldId id="316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3816" autoAdjust="0"/>
  </p:normalViewPr>
  <p:slideViewPr>
    <p:cSldViewPr snapToObjects="1">
      <p:cViewPr varScale="1">
        <p:scale>
          <a:sx n="120" d="100"/>
          <a:sy n="120" d="100"/>
        </p:scale>
        <p:origin x="240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4" d="100"/>
          <a:sy n="94" d="100"/>
        </p:scale>
        <p:origin x="360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250 everywhere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139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221867/1" TargetMode="External"/><Relationship Id="rId2" Type="http://schemas.openxmlformats.org/officeDocument/2006/relationships/hyperlink" Target="https://edms.cern.ch/document/3221866/1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i="0" dirty="0">
                <a:effectLst/>
                <a:latin typeface="Roboto" panose="02000000000000000000" pitchFamily="2" charset="0"/>
              </a:rPr>
              <a:t>Review of TCLM studies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G. Cattenoz, L. Puddu</a:t>
            </a:r>
            <a:br>
              <a:rPr lang="en-US" sz="1800" dirty="0"/>
            </a:br>
            <a:r>
              <a:rPr lang="en-US" sz="1800" dirty="0"/>
              <a:t>WP5.2 – Technical meeting </a:t>
            </a:r>
          </a:p>
          <a:p>
            <a:pPr algn="l"/>
            <a:r>
              <a:rPr lang="en-US" sz="1800" dirty="0"/>
              <a:t>2025-03-24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CE70E1-8540-301F-A136-AFE1939D90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2169AA-DD24-6E49-F884-646794A13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28C805-A0C2-E6DC-3FAE-E554A59EA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00DC7A-8A29-2042-3F4E-CA9F8E2E2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41D7007-33D9-57D7-2169-6BF2A9D0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from simulations</a:t>
            </a:r>
            <a:br>
              <a:rPr lang="en-GB" dirty="0"/>
            </a:br>
            <a:r>
              <a:rPr lang="en-GB" b="0" dirty="0"/>
              <a:t>TCLM4 – operational scenario </a:t>
            </a:r>
            <a:br>
              <a:rPr lang="en-US" dirty="0"/>
            </a:br>
            <a:endParaRPr lang="en-GB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0BC88D03-06C7-B9CB-30FA-398652B25C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2970158"/>
              </p:ext>
            </p:extLst>
          </p:nvPr>
        </p:nvGraphicFramePr>
        <p:xfrm>
          <a:off x="1055440" y="2817495"/>
          <a:ext cx="9912114" cy="283464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720284">
                  <a:extLst>
                    <a:ext uri="{9D8B030D-6E8A-4147-A177-3AD203B41FA5}">
                      <a16:colId xmlns:a16="http://schemas.microsoft.com/office/drawing/2014/main" val="1168644143"/>
                    </a:ext>
                  </a:extLst>
                </a:gridCol>
                <a:gridCol w="1638366">
                  <a:extLst>
                    <a:ext uri="{9D8B030D-6E8A-4147-A177-3AD203B41FA5}">
                      <a16:colId xmlns:a16="http://schemas.microsoft.com/office/drawing/2014/main" val="865297336"/>
                    </a:ext>
                  </a:extLst>
                </a:gridCol>
                <a:gridCol w="1638366">
                  <a:extLst>
                    <a:ext uri="{9D8B030D-6E8A-4147-A177-3AD203B41FA5}">
                      <a16:colId xmlns:a16="http://schemas.microsoft.com/office/drawing/2014/main" val="2506684490"/>
                    </a:ext>
                  </a:extLst>
                </a:gridCol>
                <a:gridCol w="1638366">
                  <a:extLst>
                    <a:ext uri="{9D8B030D-6E8A-4147-A177-3AD203B41FA5}">
                      <a16:colId xmlns:a16="http://schemas.microsoft.com/office/drawing/2014/main" val="2104121972"/>
                    </a:ext>
                  </a:extLst>
                </a:gridCol>
                <a:gridCol w="1638366">
                  <a:extLst>
                    <a:ext uri="{9D8B030D-6E8A-4147-A177-3AD203B41FA5}">
                      <a16:colId xmlns:a16="http://schemas.microsoft.com/office/drawing/2014/main" val="3776566741"/>
                    </a:ext>
                  </a:extLst>
                </a:gridCol>
                <a:gridCol w="1638366">
                  <a:extLst>
                    <a:ext uri="{9D8B030D-6E8A-4147-A177-3AD203B41FA5}">
                      <a16:colId xmlns:a16="http://schemas.microsoft.com/office/drawing/2014/main" val="3337482072"/>
                    </a:ext>
                  </a:extLst>
                </a:gridCol>
              </a:tblGrid>
              <a:tr h="176728">
                <a:tc rowSpan="2">
                  <a:txBody>
                    <a:bodyPr/>
                    <a:lstStyle/>
                    <a:p>
                      <a:pPr lvl="0"/>
                      <a:r>
                        <a:rPr lang="en-US" sz="1400" dirty="0"/>
                        <a:t>Surface with free air convection</a:t>
                      </a:r>
                      <a:endParaRPr lang="en-GB" sz="1400" dirty="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/>
                      <a:r>
                        <a:rPr lang="en-US" sz="1400" dirty="0"/>
                        <a:t>In-Cu thermal contact</a:t>
                      </a:r>
                      <a:endParaRPr lang="en-GB" sz="1400" dirty="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/>
                      <a:r>
                        <a:rPr lang="en-US" sz="1400"/>
                        <a:t>Entire model </a:t>
                      </a:r>
                      <a:endParaRPr lang="en-GB" sz="140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 algn="ctr"/>
                      <a:r>
                        <a:rPr lang="en-US" sz="1400"/>
                        <a:t>Copper </a:t>
                      </a:r>
                      <a:endParaRPr lang="en-GB" sz="140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463676"/>
                  </a:ext>
                </a:extLst>
              </a:tr>
              <a:tr h="1944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/>
                        <a:t>Taverage 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[</a:t>
                      </a:r>
                      <a:r>
                        <a:rPr lang="en-GB" sz="1400" b="0" i="0" kern="1200">
                          <a:solidFill>
                            <a:srgbClr val="000000"/>
                          </a:solidFill>
                          <a:latin typeface="Aptos"/>
                        </a:rPr>
                        <a:t>°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C</a:t>
                      </a:r>
                      <a:r>
                        <a:rPr lang="en-US" sz="1600" kern="1200">
                          <a:solidFill>
                            <a:srgbClr val="000000"/>
                          </a:solidFill>
                          <a:latin typeface="Aptos"/>
                        </a:rPr>
                        <a:t>]</a:t>
                      </a:r>
                      <a:endParaRPr lang="en-GB" sz="140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/>
                        <a:t>Tmax 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[</a:t>
                      </a:r>
                      <a:r>
                        <a:rPr lang="en-GB" sz="1400" b="0" i="0" kern="1200">
                          <a:solidFill>
                            <a:srgbClr val="000000"/>
                          </a:solidFill>
                          <a:latin typeface="Aptos"/>
                        </a:rPr>
                        <a:t>°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C</a:t>
                      </a:r>
                      <a:r>
                        <a:rPr lang="en-US" sz="1600" kern="1200">
                          <a:solidFill>
                            <a:srgbClr val="000000"/>
                          </a:solidFill>
                          <a:latin typeface="Aptos"/>
                        </a:rPr>
                        <a:t>]</a:t>
                      </a:r>
                      <a:endParaRPr lang="en-GB" sz="140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/>
                        <a:t>Taverage 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[</a:t>
                      </a:r>
                      <a:r>
                        <a:rPr lang="en-GB" sz="1400" b="0" i="0" kern="1200">
                          <a:solidFill>
                            <a:srgbClr val="000000"/>
                          </a:solidFill>
                          <a:latin typeface="Aptos"/>
                        </a:rPr>
                        <a:t>°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C</a:t>
                      </a:r>
                      <a:r>
                        <a:rPr lang="en-US" sz="1600" kern="1200">
                          <a:solidFill>
                            <a:srgbClr val="000000"/>
                          </a:solidFill>
                          <a:latin typeface="Aptos"/>
                        </a:rPr>
                        <a:t>]</a:t>
                      </a:r>
                      <a:endParaRPr lang="en-GB" sz="140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/>
                        <a:t>Tmax 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[</a:t>
                      </a:r>
                      <a:r>
                        <a:rPr lang="en-GB" sz="1400" b="0" i="0" kern="1200">
                          <a:solidFill>
                            <a:srgbClr val="000000"/>
                          </a:solidFill>
                          <a:latin typeface="Aptos"/>
                        </a:rPr>
                        <a:t>°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C</a:t>
                      </a:r>
                      <a:r>
                        <a:rPr lang="en-US" sz="1600" kern="1200">
                          <a:solidFill>
                            <a:srgbClr val="000000"/>
                          </a:solidFill>
                          <a:latin typeface="Aptos"/>
                        </a:rPr>
                        <a:t>]</a:t>
                      </a:r>
                      <a:endParaRPr lang="en-GB" sz="140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115735"/>
                  </a:ext>
                </a:extLst>
              </a:tr>
              <a:tr h="159055">
                <a:tc rowSpan="2">
                  <a:txBody>
                    <a:bodyPr/>
                    <a:lstStyle/>
                    <a:p>
                      <a:pPr lvl="0"/>
                      <a:r>
                        <a:rPr lang="en-US" sz="1400" dirty="0"/>
                        <a:t>a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/>
                        <a:t>No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/>
                        <a:t>115.4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/>
                        <a:t>121.8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/>
                        <a:t>115.8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200" i="0"/>
                        <a:t>120.2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6868346"/>
                  </a:ext>
                </a:extLst>
              </a:tr>
              <a:tr h="1590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/>
                        <a:t>Perfect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 dirty="0"/>
                        <a:t>114.9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 dirty="0"/>
                        <a:t>120.6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/>
                        <a:t>115.8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 dirty="0"/>
                        <a:t>120.6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5246337"/>
                  </a:ext>
                </a:extLst>
              </a:tr>
              <a:tr h="159055">
                <a:tc rowSpan="2">
                  <a:txBody>
                    <a:bodyPr/>
                    <a:lstStyle/>
                    <a:p>
                      <a:pPr lvl="0"/>
                      <a:r>
                        <a:rPr lang="en-US" sz="1400" dirty="0"/>
                        <a:t>b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/>
                        <a:t>No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i="0"/>
                        <a:t>81.3</a:t>
                      </a:r>
                      <a:endParaRPr lang="en-GB" sz="120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i="0"/>
                        <a:t>87.4</a:t>
                      </a:r>
                      <a:endParaRPr lang="en-GB" sz="120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i="0"/>
                        <a:t>81.3</a:t>
                      </a:r>
                      <a:endParaRPr lang="en-GB" sz="120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200" i="0"/>
                        <a:t>85.5</a:t>
                      </a:r>
                      <a:endParaRPr lang="en-GB" sz="1200" i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2770587"/>
                  </a:ext>
                </a:extLst>
              </a:tr>
              <a:tr h="1590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/>
                        <a:t>Perfect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i="0" dirty="0"/>
                        <a:t>80.8</a:t>
                      </a:r>
                      <a:endParaRPr lang="en-GB" sz="12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i="0"/>
                        <a:t>86.2</a:t>
                      </a:r>
                      <a:endParaRPr lang="en-GB" sz="120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i="0"/>
                        <a:t>81.6</a:t>
                      </a:r>
                      <a:endParaRPr lang="en-GB" sz="1200" i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i="0"/>
                        <a:t>86.2</a:t>
                      </a:r>
                      <a:endParaRPr lang="en-GB" sz="1200" i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9572484"/>
                  </a:ext>
                </a:extLst>
              </a:tr>
              <a:tr h="159055">
                <a:tc rowSpan="2">
                  <a:txBody>
                    <a:bodyPr/>
                    <a:lstStyle/>
                    <a:p>
                      <a:pPr lvl="0"/>
                      <a:r>
                        <a:rPr lang="en-US" sz="1400"/>
                        <a:t>c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dirty="0"/>
                        <a:t>No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/>
                        <a:t>70.5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/>
                        <a:t>76.1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/>
                        <a:t>70.7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/>
                        <a:t>74.8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39659827"/>
                  </a:ext>
                </a:extLst>
              </a:tr>
              <a:tr h="1590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dirty="0"/>
                        <a:t>Perfect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 dirty="0"/>
                        <a:t>70.3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/>
                        <a:t>75.4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/>
                        <a:t>70.9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200" i="0"/>
                        <a:t>75.4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0411752"/>
                  </a:ext>
                </a:extLst>
              </a:tr>
              <a:tr h="159055">
                <a:tc rowSpan="2">
                  <a:txBody>
                    <a:bodyPr/>
                    <a:lstStyle/>
                    <a:p>
                      <a:pPr lvl="0"/>
                      <a:r>
                        <a:rPr lang="en-US" sz="1400"/>
                        <a:t>d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/>
                        <a:t>No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b="1" i="0" dirty="0">
                          <a:solidFill>
                            <a:srgbClr val="00B050"/>
                          </a:solidFill>
                        </a:rPr>
                        <a:t>62.9</a:t>
                      </a:r>
                      <a:endParaRPr lang="en-GB" sz="1200" b="1" i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200" b="1" i="0" dirty="0">
                          <a:solidFill>
                            <a:srgbClr val="00B050"/>
                          </a:solidFill>
                        </a:rPr>
                        <a:t>68.1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b="1" i="0" dirty="0">
                          <a:solidFill>
                            <a:srgbClr val="00B050"/>
                          </a:solidFill>
                        </a:rPr>
                        <a:t>63.4</a:t>
                      </a:r>
                      <a:endParaRPr lang="en-GB" sz="1200" b="1" i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 b="1" i="0" dirty="0">
                          <a:solidFill>
                            <a:srgbClr val="00B050"/>
                          </a:solidFill>
                        </a:rPr>
                        <a:t>67.5</a:t>
                      </a:r>
                      <a:endParaRPr lang="en-GB" sz="1200" b="1" i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1081495"/>
                  </a:ext>
                </a:extLst>
              </a:tr>
              <a:tr h="1590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/>
                        <a:t>Perfect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b="1" i="0">
                          <a:solidFill>
                            <a:srgbClr val="00B050"/>
                          </a:solidFill>
                        </a:rPr>
                        <a:t>62.8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b="1" i="0" dirty="0">
                          <a:solidFill>
                            <a:srgbClr val="00B050"/>
                          </a:solidFill>
                        </a:rPr>
                        <a:t>67.7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b="1" i="0">
                          <a:solidFill>
                            <a:srgbClr val="00B050"/>
                          </a:solidFill>
                        </a:rPr>
                        <a:t>63.4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b="1" i="0" dirty="0">
                          <a:solidFill>
                            <a:srgbClr val="00B050"/>
                          </a:solidFill>
                        </a:rPr>
                        <a:t>67.7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7488004"/>
                  </a:ext>
                </a:extLst>
              </a:tr>
            </a:tbl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:a16="http://schemas.microsoft.com/office/drawing/2014/main" id="{47FB9760-2285-9183-5DCA-8C6F9317EC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6618" y="128703"/>
            <a:ext cx="3776464" cy="266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689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5C1137-EDF8-0DA2-7A8B-A7D8FBEC3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TCLM4: T&lt;70</a:t>
            </a:r>
            <a:r>
              <a:rPr lang="en-GB" dirty="0"/>
              <a:t>°</a:t>
            </a:r>
            <a:r>
              <a:rPr lang="en-US" dirty="0"/>
              <a:t>C if first 2 clamps are not covered</a:t>
            </a:r>
          </a:p>
          <a:p>
            <a:pPr lvl="1"/>
            <a:r>
              <a:rPr lang="en-US" dirty="0"/>
              <a:t>First proposal (A): not acceptable </a:t>
            </a:r>
          </a:p>
          <a:p>
            <a:pPr lvl="1"/>
            <a:r>
              <a:rPr lang="en-US" dirty="0"/>
              <a:t>Problem: 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/>
              <a:t>Can we reach the temperature required during bake out with configuration D? 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en-US" dirty="0"/>
              <a:t>Other simulations</a:t>
            </a:r>
          </a:p>
          <a:p>
            <a:endParaRPr lang="en-US" dirty="0"/>
          </a:p>
          <a:p>
            <a:r>
              <a:rPr lang="en-US" dirty="0"/>
              <a:t>TCLM5/6: max temperature slightly higher than 50</a:t>
            </a:r>
            <a:r>
              <a:rPr lang="en-GB" dirty="0"/>
              <a:t>°</a:t>
            </a:r>
            <a:r>
              <a:rPr lang="en-US" dirty="0"/>
              <a:t>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BA6BA2-6F74-D2E0-A81F-41C50AA8A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EA30A6-CD64-0DE2-AF3B-6CE3B20F6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36AE4C-B1D9-D4FF-FA4A-CCFD4B0E7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439A7A1-3DEF-7507-A984-E3DBC8B8D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from simulations</a:t>
            </a:r>
          </a:p>
        </p:txBody>
      </p:sp>
    </p:spTree>
    <p:extLst>
      <p:ext uri="{BB962C8B-B14F-4D97-AF65-F5344CB8AC3E}">
        <p14:creationId xmlns:p14="http://schemas.microsoft.com/office/powerpoint/2010/main" val="2717656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8FF05C-E438-C112-2948-6B263C935E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4003" y="2348880"/>
            <a:ext cx="5183957" cy="4608512"/>
          </a:xfrm>
        </p:spPr>
        <p:txBody>
          <a:bodyPr numCol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b="0" kern="0" dirty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How much time do we need to reach bake out temperature in the copper pipe?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000" b="0" kern="0" dirty="0">
              <a:solidFill>
                <a:srgbClr val="000000"/>
              </a:solidFill>
              <a:latin typeface="+mj-lt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0" cap="none" spc="0" baseline="0" dirty="0">
                <a:solidFill>
                  <a:srgbClr val="000000"/>
                </a:solidFill>
                <a:uFillTx/>
                <a:latin typeface="+mj-lt"/>
              </a:rPr>
              <a:t>Transient thermal simulations: </a:t>
            </a:r>
          </a:p>
          <a:p>
            <a:pPr marR="0" lvl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0" cap="none" spc="0" baseline="0" dirty="0">
                <a:solidFill>
                  <a:srgbClr val="000000"/>
                </a:solidFill>
                <a:uFillTx/>
                <a:latin typeface="+mj-lt"/>
              </a:rPr>
              <a:t>Input: 400W</a:t>
            </a:r>
          </a:p>
          <a:p>
            <a:pPr marL="0" indent="0">
              <a:buNone/>
            </a:pPr>
            <a:endParaRPr lang="en-GB" sz="2000" dirty="0">
              <a:latin typeface="+mj-lt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CD89EC-14D5-2D0D-947B-35B0DACA5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418C95-6F4D-6519-FC4C-B9B482610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587DE1-9735-4582-6BEA-C2E386BB8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6E6049A-158F-27A5-0D52-C49E197FC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from simulations</a:t>
            </a:r>
            <a:br>
              <a:rPr lang="en-GB" dirty="0"/>
            </a:br>
            <a:r>
              <a:rPr lang="en-GB" b="0" dirty="0"/>
              <a:t>TCLM4 – Bake out scenario </a:t>
            </a:r>
            <a:endParaRPr lang="en-GB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3E14A6E0-619A-0BF6-2EE6-2325861714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818860"/>
              </p:ext>
            </p:extLst>
          </p:nvPr>
        </p:nvGraphicFramePr>
        <p:xfrm>
          <a:off x="453840" y="3677021"/>
          <a:ext cx="4637885" cy="210312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2375502">
                  <a:extLst>
                    <a:ext uri="{9D8B030D-6E8A-4147-A177-3AD203B41FA5}">
                      <a16:colId xmlns:a16="http://schemas.microsoft.com/office/drawing/2014/main" val="3582796033"/>
                    </a:ext>
                  </a:extLst>
                </a:gridCol>
                <a:gridCol w="2262383">
                  <a:extLst>
                    <a:ext uri="{9D8B030D-6E8A-4147-A177-3AD203B41FA5}">
                      <a16:colId xmlns:a16="http://schemas.microsoft.com/office/drawing/2014/main" val="2976093311"/>
                    </a:ext>
                  </a:extLst>
                </a:gridCol>
              </a:tblGrid>
              <a:tr h="493638"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Surface with free air convection (up to)</a:t>
                      </a:r>
                      <a:endParaRPr lang="en-GB" dirty="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dirty="0"/>
                        <a:t>Power [Watt]</a:t>
                      </a:r>
                      <a:endParaRPr lang="en-GB" dirty="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833979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i="0" dirty="0"/>
                        <a:t>107.7</a:t>
                      </a:r>
                      <a:endParaRPr lang="en-GB" i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94702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B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i="0"/>
                        <a:t>171.2</a:t>
                      </a:r>
                      <a:endParaRPr lang="en-GB" i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5929209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C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i="0"/>
                        <a:t>209.1</a:t>
                      </a:r>
                      <a:endParaRPr lang="en-GB" i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035659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i="0" dirty="0"/>
                        <a:t>247.3</a:t>
                      </a:r>
                      <a:endParaRPr lang="en-GB" i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7712975"/>
                  </a:ext>
                </a:extLst>
              </a:tr>
            </a:tbl>
          </a:graphicData>
        </a:graphic>
      </p:graphicFrame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83519472-7F6C-9260-F4D3-88A6965D9A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61328"/>
              </p:ext>
            </p:extLst>
          </p:nvPr>
        </p:nvGraphicFramePr>
        <p:xfrm>
          <a:off x="6502779" y="4303742"/>
          <a:ext cx="5183957" cy="157353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2257517">
                  <a:extLst>
                    <a:ext uri="{9D8B030D-6E8A-4147-A177-3AD203B41FA5}">
                      <a16:colId xmlns:a16="http://schemas.microsoft.com/office/drawing/2014/main" val="424108333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51257176"/>
                    </a:ext>
                  </a:extLst>
                </a:gridCol>
                <a:gridCol w="1414272">
                  <a:extLst>
                    <a:ext uri="{9D8B030D-6E8A-4147-A177-3AD203B41FA5}">
                      <a16:colId xmlns:a16="http://schemas.microsoft.com/office/drawing/2014/main" val="3971672750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lvl="0"/>
                      <a:r>
                        <a:rPr lang="en-US" dirty="0"/>
                        <a:t>Surface with free air convection (up to)</a:t>
                      </a:r>
                      <a:endParaRPr lang="en-GB" dirty="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/>
                      <a:r>
                        <a:rPr lang="en-US" dirty="0"/>
                        <a:t>Time </a:t>
                      </a:r>
                      <a:endParaRPr lang="en-GB" dirty="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3775139"/>
                  </a:ext>
                </a:extLst>
              </a:tr>
              <a:tr h="17112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400" dirty="0"/>
                        <a:t>Perfect contact</a:t>
                      </a:r>
                      <a:endParaRPr lang="en-GB" sz="1400" dirty="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400" dirty="0"/>
                        <a:t>No contact</a:t>
                      </a:r>
                      <a:endParaRPr lang="en-GB" sz="1400" dirty="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573829"/>
                  </a:ext>
                </a:extLst>
              </a:tr>
              <a:tr h="451485"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B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i="0"/>
                        <a:t>4.6 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i="0"/>
                        <a:t>5 h</a:t>
                      </a:r>
                      <a:endParaRPr lang="en-GB" i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5971252"/>
                  </a:ext>
                </a:extLst>
              </a:tr>
              <a:tr h="451485"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i="0"/>
                        <a:t>5.6 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i="0" dirty="0"/>
                        <a:t>7.7 h</a:t>
                      </a:r>
                      <a:endParaRPr lang="en-GB" i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8366341"/>
                  </a:ext>
                </a:extLst>
              </a:tr>
            </a:tbl>
          </a:graphicData>
        </a:graphic>
      </p:graphicFrame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32F70E7-DEE1-A92F-664B-8EF36B198398}"/>
              </a:ext>
            </a:extLst>
          </p:cNvPr>
          <p:cNvSpPr txBox="1">
            <a:spLocks/>
          </p:cNvSpPr>
          <p:nvPr/>
        </p:nvSpPr>
        <p:spPr>
          <a:xfrm>
            <a:off x="453416" y="1722951"/>
            <a:ext cx="5183957" cy="4608512"/>
          </a:xfrm>
          <a:prstGeom prst="rect">
            <a:avLst/>
          </a:prstGeom>
        </p:spPr>
        <p:txBody>
          <a:bodyPr vert="horz" lIns="0" tIns="0" rIns="0" bIns="0" numCol="1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000" kern="0" dirty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What</a:t>
            </a:r>
            <a:r>
              <a:rPr lang="en-GB" sz="2000" kern="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power do we need to keep the bake out temperature in the entire model?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kern="0" dirty="0">
              <a:solidFill>
                <a:srgbClr val="000000"/>
              </a:solidFill>
              <a:latin typeface="Aptos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kern="0" dirty="0">
                <a:solidFill>
                  <a:srgbClr val="000000"/>
                </a:solidFill>
                <a:latin typeface="Aptos"/>
              </a:rPr>
              <a:t>Steady state thermal simulations: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kern="0" dirty="0">
                <a:solidFill>
                  <a:srgbClr val="000000"/>
                </a:solidFill>
                <a:latin typeface="Aptos"/>
              </a:rPr>
              <a:t>Input: 250 </a:t>
            </a:r>
            <a:r>
              <a:rPr lang="en-GB" sz="1800" b="0" i="0" kern="1200" dirty="0">
                <a:solidFill>
                  <a:srgbClr val="000000"/>
                </a:solidFill>
                <a:latin typeface="Aptos"/>
              </a:rPr>
              <a:t>°</a:t>
            </a:r>
            <a:r>
              <a:rPr lang="en-US" sz="1800" kern="1200" dirty="0">
                <a:solidFill>
                  <a:srgbClr val="000000"/>
                </a:solidFill>
                <a:latin typeface="Aptos"/>
              </a:rPr>
              <a:t>C</a:t>
            </a:r>
            <a:r>
              <a:rPr lang="en-GB" sz="1800" b="0" kern="0" dirty="0">
                <a:solidFill>
                  <a:srgbClr val="000000"/>
                </a:solidFill>
                <a:latin typeface="Aptos"/>
              </a:rPr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3139E1-2A61-8E74-93E2-1F2AFAC858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224" y="128703"/>
            <a:ext cx="2980858" cy="21070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BB9CE7-266A-2FF0-68FE-1C5E91F564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6132" y="2918867"/>
            <a:ext cx="2032668" cy="127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1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E8DEF2-63A3-763A-69C1-C8115863D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336FEC-9EE9-FFBE-7BD7-7F614B48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42DE15-6717-1A55-1032-87FC5FA02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087A5AF-BD2E-2A25-62C9-AE0290B1D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from simulations</a:t>
            </a:r>
            <a:br>
              <a:rPr lang="en-US" dirty="0"/>
            </a:br>
            <a:r>
              <a:rPr lang="en-US" b="0" dirty="0"/>
              <a:t>TCLM4</a:t>
            </a:r>
            <a:r>
              <a:rPr lang="en-US" dirty="0"/>
              <a:t> </a:t>
            </a:r>
            <a:r>
              <a:rPr lang="en-GB" b="0" dirty="0"/>
              <a:t>– Bake out scenario </a:t>
            </a:r>
            <a:br>
              <a:rPr lang="en-US" dirty="0"/>
            </a:br>
            <a:r>
              <a:rPr lang="en-US" sz="2800" b="0" dirty="0"/>
              <a:t>Temperature distribution – Case D</a:t>
            </a:r>
            <a:endParaRPr lang="en-GB" b="0" dirty="0"/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C1F5AE44-272B-AD8C-DA55-BEFF4E612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234" y="2618193"/>
            <a:ext cx="4343400" cy="308300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12">
            <a:extLst>
              <a:ext uri="{FF2B5EF4-FFF2-40B4-BE49-F238E27FC236}">
                <a16:creationId xmlns:a16="http://schemas.microsoft.com/office/drawing/2014/main" id="{3FFD09BF-69CA-AF74-7591-6AEEBFBCBABA}"/>
              </a:ext>
            </a:extLst>
          </p:cNvPr>
          <p:cNvSpPr txBox="1"/>
          <p:nvPr/>
        </p:nvSpPr>
        <p:spPr>
          <a:xfrm>
            <a:off x="364223" y="1976375"/>
            <a:ext cx="2231628" cy="369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After 5.6 h</a:t>
            </a: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D2F5E5B5-763E-F90E-3F40-D34FAEE7B010}"/>
              </a:ext>
            </a:extLst>
          </p:cNvPr>
          <p:cNvSpPr txBox="1"/>
          <p:nvPr/>
        </p:nvSpPr>
        <p:spPr>
          <a:xfrm>
            <a:off x="285798" y="1644871"/>
            <a:ext cx="187220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Perfect contact</a:t>
            </a:r>
            <a:endParaRPr lang="en-GB" sz="1800" b="1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0" name="TextBox 16">
            <a:extLst>
              <a:ext uri="{FF2B5EF4-FFF2-40B4-BE49-F238E27FC236}">
                <a16:creationId xmlns:a16="http://schemas.microsoft.com/office/drawing/2014/main" id="{B4911EA8-69FD-B2CD-EB29-C77FC3945048}"/>
              </a:ext>
            </a:extLst>
          </p:cNvPr>
          <p:cNvSpPr txBox="1"/>
          <p:nvPr/>
        </p:nvSpPr>
        <p:spPr>
          <a:xfrm>
            <a:off x="6753152" y="1399483"/>
            <a:ext cx="136815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No contact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E4D405B0-731E-C459-0392-8EAF0972E4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7423"/>
          <a:stretch>
            <a:fillRect/>
          </a:stretch>
        </p:blipFill>
        <p:spPr>
          <a:xfrm>
            <a:off x="6740035" y="1855435"/>
            <a:ext cx="4322599" cy="204169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99C92A01-31D5-10EE-A13B-B4051C8EB1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98" y="2405543"/>
            <a:ext cx="4343400" cy="329565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AE8D1323-DBCB-776B-95B2-FB58440136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98" y="2316369"/>
            <a:ext cx="4620106" cy="1600940"/>
          </a:xfrm>
          <a:prstGeom prst="rect">
            <a:avLst/>
          </a:prstGeom>
        </p:spPr>
      </p:pic>
      <p:sp>
        <p:nvSpPr>
          <p:cNvPr id="14" name="TextBox 10">
            <a:extLst>
              <a:ext uri="{FF2B5EF4-FFF2-40B4-BE49-F238E27FC236}">
                <a16:creationId xmlns:a16="http://schemas.microsoft.com/office/drawing/2014/main" id="{97B75A2D-1407-8B39-151C-59FBE3FF1664}"/>
              </a:ext>
            </a:extLst>
          </p:cNvPr>
          <p:cNvSpPr txBox="1"/>
          <p:nvPr/>
        </p:nvSpPr>
        <p:spPr>
          <a:xfrm>
            <a:off x="6801903" y="1670768"/>
            <a:ext cx="1571428" cy="369335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After 7.7 h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E06CEB6-3B26-5AD6-2F4B-CBF5BEAF347C}"/>
              </a:ext>
            </a:extLst>
          </p:cNvPr>
          <p:cNvSpPr txBox="1"/>
          <p:nvPr/>
        </p:nvSpPr>
        <p:spPr>
          <a:xfrm>
            <a:off x="8225712" y="693360"/>
            <a:ext cx="2448273" cy="461665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R="0" lvl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2400" b="1" i="0" u="none" strike="noStrike" kern="0" cap="none" spc="0" baseline="0" dirty="0">
                <a:solidFill>
                  <a:schemeClr val="bg1"/>
                </a:solidFill>
                <a:uFillTx/>
                <a:latin typeface="Aptos"/>
              </a:rPr>
              <a:t>Input: 400 Watt</a:t>
            </a: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2F604EAB-CEFA-EBD4-ED37-C66046C47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392" y="5701196"/>
            <a:ext cx="10729192" cy="52322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From a structural point of view, the bake-out is a very critical condition and </a:t>
            </a:r>
            <a:r>
              <a:rPr lang="en-US" altLang="en-US" sz="1400" dirty="0">
                <a:solidFill>
                  <a:schemeClr val="tx1"/>
                </a:solidFill>
                <a:latin typeface="Arial" panose="020B0604020202020204" pitchFamily="34" charset="0"/>
              </a:rPr>
              <a:t>the design validation is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based on certain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assumptions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including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250°C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being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uniform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 both copper and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Inermet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(if </a:t>
            </a:r>
            <a:r>
              <a:rPr kumimoji="0" lang="en-US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Inermet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is at higher temperature, that would be even better)</a:t>
            </a:r>
          </a:p>
        </p:txBody>
      </p:sp>
    </p:spTree>
    <p:extLst>
      <p:ext uri="{BB962C8B-B14F-4D97-AF65-F5344CB8AC3E}">
        <p14:creationId xmlns:p14="http://schemas.microsoft.com/office/powerpoint/2010/main" val="2368825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CCBCC0-17CE-76F9-FD81-B9B2A4E8EC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Experimental set-up for bake out once we have the prototypes at CERN</a:t>
            </a:r>
          </a:p>
          <a:p>
            <a:r>
              <a:rPr lang="en-US" dirty="0"/>
              <a:t>When: May 2025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TCLM5/6:</a:t>
            </a:r>
          </a:p>
          <a:p>
            <a:pPr lvl="2"/>
            <a:r>
              <a:rPr lang="en-US" dirty="0"/>
              <a:t>we do not expect problems: completely covered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TCLM4: </a:t>
            </a:r>
          </a:p>
          <a:p>
            <a:pPr lvl="2"/>
            <a:r>
              <a:rPr lang="en-US" b="1" dirty="0"/>
              <a:t>Plan A: thermal isolation on TCLM4 from the center up to the second clamping system (configuration D)</a:t>
            </a:r>
          </a:p>
          <a:p>
            <a:pPr marL="628650" lvl="2" indent="0">
              <a:buNone/>
            </a:pPr>
            <a:endParaRPr lang="en-US" b="1" dirty="0"/>
          </a:p>
          <a:p>
            <a:pPr marL="628650" lvl="2" indent="0">
              <a:buNone/>
            </a:pPr>
            <a:r>
              <a:rPr lang="en-US" dirty="0"/>
              <a:t>Alternatives (to be discussed)</a:t>
            </a:r>
          </a:p>
          <a:p>
            <a:pPr lvl="2"/>
            <a:r>
              <a:rPr lang="en-US" dirty="0"/>
              <a:t>Plan B: active cooling system </a:t>
            </a:r>
          </a:p>
          <a:p>
            <a:pPr lvl="2"/>
            <a:r>
              <a:rPr lang="en-US" dirty="0"/>
              <a:t>Plan C: thermal jackets to be removed after bake out like for collimators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6AC28A-B407-E3D2-5414-6A0712699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0A5462-A892-D92C-B122-7D0627ACD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97FD32-7B46-F977-09AF-F947570F4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A40AE28-2AF0-8FBD-9AD9-64515DAB8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787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1C40A9-7B0E-3D58-949B-83BFC168F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results from the simulations show different scenarios for:</a:t>
            </a:r>
          </a:p>
          <a:p>
            <a:pPr lvl="1"/>
            <a:r>
              <a:rPr lang="en-US" dirty="0"/>
              <a:t>TCLM5/6 + </a:t>
            </a:r>
            <a:r>
              <a:rPr lang="en-GB" dirty="0"/>
              <a:t>TCLM4 incoming</a:t>
            </a:r>
            <a:r>
              <a:rPr lang="en-US" dirty="0"/>
              <a:t>: masks in copper</a:t>
            </a:r>
          </a:p>
          <a:p>
            <a:pPr lvl="1"/>
            <a:r>
              <a:rPr lang="en-US" dirty="0"/>
              <a:t>TCLM4 outgoing: masks in </a:t>
            </a:r>
            <a:r>
              <a:rPr lang="en-US" dirty="0" err="1"/>
              <a:t>inermet</a:t>
            </a:r>
            <a:r>
              <a:rPr lang="en-US" dirty="0"/>
              <a:t> and copper</a:t>
            </a:r>
          </a:p>
          <a:p>
            <a:r>
              <a:rPr lang="en-US" dirty="0"/>
              <a:t>The first proposed thermal insulation during the operational scenario cannot be implemented for TCLM4 outgoing masks (T&gt;120 </a:t>
            </a:r>
            <a:r>
              <a:rPr lang="en-GB" sz="2400" b="0" i="0" kern="1200" dirty="0">
                <a:solidFill>
                  <a:srgbClr val="000000"/>
                </a:solidFill>
                <a:latin typeface="Aptos"/>
              </a:rPr>
              <a:t>°</a:t>
            </a:r>
            <a:r>
              <a:rPr lang="en-US" sz="2400" kern="1200" dirty="0">
                <a:solidFill>
                  <a:srgbClr val="000000"/>
                </a:solidFill>
                <a:latin typeface="Aptos"/>
              </a:rPr>
              <a:t>C</a:t>
            </a:r>
            <a:r>
              <a:rPr lang="en-US" dirty="0"/>
              <a:t>) </a:t>
            </a:r>
          </a:p>
          <a:p>
            <a:r>
              <a:rPr lang="en-US" dirty="0"/>
              <a:t>Several solutions have been investigated though FEA that must be tested while the prototype will be available at CERN </a:t>
            </a:r>
          </a:p>
          <a:p>
            <a:pPr lvl="1"/>
            <a:r>
              <a:rPr lang="en-US" dirty="0"/>
              <a:t>2 alternatives have been already identified</a:t>
            </a:r>
          </a:p>
          <a:p>
            <a:pPr marL="0" indent="0">
              <a:buNone/>
            </a:pPr>
            <a:endParaRPr lang="en-US" dirty="0"/>
          </a:p>
          <a:p>
            <a:pPr marL="285750" lvl="1" indent="0">
              <a:buNone/>
            </a:pPr>
            <a:br>
              <a:rPr lang="en-US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2090ED-4DCE-6B0D-872F-05A7E2F34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3B91F-A849-FF3D-0DF2-1F91F7D9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38289A-118A-56E3-78E4-767F8E914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5E45484-A3B9-C63A-B655-A50453FA1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61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EE19B9-485F-0FF3-0C99-371611F61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  <a:p>
            <a:r>
              <a:rPr lang="en-US" dirty="0"/>
              <a:t>Thermal cycles to be done at CERN</a:t>
            </a:r>
          </a:p>
          <a:p>
            <a:r>
              <a:rPr lang="en-US" dirty="0"/>
              <a:t>First proposal for thermal isolations for TT at CERN</a:t>
            </a:r>
          </a:p>
          <a:p>
            <a:r>
              <a:rPr lang="en-US" dirty="0"/>
              <a:t>Results from simulations </a:t>
            </a:r>
          </a:p>
          <a:p>
            <a:pPr lvl="1"/>
            <a:r>
              <a:rPr lang="en-US" dirty="0"/>
              <a:t>TCLM4 </a:t>
            </a:r>
            <a:r>
              <a:rPr lang="en-GB" dirty="0"/>
              <a:t>outgoing</a:t>
            </a:r>
            <a:endParaRPr lang="en-US" dirty="0"/>
          </a:p>
          <a:p>
            <a:pPr lvl="1"/>
            <a:r>
              <a:rPr lang="en-US" dirty="0"/>
              <a:t>TCLM5/6 </a:t>
            </a:r>
            <a:r>
              <a:rPr lang="en-GB" dirty="0"/>
              <a:t>+ TCLM4 incoming</a:t>
            </a:r>
            <a:endParaRPr lang="en-US" dirty="0"/>
          </a:p>
          <a:p>
            <a:r>
              <a:rPr lang="en-US" dirty="0"/>
              <a:t>Next step: experimental test with prototypes </a:t>
            </a:r>
          </a:p>
          <a:p>
            <a:r>
              <a:rPr lang="en-US" dirty="0"/>
              <a:t>Conclusions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CC124B-CABF-3D97-108B-6F0BD103A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38DA8F-6354-C228-4714-334C914C1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14A924-CEF7-B12C-2792-0D0CEA45A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A0ACB1D-248D-2061-75A5-F2B5A8E2C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509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8D5F4F-F0A1-1834-BCBF-CC2D4F39D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17751"/>
            <a:ext cx="11376024" cy="460851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Different design:</a:t>
            </a:r>
          </a:p>
          <a:p>
            <a:r>
              <a:rPr lang="en-GB" dirty="0"/>
              <a:t>TCLM4 outgoing:</a:t>
            </a:r>
          </a:p>
          <a:p>
            <a:pPr lvl="1"/>
            <a:r>
              <a:rPr lang="en-GB" dirty="0"/>
              <a:t>Most loaded </a:t>
            </a:r>
          </a:p>
          <a:p>
            <a:pPr lvl="1"/>
            <a:r>
              <a:rPr lang="en-GB" dirty="0"/>
              <a:t>Made of copper and </a:t>
            </a:r>
            <a:r>
              <a:rPr lang="en-GB" dirty="0" err="1"/>
              <a:t>inermet</a:t>
            </a:r>
            <a:endParaRPr lang="en-GB" dirty="0"/>
          </a:p>
          <a:p>
            <a:pPr marL="366712" lvl="1" indent="0">
              <a:buNone/>
            </a:pPr>
            <a:endParaRPr lang="en-GB" dirty="0"/>
          </a:p>
          <a:p>
            <a:pPr marL="423862"/>
            <a:r>
              <a:rPr lang="en-GB" dirty="0"/>
              <a:t>TCLM5/6 + TCLM4 incoming:</a:t>
            </a:r>
          </a:p>
          <a:p>
            <a:pPr marL="709612" lvl="1"/>
            <a:r>
              <a:rPr lang="en-GB" dirty="0"/>
              <a:t>Less loaded </a:t>
            </a:r>
          </a:p>
          <a:p>
            <a:pPr marL="709612" lvl="1"/>
            <a:r>
              <a:rPr lang="en-GB" dirty="0"/>
              <a:t>Made of copper only </a:t>
            </a:r>
          </a:p>
          <a:p>
            <a:pPr marL="709612" lvl="1"/>
            <a:r>
              <a:rPr lang="en-GB" dirty="0"/>
              <a:t>Easier design</a:t>
            </a:r>
          </a:p>
          <a:p>
            <a:pPr lvl="1"/>
            <a:endParaRPr lang="en-GB" dirty="0"/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1EECD4-D270-4D27-1595-E11015E4E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1E9809-0084-B187-4A1A-976DD40D8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F703FC-6B83-A436-C014-94773412B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FF81148-8E4C-D7CF-17AB-163086C52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</a:t>
            </a:r>
          </a:p>
        </p:txBody>
      </p:sp>
      <p:pic>
        <p:nvPicPr>
          <p:cNvPr id="8" name="Picture 7" descr="A collage of images of a machine&#10;&#10;Description automatically generated">
            <a:extLst>
              <a:ext uri="{FF2B5EF4-FFF2-40B4-BE49-F238E27FC236}">
                <a16:creationId xmlns:a16="http://schemas.microsoft.com/office/drawing/2014/main" id="{F76618E2-9F20-60E6-F1F6-C9F9CE099E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/>
          <a:stretch/>
        </p:blipFill>
        <p:spPr>
          <a:xfrm>
            <a:off x="5040257" y="3597733"/>
            <a:ext cx="3360000" cy="1743723"/>
          </a:xfrm>
          <a:prstGeom prst="rect">
            <a:avLst/>
          </a:prstGeom>
        </p:spPr>
      </p:pic>
      <p:pic>
        <p:nvPicPr>
          <p:cNvPr id="9" name="Picture 8" descr="A drawing of a machine&#10;&#10;Description automatically generated">
            <a:extLst>
              <a:ext uri="{FF2B5EF4-FFF2-40B4-BE49-F238E27FC236}">
                <a16:creationId xmlns:a16="http://schemas.microsoft.com/office/drawing/2014/main" id="{1DADCCA0-9052-41D2-4C16-9D8892F3F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2025" y="3478221"/>
            <a:ext cx="2926716" cy="1892095"/>
          </a:xfrm>
          <a:prstGeom prst="rect">
            <a:avLst/>
          </a:prstGeom>
        </p:spPr>
      </p:pic>
      <p:pic>
        <p:nvPicPr>
          <p:cNvPr id="10" name="Picture 9" descr="A machine with many parts&#10;&#10;Description automatically generated with medium confidence">
            <a:extLst>
              <a:ext uri="{FF2B5EF4-FFF2-40B4-BE49-F238E27FC236}">
                <a16:creationId xmlns:a16="http://schemas.microsoft.com/office/drawing/2014/main" id="{41ABB128-4315-AB85-21DC-50A34F3EFF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0296" y="1160679"/>
            <a:ext cx="2926716" cy="1932508"/>
          </a:xfrm>
          <a:prstGeom prst="rect">
            <a:avLst/>
          </a:prstGeom>
        </p:spPr>
      </p:pic>
      <p:pic>
        <p:nvPicPr>
          <p:cNvPr id="11" name="Picture 10" descr="A collage of images of a machine&#10;&#10;Description automatically generated">
            <a:extLst>
              <a:ext uri="{FF2B5EF4-FFF2-40B4-BE49-F238E27FC236}">
                <a16:creationId xmlns:a16="http://schemas.microsoft.com/office/drawing/2014/main" id="{F66790A6-482A-EA64-1D54-560597BDE2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45" r="50563"/>
          <a:stretch/>
        </p:blipFill>
        <p:spPr>
          <a:xfrm>
            <a:off x="5040257" y="1212009"/>
            <a:ext cx="3384376" cy="182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73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F66B75-56BD-9DB0-8FA4-1A4787CE4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2916857"/>
          </a:xfrm>
        </p:spPr>
        <p:txBody>
          <a:bodyPr/>
          <a:lstStyle/>
          <a:p>
            <a:r>
              <a:rPr lang="en-US" dirty="0"/>
              <a:t>New TCLM masks design analyzed (EDMS n. </a:t>
            </a:r>
            <a:r>
              <a:rPr lang="en-US" dirty="0">
                <a:hlinkClick r:id="rId2"/>
              </a:rPr>
              <a:t>3221866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3221867</a:t>
            </a:r>
            <a:r>
              <a:rPr lang="en-US" dirty="0"/>
              <a:t>)</a:t>
            </a:r>
          </a:p>
          <a:p>
            <a:r>
              <a:rPr lang="en-US" dirty="0"/>
              <a:t>Scenarios simulated:</a:t>
            </a:r>
          </a:p>
          <a:p>
            <a:pPr lvl="1"/>
            <a:r>
              <a:rPr lang="en-US" dirty="0"/>
              <a:t>Bake out (250 </a:t>
            </a:r>
            <a:r>
              <a:rPr lang="en-GB" dirty="0"/>
              <a:t>°C)</a:t>
            </a:r>
          </a:p>
          <a:p>
            <a:pPr lvl="1"/>
            <a:r>
              <a:rPr lang="en-GB" dirty="0"/>
              <a:t>Operational conditions </a:t>
            </a:r>
          </a:p>
          <a:p>
            <a:pPr lvl="1"/>
            <a:endParaRPr lang="en-GB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B2F0AE6-DA7F-0EDD-CC44-F54BD526BE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659066"/>
              </p:ext>
            </p:extLst>
          </p:nvPr>
        </p:nvGraphicFramePr>
        <p:xfrm>
          <a:off x="974661" y="3308564"/>
          <a:ext cx="4626054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2018">
                  <a:extLst>
                    <a:ext uri="{9D8B030D-6E8A-4147-A177-3AD203B41FA5}">
                      <a16:colId xmlns:a16="http://schemas.microsoft.com/office/drawing/2014/main" val="3967700628"/>
                    </a:ext>
                  </a:extLst>
                </a:gridCol>
                <a:gridCol w="1542018">
                  <a:extLst>
                    <a:ext uri="{9D8B030D-6E8A-4147-A177-3AD203B41FA5}">
                      <a16:colId xmlns:a16="http://schemas.microsoft.com/office/drawing/2014/main" val="1975759062"/>
                    </a:ext>
                  </a:extLst>
                </a:gridCol>
                <a:gridCol w="1542018">
                  <a:extLst>
                    <a:ext uri="{9D8B030D-6E8A-4147-A177-3AD203B41FA5}">
                      <a16:colId xmlns:a16="http://schemas.microsoft.com/office/drawing/2014/main" val="30464489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Load from </a:t>
                      </a:r>
                      <a:r>
                        <a:rPr lang="en-US" sz="1400" dirty="0" err="1"/>
                        <a:t>Fluka</a:t>
                      </a:r>
                      <a:r>
                        <a:rPr lang="en-US" sz="1400" dirty="0"/>
                        <a:t> simulations [Watt]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Incoming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Outgoing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7967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TCLM4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217678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TCLM5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8.6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18521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TCLM6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2254450"/>
                  </a:ext>
                </a:extLst>
              </a:tr>
            </a:tbl>
          </a:graphicData>
        </a:graphic>
      </p:graphicFrame>
      <p:pic>
        <p:nvPicPr>
          <p:cNvPr id="11" name="Picture 10" descr="A diagram of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63CF808F-6203-2271-BDE1-903443AE3C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8128" y="2464726"/>
            <a:ext cx="4118888" cy="2925653"/>
          </a:xfrm>
          <a:prstGeom prst="rect">
            <a:avLst/>
          </a:prstGeom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FF086308-1566-AC20-534A-5C5F2FE0E06B}"/>
              </a:ext>
            </a:extLst>
          </p:cNvPr>
          <p:cNvSpPr txBox="1"/>
          <p:nvPr/>
        </p:nvSpPr>
        <p:spPr>
          <a:xfrm>
            <a:off x="1451484" y="5241838"/>
            <a:ext cx="3672408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800" b="0" i="0" u="none" strike="noStrike" kern="1200" cap="none" spc="0" baseline="0" dirty="0">
                <a:solidFill>
                  <a:srgbClr val="000000"/>
                </a:solidFill>
                <a:uFillTx/>
                <a:latin typeface="Tahoma" pitchFamily="34"/>
                <a:ea typeface="Times New Roman" pitchFamily="18"/>
                <a:cs typeface="Times New Roman" pitchFamily="18"/>
              </a:rPr>
              <a:t>+ 3 Watt (impedance)</a:t>
            </a:r>
            <a:endParaRPr lang="en-GB" sz="1800" b="0" i="0" u="none" strike="noStrike" kern="1200" cap="none" spc="0" baseline="0" dirty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6CB28DD-E74B-C3EC-0907-28DB393B198D}"/>
              </a:ext>
            </a:extLst>
          </p:cNvPr>
          <p:cNvSpPr/>
          <p:nvPr/>
        </p:nvSpPr>
        <p:spPr>
          <a:xfrm>
            <a:off x="3935760" y="4284033"/>
            <a:ext cx="864096" cy="58497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061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9155C5-4AE4-39EB-693B-438B5CDFC1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065" y="1340768"/>
            <a:ext cx="6264075" cy="4608512"/>
          </a:xfrm>
        </p:spPr>
        <p:txBody>
          <a:bodyPr/>
          <a:lstStyle/>
          <a:p>
            <a:pPr marL="0" marR="0" indent="0">
              <a:buNone/>
            </a:pPr>
            <a:r>
              <a:rPr lang="en-GB" sz="2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Cycles for NEG and SS parts:</a:t>
            </a:r>
          </a:p>
          <a:p>
            <a:pPr marL="0" marR="0"/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1</a:t>
            </a:r>
            <a:r>
              <a:rPr lang="en-GB" sz="1800" b="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st</a:t>
            </a: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step: </a:t>
            </a:r>
          </a:p>
          <a:p>
            <a:pPr marL="284162" lvl="2" indent="0">
              <a:buNone/>
            </a:pPr>
            <a:r>
              <a:rPr lang="en-GB" sz="15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Bakeout of Stainless-Steel parts at 250°C </a:t>
            </a:r>
          </a:p>
          <a:p>
            <a:pPr marL="284162" lvl="2" indent="0">
              <a:buNone/>
            </a:pPr>
            <a:r>
              <a:rPr lang="en-GB" sz="15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NEG part (TCLM) remains at 120°C, for 48h00</a:t>
            </a:r>
          </a:p>
          <a:p>
            <a:pPr marL="0" marR="0"/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</a:t>
            </a:r>
            <a:r>
              <a:rPr lang="en-GB" sz="1800" b="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nd</a:t>
            </a: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step:</a:t>
            </a:r>
            <a:endParaRPr lang="en-GB" sz="1800" b="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lvl="1" indent="0">
              <a:buNone/>
            </a:pPr>
            <a:r>
              <a:rPr lang="en-GB" sz="15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SS parts are cooled to 150°C </a:t>
            </a:r>
          </a:p>
          <a:p>
            <a:pPr marL="285750" lvl="1" indent="0">
              <a:buNone/>
            </a:pPr>
            <a:r>
              <a:rPr lang="en-GB" sz="15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NEG part (TCLM) is increased to NEG activation temp (230°C), for 24h00</a:t>
            </a:r>
          </a:p>
          <a:p>
            <a:pPr marL="0" marR="0"/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3</a:t>
            </a:r>
            <a:r>
              <a:rPr lang="en-GB" sz="1800" b="0" baseline="30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rd</a:t>
            </a: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step:</a:t>
            </a:r>
          </a:p>
          <a:p>
            <a:pPr marL="285750" lvl="1" indent="0">
              <a:buNone/>
            </a:pPr>
            <a:r>
              <a:rPr lang="en-GB" sz="15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cool down to RT</a:t>
            </a:r>
          </a:p>
          <a:p>
            <a:pPr marR="0">
              <a:buFont typeface="Wingdings" panose="05000000000000000000" pitchFamily="2" charset="2"/>
              <a:buChar char="Ø"/>
            </a:pPr>
            <a:r>
              <a:rPr lang="en-GB" sz="18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During the TCLM prototype UHV test we will verify that we can reached the 230°C or not.</a:t>
            </a:r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77F0D8-6E5A-FA41-0576-FCB6668F0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F5FFE7-CFBD-8809-2CD3-7E5DACBAA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10EDDE-630C-8303-FC6B-3650CBB9B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254FD75-47CD-7898-1062-971F561A1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cycles to be done at CERN</a:t>
            </a:r>
          </a:p>
        </p:txBody>
      </p:sp>
      <p:pic>
        <p:nvPicPr>
          <p:cNvPr id="2050" name="Picture 1">
            <a:extLst>
              <a:ext uri="{FF2B5EF4-FFF2-40B4-BE49-F238E27FC236}">
                <a16:creationId xmlns:a16="http://schemas.microsoft.com/office/drawing/2014/main" id="{EFCAC0EA-DE0F-8298-CCD2-D47904D2B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897" y="2079068"/>
            <a:ext cx="5163114" cy="313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436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19223E-A7F8-B13B-EA19-56910E212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8C4360-E88A-7AA6-97FC-0F351C8CB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9DAD96-73CD-34A4-7198-5975C9D84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1C78DCA-FB8C-16C1-122D-E1B8955E1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proposal for TT at CERN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996220-89FA-7E58-D452-CF70743BA26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94118" y="1357533"/>
            <a:ext cx="5777064" cy="4608512"/>
          </a:xfrm>
        </p:spPr>
        <p:txBody>
          <a:bodyPr/>
          <a:lstStyle/>
          <a:p>
            <a:pPr marL="0" lv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1800" b="1" dirty="0">
                <a:latin typeface="Aptos" pitchFamily="34"/>
              </a:rPr>
              <a:t>TCLM5 and 6</a:t>
            </a:r>
            <a:endParaRPr lang="en-GB" sz="1800" dirty="0">
              <a:latin typeface="Aptos" pitchFamily="34"/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800" b="0" dirty="0">
                <a:highlight>
                  <a:srgbClr val="FFC000"/>
                </a:highlight>
                <a:latin typeface="Aptos" pitchFamily="34"/>
              </a:rPr>
              <a:t>Heating tape</a:t>
            </a:r>
            <a:r>
              <a:rPr lang="en-GB" sz="1800" b="0" dirty="0">
                <a:latin typeface="Aptos" pitchFamily="34"/>
              </a:rPr>
              <a:t> in direct contact (wrapped) on the external surface (tape length 3 or 4 m)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800" b="0" dirty="0">
                <a:highlight>
                  <a:srgbClr val="FFC000"/>
                </a:highlight>
                <a:latin typeface="Aptos" pitchFamily="34"/>
              </a:rPr>
              <a:t>Insulation cover</a:t>
            </a:r>
            <a:r>
              <a:rPr lang="en-GB" sz="1800" b="0" dirty="0">
                <a:latin typeface="Aptos" pitchFamily="34"/>
              </a:rPr>
              <a:t> as close as possible to the flanges and all over the tape. 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800" b="0" dirty="0">
                <a:latin typeface="Aptos" pitchFamily="34"/>
              </a:rPr>
              <a:t>Glass fibres, </a:t>
            </a:r>
            <a:r>
              <a:rPr lang="en-GB" sz="1800" b="0" dirty="0">
                <a:highlight>
                  <a:srgbClr val="FFC000"/>
                </a:highlight>
                <a:latin typeface="Aptos" pitchFamily="34"/>
              </a:rPr>
              <a:t>10 mm thick</a:t>
            </a:r>
            <a:r>
              <a:rPr lang="en-GB" sz="1800" b="0" dirty="0">
                <a:latin typeface="Aptos" pitchFamily="34"/>
              </a:rPr>
              <a:t> (1 layer) attached with aluminium tape): until 2.5 cm from the end flanges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800" b="0" dirty="0">
                <a:latin typeface="Aptos" pitchFamily="34"/>
              </a:rPr>
              <a:t>Flanges covered with heating collars (which don’t really have insulation properties)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800" b="0" dirty="0">
                <a:highlight>
                  <a:srgbClr val="FFC000"/>
                </a:highlight>
                <a:latin typeface="Aptos" pitchFamily="34"/>
              </a:rPr>
              <a:t>Threads for lifting</a:t>
            </a:r>
            <a:r>
              <a:rPr lang="en-GB" sz="1800" b="0" dirty="0">
                <a:latin typeface="Aptos" pitchFamily="34"/>
              </a:rPr>
              <a:t>, </a:t>
            </a:r>
            <a:r>
              <a:rPr lang="en-GB" sz="1800" b="0" dirty="0">
                <a:highlight>
                  <a:srgbClr val="FFC000"/>
                </a:highlight>
                <a:latin typeface="Aptos" pitchFamily="34"/>
              </a:rPr>
              <a:t>survey target interface</a:t>
            </a:r>
            <a:r>
              <a:rPr lang="en-GB" sz="1800" b="0" dirty="0">
                <a:latin typeface="Aptos" pitchFamily="34"/>
              </a:rPr>
              <a:t> with the mask and </a:t>
            </a:r>
            <a:r>
              <a:rPr lang="en-GB" sz="1800" b="0" dirty="0">
                <a:highlight>
                  <a:srgbClr val="FFC000"/>
                </a:highlight>
                <a:latin typeface="Aptos" pitchFamily="34"/>
              </a:rPr>
              <a:t>support</a:t>
            </a:r>
            <a:r>
              <a:rPr lang="en-GB" sz="1800" b="0" dirty="0">
                <a:latin typeface="Aptos" pitchFamily="34"/>
              </a:rPr>
              <a:t>s of the masks below remain accessible. </a:t>
            </a:r>
          </a:p>
          <a:p>
            <a:pPr marL="0" lv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1800" dirty="0">
                <a:latin typeface="Aptos" pitchFamily="34"/>
              </a:rPr>
              <a:t> </a:t>
            </a:r>
          </a:p>
          <a:p>
            <a:pPr marL="0" lv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1800" dirty="0">
                <a:latin typeface="Aptos" pitchFamily="34"/>
              </a:rPr>
              <a:t> </a:t>
            </a:r>
          </a:p>
          <a:p>
            <a:pPr marL="0" lv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1800" b="1" dirty="0">
                <a:latin typeface="Aptos" pitchFamily="34"/>
              </a:rPr>
              <a:t>TCLM 4</a:t>
            </a:r>
            <a:endParaRPr lang="en-GB" sz="1800" dirty="0">
              <a:latin typeface="Aptos" pitchFamily="34"/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800" b="0" dirty="0">
                <a:latin typeface="Aptos" pitchFamily="34"/>
              </a:rPr>
              <a:t>Same as TCLM5/6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1800" dirty="0">
                <a:latin typeface="Aptos" pitchFamily="34"/>
              </a:rPr>
              <a:t>Alternative: </a:t>
            </a:r>
            <a:r>
              <a:rPr lang="en-GB" sz="1800" dirty="0">
                <a:highlight>
                  <a:srgbClr val="92D050"/>
                </a:highlight>
                <a:latin typeface="Aptos" pitchFamily="34"/>
              </a:rPr>
              <a:t>bakeout jackets like collimator</a:t>
            </a:r>
            <a:endParaRPr lang="en-GB" sz="1800" dirty="0">
              <a:latin typeface="Aptos" pitchFamily="34"/>
            </a:endParaRPr>
          </a:p>
          <a:p>
            <a:pPr marL="0" lv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GB" sz="1800" dirty="0">
                <a:latin typeface="Aptos" pitchFamily="34"/>
              </a:rPr>
              <a:t> </a:t>
            </a: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D605671B-4A36-A613-7ABD-A3464E89ED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-2413" t="-1699" r="47569" b="1699"/>
          <a:stretch>
            <a:fillRect/>
          </a:stretch>
        </p:blipFill>
        <p:spPr>
          <a:xfrm>
            <a:off x="8248582" y="3703676"/>
            <a:ext cx="3105220" cy="1855564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9" name="Straight Connector 7">
            <a:extLst>
              <a:ext uri="{FF2B5EF4-FFF2-40B4-BE49-F238E27FC236}">
                <a16:creationId xmlns:a16="http://schemas.microsoft.com/office/drawing/2014/main" id="{0D555602-9797-CFBB-E73E-A81966E461CD}"/>
              </a:ext>
            </a:extLst>
          </p:cNvPr>
          <p:cNvCxnSpPr/>
          <p:nvPr/>
        </p:nvCxnSpPr>
        <p:spPr>
          <a:xfrm>
            <a:off x="8996854" y="3909846"/>
            <a:ext cx="0" cy="1554800"/>
          </a:xfrm>
          <a:prstGeom prst="straightConnector1">
            <a:avLst/>
          </a:prstGeom>
          <a:noFill/>
          <a:ln w="38103" cap="flat">
            <a:solidFill>
              <a:srgbClr val="FF0000"/>
            </a:solidFill>
            <a:custDash>
              <a:ds d="100000" sp="100000"/>
            </a:custDash>
            <a:miter/>
          </a:ln>
        </p:spPr>
      </p:cxnSp>
      <p:cxnSp>
        <p:nvCxnSpPr>
          <p:cNvPr id="10" name="Straight Arrow Connector 13">
            <a:extLst>
              <a:ext uri="{FF2B5EF4-FFF2-40B4-BE49-F238E27FC236}">
                <a16:creationId xmlns:a16="http://schemas.microsoft.com/office/drawing/2014/main" id="{509E6F59-EF45-75F3-257C-3F32517310CC}"/>
              </a:ext>
            </a:extLst>
          </p:cNvPr>
          <p:cNvCxnSpPr/>
          <p:nvPr/>
        </p:nvCxnSpPr>
        <p:spPr>
          <a:xfrm flipH="1">
            <a:off x="8432907" y="5474668"/>
            <a:ext cx="563947" cy="0"/>
          </a:xfrm>
          <a:prstGeom prst="straightConnector1">
            <a:avLst/>
          </a:prstGeom>
          <a:noFill/>
          <a:ln w="38103" cap="flat">
            <a:solidFill>
              <a:srgbClr val="FF0000"/>
            </a:solidFill>
            <a:prstDash val="solid"/>
            <a:miter/>
            <a:tailEnd type="arrow"/>
          </a:ln>
        </p:spPr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F925EC8-DEC5-EB2C-37C9-48294F8D9CE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595" r="20402"/>
          <a:stretch>
            <a:fillRect/>
          </a:stretch>
        </p:blipFill>
        <p:spPr>
          <a:xfrm>
            <a:off x="8248582" y="1441277"/>
            <a:ext cx="3105210" cy="2365488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12" name="Straight Connector 7">
            <a:extLst>
              <a:ext uri="{FF2B5EF4-FFF2-40B4-BE49-F238E27FC236}">
                <a16:creationId xmlns:a16="http://schemas.microsoft.com/office/drawing/2014/main" id="{738EE20C-9B44-F775-1501-B87A666B58CB}"/>
              </a:ext>
            </a:extLst>
          </p:cNvPr>
          <p:cNvCxnSpPr/>
          <p:nvPr/>
        </p:nvCxnSpPr>
        <p:spPr>
          <a:xfrm>
            <a:off x="9075676" y="1874199"/>
            <a:ext cx="0" cy="1554801"/>
          </a:xfrm>
          <a:prstGeom prst="straightConnector1">
            <a:avLst/>
          </a:prstGeom>
          <a:noFill/>
          <a:ln w="38103" cap="flat">
            <a:solidFill>
              <a:srgbClr val="FF0000"/>
            </a:solidFill>
            <a:custDash>
              <a:ds d="100000" sp="100000"/>
            </a:custDash>
            <a:miter/>
          </a:ln>
        </p:spPr>
      </p:cxnSp>
      <p:cxnSp>
        <p:nvCxnSpPr>
          <p:cNvPr id="13" name="Straight Arrow Connector 13">
            <a:extLst>
              <a:ext uri="{FF2B5EF4-FFF2-40B4-BE49-F238E27FC236}">
                <a16:creationId xmlns:a16="http://schemas.microsoft.com/office/drawing/2014/main" id="{4C4F71C4-6AFA-95C0-49BF-64A24F0156BA}"/>
              </a:ext>
            </a:extLst>
          </p:cNvPr>
          <p:cNvCxnSpPr/>
          <p:nvPr/>
        </p:nvCxnSpPr>
        <p:spPr>
          <a:xfrm flipH="1">
            <a:off x="8511728" y="3439012"/>
            <a:ext cx="563948" cy="0"/>
          </a:xfrm>
          <a:prstGeom prst="straightConnector1">
            <a:avLst/>
          </a:prstGeom>
          <a:noFill/>
          <a:ln w="38103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14" name="TextBox 16">
            <a:extLst>
              <a:ext uri="{FF2B5EF4-FFF2-40B4-BE49-F238E27FC236}">
                <a16:creationId xmlns:a16="http://schemas.microsoft.com/office/drawing/2014/main" id="{38F57BCC-556D-8D87-B147-D1A277CB533D}"/>
              </a:ext>
            </a:extLst>
          </p:cNvPr>
          <p:cNvSpPr txBox="1"/>
          <p:nvPr/>
        </p:nvSpPr>
        <p:spPr>
          <a:xfrm>
            <a:off x="8001073" y="1108097"/>
            <a:ext cx="1427607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FF0000"/>
                </a:solidFill>
                <a:uFillTx/>
                <a:latin typeface="Aptos"/>
              </a:rPr>
              <a:t>air convection</a:t>
            </a:r>
          </a:p>
        </p:txBody>
      </p:sp>
    </p:spTree>
    <p:extLst>
      <p:ext uri="{BB962C8B-B14F-4D97-AF65-F5344CB8AC3E}">
        <p14:creationId xmlns:p14="http://schemas.microsoft.com/office/powerpoint/2010/main" val="236135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473F4-4D40-544D-56AD-9FD62E3F2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100B1B-BC58-F86A-A612-DB34BB340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8A8451-6780-E976-C417-BF3F3F85D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F3208-5603-029C-ABBC-C54B19499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A5AB515-0BA7-8974-7764-C0DE744DF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proposal for TT at CERN</a:t>
            </a:r>
            <a:br>
              <a:rPr lang="en-US" dirty="0"/>
            </a:br>
            <a:r>
              <a:rPr lang="en-US" sz="3600" b="0" dirty="0">
                <a:latin typeface="Aptos" pitchFamily="34"/>
              </a:rPr>
              <a:t>Th</a:t>
            </a:r>
            <a:r>
              <a:rPr lang="en-GB" sz="3600" b="0" dirty="0">
                <a:latin typeface="Aptos" pitchFamily="34"/>
              </a:rPr>
              <a:t>emo-mechanical simulations in ANSYS: BC</a:t>
            </a:r>
            <a:br>
              <a:rPr lang="en-GB" sz="3600" dirty="0">
                <a:latin typeface="Aptos" pitchFamily="34"/>
              </a:rPr>
            </a:b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9C877BC-1363-5F14-82B3-F5FE295F1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977" y="4121659"/>
            <a:ext cx="6456040" cy="1425813"/>
          </a:xfrm>
          <a:prstGeom prst="rect">
            <a:avLst/>
          </a:prstGeom>
        </p:spPr>
      </p:pic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F290523B-11C3-0D46-C69A-25D3C15786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1673" y="3194204"/>
            <a:ext cx="4266462" cy="2093315"/>
          </a:xfrm>
          <a:prstGeom prst="rect">
            <a:avLst/>
          </a:prstGeom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AE3C5DAB-CABD-7190-F216-DC15A6F53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754" y="4934892"/>
            <a:ext cx="1038046" cy="110267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A589C3C-9553-A124-D200-F488FCC54E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5" y="1678165"/>
            <a:ext cx="11371237" cy="4608512"/>
          </a:xfrm>
        </p:spPr>
        <p:txBody>
          <a:bodyPr/>
          <a:lstStyle/>
          <a:p>
            <a:pPr marL="514350" marR="0" lvl="0" indent="-51435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ptos Display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Air convection (extremities): 5 W/m</a:t>
            </a:r>
            <a:r>
              <a:rPr lang="en-GB" b="0" i="0" u="none" strike="noStrike" kern="1200" cap="none" spc="0" baseline="30000" dirty="0">
                <a:solidFill>
                  <a:srgbClr val="000000"/>
                </a:solidFill>
                <a:uFillTx/>
                <a:latin typeface="Aptos"/>
              </a:rPr>
              <a:t>2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/K</a:t>
            </a:r>
          </a:p>
          <a:p>
            <a:pPr marL="514350" marR="0" lvl="0" indent="-51435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ptos Display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Contact with the beam + supports at the bottom: 2 W/m</a:t>
            </a:r>
            <a:r>
              <a:rPr lang="en-GB" b="0" i="0" u="none" strike="noStrike" kern="1200" cap="none" spc="0" baseline="30000" dirty="0">
                <a:solidFill>
                  <a:srgbClr val="000000"/>
                </a:solidFill>
                <a:uFillTx/>
                <a:latin typeface="Aptos"/>
              </a:rPr>
              <a:t>2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/K</a:t>
            </a:r>
          </a:p>
          <a:p>
            <a:pPr marL="514350" marR="0" lvl="0" indent="-51435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ptos Display"/>
              <a:buAutoNum type="arabicPeriod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At the extremities, the contribution of the thermal resistance given by the contact with the second flange 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(16xM8)+</a:t>
            </a:r>
            <a:r>
              <a:rPr lang="en-US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, by the flange itself and the air: </a:t>
            </a:r>
            <a:r>
              <a:rPr lang="en-GB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4.5 </a:t>
            </a:r>
            <a:r>
              <a:rPr lang="en-US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W/m</a:t>
            </a:r>
            <a:r>
              <a:rPr lang="en-US" b="0" i="0" u="none" strike="noStrike" kern="1200" cap="none" spc="0" baseline="30000" dirty="0">
                <a:solidFill>
                  <a:srgbClr val="000000"/>
                </a:solidFill>
                <a:uFillTx/>
                <a:latin typeface="Aptos"/>
              </a:rPr>
              <a:t>2</a:t>
            </a:r>
            <a:r>
              <a:rPr lang="en-US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/K</a:t>
            </a:r>
          </a:p>
          <a:p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5F5AE4B-9C87-F8FB-9BF2-B4F7ACDD202E}"/>
              </a:ext>
            </a:extLst>
          </p:cNvPr>
          <p:cNvCxnSpPr>
            <a:cxnSpLocks/>
          </p:cNvCxnSpPr>
          <p:nvPr/>
        </p:nvCxnSpPr>
        <p:spPr>
          <a:xfrm flipH="1" flipV="1">
            <a:off x="9780090" y="4668820"/>
            <a:ext cx="360040" cy="312323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2C3041C-143C-27A0-352D-CA28CD4A3FAB}"/>
              </a:ext>
            </a:extLst>
          </p:cNvPr>
          <p:cNvSpPr txBox="1"/>
          <p:nvPr/>
        </p:nvSpPr>
        <p:spPr>
          <a:xfrm>
            <a:off x="9497316" y="4708979"/>
            <a:ext cx="78756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0" cap="none" spc="0" baseline="0" dirty="0">
                <a:solidFill>
                  <a:srgbClr val="000000"/>
                </a:solidFill>
                <a:uFillTx/>
                <a:latin typeface="Aptos"/>
              </a:rPr>
              <a:t>2</a:t>
            </a: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.</a:t>
            </a:r>
          </a:p>
        </p:txBody>
      </p:sp>
      <p:sp>
        <p:nvSpPr>
          <p:cNvPr id="24" name="TextBox 10">
            <a:extLst>
              <a:ext uri="{FF2B5EF4-FFF2-40B4-BE49-F238E27FC236}">
                <a16:creationId xmlns:a16="http://schemas.microsoft.com/office/drawing/2014/main" id="{3588CA01-8A64-35B1-6399-7BBAD06D722C}"/>
              </a:ext>
            </a:extLst>
          </p:cNvPr>
          <p:cNvSpPr txBox="1"/>
          <p:nvPr/>
        </p:nvSpPr>
        <p:spPr>
          <a:xfrm>
            <a:off x="10572248" y="4834566"/>
            <a:ext cx="784434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 dirty="0">
                <a:solidFill>
                  <a:srgbClr val="000000"/>
                </a:solidFill>
                <a:uFillTx/>
                <a:latin typeface="Aptos"/>
              </a:rPr>
              <a:t>3.</a:t>
            </a:r>
          </a:p>
        </p:txBody>
      </p:sp>
      <p:sp>
        <p:nvSpPr>
          <p:cNvPr id="25" name="TextBox 8">
            <a:extLst>
              <a:ext uri="{FF2B5EF4-FFF2-40B4-BE49-F238E27FC236}">
                <a16:creationId xmlns:a16="http://schemas.microsoft.com/office/drawing/2014/main" id="{A9812AF7-F249-7793-0073-95398249E6FC}"/>
              </a:ext>
            </a:extLst>
          </p:cNvPr>
          <p:cNvSpPr txBox="1"/>
          <p:nvPr/>
        </p:nvSpPr>
        <p:spPr>
          <a:xfrm>
            <a:off x="7839398" y="4237340"/>
            <a:ext cx="64763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1.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4CD618D-455E-0A90-9DB0-A2483E211A74}"/>
              </a:ext>
            </a:extLst>
          </p:cNvPr>
          <p:cNvSpPr/>
          <p:nvPr/>
        </p:nvSpPr>
        <p:spPr>
          <a:xfrm>
            <a:off x="315977" y="3650005"/>
            <a:ext cx="6572220" cy="2037629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r>
              <a:rPr lang="en-US" dirty="0"/>
              <a:t>TCLM4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D676FD2-6342-47CB-D6D3-EE9BA76B5882}"/>
              </a:ext>
            </a:extLst>
          </p:cNvPr>
          <p:cNvSpPr/>
          <p:nvPr/>
        </p:nvSpPr>
        <p:spPr>
          <a:xfrm>
            <a:off x="7401449" y="3194204"/>
            <a:ext cx="4496686" cy="2899092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r>
              <a:rPr lang="en-US" dirty="0"/>
              <a:t>TCLM5/6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5340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51B692-65AB-E85B-04D6-33152992F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5D5FB8-65DB-0557-8457-36E385E07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D49E81-AB75-0BD2-69C0-908D2D94B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E69FB6A-E25B-A940-18F5-8CAC9DC46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from simulations</a:t>
            </a:r>
            <a:br>
              <a:rPr lang="en-GB" dirty="0"/>
            </a:br>
            <a:r>
              <a:rPr lang="en-GB" b="0" dirty="0"/>
              <a:t>TCLM5/6 – operational scenario</a:t>
            </a:r>
          </a:p>
        </p:txBody>
      </p:sp>
      <p:graphicFrame>
        <p:nvGraphicFramePr>
          <p:cNvPr id="7" name="Table 3">
            <a:extLst>
              <a:ext uri="{FF2B5EF4-FFF2-40B4-BE49-F238E27FC236}">
                <a16:creationId xmlns:a16="http://schemas.microsoft.com/office/drawing/2014/main" id="{46F838F4-7C13-4BC2-5124-5F6CBCD89A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6658097"/>
              </p:ext>
            </p:extLst>
          </p:nvPr>
        </p:nvGraphicFramePr>
        <p:xfrm>
          <a:off x="2031997" y="4966564"/>
          <a:ext cx="8127992" cy="1137928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031998">
                  <a:extLst>
                    <a:ext uri="{9D8B030D-6E8A-4147-A177-3AD203B41FA5}">
                      <a16:colId xmlns:a16="http://schemas.microsoft.com/office/drawing/2014/main" val="708104511"/>
                    </a:ext>
                  </a:extLst>
                </a:gridCol>
                <a:gridCol w="2031998">
                  <a:extLst>
                    <a:ext uri="{9D8B030D-6E8A-4147-A177-3AD203B41FA5}">
                      <a16:colId xmlns:a16="http://schemas.microsoft.com/office/drawing/2014/main" val="4008119142"/>
                    </a:ext>
                  </a:extLst>
                </a:gridCol>
                <a:gridCol w="2031998">
                  <a:extLst>
                    <a:ext uri="{9D8B030D-6E8A-4147-A177-3AD203B41FA5}">
                      <a16:colId xmlns:a16="http://schemas.microsoft.com/office/drawing/2014/main" val="704224168"/>
                    </a:ext>
                  </a:extLst>
                </a:gridCol>
                <a:gridCol w="2031998">
                  <a:extLst>
                    <a:ext uri="{9D8B030D-6E8A-4147-A177-3AD203B41FA5}">
                      <a16:colId xmlns:a16="http://schemas.microsoft.com/office/drawing/2014/main" val="2537483118"/>
                    </a:ext>
                  </a:extLst>
                </a:gridCol>
              </a:tblGrid>
              <a:tr h="126449">
                <a:tc>
                  <a:txBody>
                    <a:bodyPr/>
                    <a:lstStyle/>
                    <a:p>
                      <a:pPr lvl="0"/>
                      <a:r>
                        <a:rPr lang="en-US" dirty="0">
                          <a:solidFill>
                            <a:schemeClr val="bg2"/>
                          </a:solidFill>
                        </a:rPr>
                        <a:t>TCLM</a:t>
                      </a:r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dirty="0">
                          <a:solidFill>
                            <a:schemeClr val="bg2"/>
                          </a:solidFill>
                        </a:rPr>
                        <a:t>Power [Watt]</a:t>
                      </a:r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dirty="0" err="1">
                          <a:solidFill>
                            <a:schemeClr val="bg2"/>
                          </a:solidFill>
                        </a:rPr>
                        <a:t>Tmax</a:t>
                      </a:r>
                      <a:r>
                        <a:rPr lang="en-US" dirty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800" kern="1200" dirty="0">
                          <a:solidFill>
                            <a:schemeClr val="bg2"/>
                          </a:solidFill>
                        </a:rPr>
                        <a:t>[</a:t>
                      </a:r>
                      <a:r>
                        <a:rPr lang="en-GB" sz="1800" b="0" kern="1200" dirty="0">
                          <a:solidFill>
                            <a:schemeClr val="bg2"/>
                          </a:solidFill>
                        </a:rPr>
                        <a:t>°</a:t>
                      </a:r>
                      <a:r>
                        <a:rPr lang="en-US" sz="1800" kern="1200" dirty="0">
                          <a:solidFill>
                            <a:schemeClr val="bg2"/>
                          </a:solidFill>
                        </a:rPr>
                        <a:t>C</a:t>
                      </a:r>
                      <a:r>
                        <a:rPr lang="en-US" sz="2000" kern="1200" dirty="0">
                          <a:solidFill>
                            <a:schemeClr val="bg2"/>
                          </a:solidFill>
                        </a:rPr>
                        <a:t>]</a:t>
                      </a:r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dirty="0" err="1">
                          <a:solidFill>
                            <a:schemeClr val="bg2"/>
                          </a:solidFill>
                        </a:rPr>
                        <a:t>Taverage</a:t>
                      </a:r>
                      <a:r>
                        <a:rPr lang="en-US" dirty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en-US" sz="1800" kern="1200" dirty="0">
                          <a:solidFill>
                            <a:schemeClr val="bg2"/>
                          </a:solidFill>
                        </a:rPr>
                        <a:t>[</a:t>
                      </a:r>
                      <a:r>
                        <a:rPr lang="en-GB" sz="1800" b="0" kern="1200" dirty="0">
                          <a:solidFill>
                            <a:schemeClr val="bg2"/>
                          </a:solidFill>
                        </a:rPr>
                        <a:t>°</a:t>
                      </a:r>
                      <a:r>
                        <a:rPr lang="en-US" sz="1800" kern="1200" dirty="0">
                          <a:solidFill>
                            <a:schemeClr val="bg2"/>
                          </a:solidFill>
                        </a:rPr>
                        <a:t>C</a:t>
                      </a:r>
                      <a:r>
                        <a:rPr lang="en-US" sz="2000" kern="1200" dirty="0">
                          <a:solidFill>
                            <a:schemeClr val="bg2"/>
                          </a:solidFill>
                        </a:rPr>
                        <a:t>]</a:t>
                      </a:r>
                      <a:endParaRPr lang="en-GB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043842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en-US"/>
                        <a:t>5OUT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11.3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53.7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/>
                        <a:t>52.8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217986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5IN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5.4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/>
                        <a:t>37.3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dirty="0"/>
                        <a:t>36.9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2997242"/>
                  </a:ext>
                </a:extLst>
              </a:tr>
            </a:tbl>
          </a:graphicData>
        </a:graphic>
      </p:graphicFrame>
      <p:pic>
        <p:nvPicPr>
          <p:cNvPr id="8" name="Content Placeholder 7" descr="A red cylindrical object with a white background&#10;&#10;Description automatically generated">
            <a:extLst>
              <a:ext uri="{FF2B5EF4-FFF2-40B4-BE49-F238E27FC236}">
                <a16:creationId xmlns:a16="http://schemas.microsoft.com/office/drawing/2014/main" id="{DCB4BFAE-87A6-91C7-8BB3-7C0CD1001C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7528" y="1713192"/>
            <a:ext cx="8215717" cy="317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528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1F4A32-9230-9C4F-77A5-1CBF00EA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D324E6-E5B7-93AD-4DE7-21BCB08EE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665A6F-3A0A-3C51-FC8B-4756192AA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0C8CB5B-C9CB-355A-FA18-46EADF20E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from simulations</a:t>
            </a:r>
            <a:br>
              <a:rPr lang="en-GB" dirty="0"/>
            </a:br>
            <a:r>
              <a:rPr lang="en-GB" b="0" dirty="0"/>
              <a:t>TCLM4 – operational scenario </a:t>
            </a:r>
            <a:br>
              <a:rPr lang="en-US" dirty="0"/>
            </a:br>
            <a:endParaRPr lang="en-GB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A57FE2F2-1050-37ED-AF8F-B0F5C273E8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1975297"/>
              </p:ext>
            </p:extLst>
          </p:nvPr>
        </p:nvGraphicFramePr>
        <p:xfrm>
          <a:off x="3926691" y="1838241"/>
          <a:ext cx="7713925" cy="118872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360615">
                  <a:extLst>
                    <a:ext uri="{9D8B030D-6E8A-4147-A177-3AD203B41FA5}">
                      <a16:colId xmlns:a16="http://schemas.microsoft.com/office/drawing/2014/main" val="1168644143"/>
                    </a:ext>
                  </a:extLst>
                </a:gridCol>
                <a:gridCol w="1270662">
                  <a:extLst>
                    <a:ext uri="{9D8B030D-6E8A-4147-A177-3AD203B41FA5}">
                      <a16:colId xmlns:a16="http://schemas.microsoft.com/office/drawing/2014/main" val="865297336"/>
                    </a:ext>
                  </a:extLst>
                </a:gridCol>
                <a:gridCol w="1270662">
                  <a:extLst>
                    <a:ext uri="{9D8B030D-6E8A-4147-A177-3AD203B41FA5}">
                      <a16:colId xmlns:a16="http://schemas.microsoft.com/office/drawing/2014/main" val="2506684490"/>
                    </a:ext>
                  </a:extLst>
                </a:gridCol>
                <a:gridCol w="1270662">
                  <a:extLst>
                    <a:ext uri="{9D8B030D-6E8A-4147-A177-3AD203B41FA5}">
                      <a16:colId xmlns:a16="http://schemas.microsoft.com/office/drawing/2014/main" val="2104121972"/>
                    </a:ext>
                  </a:extLst>
                </a:gridCol>
                <a:gridCol w="1270662">
                  <a:extLst>
                    <a:ext uri="{9D8B030D-6E8A-4147-A177-3AD203B41FA5}">
                      <a16:colId xmlns:a16="http://schemas.microsoft.com/office/drawing/2014/main" val="3776566741"/>
                    </a:ext>
                  </a:extLst>
                </a:gridCol>
                <a:gridCol w="1270662">
                  <a:extLst>
                    <a:ext uri="{9D8B030D-6E8A-4147-A177-3AD203B41FA5}">
                      <a16:colId xmlns:a16="http://schemas.microsoft.com/office/drawing/2014/main" val="3337482072"/>
                    </a:ext>
                  </a:extLst>
                </a:gridCol>
              </a:tblGrid>
              <a:tr h="176728">
                <a:tc rowSpan="2">
                  <a:txBody>
                    <a:bodyPr/>
                    <a:lstStyle/>
                    <a:p>
                      <a:pPr lvl="0"/>
                      <a:r>
                        <a:rPr lang="en-US" sz="1400" dirty="0"/>
                        <a:t>Power [Watt]</a:t>
                      </a:r>
                      <a:endParaRPr lang="en-GB" sz="1400" dirty="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 rowSpan="2">
                  <a:txBody>
                    <a:bodyPr/>
                    <a:lstStyle/>
                    <a:p>
                      <a:pPr lvl="0"/>
                      <a:r>
                        <a:rPr lang="en-US" sz="1400" dirty="0"/>
                        <a:t>In-Cu thermal contact</a:t>
                      </a:r>
                      <a:endParaRPr lang="en-GB" sz="1400" dirty="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/>
                      <a:r>
                        <a:rPr lang="en-US" sz="1400"/>
                        <a:t>Entire model </a:t>
                      </a:r>
                      <a:endParaRPr lang="en-GB" sz="140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 algn="ctr"/>
                      <a:r>
                        <a:rPr lang="en-US" sz="1400"/>
                        <a:t>Copper </a:t>
                      </a:r>
                      <a:endParaRPr lang="en-GB" sz="140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3463676"/>
                  </a:ext>
                </a:extLst>
              </a:tr>
              <a:tr h="19440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 dirty="0" err="1"/>
                        <a:t>Taverage</a:t>
                      </a:r>
                      <a:r>
                        <a:rPr lang="en-US" sz="1400" dirty="0"/>
                        <a:t> 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latin typeface="Aptos"/>
                        </a:rPr>
                        <a:t>[</a:t>
                      </a:r>
                      <a:r>
                        <a:rPr lang="en-GB" sz="1400" b="0" i="0" kern="1200" dirty="0">
                          <a:solidFill>
                            <a:srgbClr val="000000"/>
                          </a:solidFill>
                          <a:latin typeface="Aptos"/>
                        </a:rPr>
                        <a:t>°</a:t>
                      </a:r>
                      <a:r>
                        <a:rPr lang="en-US" sz="1400" kern="1200" dirty="0">
                          <a:solidFill>
                            <a:srgbClr val="000000"/>
                          </a:solidFill>
                          <a:latin typeface="Aptos"/>
                        </a:rPr>
                        <a:t>C</a:t>
                      </a:r>
                      <a:r>
                        <a:rPr lang="en-US" sz="1600" kern="1200" dirty="0">
                          <a:solidFill>
                            <a:srgbClr val="000000"/>
                          </a:solidFill>
                          <a:latin typeface="Aptos"/>
                        </a:rPr>
                        <a:t>]</a:t>
                      </a:r>
                      <a:endParaRPr lang="en-GB" sz="1400" dirty="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/>
                        <a:t>Tmax 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[</a:t>
                      </a:r>
                      <a:r>
                        <a:rPr lang="en-GB" sz="1400" b="0" i="0" kern="1200">
                          <a:solidFill>
                            <a:srgbClr val="000000"/>
                          </a:solidFill>
                          <a:latin typeface="Aptos"/>
                        </a:rPr>
                        <a:t>°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C</a:t>
                      </a:r>
                      <a:r>
                        <a:rPr lang="en-US" sz="1600" kern="1200">
                          <a:solidFill>
                            <a:srgbClr val="000000"/>
                          </a:solidFill>
                          <a:latin typeface="Aptos"/>
                        </a:rPr>
                        <a:t>]</a:t>
                      </a:r>
                      <a:endParaRPr lang="en-GB" sz="140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/>
                        <a:t>Taverage 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[</a:t>
                      </a:r>
                      <a:r>
                        <a:rPr lang="en-GB" sz="1400" b="0" i="0" kern="1200">
                          <a:solidFill>
                            <a:srgbClr val="000000"/>
                          </a:solidFill>
                          <a:latin typeface="Aptos"/>
                        </a:rPr>
                        <a:t>°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C</a:t>
                      </a:r>
                      <a:r>
                        <a:rPr lang="en-US" sz="1600" kern="1200">
                          <a:solidFill>
                            <a:srgbClr val="000000"/>
                          </a:solidFill>
                          <a:latin typeface="Aptos"/>
                        </a:rPr>
                        <a:t>]</a:t>
                      </a:r>
                      <a:endParaRPr lang="en-GB" sz="140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400"/>
                        <a:t>Tmax 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[</a:t>
                      </a:r>
                      <a:r>
                        <a:rPr lang="en-GB" sz="1400" b="0" i="0" kern="1200">
                          <a:solidFill>
                            <a:srgbClr val="000000"/>
                          </a:solidFill>
                          <a:latin typeface="Aptos"/>
                        </a:rPr>
                        <a:t>°</a:t>
                      </a:r>
                      <a:r>
                        <a:rPr lang="en-US" sz="1400" kern="1200">
                          <a:solidFill>
                            <a:srgbClr val="000000"/>
                          </a:solidFill>
                          <a:latin typeface="Aptos"/>
                        </a:rPr>
                        <a:t>C</a:t>
                      </a:r>
                      <a:r>
                        <a:rPr lang="en-US" sz="1600" kern="1200">
                          <a:solidFill>
                            <a:srgbClr val="000000"/>
                          </a:solidFill>
                          <a:latin typeface="Aptos"/>
                        </a:rPr>
                        <a:t>]</a:t>
                      </a:r>
                      <a:endParaRPr lang="en-GB" sz="1400"/>
                    </a:p>
                  </a:txBody>
                  <a:tcPr anchor="ctr">
                    <a:solidFill>
                      <a:srgbClr val="D9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115735"/>
                  </a:ext>
                </a:extLst>
              </a:tr>
              <a:tr h="159055">
                <a:tc rowSpan="2">
                  <a:txBody>
                    <a:bodyPr/>
                    <a:lstStyle/>
                    <a:p>
                      <a:pPr lvl="0"/>
                      <a:r>
                        <a:rPr lang="en-US" sz="1400" dirty="0"/>
                        <a:t>43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/>
                        <a:t>No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 dirty="0">
                          <a:solidFill>
                            <a:srgbClr val="FF0000"/>
                          </a:solidFill>
                        </a:rPr>
                        <a:t>115.4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 dirty="0">
                          <a:solidFill>
                            <a:srgbClr val="FF0000"/>
                          </a:solidFill>
                        </a:rPr>
                        <a:t>121.8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 dirty="0">
                          <a:solidFill>
                            <a:srgbClr val="FF0000"/>
                          </a:solidFill>
                        </a:rPr>
                        <a:t>115.8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GB" sz="1200" i="0">
                          <a:solidFill>
                            <a:srgbClr val="FF0000"/>
                          </a:solidFill>
                        </a:rPr>
                        <a:t>120.2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6868346"/>
                  </a:ext>
                </a:extLst>
              </a:tr>
              <a:tr h="15905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200"/>
                        <a:t>Perfect</a:t>
                      </a:r>
                      <a:endParaRPr lang="en-GB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 dirty="0">
                          <a:solidFill>
                            <a:srgbClr val="FF0000"/>
                          </a:solidFill>
                        </a:rPr>
                        <a:t>114.9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 dirty="0">
                          <a:solidFill>
                            <a:srgbClr val="FF0000"/>
                          </a:solidFill>
                        </a:rPr>
                        <a:t>120.6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 dirty="0">
                          <a:solidFill>
                            <a:srgbClr val="FF0000"/>
                          </a:solidFill>
                        </a:rPr>
                        <a:t>115.8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200" i="0" dirty="0">
                          <a:solidFill>
                            <a:srgbClr val="FF0000"/>
                          </a:solidFill>
                        </a:rPr>
                        <a:t>120.6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5246337"/>
                  </a:ext>
                </a:extLst>
              </a:tr>
            </a:tbl>
          </a:graphicData>
        </a:graphic>
      </p:graphicFrame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4433BC28-AFA1-DA43-C282-8EAE175063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9099" y="3192616"/>
            <a:ext cx="2701193" cy="2505224"/>
          </a:xfrm>
          <a:prstGeom prst="rect">
            <a:avLst/>
          </a:prstGeom>
        </p:spPr>
      </p:pic>
      <p:cxnSp>
        <p:nvCxnSpPr>
          <p:cNvPr id="10" name="Straight Arrow Connector 14">
            <a:extLst>
              <a:ext uri="{FF2B5EF4-FFF2-40B4-BE49-F238E27FC236}">
                <a16:creationId xmlns:a16="http://schemas.microsoft.com/office/drawing/2014/main" id="{38436249-88D7-6EBC-10B0-AEFAB02509E4}"/>
              </a:ext>
            </a:extLst>
          </p:cNvPr>
          <p:cNvCxnSpPr>
            <a:cxnSpLocks/>
          </p:cNvCxnSpPr>
          <p:nvPr/>
        </p:nvCxnSpPr>
        <p:spPr>
          <a:xfrm flipH="1" flipV="1">
            <a:off x="1721067" y="3480302"/>
            <a:ext cx="1222268" cy="709604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12" name="TextBox 16">
            <a:extLst>
              <a:ext uri="{FF2B5EF4-FFF2-40B4-BE49-F238E27FC236}">
                <a16:creationId xmlns:a16="http://schemas.microsoft.com/office/drawing/2014/main" id="{B99417F5-83A4-4ED8-EDC0-59635289931E}"/>
              </a:ext>
            </a:extLst>
          </p:cNvPr>
          <p:cNvSpPr txBox="1"/>
          <p:nvPr/>
        </p:nvSpPr>
        <p:spPr>
          <a:xfrm>
            <a:off x="560717" y="3224772"/>
            <a:ext cx="1579710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 err="1">
                <a:solidFill>
                  <a:srgbClr val="000000"/>
                </a:solidFill>
                <a:uFillTx/>
                <a:latin typeface="+mj-lt"/>
              </a:rPr>
              <a:t>Inermet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+mj-lt"/>
              </a:rPr>
              <a:t>-Cu interface: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+mj-lt"/>
              </a:rPr>
              <a:t>Perfect contact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i="0" u="none" strike="noStrike" kern="1200" cap="none" spc="0" baseline="0" dirty="0">
                <a:solidFill>
                  <a:srgbClr val="000000"/>
                </a:solidFill>
                <a:uFillTx/>
                <a:latin typeface="+mj-lt"/>
              </a:rPr>
              <a:t>or</a:t>
            </a:r>
            <a:r>
              <a:rPr lang="en-US" sz="1200" b="0" i="0" u="none" strike="noStrike" kern="1200" cap="none" spc="0" baseline="0" dirty="0">
                <a:solidFill>
                  <a:srgbClr val="000000"/>
                </a:solidFill>
                <a:uFillTx/>
                <a:latin typeface="+mj-lt"/>
              </a:rPr>
              <a:t> no contact</a:t>
            </a:r>
            <a:endParaRPr lang="en-GB" sz="1200" b="0" i="0" u="none" strike="noStrike" kern="1200" cap="none" spc="0" baseline="0" dirty="0">
              <a:solidFill>
                <a:srgbClr val="000000"/>
              </a:solidFill>
              <a:uFillTx/>
              <a:latin typeface="+mj-lt"/>
            </a:endParaRPr>
          </a:p>
        </p:txBody>
      </p:sp>
      <p:sp>
        <p:nvSpPr>
          <p:cNvPr id="15" name="TextBox 16">
            <a:extLst>
              <a:ext uri="{FF2B5EF4-FFF2-40B4-BE49-F238E27FC236}">
                <a16:creationId xmlns:a16="http://schemas.microsoft.com/office/drawing/2014/main" id="{DCBF60DB-7DC2-47AA-D8FC-21BD57D365A4}"/>
              </a:ext>
            </a:extLst>
          </p:cNvPr>
          <p:cNvSpPr txBox="1"/>
          <p:nvPr/>
        </p:nvSpPr>
        <p:spPr>
          <a:xfrm>
            <a:off x="6712344" y="3663436"/>
            <a:ext cx="4608512" cy="73866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400" dirty="0"/>
              <a:t>120 °C doesn’t represent a problem from the structural point of view (bake-out is more critical), but it can be a problem for degassing</a:t>
            </a:r>
            <a:endParaRPr lang="en-US" sz="1400" kern="1200" dirty="0">
              <a:solidFill>
                <a:srgbClr val="000000"/>
              </a:solidFill>
              <a:latin typeface="Aptos"/>
            </a:endParaRPr>
          </a:p>
        </p:txBody>
      </p:sp>
      <p:cxnSp>
        <p:nvCxnSpPr>
          <p:cNvPr id="16" name="Straight Arrow Connector 14">
            <a:extLst>
              <a:ext uri="{FF2B5EF4-FFF2-40B4-BE49-F238E27FC236}">
                <a16:creationId xmlns:a16="http://schemas.microsoft.com/office/drawing/2014/main" id="{76D8BA29-43A7-348F-F4D3-1684C3E8CBCE}"/>
              </a:ext>
            </a:extLst>
          </p:cNvPr>
          <p:cNvCxnSpPr>
            <a:cxnSpLocks/>
          </p:cNvCxnSpPr>
          <p:nvPr/>
        </p:nvCxnSpPr>
        <p:spPr>
          <a:xfrm>
            <a:off x="9120336" y="3185424"/>
            <a:ext cx="0" cy="454846"/>
          </a:xfrm>
          <a:prstGeom prst="straightConnector1">
            <a:avLst/>
          </a:prstGeom>
          <a:noFill/>
          <a:ln w="28575" cap="flat">
            <a:solidFill>
              <a:srgbClr val="FF0000"/>
            </a:solidFill>
            <a:prstDash val="solid"/>
            <a:miter/>
            <a:tailEnd type="arrow"/>
          </a:ln>
        </p:spPr>
      </p:cxnSp>
    </p:spTree>
    <p:extLst>
      <p:ext uri="{BB962C8B-B14F-4D97-AF65-F5344CB8AC3E}">
        <p14:creationId xmlns:p14="http://schemas.microsoft.com/office/powerpoint/2010/main" val="3738814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39076</TotalTime>
  <Words>1122</Words>
  <Application>Microsoft Office PowerPoint</Application>
  <PresentationFormat>Widescreen</PresentationFormat>
  <Paragraphs>283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Aptos</vt:lpstr>
      <vt:lpstr>Aptos Display</vt:lpstr>
      <vt:lpstr>Arial</vt:lpstr>
      <vt:lpstr>Calibri</vt:lpstr>
      <vt:lpstr>Roboto</vt:lpstr>
      <vt:lpstr>Tahoma</vt:lpstr>
      <vt:lpstr>Wingdings</vt:lpstr>
      <vt:lpstr>Office Theme</vt:lpstr>
      <vt:lpstr>Review of TCLM studies</vt:lpstr>
      <vt:lpstr>Outline</vt:lpstr>
      <vt:lpstr>Introduction </vt:lpstr>
      <vt:lpstr>Introduction </vt:lpstr>
      <vt:lpstr>Thermal cycles to be done at CERN</vt:lpstr>
      <vt:lpstr>1st proposal for TT at CERN</vt:lpstr>
      <vt:lpstr>1st proposal for TT at CERN Themo-mechanical simulations in ANSYS: BC </vt:lpstr>
      <vt:lpstr>Results from simulations TCLM5/6 – operational scenario</vt:lpstr>
      <vt:lpstr>Results from simulations TCLM4 – operational scenario  </vt:lpstr>
      <vt:lpstr>Results from simulations TCLM4 – operational scenario  </vt:lpstr>
      <vt:lpstr>Results from simulations</vt:lpstr>
      <vt:lpstr>Results from simulations TCLM4 – Bake out scenario </vt:lpstr>
      <vt:lpstr>Results from simulations TCLM4 – Bake out scenario  Temperature distribution – Case D</vt:lpstr>
      <vt:lpstr>Next step </vt:lpstr>
      <vt:lpstr>Conclusions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Frantisek Sanda</dc:creator>
  <cp:lastModifiedBy>Luisa Puddu</cp:lastModifiedBy>
  <cp:revision>184</cp:revision>
  <cp:lastPrinted>2020-01-30T13:49:18Z</cp:lastPrinted>
  <dcterms:created xsi:type="dcterms:W3CDTF">2024-10-18T11:34:04Z</dcterms:created>
  <dcterms:modified xsi:type="dcterms:W3CDTF">2025-03-24T15:12:09Z</dcterms:modified>
</cp:coreProperties>
</file>