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04" r:id="rId6"/>
    <p:sldId id="313" r:id="rId7"/>
    <p:sldId id="316" r:id="rId8"/>
    <p:sldId id="306" r:id="rId9"/>
    <p:sldId id="315" r:id="rId10"/>
    <p:sldId id="307" r:id="rId11"/>
    <p:sldId id="314" r:id="rId12"/>
    <p:sldId id="308" r:id="rId13"/>
    <p:sldId id="311" r:id="rId14"/>
    <p:sldId id="312" r:id="rId15"/>
    <p:sldId id="266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2E4"/>
    <a:srgbClr val="00EAAD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-120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R. Bruce, </a:t>
            </a:r>
            <a:r>
              <a:rPr lang="fr-FR" dirty="0" smtClean="0"/>
              <a:t>2025.04.07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r>
              <a:rPr lang="en-US" dirty="0"/>
              <a:t>of </a:t>
            </a:r>
            <a:r>
              <a:rPr lang="en-US" dirty="0" smtClean="0"/>
              <a:t>ongoing and future </a:t>
            </a:r>
            <a:r>
              <a:rPr lang="en-US" dirty="0" smtClean="0"/>
              <a:t>studies for WP5.1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507854"/>
            <a:ext cx="6480000" cy="216024"/>
          </a:xfrm>
        </p:spPr>
        <p:txBody>
          <a:bodyPr>
            <a:normAutofit fontScale="62500" lnSpcReduction="20000"/>
          </a:bodyPr>
          <a:lstStyle/>
          <a:p>
            <a:r>
              <a:rPr lang="en-GB" sz="2600" dirty="0" smtClean="0"/>
              <a:t>R. Bruce </a:t>
            </a:r>
            <a:r>
              <a:rPr lang="en-GB" sz="2600" dirty="0" smtClean="0"/>
              <a:t>For </a:t>
            </a:r>
            <a:r>
              <a:rPr lang="en-GB" sz="2600" dirty="0" smtClean="0"/>
              <a:t>WP5.1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WP 5.2 meeting, 07/04/2025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beam halo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Reminder: </a:t>
            </a:r>
            <a:r>
              <a:rPr lang="en-US" dirty="0" smtClean="0">
                <a:solidFill>
                  <a:srgbClr val="00B050"/>
                </a:solidFill>
              </a:rPr>
              <a:t>HEL removed from baseline – presently no halo cleaning in HL-LHC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Risk of over-populated tails and high losses during beam jitter </a:t>
            </a:r>
            <a:r>
              <a:rPr lang="en-US" dirty="0" smtClean="0"/>
              <a:t>or failures</a:t>
            </a:r>
            <a:endParaRPr lang="en-US" dirty="0"/>
          </a:p>
          <a:p>
            <a:pPr lvl="1"/>
            <a:r>
              <a:rPr lang="en-US" dirty="0" smtClean="0"/>
              <a:t>What are the implications for HL-LHC operation? </a:t>
            </a:r>
          </a:p>
          <a:p>
            <a:pPr lvl="1"/>
            <a:r>
              <a:rPr lang="en-US" dirty="0" smtClean="0"/>
              <a:t>Crucial to understand what halo population we can expect in HL-LHC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Experimental studies: halo measurements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Using collimator scrapings, measure beam halo with operational beams</a:t>
            </a:r>
          </a:p>
          <a:p>
            <a:pPr lvl="1"/>
            <a:r>
              <a:rPr lang="en-US" dirty="0" smtClean="0"/>
              <a:t>MDs proposed: collimator scrapings at new points in the cycle; halo cleaning with stable islands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00B050"/>
                </a:solidFill>
              </a:rPr>
              <a:t>Theoretical studies on halo models and diffusion</a:t>
            </a:r>
          </a:p>
          <a:p>
            <a:pPr lvl="1"/>
            <a:r>
              <a:rPr lang="en-US" dirty="0" smtClean="0"/>
              <a:t>Complement to experimental studies, help extrapolating LHC measurements to HL-LHC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8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 have a solid collimation baseline for HL-LHC, but a number of items remain to be </a:t>
            </a:r>
            <a:r>
              <a:rPr lang="en-US" dirty="0" smtClean="0"/>
              <a:t>studied</a:t>
            </a:r>
          </a:p>
          <a:p>
            <a:pPr lvl="1"/>
            <a:r>
              <a:rPr lang="en-US" dirty="0" smtClean="0"/>
              <a:t>For baseline and alternatives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Rich and interesting future program of WP5 studies</a:t>
            </a:r>
          </a:p>
          <a:p>
            <a:pPr lvl="1"/>
            <a:r>
              <a:rPr lang="en-US" dirty="0" smtClean="0"/>
              <a:t>Simulations and experimental studies of </a:t>
            </a:r>
          </a:p>
          <a:p>
            <a:pPr lvl="2"/>
            <a:r>
              <a:rPr lang="en-US" dirty="0" smtClean="0"/>
              <a:t>proton collimation</a:t>
            </a:r>
          </a:p>
          <a:p>
            <a:pPr lvl="2"/>
            <a:r>
              <a:rPr lang="en-US" dirty="0" err="1" smtClean="0"/>
              <a:t>Pb</a:t>
            </a:r>
            <a:r>
              <a:rPr lang="en-US" dirty="0" smtClean="0"/>
              <a:t> ion </a:t>
            </a:r>
            <a:r>
              <a:rPr lang="en-US" dirty="0" smtClean="0"/>
              <a:t>collimation</a:t>
            </a:r>
          </a:p>
          <a:p>
            <a:pPr lvl="2"/>
            <a:r>
              <a:rPr lang="en-US" dirty="0" smtClean="0"/>
              <a:t>Beam halo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6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the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52839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 lot of work has been done in the past to define the upgrade path for </a:t>
            </a:r>
            <a:r>
              <a:rPr lang="en-US" dirty="0"/>
              <a:t>HL-LHC </a:t>
            </a:r>
            <a:r>
              <a:rPr lang="en-US" dirty="0" smtClean="0"/>
              <a:t>collimation</a:t>
            </a:r>
          </a:p>
          <a:p>
            <a:pPr lvl="1"/>
            <a:r>
              <a:rPr lang="en-US" dirty="0" smtClean="0"/>
              <a:t>Beam dynamics studies, energy deposition, thermo-mechanical analysis…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We have now a robust baseline collimation system for HL-LHC, </a:t>
            </a:r>
            <a:r>
              <a:rPr lang="en-US" dirty="0" smtClean="0"/>
              <a:t>but…</a:t>
            </a:r>
          </a:p>
          <a:p>
            <a:pPr lvl="1"/>
            <a:r>
              <a:rPr lang="en-US" dirty="0" smtClean="0"/>
              <a:t>HL-LHC baseline is constantly under development – need to ensure that collimation system is adequate</a:t>
            </a:r>
          </a:p>
          <a:p>
            <a:pPr lvl="1"/>
            <a:r>
              <a:rPr lang="en-US" dirty="0" smtClean="0"/>
              <a:t>Need to verify with beam tests that all works as expected in the LHC</a:t>
            </a:r>
          </a:p>
          <a:p>
            <a:pPr lvl="2"/>
            <a:r>
              <a:rPr lang="en-US" dirty="0" smtClean="0"/>
              <a:t>Tests under HL-LHC conditions where possible, test new hardware, </a:t>
            </a:r>
          </a:p>
          <a:p>
            <a:pPr lvl="1"/>
            <a:r>
              <a:rPr lang="en-US" dirty="0" smtClean="0"/>
              <a:t>Need to study and address any remaining open points</a:t>
            </a:r>
          </a:p>
          <a:p>
            <a:pPr lvl="1"/>
            <a:r>
              <a:rPr lang="en-US" dirty="0" smtClean="0"/>
              <a:t>Need to study alternative and backup scenarios</a:t>
            </a:r>
          </a:p>
          <a:p>
            <a:pPr lvl="1"/>
            <a:endParaRPr lang="en-US" dirty="0"/>
          </a:p>
          <a:p>
            <a:r>
              <a:rPr lang="en-US" b="1" dirty="0" smtClean="0"/>
              <a:t>Main areas of the tasks of WP5.1</a:t>
            </a:r>
            <a:r>
              <a:rPr lang="en-US" dirty="0" smtClean="0"/>
              <a:t> in simulations and measurements: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Studies </a:t>
            </a:r>
            <a:r>
              <a:rPr lang="en-US" dirty="0">
                <a:solidFill>
                  <a:srgbClr val="FF0000"/>
                </a:solidFill>
              </a:rPr>
              <a:t>of proton </a:t>
            </a:r>
            <a:r>
              <a:rPr lang="en-US" dirty="0" smtClean="0">
                <a:solidFill>
                  <a:srgbClr val="FF0000"/>
                </a:solidFill>
              </a:rPr>
              <a:t>collimation</a:t>
            </a:r>
            <a:endParaRPr lang="en-US" dirty="0"/>
          </a:p>
          <a:p>
            <a:pPr lvl="1"/>
            <a:r>
              <a:rPr lang="en-US" dirty="0">
                <a:solidFill>
                  <a:srgbClr val="1202E4"/>
                </a:solidFill>
              </a:rPr>
              <a:t>Simulation studies of </a:t>
            </a:r>
            <a:r>
              <a:rPr lang="en-US" dirty="0" err="1">
                <a:solidFill>
                  <a:srgbClr val="1202E4"/>
                </a:solidFill>
              </a:rPr>
              <a:t>Pb</a:t>
            </a:r>
            <a:r>
              <a:rPr lang="en-US" dirty="0">
                <a:solidFill>
                  <a:srgbClr val="1202E4"/>
                </a:solidFill>
              </a:rPr>
              <a:t> ion </a:t>
            </a:r>
            <a:r>
              <a:rPr lang="en-US" dirty="0" smtClean="0">
                <a:solidFill>
                  <a:srgbClr val="1202E4"/>
                </a:solidFill>
              </a:rPr>
              <a:t>collimation</a:t>
            </a:r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Studies of beam </a:t>
            </a:r>
            <a:r>
              <a:rPr lang="en-US" dirty="0" smtClean="0">
                <a:solidFill>
                  <a:srgbClr val="00B050"/>
                </a:solidFill>
              </a:rPr>
              <a:t>halo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29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proton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7510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Studies of baseline collimator settings: </a:t>
            </a:r>
            <a:r>
              <a:rPr lang="en-US" dirty="0" smtClean="0">
                <a:solidFill>
                  <a:srgbClr val="FF0000"/>
                </a:solidFill>
              </a:rPr>
              <a:t>“Tight”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“Relaxed”</a:t>
            </a:r>
            <a:endParaRPr lang="en-US" dirty="0" smtClean="0"/>
          </a:p>
          <a:p>
            <a:pPr lvl="1"/>
            <a:r>
              <a:rPr lang="en-US" b="1" dirty="0" smtClean="0"/>
              <a:t>Tight</a:t>
            </a:r>
            <a:r>
              <a:rPr lang="en-US" dirty="0" smtClean="0"/>
              <a:t>: initial baseline; slightly better cleaning and better aperture protection – allows for smaller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</a:p>
          <a:p>
            <a:pPr lvl="1"/>
            <a:r>
              <a:rPr lang="en-US" b="1" dirty="0" smtClean="0"/>
              <a:t>Relaxed</a:t>
            </a:r>
            <a:r>
              <a:rPr lang="en-US" dirty="0" smtClean="0"/>
              <a:t>: more open settings for better impedance and potentially better tolerance to beam jitter and failures with overpopulated halo</a:t>
            </a:r>
            <a:endParaRPr lang="en-US" dirty="0" smtClean="0"/>
          </a:p>
          <a:p>
            <a:pPr lvl="1"/>
            <a:r>
              <a:rPr lang="en-US" dirty="0" smtClean="0"/>
              <a:t>Ongoing studies: </a:t>
            </a:r>
          </a:p>
          <a:p>
            <a:pPr lvl="2"/>
            <a:r>
              <a:rPr lang="en-US" dirty="0" smtClean="0"/>
              <a:t>Cleaning simulations, also with imperfections, and to reproduce experimental observations in 2024 MD </a:t>
            </a:r>
          </a:p>
          <a:p>
            <a:pPr lvl="3"/>
            <a:r>
              <a:rPr lang="en-US" dirty="0" smtClean="0"/>
              <a:t>Study cleaning with realistic </a:t>
            </a:r>
            <a:r>
              <a:rPr lang="en-US" dirty="0" err="1" smtClean="0"/>
              <a:t>sagittas</a:t>
            </a:r>
            <a:r>
              <a:rPr lang="en-US" dirty="0" smtClean="0"/>
              <a:t>, also from beam-induced deformation</a:t>
            </a:r>
          </a:p>
          <a:p>
            <a:pPr lvl="3"/>
            <a:r>
              <a:rPr lang="en-US" dirty="0"/>
              <a:t>Load on graphite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MoGr</a:t>
            </a:r>
            <a:r>
              <a:rPr lang="en-US" dirty="0"/>
              <a:t> </a:t>
            </a:r>
            <a:r>
              <a:rPr lang="en-US" dirty="0" err="1"/>
              <a:t>secondaries</a:t>
            </a:r>
            <a:r>
              <a:rPr lang="en-US" dirty="0"/>
              <a:t> at most exposed </a:t>
            </a:r>
            <a:r>
              <a:rPr lang="en-US" dirty="0" smtClean="0"/>
              <a:t>slots</a:t>
            </a:r>
            <a:endParaRPr lang="en-US" dirty="0" smtClean="0"/>
          </a:p>
          <a:p>
            <a:pPr lvl="2"/>
            <a:r>
              <a:rPr lang="en-US" dirty="0" smtClean="0"/>
              <a:t>MD proposed in 2025 with further beam measurements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Studies of collimation in alternative scenarios</a:t>
            </a:r>
          </a:p>
          <a:p>
            <a:pPr lvl="1"/>
            <a:r>
              <a:rPr lang="en-US" dirty="0" smtClean="0"/>
              <a:t>Flat optics proposed by WP2 for improved performance</a:t>
            </a:r>
          </a:p>
          <a:p>
            <a:pPr lvl="1"/>
            <a:r>
              <a:rPr lang="en-US" dirty="0" smtClean="0"/>
              <a:t>IR7 is unchanged, but this has potential implications 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9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proton 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New IR7 optics</a:t>
            </a:r>
          </a:p>
          <a:p>
            <a:pPr lvl="1"/>
            <a:r>
              <a:rPr lang="en-US" dirty="0"/>
              <a:t>Larger </a:t>
            </a:r>
            <a:r>
              <a:rPr lang="el-GR" dirty="0"/>
              <a:t>β</a:t>
            </a:r>
            <a:r>
              <a:rPr lang="en-US" dirty="0"/>
              <a:t>-functions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Larger physical collimator gaps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reduced impedance</a:t>
            </a:r>
          </a:p>
          <a:p>
            <a:pPr lvl="1"/>
            <a:r>
              <a:rPr lang="en-US" dirty="0"/>
              <a:t>Larger </a:t>
            </a:r>
            <a:r>
              <a:rPr lang="el-GR" dirty="0"/>
              <a:t>β</a:t>
            </a:r>
            <a:r>
              <a:rPr lang="en-US" dirty="0"/>
              <a:t>-function at primary collimator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larger normalized kick in scattering; more likely to intercept scattered particles with downstream stages </a:t>
            </a:r>
            <a:r>
              <a:rPr lang="en-US" dirty="0">
                <a:sym typeface="Wingdings" panose="05000000000000000000" pitchFamily="2" charset="2"/>
              </a:rPr>
              <a:t> better cleaning</a:t>
            </a:r>
          </a:p>
          <a:p>
            <a:pPr lvl="1"/>
            <a:r>
              <a:rPr lang="en-US" dirty="0"/>
              <a:t>Hence, new optics developed for optimized cleaning and impedance</a:t>
            </a:r>
          </a:p>
          <a:p>
            <a:pPr lvl="2"/>
            <a:r>
              <a:rPr lang="en-US" dirty="0"/>
              <a:t>Included in present HL-LHC baseline</a:t>
            </a:r>
          </a:p>
          <a:p>
            <a:pPr lvl="1"/>
            <a:r>
              <a:rPr lang="en-US" dirty="0"/>
              <a:t>Further studies ongoing: </a:t>
            </a:r>
          </a:p>
          <a:p>
            <a:pPr lvl="2"/>
            <a:r>
              <a:rPr lang="en-US" dirty="0"/>
              <a:t>Development for MD in 2025 and possible deployment in 2026</a:t>
            </a:r>
          </a:p>
          <a:p>
            <a:pPr lvl="2"/>
            <a:r>
              <a:rPr lang="en-US" dirty="0"/>
              <a:t>Energy deposition studies to be done, potentially followed by </a:t>
            </a:r>
            <a:r>
              <a:rPr lang="en-US" dirty="0" err="1"/>
              <a:t>thermomechanical</a:t>
            </a:r>
            <a:r>
              <a:rPr lang="en-US" dirty="0"/>
              <a:t> studies</a:t>
            </a:r>
          </a:p>
          <a:p>
            <a:pPr lvl="1"/>
            <a:r>
              <a:rPr lang="en-US" dirty="0"/>
              <a:t>In collaboration with </a:t>
            </a:r>
            <a:r>
              <a:rPr lang="en-US" dirty="0" smtClean="0"/>
              <a:t>WP2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Failures</a:t>
            </a:r>
          </a:p>
          <a:p>
            <a:pPr lvl="1"/>
            <a:r>
              <a:rPr lang="en-US" dirty="0" smtClean="0"/>
              <a:t>Tracking simulations </a:t>
            </a:r>
            <a:r>
              <a:rPr lang="en-US" dirty="0"/>
              <a:t>of failure </a:t>
            </a:r>
            <a:r>
              <a:rPr lang="en-US" dirty="0" smtClean="0"/>
              <a:t>scenarios to study global loss pattern and impacts on collimators: asynchronous beam dump, injection failure, crab cavities, CLIQ… </a:t>
            </a:r>
          </a:p>
          <a:p>
            <a:pPr lvl="1"/>
            <a:r>
              <a:rPr lang="en-US" dirty="0" smtClean="0"/>
              <a:t>In collaboration with WP7</a:t>
            </a:r>
          </a:p>
          <a:p>
            <a:pPr lvl="1"/>
            <a:r>
              <a:rPr lang="en-US" dirty="0" smtClean="0"/>
              <a:t>verify </a:t>
            </a:r>
            <a:r>
              <a:rPr lang="en-US" dirty="0"/>
              <a:t>protection of aperture and sensitive collimators</a:t>
            </a:r>
          </a:p>
          <a:p>
            <a:pPr lvl="2"/>
            <a:r>
              <a:rPr lang="en-US" dirty="0"/>
              <a:t>Potential need for of energy deposition and </a:t>
            </a:r>
            <a:r>
              <a:rPr lang="en-US" dirty="0" err="1"/>
              <a:t>thermomechanical</a:t>
            </a:r>
            <a:r>
              <a:rPr lang="en-US" dirty="0"/>
              <a:t> studies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8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proton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Quench test</a:t>
            </a:r>
            <a:endParaRPr lang="en-US" dirty="0" smtClean="0"/>
          </a:p>
          <a:p>
            <a:pPr lvl="1"/>
            <a:r>
              <a:rPr lang="en-US" dirty="0" smtClean="0"/>
              <a:t>Experimental test</a:t>
            </a:r>
            <a:r>
              <a:rPr lang="en-US" dirty="0" smtClean="0"/>
              <a:t>– excite high losses, corresponding to HL-LHC design beam loss power of ~1MW, and observe if the collimation system can handle this without quench</a:t>
            </a:r>
          </a:p>
          <a:p>
            <a:pPr lvl="1"/>
            <a:r>
              <a:rPr lang="en-US" dirty="0" smtClean="0"/>
              <a:t>First tests done with B2; could not reach 1 MW due to dumps on fast BLM running sums or collimator temperature</a:t>
            </a:r>
          </a:p>
          <a:p>
            <a:pPr lvl="1"/>
            <a:r>
              <a:rPr lang="en-US" dirty="0" smtClean="0"/>
              <a:t>2025: new test proposed on B1, hope some of the previous limitations are mitigated by new BLMs mounted on the tunnel wall</a:t>
            </a:r>
          </a:p>
          <a:p>
            <a:pPr lvl="1"/>
            <a:r>
              <a:rPr lang="en-US" dirty="0" smtClean="0"/>
              <a:t>Studied collimator robustness under these loads in the past – likely no new simulations needed in 2025</a:t>
            </a:r>
          </a:p>
          <a:p>
            <a:pPr lvl="1"/>
            <a:r>
              <a:rPr lang="en-US" dirty="0" smtClean="0"/>
              <a:t>Still of interest to study </a:t>
            </a:r>
            <a:r>
              <a:rPr lang="en-US" dirty="0" err="1" smtClean="0"/>
              <a:t>thermomechanical</a:t>
            </a:r>
            <a:r>
              <a:rPr lang="en-US" dirty="0" smtClean="0"/>
              <a:t> response of TCSPM during 2022 quench test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BLM </a:t>
            </a:r>
            <a:r>
              <a:rPr lang="en-US" dirty="0" smtClean="0">
                <a:solidFill>
                  <a:srgbClr val="FF0000"/>
                </a:solidFill>
              </a:rPr>
              <a:t>thresholds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Previous studies on operational thresholds for </a:t>
            </a:r>
            <a:r>
              <a:rPr lang="en-US" dirty="0" err="1" smtClean="0"/>
              <a:t>Pb</a:t>
            </a:r>
            <a:r>
              <a:rPr lang="en-US" dirty="0" smtClean="0"/>
              <a:t> ion operation</a:t>
            </a:r>
          </a:p>
          <a:p>
            <a:pPr lvl="1"/>
            <a:r>
              <a:rPr lang="en-US" dirty="0" smtClean="0"/>
              <a:t>Ongoing studies on proton losses at start of ramp</a:t>
            </a:r>
          </a:p>
          <a:p>
            <a:pPr lvl="1"/>
            <a:r>
              <a:rPr lang="en-US" dirty="0" smtClean="0"/>
              <a:t>Typically studies of tracking, energy deposition, and </a:t>
            </a:r>
            <a:r>
              <a:rPr lang="en-US" dirty="0" err="1" smtClean="0"/>
              <a:t>thermomechanical</a:t>
            </a:r>
            <a:r>
              <a:rPr lang="en-US" dirty="0" smtClean="0"/>
              <a:t> response to quantify allowed losses </a:t>
            </a:r>
            <a:r>
              <a:rPr lang="en-US" dirty="0" err="1" smtClean="0"/>
              <a:t>vs</a:t>
            </a:r>
            <a:r>
              <a:rPr lang="en-US" dirty="0" smtClean="0"/>
              <a:t> collimator robustness</a:t>
            </a:r>
          </a:p>
          <a:p>
            <a:pPr lvl="1"/>
            <a:r>
              <a:rPr lang="en-US" dirty="0" smtClean="0"/>
              <a:t>Proposed to implement ANSYS models for all collimator types to quickly react in case of encountered operational bottlenecks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collaboration with BLM threshold WG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34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</a:t>
            </a:r>
            <a:r>
              <a:rPr lang="en-US" dirty="0" err="1" smtClean="0"/>
              <a:t>Pb</a:t>
            </a:r>
            <a:r>
              <a:rPr lang="en-US" dirty="0" smtClean="0"/>
              <a:t> ion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64269"/>
            <a:ext cx="7920000" cy="399571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1202E4"/>
                </a:solidFill>
              </a:rPr>
              <a:t>All HL-LHC upgrades for ions installed – full HL-LHC performance should be available already</a:t>
            </a:r>
          </a:p>
          <a:p>
            <a:pPr lvl="1"/>
            <a:r>
              <a:rPr lang="en-US" dirty="0"/>
              <a:t>Reminder: 11T dipoles not installed in LS2, now using crystal collimation to improve cleaning</a:t>
            </a:r>
          </a:p>
          <a:p>
            <a:pPr lvl="1"/>
            <a:r>
              <a:rPr lang="en-US" dirty="0" smtClean="0"/>
              <a:t>2023 operation limited by beam losses – a lot of follow-up studies done to eliminate source of losses and improve cleaning</a:t>
            </a:r>
          </a:p>
          <a:p>
            <a:pPr lvl="1"/>
            <a:r>
              <a:rPr lang="en-US" dirty="0" smtClean="0"/>
              <a:t>Strong improvement in 2024, but still ongoing work to optimize the cleaning setup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BLM thresholds for ions</a:t>
            </a:r>
          </a:p>
          <a:p>
            <a:pPr lvl="1"/>
            <a:r>
              <a:rPr lang="en-US" dirty="0" smtClean="0"/>
              <a:t>Simulation campaign of collimator robustness, together with BLM threshold WG, </a:t>
            </a:r>
            <a:r>
              <a:rPr lang="en-US" dirty="0"/>
              <a:t>allowed increased </a:t>
            </a:r>
            <a:r>
              <a:rPr lang="en-US" dirty="0" smtClean="0"/>
              <a:t>BLM thresholds in 2024</a:t>
            </a:r>
          </a:p>
          <a:p>
            <a:pPr lvl="1"/>
            <a:r>
              <a:rPr lang="en-US" dirty="0" smtClean="0"/>
              <a:t>Tracking, energy deposition, </a:t>
            </a:r>
            <a:r>
              <a:rPr lang="en-US" dirty="0" err="1" smtClean="0"/>
              <a:t>thermomechanical</a:t>
            </a:r>
            <a:r>
              <a:rPr lang="en-US" dirty="0" smtClean="0"/>
              <a:t> response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Crystal collimation quench test</a:t>
            </a:r>
          </a:p>
          <a:p>
            <a:pPr lvl="1"/>
            <a:r>
              <a:rPr lang="en-US" dirty="0" smtClean="0"/>
              <a:t>Excite HL-LHC design losses, verify if they can be sustained without quench</a:t>
            </a:r>
          </a:p>
          <a:p>
            <a:pPr lvl="1"/>
            <a:r>
              <a:rPr lang="en-US" dirty="0" smtClean="0"/>
              <a:t>Planned in 2024, but not done due to machine downtime. Re-proposed for 2025</a:t>
            </a:r>
          </a:p>
          <a:p>
            <a:pPr lvl="1"/>
            <a:r>
              <a:rPr lang="en-US" dirty="0" smtClean="0"/>
              <a:t>Preparatory studies of collimator robustness (tracking + energy deposition + </a:t>
            </a:r>
            <a:r>
              <a:rPr lang="en-US" dirty="0" err="1" smtClean="0"/>
              <a:t>thermomechanical</a:t>
            </a:r>
            <a:r>
              <a:rPr lang="en-US" dirty="0" smtClean="0"/>
              <a:t> response) – strong </a:t>
            </a:r>
            <a:r>
              <a:rPr lang="en-US" dirty="0" err="1" smtClean="0"/>
              <a:t>synnergy</a:t>
            </a:r>
            <a:r>
              <a:rPr lang="en-US" dirty="0" smtClean="0"/>
              <a:t> with BLM threshold studies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4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</a:t>
            </a:r>
            <a:r>
              <a:rPr lang="en-US" dirty="0" err="1" smtClean="0"/>
              <a:t>Pb</a:t>
            </a:r>
            <a:r>
              <a:rPr lang="en-US" dirty="0" smtClean="0"/>
              <a:t> ion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64269"/>
            <a:ext cx="7920000" cy="39957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1202E4"/>
                </a:solidFill>
              </a:rPr>
              <a:t>New IR7 optics for ions and crystal collimation</a:t>
            </a:r>
          </a:p>
          <a:p>
            <a:pPr lvl="1"/>
            <a:r>
              <a:rPr lang="en-US" dirty="0" smtClean="0"/>
              <a:t>Similarly to protons, new IR7 optics developed for </a:t>
            </a:r>
            <a:r>
              <a:rPr lang="en-US" dirty="0" err="1" smtClean="0"/>
              <a:t>Pb</a:t>
            </a:r>
            <a:r>
              <a:rPr lang="en-US" dirty="0" smtClean="0"/>
              <a:t> ions</a:t>
            </a:r>
          </a:p>
          <a:p>
            <a:pPr lvl="1"/>
            <a:r>
              <a:rPr lang="en-US" dirty="0" smtClean="0"/>
              <a:t>Main goal: cleaning improvement (impedance not critical)</a:t>
            </a:r>
          </a:p>
          <a:p>
            <a:pPr lvl="1"/>
            <a:r>
              <a:rPr lang="en-US" dirty="0" smtClean="0"/>
              <a:t>Proposal for experimental test in 2025</a:t>
            </a:r>
            <a:endParaRPr lang="en-US" dirty="0" smtClean="0"/>
          </a:p>
          <a:p>
            <a:endParaRPr lang="en-US" dirty="0" smtClean="0">
              <a:solidFill>
                <a:srgbClr val="1202E4"/>
              </a:solidFill>
            </a:endParaRPr>
          </a:p>
          <a:p>
            <a:r>
              <a:rPr lang="en-US" dirty="0" smtClean="0">
                <a:solidFill>
                  <a:srgbClr val="1202E4"/>
                </a:solidFill>
              </a:rPr>
              <a:t>Failure modes with crystals</a:t>
            </a:r>
          </a:p>
          <a:p>
            <a:pPr lvl="1"/>
            <a:r>
              <a:rPr lang="en-US" dirty="0" smtClean="0"/>
              <a:t>Presently using old CFC secondary collimators as crystal absorbers in the H plane, but new coated </a:t>
            </a:r>
            <a:r>
              <a:rPr lang="en-US" dirty="0" err="1" smtClean="0"/>
              <a:t>MoGr</a:t>
            </a:r>
            <a:r>
              <a:rPr lang="en-US" dirty="0" smtClean="0"/>
              <a:t> </a:t>
            </a:r>
            <a:r>
              <a:rPr lang="en-US" dirty="0" err="1" smtClean="0"/>
              <a:t>secondaries</a:t>
            </a:r>
            <a:r>
              <a:rPr lang="en-US" dirty="0" smtClean="0"/>
              <a:t> in V plane</a:t>
            </a:r>
          </a:p>
          <a:p>
            <a:pPr lvl="1"/>
            <a:r>
              <a:rPr lang="en-US" dirty="0" smtClean="0"/>
              <a:t>Can the channeled halo be sustained on coated secondary collimator in case of failures ? </a:t>
            </a:r>
          </a:p>
          <a:p>
            <a:pPr lvl="1"/>
            <a:r>
              <a:rPr lang="en-US" dirty="0" smtClean="0"/>
              <a:t>To be studied: channeled halo on coating in case of asynchronous beam dump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3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</a:t>
            </a:r>
            <a:r>
              <a:rPr lang="en-US" dirty="0" err="1" smtClean="0"/>
              <a:t>Pb</a:t>
            </a:r>
            <a:r>
              <a:rPr lang="en-US" dirty="0" smtClean="0"/>
              <a:t> ion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1202E4"/>
                </a:solidFill>
              </a:rPr>
              <a:t>ALICE background studies</a:t>
            </a:r>
          </a:p>
          <a:p>
            <a:pPr lvl="1"/>
            <a:r>
              <a:rPr lang="en-US" dirty="0" smtClean="0"/>
              <a:t>Strong background observed in 2023, prevented data taking at ALICE</a:t>
            </a:r>
          </a:p>
          <a:p>
            <a:pPr lvl="1"/>
            <a:r>
              <a:rPr lang="en-US" dirty="0" smtClean="0"/>
              <a:t>Crash effort enabled understanding and mitigation of the main component (fragmented Pb207 ions from IR7 collimators hitting tertiary collimator and showering on ALICE)</a:t>
            </a:r>
          </a:p>
          <a:p>
            <a:pPr lvl="1"/>
            <a:r>
              <a:rPr lang="en-US" dirty="0" smtClean="0"/>
              <a:t>Some background still remains – acceptable for operation, but requests to reduce further if possible</a:t>
            </a:r>
          </a:p>
          <a:p>
            <a:pPr lvl="1"/>
            <a:r>
              <a:rPr lang="en-US" dirty="0" smtClean="0"/>
              <a:t>Ongoing studies to identify background source and further alleviation measures</a:t>
            </a:r>
          </a:p>
          <a:p>
            <a:endParaRPr lang="en-US" dirty="0"/>
          </a:p>
          <a:p>
            <a:r>
              <a:rPr lang="en-US" dirty="0" smtClean="0"/>
              <a:t>Tracking </a:t>
            </a:r>
            <a:r>
              <a:rPr lang="en-US" dirty="0" smtClean="0"/>
              <a:t>of 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 ion losses in IR3 </a:t>
            </a:r>
            <a:endParaRPr lang="en-US" dirty="0" smtClean="0">
              <a:solidFill>
                <a:srgbClr val="1202E4"/>
              </a:solidFill>
            </a:endParaRPr>
          </a:p>
          <a:p>
            <a:pPr lvl="1"/>
            <a:r>
              <a:rPr lang="en-US" dirty="0" smtClean="0"/>
              <a:t>halo </a:t>
            </a:r>
            <a:r>
              <a:rPr lang="en-US" dirty="0" smtClean="0"/>
              <a:t>and collisional </a:t>
            </a:r>
            <a:r>
              <a:rPr lang="en-US" dirty="0" smtClean="0"/>
              <a:t>losses</a:t>
            </a:r>
          </a:p>
          <a:p>
            <a:pPr lvl="1"/>
            <a:r>
              <a:rPr lang="en-US" dirty="0" smtClean="0"/>
              <a:t>Gives important inputs to IR3 dose estimates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Potentially study </a:t>
            </a:r>
            <a:r>
              <a:rPr lang="en-US" dirty="0" smtClean="0">
                <a:solidFill>
                  <a:srgbClr val="1202E4"/>
                </a:solidFill>
              </a:rPr>
              <a:t>collimation of future ion beams </a:t>
            </a:r>
            <a:r>
              <a:rPr lang="en-US" dirty="0" smtClean="0">
                <a:solidFill>
                  <a:srgbClr val="1202E4"/>
                </a:solidFill>
              </a:rPr>
              <a:t>in Run 5</a:t>
            </a:r>
          </a:p>
          <a:p>
            <a:pPr lvl="1"/>
            <a:r>
              <a:rPr lang="en-US" dirty="0" smtClean="0"/>
              <a:t>ALICE3 </a:t>
            </a:r>
            <a:r>
              <a:rPr lang="en-US" dirty="0" smtClean="0"/>
              <a:t>letter of </a:t>
            </a:r>
            <a:r>
              <a:rPr lang="en-US" dirty="0" smtClean="0"/>
              <a:t>intent asks for significantly higher NN-luminosity – potential to increase luminosity with </a:t>
            </a:r>
            <a:r>
              <a:rPr lang="en-US" dirty="0" err="1" smtClean="0"/>
              <a:t>with</a:t>
            </a:r>
            <a:r>
              <a:rPr lang="en-US" dirty="0" smtClean="0"/>
              <a:t> other ions than </a:t>
            </a:r>
            <a:r>
              <a:rPr lang="en-US" dirty="0" err="1" smtClean="0"/>
              <a:t>Pb</a:t>
            </a:r>
            <a:r>
              <a:rPr lang="en-US" dirty="0" smtClean="0"/>
              <a:t> and alternative production schemes</a:t>
            </a:r>
          </a:p>
          <a:p>
            <a:pPr lvl="1"/>
            <a:r>
              <a:rPr lang="en-US" dirty="0" smtClean="0"/>
              <a:t>Need to study collimation cleaning and collisional losses with these other ions</a:t>
            </a:r>
          </a:p>
          <a:p>
            <a:pPr lvl="2"/>
            <a:r>
              <a:rPr lang="en-US" dirty="0" smtClean="0"/>
              <a:t>Account for higher stored beam energy and higher luminosity!</a:t>
            </a:r>
          </a:p>
          <a:p>
            <a:pPr lvl="2"/>
            <a:r>
              <a:rPr lang="en-US" dirty="0" smtClean="0"/>
              <a:t>Tracking, energy deposition – to be seen if other studies are needed</a:t>
            </a:r>
          </a:p>
          <a:p>
            <a:pPr lvl="1"/>
            <a:r>
              <a:rPr lang="en-US" dirty="0" smtClean="0"/>
              <a:t>First experimental tests of crystal collimation proposed with oxygen and neon in 2025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6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ion collisional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1202E4"/>
                </a:solidFill>
              </a:rPr>
              <a:t>In close collaboration with WP10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BFPP losses in </a:t>
            </a:r>
            <a:r>
              <a:rPr lang="en-US" dirty="0" err="1" smtClean="0">
                <a:solidFill>
                  <a:srgbClr val="1202E4"/>
                </a:solidFill>
              </a:rPr>
              <a:t>Pb-Pb</a:t>
            </a:r>
            <a:r>
              <a:rPr lang="en-US" dirty="0" smtClean="0">
                <a:solidFill>
                  <a:srgbClr val="1202E4"/>
                </a:solidFill>
              </a:rPr>
              <a:t> </a:t>
            </a:r>
          </a:p>
          <a:p>
            <a:pPr lvl="1"/>
            <a:r>
              <a:rPr lang="en-US" dirty="0" smtClean="0"/>
              <a:t>alleviated with new TCLD collimators in IR2 and orbit bumps in IR1/5</a:t>
            </a:r>
          </a:p>
          <a:p>
            <a:pPr lvl="1"/>
            <a:r>
              <a:rPr lang="en-US" dirty="0" smtClean="0"/>
              <a:t>Request for high luminosity in IR8 – </a:t>
            </a:r>
            <a:r>
              <a:rPr lang="en-US" dirty="0" smtClean="0"/>
              <a:t>re-use TCLDs built for IR7 but not used?</a:t>
            </a:r>
          </a:p>
          <a:p>
            <a:pPr lvl="2"/>
            <a:r>
              <a:rPr lang="en-US" dirty="0" smtClean="0"/>
              <a:t>Not part of HL-LHC baseline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Load from collisional losses in p-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 </a:t>
            </a:r>
          </a:p>
          <a:p>
            <a:pPr lvl="1"/>
            <a:r>
              <a:rPr lang="en-US" dirty="0" smtClean="0"/>
              <a:t>Imposed limit on luminosity in 2016 p-</a:t>
            </a:r>
            <a:r>
              <a:rPr lang="en-US" dirty="0" err="1" smtClean="0"/>
              <a:t>Pb</a:t>
            </a:r>
            <a:r>
              <a:rPr lang="en-US" dirty="0" smtClean="0"/>
              <a:t> run</a:t>
            </a:r>
          </a:p>
          <a:p>
            <a:pPr lvl="1"/>
            <a:r>
              <a:rPr lang="en-US" dirty="0" smtClean="0"/>
              <a:t>Need to study if present TCL and TCLD collimators can alleviate these losses</a:t>
            </a:r>
          </a:p>
          <a:p>
            <a:pPr lvl="1"/>
            <a:r>
              <a:rPr lang="en-US" dirty="0" smtClean="0"/>
              <a:t>What is the limit at </a:t>
            </a:r>
            <a:r>
              <a:rPr lang="en-US" dirty="0" err="1" smtClean="0"/>
              <a:t>LHCb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2025.04.07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7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8946e33d-fd2f-4ae4-8ee9-d90c129cdf9e"/>
    <ds:schemaRef ds:uri="http://purl.org/dc/terms/"/>
    <ds:schemaRef ds:uri="http://schemas.microsoft.com/office/2006/metadata/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29724</TotalTime>
  <Words>1284</Words>
  <Application>Microsoft Office PowerPoint</Application>
  <PresentationFormat>On-screen Show (16:9)</PresentationFormat>
  <Paragraphs>164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Overview of ongoing and future studies for WP5.1</vt:lpstr>
      <vt:lpstr>Introduction</vt:lpstr>
      <vt:lpstr>Studies of proton collimation</vt:lpstr>
      <vt:lpstr>Studies of proton collimation</vt:lpstr>
      <vt:lpstr>Studies of proton collimation</vt:lpstr>
      <vt:lpstr>Studies of Pb ion collimation</vt:lpstr>
      <vt:lpstr>Studies of Pb ion collimation</vt:lpstr>
      <vt:lpstr>Studies of Pb ion collimation</vt:lpstr>
      <vt:lpstr>Pb ion collisional losses</vt:lpstr>
      <vt:lpstr>Studies of beam halo</vt:lpstr>
      <vt:lpstr>Conclusions</vt:lpstr>
      <vt:lpstr>Thanks for the attention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Roderik</cp:lastModifiedBy>
  <cp:revision>292</cp:revision>
  <dcterms:created xsi:type="dcterms:W3CDTF">2016-02-11T10:47:23Z</dcterms:created>
  <dcterms:modified xsi:type="dcterms:W3CDTF">2025-04-07T14:46:46Z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