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589" r:id="rId5"/>
    <p:sldId id="610" r:id="rId6"/>
    <p:sldId id="594" r:id="rId7"/>
    <p:sldId id="611" r:id="rId8"/>
    <p:sldId id="612" r:id="rId9"/>
    <p:sldId id="613" r:id="rId10"/>
    <p:sldId id="615" r:id="rId11"/>
    <p:sldId id="614" r:id="rId12"/>
    <p:sldId id="593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20" autoAdjust="0"/>
    <p:restoredTop sz="94660"/>
  </p:normalViewPr>
  <p:slideViewPr>
    <p:cSldViewPr snapToObjects="1" showGuides="1">
      <p:cViewPr varScale="1">
        <p:scale>
          <a:sx n="206" d="100"/>
          <a:sy n="206" d="100"/>
        </p:scale>
        <p:origin x="702" y="180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1600" y="1896750"/>
            <a:ext cx="7200000" cy="1350000"/>
          </a:xfrm>
        </p:spPr>
        <p:txBody>
          <a:bodyPr/>
          <a:lstStyle/>
          <a:p>
            <a:r>
              <a:rPr lang="en-GB" dirty="0"/>
              <a:t>Follow-up of the TCLPX jaw sag after thermal test</a:t>
            </a:r>
            <a:br>
              <a:rPr lang="en-GB" dirty="0"/>
            </a:br>
            <a:r>
              <a:rPr lang="en-GB" dirty="0"/>
              <a:t>07/04/2025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Thibaut Parmentier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19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07528-1A21-A66B-77D4-C3FA59CB1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A8FBB6-72FD-C868-3ADA-1A979D04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of the situation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09E07B-B469-8159-A59C-B98C5DDFD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8496504" cy="4032448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HCTCLPX__320-CZ000001 jaw assembly 25/03, tightening with 5 Nm</a:t>
            </a:r>
          </a:p>
          <a:p>
            <a:pPr algn="l"/>
            <a:r>
              <a:rPr lang="en-GB" sz="2000" dirty="0"/>
              <a:t>Thermal test, 6 cycles: results accepted</a:t>
            </a:r>
          </a:p>
          <a:p>
            <a:pPr algn="l"/>
            <a:r>
              <a:rPr lang="en-GB" sz="2000" dirty="0"/>
              <a:t>Metrology, flatness of the active plane, tolerance 100 µm</a:t>
            </a:r>
          </a:p>
          <a:p>
            <a:pPr lvl="1" algn="l"/>
            <a:r>
              <a:rPr lang="en-GB" sz="1600" dirty="0"/>
              <a:t>Active surface facing down: flatness 150 µm, convex parabolic shape. </a:t>
            </a:r>
          </a:p>
          <a:p>
            <a:pPr lvl="1" algn="l"/>
            <a:r>
              <a:rPr lang="en-GB" sz="1600" dirty="0"/>
              <a:t>Active surface facing to the side: flatness 120 µm, convex parabolic shape</a:t>
            </a:r>
          </a:p>
          <a:p>
            <a:pPr algn="l"/>
            <a:r>
              <a:rPr lang="en-GB" sz="2000" dirty="0"/>
              <a:t>Loosening and tightening the blocks in situ at 5 Nm with the active surface facing to the side.</a:t>
            </a:r>
          </a:p>
          <a:p>
            <a:pPr algn="l"/>
            <a:r>
              <a:rPr lang="en-GB" sz="2000" dirty="0"/>
              <a:t>Metrology, active surface facing to the side, flatness 54 µm</a:t>
            </a:r>
          </a:p>
          <a:p>
            <a:pPr algn="l"/>
            <a:r>
              <a:rPr lang="en-GB" sz="2000" dirty="0"/>
              <a:t>Thermal test, 6 cycles</a:t>
            </a:r>
          </a:p>
          <a:p>
            <a:pPr marL="0" indent="0" algn="l">
              <a:buNone/>
            </a:pPr>
            <a:endParaRPr lang="en-GB" sz="2000" dirty="0"/>
          </a:p>
          <a:p>
            <a:pPr algn="l"/>
            <a:endParaRPr lang="en-GB" sz="2000" dirty="0"/>
          </a:p>
          <a:p>
            <a:pPr marL="457200" lvl="1" indent="0" algn="l">
              <a:buNone/>
            </a:pPr>
            <a:endParaRPr lang="en-GB" sz="12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054898A-CCF8-3413-24E8-3BC7ACFBC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Une image contenant échelle, sol, mur, intérieur&#10;&#10;Le contenu généré par l’IA peut être incorrect.">
            <a:extLst>
              <a:ext uri="{FF2B5EF4-FFF2-40B4-BE49-F238E27FC236}">
                <a16:creationId xmlns:a16="http://schemas.microsoft.com/office/drawing/2014/main" id="{19076EE0-742F-2BF0-125C-C5E3771667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308" t="38799" r="3077" b="18912"/>
          <a:stretch/>
        </p:blipFill>
        <p:spPr>
          <a:xfrm>
            <a:off x="3851920" y="3338811"/>
            <a:ext cx="4531182" cy="169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401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414A9C-E28F-015D-8A5E-9144CA121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Visit to Cinel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C1A9F3-41CE-4008-6461-54DC7EC20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960440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Wednesday 02/04/2025 14:00 to Friday 04/04/2025 18:00</a:t>
            </a:r>
          </a:p>
          <a:p>
            <a:pPr algn="l"/>
            <a:r>
              <a:rPr lang="en-GB" sz="2000" dirty="0"/>
              <a:t>Main objective: solve the TCLPX sag issue</a:t>
            </a:r>
          </a:p>
          <a:p>
            <a:pPr algn="l"/>
            <a:r>
              <a:rPr lang="en-GB" sz="2000" dirty="0"/>
              <a:t>Participants:</a:t>
            </a:r>
          </a:p>
          <a:p>
            <a:pPr lvl="1" algn="l"/>
            <a:r>
              <a:rPr lang="en-GB" sz="1200" dirty="0"/>
              <a:t>CERN:	Francois-Xavier</a:t>
            </a:r>
          </a:p>
          <a:p>
            <a:pPr marL="457200" lvl="1" indent="0" algn="l">
              <a:buNone/>
            </a:pPr>
            <a:r>
              <a:rPr lang="en-GB" sz="1200" dirty="0"/>
              <a:t>		</a:t>
            </a:r>
            <a:r>
              <a:rPr lang="en-GB" sz="1200" dirty="0" err="1"/>
              <a:t>Régis</a:t>
            </a:r>
            <a:endParaRPr lang="en-GB" sz="1200" dirty="0"/>
          </a:p>
          <a:p>
            <a:pPr marL="457200" lvl="1" indent="0" algn="l">
              <a:buNone/>
            </a:pPr>
            <a:r>
              <a:rPr lang="en-GB" sz="1200" dirty="0"/>
              <a:t>		Rémi</a:t>
            </a:r>
          </a:p>
          <a:p>
            <a:pPr marL="457200" lvl="1" indent="0" algn="l">
              <a:buNone/>
            </a:pPr>
            <a:r>
              <a:rPr lang="en-GB" sz="1200" dirty="0"/>
              <a:t>		Thibaut</a:t>
            </a:r>
          </a:p>
          <a:p>
            <a:pPr marL="457200" lvl="1" indent="0" algn="l">
              <a:buNone/>
            </a:pPr>
            <a:endParaRPr lang="en-GB" sz="1200" dirty="0"/>
          </a:p>
          <a:p>
            <a:pPr lvl="1" algn="l"/>
            <a:r>
              <a:rPr lang="en-GB" sz="1200" dirty="0"/>
              <a:t>Cinel:	Roberto	(Technical expertise)</a:t>
            </a:r>
          </a:p>
          <a:p>
            <a:pPr marL="457200" lvl="1" indent="0" algn="l">
              <a:buNone/>
            </a:pPr>
            <a:r>
              <a:rPr lang="en-GB" sz="1200" dirty="0"/>
              <a:t>		</a:t>
            </a:r>
            <a:r>
              <a:rPr lang="en-GB" sz="1200" dirty="0" err="1"/>
              <a:t>Guiseppe</a:t>
            </a:r>
            <a:r>
              <a:rPr lang="en-GB" sz="1200" dirty="0"/>
              <a:t>	(Quality assurance)</a:t>
            </a:r>
          </a:p>
          <a:p>
            <a:pPr marL="457200" lvl="1" indent="0" algn="l">
              <a:buNone/>
            </a:pPr>
            <a:r>
              <a:rPr lang="en-GB" sz="1200" dirty="0"/>
              <a:t>		Matteo	(Metrology)</a:t>
            </a:r>
          </a:p>
          <a:p>
            <a:pPr marL="457200" lvl="1" indent="0" algn="l">
              <a:buNone/>
            </a:pPr>
            <a:r>
              <a:rPr lang="en-GB" sz="1200" dirty="0"/>
              <a:t>		Christian	(Mechanical assembly)</a:t>
            </a:r>
          </a:p>
          <a:p>
            <a:pPr marL="457200" lvl="1" indent="0" algn="l">
              <a:buNone/>
            </a:pPr>
            <a:r>
              <a:rPr lang="en-GB" sz="1200" dirty="0"/>
              <a:t>		</a:t>
            </a:r>
            <a:r>
              <a:rPr lang="en-GB" sz="1200" dirty="0" err="1"/>
              <a:t>Joshue</a:t>
            </a:r>
            <a:r>
              <a:rPr lang="en-GB" sz="1200" dirty="0"/>
              <a:t>	(Mechanical assembly)</a:t>
            </a:r>
          </a:p>
          <a:p>
            <a:pPr marL="457200" lvl="1" indent="0" algn="l">
              <a:buNone/>
            </a:pPr>
            <a:endParaRPr lang="en-GB" sz="12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32BF992-1304-07ED-D06E-02CEDC4C6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590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AA6A3-F541-3F21-A58E-5DE4D12811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85172C-A540-BE09-8F35-E87FF7A1D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LHCTCLPX__0320 Timeline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A71678-BE5D-9632-2EE8-251187298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8424496" cy="4032448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Metrology, active surface facing to the side, flatness 120 µm (identical results as before)</a:t>
            </a:r>
          </a:p>
          <a:p>
            <a:pPr algn="l"/>
            <a:r>
              <a:rPr lang="en-GB" sz="2000" dirty="0"/>
              <a:t>Loosening and tightening the blocks in situ at 4 Nm with the active surface facing to the side.</a:t>
            </a:r>
          </a:p>
          <a:p>
            <a:pPr algn="l"/>
            <a:r>
              <a:rPr lang="en-GB" sz="2000" dirty="0"/>
              <a:t>Metrology, active surface facing to the side, flatness 76 µm</a:t>
            </a:r>
          </a:p>
          <a:p>
            <a:pPr algn="l"/>
            <a:r>
              <a:rPr lang="en-GB" sz="2000" dirty="0"/>
              <a:t>Re-assembly with the blocks on a marble, tightening with 4 Nm</a:t>
            </a:r>
          </a:p>
          <a:p>
            <a:pPr algn="l"/>
            <a:r>
              <a:rPr lang="en-GB" sz="2000" dirty="0"/>
              <a:t>Metrology, active surface facing to the side, flatness 47 µm</a:t>
            </a:r>
          </a:p>
          <a:p>
            <a:pPr algn="l"/>
            <a:r>
              <a:rPr lang="en-GB" sz="2000" dirty="0"/>
              <a:t>Bakeout proposed by CERN (in correspondence with the prototype production)</a:t>
            </a:r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400" dirty="0"/>
          </a:p>
          <a:p>
            <a:pPr algn="l"/>
            <a:endParaRPr lang="en-GB" sz="2000" dirty="0"/>
          </a:p>
          <a:p>
            <a:pPr marL="457200" lvl="1" indent="0" algn="l">
              <a:buNone/>
            </a:pPr>
            <a:endParaRPr lang="en-GB" sz="12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56C6B5-32E2-4711-40EF-56E3D5A81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8875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33BDDF-66DA-EBD6-A11A-61247A989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3A98F1-784F-8471-EC5B-F808DE102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LHCTCLPX__0319 Timeline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982E2C-CFB4-CDFB-39A4-1152F133C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8424496" cy="4032448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HCTCLPX__319-CZ000001 jaw assembly 01/04,wrong washers' type, tightening with 4 Nm</a:t>
            </a:r>
          </a:p>
          <a:p>
            <a:pPr algn="l"/>
            <a:r>
              <a:rPr lang="en-GB" sz="2000" dirty="0"/>
              <a:t>Thermal test, 6 cycles: results accepted</a:t>
            </a:r>
          </a:p>
          <a:p>
            <a:pPr algn="l"/>
            <a:r>
              <a:rPr lang="en-GB" sz="2000" dirty="0"/>
              <a:t>Metrology, active surface facing to the side, flatness 120 µm (identical results as for HCTCLPX__320-CZ000001)</a:t>
            </a:r>
          </a:p>
          <a:p>
            <a:pPr algn="l"/>
            <a:r>
              <a:rPr lang="en-GB" sz="2000" dirty="0"/>
              <a:t>Disassembly on a marble, applying graphite coating to the backside of the </a:t>
            </a:r>
            <a:r>
              <a:rPr lang="en-GB" sz="2000" dirty="0" err="1"/>
              <a:t>Inermet</a:t>
            </a:r>
            <a:r>
              <a:rPr lang="en-GB" sz="2000" dirty="0"/>
              <a:t> blocks with discarded TCSPM block and cleaning the dust</a:t>
            </a:r>
          </a:p>
          <a:p>
            <a:pPr algn="l"/>
            <a:r>
              <a:rPr lang="en-GB" sz="2000" dirty="0"/>
              <a:t>Reassembly with correct washers and tightening with 4 Nm</a:t>
            </a:r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400" dirty="0"/>
          </a:p>
          <a:p>
            <a:pPr algn="l"/>
            <a:endParaRPr lang="en-GB" sz="2000" dirty="0"/>
          </a:p>
          <a:p>
            <a:pPr marL="457200" lvl="1" indent="0" algn="l">
              <a:buNone/>
            </a:pPr>
            <a:endParaRPr lang="en-GB" sz="12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B6B98F-A20B-5428-DAB7-64471B303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Une image contenant intérieur, personne, outil, découper&#10;&#10;Le contenu généré par l’IA peut être incorrect.">
            <a:extLst>
              <a:ext uri="{FF2B5EF4-FFF2-40B4-BE49-F238E27FC236}">
                <a16:creationId xmlns:a16="http://schemas.microsoft.com/office/drawing/2014/main" id="{14AC4E3D-2572-FFFC-AB32-41656177AC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10" b="19072"/>
          <a:stretch/>
        </p:blipFill>
        <p:spPr>
          <a:xfrm>
            <a:off x="1475655" y="3358674"/>
            <a:ext cx="3024337" cy="1733355"/>
          </a:xfrm>
          <a:prstGeom prst="rect">
            <a:avLst/>
          </a:prstGeom>
        </p:spPr>
      </p:pic>
      <p:pic>
        <p:nvPicPr>
          <p:cNvPr id="10" name="Image 9" descr="Une image contenant personne, voiture, intérieur, main&#10;&#10;Le contenu généré par l’IA peut être incorrect.">
            <a:extLst>
              <a:ext uri="{FF2B5EF4-FFF2-40B4-BE49-F238E27FC236}">
                <a16:creationId xmlns:a16="http://schemas.microsoft.com/office/drawing/2014/main" id="{C63134B5-D2AA-8AAF-C4BC-4E539ECEE7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001" b="19201"/>
          <a:stretch/>
        </p:blipFill>
        <p:spPr>
          <a:xfrm>
            <a:off x="4824248" y="3358674"/>
            <a:ext cx="3174689" cy="173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356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6994F-629E-5624-6F94-3C4CC6DEC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89BDF0-39F1-AD77-0522-40B76E40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LHCTCLPX__0319 Timeline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9F64608-2091-C71B-2E93-2F92F4822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8424496" cy="4032448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Thermal test, 6 cycles: 2 seconds slower, but still accepted</a:t>
            </a:r>
          </a:p>
          <a:p>
            <a:pPr algn="l"/>
            <a:r>
              <a:rPr lang="en-GB" sz="2000" dirty="0"/>
              <a:t>Metrology, active surface facing to the side, flatness 23 µm</a:t>
            </a:r>
          </a:p>
          <a:p>
            <a:pPr marL="0" indent="0" algn="l">
              <a:buNone/>
            </a:pPr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400" dirty="0"/>
          </a:p>
          <a:p>
            <a:pPr algn="l"/>
            <a:endParaRPr lang="en-GB" sz="2000" dirty="0"/>
          </a:p>
          <a:p>
            <a:pPr marL="457200" lvl="1" indent="0" algn="l">
              <a:buNone/>
            </a:pPr>
            <a:endParaRPr lang="en-GB" sz="12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64B735-AFB5-64F7-5F17-AEB82FC2E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24E981D-9D67-3DFB-C4DB-00C9F5029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698" y="1296432"/>
            <a:ext cx="5436604" cy="372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94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F3F58-3E95-DA52-AC12-5BD62E0B4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C32251-85CF-148C-B89D-0BAB8EC07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LHCTCLPX Summary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1D18D43-5C75-2E30-4249-CC8C37120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1BFEA1E-0D4D-F59E-327F-40281CA7DD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992799"/>
              </p:ext>
            </p:extLst>
          </p:nvPr>
        </p:nvGraphicFramePr>
        <p:xfrm>
          <a:off x="1524000" y="675000"/>
          <a:ext cx="6648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4264">
                  <a:extLst>
                    <a:ext uri="{9D8B030D-6E8A-4147-A177-3AD203B41FA5}">
                      <a16:colId xmlns:a16="http://schemas.microsoft.com/office/drawing/2014/main" val="1208959538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896191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HCTCLPX__320-CZ000001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Flatness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557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5 Nm, Thermal test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120 µm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52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5 Nm, Re-tightening in-situ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54 µm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501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5 Nm, Thermal test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120 µm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682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 Nm, Re-tightening in-situ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76 µm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960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 Nm, Reassembly on a marble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47 µm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03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 Nm, Bakeout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Pending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032167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6DB57CEF-5C0F-F5E3-3AF9-BED1ED35A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504562"/>
              </p:ext>
            </p:extLst>
          </p:nvPr>
        </p:nvGraphicFramePr>
        <p:xfrm>
          <a:off x="1524000" y="3363838"/>
          <a:ext cx="6648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4264">
                  <a:extLst>
                    <a:ext uri="{9D8B030D-6E8A-4147-A177-3AD203B41FA5}">
                      <a16:colId xmlns:a16="http://schemas.microsoft.com/office/drawing/2014/main" val="1208959538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896191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HCTCLPX__319-CZ000001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Flatness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557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 Nm, Thermal test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120 µm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528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 Nm, Graphite lubrification, Thermal test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23 µm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501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9833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FD1EDC-F946-36D2-012A-EADE902A5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1EB798-B498-1728-9F6F-ACA84B0C0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LHCTCLPX Next steps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5CBB0B-56F1-6EBC-FF7F-EF6A7C8DA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8424496" cy="4032448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HCTCLPX__320-CZ000001</a:t>
            </a:r>
          </a:p>
          <a:p>
            <a:pPr marL="719138" lvl="1" algn="l"/>
            <a:r>
              <a:rPr lang="en-GB" sz="1600" dirty="0"/>
              <a:t>If bakeout has been started: follow up with thermal test and metrology. Next, harmonize with HCTCLPX__319-CZ000001: Disassembly, graphite coating, thermal test and metrology to confirm the lubrification solution</a:t>
            </a:r>
          </a:p>
          <a:p>
            <a:pPr marL="719138" lvl="1" indent="0" algn="l">
              <a:buNone/>
            </a:pPr>
            <a:r>
              <a:rPr lang="en-GB" sz="1600" u="sng" dirty="0"/>
              <a:t>OR</a:t>
            </a:r>
            <a:r>
              <a:rPr lang="en-GB" sz="1600" dirty="0"/>
              <a:t> If bakeout has not been started: cancel the bakeout step and harmonize with HCTCLPX__319-CZ000001</a:t>
            </a:r>
          </a:p>
          <a:p>
            <a:pPr lvl="1" algn="l"/>
            <a:r>
              <a:rPr lang="en-GB" sz="1600" dirty="0"/>
              <a:t>Guiding plates adjustment and counter-drilling</a:t>
            </a:r>
          </a:p>
          <a:p>
            <a:pPr lvl="1" algn="l"/>
            <a:r>
              <a:rPr lang="en-GB" sz="1600" dirty="0"/>
              <a:t>Complete metrology, pressure test, pictures of the active plane, acceptance &amp; shipping to CERN</a:t>
            </a:r>
          </a:p>
          <a:p>
            <a:pPr algn="l"/>
            <a:r>
              <a:rPr lang="en-GB" sz="2000" dirty="0"/>
              <a:t>HCTCLPX__319-CZ000001</a:t>
            </a:r>
          </a:p>
          <a:p>
            <a:pPr lvl="1" algn="l"/>
            <a:r>
              <a:rPr lang="en-GB" sz="1600" dirty="0"/>
              <a:t>Guiding plates adjustment and counter-drilling</a:t>
            </a:r>
          </a:p>
          <a:p>
            <a:pPr lvl="1" algn="l"/>
            <a:r>
              <a:rPr lang="en-GB" sz="1600" dirty="0"/>
              <a:t>Complete metrology, pressure test, pictures of the active plane, acceptance &amp; shipping to CERN</a:t>
            </a:r>
          </a:p>
          <a:p>
            <a:pPr lvl="1" algn="l"/>
            <a:endParaRPr lang="en-GB" sz="1600" dirty="0"/>
          </a:p>
          <a:p>
            <a:pPr algn="l"/>
            <a:endParaRPr lang="en-GB" sz="2000" dirty="0"/>
          </a:p>
          <a:p>
            <a:pPr algn="l"/>
            <a:endParaRPr lang="en-GB" sz="2400" dirty="0"/>
          </a:p>
          <a:p>
            <a:pPr algn="l"/>
            <a:endParaRPr lang="en-GB" sz="2000" dirty="0"/>
          </a:p>
          <a:p>
            <a:pPr marL="457200" lvl="1" indent="0" algn="l">
              <a:buNone/>
            </a:pPr>
            <a:endParaRPr lang="en-GB" sz="12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6B28CB-5109-FA80-AF0F-71E81A92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1811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F7B21C7-5D0F-F944-DB6E-51E1CFCCF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103758"/>
            <a:ext cx="7920000" cy="540000"/>
          </a:xfrm>
        </p:spPr>
        <p:txBody>
          <a:bodyPr/>
          <a:lstStyle/>
          <a:p>
            <a:r>
              <a:rPr lang="en-GB" sz="4000" dirty="0"/>
              <a:t>Discussion</a:t>
            </a:r>
            <a:endParaRPr lang="LID4096" sz="40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5AA3FC3-150E-5B5F-E32B-CDC1478BF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7203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8946e33d-fd2f-4ae4-8ee9-d90c129cdf9e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10201</TotalTime>
  <Words>567</Words>
  <Application>Microsoft Office PowerPoint</Application>
  <PresentationFormat>Affichage à l'écran (16:9)</PresentationFormat>
  <Paragraphs>93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Follow-up of the TCLPX jaw sag after thermal test 07/04/2025</vt:lpstr>
      <vt:lpstr>Recap of the situation</vt:lpstr>
      <vt:lpstr>Visit to Cinel</vt:lpstr>
      <vt:lpstr>LHCTCLPX__0320 Timeline</vt:lpstr>
      <vt:lpstr>LHCTCLPX__0319 Timeline</vt:lpstr>
      <vt:lpstr>LHCTCLPX__0319 Timeline</vt:lpstr>
      <vt:lpstr>LHCTCLPX Summary</vt:lpstr>
      <vt:lpstr>LHCTCLPX Next steps</vt:lpstr>
      <vt:lpstr>Discussion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Thibaut Parmentier</cp:lastModifiedBy>
  <cp:revision>263</cp:revision>
  <dcterms:created xsi:type="dcterms:W3CDTF">2020-02-06T17:34:13Z</dcterms:created>
  <dcterms:modified xsi:type="dcterms:W3CDTF">2025-04-07T14:25:10Z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