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mkv" ContentType="video/unknown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modernComment_147_9729CC6B.xml" ContentType="application/vnd.ms-powerpoint.comments+xml"/>
  <Override PartName="/ppt/comments/modernComment_13D_5F8A0D53.xml" ContentType="application/vnd.ms-powerpoint.comments+xml"/>
  <Override PartName="/ppt/comments/modernComment_15F_809AEAFE.xml" ContentType="application/vnd.ms-powerpoint.comments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 bookmarkIdSeed="3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63" r:id="rId5"/>
    <p:sldId id="327" r:id="rId6"/>
    <p:sldId id="328" r:id="rId7"/>
    <p:sldId id="379" r:id="rId8"/>
    <p:sldId id="380" r:id="rId9"/>
    <p:sldId id="378" r:id="rId10"/>
    <p:sldId id="383" r:id="rId11"/>
    <p:sldId id="381" r:id="rId12"/>
    <p:sldId id="386" r:id="rId13"/>
    <p:sldId id="390" r:id="rId14"/>
    <p:sldId id="389" r:id="rId15"/>
    <p:sldId id="382" r:id="rId16"/>
    <p:sldId id="388" r:id="rId17"/>
    <p:sldId id="385" r:id="rId18"/>
    <p:sldId id="392" r:id="rId19"/>
    <p:sldId id="391" r:id="rId20"/>
    <p:sldId id="317" r:id="rId21"/>
    <p:sldId id="351" r:id="rId22"/>
    <p:sldId id="314" r:id="rId23"/>
  </p:sldIdLst>
  <p:sldSz cx="9144000" cy="6858000" type="screen4x3"/>
  <p:notesSz cx="6797675" cy="9872663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8CC6F2F-769F-48FD-BD62-7B91DBB88B05}">
          <p14:sldIdLst>
            <p14:sldId id="263"/>
            <p14:sldId id="327"/>
            <p14:sldId id="328"/>
            <p14:sldId id="379"/>
            <p14:sldId id="380"/>
            <p14:sldId id="378"/>
            <p14:sldId id="383"/>
            <p14:sldId id="381"/>
            <p14:sldId id="386"/>
            <p14:sldId id="390"/>
            <p14:sldId id="389"/>
            <p14:sldId id="382"/>
            <p14:sldId id="388"/>
            <p14:sldId id="385"/>
            <p14:sldId id="392"/>
            <p14:sldId id="391"/>
            <p14:sldId id="317"/>
            <p14:sldId id="351"/>
            <p14:sldId id="314"/>
          </p14:sldIdLst>
        </p14:section>
        <p14:section name="backup" id="{55F442C9-634A-45AC-8041-B42B756E3199}">
          <p14:sldIdLst/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E3B7971C-2CAA-8FDE-F038-D68C257F056D}" name="Laura Helene Hannemann" initials="LHH" userId="S::laura.helene.hannemann@cern.ch::dc4ddc29-4458-4d74-ab5d-32a6910f4225" providerId="AD"/>
  <p188:author id="{069F58C6-BAE9-F369-0B64-CF5EA5112081}" name="Francois-Xavier Nuiry" initials="FN" userId="S::francois-xavier.nuiry@cern.ch::ac2c6c0a-52b9-4cce-8ccc-9014d89086a3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A5A5A"/>
    <a:srgbClr val="0071A2"/>
    <a:srgbClr val="1F85B2"/>
    <a:srgbClr val="FFC7CE"/>
    <a:srgbClr val="03E30E"/>
    <a:srgbClr val="FFEB9C"/>
    <a:srgbClr val="16D050"/>
    <a:srgbClr val="4DAACC"/>
    <a:srgbClr val="0081AF"/>
    <a:srgbClr val="03EB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125E5076-3810-47DD-B79F-674D7AD40C01}" styleName="Dark Style 1 - Accent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wholeTbl>
    <a:band1H>
      <a:tcStyle>
        <a:tcBdr/>
        <a:fill>
          <a:solidFill>
            <a:schemeClr val="accent1">
              <a:shade val="60000"/>
            </a:schemeClr>
          </a:solidFill>
        </a:fill>
      </a:tcStyle>
    </a:band1H>
    <a:band1V>
      <a:tcStyle>
        <a:tcBdr/>
        <a:fill>
          <a:solidFill>
            <a:schemeClr val="accent1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1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1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1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456" autoAdjust="0"/>
    <p:restoredTop sz="93051" autoAdjust="0"/>
  </p:normalViewPr>
  <p:slideViewPr>
    <p:cSldViewPr snapToObjects="1" showGuides="1">
      <p:cViewPr>
        <p:scale>
          <a:sx n="140" d="100"/>
          <a:sy n="140" d="100"/>
        </p:scale>
        <p:origin x="2292" y="5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95" d="100"/>
          <a:sy n="95" d="100"/>
        </p:scale>
        <p:origin x="2466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Relationship Id="rId30" Type="http://schemas.microsoft.com/office/2018/10/relationships/authors" Target="authors.xml"/></Relationships>
</file>

<file path=ppt/comments/modernComment_13D_5F8A0D53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D3CB487E-A808-417B-9ED3-ED80CE7FBD1A}" authorId="{069F58C6-BAE9-F369-0B64-CF5EA5112081}" status="resolved" created="2024-10-21T13:51:27.454" complete="100000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1602882899" sldId="317"/>
      <ac:graphicFrameMk id="11" creationId="{2D31D13C-C792-93F4-2875-BD829FDD9865}"/>
    </ac:deMkLst>
    <p188:txBody>
      <a:bodyPr/>
      <a:lstStyle/>
      <a:p>
        <a:r>
          <a:rPr lang="en-GB"/>
          <a:t>Please add an indicative date for the line Production completion of the pre-sreies units as well as for the production completion of the series units</a:t>
        </a:r>
      </a:p>
    </p188:txBody>
  </p188:cm>
</p188:cmLst>
</file>

<file path=ppt/comments/modernComment_147_9729CC6B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C083950D-221F-46DA-A6DB-6E4176F3EB05}" authorId="{069F58C6-BAE9-F369-0B64-CF5EA5112081}" created="2025-02-07T14:59:21.951">
    <ac:deMkLst xmlns:ac="http://schemas.microsoft.com/office/drawing/2013/main/command">
      <pc:docMk xmlns:pc="http://schemas.microsoft.com/office/powerpoint/2013/main/command"/>
      <pc:sldMk xmlns:pc="http://schemas.microsoft.com/office/powerpoint/2013/main/command" cId="2536098923" sldId="327"/>
      <ac:spMk id="3" creationId="{D0E7FF0B-3158-A660-6877-00446C910713}"/>
    </ac:deMkLst>
    <p188:txBody>
      <a:bodyPr/>
      <a:lstStyle/>
      <a:p>
        <a:r>
          <a:rPr lang="en-GB"/>
          <a:t>Changes management (Plural)</a:t>
        </a:r>
      </a:p>
    </p188:txBody>
    <p188:extLst>
      <p:ext xmlns:p="http://schemas.openxmlformats.org/presentationml/2006/main" uri="{57CB4572-C831-44C2-8A1C-0ADB6CCDFE69}">
        <p223:reactions xmlns:p223="http://schemas.microsoft.com/office/powerpoint/2022/03/main">
          <p223:rxn type="👍">
            <p223:instance time="2025-02-07T17:10:36.072" authorId="{E3B7971C-2CAA-8FDE-F038-D68C257F056D}"/>
          </p223:rxn>
        </p223:reactions>
      </p:ext>
    </p188:extLst>
  </p188:cm>
</p188:cmLst>
</file>

<file path=ppt/comments/modernComment_15F_809AEAFE.xml><?xml version="1.0" encoding="utf-8"?>
<p188:cmLst xmlns:a="http://schemas.openxmlformats.org/drawingml/2006/main" xmlns:r="http://schemas.openxmlformats.org/officeDocument/2006/relationships" xmlns:p188="http://schemas.microsoft.com/office/powerpoint/2018/8/main">
  <p188:cm id="{8D938641-DA50-44D8-BDD7-1ABC3250DAE6}" authorId="{E3B7971C-2CAA-8FDE-F038-D68C257F056D}" status="resolved" created="2024-10-23T12:31:22.960" complete="100000">
    <ac:txMkLst xmlns:ac="http://schemas.microsoft.com/office/drawing/2013/main/command">
      <pc:docMk xmlns:pc="http://schemas.microsoft.com/office/powerpoint/2013/main/command"/>
      <pc:sldMk xmlns:pc="http://schemas.microsoft.com/office/powerpoint/2013/main/command" cId="2157636350" sldId="351"/>
      <ac:spMk id="3" creationId="{0B9ED77D-8BF3-AAB8-DEB5-37135B9EDF1D}"/>
      <ac:txMk cp="0">
        <ac:context len="1" hash="13"/>
      </ac:txMk>
    </ac:txMkLst>
    <p188:pos x="3611657" y="261255"/>
    <p188:txBody>
      <a:bodyPr/>
      <a:lstStyle/>
      <a:p>
        <a:r>
          <a:rPr lang="en-GB"/>
          <a:t>Add animation here </a:t>
        </a:r>
      </a:p>
    </p188:txBody>
  </p188:cm>
</p188:cmLst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583082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07/04/2025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613668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5942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gif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1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1500" b="0" baseline="0">
                <a:solidFill>
                  <a:schemeClr val="accent5"/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257175" marR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2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257175" marR="0" lvl="0" indent="-257175" algn="l" defTabSz="3429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56376" y="10595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2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619672" y="6353781"/>
            <a:ext cx="6627000" cy="360000"/>
          </a:xfrm>
        </p:spPr>
        <p:txBody>
          <a:bodyPr/>
          <a:lstStyle>
            <a:lvl1pPr algn="ctr">
              <a:defRPr sz="1100"/>
            </a:lvl1pPr>
          </a:lstStyle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6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1500" b="1" baseline="0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6" y="2057400"/>
            <a:ext cx="4041775" cy="39512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72694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sz="3200"/>
            </a:lvl1pPr>
          </a:lstStyle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-19018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 vert="horz" lIns="0" tIns="0" rIns="0" bIns="0" rtlCol="0" anchor="b"/>
          <a:lstStyle>
            <a:lvl1pPr>
              <a:defRPr lang="en-GB" sz="1100" smtClean="0"/>
            </a:lvl1pPr>
          </a:lstStyle>
          <a:p>
            <a:pPr algn="ctr"/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1" y="4648200"/>
            <a:ext cx="7918450" cy="381000"/>
          </a:xfrm>
        </p:spPr>
        <p:txBody>
          <a:bodyPr/>
          <a:lstStyle>
            <a:lvl1pPr>
              <a:buFontTx/>
              <a:buNone/>
              <a:defRPr sz="135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90143" y="0"/>
            <a:ext cx="1053857" cy="111803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9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050"/>
            </a:lvl2pPr>
            <a:lvl3pPr>
              <a:buFontTx/>
              <a:buNone/>
              <a:defRPr sz="1050"/>
            </a:lvl3pPr>
            <a:lvl4pPr>
              <a:buFontTx/>
              <a:buNone/>
              <a:defRPr sz="1050"/>
            </a:lvl4pPr>
            <a:lvl5pPr>
              <a:buFontTx/>
              <a:buNone/>
              <a:defRPr sz="105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dirty="0"/>
              <a:t>Slide title – line 1 – Arial 30 </a:t>
            </a:r>
            <a:r>
              <a:rPr lang="en-GB" noProof="0" dirty="0" err="1"/>
              <a:t>pt</a:t>
            </a:r>
            <a:r>
              <a:rPr lang="en-GB" noProof="0" dirty="0"/>
              <a:t>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1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3429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1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557213" indent="-214313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8572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5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2001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350" kern="1200">
          <a:solidFill>
            <a:schemeClr val="accent5"/>
          </a:solidFill>
          <a:latin typeface="+mn-lt"/>
          <a:ea typeface="+mn-ea"/>
          <a:cs typeface="+mn-cs"/>
        </a:defRPr>
      </a:lvl4pPr>
      <a:lvl5pPr marL="1543050" indent="-171450" algn="l" defTabSz="3429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2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18859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342900" rtl="0" eaLnBrk="1" latinLnBrk="0" hangingPunct="1">
        <a:spcBef>
          <a:spcPct val="20000"/>
        </a:spcBef>
        <a:buFont typeface="Arial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3429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3D_5F8A0D5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../media/media1.mkv"/><Relationship Id="rId1" Type="http://schemas.microsoft.com/office/2007/relationships/media" Target="../media/media1.mkv"/><Relationship Id="rId5" Type="http://schemas.openxmlformats.org/officeDocument/2006/relationships/image" Target="../media/image26.png"/><Relationship Id="rId4" Type="http://schemas.microsoft.com/office/2018/10/relationships/comments" Target="../comments/modernComment_15F_809AEAFE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microsoft.com/office/2018/10/relationships/comments" Target="../comments/modernComment_147_9729CC6B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467544" y="2600867"/>
            <a:ext cx="8280920" cy="1224218"/>
          </a:xfrm>
        </p:spPr>
        <p:txBody>
          <a:bodyPr/>
          <a:lstStyle/>
          <a:p>
            <a:pPr algn="ctr"/>
            <a:r>
              <a:rPr lang="en-GB" sz="2800" dirty="0"/>
              <a:t>FAT Pre-Series Meeting</a:t>
            </a:r>
            <a:br>
              <a:rPr lang="en-GB" sz="2800" dirty="0"/>
            </a:br>
            <a:r>
              <a:rPr lang="en-GB" sz="2800" dirty="0"/>
              <a:t>Vacuum Connection Tools</a:t>
            </a:r>
            <a:br>
              <a:rPr lang="en-GB" sz="2800" dirty="0"/>
            </a:br>
            <a:r>
              <a:rPr lang="en-GB" sz="2800" dirty="0"/>
              <a:t>03.04.2025 – Microlan Aerospace, Pamplona</a:t>
            </a:r>
            <a:br>
              <a:rPr lang="en-GB" sz="2800" dirty="0"/>
            </a:br>
            <a:br>
              <a:rPr lang="en-US" sz="2400" dirty="0"/>
            </a:br>
            <a:endParaRPr lang="en-GB" sz="3200" dirty="0"/>
          </a:p>
        </p:txBody>
      </p:sp>
      <p:sp>
        <p:nvSpPr>
          <p:cNvPr id="9" name="Espace réservé du texte 19"/>
          <p:cNvSpPr>
            <a:spLocks noGrp="1"/>
          </p:cNvSpPr>
          <p:nvPr>
            <p:ph type="body" sz="quarter" idx="14"/>
          </p:nvPr>
        </p:nvSpPr>
        <p:spPr>
          <a:xfrm>
            <a:off x="772517" y="5034126"/>
            <a:ext cx="7128792" cy="1347202"/>
          </a:xfrm>
        </p:spPr>
        <p:txBody>
          <a:bodyPr>
            <a:normAutofit/>
          </a:bodyPr>
          <a:lstStyle/>
          <a:p>
            <a:r>
              <a:rPr lang="en-GB" sz="1400" b="0" i="0" dirty="0">
                <a:solidFill>
                  <a:schemeClr val="bg2"/>
                </a:solidFill>
              </a:rPr>
              <a:t>WP5.2 Meeting</a:t>
            </a:r>
          </a:p>
          <a:p>
            <a:r>
              <a:rPr lang="en-GB" sz="1400" b="0" i="0" dirty="0">
                <a:solidFill>
                  <a:schemeClr val="bg2"/>
                </a:solidFill>
              </a:rPr>
              <a:t>April 7</a:t>
            </a:r>
            <a:r>
              <a:rPr lang="en-GB" sz="1400" b="0" i="0" baseline="30000" dirty="0">
                <a:solidFill>
                  <a:schemeClr val="bg2"/>
                </a:solidFill>
              </a:rPr>
              <a:t>th</a:t>
            </a:r>
            <a:r>
              <a:rPr lang="en-GB" sz="1400" b="0" i="0" dirty="0">
                <a:solidFill>
                  <a:schemeClr val="bg2"/>
                </a:solidFill>
              </a:rPr>
              <a:t>, 2025</a:t>
            </a:r>
          </a:p>
          <a:p>
            <a:endParaRPr lang="en-GB" sz="1400" b="0" i="0" dirty="0">
              <a:solidFill>
                <a:schemeClr val="bg2"/>
              </a:solidFill>
            </a:endParaRPr>
          </a:p>
          <a:p>
            <a:r>
              <a:rPr lang="en-GB" sz="1400" baseline="30000" dirty="0"/>
              <a:t>Laura Helene Hannemann</a:t>
            </a:r>
            <a:endParaRPr lang="en-GB" sz="1400" b="0" i="0" baseline="30000" dirty="0">
              <a:solidFill>
                <a:schemeClr val="bg2"/>
              </a:solidFill>
            </a:endParaRPr>
          </a:p>
          <a:p>
            <a:r>
              <a:rPr lang="en-GB" sz="1400" baseline="30000" dirty="0"/>
              <a:t>L. Hermida Pena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42FCA7-0ACF-0EF7-1BF9-688E522460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Retraction Flange Tool</a:t>
            </a:r>
            <a:br>
              <a:rPr lang="en-US" dirty="0"/>
            </a:br>
            <a:r>
              <a:rPr lang="en-US" dirty="0"/>
              <a:t>Torque Test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F11C739-5346-38DC-B6ED-C1E6E39C80E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A person standing on a machine&#10;&#10;AI-generated content may be incorrect.">
            <a:extLst>
              <a:ext uri="{FF2B5EF4-FFF2-40B4-BE49-F238E27FC236}">
                <a16:creationId xmlns:a16="http://schemas.microsoft.com/office/drawing/2014/main" id="{D37726EF-626D-2001-6CA6-2490BD94CB0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5400000">
            <a:off x="261665" y="2410742"/>
            <a:ext cx="3951288" cy="2963466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24CF79D-D371-A7B1-6270-7C1201903B0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AB46649C-3B3D-F628-953C-5A395FBFBFAE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/>
              <a:t>Torque between 0.1Nm and 0.4Nm in the 3 different positions o the tool</a:t>
            </a:r>
          </a:p>
          <a:p>
            <a:r>
              <a:rPr lang="en-US" b="1" dirty="0"/>
              <a:t>Observation</a:t>
            </a:r>
            <a:r>
              <a:rPr lang="en-US" dirty="0"/>
              <a:t>: spring force quite high and pulling the frame up.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7DF805C-B046-5311-0900-2D54502408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4080B71-3BE5-CC24-5188-DC8D400C11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cxnSp>
        <p:nvCxnSpPr>
          <p:cNvPr id="25" name="Connector: Elbow 24">
            <a:extLst>
              <a:ext uri="{FF2B5EF4-FFF2-40B4-BE49-F238E27FC236}">
                <a16:creationId xmlns:a16="http://schemas.microsoft.com/office/drawing/2014/main" id="{E61C891C-94C7-0AA0-5FAE-180423977E7E}"/>
              </a:ext>
            </a:extLst>
          </p:cNvPr>
          <p:cNvCxnSpPr>
            <a:cxnSpLocks/>
          </p:cNvCxnSpPr>
          <p:nvPr/>
        </p:nvCxnSpPr>
        <p:spPr>
          <a:xfrm rot="5400000">
            <a:off x="1295636" y="3681028"/>
            <a:ext cx="2160240" cy="792088"/>
          </a:xfrm>
          <a:prstGeom prst="bentConnector3">
            <a:avLst>
              <a:gd name="adj1" fmla="val 61440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878380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DADECD1-E853-EC81-6D83-52E62986DB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Retraction Target Assembly </a:t>
            </a:r>
            <a:br>
              <a:rPr lang="en-US" dirty="0"/>
            </a:br>
            <a:r>
              <a:rPr lang="en-US" dirty="0"/>
              <a:t>Visual Inspection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12AD9D4-6E98-C62C-25C2-A8924A405D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93948" y="1250183"/>
            <a:ext cx="4040188" cy="639762"/>
          </a:xfrm>
        </p:spPr>
        <p:txBody>
          <a:bodyPr/>
          <a:lstStyle/>
          <a:p>
            <a:r>
              <a:rPr lang="en-US" dirty="0"/>
              <a:t>Slight scratches on axles from linear bearings</a:t>
            </a:r>
            <a:endParaRPr lang="en-GB" dirty="0"/>
          </a:p>
        </p:txBody>
      </p:sp>
      <p:pic>
        <p:nvPicPr>
          <p:cNvPr id="13" name="Content Placeholder 12" descr="A close-up of a machine&#10;&#10;AI-generated content may be incorrect.">
            <a:extLst>
              <a:ext uri="{FF2B5EF4-FFF2-40B4-BE49-F238E27FC236}">
                <a16:creationId xmlns:a16="http://schemas.microsoft.com/office/drawing/2014/main" id="{6D49A7EB-8242-B028-B3B2-061165A9268D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5400000">
            <a:off x="501650" y="2551311"/>
            <a:ext cx="3951288" cy="2963466"/>
          </a:xfrm>
          <a:prstGeom prst="rect">
            <a:avLst/>
          </a:prstGeo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128ADA82-0BFA-06E9-B090-726F0A3C749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/>
              <a:t>Overall good state of the tools</a:t>
            </a:r>
            <a:endParaRPr lang="en-GB" dirty="0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9B5D0107-2862-3610-A5B9-6A71738863BD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F43CA53-3B33-6724-B511-BE90BAD52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6067F14-E7AA-2872-2291-EBD641C484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pic>
        <p:nvPicPr>
          <p:cNvPr id="7" name="Picture 6" descr="A metal piece with a hole in it&#10;&#10;AI-generated content may be incorrect.">
            <a:extLst>
              <a:ext uri="{FF2B5EF4-FFF2-40B4-BE49-F238E27FC236}">
                <a16:creationId xmlns:a16="http://schemas.microsoft.com/office/drawing/2014/main" id="{CD5EF5DE-C73F-C474-DFF9-DF33796E7B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4077487" y="2513445"/>
            <a:ext cx="4597605" cy="34482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686055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B964A3A-11EB-8FAC-E011-032E485829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0BC4F08-B745-FCB2-7D2D-6132A06046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Review</a:t>
            </a:r>
            <a:br>
              <a:rPr lang="en-US" dirty="0"/>
            </a:br>
            <a:r>
              <a:rPr lang="en-US" dirty="0"/>
              <a:t>Factory Acceptance Test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3E82B59-1201-EDA0-511E-9D0C7F4E38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2"/>
            <a:ext cx="80748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b="1" dirty="0"/>
              <a:t>Retraction Target Assembly</a:t>
            </a:r>
          </a:p>
          <a:p>
            <a:r>
              <a:rPr lang="en-US" b="1" dirty="0"/>
              <a:t>Factory Acceptance Tests </a:t>
            </a:r>
            <a:r>
              <a:rPr lang="en-GB" dirty="0"/>
              <a:t>carried at the Contractor’s premises </a:t>
            </a:r>
            <a:r>
              <a:rPr lang="en-GB" b="1" dirty="0"/>
              <a:t>on all assemblies</a:t>
            </a:r>
            <a:endParaRPr lang="en-US" b="1" dirty="0"/>
          </a:p>
          <a:p>
            <a:pPr lvl="1"/>
            <a:r>
              <a:rPr lang="en-US" b="1" dirty="0"/>
              <a:t>Functionality test</a:t>
            </a:r>
            <a:r>
              <a:rPr lang="en-US" dirty="0"/>
              <a:t>: Integration test of Type 2 tools with the chain. 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Check if all screws of the chains are rotatable by hand.</a:t>
            </a:r>
          </a:p>
          <a:p>
            <a:pPr marL="1028700" lvl="2" indent="-342900">
              <a:buFont typeface="+mj-lt"/>
              <a:buAutoNum type="arabicPeriod"/>
            </a:pPr>
            <a:r>
              <a:rPr lang="en-US" dirty="0"/>
              <a:t>Tightening the four chain screws in sequential order to bring the chain pins from open position to closed position and vise versa.</a:t>
            </a:r>
          </a:p>
          <a:p>
            <a:pPr marL="1028700" lvl="2" indent="-342900">
              <a:buFont typeface="+mj-lt"/>
              <a:buAutoNum type="arabicPeriod"/>
            </a:pPr>
            <a:endParaRPr lang="en-US" dirty="0"/>
          </a:p>
          <a:p>
            <a:pPr lvl="2"/>
            <a:endParaRPr lang="en-US" dirty="0"/>
          </a:p>
          <a:p>
            <a:pPr lvl="2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Details are given in Annex 6.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3858C37-894A-EB44-99E7-E91CE1D728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B51ADC2-87D2-59A4-3FEE-B150B9E52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B2F8051B-C5B6-4E9E-9456-E17050BE3D7D}"/>
              </a:ext>
            </a:extLst>
          </p:cNvPr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2989"/>
          <a:stretch/>
        </p:blipFill>
        <p:spPr bwMode="auto">
          <a:xfrm>
            <a:off x="1562439" y="3705956"/>
            <a:ext cx="2253075" cy="936104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A purple and blue circular object&#10;&#10;Description automatically generated">
            <a:extLst>
              <a:ext uri="{FF2B5EF4-FFF2-40B4-BE49-F238E27FC236}">
                <a16:creationId xmlns:a16="http://schemas.microsoft.com/office/drawing/2014/main" id="{A5281B10-04DA-0EBC-C243-A1644B503E6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3286" t="11469" r="21059" b="35475"/>
          <a:stretch/>
        </p:blipFill>
        <p:spPr bwMode="auto">
          <a:xfrm>
            <a:off x="5220072" y="3685946"/>
            <a:ext cx="2087427" cy="102326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4FE12DC-D447-221D-21A6-9EE522C71612}"/>
              </a:ext>
            </a:extLst>
          </p:cNvPr>
          <p:cNvCxnSpPr>
            <a:cxnSpLocks/>
          </p:cNvCxnSpPr>
          <p:nvPr/>
        </p:nvCxnSpPr>
        <p:spPr>
          <a:xfrm>
            <a:off x="6643936" y="3967294"/>
            <a:ext cx="0" cy="2192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658D0B5C-FF97-E74E-88A6-11BD78E30B5F}"/>
              </a:ext>
            </a:extLst>
          </p:cNvPr>
          <p:cNvCxnSpPr>
            <a:cxnSpLocks/>
          </p:cNvCxnSpPr>
          <p:nvPr/>
        </p:nvCxnSpPr>
        <p:spPr>
          <a:xfrm>
            <a:off x="5831738" y="3967294"/>
            <a:ext cx="0" cy="219209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55839781-10FF-9A7B-2540-5C110CB8B06B}"/>
              </a:ext>
            </a:extLst>
          </p:cNvPr>
          <p:cNvCxnSpPr>
            <a:cxnSpLocks/>
          </p:cNvCxnSpPr>
          <p:nvPr/>
        </p:nvCxnSpPr>
        <p:spPr>
          <a:xfrm flipH="1" flipV="1">
            <a:off x="6767842" y="4330534"/>
            <a:ext cx="198405" cy="1713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4F832A7E-60EA-6F80-9410-ED8490094E96}"/>
              </a:ext>
            </a:extLst>
          </p:cNvPr>
          <p:cNvCxnSpPr>
            <a:cxnSpLocks/>
          </p:cNvCxnSpPr>
          <p:nvPr/>
        </p:nvCxnSpPr>
        <p:spPr>
          <a:xfrm>
            <a:off x="5471698" y="4347664"/>
            <a:ext cx="216024" cy="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6CB01341-67D3-FC3E-3B7F-BCB3FF4434D8}"/>
              </a:ext>
            </a:extLst>
          </p:cNvPr>
          <p:cNvCxnSpPr>
            <a:cxnSpLocks/>
          </p:cNvCxnSpPr>
          <p:nvPr/>
        </p:nvCxnSpPr>
        <p:spPr>
          <a:xfrm flipV="1">
            <a:off x="3074606" y="4136575"/>
            <a:ext cx="0" cy="190572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0B55BCCA-B424-1A69-CA72-26D310EA35C9}"/>
              </a:ext>
            </a:extLst>
          </p:cNvPr>
          <p:cNvCxnSpPr>
            <a:cxnSpLocks/>
          </p:cNvCxnSpPr>
          <p:nvPr/>
        </p:nvCxnSpPr>
        <p:spPr>
          <a:xfrm flipV="1">
            <a:off x="2210510" y="4136575"/>
            <a:ext cx="0" cy="13386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55519606-F2D2-9C1F-3781-DF923E7D9588}"/>
              </a:ext>
            </a:extLst>
          </p:cNvPr>
          <p:cNvCxnSpPr>
            <a:cxnSpLocks/>
          </p:cNvCxnSpPr>
          <p:nvPr/>
        </p:nvCxnSpPr>
        <p:spPr>
          <a:xfrm flipV="1">
            <a:off x="3092590" y="4343938"/>
            <a:ext cx="216024" cy="50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ED22CAB0-DD65-E333-4CF8-96E6D46CC0B8}"/>
              </a:ext>
            </a:extLst>
          </p:cNvPr>
          <p:cNvCxnSpPr>
            <a:cxnSpLocks/>
          </p:cNvCxnSpPr>
          <p:nvPr/>
        </p:nvCxnSpPr>
        <p:spPr>
          <a:xfrm flipH="1" flipV="1">
            <a:off x="2048913" y="4348942"/>
            <a:ext cx="180020" cy="5004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7D614DC3-2840-EBED-7078-026C1A1F47D9}"/>
              </a:ext>
            </a:extLst>
          </p:cNvPr>
          <p:cNvCxnSpPr/>
          <p:nvPr/>
        </p:nvCxnSpPr>
        <p:spPr>
          <a:xfrm>
            <a:off x="3995936" y="4186503"/>
            <a:ext cx="98852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D5F969CF-D680-2825-BF30-C11CEEAD4B80}"/>
              </a:ext>
            </a:extLst>
          </p:cNvPr>
          <p:cNvSpPr txBox="1"/>
          <p:nvPr/>
        </p:nvSpPr>
        <p:spPr>
          <a:xfrm>
            <a:off x="1404593" y="4910710"/>
            <a:ext cx="284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Chain in open position</a:t>
            </a:r>
            <a:endParaRPr lang="en-GB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E05151-A8A5-6376-47F8-D772D2E32158}"/>
              </a:ext>
            </a:extLst>
          </p:cNvPr>
          <p:cNvSpPr txBox="1"/>
          <p:nvPr/>
        </p:nvSpPr>
        <p:spPr>
          <a:xfrm>
            <a:off x="5055228" y="4936828"/>
            <a:ext cx="28447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Chain in closed position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9416834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36E77-885F-C36E-1F78-AF0D67F53F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Retraction Target </a:t>
            </a:r>
            <a:r>
              <a:rPr lang="en-US" dirty="0" err="1"/>
              <a:t>Assmebly</a:t>
            </a:r>
            <a:br>
              <a:rPr lang="en-US" dirty="0"/>
            </a:br>
            <a:r>
              <a:rPr lang="en-US" dirty="0"/>
              <a:t>Chain Sliding Test</a:t>
            </a:r>
            <a:endParaRPr lang="en-GB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72A299C-498D-7136-434C-FF84264D22F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7" name="Content Placeholder 6" descr="A person working on a machine&#10;&#10;AI-generated content may be incorrect.">
            <a:extLst>
              <a:ext uri="{FF2B5EF4-FFF2-40B4-BE49-F238E27FC236}">
                <a16:creationId xmlns:a16="http://schemas.microsoft.com/office/drawing/2014/main" id="{F0FFE1DC-3F6F-0366-4865-C2034A3B937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 rot="5400000">
            <a:off x="501650" y="2551311"/>
            <a:ext cx="3951288" cy="2963466"/>
          </a:xfrm>
        </p:spPr>
      </p:pic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F072AC4-1964-28EB-7140-42D80FF840E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6C6F8024-7AD4-6BA2-4CB7-7419AC4E5554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>
              <a:buFont typeface="Wingdings" panose="05000000000000000000" pitchFamily="2" charset="2"/>
              <a:buChar char="ü"/>
            </a:pPr>
            <a:r>
              <a:rPr lang="en-US" dirty="0"/>
              <a:t>Chains can be rotated by hand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BA18F70-BF57-3708-6D54-8426F2D2BC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995EE5B-8099-CA73-7CCA-94CF080F9E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546466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C66853-4F65-C790-8154-1795F217C5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Retraction Target Assembly</a:t>
            </a:r>
            <a:br>
              <a:rPr lang="en-US" dirty="0"/>
            </a:br>
            <a:r>
              <a:rPr lang="en-US" dirty="0"/>
              <a:t>Chain Sliding Test Results</a:t>
            </a:r>
            <a:endParaRPr lang="en-GB" dirty="0"/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7EA40CC-8ED6-BA67-7911-9B8E0B3BA4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012853" y="1552574"/>
            <a:ext cx="4040188" cy="639762"/>
          </a:xfrm>
        </p:spPr>
        <p:txBody>
          <a:bodyPr/>
          <a:lstStyle/>
          <a:p>
            <a:r>
              <a:rPr lang="en-US" dirty="0"/>
              <a:t>Chain in open Position</a:t>
            </a:r>
            <a:endParaRPr lang="en-GB" dirty="0"/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436B2750-73EF-D2CB-8E9E-801684A9903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207234" y="1562497"/>
            <a:ext cx="4041775" cy="639762"/>
          </a:xfrm>
        </p:spPr>
        <p:txBody>
          <a:bodyPr/>
          <a:lstStyle/>
          <a:p>
            <a:r>
              <a:rPr lang="en-US" dirty="0"/>
              <a:t>Chain in Closed position</a:t>
            </a:r>
            <a:endParaRPr lang="en-GB" dirty="0"/>
          </a:p>
        </p:txBody>
      </p:sp>
      <p:pic>
        <p:nvPicPr>
          <p:cNvPr id="14" name="Content Placeholder 13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5DBCB3C1-129A-E766-EB9B-EE6FB94DD633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2"/>
          <a:stretch>
            <a:fillRect/>
          </a:stretch>
        </p:blipFill>
        <p:spPr>
          <a:xfrm rot="5400000">
            <a:off x="4689475" y="2550517"/>
            <a:ext cx="3951288" cy="2963466"/>
          </a:xfr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C702631-08A4-D11B-3017-0D9EBC9781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E7A3B53-E900-FAB1-156E-C15D84B71C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pic>
        <p:nvPicPr>
          <p:cNvPr id="19" name="Content Placeholder 18" descr="A person standing next to a machine&#10;&#10;AI-generated content may be incorrect.">
            <a:extLst>
              <a:ext uri="{FF2B5EF4-FFF2-40B4-BE49-F238E27FC236}">
                <a16:creationId xmlns:a16="http://schemas.microsoft.com/office/drawing/2014/main" id="{3A2B7F43-12BA-6F2A-76B0-53EB2DDDC042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>
            <a:off x="995561" y="2057400"/>
            <a:ext cx="2963466" cy="3951288"/>
          </a:xfrm>
        </p:spPr>
      </p:pic>
    </p:spTree>
    <p:extLst>
      <p:ext uri="{BB962C8B-B14F-4D97-AF65-F5344CB8AC3E}">
        <p14:creationId xmlns:p14="http://schemas.microsoft.com/office/powerpoint/2010/main" val="28637711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itle 15">
            <a:extLst>
              <a:ext uri="{FF2B5EF4-FFF2-40B4-BE49-F238E27FC236}">
                <a16:creationId xmlns:a16="http://schemas.microsoft.com/office/drawing/2014/main" id="{78C909A6-024D-1770-8546-0E0E552F67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Retraction Target Assembly</a:t>
            </a:r>
            <a:endParaRPr lang="en-GB" dirty="0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D934A00-D96B-916E-1075-83E442DB988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12" name="Content Placeholder 11" descr="A metal piece in a factory&#10;&#10;AI-generated content may be incorrect.">
            <a:extLst>
              <a:ext uri="{FF2B5EF4-FFF2-40B4-BE49-F238E27FC236}">
                <a16:creationId xmlns:a16="http://schemas.microsoft.com/office/drawing/2014/main" id="{F7C373D7-BB5B-9475-CC75-DE59558F1287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33954" t="3354" r="24406" b="-1"/>
          <a:stretch/>
        </p:blipFill>
        <p:spPr>
          <a:xfrm rot="5400000">
            <a:off x="1251125" y="1180596"/>
            <a:ext cx="2698932" cy="4698142"/>
          </a:xfrm>
        </p:spPr>
      </p:pic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A49ABEEF-7152-8D99-2FEE-9666F65D75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5076056" y="1220954"/>
            <a:ext cx="4041775" cy="639762"/>
          </a:xfrm>
        </p:spPr>
        <p:txBody>
          <a:bodyPr/>
          <a:lstStyle/>
          <a:p>
            <a:r>
              <a:rPr lang="en-US" dirty="0"/>
              <a:t>Observations:</a:t>
            </a:r>
            <a:endParaRPr lang="en-GB" dirty="0"/>
          </a:p>
        </p:txBody>
      </p:sp>
      <p:sp>
        <p:nvSpPr>
          <p:cNvPr id="19" name="Content Placeholder 18">
            <a:extLst>
              <a:ext uri="{FF2B5EF4-FFF2-40B4-BE49-F238E27FC236}">
                <a16:creationId xmlns:a16="http://schemas.microsoft.com/office/drawing/2014/main" id="{E21092D0-747E-3FC2-984F-CD2C6B51E2C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5076056" y="2057400"/>
            <a:ext cx="3610745" cy="3951288"/>
          </a:xfrm>
        </p:spPr>
        <p:txBody>
          <a:bodyPr/>
          <a:lstStyle/>
          <a:p>
            <a:r>
              <a:rPr lang="en-US" dirty="0"/>
              <a:t>Chain pins not symmetrical in one assembly.</a:t>
            </a:r>
          </a:p>
          <a:p>
            <a:r>
              <a:rPr lang="en-US" dirty="0"/>
              <a:t>Possible cause: </a:t>
            </a:r>
          </a:p>
          <a:p>
            <a:pPr lvl="1"/>
            <a:r>
              <a:rPr lang="en-US" dirty="0"/>
              <a:t>Not step wise tightening of the chain screws -</a:t>
            </a:r>
            <a:r>
              <a:rPr lang="en-US" dirty="0">
                <a:sym typeface="Wingdings" panose="05000000000000000000" pitchFamily="2" charset="2"/>
              </a:rPr>
              <a:t> insisting on the procedure</a:t>
            </a:r>
          </a:p>
          <a:p>
            <a:pPr lvl="1"/>
            <a:r>
              <a:rPr lang="en-US" dirty="0">
                <a:sym typeface="Wingdings" panose="05000000000000000000" pitchFamily="2" charset="2"/>
              </a:rPr>
              <a:t>Chains no well adjusted.</a:t>
            </a:r>
          </a:p>
          <a:p>
            <a:endParaRPr lang="en-GB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86AE348-1C62-D678-E1A4-918F8D7C6A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ctr"/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467685E-C3C0-A11B-A5C2-6AB16D4665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336032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DC7AB6-352C-0FF8-A940-DDC79CA1A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Status and Ongoing Tasks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F89180-4560-324B-D6C7-CB133DD550B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Finishing the metrology reports. Uploaded results are compliant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Applying labelling on the tools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Uploading FAT reports</a:t>
            </a:r>
          </a:p>
          <a:p>
            <a:pPr>
              <a:buFont typeface="Courier New" panose="02070309020205020404" pitchFamily="49" charset="0"/>
              <a:buChar char="o"/>
            </a:pPr>
            <a:r>
              <a:rPr lang="en-US" dirty="0"/>
              <a:t>Designing transportation frame. Tools will be transported in upright position whilst protecting critical surfaces with protective foils.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15B3BD-057F-EE08-81B3-FD5E6DE6EB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4D40FCB-375E-233F-3E79-49941EA78D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49628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289DCA-7945-8843-D357-6ECE0822F3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Contract Milestones for Pre-Series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5BA1901-214E-E88F-2BE1-4B8B6CF887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FFE1097-9F8F-3F0C-D754-C6067025EB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ED3D08-D845-C48D-2687-4B5CDC74CF8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14B89B1D-DB72-79F6-8F88-EFF4ECA2C31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02557267"/>
              </p:ext>
            </p:extLst>
          </p:nvPr>
        </p:nvGraphicFramePr>
        <p:xfrm>
          <a:off x="926964" y="896882"/>
          <a:ext cx="6096000" cy="5455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>
                  <a:extLst>
                    <a:ext uri="{9D8B030D-6E8A-4147-A177-3AD203B41FA5}">
                      <a16:colId xmlns:a16="http://schemas.microsoft.com/office/drawing/2014/main" val="1344177727"/>
                    </a:ext>
                  </a:extLst>
                </a:gridCol>
                <a:gridCol w="3048000">
                  <a:extLst>
                    <a:ext uri="{9D8B030D-6E8A-4147-A177-3AD203B41FA5}">
                      <a16:colId xmlns:a16="http://schemas.microsoft.com/office/drawing/2014/main" val="401534801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Task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Timeline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738525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b="1" dirty="0"/>
                        <a:t>Pre-Series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8060771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Uploading of metrology and FAT reports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End of week 15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464646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Acceptance of Documentation (Metrology and hardness test, FAT)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As soon as possible if compliant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2582577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Delivery of pre-series units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Possibly by week 17 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998357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dirty="0"/>
                        <a:t>Acceptance of pre-series units (SAT)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19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986430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b="1" dirty="0"/>
                        <a:t>Series</a:t>
                      </a:r>
                      <a:endParaRPr lang="en-GB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347276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/>
                        <a:t>Machining of missing parts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21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3375346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/>
                        <a:t>Assembly of 4 tools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871977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/>
                        <a:t> Documentation Acceptance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23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20610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/>
                        <a:t>Delivery of units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24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2364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/>
                        <a:t>Acceptance of 4 tools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Week 25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036321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/>
                        <a:t>…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070023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r"/>
                      <a:r>
                        <a:rPr lang="en-US" b="0" dirty="0"/>
                        <a:t>Delivery of last 4 units</a:t>
                      </a:r>
                      <a:endParaRPr lang="en-GB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Around week 30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476291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02882899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543859-3F04-D371-4EBD-10EC4C753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Animation of both Connection Tools Installed in the Collimator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B9ED77D-8BF3-AAB8-DEB5-37135B9EDF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E074F2-729F-86D6-7569-14BFE6A6B5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E0AB467-6EB3-C57C-AEC4-51362E579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pic>
        <p:nvPicPr>
          <p:cNvPr id="6" name="2020-02-12 14-06-05">
            <a:hlinkClick r:id="" action="ppaction://media"/>
            <a:extLst>
              <a:ext uri="{FF2B5EF4-FFF2-40B4-BE49-F238E27FC236}">
                <a16:creationId xmlns:a16="http://schemas.microsoft.com/office/drawing/2014/main" id="{EA380A9F-5214-45A9-67C6-2220F8A85268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5"/>
          <a:srcRect l="5207" t="6089" r="4806" b="2770"/>
          <a:stretch/>
        </p:blipFill>
        <p:spPr>
          <a:xfrm>
            <a:off x="845503" y="1484784"/>
            <a:ext cx="7706376" cy="4390404"/>
          </a:xfrm>
          <a:prstGeom prst="rect">
            <a:avLst/>
          </a:prstGeom>
          <a:ln w="2540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2157636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2450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5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video>
              <p:cMediaNode vol="80000">
                <p:cTn id="16" fill="hold" display="0">
                  <p:stCondLst>
                    <p:cond delay="indefinite"/>
                  </p:stCondLst>
                </p:cTn>
                <p:tgtEl>
                  <p:spTgt spid="6"/>
                </p:tgtEl>
              </p:cMediaNode>
            </p:video>
          </p:childTnLst>
        </p:cTn>
      </p:par>
    </p:tnLst>
  </p:timing>
  <p:extLst>
    <p:ext uri="{6950BFC3-D8DA-4A85-94F7-54DA5524770B}">
      <p188:commentRel xmlns:p188="http://schemas.microsoft.com/office/powerpoint/2018/8/main" r:id="rId4"/>
    </p:ext>
  </p:extLs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>
            <a:extLst>
              <a:ext uri="{FF2B5EF4-FFF2-40B4-BE49-F238E27FC236}">
                <a16:creationId xmlns:a16="http://schemas.microsoft.com/office/drawing/2014/main" id="{47B23776-D3BF-294C-AD88-FF98D20CBC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Thank you!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ACA312E-381A-A7FA-2A7D-56F9015AEE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2E2F276-D34A-81F4-6DF5-36C89E0AAB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19</a:t>
            </a:fld>
            <a:endParaRPr lang="fr-FR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FC256F9-532E-A9C8-0D97-2F1CAFED68E9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8281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820244-9D5B-0B04-98D2-94C5D6C11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150901"/>
            <a:ext cx="7920000" cy="720000"/>
          </a:xfrm>
        </p:spPr>
        <p:txBody>
          <a:bodyPr/>
          <a:lstStyle/>
          <a:p>
            <a:r>
              <a:rPr lang="en-US" dirty="0"/>
              <a:t>Objectives</a:t>
            </a:r>
            <a:br>
              <a:rPr lang="en-US" dirty="0"/>
            </a:b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0E7FF0B-3158-A660-6877-00446C91071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b="1" dirty="0"/>
              <a:t>Discussion Points:</a:t>
            </a:r>
          </a:p>
          <a:p>
            <a:pPr marL="0" indent="0">
              <a:buNone/>
            </a:pPr>
            <a:endParaRPr lang="en-GB" b="1" dirty="0"/>
          </a:p>
          <a:p>
            <a:pPr marL="0" indent="0">
              <a:buNone/>
            </a:pPr>
            <a:r>
              <a:rPr lang="en-GB" dirty="0"/>
              <a:t>✅Pre-Series FAT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✅Metrology Reports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✅Documentation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✅Timeline for Pre-Series and Series</a:t>
            </a:r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0FC7131-B2B2-DEEB-57C2-3A5A27B6BE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376BDE-AAC9-7D80-C0CA-01E1367FB2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36098923"/>
      </p:ext>
    </p:extLst>
  </p:cSld>
  <p:clrMapOvr>
    <a:masterClrMapping/>
  </p:clrMapOvr>
  <p:extLst>
    <p:ext uri="{6950BFC3-D8DA-4A85-94F7-54DA5524770B}">
      <p188:commentRel xmlns:p188="http://schemas.microsoft.com/office/powerpoint/2018/8/main" r:id="rId2"/>
    </p:ext>
  </p:extLs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E402FF-63D0-47AC-819A-3D6E29712B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Project Overview &amp; Objectives</a:t>
            </a:r>
            <a:br>
              <a:rPr lang="en-US" dirty="0"/>
            </a:br>
            <a:r>
              <a:rPr lang="en-US" dirty="0"/>
              <a:t>Quantities 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6AAF5D3-E79D-28BF-1183-666FF1F319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7C01E6-268B-032C-B549-5EAEACA4A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8" name="Content Placeholder 7">
            <a:extLst>
              <a:ext uri="{FF2B5EF4-FFF2-40B4-BE49-F238E27FC236}">
                <a16:creationId xmlns:a16="http://schemas.microsoft.com/office/drawing/2014/main" id="{31C46EB2-C074-3BB5-F3DE-440A224D3BA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25623152"/>
              </p:ext>
            </p:extLst>
          </p:nvPr>
        </p:nvGraphicFramePr>
        <p:xfrm>
          <a:off x="2054871" y="1939203"/>
          <a:ext cx="7067087" cy="3077157"/>
        </p:xfrm>
        <a:graphic>
          <a:graphicData uri="http://schemas.openxmlformats.org/drawingml/2006/table">
            <a:tbl>
              <a:tblPr firstRow="1" firstCol="1" bandRow="1">
                <a:tableStyleId>{5940675A-B579-460E-94D1-54222C63F5DA}</a:tableStyleId>
              </a:tblPr>
              <a:tblGrid>
                <a:gridCol w="1310711">
                  <a:extLst>
                    <a:ext uri="{9D8B030D-6E8A-4147-A177-3AD203B41FA5}">
                      <a16:colId xmlns:a16="http://schemas.microsoft.com/office/drawing/2014/main" val="3835503574"/>
                    </a:ext>
                  </a:extLst>
                </a:gridCol>
                <a:gridCol w="2310129">
                  <a:extLst>
                    <a:ext uri="{9D8B030D-6E8A-4147-A177-3AD203B41FA5}">
                      <a16:colId xmlns:a16="http://schemas.microsoft.com/office/drawing/2014/main" val="41303480"/>
                    </a:ext>
                  </a:extLst>
                </a:gridCol>
                <a:gridCol w="1629744">
                  <a:extLst>
                    <a:ext uri="{9D8B030D-6E8A-4147-A177-3AD203B41FA5}">
                      <a16:colId xmlns:a16="http://schemas.microsoft.com/office/drawing/2014/main" val="2896194315"/>
                    </a:ext>
                  </a:extLst>
                </a:gridCol>
                <a:gridCol w="635107">
                  <a:extLst>
                    <a:ext uri="{9D8B030D-6E8A-4147-A177-3AD203B41FA5}">
                      <a16:colId xmlns:a16="http://schemas.microsoft.com/office/drawing/2014/main" val="2924159585"/>
                    </a:ext>
                  </a:extLst>
                </a:gridCol>
                <a:gridCol w="600432">
                  <a:extLst>
                    <a:ext uri="{9D8B030D-6E8A-4147-A177-3AD203B41FA5}">
                      <a16:colId xmlns:a16="http://schemas.microsoft.com/office/drawing/2014/main" val="2323234772"/>
                    </a:ext>
                  </a:extLst>
                </a:gridCol>
                <a:gridCol w="580964">
                  <a:extLst>
                    <a:ext uri="{9D8B030D-6E8A-4147-A177-3AD203B41FA5}">
                      <a16:colId xmlns:a16="http://schemas.microsoft.com/office/drawing/2014/main" val="1492426046"/>
                    </a:ext>
                  </a:extLst>
                </a:gridCol>
              </a:tblGrid>
              <a:tr h="211774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 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Manufacturing Drawings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Versions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Quantities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46223463"/>
                  </a:ext>
                </a:extLst>
              </a:tr>
              <a:tr h="442269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Pre-series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Series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Total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18199097"/>
                  </a:ext>
                </a:extLst>
              </a:tr>
              <a:tr h="211774">
                <a:tc rowSpan="4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Type 1</a:t>
                      </a:r>
                    </a:p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LHCVLTTBC0076 ind. AD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Left version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369044248"/>
                  </a:ext>
                </a:extLst>
              </a:tr>
              <a:tr h="21177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Right version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7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8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62244397"/>
                  </a:ext>
                </a:extLst>
              </a:tr>
              <a:tr h="21177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LHCVLTTBC0120 ind. AB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Left version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925570463"/>
                  </a:ext>
                </a:extLst>
              </a:tr>
              <a:tr h="21177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Right version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0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3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158528750"/>
                  </a:ext>
                </a:extLst>
              </a:tr>
              <a:tr h="672762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Type 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solidFill>
                      <a:schemeClr val="bg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LHCVLTTCQ0034 ind. AD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RETRACTION TARGET ASSEMBLY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10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11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434779259"/>
                  </a:ext>
                </a:extLst>
              </a:tr>
              <a:tr h="903256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LHCVLTTCQ0036 ind. AB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INVERTED RETRACTION TARGET ASSEMBLY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2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>
                          <a:effectLst/>
                        </a:rPr>
                        <a:t>10</a:t>
                      </a:r>
                      <a:endParaRPr lang="en-GB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300"/>
                        </a:spcBef>
                      </a:pPr>
                      <a:r>
                        <a:rPr lang="en-GB" sz="1200" dirty="0">
                          <a:effectLst/>
                        </a:rPr>
                        <a:t>12</a:t>
                      </a:r>
                      <a:endParaRPr lang="en-GB" sz="1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784849988"/>
                  </a:ext>
                </a:extLst>
              </a:tr>
            </a:tbl>
          </a:graphicData>
        </a:graphic>
      </p:graphicFrame>
      <p:sp>
        <p:nvSpPr>
          <p:cNvPr id="9" name="Rectangle 1">
            <a:extLst>
              <a:ext uri="{FF2B5EF4-FFF2-40B4-BE49-F238E27FC236}">
                <a16:creationId xmlns:a16="http://schemas.microsoft.com/office/drawing/2014/main" id="{06C84B03-3652-B112-22CA-92A86C6D73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84238" y="2478088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br>
              <a:rPr kumimoji="0" lang="en-GB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</a:br>
            <a:endParaRPr kumimoji="0" lang="en-GB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0D8FE05-2B84-A517-8943-950EA830715F}"/>
              </a:ext>
            </a:extLst>
          </p:cNvPr>
          <p:cNvSpPr txBox="1"/>
          <p:nvPr/>
        </p:nvSpPr>
        <p:spPr>
          <a:xfrm>
            <a:off x="1959307" y="5851989"/>
            <a:ext cx="5565021" cy="92333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21 units of the </a:t>
            </a:r>
            <a:r>
              <a:rPr lang="en-GB" dirty="0"/>
              <a:t>Type 1 </a:t>
            </a:r>
            <a:r>
              <a:rPr lang="en-US" dirty="0"/>
              <a:t>Vacuum Connection Tool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dirty="0">
                <a:sym typeface="Wingdings" panose="05000000000000000000" pitchFamily="2" charset="2"/>
              </a:rPr>
              <a:t>23 units of the Type 2 </a:t>
            </a:r>
            <a:r>
              <a:rPr lang="en-US" dirty="0"/>
              <a:t>Vacuum Connection Tool </a:t>
            </a:r>
          </a:p>
          <a:p>
            <a:pPr marL="285750" indent="-285750">
              <a:buFont typeface="Wingdings" panose="05000000000000000000" pitchFamily="2" charset="2"/>
              <a:buChar char="à"/>
            </a:pPr>
            <a:r>
              <a:rPr lang="en-US" b="1" dirty="0">
                <a:sym typeface="Wingdings" panose="05000000000000000000" pitchFamily="2" charset="2"/>
              </a:rPr>
              <a:t>Total of 44 Tools</a:t>
            </a:r>
            <a:endParaRPr lang="en-GB" b="1" dirty="0"/>
          </a:p>
        </p:txBody>
      </p:sp>
      <p:pic>
        <p:nvPicPr>
          <p:cNvPr id="14" name="Picture 13" descr="A metal frame with gears&#10;&#10;Description automatically generated">
            <a:extLst>
              <a:ext uri="{FF2B5EF4-FFF2-40B4-BE49-F238E27FC236}">
                <a16:creationId xmlns:a16="http://schemas.microsoft.com/office/drawing/2014/main" id="{24275E46-4531-6717-CCCE-6B7BD8AD56B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288" t="17847" r="27950" b="13253"/>
          <a:stretch/>
        </p:blipFill>
        <p:spPr>
          <a:xfrm>
            <a:off x="50068" y="2194539"/>
            <a:ext cx="1979615" cy="1329593"/>
          </a:xfrm>
          <a:prstGeom prst="rect">
            <a:avLst/>
          </a:prstGeom>
        </p:spPr>
      </p:pic>
      <p:pic>
        <p:nvPicPr>
          <p:cNvPr id="16" name="Picture 15" descr="A close-up of a machine&#10;&#10;Description automatically generated">
            <a:extLst>
              <a:ext uri="{FF2B5EF4-FFF2-40B4-BE49-F238E27FC236}">
                <a16:creationId xmlns:a16="http://schemas.microsoft.com/office/drawing/2014/main" id="{6E30C861-6497-62FF-D727-4AD15DEAEDE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46" r="26567"/>
          <a:stretch/>
        </p:blipFill>
        <p:spPr>
          <a:xfrm>
            <a:off x="386565" y="3506292"/>
            <a:ext cx="1424427" cy="1632131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FD1B0FB5-4CC5-3A45-0868-6D12557C4812}"/>
              </a:ext>
            </a:extLst>
          </p:cNvPr>
          <p:cNvSpPr txBox="1"/>
          <p:nvPr/>
        </p:nvSpPr>
        <p:spPr>
          <a:xfrm>
            <a:off x="83482" y="5114841"/>
            <a:ext cx="897638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chemeClr val="accent5"/>
                </a:solidFill>
              </a:rPr>
              <a:t>Pre-series are part of the full production and are not prototypes. The Contractor shall produce pre-series before the series to demonstrate compliance with the technical requirements.</a:t>
            </a:r>
          </a:p>
        </p:txBody>
      </p:sp>
    </p:spTree>
    <p:extLst>
      <p:ext uri="{BB962C8B-B14F-4D97-AF65-F5344CB8AC3E}">
        <p14:creationId xmlns:p14="http://schemas.microsoft.com/office/powerpoint/2010/main" val="295647664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77EF70-463A-CA9D-8D3A-A99F3A5898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Status of the Production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D162E9-6EC3-746C-0948-59C723643A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Pre-Series production finished:</a:t>
            </a:r>
          </a:p>
          <a:p>
            <a:pPr lvl="1"/>
            <a:r>
              <a:rPr lang="en-US" dirty="0"/>
              <a:t>1 tool </a:t>
            </a:r>
            <a:r>
              <a:rPr lang="en-GB" sz="1800" dirty="0">
                <a:effectLst/>
              </a:rPr>
              <a:t>LHCVLTTBC0076 ind. AD right version</a:t>
            </a:r>
          </a:p>
          <a:p>
            <a:pPr lvl="1"/>
            <a:r>
              <a:rPr lang="en-GB" dirty="0"/>
              <a:t>1 tool </a:t>
            </a:r>
            <a:r>
              <a:rPr lang="en-GB" sz="1800" dirty="0">
                <a:effectLst/>
              </a:rPr>
              <a:t>LHCVLTTCQ0034 ind. AD</a:t>
            </a:r>
          </a:p>
          <a:p>
            <a:pPr lvl="1"/>
            <a:r>
              <a:rPr lang="en-GB" dirty="0"/>
              <a:t>2 tools </a:t>
            </a:r>
            <a:r>
              <a:rPr lang="en-GB" sz="1800" dirty="0">
                <a:effectLst/>
              </a:rPr>
              <a:t>LHCVLTTCQ0036 ind. AB</a:t>
            </a:r>
            <a:br>
              <a:rPr lang="en-GB" sz="1800" dirty="0">
                <a:effectLst/>
              </a:rPr>
            </a:br>
            <a:endParaRPr lang="en-GB" sz="1800" dirty="0">
              <a:effectLst/>
            </a:endParaRPr>
          </a:p>
          <a:p>
            <a:r>
              <a:rPr lang="en-GB" dirty="0"/>
              <a:t>Production of most individual parts finished</a:t>
            </a:r>
          </a:p>
          <a:p>
            <a:pPr marL="342900" lvl="1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7668E66-ECC7-B2C0-9CB4-742F1D1F7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80759D8-90A6-9A6A-1A67-A34A5EFC89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7" name="Picture 6" descr="A box with screws and papers on it&#10;&#10;AI-generated content may be incorrect.">
            <a:extLst>
              <a:ext uri="{FF2B5EF4-FFF2-40B4-BE49-F238E27FC236}">
                <a16:creationId xmlns:a16="http://schemas.microsoft.com/office/drawing/2014/main" id="{A20A34EA-B5FC-04F4-6497-51E095ACC3B0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13169" t="33212" r="9832" b="14289"/>
          <a:stretch/>
        </p:blipFill>
        <p:spPr>
          <a:xfrm>
            <a:off x="1619672" y="3358990"/>
            <a:ext cx="3318004" cy="30163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36694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5D9AB-C2DC-51D1-BD62-51101D5966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Encountered Issues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EB98B9-C282-0F35-8E8B-B44B4D15DE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LHCVLTTBC0079 AD M4 holes and M5 screws in the BOM of the assembly </a:t>
            </a:r>
            <a:r>
              <a:rPr lang="en-GB" dirty="0"/>
              <a:t>LHCVLTTBC008. </a:t>
            </a:r>
            <a:r>
              <a:rPr lang="en-GB" b="1" dirty="0"/>
              <a:t>Solution</a:t>
            </a:r>
            <a:r>
              <a:rPr lang="en-GB" dirty="0"/>
              <a:t>: Keep an M4 screw for the pre-series and adapt to M5 for the series.</a:t>
            </a: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  <a:p>
            <a:r>
              <a:rPr lang="en-GB" dirty="0"/>
              <a:t>The square bar LHCVLTTBC0010 AA has a weld that hinders the insertion of the shims LHCVLLTTBC0124. Solution Machine a groove in the shim.</a:t>
            </a:r>
          </a:p>
          <a:p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BBA20C1-29D1-56A6-4FCA-59997BB653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4007415-B1F7-A72A-E36B-5BAFBFAE9B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07AEA9E-6A63-489B-59A5-5A91A7B98C6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59632" y="2287139"/>
            <a:ext cx="1565802" cy="1778046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59F0AA4-3F70-25D1-2F4C-8D17A55377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5155" y="2287139"/>
            <a:ext cx="3456033" cy="1346293"/>
          </a:xfrm>
          <a:prstGeom prst="rect">
            <a:avLst/>
          </a:prstGeom>
        </p:spPr>
      </p:pic>
      <p:sp>
        <p:nvSpPr>
          <p:cNvPr id="12" name="Oval 11">
            <a:extLst>
              <a:ext uri="{FF2B5EF4-FFF2-40B4-BE49-F238E27FC236}">
                <a16:creationId xmlns:a16="http://schemas.microsoft.com/office/drawing/2014/main" id="{70E71010-F8EB-2DC5-5FC6-95DDD4BF7076}"/>
              </a:ext>
            </a:extLst>
          </p:cNvPr>
          <p:cNvSpPr/>
          <p:nvPr/>
        </p:nvSpPr>
        <p:spPr>
          <a:xfrm>
            <a:off x="1331640" y="3068960"/>
            <a:ext cx="504056" cy="456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3B36EF5B-3BDB-9E92-ED0A-8C6DEF3070AE}"/>
              </a:ext>
            </a:extLst>
          </p:cNvPr>
          <p:cNvSpPr/>
          <p:nvPr/>
        </p:nvSpPr>
        <p:spPr>
          <a:xfrm>
            <a:off x="3995936" y="3068960"/>
            <a:ext cx="1080120" cy="216024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" name="Imagen 1" descr="Imagen que contiene interior, taza, tabla, pequeño&#10;&#10;El contenido generado por IA puede ser incorrecto.">
            <a:extLst>
              <a:ext uri="{FF2B5EF4-FFF2-40B4-BE49-F238E27FC236}">
                <a16:creationId xmlns:a16="http://schemas.microsoft.com/office/drawing/2014/main" id="{89021A33-D6FC-343D-8EDC-1F645D55F19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88027" y="4851433"/>
            <a:ext cx="1215842" cy="15255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4421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F5D158-8662-F558-3FCA-D1E38368527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Review </a:t>
            </a:r>
            <a:br>
              <a:rPr lang="en-US" dirty="0"/>
            </a:br>
            <a:r>
              <a:rPr lang="en-US" dirty="0"/>
              <a:t>Factory Acceptance Test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E0EBC-08FA-2A6C-F9BF-E1417C75B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dirty="0"/>
              <a:t>Functional and verification tests shall be performed after assembly at the contractor’s premises. </a:t>
            </a:r>
          </a:p>
          <a:p>
            <a:pPr marL="0" indent="0">
              <a:buNone/>
            </a:pPr>
            <a:r>
              <a:rPr lang="en-GB" dirty="0"/>
              <a:t>The tests include:</a:t>
            </a:r>
            <a:r>
              <a:rPr lang="en-US" dirty="0"/>
              <a:t> </a:t>
            </a:r>
          </a:p>
          <a:p>
            <a:r>
              <a:rPr lang="en-US" b="1" dirty="0"/>
              <a:t>Visual Inspection</a:t>
            </a:r>
          </a:p>
          <a:p>
            <a:r>
              <a:rPr lang="en-US" b="1" dirty="0"/>
              <a:t>Labelling verification test:  </a:t>
            </a:r>
            <a:r>
              <a:rPr lang="en-US" dirty="0"/>
              <a:t>Check labels on each assembly of the two tool types</a:t>
            </a:r>
          </a:p>
          <a:p>
            <a:r>
              <a:rPr lang="en-US" b="1" dirty="0"/>
              <a:t>Retraction Targets Assembly</a:t>
            </a:r>
            <a:r>
              <a:rPr lang="en-US" dirty="0"/>
              <a:t>: Chain sliding tests</a:t>
            </a:r>
            <a:r>
              <a:rPr lang="en-GB" dirty="0"/>
              <a:t>; CERN will provide the chains for these tests.</a:t>
            </a:r>
          </a:p>
          <a:p>
            <a:r>
              <a:rPr lang="en-GB" b="1" dirty="0"/>
              <a:t>Retraction Flange Tooling: </a:t>
            </a:r>
            <a:r>
              <a:rPr lang="en-GB" dirty="0"/>
              <a:t>Torque verification on linear mechanism.</a:t>
            </a:r>
            <a:endParaRPr lang="en-US" b="1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570639A-678E-B014-FBE5-6E467E3520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402AD27-5738-7BF7-50E3-D941CE3469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44658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9291BDF-1355-6459-BDD3-2CF74E06AB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Retraction Flange Tool </a:t>
            </a:r>
            <a:br>
              <a:rPr lang="en-US" dirty="0"/>
            </a:br>
            <a:r>
              <a:rPr lang="en-US" dirty="0"/>
              <a:t>Visual Inspection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783C331-624B-66BC-B881-D2773FDC9B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Superficial Scratches: Scratch depth seems to be low and within roughness tolerances. </a:t>
            </a:r>
            <a:r>
              <a:rPr lang="en-US" b="1" dirty="0"/>
              <a:t>Option</a:t>
            </a:r>
            <a:r>
              <a:rPr lang="en-US" dirty="0"/>
              <a:t>: polish surface.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E34172E-D6F0-544D-159B-1237E269E2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79808DF-72F3-ACF3-5F43-522E2B9B9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pic>
        <p:nvPicPr>
          <p:cNvPr id="9" name="Picture 8" descr="A close-up of a metal object&#10;&#10;AI-generated content may be incorrect.">
            <a:extLst>
              <a:ext uri="{FF2B5EF4-FFF2-40B4-BE49-F238E27FC236}">
                <a16:creationId xmlns:a16="http://schemas.microsoft.com/office/drawing/2014/main" id="{5293327C-E964-09B5-2691-E2D83149846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960" y="2276872"/>
            <a:ext cx="2654027" cy="3538703"/>
          </a:xfrm>
          <a:prstGeom prst="rect">
            <a:avLst/>
          </a:prstGeom>
        </p:spPr>
      </p:pic>
      <p:pic>
        <p:nvPicPr>
          <p:cNvPr id="11" name="Picture 10" descr="A close-up of a metal piece&#10;&#10;AI-generated content may be incorrect.">
            <a:extLst>
              <a:ext uri="{FF2B5EF4-FFF2-40B4-BE49-F238E27FC236}">
                <a16:creationId xmlns:a16="http://schemas.microsoft.com/office/drawing/2014/main" id="{A390C177-14F8-526C-DD1A-11FC7E24BE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3697614" y="2719210"/>
            <a:ext cx="3538705" cy="2654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8155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FDFA429-514B-7A8B-1A9B-09B10F1636F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88D75E-3A6A-68F0-39C0-35A2DC3328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832" y="162854"/>
            <a:ext cx="7920000" cy="720000"/>
          </a:xfrm>
        </p:spPr>
        <p:txBody>
          <a:bodyPr/>
          <a:lstStyle/>
          <a:p>
            <a:r>
              <a:rPr lang="en-US" dirty="0"/>
              <a:t>Technical Review</a:t>
            </a:r>
            <a:br>
              <a:rPr lang="en-US" dirty="0"/>
            </a:br>
            <a:r>
              <a:rPr lang="en-US" dirty="0"/>
              <a:t>Labelling to be done by the Contractor</a:t>
            </a: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34C67FA-8FEB-435B-999D-22C7FBF2F8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7493A-928C-864E-6D9F-B62DCE394C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E1FF2A-D7FC-B161-F006-7DD7E25BDEC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64175" t="13601" r="8263" b="19200"/>
          <a:stretch/>
        </p:blipFill>
        <p:spPr>
          <a:xfrm>
            <a:off x="107504" y="2924944"/>
            <a:ext cx="4608512" cy="3160124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76A6E14F-60F1-8634-575D-18633FC7DD49}"/>
              </a:ext>
            </a:extLst>
          </p:cNvPr>
          <p:cNvSpPr txBox="1"/>
          <p:nvPr/>
        </p:nvSpPr>
        <p:spPr>
          <a:xfrm>
            <a:off x="949025" y="1151567"/>
            <a:ext cx="7344816" cy="21144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57175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GB" sz="2100" dirty="0">
                <a:solidFill>
                  <a:schemeClr val="accent5"/>
                </a:solidFill>
              </a:rPr>
              <a:t>The </a:t>
            </a:r>
            <a:r>
              <a:rPr lang="en-GB" sz="2100" b="1" dirty="0">
                <a:solidFill>
                  <a:schemeClr val="accent5"/>
                </a:solidFill>
              </a:rPr>
              <a:t>identification ID </a:t>
            </a:r>
            <a:r>
              <a:rPr lang="en-GB" sz="2100" dirty="0">
                <a:solidFill>
                  <a:schemeClr val="accent5"/>
                </a:solidFill>
              </a:rPr>
              <a:t>shall be applied to </a:t>
            </a:r>
            <a:r>
              <a:rPr lang="en-GB" sz="2100" b="1" dirty="0">
                <a:solidFill>
                  <a:schemeClr val="accent5"/>
                </a:solidFill>
              </a:rPr>
              <a:t>both sides of each assembly </a:t>
            </a:r>
            <a:r>
              <a:rPr lang="en-GB" sz="2100" dirty="0">
                <a:solidFill>
                  <a:schemeClr val="accent5"/>
                </a:solidFill>
              </a:rPr>
              <a:t>as shown in Figures 10, 11, 12, 13. </a:t>
            </a:r>
          </a:p>
          <a:p>
            <a:pPr marL="257175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100" b="1" dirty="0">
                <a:solidFill>
                  <a:schemeClr val="accent5"/>
                </a:solidFill>
              </a:rPr>
              <a:t>Labelling Verification </a:t>
            </a:r>
            <a:r>
              <a:rPr lang="en-US" sz="2100" dirty="0">
                <a:solidFill>
                  <a:schemeClr val="accent5"/>
                </a:solidFill>
              </a:rPr>
              <a:t>(pictures proving that all assemblies are labelled)</a:t>
            </a:r>
          </a:p>
          <a:p>
            <a:pPr marL="257175" indent="-257175" defTabSz="342900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</a:pPr>
            <a:r>
              <a:rPr lang="en-US" sz="2100" b="1" dirty="0">
                <a:solidFill>
                  <a:schemeClr val="accent5"/>
                </a:solidFill>
              </a:rPr>
              <a:t>Labelling not done yet</a:t>
            </a:r>
          </a:p>
          <a:p>
            <a:pPr algn="ctr"/>
            <a:endParaRPr lang="en-GB" dirty="0">
              <a:solidFill>
                <a:schemeClr val="accent5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FFD2C2D2-A584-FFA8-DE23-EAF6D17F2C76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64962" t="22001" r="9813" b="16400"/>
          <a:stretch/>
        </p:blipFill>
        <p:spPr>
          <a:xfrm>
            <a:off x="4621433" y="2780928"/>
            <a:ext cx="4522567" cy="31062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81476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44ADC5-E546-36C2-1AD7-717E766C315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019F6-14EB-0F28-248B-DB42E67553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Technical Review</a:t>
            </a:r>
            <a:br>
              <a:rPr lang="en-US" dirty="0"/>
            </a:br>
            <a:r>
              <a:rPr lang="en-US" dirty="0"/>
              <a:t>Factory Acceptance Test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3201B6-3218-121F-CEEF-A19EDA10666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2"/>
            <a:ext cx="8074800" cy="4906963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Retraction Flange Tooling</a:t>
            </a:r>
          </a:p>
          <a:p>
            <a:r>
              <a:rPr lang="en-US" b="1" dirty="0"/>
              <a:t>Factory Acceptance Tests </a:t>
            </a:r>
            <a:r>
              <a:rPr lang="en-GB" dirty="0"/>
              <a:t>carried at the Contractor’s premises on all assemblies. The </a:t>
            </a:r>
            <a:r>
              <a:rPr lang="en-GB" b="1" dirty="0"/>
              <a:t>screw must be greased</a:t>
            </a:r>
            <a:r>
              <a:rPr lang="en-GB" dirty="0"/>
              <a:t> before the first use.</a:t>
            </a:r>
            <a:endParaRPr lang="en-US" dirty="0"/>
          </a:p>
          <a:p>
            <a:pPr marL="685800" lvl="1" indent="-342900">
              <a:buFont typeface="+mj-lt"/>
              <a:buAutoNum type="arabicPeriod"/>
            </a:pPr>
            <a:r>
              <a:rPr lang="en-US" dirty="0"/>
              <a:t>Attach tool in upright position.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/>
              <a:t>Rotate the nut to move the tool from position 1 to position 3 and vice versa.</a:t>
            </a:r>
          </a:p>
          <a:p>
            <a:pPr marL="685800" lvl="1" indent="-342900">
              <a:buFont typeface="+mj-lt"/>
              <a:buAutoNum type="arabicPeriod"/>
            </a:pPr>
            <a:r>
              <a:rPr lang="en-US" dirty="0"/>
              <a:t>Measure the torque required to move the tool from position 1 to 3 and 3 to 1. The torque should be below 0.4 Nm.</a:t>
            </a:r>
          </a:p>
          <a:p>
            <a:pPr marL="685800" lvl="1" indent="-342900">
              <a:buFont typeface="+mj-lt"/>
              <a:buAutoNum type="arabicPeriod"/>
            </a:pPr>
            <a:endParaRPr lang="en-US" dirty="0"/>
          </a:p>
          <a:p>
            <a:pPr marL="342900" lvl="1" indent="0">
              <a:buNone/>
            </a:pPr>
            <a:r>
              <a:rPr lang="en-US" sz="1600" dirty="0"/>
              <a:t>Details are given in  Annex 5</a:t>
            </a:r>
          </a:p>
          <a:p>
            <a:pPr marL="685800" lvl="1" indent="-342900">
              <a:buFont typeface="+mj-lt"/>
              <a:buAutoNum type="arabicPeriod"/>
            </a:pPr>
            <a:endParaRPr lang="en-US" dirty="0"/>
          </a:p>
          <a:p>
            <a:pPr lvl="1"/>
            <a:endParaRPr lang="en-US" dirty="0"/>
          </a:p>
          <a:p>
            <a:pPr marL="342900" lvl="1" indent="0">
              <a:buNone/>
            </a:pPr>
            <a:endParaRPr lang="en-US" dirty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B52745C-FFB4-0BC3-F4D4-93A60FF479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03/04/2025 - FAT Meeting - Vacuum Connection Tools</a:t>
            </a:r>
            <a:endParaRPr lang="en-GB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7CA4BD2-42B5-E89F-943B-3A1775C531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pic>
        <p:nvPicPr>
          <p:cNvPr id="28" name="Picture 27" descr="A metal frame with bolts and screws&#10;&#10;Description automatically generated">
            <a:extLst>
              <a:ext uri="{FF2B5EF4-FFF2-40B4-BE49-F238E27FC236}">
                <a16:creationId xmlns:a16="http://schemas.microsoft.com/office/drawing/2014/main" id="{EDE4E42D-5658-EEB3-E08C-7B241CCE53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1056" t="5982" r="17383" b="4909"/>
          <a:stretch/>
        </p:blipFill>
        <p:spPr bwMode="auto">
          <a:xfrm>
            <a:off x="5333518" y="4358846"/>
            <a:ext cx="2601900" cy="23125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9" name="Arrow: Curved Down 28">
            <a:extLst>
              <a:ext uri="{FF2B5EF4-FFF2-40B4-BE49-F238E27FC236}">
                <a16:creationId xmlns:a16="http://schemas.microsoft.com/office/drawing/2014/main" id="{4D7BDE43-C8DD-C12F-8714-1D6197CAE570}"/>
              </a:ext>
            </a:extLst>
          </p:cNvPr>
          <p:cNvSpPr/>
          <p:nvPr/>
        </p:nvSpPr>
        <p:spPr>
          <a:xfrm>
            <a:off x="5342108" y="6095957"/>
            <a:ext cx="360040" cy="288032"/>
          </a:xfrm>
          <a:prstGeom prst="curvedDownArrow">
            <a:avLst/>
          </a:prstGeom>
          <a:solidFill>
            <a:srgbClr val="FF000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solidFill>
                <a:schemeClr val="tx1"/>
              </a:solidFill>
            </a:endParaRPr>
          </a:p>
        </p:txBody>
      </p:sp>
      <p:sp>
        <p:nvSpPr>
          <p:cNvPr id="30" name="Arrow: Left-Right 29">
            <a:extLst>
              <a:ext uri="{FF2B5EF4-FFF2-40B4-BE49-F238E27FC236}">
                <a16:creationId xmlns:a16="http://schemas.microsoft.com/office/drawing/2014/main" id="{ECE46DA3-050B-E00C-6391-267D768A224B}"/>
              </a:ext>
            </a:extLst>
          </p:cNvPr>
          <p:cNvSpPr/>
          <p:nvPr/>
        </p:nvSpPr>
        <p:spPr>
          <a:xfrm>
            <a:off x="6732240" y="5541534"/>
            <a:ext cx="535658" cy="132638"/>
          </a:xfrm>
          <a:prstGeom prst="leftRightArrow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 descr="A close-up of a machine&#10;&#10;Description automatically generated">
            <a:extLst>
              <a:ext uri="{FF2B5EF4-FFF2-40B4-BE49-F238E27FC236}">
                <a16:creationId xmlns:a16="http://schemas.microsoft.com/office/drawing/2014/main" id="{ABC67137-7903-5AA4-B5DB-3DAC76FC805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540" t="5562" r="47898" b="136"/>
          <a:stretch/>
        </p:blipFill>
        <p:spPr bwMode="auto">
          <a:xfrm>
            <a:off x="3558819" y="4358846"/>
            <a:ext cx="1301214" cy="2678888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Text Box 6">
            <a:extLst>
              <a:ext uri="{FF2B5EF4-FFF2-40B4-BE49-F238E27FC236}">
                <a16:creationId xmlns:a16="http://schemas.microsoft.com/office/drawing/2014/main" id="{F8CECF89-075F-4168-4AA6-A9600E3C998D}"/>
              </a:ext>
            </a:extLst>
          </p:cNvPr>
          <p:cNvSpPr txBox="1"/>
          <p:nvPr/>
        </p:nvSpPr>
        <p:spPr>
          <a:xfrm>
            <a:off x="3637702" y="4529589"/>
            <a:ext cx="267025" cy="22087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kern="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GB" sz="10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 Box 6">
            <a:extLst>
              <a:ext uri="{FF2B5EF4-FFF2-40B4-BE49-F238E27FC236}">
                <a16:creationId xmlns:a16="http://schemas.microsoft.com/office/drawing/2014/main" id="{C68E1DF3-B453-BA4F-F2A0-0049D211889B}"/>
              </a:ext>
            </a:extLst>
          </p:cNvPr>
          <p:cNvSpPr txBox="1"/>
          <p:nvPr/>
        </p:nvSpPr>
        <p:spPr>
          <a:xfrm>
            <a:off x="3974674" y="4529589"/>
            <a:ext cx="267025" cy="22087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GB" sz="10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Text Box 6">
            <a:extLst>
              <a:ext uri="{FF2B5EF4-FFF2-40B4-BE49-F238E27FC236}">
                <a16:creationId xmlns:a16="http://schemas.microsoft.com/office/drawing/2014/main" id="{93F5B1BB-5CA6-ED06-FD6A-2B052C0AA7E4}"/>
              </a:ext>
            </a:extLst>
          </p:cNvPr>
          <p:cNvSpPr txBox="1"/>
          <p:nvPr/>
        </p:nvSpPr>
        <p:spPr>
          <a:xfrm>
            <a:off x="4341401" y="4529589"/>
            <a:ext cx="267025" cy="22087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l"/>
            <a:r>
              <a:rPr lang="en-US" sz="1000" kern="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endParaRPr lang="en-GB" sz="1000" kern="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461CFC8-2BD2-1606-DC09-068755A9EEEF}"/>
              </a:ext>
            </a:extLst>
          </p:cNvPr>
          <p:cNvCxnSpPr>
            <a:cxnSpLocks/>
            <a:stCxn id="7" idx="2"/>
          </p:cNvCxnSpPr>
          <p:nvPr/>
        </p:nvCxnSpPr>
        <p:spPr>
          <a:xfrm>
            <a:off x="3771215" y="4750459"/>
            <a:ext cx="85262" cy="12570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0D62E0F-0DA4-698B-6CF0-37568A54590E}"/>
              </a:ext>
            </a:extLst>
          </p:cNvPr>
          <p:cNvCxnSpPr>
            <a:cxnSpLocks/>
          </p:cNvCxnSpPr>
          <p:nvPr/>
        </p:nvCxnSpPr>
        <p:spPr>
          <a:xfrm flipH="1">
            <a:off x="3961060" y="4750459"/>
            <a:ext cx="147126" cy="12570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4857D0B4-9B95-BCF3-3BA3-88469FED0F05}"/>
              </a:ext>
            </a:extLst>
          </p:cNvPr>
          <p:cNvCxnSpPr>
            <a:cxnSpLocks/>
          </p:cNvCxnSpPr>
          <p:nvPr/>
        </p:nvCxnSpPr>
        <p:spPr>
          <a:xfrm flipH="1">
            <a:off x="4172918" y="4750459"/>
            <a:ext cx="329109" cy="125706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840925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4:3 format</Description0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1" ma:contentTypeDescription="Create a new document." ma:contentTypeScope="" ma:versionID="1a330f7814ea0a273a5526b4afe3676a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f1ffbfeca08ef966bb5b703d2b456cc0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BE4D6EDC-997E-4C63-BA6A-04B542778425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5EC2627-59DE-4D3C-BDE1-4405272E797C}">
  <ds:schemaRefs>
    <ds:schemaRef ds:uri="http://schemas.microsoft.com/office/2006/metadata/properties"/>
    <ds:schemaRef ds:uri="http://www.w3.org/XML/1998/namespace"/>
    <ds:schemaRef ds:uri="http://purl.org/dc/elements/1.1/"/>
    <ds:schemaRef ds:uri="8946e33d-fd2f-4ae4-8ee9-d90c129cdf9e"/>
    <ds:schemaRef ds:uri="http://purl.org/dc/dcmitype/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AFFA5F7A-DEF2-4DAA-81D0-964FB86F86E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79027</TotalTime>
  <Words>992</Words>
  <Application>Microsoft Office PowerPoint</Application>
  <PresentationFormat>On-screen Show (4:3)</PresentationFormat>
  <Paragraphs>213</Paragraphs>
  <Slides>19</Slides>
  <Notes>1</Notes>
  <HiddenSlides>1</HiddenSlides>
  <MMClips>1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Calibri</vt:lpstr>
      <vt:lpstr>Courier New</vt:lpstr>
      <vt:lpstr>Times New Roman</vt:lpstr>
      <vt:lpstr>Wingdings</vt:lpstr>
      <vt:lpstr>Thème Office</vt:lpstr>
      <vt:lpstr>FAT Pre-Series Meeting Vacuum Connection Tools 03.04.2025 – Microlan Aerospace, Pamplona  </vt:lpstr>
      <vt:lpstr>Objectives </vt:lpstr>
      <vt:lpstr>Project Overview &amp; Objectives Quantities </vt:lpstr>
      <vt:lpstr>Status of the Production</vt:lpstr>
      <vt:lpstr>Encountered Issues</vt:lpstr>
      <vt:lpstr>Technical Review  Factory Acceptance Test</vt:lpstr>
      <vt:lpstr>Retraction Flange Tool  Visual Inspection</vt:lpstr>
      <vt:lpstr>Technical Review Labelling to be done by the Contractor</vt:lpstr>
      <vt:lpstr>Technical Review Factory Acceptance Test</vt:lpstr>
      <vt:lpstr>Retraction Flange Tool Torque Test</vt:lpstr>
      <vt:lpstr>Retraction Target Assembly  Visual Inspection</vt:lpstr>
      <vt:lpstr>Technical Review Factory Acceptance Test</vt:lpstr>
      <vt:lpstr>Retraction Target Assmebly Chain Sliding Test</vt:lpstr>
      <vt:lpstr>Retraction Target Assembly Chain Sliding Test Results</vt:lpstr>
      <vt:lpstr>Retraction Target Assembly</vt:lpstr>
      <vt:lpstr>Current Status and Ongoing Tasks</vt:lpstr>
      <vt:lpstr>Contract Milestones for Pre-Series</vt:lpstr>
      <vt:lpstr>Animation of both Connection Tools Installed in the Collimator</vt:lpstr>
      <vt:lpstr>Thank you!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Laura Helene Hannemann</cp:lastModifiedBy>
  <cp:revision>799</cp:revision>
  <cp:lastPrinted>2020-02-24T18:04:23Z</cp:lastPrinted>
  <dcterms:created xsi:type="dcterms:W3CDTF">2016-01-11T14:38:10Z</dcterms:created>
  <dcterms:modified xsi:type="dcterms:W3CDTF">2025-04-07T14:00:22Z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