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4" r:id="rId20"/>
    <p:sldId id="275" r:id="rId21"/>
    <p:sldId id="276" r:id="rId22"/>
    <p:sldId id="278" r:id="rId2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7505"/>
  </p:normalViewPr>
  <p:slideViewPr>
    <p:cSldViewPr>
      <p:cViewPr varScale="1">
        <p:scale>
          <a:sx n="161" d="100"/>
          <a:sy n="161" d="100"/>
        </p:scale>
        <p:origin x="306" y="15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prstGeom prst="rect">
              <a:avLst/>
            </a:prstGeom>
            <a:solidFill>
              <a:schemeClr val="accent1"/>
            </a:solidFill>
            <a:ln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99-CC49-BBCC-374400B9CD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prstGeom prst="rect">
              <a:avLst/>
            </a:prstGeom>
            <a:solidFill>
              <a:schemeClr val="accent2"/>
            </a:solidFill>
            <a:ln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99-CC49-BBCC-374400B9CD3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prstGeom prst="rect">
              <a:avLst/>
            </a:prstGeom>
            <a:solidFill>
              <a:schemeClr val="accent3"/>
            </a:solidFill>
            <a:ln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99-CC49-BBCC-374400B9C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2140476144"/>
        <c:axId val="-2140472688"/>
      </c:barChart>
      <c:catAx>
        <c:axId val="-2140476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0472688"/>
        <c:crosses val="autoZero"/>
        <c:auto val="1"/>
        <c:lblAlgn val="ctr"/>
        <c:lblOffset val="100"/>
        <c:noMultiLvlLbl val="0"/>
      </c:catAx>
      <c:valAx>
        <c:axId val="-2140472688"/>
        <c:scaling>
          <c:orientation val="minMax"/>
        </c:scaling>
        <c:delete val="0"/>
        <c:axPos val="b"/>
        <c:majorGridlines>
          <c:spPr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>
            <a:noFill/>
            <a:round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0476144"/>
        <c:crosses val="autoZero"/>
        <c:crossBetween val="between"/>
      </c:valAx>
      <c:spPr>
        <a:prstGeom prst="rect">
          <a:avLst/>
        </a:prstGeom>
        <a:noFill/>
        <a:ln>
          <a:noFill/>
        </a:ln>
      </c:spPr>
    </c:plotArea>
    <c:legend>
      <c:legendPos val="b"/>
      <c:overlay val="0"/>
      <c:spPr>
        <a:prstGeom prst="rect">
          <a:avLst/>
        </a:prstGeom>
        <a:noFill/>
        <a:ln>
          <a:noFill/>
          <a:round/>
        </a:ln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xfrm>
      <a:off x="6172200" y="2427288"/>
      <a:ext cx="5611813" cy="3762375"/>
    </a:xfrm>
    <a:prstGeom prst="rect">
      <a:avLst/>
    </a:prstGeom>
    <a:noFill/>
    <a:ln>
      <a:noFill/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D81-744D-AA86-952A94187504}"/>
              </c:ext>
            </c:extLst>
          </c:dPt>
          <c:dPt>
            <c:idx val="1"/>
            <c:bubble3D val="0"/>
            <c:spPr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D81-744D-AA86-952A94187504}"/>
              </c:ext>
            </c:extLst>
          </c:dPt>
          <c:dPt>
            <c:idx val="2"/>
            <c:bubble3D val="0"/>
            <c:spPr>
              <a:prstGeom prst="rect">
                <a:avLst/>
              </a:prstGeom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D81-744D-AA86-952A94187504}"/>
              </c:ext>
            </c:extLst>
          </c:dPt>
          <c:dPt>
            <c:idx val="3"/>
            <c:bubble3D val="0"/>
            <c:spPr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2D81-744D-AA86-952A94187504}"/>
              </c:ext>
            </c:extLst>
          </c:dPt>
          <c:dPt>
            <c:idx val="4"/>
            <c:bubble3D val="0"/>
            <c:spPr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2D81-744D-AA86-952A94187504}"/>
              </c:ext>
            </c:extLst>
          </c:dPt>
          <c:dPt>
            <c:idx val="5"/>
            <c:bubble3D val="0"/>
            <c:spPr>
              <a:prstGeom prst="rect">
                <a:avLst/>
              </a:prstGeom>
              <a:solidFill>
                <a:schemeClr val="accent6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2D81-744D-AA86-952A9418750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2D81-744D-AA86-952A94187504}"/>
                </c:ext>
              </c:extLst>
            </c:dLbl>
            <c:dLbl>
              <c:idx val="4"/>
              <c:spPr>
                <a:noFill/>
                <a:ln>
                  <a:noFill/>
                </a:ln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2D81-744D-AA86-952A94187504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DAE386E1-21D2-9149-A363-58841BE9D907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D81-744D-AA86-952A94187504}"/>
                </c:ext>
              </c:extLst>
            </c:dLbl>
            <c:spPr>
              <a:noFill/>
              <a:ln>
                <a:noFill/>
              </a:ln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prstGeom prst="rect">
                  <a:avLst/>
                </a:prstGeom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 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D81-744D-AA86-952A9418750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48"/>
      </c:doughnutChart>
      <c:spPr>
        <a:prstGeom prst="rect">
          <a:avLst/>
        </a:prstGeom>
        <a:noFill/>
        <a:ln>
          <a:noFill/>
        </a:ln>
      </c:spPr>
    </c:plotArea>
    <c:legend>
      <c:legendPos val="b"/>
      <c:overlay val="0"/>
      <c:spPr>
        <a:prstGeom prst="rect">
          <a:avLst/>
        </a:prstGeom>
        <a:noFill/>
        <a:ln>
          <a:noFill/>
        </a:ln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xfrm>
      <a:off x="6172200" y="1591200"/>
      <a:ext cx="5611813" cy="4608512"/>
    </a:xfrm>
    <a:prstGeom prst="rect">
      <a:avLst/>
    </a:prstGeom>
    <a:noFill/>
    <a:ln>
      <a:noFill/>
    </a:ln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5/19/2025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5/19/2025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5/19/2025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5/19/2025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5/19/2025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5/19/2025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5/19/2025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5/19/2025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5/19/2025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5/19/2025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5/19/2025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5/19/2025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5/19/2025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/>
              <a:t>927 workshop setup for series collimation production.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Presenter Name</a:t>
            </a:r>
            <a:endParaRPr dirty="0"/>
          </a:p>
          <a:p>
            <a:pPr algn="l">
              <a:defRPr/>
            </a:pPr>
            <a:r>
              <a:rPr lang="en-US" sz="1800" dirty="0"/>
              <a:t>Date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Table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10</a:t>
            </a:fld>
            <a:endParaRPr lang="en-US"/>
          </a:p>
        </p:txBody>
      </p:sp>
      <p:graphicFrame>
        <p:nvGraphicFramePr>
          <p:cNvPr id="8" name="Content Placeholder 12"/>
          <p:cNvGraphicFramePr>
            <a:graphicFrameLocks noGrp="1"/>
          </p:cNvGraphicFramePr>
          <p:nvPr>
            <p:ph idx="1"/>
          </p:nvPr>
        </p:nvGraphicFramePr>
        <p:xfrm>
          <a:off x="407988" y="1592263"/>
          <a:ext cx="11376025" cy="1862135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275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2427"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800"/>
                        <a:t>Column 1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800"/>
                        <a:t>Column 2</a:t>
                      </a:r>
                      <a:endParaRPr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800"/>
                        <a:t>Column 3</a:t>
                      </a:r>
                      <a:endParaRPr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800"/>
                        <a:t>Column 4</a:t>
                      </a:r>
                      <a:endParaRPr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800"/>
                        <a:t>Row 1</a:t>
                      </a:r>
                      <a:endParaRPr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800"/>
                        <a:t>Row 2</a:t>
                      </a:r>
                      <a:endParaRPr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800"/>
                        <a:t>Row 3</a:t>
                      </a:r>
                      <a:endParaRPr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42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800"/>
                        <a:t>Row 4</a:t>
                      </a:r>
                      <a:endParaRPr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 dirty="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“Big picture” slide </a:t>
            </a:r>
            <a:endParaRPr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11</a:t>
            </a:fld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3"/>
          </p:nvPr>
        </p:nvSpPr>
        <p:spPr bwMode="auto"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11"/>
          <p:cNvSpPr>
            <a:spLocks noGrp="1"/>
          </p:cNvSpPr>
          <p:nvPr>
            <p:ph type="pic" sz="quarter" idx="13"/>
          </p:nvPr>
        </p:nvSpPr>
        <p:spPr bwMode="auto">
          <a:xfrm>
            <a:off x="0" y="-29981"/>
            <a:ext cx="12192000" cy="6355829"/>
          </a:xfrm>
        </p:spPr>
        <p:txBody>
          <a:bodyPr/>
          <a:lstStyle/>
          <a:p>
            <a:endParaRPr lang="fr-FR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44971"/>
            <a:ext cx="4116387" cy="6370819"/>
          </a:xfrm>
        </p:spPr>
        <p:txBody>
          <a:bodyPr/>
          <a:lstStyle/>
          <a:p>
            <a:pPr>
              <a:defRPr/>
            </a:pPr>
            <a:r>
              <a:rPr lang="en-US" dirty="0"/>
              <a:t>“Full-page picture” slide [28pt]</a:t>
            </a:r>
            <a:endParaRPr dirty="0"/>
          </a:p>
          <a:p>
            <a:pPr marL="457200" indent="-457200">
              <a:buFont typeface="Arial"/>
              <a:buChar char="•"/>
              <a:defRPr/>
            </a:pPr>
            <a:r>
              <a:rPr lang="en-US" sz="2100" dirty="0"/>
              <a:t>When you use this slide, please create a background in CERN blue or one of the other </a:t>
            </a:r>
            <a:r>
              <a:rPr lang="en-US" sz="2100" dirty="0" err="1"/>
              <a:t>colours</a:t>
            </a:r>
            <a:r>
              <a:rPr lang="en-US" sz="2100" dirty="0"/>
              <a:t> of this template with transparency set to 20%.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“Text and picture” slide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 bwMode="auto">
          <a:xfrm>
            <a:off x="6157744" y="0"/>
            <a:ext cx="6024562" cy="6316195"/>
          </a:xfr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“Text and two pictures: horizontal” slide 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14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 bwMode="auto"/>
        <p:txBody>
          <a:bodyPr/>
          <a:lstStyle/>
          <a:p>
            <a:endParaRPr lang="fr-FR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3"/>
          </p:nvPr>
        </p:nvSpPr>
        <p:spPr bwMode="auto"/>
        <p:txBody>
          <a:bodyPr/>
          <a:lstStyle/>
          <a:p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562DB-E313-6348-8AB2-64FD7AFCA0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“Subtitle and two pictures” slide 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3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 bwMode="auto"/>
        <p:txBody>
          <a:bodyPr/>
          <a:lstStyle/>
          <a:p>
            <a:endParaRPr lang="fr-FR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15</a:t>
            </a:fld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8"/>
          </p:nvPr>
        </p:nvSpPr>
        <p:spPr bwMode="auto"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“Text and four pictures” slide 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16</a:t>
            </a:fld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 bwMode="auto"/>
        <p:txBody>
          <a:bodyPr/>
          <a:lstStyle/>
          <a:p>
            <a:endParaRPr lang="fr-FR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7"/>
          </p:nvPr>
        </p:nvSpPr>
        <p:spPr bwMode="auto">
          <a:xfrm>
            <a:off x="8124681" y="3978015"/>
            <a:ext cx="3659332" cy="2232025"/>
          </a:xfrm>
        </p:spPr>
        <p:txBody>
          <a:bodyPr/>
          <a:lstStyle/>
          <a:p>
            <a:endParaRPr lang="fr-FR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8"/>
          </p:nvPr>
        </p:nvSpPr>
        <p:spPr bwMode="auto"/>
        <p:txBody>
          <a:bodyPr/>
          <a:lstStyle/>
          <a:p>
            <a:endParaRPr lang="fr-FR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9"/>
          </p:nvPr>
        </p:nvSpPr>
        <p:spPr bwMode="auto">
          <a:xfrm>
            <a:off x="4259263" y="3978015"/>
            <a:ext cx="3659332" cy="2232025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“Subtitle and three pictures” slide</a:t>
            </a:r>
            <a:endParaRPr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3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 bwMode="auto">
          <a:xfrm>
            <a:off x="407989" y="2429902"/>
            <a:ext cx="3708400" cy="3779837"/>
          </a:xfrm>
        </p:spPr>
        <p:txBody>
          <a:bodyPr/>
          <a:lstStyle/>
          <a:p>
            <a:endParaRPr lang="fr-FR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4"/>
          </p:nvPr>
        </p:nvSpPr>
        <p:spPr bwMode="auto">
          <a:xfrm>
            <a:off x="8075613" y="2429902"/>
            <a:ext cx="3713187" cy="3779837"/>
          </a:xfrm>
        </p:spPr>
        <p:txBody>
          <a:bodyPr/>
          <a:lstStyle/>
          <a:p>
            <a:endParaRPr lang="fr-FR"/>
          </a:p>
        </p:txBody>
      </p:sp>
      <p:sp>
        <p:nvSpPr>
          <p:cNvPr id="9" name="Text Placeholder 6"/>
          <p:cNvSpPr>
            <a:spLocks noGrp="1"/>
          </p:cNvSpPr>
          <p:nvPr>
            <p:ph type="body" idx="15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6"/>
          </p:nvPr>
        </p:nvSpPr>
        <p:spPr bwMode="auto">
          <a:xfrm>
            <a:off x="4253848" y="2429902"/>
            <a:ext cx="3708400" cy="3779837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“Horizontal picture and text” slide</a:t>
            </a:r>
            <a:endParaRPr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/>
          </p:nvPr>
        </p:nvSpPr>
        <p:spPr bwMode="auto"/>
        <p:txBody>
          <a:bodyPr/>
          <a:lstStyle/>
          <a:p>
            <a:endParaRPr lang="fr-FR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5616574" cy="1906587"/>
          </a:xfrm>
        </p:spPr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5"/>
          </p:nvPr>
        </p:nvSpPr>
        <p:spPr bwMode="auto">
          <a:xfrm>
            <a:off x="6172294" y="4294188"/>
            <a:ext cx="5616575" cy="1906587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“Chapter” slide [50pt Bold]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927 baseline.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19AF74F6-02A8-D782-771B-30F11A59DD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2024" y="1409702"/>
            <a:ext cx="5351455" cy="4608512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8C5AE7-2042-2319-50D8-6734C2FB5E31}"/>
              </a:ext>
            </a:extLst>
          </p:cNvPr>
          <p:cNvSpPr txBox="1"/>
          <p:nvPr/>
        </p:nvSpPr>
        <p:spPr bwMode="auto">
          <a:xfrm>
            <a:off x="2999656" y="1611118"/>
            <a:ext cx="1872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Mockup volume</a:t>
            </a:r>
            <a:endParaRPr lang="fr-FR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A1F4D9-C24B-4E69-9CF7-58BA84398A94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4872174" y="1795784"/>
            <a:ext cx="3312368" cy="1111478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9D22906-DCAA-733D-A7D1-A4B77D464393}"/>
              </a:ext>
            </a:extLst>
          </p:cNvPr>
          <p:cNvSpPr txBox="1"/>
          <p:nvPr/>
        </p:nvSpPr>
        <p:spPr bwMode="auto">
          <a:xfrm>
            <a:off x="4757070" y="67564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Orientation tooling</a:t>
            </a:r>
            <a:endParaRPr lang="fr-FR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0AAD78-380B-E68F-5A1D-0B95A3DBDC0C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6845302" y="860313"/>
            <a:ext cx="2203026" cy="1465886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AC3E9E5-528E-E8BE-7508-D135BFF77D27}"/>
              </a:ext>
            </a:extLst>
          </p:cNvPr>
          <p:cNvSpPr txBox="1"/>
          <p:nvPr/>
        </p:nvSpPr>
        <p:spPr bwMode="auto">
          <a:xfrm>
            <a:off x="6484951" y="242029"/>
            <a:ext cx="1800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IN/OUT Area</a:t>
            </a:r>
            <a:endParaRPr lang="fr-FR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358414-3EFE-DBED-46A0-0918D0AC1AD0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8285152" y="426695"/>
            <a:ext cx="1987622" cy="1850177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FFE9035-4AF4-CDF3-DE13-B79A661977DE}"/>
              </a:ext>
            </a:extLst>
          </p:cNvPr>
          <p:cNvSpPr txBox="1"/>
          <p:nvPr/>
        </p:nvSpPr>
        <p:spPr bwMode="auto">
          <a:xfrm>
            <a:off x="3287688" y="259290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Space for 8 Collimators with different support state.</a:t>
            </a:r>
            <a:endParaRPr lang="fr-FR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9B561C6-7BB9-A6F1-4583-7ECE738DCE97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6312024" y="2916067"/>
            <a:ext cx="2232248" cy="702702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FBAF672-D248-3CFE-B19B-125933BBD48C}"/>
              </a:ext>
            </a:extLst>
          </p:cNvPr>
          <p:cNvSpPr txBox="1"/>
          <p:nvPr/>
        </p:nvSpPr>
        <p:spPr bwMode="auto">
          <a:xfrm>
            <a:off x="2718144" y="4008547"/>
            <a:ext cx="249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Area dedicated to GM alignment + </a:t>
            </a:r>
            <a:r>
              <a:rPr lang="en-US" dirty="0" err="1"/>
              <a:t>fidu</a:t>
            </a:r>
            <a:endParaRPr lang="fr-FR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E6A7F6B-F2E4-A471-EBCB-A724B6279AD8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5208273" y="4331713"/>
            <a:ext cx="2615919" cy="129981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F7092B4-CE80-890C-BB54-CD67191C8967}"/>
              </a:ext>
            </a:extLst>
          </p:cNvPr>
          <p:cNvSpPr txBox="1"/>
          <p:nvPr/>
        </p:nvSpPr>
        <p:spPr bwMode="auto">
          <a:xfrm>
            <a:off x="2855640" y="5058808"/>
            <a:ext cx="249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CEM Control Racks (moveable)</a:t>
            </a:r>
            <a:endParaRPr lang="fr-FR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17201D3-71D6-494E-3C35-0966FD3F996D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5345769" y="4813420"/>
            <a:ext cx="2694447" cy="568554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53353DA9-EA87-0453-B5C4-6C1407C49634}"/>
              </a:ext>
            </a:extLst>
          </p:cNvPr>
          <p:cNvSpPr txBox="1"/>
          <p:nvPr/>
        </p:nvSpPr>
        <p:spPr bwMode="auto">
          <a:xfrm>
            <a:off x="8285152" y="5797608"/>
            <a:ext cx="1279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ST1A34603_01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Fonts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The font in this template is Arial. Please only use Arial and Arial Bold, as these are installed on all computers.</a:t>
            </a:r>
            <a:endParaRPr/>
          </a:p>
          <a:p>
            <a:pPr lvl="1">
              <a:defRPr/>
            </a:pPr>
            <a:r>
              <a:rPr lang="en-US"/>
              <a:t>Use </a:t>
            </a:r>
            <a:r>
              <a:rPr lang="en-US" b="1"/>
              <a:t>bold selectively</a:t>
            </a:r>
            <a:r>
              <a:rPr lang="en-US"/>
              <a:t> to emphasise information </a:t>
            </a:r>
            <a:br>
              <a:rPr lang="en-US"/>
            </a:br>
            <a:r>
              <a:rPr lang="en-US"/>
              <a:t>or titles.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439335"/>
            <a:ext cx="5611813" cy="4608511"/>
          </a:xfrm>
        </p:spPr>
        <p:txBody>
          <a:bodyPr/>
          <a:lstStyle/>
          <a:p>
            <a:pPr>
              <a:defRPr/>
            </a:pPr>
            <a:r>
              <a:rPr lang="en-US" sz="5000" b="0"/>
              <a:t>Arial</a:t>
            </a:r>
            <a:endParaRPr/>
          </a:p>
          <a:p>
            <a:pPr>
              <a:defRPr/>
            </a:pPr>
            <a:r>
              <a:rPr lang="en-US" sz="1800" b="0"/>
              <a:t>AaBbCcDdEeFfGgHhIiJjKkLlMmNnOoPpQqRr</a:t>
            </a:r>
            <a:br>
              <a:rPr lang="en-US" sz="1800" b="0"/>
            </a:br>
            <a:r>
              <a:rPr lang="en-US" sz="1800" b="0"/>
              <a:t>SsTtUuVvWwXxYyZz1234567890</a:t>
            </a:r>
            <a:endParaRPr/>
          </a:p>
          <a:p>
            <a:pPr>
              <a:defRPr/>
            </a:pPr>
            <a:r>
              <a:rPr lang="en-US" sz="5000"/>
              <a:t>Arial Bold</a:t>
            </a:r>
            <a:endParaRPr/>
          </a:p>
          <a:p>
            <a:pPr>
              <a:defRPr/>
            </a:pPr>
            <a:r>
              <a:rPr lang="en-US" sz="1800"/>
              <a:t>AaBbCcDdEeFfGgHhIiJjKkLlMmNnOoPpQqRr</a:t>
            </a:r>
            <a:br>
              <a:rPr lang="en-US" sz="1800"/>
            </a:br>
            <a:r>
              <a:rPr lang="en-US" sz="1800"/>
              <a:t>SsTtUuVvWwXxYyZz1234567890</a:t>
            </a:r>
            <a:endParaRPr/>
          </a:p>
          <a:p>
            <a:pPr>
              <a:defRPr/>
            </a:pPr>
            <a:endParaRPr lang="en-US" sz="5000"/>
          </a:p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 bwMode="auto">
          <a:xfrm>
            <a:off x="407989" y="4503019"/>
            <a:ext cx="11376024" cy="1484396"/>
          </a:xfrm>
        </p:spPr>
        <p:txBody>
          <a:bodyPr/>
          <a:lstStyle/>
          <a:p>
            <a:pPr>
              <a:defRPr/>
            </a:pPr>
            <a:r>
              <a:rPr lang="en-US"/>
              <a:t>These colour combinations work well. Please use it when you need any extra colours, especially when making charts or other SmartArt graphics.</a:t>
            </a:r>
            <a:endParaRPr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Colours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21</a:t>
            </a:fld>
            <a:endParaRPr lang="en-US"/>
          </a:p>
        </p:txBody>
      </p:sp>
      <p:sp>
        <p:nvSpPr>
          <p:cNvPr id="9" name="Rectangle 7"/>
          <p:cNvSpPr/>
          <p:nvPr/>
        </p:nvSpPr>
        <p:spPr bwMode="auto">
          <a:xfrm>
            <a:off x="1266862" y="2994755"/>
            <a:ext cx="978945" cy="9789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8"/>
          <p:cNvSpPr/>
          <p:nvPr/>
        </p:nvSpPr>
        <p:spPr bwMode="auto">
          <a:xfrm>
            <a:off x="2502857" y="2994755"/>
            <a:ext cx="978945" cy="97894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9"/>
          <p:cNvSpPr/>
          <p:nvPr/>
        </p:nvSpPr>
        <p:spPr bwMode="auto">
          <a:xfrm>
            <a:off x="3738852" y="2994755"/>
            <a:ext cx="978945" cy="9789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2" name="Rectangle 10"/>
          <p:cNvSpPr/>
          <p:nvPr/>
        </p:nvSpPr>
        <p:spPr bwMode="auto">
          <a:xfrm>
            <a:off x="4974847" y="2994755"/>
            <a:ext cx="978945" cy="9789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1"/>
          <p:cNvSpPr/>
          <p:nvPr/>
        </p:nvSpPr>
        <p:spPr bwMode="auto">
          <a:xfrm>
            <a:off x="6210842" y="2994755"/>
            <a:ext cx="978945" cy="9789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2"/>
          <p:cNvSpPr/>
          <p:nvPr/>
        </p:nvSpPr>
        <p:spPr bwMode="auto">
          <a:xfrm>
            <a:off x="7446837" y="2994755"/>
            <a:ext cx="978945" cy="9789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accent4"/>
              </a:solidFill>
            </a:endParaRPr>
          </a:p>
        </p:txBody>
      </p:sp>
      <p:sp>
        <p:nvSpPr>
          <p:cNvPr id="15" name="Rectangle 13"/>
          <p:cNvSpPr/>
          <p:nvPr/>
        </p:nvSpPr>
        <p:spPr bwMode="auto">
          <a:xfrm>
            <a:off x="8682832" y="2994755"/>
            <a:ext cx="978945" cy="9789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chemeClr val="accent5"/>
              </a:solidFill>
            </a:endParaRPr>
          </a:p>
        </p:txBody>
      </p:sp>
      <p:sp>
        <p:nvSpPr>
          <p:cNvPr id="16" name="Rectangle 14"/>
          <p:cNvSpPr/>
          <p:nvPr/>
        </p:nvSpPr>
        <p:spPr bwMode="auto">
          <a:xfrm>
            <a:off x="9918829" y="2994755"/>
            <a:ext cx="978945" cy="9789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Content Placeholder 1"/>
          <p:cNvSpPr>
            <a:spLocks/>
          </p:cNvSpPr>
          <p:nvPr/>
        </p:nvSpPr>
        <p:spPr bwMode="auto">
          <a:xfrm>
            <a:off x="607369" y="1780674"/>
            <a:ext cx="11376024" cy="14843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The colour </a:t>
            </a:r>
            <a:r>
              <a:rPr lang="en-US">
                <a:solidFill>
                  <a:srgbClr val="2F2F2F"/>
                </a:solidFill>
              </a:rPr>
              <a:t>palette</a:t>
            </a:r>
            <a:r>
              <a:rPr lang="en-US"/>
              <a:t> in this template is the following: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927 Collimators supports flexibility.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7" name="Content Placeholder 12">
            <a:extLst>
              <a:ext uri="{FF2B5EF4-FFF2-40B4-BE49-F238E27FC236}">
                <a16:creationId xmlns:a16="http://schemas.microsoft.com/office/drawing/2014/main" id="{F04B4CE8-05C7-4238-8052-68BA7C7D31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9043373"/>
              </p:ext>
            </p:extLst>
          </p:nvPr>
        </p:nvGraphicFramePr>
        <p:xfrm>
          <a:off x="1847528" y="1268760"/>
          <a:ext cx="8759535" cy="4432741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023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8137">
                  <a:extLst>
                    <a:ext uri="{9D8B030D-6E8A-4147-A177-3AD203B41FA5}">
                      <a16:colId xmlns:a16="http://schemas.microsoft.com/office/drawing/2014/main" val="2672811946"/>
                    </a:ext>
                  </a:extLst>
                </a:gridCol>
                <a:gridCol w="2048770">
                  <a:extLst>
                    <a:ext uri="{9D8B030D-6E8A-4147-A177-3AD203B41FA5}">
                      <a16:colId xmlns:a16="http://schemas.microsoft.com/office/drawing/2014/main" val="4211207193"/>
                    </a:ext>
                  </a:extLst>
                </a:gridCol>
                <a:gridCol w="20487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2569"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en-US" sz="18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800" dirty="0"/>
                        <a:t>Support Type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Total available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073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400" dirty="0"/>
                        <a:t>Slot 1-4</a:t>
                      </a:r>
                    </a:p>
                    <a:p>
                      <a:pPr algn="l">
                        <a:defRPr/>
                      </a:pPr>
                      <a:endParaRPr sz="14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400" dirty="0"/>
                        <a:t>Single beam Base</a:t>
                      </a:r>
                    </a:p>
                    <a:p>
                      <a:pPr algn="l">
                        <a:defRPr/>
                      </a:pPr>
                      <a:r>
                        <a:rPr lang="en-US" sz="1400" dirty="0"/>
                        <a:t>Compatible single Beam  &amp; Dual Beam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4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400" dirty="0"/>
                        <a:t>8 Pc Total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073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400" dirty="0"/>
                        <a:t>GM Slot</a:t>
                      </a:r>
                      <a:endParaRPr sz="14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400" dirty="0"/>
                        <a:t>Rigid support for alignment and </a:t>
                      </a:r>
                      <a:r>
                        <a:rPr lang="en-US" sz="1400" dirty="0" err="1"/>
                        <a:t>Fidu</a:t>
                      </a:r>
                      <a:r>
                        <a:rPr lang="en-US" sz="1400" dirty="0"/>
                        <a:t>,</a:t>
                      </a:r>
                    </a:p>
                    <a:p>
                      <a:pPr algn="l">
                        <a:defRPr/>
                      </a:pPr>
                      <a:r>
                        <a:rPr lang="en-US" sz="1400" dirty="0"/>
                        <a:t>2 Types of spheres adaptor plate: single Beam  &amp; dual Beam 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4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400" dirty="0"/>
                        <a:t>1 Slot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676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400" dirty="0"/>
                        <a:t>Slots 5-8</a:t>
                      </a:r>
                      <a:endParaRPr sz="14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400" dirty="0"/>
                        <a:t>Supports adapted to the ongoing production single or dual beam collimators equipped plugins.</a:t>
                      </a:r>
                    </a:p>
                    <a:p>
                      <a:pPr algn="l">
                        <a:defRPr/>
                      </a:pPr>
                      <a:endParaRPr lang="en-US" sz="14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endParaRPr lang="en-US" sz="14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>
                        <a:defRPr/>
                      </a:pPr>
                      <a:r>
                        <a:rPr lang="en-US" sz="1400" dirty="0"/>
                        <a:t>4 Dual beam</a:t>
                      </a:r>
                    </a:p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 Single beam</a:t>
                      </a:r>
                    </a:p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 CEM Cabling support for Dual beam</a:t>
                      </a:r>
                    </a:p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 CEM Cabling support  for Single beam</a:t>
                      </a:r>
                    </a:p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algn="r">
                        <a:defRPr/>
                      </a:pPr>
                      <a:endParaRPr lang="en-US" sz="1400" dirty="0"/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135F24F9-3041-22FE-7BCB-CEF6F4766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609" y="1698822"/>
            <a:ext cx="668764" cy="11424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FDF6A6-0132-C4E3-E948-9215984B3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9723" y="4349227"/>
            <a:ext cx="848495" cy="11430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204289-F99E-EB8F-EBC8-A82C6CFB6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4254214"/>
            <a:ext cx="833984" cy="12124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7DCF59F-C34F-AFC4-2126-C7AB9E1380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7368" y="2841294"/>
            <a:ext cx="957797" cy="107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06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927 baseline.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41B35-4B16-627A-E865-3E84C5CAD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B1D5D7-2A20-1FEC-7097-E19B858B9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17" y="864657"/>
            <a:ext cx="12087225" cy="561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04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927 baseline.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EC6B01-E035-B183-5BA2-81C303BFD6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9816" y="562372"/>
            <a:ext cx="7835766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50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Manutentions steps.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AFE211-CEDF-7435-4E49-4EC0C39E1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2" y="1085726"/>
            <a:ext cx="1512706" cy="51275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E6E2B1-13B2-48D2-CD01-C684A4DC4E7A}"/>
              </a:ext>
            </a:extLst>
          </p:cNvPr>
          <p:cNvSpPr txBox="1"/>
          <p:nvPr/>
        </p:nvSpPr>
        <p:spPr bwMode="auto">
          <a:xfrm>
            <a:off x="368246" y="1881004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Remove collimator from delivery box to the support.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D620C6-9C3F-9EAF-2DA3-EBE497C4F7D2}"/>
              </a:ext>
            </a:extLst>
          </p:cNvPr>
          <p:cNvSpPr txBox="1"/>
          <p:nvPr/>
        </p:nvSpPr>
        <p:spPr bwMode="auto">
          <a:xfrm>
            <a:off x="677829" y="33308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Collimator orientation.</a:t>
            </a:r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18AE56-4050-78DF-C62B-9806ED0E9935}"/>
              </a:ext>
            </a:extLst>
          </p:cNvPr>
          <p:cNvSpPr txBox="1"/>
          <p:nvPr/>
        </p:nvSpPr>
        <p:spPr bwMode="auto">
          <a:xfrm>
            <a:off x="738556" y="4633575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Collimator and frame assembly.</a:t>
            </a:r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0D99F2-5BF2-D100-D12E-ABA1ED3A0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4352" y="950450"/>
            <a:ext cx="1534429" cy="52683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798ACF-6D17-6E1E-E795-E49C978BB1B2}"/>
              </a:ext>
            </a:extLst>
          </p:cNvPr>
          <p:cNvSpPr txBox="1"/>
          <p:nvPr/>
        </p:nvSpPr>
        <p:spPr bwMode="auto">
          <a:xfrm>
            <a:off x="6102434" y="1957404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Elevated</a:t>
            </a:r>
            <a:r>
              <a:rPr lang="fr-FR" dirty="0"/>
              <a:t> position</a:t>
            </a:r>
            <a:r>
              <a:rPr lang="en-US" dirty="0"/>
              <a:t> for CEM </a:t>
            </a:r>
            <a:r>
              <a:rPr lang="en-US" dirty="0" err="1"/>
              <a:t>hypertac</a:t>
            </a:r>
            <a:r>
              <a:rPr lang="en-US" dirty="0"/>
              <a:t> installation</a:t>
            </a:r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1FB89A-1558-15C8-B2BF-99F5D04CB9FD}"/>
              </a:ext>
            </a:extLst>
          </p:cNvPr>
          <p:cNvSpPr txBox="1"/>
          <p:nvPr/>
        </p:nvSpPr>
        <p:spPr bwMode="auto">
          <a:xfrm>
            <a:off x="6102434" y="337221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Collimator alignment + </a:t>
            </a:r>
            <a:r>
              <a:rPr lang="en-US" dirty="0" err="1"/>
              <a:t>fidu</a:t>
            </a:r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7D0FB8-8EF7-EDB8-0A65-283A02373621}"/>
              </a:ext>
            </a:extLst>
          </p:cNvPr>
          <p:cNvSpPr txBox="1"/>
          <p:nvPr/>
        </p:nvSpPr>
        <p:spPr bwMode="auto">
          <a:xfrm>
            <a:off x="6246687" y="456260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Collimator final testing before UHV.</a:t>
            </a:r>
            <a:endParaRPr lang="fr-FR" dirty="0"/>
          </a:p>
        </p:txBody>
      </p:sp>
      <p:sp>
        <p:nvSpPr>
          <p:cNvPr id="15" name="Arrow: Curved Right 14">
            <a:extLst>
              <a:ext uri="{FF2B5EF4-FFF2-40B4-BE49-F238E27FC236}">
                <a16:creationId xmlns:a16="http://schemas.microsoft.com/office/drawing/2014/main" id="{429B9B96-5475-9F9A-64CD-CA520AF48876}"/>
              </a:ext>
            </a:extLst>
          </p:cNvPr>
          <p:cNvSpPr/>
          <p:nvPr/>
        </p:nvSpPr>
        <p:spPr>
          <a:xfrm>
            <a:off x="3258836" y="1982146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5D2C6289-10B9-6E17-128E-439C301F2B96}"/>
              </a:ext>
            </a:extLst>
          </p:cNvPr>
          <p:cNvSpPr/>
          <p:nvPr/>
        </p:nvSpPr>
        <p:spPr>
          <a:xfrm>
            <a:off x="3222351" y="3263695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Arrow: Curved Right 16">
            <a:extLst>
              <a:ext uri="{FF2B5EF4-FFF2-40B4-BE49-F238E27FC236}">
                <a16:creationId xmlns:a16="http://schemas.microsoft.com/office/drawing/2014/main" id="{D7D49582-C9F0-DA10-C3A5-902FC843D936}"/>
              </a:ext>
            </a:extLst>
          </p:cNvPr>
          <p:cNvSpPr/>
          <p:nvPr/>
        </p:nvSpPr>
        <p:spPr>
          <a:xfrm>
            <a:off x="3198109" y="4565071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Arrow: Curved Right 17">
            <a:extLst>
              <a:ext uri="{FF2B5EF4-FFF2-40B4-BE49-F238E27FC236}">
                <a16:creationId xmlns:a16="http://schemas.microsoft.com/office/drawing/2014/main" id="{0E6858DE-CB78-EAFB-007E-9877D4CF9121}"/>
              </a:ext>
            </a:extLst>
          </p:cNvPr>
          <p:cNvSpPr/>
          <p:nvPr/>
        </p:nvSpPr>
        <p:spPr>
          <a:xfrm>
            <a:off x="9048328" y="1925634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Arrow: Curved Right 18">
            <a:extLst>
              <a:ext uri="{FF2B5EF4-FFF2-40B4-BE49-F238E27FC236}">
                <a16:creationId xmlns:a16="http://schemas.microsoft.com/office/drawing/2014/main" id="{DA9A5013-0C8F-CA10-A007-C823E78EF902}"/>
              </a:ext>
            </a:extLst>
          </p:cNvPr>
          <p:cNvSpPr/>
          <p:nvPr/>
        </p:nvSpPr>
        <p:spPr>
          <a:xfrm>
            <a:off x="9012324" y="3231811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Arrow: Curved Right 19">
            <a:extLst>
              <a:ext uri="{FF2B5EF4-FFF2-40B4-BE49-F238E27FC236}">
                <a16:creationId xmlns:a16="http://schemas.microsoft.com/office/drawing/2014/main" id="{BC707885-2965-B34D-9BD3-608736ED0F37}"/>
              </a:ext>
            </a:extLst>
          </p:cNvPr>
          <p:cNvSpPr/>
          <p:nvPr/>
        </p:nvSpPr>
        <p:spPr>
          <a:xfrm>
            <a:off x="8982991" y="4527789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Arrow: Curved Right 20">
            <a:extLst>
              <a:ext uri="{FF2B5EF4-FFF2-40B4-BE49-F238E27FC236}">
                <a16:creationId xmlns:a16="http://schemas.microsoft.com/office/drawing/2014/main" id="{326D6A5A-66F6-0E34-687F-97759D227D79}"/>
              </a:ext>
            </a:extLst>
          </p:cNvPr>
          <p:cNvSpPr/>
          <p:nvPr/>
        </p:nvSpPr>
        <p:spPr>
          <a:xfrm>
            <a:off x="8923724" y="650508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Arrow: Curved Right 21">
            <a:extLst>
              <a:ext uri="{FF2B5EF4-FFF2-40B4-BE49-F238E27FC236}">
                <a16:creationId xmlns:a16="http://schemas.microsoft.com/office/drawing/2014/main" id="{B465E778-0112-7E8C-3311-22F4FB9EE302}"/>
              </a:ext>
            </a:extLst>
          </p:cNvPr>
          <p:cNvSpPr/>
          <p:nvPr/>
        </p:nvSpPr>
        <p:spPr>
          <a:xfrm>
            <a:off x="3208577" y="5810330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388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Manutentions steps.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E6E2B1-13B2-48D2-CD01-C684A4DC4E7A}"/>
              </a:ext>
            </a:extLst>
          </p:cNvPr>
          <p:cNvSpPr txBox="1"/>
          <p:nvPr/>
        </p:nvSpPr>
        <p:spPr bwMode="auto">
          <a:xfrm>
            <a:off x="2952643" y="2039875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VSC UHV acceptance test bench.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AE5A0A-B875-792C-7A2E-70A3E1CE572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8008" y="1116111"/>
            <a:ext cx="1565963" cy="52818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5C474B-282B-A54A-2A2F-B03F3B79C589}"/>
              </a:ext>
            </a:extLst>
          </p:cNvPr>
          <p:cNvSpPr txBox="1"/>
          <p:nvPr/>
        </p:nvSpPr>
        <p:spPr bwMode="auto">
          <a:xfrm>
            <a:off x="2943146" y="89746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the trolley for transport to VSC b113,</a:t>
            </a:r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CEBEE7-AB93-7774-E4C5-3A4F7EE12D90}"/>
              </a:ext>
            </a:extLst>
          </p:cNvPr>
          <p:cNvSpPr txBox="1"/>
          <p:nvPr/>
        </p:nvSpPr>
        <p:spPr bwMode="auto">
          <a:xfrm>
            <a:off x="2952378" y="3522653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the trolley for transport to storage building.</a:t>
            </a:r>
            <a:endParaRPr lang="fr-F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555551-0064-2405-E226-42EEA41EB366}"/>
              </a:ext>
            </a:extLst>
          </p:cNvPr>
          <p:cNvSpPr txBox="1"/>
          <p:nvPr/>
        </p:nvSpPr>
        <p:spPr bwMode="auto">
          <a:xfrm>
            <a:off x="2936992" y="4820765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pallet for storage.</a:t>
            </a:r>
            <a:endParaRPr lang="fr-FR" dirty="0"/>
          </a:p>
        </p:txBody>
      </p:sp>
      <p:sp>
        <p:nvSpPr>
          <p:cNvPr id="17" name="Arrow: Curved Right 16">
            <a:extLst>
              <a:ext uri="{FF2B5EF4-FFF2-40B4-BE49-F238E27FC236}">
                <a16:creationId xmlns:a16="http://schemas.microsoft.com/office/drawing/2014/main" id="{2AACD817-3187-964A-9A19-F5086CA4E147}"/>
              </a:ext>
            </a:extLst>
          </p:cNvPr>
          <p:cNvSpPr/>
          <p:nvPr/>
        </p:nvSpPr>
        <p:spPr>
          <a:xfrm>
            <a:off x="5880457" y="2123557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Arrow: Curved Right 17">
            <a:extLst>
              <a:ext uri="{FF2B5EF4-FFF2-40B4-BE49-F238E27FC236}">
                <a16:creationId xmlns:a16="http://schemas.microsoft.com/office/drawing/2014/main" id="{6F7B9C98-5851-3768-3C1F-DFA521A1D89E}"/>
              </a:ext>
            </a:extLst>
          </p:cNvPr>
          <p:cNvSpPr/>
          <p:nvPr/>
        </p:nvSpPr>
        <p:spPr>
          <a:xfrm>
            <a:off x="5843972" y="3405106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Arrow: Curved Right 18">
            <a:extLst>
              <a:ext uri="{FF2B5EF4-FFF2-40B4-BE49-F238E27FC236}">
                <a16:creationId xmlns:a16="http://schemas.microsoft.com/office/drawing/2014/main" id="{88F7D790-A472-E7D7-699E-8331A85F7205}"/>
              </a:ext>
            </a:extLst>
          </p:cNvPr>
          <p:cNvSpPr/>
          <p:nvPr/>
        </p:nvSpPr>
        <p:spPr>
          <a:xfrm>
            <a:off x="5819730" y="4706482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Arrow: Curved Right 19">
            <a:extLst>
              <a:ext uri="{FF2B5EF4-FFF2-40B4-BE49-F238E27FC236}">
                <a16:creationId xmlns:a16="http://schemas.microsoft.com/office/drawing/2014/main" id="{7876DAB5-C351-2ED5-1F94-61FF3B594C7A}"/>
              </a:ext>
            </a:extLst>
          </p:cNvPr>
          <p:cNvSpPr/>
          <p:nvPr/>
        </p:nvSpPr>
        <p:spPr>
          <a:xfrm>
            <a:off x="5865743" y="840970"/>
            <a:ext cx="504056" cy="8353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077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“Subtitle and comparison</a:t>
            </a:r>
            <a:r>
              <a:rPr lang="en-GB"/>
              <a:t>”</a:t>
            </a:r>
            <a:r>
              <a:rPr lang="en-US"/>
              <a:t> slide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endParaRPr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Charts</a:t>
            </a:r>
            <a:endParaRPr/>
          </a:p>
        </p:txBody>
      </p:sp>
      <p:graphicFrame>
        <p:nvGraphicFramePr>
          <p:cNvPr id="8" name="Content Placeholder 10"/>
          <p:cNvGraphicFramePr>
            <a:graphicFrameLocks noGrp="1"/>
          </p:cNvGraphicFramePr>
          <p:nvPr>
            <p:ph sz="quarter" idx="4"/>
          </p:nvPr>
        </p:nvGraphicFramePr>
        <p:xfrm>
          <a:off x="6172200" y="2427288"/>
          <a:ext cx="5611813" cy="3762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“Two pieces of content” slide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/>
          </a:p>
        </p:txBody>
      </p:sp>
      <p:graphicFrame>
        <p:nvGraphicFramePr>
          <p:cNvPr id="9" name="Content Placeholder 12"/>
          <p:cNvGraphicFramePr>
            <a:graphicFrameLocks noGrp="1"/>
          </p:cNvGraphicFramePr>
          <p:nvPr>
            <p:ph sz="half" idx="2"/>
          </p:nvPr>
        </p:nvGraphicFramePr>
        <p:xfrm>
          <a:off x="6172200" y="1591200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2526</TotalTime>
  <Words>432</Words>
  <Application>Microsoft Office PowerPoint</Application>
  <DocSecurity>0</DocSecurity>
  <PresentationFormat>Widescreen</PresentationFormat>
  <Paragraphs>97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927 workshop setup for series collimation production.</vt:lpstr>
      <vt:lpstr>927 baseline.</vt:lpstr>
      <vt:lpstr>927 Collimators supports flexibility. </vt:lpstr>
      <vt:lpstr>927 baseline.</vt:lpstr>
      <vt:lpstr>927 baseline.</vt:lpstr>
      <vt:lpstr>Reminder: Manutentions steps.</vt:lpstr>
      <vt:lpstr>Reminder: Manutentions steps.</vt:lpstr>
      <vt:lpstr>“Subtitle and comparison” slide</vt:lpstr>
      <vt:lpstr>“Two pieces of content” slide</vt:lpstr>
      <vt:lpstr>Table</vt:lpstr>
      <vt:lpstr>“Big picture” slide </vt:lpstr>
      <vt:lpstr>PowerPoint Presentation</vt:lpstr>
      <vt:lpstr>“Text and picture” slide</vt:lpstr>
      <vt:lpstr>“Text and two pictures: horizontal” slide </vt:lpstr>
      <vt:lpstr>“Subtitle and two pictures” slide </vt:lpstr>
      <vt:lpstr>“Text and four pictures” slide </vt:lpstr>
      <vt:lpstr>“Subtitle and three pictures” slide</vt:lpstr>
      <vt:lpstr>“Horizontal picture and text” slide</vt:lpstr>
      <vt:lpstr>“Chapter” slide [50pt Bold]</vt:lpstr>
      <vt:lpstr>Fonts</vt:lpstr>
      <vt:lpstr>Colours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Regis Seidenbinder</dc:creator>
  <cp:keywords/>
  <dc:description/>
  <cp:lastModifiedBy>Regis Seidenbinder</cp:lastModifiedBy>
  <cp:revision>8</cp:revision>
  <dcterms:created xsi:type="dcterms:W3CDTF">2025-05-19T14:00:40Z</dcterms:created>
  <dcterms:modified xsi:type="dcterms:W3CDTF">2025-05-21T08:06:52Z</dcterms:modified>
  <cp:category/>
  <dc:identifier/>
  <cp:contentStatus/>
  <dc:language/>
  <cp:version/>
</cp:coreProperties>
</file>