
<file path=[Content_Types].xml><?xml version="1.0" encoding="utf-8"?>
<Types xmlns="http://schemas.openxmlformats.org/package/2006/content-types">
  <Default Extension="bmp" ContentType="image/bmp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2"/>
  </p:notesMasterIdLst>
  <p:handoutMasterIdLst>
    <p:handoutMasterId r:id="rId33"/>
  </p:handoutMasterIdLst>
  <p:sldIdLst>
    <p:sldId id="435" r:id="rId5"/>
    <p:sldId id="512" r:id="rId6"/>
    <p:sldId id="513" r:id="rId7"/>
    <p:sldId id="514" r:id="rId8"/>
    <p:sldId id="515" r:id="rId9"/>
    <p:sldId id="516" r:id="rId10"/>
    <p:sldId id="519" r:id="rId11"/>
    <p:sldId id="520" r:id="rId12"/>
    <p:sldId id="524" r:id="rId13"/>
    <p:sldId id="517" r:id="rId14"/>
    <p:sldId id="522" r:id="rId15"/>
    <p:sldId id="523" r:id="rId16"/>
    <p:sldId id="521" r:id="rId17"/>
    <p:sldId id="526" r:id="rId18"/>
    <p:sldId id="525" r:id="rId19"/>
    <p:sldId id="531" r:id="rId20"/>
    <p:sldId id="532" r:id="rId21"/>
    <p:sldId id="533" r:id="rId22"/>
    <p:sldId id="534" r:id="rId23"/>
    <p:sldId id="530" r:id="rId24"/>
    <p:sldId id="535" r:id="rId25"/>
    <p:sldId id="536" r:id="rId26"/>
    <p:sldId id="529" r:id="rId27"/>
    <p:sldId id="538" r:id="rId28"/>
    <p:sldId id="527" r:id="rId29"/>
    <p:sldId id="528" r:id="rId30"/>
    <p:sldId id="440" r:id="rId3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1168770-5D67-5397-FDCA-8802DE6CDF8B}" name="Carla Piccinni" initials="CP" userId="S::carla.piccinni@cern.ch::97ea9e12-7973-4301-a055-edadc029c2f3" providerId="AD"/>
  <p188:author id="{069F58C6-BAE9-F369-0B64-CF5EA5112081}" name="Francois-Xavier Nuiry" initials="FN" userId="S::francois-xavier.nuiry@cern.ch::ac2c6c0a-52b9-4cce-8ccc-9014d89086a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cois-Xavier Nuiry" initials="FN" lastIdx="1" clrIdx="0">
    <p:extLst>
      <p:ext uri="{19B8F6BF-5375-455C-9EA6-DF929625EA0E}">
        <p15:presenceInfo xmlns:p15="http://schemas.microsoft.com/office/powerpoint/2012/main" userId="S-1-5-21-1526224874-1540688658-1361462980-92515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77A5"/>
    <a:srgbClr val="1D1D1B"/>
    <a:srgbClr val="FB963C"/>
    <a:srgbClr val="EF9011"/>
    <a:srgbClr val="00B050"/>
    <a:srgbClr val="FFFFFF"/>
    <a:srgbClr val="CCFF99"/>
    <a:srgbClr val="9BEAFF"/>
    <a:srgbClr val="5F5F5F"/>
    <a:srgbClr val="006E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3792" autoAdjust="0"/>
  </p:normalViewPr>
  <p:slideViewPr>
    <p:cSldViewPr snapToObjects="1" showGuides="1">
      <p:cViewPr varScale="1">
        <p:scale>
          <a:sx n="195" d="100"/>
          <a:sy n="195" d="100"/>
        </p:scale>
        <p:origin x="1566" y="15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92" d="100"/>
          <a:sy n="92" d="100"/>
        </p:scale>
        <p:origin x="63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8/10/relationships/authors" Target="authors.xml"/><Relationship Id="rId21" Type="http://schemas.openxmlformats.org/officeDocument/2006/relationships/slide" Target="slides/slide17.xml"/><Relationship Id="rId34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14/07/2025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14/07/2025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6454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965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L. Hermida Pena – Description of Leak Test performed at CERN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/>
              <a:t>L. Hermida Pena – Description of Leak Test performed at CERN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/>
              <a:t>L. Hermida Pena – Description of Leak Test performed at CERN 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/>
              <a:t>L. Hermida Pena – Description of Leak Test performed at CERN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dirty="0"/>
              <a:t>L. Hermida Pena – Description of Leak Test performed at CERN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dirty="0"/>
              <a:t>L. Hermida Pena – Description of Leak Test performed at CERN 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dirty="0"/>
              <a:t>L. Hermida Pena – Description of Leak Test performed at CERN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dirty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L. Hermida Pena – Description of Leak Test performed at CERN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b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2E58B1F-D081-8BFD-DA8C-F951E8FE54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552" y="1779662"/>
            <a:ext cx="7546845" cy="1872208"/>
          </a:xfrm>
        </p:spPr>
        <p:txBody>
          <a:bodyPr/>
          <a:lstStyle/>
          <a:p>
            <a:pPr algn="r"/>
            <a:r>
              <a:rPr lang="en-US" sz="3400" dirty="0">
                <a:solidFill>
                  <a:srgbClr val="1D1D1B"/>
                </a:solidFill>
              </a:rPr>
              <a:t>Description of the Leak Tests Performed on EWBs at CERN</a:t>
            </a:r>
            <a:br>
              <a:rPr lang="en-US" sz="3400" dirty="0"/>
            </a:br>
            <a:endParaRPr lang="en-US" sz="3400" dirty="0"/>
          </a:p>
        </p:txBody>
      </p:sp>
      <p:sp>
        <p:nvSpPr>
          <p:cNvPr id="8" name="Subtitle 6">
            <a:extLst>
              <a:ext uri="{FF2B5EF4-FFF2-40B4-BE49-F238E27FC236}">
                <a16:creationId xmlns:a16="http://schemas.microsoft.com/office/drawing/2014/main" id="{A3B62A78-53B6-154A-761E-438A00A7A0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1640" y="3492666"/>
            <a:ext cx="6754757" cy="742950"/>
          </a:xfrm>
        </p:spPr>
        <p:txBody>
          <a:bodyPr>
            <a:normAutofit/>
          </a:bodyPr>
          <a:lstStyle/>
          <a:p>
            <a:pPr algn="r"/>
            <a:r>
              <a:rPr lang="en-US" dirty="0">
                <a:solidFill>
                  <a:srgbClr val="1D1D1B"/>
                </a:solidFill>
              </a:rPr>
              <a:t>L. Hermida Pena (SY-STI-TCD)</a:t>
            </a:r>
          </a:p>
          <a:p>
            <a:pPr algn="r"/>
            <a:r>
              <a:rPr lang="en-US" dirty="0">
                <a:solidFill>
                  <a:srgbClr val="1D1D1B"/>
                </a:solidFill>
              </a:rPr>
              <a:t>14/07/25</a:t>
            </a:r>
          </a:p>
        </p:txBody>
      </p:sp>
    </p:spTree>
    <p:extLst>
      <p:ext uri="{BB962C8B-B14F-4D97-AF65-F5344CB8AC3E}">
        <p14:creationId xmlns:p14="http://schemas.microsoft.com/office/powerpoint/2010/main" val="40266550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3D908A-149A-D421-F454-4C929E9104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4EF24DF-6139-D623-F9C6-77396D8C4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36376"/>
            <a:ext cx="7920000" cy="540000"/>
          </a:xfrm>
        </p:spPr>
        <p:txBody>
          <a:bodyPr/>
          <a:lstStyle/>
          <a:p>
            <a:r>
              <a:rPr lang="en-GB" dirty="0">
                <a:solidFill>
                  <a:srgbClr val="2277A5"/>
                </a:solidFill>
              </a:rPr>
              <a:t>Leak Tests Performed at CERN in July 2025</a:t>
            </a:r>
            <a:endParaRPr lang="en-CH" dirty="0">
              <a:solidFill>
                <a:srgbClr val="2277A5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C8AA05-F89D-4802-7CED-ADE5B0C46B32}"/>
              </a:ext>
            </a:extLst>
          </p:cNvPr>
          <p:cNvSpPr txBox="1"/>
          <p:nvPr/>
        </p:nvSpPr>
        <p:spPr bwMode="auto">
          <a:xfrm>
            <a:off x="131064" y="1779662"/>
            <a:ext cx="8881871" cy="171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GB" b="1" dirty="0"/>
              <a:t>Visual Inspection</a:t>
            </a:r>
          </a:p>
          <a:p>
            <a:pPr marL="800100" lvl="1" indent="-342900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GB" dirty="0">
                <a:solidFill>
                  <a:srgbClr val="1D1D1B"/>
                </a:solidFill>
              </a:rPr>
              <a:t>Installation on the Tooling</a:t>
            </a:r>
          </a:p>
          <a:p>
            <a:pPr marL="800100" lvl="1" indent="-342900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GB" dirty="0">
                <a:solidFill>
                  <a:srgbClr val="1D1D1B"/>
                </a:solidFill>
              </a:rPr>
              <a:t>Gas evacuation</a:t>
            </a:r>
          </a:p>
          <a:p>
            <a:pPr marL="800100" lvl="1" indent="-342900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GB" dirty="0">
                <a:solidFill>
                  <a:srgbClr val="1D1D1B"/>
                </a:solidFill>
              </a:rPr>
              <a:t>Helium mass spectroscopy</a:t>
            </a:r>
          </a:p>
          <a:p>
            <a:pPr marL="800100" lvl="1" indent="-342900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1775D8-713E-93BB-3409-BE858B589CC9}"/>
              </a:ext>
            </a:extLst>
          </p:cNvPr>
          <p:cNvSpPr txBox="1"/>
          <p:nvPr/>
        </p:nvSpPr>
        <p:spPr bwMode="auto">
          <a:xfrm>
            <a:off x="108997" y="3506929"/>
            <a:ext cx="4045806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Every bellow is inspected visually to check for unconformities.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C9E6687-F0C3-DD42-4569-E49EAF3B4F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2" y="1005606"/>
            <a:ext cx="2583574" cy="3415308"/>
          </a:xfrm>
          <a:prstGeom prst="rect">
            <a:avLst/>
          </a:prstGeom>
        </p:spPr>
      </p:pic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670738C1-7A90-B864-CE12-470B156BF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>
                <a:solidFill>
                  <a:srgbClr val="2277A5"/>
                </a:solidFill>
              </a:rPr>
              <a:t>L. Hermida Pena – Description of Leak Test performed at CERN </a:t>
            </a:r>
          </a:p>
        </p:txBody>
      </p:sp>
    </p:spTree>
    <p:extLst>
      <p:ext uri="{BB962C8B-B14F-4D97-AF65-F5344CB8AC3E}">
        <p14:creationId xmlns:p14="http://schemas.microsoft.com/office/powerpoint/2010/main" val="1435384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0C5219-D58F-DC45-6F94-B0361F5F49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71DD9E-82B1-A2BC-3C8B-0E0A7A608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Hermida Pena – Description of Leak Test performed at CERN 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55D0F8-ED81-E1D4-6016-D96536FB4A72}"/>
              </a:ext>
            </a:extLst>
          </p:cNvPr>
          <p:cNvSpPr txBox="1"/>
          <p:nvPr/>
        </p:nvSpPr>
        <p:spPr bwMode="auto">
          <a:xfrm>
            <a:off x="131064" y="1779662"/>
            <a:ext cx="8881871" cy="171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GB" dirty="0">
                <a:solidFill>
                  <a:srgbClr val="1D1D1B"/>
                </a:solidFill>
              </a:rPr>
              <a:t>Visual Inspection</a:t>
            </a:r>
          </a:p>
          <a:p>
            <a:pPr marL="800100" lvl="1" indent="-342900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GB" b="1" dirty="0"/>
              <a:t>Installation on the Tooling</a:t>
            </a:r>
          </a:p>
          <a:p>
            <a:pPr marL="800100" lvl="1" indent="-342900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GB" dirty="0">
                <a:solidFill>
                  <a:srgbClr val="1D1D1B"/>
                </a:solidFill>
              </a:rPr>
              <a:t>Gas evacuation</a:t>
            </a:r>
          </a:p>
          <a:p>
            <a:pPr marL="800100" lvl="1" indent="-342900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GB" dirty="0">
                <a:solidFill>
                  <a:srgbClr val="1D1D1B"/>
                </a:solidFill>
              </a:rPr>
              <a:t>Helium mass spectroscopy</a:t>
            </a:r>
          </a:p>
          <a:p>
            <a:pPr marL="800100" lvl="1" indent="-342900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7E7773-5681-B61F-4332-188C91AC1DDE}"/>
              </a:ext>
            </a:extLst>
          </p:cNvPr>
          <p:cNvSpPr txBox="1"/>
          <p:nvPr/>
        </p:nvSpPr>
        <p:spPr bwMode="auto">
          <a:xfrm>
            <a:off x="108997" y="3506929"/>
            <a:ext cx="3814931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The bellows are installed in the tooling.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35E6C5F-38E2-AFCB-770F-0E03E0FD2E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0263" y="1101157"/>
            <a:ext cx="2376264" cy="3071321"/>
          </a:xfrm>
          <a:prstGeom prst="rect">
            <a:avLst/>
          </a:prstGeom>
        </p:spPr>
      </p:pic>
      <p:sp>
        <p:nvSpPr>
          <p:cNvPr id="9" name="AutoShape 2" descr="Image preview">
            <a:extLst>
              <a:ext uri="{FF2B5EF4-FFF2-40B4-BE49-F238E27FC236}">
                <a16:creationId xmlns:a16="http://schemas.microsoft.com/office/drawing/2014/main" id="{79569EA3-9E02-55E8-6C7B-C5616852461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H"/>
          </a:p>
        </p:txBody>
      </p:sp>
      <p:sp>
        <p:nvSpPr>
          <p:cNvPr id="10" name="AutoShape 4" descr="Image preview">
            <a:extLst>
              <a:ext uri="{FF2B5EF4-FFF2-40B4-BE49-F238E27FC236}">
                <a16:creationId xmlns:a16="http://schemas.microsoft.com/office/drawing/2014/main" id="{A7D87AC3-517B-4139-BE66-A919FE5D347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H"/>
          </a:p>
        </p:txBody>
      </p:sp>
      <p:pic>
        <p:nvPicPr>
          <p:cNvPr id="15" name="Picture 14" descr="A close up of a metal object&#10;&#10;AI-generated content may be incorrect.">
            <a:extLst>
              <a:ext uri="{FF2B5EF4-FFF2-40B4-BE49-F238E27FC236}">
                <a16:creationId xmlns:a16="http://schemas.microsoft.com/office/drawing/2014/main" id="{42DD32F6-ECAD-2FE9-2305-7883FB4297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2862" y="1107237"/>
            <a:ext cx="2376265" cy="3065241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FAE7D3EC-22AF-B91F-23AA-C92801180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36376"/>
            <a:ext cx="7920000" cy="540000"/>
          </a:xfrm>
        </p:spPr>
        <p:txBody>
          <a:bodyPr/>
          <a:lstStyle/>
          <a:p>
            <a:r>
              <a:rPr lang="en-GB" dirty="0">
                <a:solidFill>
                  <a:srgbClr val="2277A5"/>
                </a:solidFill>
              </a:rPr>
              <a:t>Leak Tests Performed at CERN in July 2025</a:t>
            </a:r>
            <a:endParaRPr lang="en-CH" dirty="0">
              <a:solidFill>
                <a:srgbClr val="2277A5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FEAEC7A-973A-29B8-E6CE-5E4BC1B68886}"/>
              </a:ext>
            </a:extLst>
          </p:cNvPr>
          <p:cNvCxnSpPr/>
          <p:nvPr/>
        </p:nvCxnSpPr>
        <p:spPr>
          <a:xfrm>
            <a:off x="6588224" y="2876550"/>
            <a:ext cx="43204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33166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6BB3E6-C5A2-9BF6-B6C0-5727284702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826DCF9-E07D-D77B-6E8B-C788B2FD2E1C}"/>
              </a:ext>
            </a:extLst>
          </p:cNvPr>
          <p:cNvSpPr txBox="1"/>
          <p:nvPr/>
        </p:nvSpPr>
        <p:spPr bwMode="auto">
          <a:xfrm>
            <a:off x="131064" y="1779662"/>
            <a:ext cx="8881871" cy="171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GB" dirty="0">
                <a:solidFill>
                  <a:srgbClr val="1D1D1B"/>
                </a:solidFill>
              </a:rPr>
              <a:t>Visual Inspection</a:t>
            </a:r>
          </a:p>
          <a:p>
            <a:pPr marL="800100" lvl="1" indent="-342900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GB" dirty="0">
                <a:solidFill>
                  <a:srgbClr val="1D1D1B"/>
                </a:solidFill>
              </a:rPr>
              <a:t>Installation on the Tooling</a:t>
            </a:r>
          </a:p>
          <a:p>
            <a:pPr marL="800100" lvl="1" indent="-342900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GB" b="1" dirty="0">
                <a:solidFill>
                  <a:srgbClr val="1D1D1B"/>
                </a:solidFill>
              </a:rPr>
              <a:t>Gas evacuation</a:t>
            </a:r>
          </a:p>
          <a:p>
            <a:pPr marL="800100" lvl="1" indent="-342900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GB" dirty="0">
                <a:solidFill>
                  <a:srgbClr val="1D1D1B"/>
                </a:solidFill>
              </a:rPr>
              <a:t>Helium mass spectroscopy</a:t>
            </a:r>
          </a:p>
          <a:p>
            <a:pPr marL="800100" lvl="1" indent="-342900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6C956B9-9954-5EFE-0AAA-D153907160CD}"/>
              </a:ext>
            </a:extLst>
          </p:cNvPr>
          <p:cNvSpPr txBox="1"/>
          <p:nvPr/>
        </p:nvSpPr>
        <p:spPr bwMode="auto">
          <a:xfrm>
            <a:off x="108997" y="3506929"/>
            <a:ext cx="4045806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The bellows are pumped down. The helium leak test sensitivity achieved is </a:t>
            </a:r>
            <a:r>
              <a:rPr lang="en-GB" sz="1600" b="1" dirty="0">
                <a:solidFill>
                  <a:schemeClr val="bg2">
                    <a:lumMod val="10000"/>
                  </a:schemeClr>
                </a:solidFill>
              </a:rPr>
              <a:t>2.00E-10 </a:t>
            </a:r>
            <a:r>
              <a:rPr lang="en-GB" sz="1600" b="1" dirty="0" err="1">
                <a:solidFill>
                  <a:schemeClr val="bg2">
                    <a:lumMod val="10000"/>
                  </a:schemeClr>
                </a:solidFill>
              </a:rPr>
              <a:t>mbar.l</a:t>
            </a:r>
            <a:r>
              <a:rPr lang="en-GB" sz="1600" b="1" dirty="0">
                <a:solidFill>
                  <a:schemeClr val="bg2">
                    <a:lumMod val="10000"/>
                  </a:schemeClr>
                </a:solidFill>
              </a:rPr>
              <a:t>/s.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EA3CF7-3873-34AB-432E-1D2DE6D0E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8009" y="1083680"/>
            <a:ext cx="4161613" cy="312121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B201F735-6F78-E5E3-E316-F13775465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36376"/>
            <a:ext cx="7920000" cy="540000"/>
          </a:xfrm>
        </p:spPr>
        <p:txBody>
          <a:bodyPr/>
          <a:lstStyle/>
          <a:p>
            <a:r>
              <a:rPr lang="en-GB" dirty="0">
                <a:solidFill>
                  <a:srgbClr val="2277A5"/>
                </a:solidFill>
              </a:rPr>
              <a:t>Leak Tests Performed at CERN in July 2025</a:t>
            </a:r>
            <a:endParaRPr lang="en-CH" dirty="0">
              <a:solidFill>
                <a:srgbClr val="2277A5"/>
              </a:solidFill>
            </a:endParaRPr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9879EDCB-720B-AFFA-A60B-4995459D0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>
                <a:solidFill>
                  <a:srgbClr val="2277A5"/>
                </a:solidFill>
              </a:rPr>
              <a:t>L. Hermida Pena – Description of Leak Test performed at CERN </a:t>
            </a:r>
          </a:p>
        </p:txBody>
      </p:sp>
    </p:spTree>
    <p:extLst>
      <p:ext uri="{BB962C8B-B14F-4D97-AF65-F5344CB8AC3E}">
        <p14:creationId xmlns:p14="http://schemas.microsoft.com/office/powerpoint/2010/main" val="19984374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684C14-5809-FD04-C715-B59A3A42B2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F602BC-1391-36D8-5421-E13A28591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Hermida Pena – Description of Leak Test performed at CERN 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AE29C1-B09D-EF33-197B-E8F1D9F8BBC1}"/>
              </a:ext>
            </a:extLst>
          </p:cNvPr>
          <p:cNvSpPr txBox="1"/>
          <p:nvPr/>
        </p:nvSpPr>
        <p:spPr bwMode="auto">
          <a:xfrm>
            <a:off x="131064" y="1779662"/>
            <a:ext cx="8881871" cy="171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GB" dirty="0"/>
              <a:t>Visual Inspection</a:t>
            </a:r>
          </a:p>
          <a:p>
            <a:pPr marL="800100" lvl="1" indent="-342900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GB" dirty="0"/>
              <a:t>Installation on the Tooling</a:t>
            </a:r>
          </a:p>
          <a:p>
            <a:pPr marL="800100" lvl="1" indent="-342900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GB" dirty="0"/>
              <a:t>Gas evacuation</a:t>
            </a:r>
          </a:p>
          <a:p>
            <a:pPr marL="800100" lvl="1" indent="-342900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GB" b="1" dirty="0"/>
              <a:t>Helium mass spectroscopy</a:t>
            </a:r>
          </a:p>
          <a:p>
            <a:pPr marL="800100" lvl="1" indent="-342900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89FCD8-0BA6-5056-10B6-80AE33D35DEB}"/>
              </a:ext>
            </a:extLst>
          </p:cNvPr>
          <p:cNvSpPr txBox="1"/>
          <p:nvPr/>
        </p:nvSpPr>
        <p:spPr bwMode="auto">
          <a:xfrm>
            <a:off x="108997" y="3506929"/>
            <a:ext cx="4045806" cy="978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Helium is sprayed on the outside of the bellow, and a mass spectrometer inside the vacuum system detects if helium gets in.</a:t>
            </a:r>
          </a:p>
        </p:txBody>
      </p:sp>
      <p:pic>
        <p:nvPicPr>
          <p:cNvPr id="7" name="Picture 6" descr="A large white machine with a roll of paper on top&#10;&#10;AI-generated content may be incorrect.">
            <a:extLst>
              <a:ext uri="{FF2B5EF4-FFF2-40B4-BE49-F238E27FC236}">
                <a16:creationId xmlns:a16="http://schemas.microsoft.com/office/drawing/2014/main" id="{C90A51CE-745B-6F30-72CD-A6A24C9AAD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843558"/>
            <a:ext cx="2810471" cy="3747295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6BD3EFF8-9FA1-A8D0-7747-D822AD3CB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36376"/>
            <a:ext cx="7920000" cy="540000"/>
          </a:xfrm>
        </p:spPr>
        <p:txBody>
          <a:bodyPr/>
          <a:lstStyle/>
          <a:p>
            <a:r>
              <a:rPr lang="en-GB" dirty="0">
                <a:solidFill>
                  <a:srgbClr val="2277A5"/>
                </a:solidFill>
              </a:rPr>
              <a:t>Leak Tests Performed at CERN in July 2025</a:t>
            </a:r>
            <a:endParaRPr lang="en-CH" dirty="0">
              <a:solidFill>
                <a:srgbClr val="2277A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1153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3F42BB-2150-C5C0-E3E3-4696777E4F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34855-A96D-31D9-E107-A65038811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solidFill>
                  <a:srgbClr val="2277A5"/>
                </a:solidFill>
              </a:rPr>
              <a:t>Outline</a:t>
            </a:r>
            <a:endParaRPr lang="en-CH" sz="3600" dirty="0">
              <a:solidFill>
                <a:srgbClr val="2277A5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7E27F3-07CA-3664-C52B-863FA2C2BC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9020" y="1581640"/>
            <a:ext cx="6768312" cy="1980220"/>
          </a:xfrm>
        </p:spPr>
        <p:txBody>
          <a:bodyPr>
            <a:normAutofit/>
          </a:bodyPr>
          <a:lstStyle/>
          <a:p>
            <a:pPr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Introduction</a:t>
            </a:r>
          </a:p>
          <a:p>
            <a:pPr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Leak tests performed at CERN</a:t>
            </a:r>
          </a:p>
          <a:p>
            <a:pPr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D1D1B"/>
                </a:solidFill>
                <a:latin typeface="+mj-lt"/>
              </a:rPr>
              <a:t>Status of the Tests &amp; Results</a:t>
            </a:r>
          </a:p>
          <a:p>
            <a:pPr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Conclusions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923496B7-7149-9A34-3BFA-6DE679731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>
                <a:solidFill>
                  <a:srgbClr val="2277A5"/>
                </a:solidFill>
              </a:rPr>
              <a:t>L. Hermida Pena – Description of Leak Test performed at CERN </a:t>
            </a:r>
          </a:p>
        </p:txBody>
      </p:sp>
    </p:spTree>
    <p:extLst>
      <p:ext uri="{BB962C8B-B14F-4D97-AF65-F5344CB8AC3E}">
        <p14:creationId xmlns:p14="http://schemas.microsoft.com/office/powerpoint/2010/main" val="19955741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AF0BEA-E985-A18D-68F3-178299692D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73E100B-BE67-1823-87B0-ACE01BB5B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sz="3600" dirty="0">
                <a:solidFill>
                  <a:srgbClr val="2277A5"/>
                </a:solidFill>
              </a:rPr>
              <a:t>Status of the SAT &amp; Results</a:t>
            </a:r>
            <a:endParaRPr lang="en-CH" sz="3600" dirty="0">
              <a:solidFill>
                <a:srgbClr val="2277A5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18E4F0-DD39-4E7A-05F7-A4009C8F327E}"/>
              </a:ext>
            </a:extLst>
          </p:cNvPr>
          <p:cNvSpPr txBox="1"/>
          <p:nvPr/>
        </p:nvSpPr>
        <p:spPr bwMode="auto">
          <a:xfrm>
            <a:off x="-252536" y="1631004"/>
            <a:ext cx="8881871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b="1" dirty="0">
                <a:solidFill>
                  <a:srgbClr val="FF0000"/>
                </a:solidFill>
              </a:rPr>
              <a:t>2 leaky bellows have been detected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414BEC9-4934-863A-3057-F0C84552AE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460767"/>
              </p:ext>
            </p:extLst>
          </p:nvPr>
        </p:nvGraphicFramePr>
        <p:xfrm>
          <a:off x="539552" y="2139702"/>
          <a:ext cx="8136905" cy="1250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7576">
                  <a:extLst>
                    <a:ext uri="{9D8B030D-6E8A-4147-A177-3AD203B41FA5}">
                      <a16:colId xmlns:a16="http://schemas.microsoft.com/office/drawing/2014/main" val="3241260530"/>
                    </a:ext>
                  </a:extLst>
                </a:gridCol>
                <a:gridCol w="1976920">
                  <a:extLst>
                    <a:ext uri="{9D8B030D-6E8A-4147-A177-3AD203B41FA5}">
                      <a16:colId xmlns:a16="http://schemas.microsoft.com/office/drawing/2014/main" val="2358960649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1058404718"/>
                    </a:ext>
                  </a:extLst>
                </a:gridCol>
                <a:gridCol w="1944217">
                  <a:extLst>
                    <a:ext uri="{9D8B030D-6E8A-4147-A177-3AD203B41FA5}">
                      <a16:colId xmlns:a16="http://schemas.microsoft.com/office/drawing/2014/main" val="658353767"/>
                    </a:ext>
                  </a:extLst>
                </a:gridCol>
              </a:tblGrid>
              <a:tr h="552836"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  <a:buNone/>
                      </a:pPr>
                      <a:r>
                        <a:rPr lang="en-GB" sz="16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Bellow Reference</a:t>
                      </a:r>
                      <a:endParaRPr lang="en-GB" sz="16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  <a:buNone/>
                      </a:pPr>
                      <a:r>
                        <a:rPr lang="en-GB" sz="16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Date of arrival at CERN</a:t>
                      </a:r>
                      <a:endParaRPr lang="en-GB" sz="16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  <a:buNone/>
                      </a:pPr>
                      <a:r>
                        <a:rPr lang="en-GB" sz="16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Date of He leak test</a:t>
                      </a:r>
                      <a:endParaRPr lang="en-GB" sz="16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  <a:buNone/>
                      </a:pPr>
                      <a:r>
                        <a:rPr lang="en-GB" sz="16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Leak Rate</a:t>
                      </a:r>
                      <a:endParaRPr lang="en-GB" sz="16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4165613"/>
                  </a:ext>
                </a:extLst>
              </a:tr>
              <a:tr h="3356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HCTCP_054-VT0000</a:t>
                      </a: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15</a:t>
                      </a:r>
                      <a:endParaRPr lang="en-GB" sz="1600" b="1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05/06/2025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Aptos" panose="020B0004020202020204" pitchFamily="34" charset="0"/>
                        </a:rPr>
                        <a:t>4/07/2025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3.5E-5 mbar.L.s-1</a:t>
                      </a:r>
                      <a:endParaRPr lang="en-GB" sz="16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465387"/>
                  </a:ext>
                </a:extLst>
              </a:tr>
              <a:tr h="3356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HCTCLPX_160-VT00000</a:t>
                      </a: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2</a:t>
                      </a:r>
                      <a:endParaRPr lang="en-GB" sz="1600" b="1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>
                          <a:effectLst/>
                          <a:latin typeface="Aptos" panose="020B0004020202020204" pitchFamily="34" charset="0"/>
                        </a:rPr>
                        <a:t>25/06/2025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>
                          <a:effectLst/>
                          <a:latin typeface="Aptos" panose="020B0004020202020204" pitchFamily="34" charset="0"/>
                        </a:rPr>
                        <a:t>7/07/2025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3.1E-6 mbar.L.s-1</a:t>
                      </a:r>
                      <a:endParaRPr lang="en-GB" sz="16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1420858"/>
                  </a:ext>
                </a:extLst>
              </a:tr>
            </a:tbl>
          </a:graphicData>
        </a:graphic>
      </p:graphicFrame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F6FD50D6-359F-CD67-E074-EB3EF7886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>
                <a:solidFill>
                  <a:srgbClr val="2277A5"/>
                </a:solidFill>
              </a:rPr>
              <a:t>L. Hermida Pena – Description of Leak Test performed at CERN </a:t>
            </a:r>
          </a:p>
        </p:txBody>
      </p:sp>
    </p:spTree>
    <p:extLst>
      <p:ext uri="{BB962C8B-B14F-4D97-AF65-F5344CB8AC3E}">
        <p14:creationId xmlns:p14="http://schemas.microsoft.com/office/powerpoint/2010/main" val="7766516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E20BEB-5285-34D9-B00F-E727ABE5C5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F59A6DB-3FBD-1A6D-93E8-AF2785C55BD1}"/>
              </a:ext>
            </a:extLst>
          </p:cNvPr>
          <p:cNvSpPr txBox="1"/>
          <p:nvPr/>
        </p:nvSpPr>
        <p:spPr bwMode="auto">
          <a:xfrm>
            <a:off x="131064" y="816758"/>
            <a:ext cx="8881871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Pictures taken on the weld number 35 from the big flange.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EAF7589-EA4E-3BC2-75D3-EDA9AF583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sz="3600" dirty="0">
                <a:solidFill>
                  <a:srgbClr val="2277A5"/>
                </a:solidFill>
              </a:rPr>
              <a:t>HCTCLPX_160-VT00015</a:t>
            </a:r>
            <a:endParaRPr lang="en-CH" sz="3600" dirty="0">
              <a:solidFill>
                <a:srgbClr val="2277A5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9DEDBDC-A90F-1292-32B7-1192FB1F9E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1278527"/>
            <a:ext cx="2515707" cy="3362755"/>
          </a:xfrm>
          <a:prstGeom prst="rect">
            <a:avLst/>
          </a:prstGeom>
        </p:spPr>
      </p:pic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D058547C-0B5F-D61D-CC14-ED42BD0A7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>
                <a:solidFill>
                  <a:srgbClr val="2277A5"/>
                </a:solidFill>
              </a:rPr>
              <a:t>L. Hermida Pena – Description of Leak Test performed at CERN </a:t>
            </a:r>
          </a:p>
        </p:txBody>
      </p:sp>
    </p:spTree>
    <p:extLst>
      <p:ext uri="{BB962C8B-B14F-4D97-AF65-F5344CB8AC3E}">
        <p14:creationId xmlns:p14="http://schemas.microsoft.com/office/powerpoint/2010/main" val="36018838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F18FFD-BCE7-84CB-048E-C9D41E293A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031CE6E-86BD-2815-AD81-4D634471D229}"/>
              </a:ext>
            </a:extLst>
          </p:cNvPr>
          <p:cNvSpPr txBox="1"/>
          <p:nvPr/>
        </p:nvSpPr>
        <p:spPr bwMode="auto">
          <a:xfrm>
            <a:off x="131064" y="816758"/>
            <a:ext cx="8881871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Pictures taken on the weld number 35 from the big flange.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6C7F11D-147C-5C22-833E-FA645278E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sz="3600" dirty="0">
                <a:solidFill>
                  <a:srgbClr val="2277A5"/>
                </a:solidFill>
              </a:rPr>
              <a:t>HCTCLPX_160-VT00015</a:t>
            </a:r>
            <a:endParaRPr lang="en-CH" sz="3600" dirty="0">
              <a:solidFill>
                <a:srgbClr val="2277A5"/>
              </a:solidFill>
            </a:endParaRPr>
          </a:p>
        </p:txBody>
      </p:sp>
      <p:pic>
        <p:nvPicPr>
          <p:cNvPr id="5" name="Picture 4" descr="Close-up of a metal tube&#10;&#10;AI-generated content may be incorrect.">
            <a:extLst>
              <a:ext uri="{FF2B5EF4-FFF2-40B4-BE49-F238E27FC236}">
                <a16:creationId xmlns:a16="http://schemas.microsoft.com/office/drawing/2014/main" id="{37F0C9D5-881F-0124-BB33-BFC03644AE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265858"/>
            <a:ext cx="5616624" cy="3159351"/>
          </a:xfrm>
          <a:prstGeom prst="rect">
            <a:avLst/>
          </a:prstGeom>
        </p:spPr>
      </p:pic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EA369F82-3398-BD21-97B0-639CC79B4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>
                <a:solidFill>
                  <a:srgbClr val="2277A5"/>
                </a:solidFill>
              </a:rPr>
              <a:t>L. Hermida Pena – Description of Leak Test performed at CERN </a:t>
            </a:r>
          </a:p>
        </p:txBody>
      </p:sp>
    </p:spTree>
    <p:extLst>
      <p:ext uri="{BB962C8B-B14F-4D97-AF65-F5344CB8AC3E}">
        <p14:creationId xmlns:p14="http://schemas.microsoft.com/office/powerpoint/2010/main" val="21788840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F26C62-18F2-5113-45F5-1EA556AE04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DEE66CE-2C96-864D-636C-00A43714330B}"/>
              </a:ext>
            </a:extLst>
          </p:cNvPr>
          <p:cNvSpPr txBox="1"/>
          <p:nvPr/>
        </p:nvSpPr>
        <p:spPr bwMode="auto">
          <a:xfrm>
            <a:off x="131064" y="816758"/>
            <a:ext cx="8881871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Pictures taken on the weld number 35 from the big flange.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34FE8F3-3F18-7837-C661-A63070A54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sz="3600" dirty="0">
                <a:solidFill>
                  <a:srgbClr val="2277A5"/>
                </a:solidFill>
              </a:rPr>
              <a:t>HCTCLPX_160-VT00015</a:t>
            </a:r>
            <a:endParaRPr lang="en-CH" sz="3600" dirty="0">
              <a:solidFill>
                <a:srgbClr val="2277A5"/>
              </a:solidFill>
            </a:endParaRPr>
          </a:p>
        </p:txBody>
      </p:sp>
      <p:pic>
        <p:nvPicPr>
          <p:cNvPr id="6" name="Picture 5" descr="Close-up of a silver pen&#10;&#10;AI-generated content may be incorrect.">
            <a:extLst>
              <a:ext uri="{FF2B5EF4-FFF2-40B4-BE49-F238E27FC236}">
                <a16:creationId xmlns:a16="http://schemas.microsoft.com/office/drawing/2014/main" id="{7DB7502B-1465-D20A-70B7-8480EDE86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306361"/>
            <a:ext cx="5544616" cy="3118847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567FCAE5-0482-F27B-67BF-BCF03686F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>
                <a:solidFill>
                  <a:srgbClr val="2277A5"/>
                </a:solidFill>
              </a:rPr>
              <a:t>L. Hermida Pena – Description of Leak Test performed at CERN </a:t>
            </a:r>
          </a:p>
        </p:txBody>
      </p:sp>
    </p:spTree>
    <p:extLst>
      <p:ext uri="{BB962C8B-B14F-4D97-AF65-F5344CB8AC3E}">
        <p14:creationId xmlns:p14="http://schemas.microsoft.com/office/powerpoint/2010/main" val="41849283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11C6F-6C2C-509F-8504-4A34B8E339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B76D8F5-0F73-9FC0-B28C-A9A65FE2658E}"/>
              </a:ext>
            </a:extLst>
          </p:cNvPr>
          <p:cNvSpPr txBox="1"/>
          <p:nvPr/>
        </p:nvSpPr>
        <p:spPr bwMode="auto">
          <a:xfrm>
            <a:off x="131064" y="816758"/>
            <a:ext cx="8881871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Pictures taken on the weld number 35 from the big flange.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E5C78FC-14AB-326A-1AE4-02E74BC5B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sz="3600" dirty="0">
                <a:solidFill>
                  <a:srgbClr val="2277A5"/>
                </a:solidFill>
              </a:rPr>
              <a:t>HCTCLPX_160-VT00015</a:t>
            </a:r>
            <a:endParaRPr lang="en-CH" sz="3600" dirty="0">
              <a:solidFill>
                <a:srgbClr val="2277A5"/>
              </a:solidFill>
            </a:endParaRPr>
          </a:p>
        </p:txBody>
      </p:sp>
      <p:pic>
        <p:nvPicPr>
          <p:cNvPr id="5" name="Picture 4" descr="Close-up of a silver bar&#10;&#10;AI-generated content may be incorrect.">
            <a:extLst>
              <a:ext uri="{FF2B5EF4-FFF2-40B4-BE49-F238E27FC236}">
                <a16:creationId xmlns:a16="http://schemas.microsoft.com/office/drawing/2014/main" id="{C413E760-2BC2-ADC8-DB5D-A0D38406FC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928" y="1203598"/>
            <a:ext cx="5852142" cy="3291830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28EA707C-9040-3245-FBDE-597BF60A2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>
                <a:solidFill>
                  <a:srgbClr val="2277A5"/>
                </a:solidFill>
              </a:rPr>
              <a:t>L. Hermida Pena – Description of Leak Test performed at CERN </a:t>
            </a:r>
          </a:p>
        </p:txBody>
      </p:sp>
    </p:spTree>
    <p:extLst>
      <p:ext uri="{BB962C8B-B14F-4D97-AF65-F5344CB8AC3E}">
        <p14:creationId xmlns:p14="http://schemas.microsoft.com/office/powerpoint/2010/main" val="3806482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1404D-6D7B-A5E1-9E5C-1AC8B3933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solidFill>
                  <a:srgbClr val="2277A5"/>
                </a:solidFill>
              </a:rPr>
              <a:t>Outline</a:t>
            </a:r>
            <a:endParaRPr lang="en-CH" sz="3600" dirty="0">
              <a:solidFill>
                <a:srgbClr val="2277A5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BC518E-90BA-9BE0-1609-FC5E42ECD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2277A5"/>
                </a:solidFill>
              </a:rPr>
              <a:t>L. Hermida Pena – Description of Leak Test performed at CERN 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EBAE0ADF-7C35-776F-98F0-AD5297AA1D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9020" y="1581640"/>
            <a:ext cx="6768312" cy="1980220"/>
          </a:xfrm>
        </p:spPr>
        <p:txBody>
          <a:bodyPr>
            <a:normAutofit/>
          </a:bodyPr>
          <a:lstStyle/>
          <a:p>
            <a:pPr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D1D1B"/>
                </a:solidFill>
                <a:latin typeface="+mj-lt"/>
              </a:rPr>
              <a:t>Introduction</a:t>
            </a:r>
          </a:p>
          <a:p>
            <a:pPr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D1D1B"/>
                </a:solidFill>
                <a:latin typeface="+mj-lt"/>
              </a:rPr>
              <a:t>Leak tests performed at CERN</a:t>
            </a:r>
          </a:p>
          <a:p>
            <a:pPr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D1D1B"/>
                </a:solidFill>
                <a:latin typeface="+mj-lt"/>
              </a:rPr>
              <a:t>Status of the Tests &amp; Results</a:t>
            </a:r>
          </a:p>
          <a:p>
            <a:pPr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D1D1B"/>
                </a:solidFill>
                <a:latin typeface="+mj-lt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42069825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4B78540C-92DD-1116-2D14-153646178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sz="3600" dirty="0">
                <a:solidFill>
                  <a:srgbClr val="2277A5"/>
                </a:solidFill>
              </a:rPr>
              <a:t>HCTCTP_054-VT000015</a:t>
            </a:r>
            <a:endParaRPr lang="en-CH" sz="3600" dirty="0">
              <a:solidFill>
                <a:srgbClr val="2277A5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AC4FB2B-E767-5E5E-D019-9276758FF4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865644"/>
            <a:ext cx="2735864" cy="3609246"/>
          </a:xfrm>
          <a:prstGeom prst="rect">
            <a:avLst/>
          </a:prstGeom>
        </p:spPr>
      </p:pic>
      <p:pic>
        <p:nvPicPr>
          <p:cNvPr id="6" name="Picture 5" descr="A close-up of a broken metal tube&#10;&#10;AI-generated content may be incorrect.">
            <a:extLst>
              <a:ext uri="{FF2B5EF4-FFF2-40B4-BE49-F238E27FC236}">
                <a16:creationId xmlns:a16="http://schemas.microsoft.com/office/drawing/2014/main" id="{8E68DE89-CE83-85F3-88BC-6610831230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912" y="1369416"/>
            <a:ext cx="4274963" cy="2404667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FC66A7AD-CBB0-5985-0DFC-D39641C2A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>
                <a:solidFill>
                  <a:srgbClr val="2277A5"/>
                </a:solidFill>
              </a:rPr>
              <a:t>L. Hermida Pena – Description of Leak Test performed at CERN </a:t>
            </a:r>
          </a:p>
        </p:txBody>
      </p:sp>
    </p:spTree>
    <p:extLst>
      <p:ext uri="{BB962C8B-B14F-4D97-AF65-F5344CB8AC3E}">
        <p14:creationId xmlns:p14="http://schemas.microsoft.com/office/powerpoint/2010/main" val="28706153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6C0A09-2759-EDD2-F4AE-7A271A109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2277A5"/>
                </a:solidFill>
              </a:rPr>
              <a:t>L. Hermida Pena – Description of Leak Test performed at CERN </a:t>
            </a:r>
            <a:endParaRPr lang="en-GB" dirty="0">
              <a:solidFill>
                <a:srgbClr val="2277A5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D9C3D83-161C-51F0-6FCE-96D825B1DF2E}"/>
              </a:ext>
            </a:extLst>
          </p:cNvPr>
          <p:cNvSpPr txBox="1">
            <a:spLocks/>
          </p:cNvSpPr>
          <p:nvPr/>
        </p:nvSpPr>
        <p:spPr>
          <a:xfrm>
            <a:off x="764400" y="2874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2277A5"/>
                </a:solidFill>
              </a:rPr>
              <a:t>HCTCTP_054-VT000015 Tomography</a:t>
            </a:r>
            <a:endParaRPr lang="en-CH" sz="3200" dirty="0">
              <a:solidFill>
                <a:srgbClr val="2277A5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0E6FD4-C60B-A4C2-B3E1-EC19F575A1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915566"/>
            <a:ext cx="6444208" cy="35073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FA86AB2-D5EC-0887-29F4-3BB972466E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9824" y="915565"/>
            <a:ext cx="1564702" cy="3507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728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5D7FD0-57F4-C796-3458-AEAF163A4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2277A5"/>
                </a:solidFill>
              </a:rPr>
              <a:t>L. Hermida Pena – Description of Leak Test performed at CERN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905CB14-52FE-732F-F953-4D6724E1C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sz="3200" dirty="0">
                <a:solidFill>
                  <a:srgbClr val="2277A5"/>
                </a:solidFill>
              </a:rPr>
              <a:t>HCTCLPX_160-VT00002 Tomography</a:t>
            </a:r>
            <a:endParaRPr lang="en-CH" sz="3200" dirty="0">
              <a:solidFill>
                <a:srgbClr val="2277A5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9BD19C-E8B6-A9DC-F98D-677225C5C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617" y="681722"/>
            <a:ext cx="6952766" cy="378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9886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5A1A92-36DB-FFB2-4646-076A808BB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572702-F9B0-118D-A979-97475C1D0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2277A5"/>
                </a:solidFill>
              </a:rPr>
              <a:t>L. Hermida Pena – Description of Leak Test performed at CERN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A351222-CA3C-2D4E-09B5-74AB19B1A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sz="3600" dirty="0">
                <a:solidFill>
                  <a:srgbClr val="2277A5"/>
                </a:solidFill>
              </a:rPr>
              <a:t>Status of the SAT &amp; Results</a:t>
            </a:r>
            <a:endParaRPr lang="en-CH" sz="3600" dirty="0">
              <a:solidFill>
                <a:srgbClr val="2277A5"/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4FA43CF-F919-387B-1B6E-0A4CA76367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083032"/>
              </p:ext>
            </p:extLst>
          </p:nvPr>
        </p:nvGraphicFramePr>
        <p:xfrm>
          <a:off x="708422" y="987479"/>
          <a:ext cx="5808971" cy="144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0139">
                  <a:extLst>
                    <a:ext uri="{9D8B030D-6E8A-4147-A177-3AD203B41FA5}">
                      <a16:colId xmlns:a16="http://schemas.microsoft.com/office/drawing/2014/main" val="2749672924"/>
                    </a:ext>
                  </a:extLst>
                </a:gridCol>
                <a:gridCol w="2794189">
                  <a:extLst>
                    <a:ext uri="{9D8B030D-6E8A-4147-A177-3AD203B41FA5}">
                      <a16:colId xmlns:a16="http://schemas.microsoft.com/office/drawing/2014/main" val="1593335993"/>
                    </a:ext>
                  </a:extLst>
                </a:gridCol>
                <a:gridCol w="1264643">
                  <a:extLst>
                    <a:ext uri="{9D8B030D-6E8A-4147-A177-3AD203B41FA5}">
                      <a16:colId xmlns:a16="http://schemas.microsoft.com/office/drawing/2014/main" val="1992633781"/>
                    </a:ext>
                  </a:extLst>
                </a:gridCol>
              </a:tblGrid>
              <a:tr h="256375"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rgbClr val="1D1D1B"/>
                          </a:solidFill>
                        </a:rPr>
                        <a:t>Test</a:t>
                      </a:r>
                      <a:endParaRPr lang="en-GB" sz="1300" dirty="0">
                        <a:solidFill>
                          <a:srgbClr val="1D1D1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1D1D1B"/>
                          </a:solidFill>
                        </a:rPr>
                        <a:t># bellows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1D1D1B"/>
                          </a:solidFill>
                        </a:rPr>
                        <a:t>Outcome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03436"/>
                  </a:ext>
                </a:extLst>
              </a:tr>
              <a:tr h="25637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solidFill>
                            <a:srgbClr val="1D1D1B"/>
                          </a:solidFill>
                        </a:rPr>
                        <a:t>Leak tightness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3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D1D1B"/>
                          </a:solidFill>
                          <a:effectLst/>
                          <a:uLnTx/>
                          <a:uFillTx/>
                        </a:rPr>
                        <a:t>80/101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3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D1D1B"/>
                          </a:solidFill>
                          <a:effectLst/>
                          <a:uLnTx/>
                          <a:uFillTx/>
                        </a:rPr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9589764"/>
                  </a:ext>
                </a:extLst>
              </a:tr>
              <a:tr h="25637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3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D1D1B"/>
                          </a:solidFill>
                          <a:effectLst/>
                          <a:uLnTx/>
                          <a:uFillTx/>
                        </a:rPr>
                        <a:t>Metrology</a:t>
                      </a:r>
                      <a:endParaRPr lang="en-US" sz="1300" dirty="0">
                        <a:solidFill>
                          <a:srgbClr val="1D1D1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3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D1D1B"/>
                          </a:solidFill>
                          <a:effectLst/>
                          <a:uLnTx/>
                          <a:uFillTx/>
                        </a:rPr>
                        <a:t>12 CMM + 2 Tomography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3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1D1D1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7690701"/>
                  </a:ext>
                </a:extLst>
              </a:tr>
              <a:tr h="25637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3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D1D1B"/>
                          </a:solidFill>
                          <a:effectLst/>
                          <a:uLnTx/>
                          <a:uFillTx/>
                        </a:rPr>
                        <a:t>UHV cleanliness</a:t>
                      </a:r>
                      <a:endParaRPr lang="en-US" sz="1300" dirty="0">
                        <a:solidFill>
                          <a:srgbClr val="1D1D1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3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D1D1B"/>
                          </a:solidFill>
                          <a:effectLst/>
                          <a:uLnTx/>
                          <a:uFillTx/>
                        </a:rPr>
                        <a:t>To be performed as last SAT 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3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1D1D1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633536"/>
                  </a:ext>
                </a:extLst>
              </a:tr>
              <a:tr h="25637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solidFill>
                            <a:srgbClr val="1D1D1B"/>
                          </a:solidFill>
                        </a:rPr>
                        <a:t>Destructive cycling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3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1D1D1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kumimoji="0" lang="en-GB" sz="1300" b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D1D1B"/>
                        </a:solidFill>
                        <a:effectLst/>
                        <a:uLnTx/>
                        <a:uFillTx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D1D1B"/>
                          </a:solidFill>
                          <a:effectLst/>
                          <a:uLnTx/>
                          <a:uFillTx/>
                        </a:rPr>
                        <a:t>See tables below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3512447"/>
                  </a:ext>
                </a:extLst>
              </a:tr>
            </a:tbl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3C6A492-745D-CC68-76D9-52986185B25F}"/>
              </a:ext>
            </a:extLst>
          </p:cNvPr>
          <p:cNvSpPr txBox="1">
            <a:spLocks/>
          </p:cNvSpPr>
          <p:nvPr/>
        </p:nvSpPr>
        <p:spPr>
          <a:xfrm>
            <a:off x="431796" y="686692"/>
            <a:ext cx="7848872" cy="3420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2277A5"/>
              </a:buClr>
              <a:buFont typeface="Arial" panose="020B0604020202020204" pitchFamily="34" charset="0"/>
              <a:buChar char="•"/>
            </a:pPr>
            <a:r>
              <a:rPr kumimoji="0" lang="en-GB" sz="1800" b="1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</a:rPr>
              <a:t>LHCTCTP_0054</a:t>
            </a:r>
            <a:r>
              <a:rPr kumimoji="0" lang="en-GB" sz="1800" b="0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</a:rPr>
              <a:t>: full series received on CW 23</a:t>
            </a:r>
            <a:endParaRPr lang="en-GB" sz="1200" dirty="0">
              <a:solidFill>
                <a:srgbClr val="1D1D1B"/>
              </a:solidFill>
              <a:sym typeface="Wingdings" panose="05000000000000000000" pitchFamily="2" charset="2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074EBC6-4F7C-C1D3-3190-8458541CC3C9}"/>
              </a:ext>
            </a:extLst>
          </p:cNvPr>
          <p:cNvSpPr txBox="1">
            <a:spLocks/>
          </p:cNvSpPr>
          <p:nvPr/>
        </p:nvSpPr>
        <p:spPr>
          <a:xfrm>
            <a:off x="568958" y="2618076"/>
            <a:ext cx="4440832" cy="3420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kumimoji="0" lang="en-GB" sz="1400" b="0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</a:rPr>
              <a:t>Cycling outcomes (@ stroke ± 20 mm; 7 s/Cy):</a:t>
            </a:r>
            <a:endParaRPr lang="en-GB" sz="1050" dirty="0">
              <a:solidFill>
                <a:srgbClr val="1D1D1B"/>
              </a:solidFill>
              <a:sym typeface="Wingdings" panose="05000000000000000000" pitchFamily="2" charset="2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8376F1C-9824-3009-F4A8-84DECA9F59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215591"/>
              </p:ext>
            </p:extLst>
          </p:nvPr>
        </p:nvGraphicFramePr>
        <p:xfrm>
          <a:off x="713799" y="2872572"/>
          <a:ext cx="3383936" cy="145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6443">
                  <a:extLst>
                    <a:ext uri="{9D8B030D-6E8A-4147-A177-3AD203B41FA5}">
                      <a16:colId xmlns:a16="http://schemas.microsoft.com/office/drawing/2014/main" val="2749672924"/>
                    </a:ext>
                  </a:extLst>
                </a:gridCol>
                <a:gridCol w="907493">
                  <a:extLst>
                    <a:ext uri="{9D8B030D-6E8A-4147-A177-3AD203B41FA5}">
                      <a16:colId xmlns:a16="http://schemas.microsoft.com/office/drawing/2014/main" val="1593335993"/>
                    </a:ext>
                  </a:extLst>
                </a:gridCol>
              </a:tblGrid>
              <a:tr h="260945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300" b="1" kern="1200" dirty="0">
                          <a:solidFill>
                            <a:srgbClr val="1D1D1B"/>
                          </a:solidFill>
                        </a:rPr>
                        <a:t>Bellow S/N</a:t>
                      </a:r>
                      <a:endParaRPr lang="en-GB" sz="1300" b="1" kern="1200" dirty="0">
                        <a:solidFill>
                          <a:srgbClr val="1D1D1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9668" marR="99668" marT="46000" marB="4600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300" b="1" kern="1200" dirty="0">
                          <a:solidFill>
                            <a:srgbClr val="1D1D1B"/>
                          </a:solidFill>
                        </a:rPr>
                        <a:t># cycles</a:t>
                      </a:r>
                      <a:endParaRPr lang="en-GB" sz="1300" b="1" kern="1200" dirty="0">
                        <a:solidFill>
                          <a:srgbClr val="1D1D1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9668" marR="99668" marT="46000" marB="46000" anchor="ctr"/>
                </a:tc>
                <a:extLst>
                  <a:ext uri="{0D108BD9-81ED-4DB2-BD59-A6C34878D82A}">
                    <a16:rowId xmlns:a16="http://schemas.microsoft.com/office/drawing/2014/main" val="201803436"/>
                  </a:ext>
                </a:extLst>
              </a:tr>
              <a:tr h="260945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300" b="0" kern="1200" dirty="0">
                          <a:solidFill>
                            <a:srgbClr val="1D1D1B"/>
                          </a:solidFill>
                        </a:rPr>
                        <a:t>HCTCTP_0054vAG-VT100012</a:t>
                      </a:r>
                      <a:endParaRPr lang="en-GB" sz="1300" b="0" kern="1200" dirty="0">
                        <a:solidFill>
                          <a:srgbClr val="1D1D1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9668" marR="99668" marT="46000" marB="4600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300" b="0" kern="1200" dirty="0">
                          <a:solidFill>
                            <a:srgbClr val="1D1D1B"/>
                          </a:solidFill>
                          <a:latin typeface="+mn-lt"/>
                          <a:ea typeface="+mn-ea"/>
                          <a:cs typeface="+mn-cs"/>
                        </a:rPr>
                        <a:t>190 736</a:t>
                      </a:r>
                    </a:p>
                  </a:txBody>
                  <a:tcPr marL="99668" marR="99668" marT="46000" marB="46000" anchor="ctr"/>
                </a:tc>
                <a:extLst>
                  <a:ext uri="{0D108BD9-81ED-4DB2-BD59-A6C34878D82A}">
                    <a16:rowId xmlns:a16="http://schemas.microsoft.com/office/drawing/2014/main" val="4009589764"/>
                  </a:ext>
                </a:extLst>
              </a:tr>
              <a:tr h="260945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300" b="0" kern="1200" dirty="0">
                          <a:solidFill>
                            <a:srgbClr val="1D1D1B"/>
                          </a:solidFill>
                        </a:rPr>
                        <a:t>HCTCTP_0054vAG-VT100013</a:t>
                      </a:r>
                      <a:endParaRPr lang="en-GB" sz="1300" b="0" kern="1200" dirty="0">
                        <a:solidFill>
                          <a:srgbClr val="1D1D1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9668" marR="99668" marT="46000" marB="4600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="0" kern="1200" dirty="0">
                          <a:solidFill>
                            <a:srgbClr val="1D1D1B"/>
                          </a:solidFill>
                          <a:latin typeface="+mn-lt"/>
                          <a:ea typeface="+mn-ea"/>
                          <a:cs typeface="+mn-cs"/>
                        </a:rPr>
                        <a:t>190 736</a:t>
                      </a:r>
                    </a:p>
                  </a:txBody>
                  <a:tcPr marL="99668" marR="99668" marT="46000" marB="46000" anchor="ctr"/>
                </a:tc>
                <a:extLst>
                  <a:ext uri="{0D108BD9-81ED-4DB2-BD59-A6C34878D82A}">
                    <a16:rowId xmlns:a16="http://schemas.microsoft.com/office/drawing/2014/main" val="757690701"/>
                  </a:ext>
                </a:extLst>
              </a:tr>
              <a:tr h="260945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300" b="0" kern="1200" dirty="0">
                          <a:solidFill>
                            <a:srgbClr val="1D1D1B"/>
                          </a:solidFill>
                        </a:rPr>
                        <a:t>HCTCTP_0054vAG-VT100090</a:t>
                      </a:r>
                      <a:endParaRPr lang="en-GB" sz="1300" b="0" kern="1200" dirty="0">
                        <a:solidFill>
                          <a:srgbClr val="1D1D1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9668" marR="99668" marT="46000" marB="4600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300" b="0" kern="1200" dirty="0">
                          <a:solidFill>
                            <a:srgbClr val="1D1D1B"/>
                          </a:solidFill>
                          <a:latin typeface="+mn-lt"/>
                          <a:ea typeface="+mn-ea"/>
                          <a:cs typeface="+mn-cs"/>
                        </a:rPr>
                        <a:t>190 736</a:t>
                      </a:r>
                      <a:endParaRPr lang="en-GB" sz="1300" b="1" kern="1200" dirty="0">
                        <a:solidFill>
                          <a:srgbClr val="1D1D1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9668" marR="99668" marT="46000" marB="46000" anchor="ctr"/>
                </a:tc>
                <a:extLst>
                  <a:ext uri="{0D108BD9-81ED-4DB2-BD59-A6C34878D82A}">
                    <a16:rowId xmlns:a16="http://schemas.microsoft.com/office/drawing/2014/main" val="376633536"/>
                  </a:ext>
                </a:extLst>
              </a:tr>
              <a:tr h="216489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300" b="0" kern="1200" dirty="0">
                          <a:solidFill>
                            <a:srgbClr val="1D1D1B"/>
                          </a:solidFill>
                        </a:rPr>
                        <a:t>HCTCTP_0054vAG-VT100108</a:t>
                      </a:r>
                      <a:endParaRPr lang="en-GB" sz="1300" b="0" kern="1200" dirty="0">
                        <a:solidFill>
                          <a:srgbClr val="1D1D1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9668" marR="99668" marT="46000" marB="4600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300" b="0" kern="1200" dirty="0">
                          <a:solidFill>
                            <a:srgbClr val="1D1D1B"/>
                          </a:solidFill>
                          <a:latin typeface="+mn-lt"/>
                          <a:ea typeface="+mn-ea"/>
                          <a:cs typeface="+mn-cs"/>
                        </a:rPr>
                        <a:t>190 736</a:t>
                      </a:r>
                    </a:p>
                  </a:txBody>
                  <a:tcPr marL="99668" marR="99668" marT="46000" marB="46000" anchor="ctr"/>
                </a:tc>
                <a:extLst>
                  <a:ext uri="{0D108BD9-81ED-4DB2-BD59-A6C34878D82A}">
                    <a16:rowId xmlns:a16="http://schemas.microsoft.com/office/drawing/2014/main" val="1103512447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903033C1-926F-5198-B9C7-763CAE9654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285274"/>
              </p:ext>
            </p:extLst>
          </p:nvPr>
        </p:nvGraphicFramePr>
        <p:xfrm>
          <a:off x="5009790" y="2879370"/>
          <a:ext cx="3555110" cy="145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1712">
                  <a:extLst>
                    <a:ext uri="{9D8B030D-6E8A-4147-A177-3AD203B41FA5}">
                      <a16:colId xmlns:a16="http://schemas.microsoft.com/office/drawing/2014/main" val="2749672924"/>
                    </a:ext>
                  </a:extLst>
                </a:gridCol>
                <a:gridCol w="953398">
                  <a:extLst>
                    <a:ext uri="{9D8B030D-6E8A-4147-A177-3AD203B41FA5}">
                      <a16:colId xmlns:a16="http://schemas.microsoft.com/office/drawing/2014/main" val="1593335993"/>
                    </a:ext>
                  </a:extLst>
                </a:gridCol>
              </a:tblGrid>
              <a:tr h="27363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300" b="1" kern="1200" dirty="0">
                          <a:solidFill>
                            <a:srgbClr val="1D1D1B"/>
                          </a:solidFill>
                        </a:rPr>
                        <a:t>Bellow S/N</a:t>
                      </a:r>
                      <a:endParaRPr lang="en-GB" sz="1300" b="1" kern="1200" dirty="0">
                        <a:solidFill>
                          <a:srgbClr val="1D1D1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9668" marR="99668" marT="46000" marB="4600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300" b="1" kern="1200" dirty="0">
                          <a:solidFill>
                            <a:srgbClr val="1D1D1B"/>
                          </a:solidFill>
                        </a:rPr>
                        <a:t># cycles</a:t>
                      </a:r>
                      <a:endParaRPr lang="en-GB" sz="1300" b="1" kern="1200" dirty="0">
                        <a:solidFill>
                          <a:srgbClr val="1D1D1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9668" marR="99668" marT="46000" marB="46000" anchor="ctr"/>
                </a:tc>
                <a:extLst>
                  <a:ext uri="{0D108BD9-81ED-4DB2-BD59-A6C34878D82A}">
                    <a16:rowId xmlns:a16="http://schemas.microsoft.com/office/drawing/2014/main" val="201803436"/>
                  </a:ext>
                </a:extLst>
              </a:tr>
              <a:tr h="27363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300" b="0" kern="1200" dirty="0">
                          <a:solidFill>
                            <a:srgbClr val="1D1D1B"/>
                          </a:solidFill>
                        </a:rPr>
                        <a:t>HCTCTP_0054vAG-VT100010</a:t>
                      </a:r>
                      <a:endParaRPr lang="en-GB" sz="1300" b="0" kern="1200" dirty="0">
                        <a:solidFill>
                          <a:srgbClr val="1D1D1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9668" marR="99668" marT="46000" marB="4600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300" b="0" kern="1200" dirty="0">
                          <a:solidFill>
                            <a:srgbClr val="1D1D1B"/>
                          </a:solidFill>
                          <a:latin typeface="+mn-lt"/>
                          <a:ea typeface="+mn-ea"/>
                          <a:cs typeface="+mn-cs"/>
                        </a:rPr>
                        <a:t>45 880</a:t>
                      </a:r>
                    </a:p>
                  </a:txBody>
                  <a:tcPr marL="99668" marR="99668" marT="46000" marB="46000" anchor="ctr"/>
                </a:tc>
                <a:extLst>
                  <a:ext uri="{0D108BD9-81ED-4DB2-BD59-A6C34878D82A}">
                    <a16:rowId xmlns:a16="http://schemas.microsoft.com/office/drawing/2014/main" val="4009589764"/>
                  </a:ext>
                </a:extLst>
              </a:tr>
              <a:tr h="27363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300" b="0" kern="1200" dirty="0">
                          <a:solidFill>
                            <a:srgbClr val="1D1D1B"/>
                          </a:solidFill>
                        </a:rPr>
                        <a:t>HCTCTP_0054vAG-VT100008</a:t>
                      </a:r>
                      <a:endParaRPr lang="en-GB" sz="1300" b="0" kern="1200" dirty="0">
                        <a:solidFill>
                          <a:srgbClr val="1D1D1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9668" marR="99668" marT="46000" marB="4600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="0" kern="1200" dirty="0">
                          <a:solidFill>
                            <a:srgbClr val="1D1D1B"/>
                          </a:solidFill>
                          <a:latin typeface="+mn-lt"/>
                          <a:ea typeface="+mn-ea"/>
                          <a:cs typeface="+mn-cs"/>
                        </a:rPr>
                        <a:t>45 880</a:t>
                      </a:r>
                    </a:p>
                  </a:txBody>
                  <a:tcPr marL="99668" marR="99668" marT="46000" marB="46000" anchor="ctr"/>
                </a:tc>
                <a:extLst>
                  <a:ext uri="{0D108BD9-81ED-4DB2-BD59-A6C34878D82A}">
                    <a16:rowId xmlns:a16="http://schemas.microsoft.com/office/drawing/2014/main" val="757690701"/>
                  </a:ext>
                </a:extLst>
              </a:tr>
              <a:tr h="27363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300" b="0" kern="1200" dirty="0">
                          <a:solidFill>
                            <a:srgbClr val="1D1D1B"/>
                          </a:solidFill>
                        </a:rPr>
                        <a:t>HCTCTP_0054vAG-VT100003</a:t>
                      </a:r>
                      <a:endParaRPr lang="en-GB" sz="1300" b="0" kern="1200" dirty="0">
                        <a:solidFill>
                          <a:srgbClr val="1D1D1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9668" marR="99668" marT="46000" marB="4600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="0" kern="1200" dirty="0">
                          <a:solidFill>
                            <a:srgbClr val="1D1D1B"/>
                          </a:solidFill>
                          <a:latin typeface="+mn-lt"/>
                          <a:ea typeface="+mn-ea"/>
                          <a:cs typeface="+mn-cs"/>
                        </a:rPr>
                        <a:t>45 880</a:t>
                      </a:r>
                    </a:p>
                  </a:txBody>
                  <a:tcPr marL="99668" marR="99668" marT="46000" marB="46000" anchor="ctr"/>
                </a:tc>
                <a:extLst>
                  <a:ext uri="{0D108BD9-81ED-4DB2-BD59-A6C34878D82A}">
                    <a16:rowId xmlns:a16="http://schemas.microsoft.com/office/drawing/2014/main" val="376633536"/>
                  </a:ext>
                </a:extLst>
              </a:tr>
              <a:tr h="27363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300" b="0" kern="1200" dirty="0">
                          <a:solidFill>
                            <a:srgbClr val="1D1D1B"/>
                          </a:solidFill>
                        </a:rPr>
                        <a:t>HCTCTP_0054vAG-VT100001</a:t>
                      </a:r>
                      <a:endParaRPr lang="en-GB" sz="1300" b="0" kern="1200" dirty="0">
                        <a:solidFill>
                          <a:srgbClr val="1D1D1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9668" marR="99668" marT="46000" marB="4600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="0" kern="1200" dirty="0">
                          <a:solidFill>
                            <a:srgbClr val="1D1D1B"/>
                          </a:solidFill>
                          <a:latin typeface="+mn-lt"/>
                          <a:ea typeface="+mn-ea"/>
                          <a:cs typeface="+mn-cs"/>
                        </a:rPr>
                        <a:t>45 880</a:t>
                      </a:r>
                    </a:p>
                  </a:txBody>
                  <a:tcPr marL="99668" marR="99668" marT="46000" marB="46000" anchor="ctr"/>
                </a:tc>
                <a:extLst>
                  <a:ext uri="{0D108BD9-81ED-4DB2-BD59-A6C34878D82A}">
                    <a16:rowId xmlns:a16="http://schemas.microsoft.com/office/drawing/2014/main" val="1103512447"/>
                  </a:ext>
                </a:extLst>
              </a:tr>
            </a:tbl>
          </a:graphicData>
        </a:graphic>
      </p:graphicFrame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1EFF08E-E430-0029-1E35-AAB9191DF4CE}"/>
              </a:ext>
            </a:extLst>
          </p:cNvPr>
          <p:cNvSpPr txBox="1">
            <a:spLocks/>
          </p:cNvSpPr>
          <p:nvPr/>
        </p:nvSpPr>
        <p:spPr>
          <a:xfrm>
            <a:off x="6700138" y="1657783"/>
            <a:ext cx="1777555" cy="461665"/>
          </a:xfrm>
          <a:prstGeom prst="rect">
            <a:avLst/>
          </a:prstGeom>
          <a:solidFill>
            <a:schemeClr val="bg1"/>
          </a:solidFill>
          <a:ln w="3175">
            <a:solidFill>
              <a:schemeClr val="tx2">
                <a:lumMod val="75000"/>
              </a:schemeClr>
            </a:solidFill>
          </a:ln>
        </p:spPr>
        <p:txBody>
          <a:bodyPr wrap="square">
            <a:spAutoFit/>
          </a:bodyPr>
          <a:lstStyle>
            <a:defPPr>
              <a:defRPr lang="fr-FR"/>
            </a:defPPr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0" lvl="1">
              <a:defRPr sz="1050">
                <a:solidFill>
                  <a:schemeClr val="accent5"/>
                </a:solidFill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dirty="0">
                <a:solidFill>
                  <a:srgbClr val="1D1D1B"/>
                </a:solidFill>
              </a:rPr>
              <a:t>Cycling interrupted before leak appearance</a:t>
            </a:r>
            <a:endParaRPr lang="en-GB" sz="1200" dirty="0">
              <a:solidFill>
                <a:srgbClr val="1D1D1B"/>
              </a:solidFill>
              <a:sym typeface="Wingdings" panose="05000000000000000000" pitchFamily="2" charset="2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9D23EA1-FDFD-D447-010A-42442F4E7679}"/>
              </a:ext>
            </a:extLst>
          </p:cNvPr>
          <p:cNvCxnSpPr>
            <a:cxnSpLocks/>
          </p:cNvCxnSpPr>
          <p:nvPr/>
        </p:nvCxnSpPr>
        <p:spPr>
          <a:xfrm flipH="1">
            <a:off x="4015053" y="2135024"/>
            <a:ext cx="2867830" cy="889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FE71CE3-07FA-0CE8-A543-BCCD6EEDF4C7}"/>
              </a:ext>
            </a:extLst>
          </p:cNvPr>
          <p:cNvSpPr txBox="1">
            <a:spLocks/>
          </p:cNvSpPr>
          <p:nvPr/>
        </p:nvSpPr>
        <p:spPr>
          <a:xfrm>
            <a:off x="6794019" y="2309993"/>
            <a:ext cx="2281602" cy="461665"/>
          </a:xfrm>
          <a:prstGeom prst="rect">
            <a:avLst/>
          </a:prstGeom>
          <a:solidFill>
            <a:schemeClr val="bg1"/>
          </a:solidFill>
          <a:ln w="3175">
            <a:solidFill>
              <a:schemeClr val="tx2">
                <a:lumMod val="75000"/>
              </a:schemeClr>
            </a:solidFill>
          </a:ln>
        </p:spPr>
        <p:txBody>
          <a:bodyPr wrap="square">
            <a:spAutoFit/>
          </a:bodyPr>
          <a:lstStyle>
            <a:defPPr>
              <a:defRPr lang="fr-FR"/>
            </a:defPPr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0" lvl="1">
              <a:defRPr sz="1050">
                <a:solidFill>
                  <a:schemeClr val="accent5"/>
                </a:solidFill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dirty="0">
                <a:solidFill>
                  <a:srgbClr val="1D1D1B"/>
                </a:solidFill>
              </a:rPr>
              <a:t>As of 30/06 morning, 9.30 am; no leak. Cycling still ongoing. </a:t>
            </a:r>
            <a:endParaRPr lang="en-GB" sz="1200" dirty="0">
              <a:solidFill>
                <a:srgbClr val="1D1D1B"/>
              </a:solidFill>
              <a:sym typeface="Wingdings" panose="05000000000000000000" pitchFamily="2" charset="2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1DE366F-1359-D836-EB78-42A0BF401238}"/>
              </a:ext>
            </a:extLst>
          </p:cNvPr>
          <p:cNvCxnSpPr>
            <a:cxnSpLocks/>
          </p:cNvCxnSpPr>
          <p:nvPr/>
        </p:nvCxnSpPr>
        <p:spPr>
          <a:xfrm>
            <a:off x="8090909" y="2711660"/>
            <a:ext cx="447536" cy="3549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2C17086C-1349-DC40-4DC7-C6AAAEF6C0D4}"/>
              </a:ext>
            </a:extLst>
          </p:cNvPr>
          <p:cNvSpPr txBox="1">
            <a:spLocks/>
          </p:cNvSpPr>
          <p:nvPr/>
        </p:nvSpPr>
        <p:spPr>
          <a:xfrm>
            <a:off x="-4722000" y="4255557"/>
            <a:ext cx="6627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Courtesy of: C. Piccinni</a:t>
            </a:r>
          </a:p>
        </p:txBody>
      </p:sp>
    </p:spTree>
    <p:extLst>
      <p:ext uri="{BB962C8B-B14F-4D97-AF65-F5344CB8AC3E}">
        <p14:creationId xmlns:p14="http://schemas.microsoft.com/office/powerpoint/2010/main" val="8481016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CA8F5C-07F0-181B-D84C-751C0874B7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096F02-DAA3-FF42-8024-DC0AB84B9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2277A5"/>
                </a:solidFill>
              </a:rPr>
              <a:t>L. Hermida Pena – Description of Leak Test performed at CERN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354E114-3609-E495-D577-F83FA7208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sz="3600" dirty="0">
                <a:solidFill>
                  <a:srgbClr val="2277A5"/>
                </a:solidFill>
              </a:rPr>
              <a:t>Status of the SAT &amp; Results</a:t>
            </a:r>
            <a:endParaRPr lang="en-CH" sz="3600" dirty="0">
              <a:solidFill>
                <a:srgbClr val="2277A5"/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4F1D823-A9AE-B356-CAF1-090659505B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800541"/>
              </p:ext>
            </p:extLst>
          </p:nvPr>
        </p:nvGraphicFramePr>
        <p:xfrm>
          <a:off x="708422" y="987479"/>
          <a:ext cx="7103938" cy="144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0289">
                  <a:extLst>
                    <a:ext uri="{9D8B030D-6E8A-4147-A177-3AD203B41FA5}">
                      <a16:colId xmlns:a16="http://schemas.microsoft.com/office/drawing/2014/main" val="2749672924"/>
                    </a:ext>
                  </a:extLst>
                </a:gridCol>
                <a:gridCol w="2803409">
                  <a:extLst>
                    <a:ext uri="{9D8B030D-6E8A-4147-A177-3AD203B41FA5}">
                      <a16:colId xmlns:a16="http://schemas.microsoft.com/office/drawing/2014/main" val="1593335993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1992633781"/>
                    </a:ext>
                  </a:extLst>
                </a:gridCol>
              </a:tblGrid>
              <a:tr h="256375"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rgbClr val="1D1D1B"/>
                          </a:solidFill>
                        </a:rPr>
                        <a:t>Test</a:t>
                      </a:r>
                      <a:endParaRPr lang="en-GB" sz="1300" dirty="0">
                        <a:solidFill>
                          <a:srgbClr val="1D1D1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1D1D1B"/>
                          </a:solidFill>
                        </a:rPr>
                        <a:t># bellows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1D1D1B"/>
                          </a:solidFill>
                        </a:rPr>
                        <a:t>Outcome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03436"/>
                  </a:ext>
                </a:extLst>
              </a:tr>
              <a:tr h="25637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solidFill>
                            <a:srgbClr val="1D1D1B"/>
                          </a:solidFill>
                        </a:rPr>
                        <a:t>Leak tightness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3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D1D1B"/>
                          </a:solidFill>
                          <a:effectLst/>
                          <a:uLnTx/>
                          <a:uFillTx/>
                        </a:rPr>
                        <a:t>19/75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3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D1D1B"/>
                          </a:solidFill>
                          <a:effectLst/>
                          <a:uLnTx/>
                          <a:uFillTx/>
                        </a:rPr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9589764"/>
                  </a:ext>
                </a:extLst>
              </a:tr>
              <a:tr h="25637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3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D1D1B"/>
                          </a:solidFill>
                          <a:effectLst/>
                          <a:uLnTx/>
                          <a:uFillTx/>
                        </a:rPr>
                        <a:t>Metrology</a:t>
                      </a:r>
                      <a:endParaRPr lang="en-US" sz="1300" dirty="0">
                        <a:solidFill>
                          <a:srgbClr val="1D1D1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3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D1D1B"/>
                          </a:solidFill>
                          <a:effectLst/>
                          <a:uLnTx/>
                          <a:uFillTx/>
                        </a:rPr>
                        <a:t>12 CMM + 2 Tomography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3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1D1D1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TBD CMM, Tomo 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7690701"/>
                  </a:ext>
                </a:extLst>
              </a:tr>
              <a:tr h="25637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3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D1D1B"/>
                          </a:solidFill>
                          <a:effectLst/>
                          <a:uLnTx/>
                          <a:uFillTx/>
                        </a:rPr>
                        <a:t>UHV cleanliness</a:t>
                      </a:r>
                      <a:endParaRPr lang="en-US" sz="1300" dirty="0">
                        <a:solidFill>
                          <a:srgbClr val="1D1D1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3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D1D1B"/>
                          </a:solidFill>
                          <a:effectLst/>
                          <a:uLnTx/>
                          <a:uFillTx/>
                        </a:rPr>
                        <a:t>To be performed as last SAT 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3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1D1D1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633536"/>
                  </a:ext>
                </a:extLst>
              </a:tr>
              <a:tr h="25637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solidFill>
                            <a:srgbClr val="1D1D1B"/>
                          </a:solidFill>
                        </a:rPr>
                        <a:t>Destructive cycling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D1D1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kumimoji="0" lang="en-GB" sz="1300" b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D1D1B"/>
                        </a:solidFill>
                        <a:effectLst/>
                        <a:uLnTx/>
                        <a:uFillTx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D1D1B"/>
                          </a:solidFill>
                          <a:effectLst/>
                          <a:uLnTx/>
                          <a:uFillTx/>
                        </a:rPr>
                        <a:t>See tables below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3512447"/>
                  </a:ext>
                </a:extLst>
              </a:tr>
            </a:tbl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743FB70-F5CE-2CF8-99E2-2EC7B358E93C}"/>
              </a:ext>
            </a:extLst>
          </p:cNvPr>
          <p:cNvSpPr txBox="1">
            <a:spLocks/>
          </p:cNvSpPr>
          <p:nvPr/>
        </p:nvSpPr>
        <p:spPr>
          <a:xfrm>
            <a:off x="431796" y="686692"/>
            <a:ext cx="7848872" cy="3420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2277A5"/>
              </a:buClr>
              <a:buFont typeface="Arial" panose="020B0604020202020204" pitchFamily="34" charset="0"/>
              <a:buChar char="•"/>
            </a:pPr>
            <a:r>
              <a:rPr kumimoji="0" lang="en-GB" sz="1800" b="1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</a:rPr>
              <a:t>LHCTC</a:t>
            </a:r>
            <a:r>
              <a:rPr lang="en-GB" sz="1800" b="1" dirty="0">
                <a:solidFill>
                  <a:srgbClr val="1D1D1B"/>
                </a:solidFill>
              </a:rPr>
              <a:t>LPX</a:t>
            </a:r>
            <a:r>
              <a:rPr kumimoji="0" lang="en-GB" sz="1800" b="1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</a:rPr>
              <a:t>_0160</a:t>
            </a:r>
            <a:r>
              <a:rPr kumimoji="0" lang="en-GB" sz="1800" b="0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</a:rPr>
              <a:t>: full series received on CW 23</a:t>
            </a:r>
            <a:endParaRPr lang="en-GB" sz="1200" dirty="0">
              <a:solidFill>
                <a:srgbClr val="1D1D1B"/>
              </a:solidFill>
              <a:sym typeface="Wingdings" panose="05000000000000000000" pitchFamily="2" charset="2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71A2BFF-D179-0D54-EB34-DE0F48B0FEF3}"/>
              </a:ext>
            </a:extLst>
          </p:cNvPr>
          <p:cNvSpPr txBox="1">
            <a:spLocks/>
          </p:cNvSpPr>
          <p:nvPr/>
        </p:nvSpPr>
        <p:spPr>
          <a:xfrm>
            <a:off x="568958" y="2618076"/>
            <a:ext cx="4440832" cy="3420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kumimoji="0" lang="en-GB" sz="1400" b="0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</a:rPr>
              <a:t>Cycling outcomes (@ stroke ± 20 mm; 7 s/Cy):</a:t>
            </a:r>
            <a:endParaRPr lang="en-GB" sz="1050" dirty="0">
              <a:solidFill>
                <a:srgbClr val="1D1D1B"/>
              </a:solidFill>
              <a:sym typeface="Wingdings" panose="05000000000000000000" pitchFamily="2" charset="2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F579DBD-4D6F-A005-B237-97F877EE5A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2639903"/>
              </p:ext>
            </p:extLst>
          </p:nvPr>
        </p:nvGraphicFramePr>
        <p:xfrm>
          <a:off x="713799" y="2872572"/>
          <a:ext cx="3383936" cy="145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6443">
                  <a:extLst>
                    <a:ext uri="{9D8B030D-6E8A-4147-A177-3AD203B41FA5}">
                      <a16:colId xmlns:a16="http://schemas.microsoft.com/office/drawing/2014/main" val="2749672924"/>
                    </a:ext>
                  </a:extLst>
                </a:gridCol>
                <a:gridCol w="907493">
                  <a:extLst>
                    <a:ext uri="{9D8B030D-6E8A-4147-A177-3AD203B41FA5}">
                      <a16:colId xmlns:a16="http://schemas.microsoft.com/office/drawing/2014/main" val="1593335993"/>
                    </a:ext>
                  </a:extLst>
                </a:gridCol>
              </a:tblGrid>
              <a:tr h="260945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300" b="1" kern="1200" dirty="0">
                          <a:solidFill>
                            <a:srgbClr val="1D1D1B"/>
                          </a:solidFill>
                        </a:rPr>
                        <a:t>Bellow S/N</a:t>
                      </a:r>
                      <a:endParaRPr lang="en-GB" sz="1300" b="1" kern="1200" dirty="0">
                        <a:solidFill>
                          <a:srgbClr val="1D1D1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9668" marR="99668" marT="46000" marB="4600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300" b="1" kern="1200" dirty="0">
                          <a:solidFill>
                            <a:srgbClr val="1D1D1B"/>
                          </a:solidFill>
                        </a:rPr>
                        <a:t># cycles</a:t>
                      </a:r>
                      <a:endParaRPr lang="en-GB" sz="1300" b="1" kern="1200" dirty="0">
                        <a:solidFill>
                          <a:srgbClr val="1D1D1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9668" marR="99668" marT="46000" marB="46000" anchor="ctr"/>
                </a:tc>
                <a:extLst>
                  <a:ext uri="{0D108BD9-81ED-4DB2-BD59-A6C34878D82A}">
                    <a16:rowId xmlns:a16="http://schemas.microsoft.com/office/drawing/2014/main" val="201803436"/>
                  </a:ext>
                </a:extLst>
              </a:tr>
              <a:tr h="260945"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HCTCLPX_160-VT000039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300" b="0" kern="1200" dirty="0">
                          <a:solidFill>
                            <a:srgbClr val="1D1D1B"/>
                          </a:solidFill>
                          <a:latin typeface="+mn-lt"/>
                          <a:ea typeface="+mn-ea"/>
                          <a:cs typeface="+mn-cs"/>
                        </a:rPr>
                        <a:t>Ongoing</a:t>
                      </a:r>
                    </a:p>
                  </a:txBody>
                  <a:tcPr marL="99668" marR="99668" marT="46000" marB="46000" anchor="ctr"/>
                </a:tc>
                <a:extLst>
                  <a:ext uri="{0D108BD9-81ED-4DB2-BD59-A6C34878D82A}">
                    <a16:rowId xmlns:a16="http://schemas.microsoft.com/office/drawing/2014/main" val="4009589764"/>
                  </a:ext>
                </a:extLst>
              </a:tr>
              <a:tr h="260945"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HCTCLPX_160-VT000014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300" b="0" kern="1200" dirty="0">
                          <a:solidFill>
                            <a:srgbClr val="1D1D1B"/>
                          </a:solidFill>
                          <a:latin typeface="+mn-lt"/>
                          <a:ea typeface="+mn-ea"/>
                          <a:cs typeface="+mn-cs"/>
                        </a:rPr>
                        <a:t>Ongoing</a:t>
                      </a:r>
                    </a:p>
                  </a:txBody>
                  <a:tcPr marL="99668" marR="99668" marT="46000" marB="46000" anchor="ctr"/>
                </a:tc>
                <a:extLst>
                  <a:ext uri="{0D108BD9-81ED-4DB2-BD59-A6C34878D82A}">
                    <a16:rowId xmlns:a16="http://schemas.microsoft.com/office/drawing/2014/main" val="757690701"/>
                  </a:ext>
                </a:extLst>
              </a:tr>
              <a:tr h="260945"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HCTCLPX_160-VT000016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300" b="0" kern="1200" dirty="0">
                          <a:solidFill>
                            <a:srgbClr val="1D1D1B"/>
                          </a:solidFill>
                          <a:latin typeface="+mn-lt"/>
                          <a:ea typeface="+mn-ea"/>
                          <a:cs typeface="+mn-cs"/>
                        </a:rPr>
                        <a:t>Ongoing</a:t>
                      </a:r>
                    </a:p>
                  </a:txBody>
                  <a:tcPr marL="99668" marR="99668" marT="46000" marB="46000" anchor="ctr"/>
                </a:tc>
                <a:extLst>
                  <a:ext uri="{0D108BD9-81ED-4DB2-BD59-A6C34878D82A}">
                    <a16:rowId xmlns:a16="http://schemas.microsoft.com/office/drawing/2014/main" val="376633536"/>
                  </a:ext>
                </a:extLst>
              </a:tr>
              <a:tr h="216489"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HCTCLPX_160-VT000017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300" b="0" kern="1200" dirty="0">
                          <a:solidFill>
                            <a:srgbClr val="1D1D1B"/>
                          </a:solidFill>
                          <a:latin typeface="+mn-lt"/>
                          <a:ea typeface="+mn-ea"/>
                          <a:cs typeface="+mn-cs"/>
                        </a:rPr>
                        <a:t>Ongoing</a:t>
                      </a:r>
                    </a:p>
                  </a:txBody>
                  <a:tcPr marL="99668" marR="99668" marT="46000" marB="46000" anchor="ctr"/>
                </a:tc>
                <a:extLst>
                  <a:ext uri="{0D108BD9-81ED-4DB2-BD59-A6C34878D82A}">
                    <a16:rowId xmlns:a16="http://schemas.microsoft.com/office/drawing/2014/main" val="1103512447"/>
                  </a:ext>
                </a:extLst>
              </a:tr>
            </a:tbl>
          </a:graphicData>
        </a:graphic>
      </p:graphicFrame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3585E1D9-07A9-3968-792E-B0ECE25CB867}"/>
              </a:ext>
            </a:extLst>
          </p:cNvPr>
          <p:cNvSpPr txBox="1">
            <a:spLocks/>
          </p:cNvSpPr>
          <p:nvPr/>
        </p:nvSpPr>
        <p:spPr>
          <a:xfrm>
            <a:off x="-4722000" y="4255557"/>
            <a:ext cx="6627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Courtesy of: C. Piccinni</a:t>
            </a:r>
          </a:p>
        </p:txBody>
      </p:sp>
    </p:spTree>
    <p:extLst>
      <p:ext uri="{BB962C8B-B14F-4D97-AF65-F5344CB8AC3E}">
        <p14:creationId xmlns:p14="http://schemas.microsoft.com/office/powerpoint/2010/main" val="7032451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149160-19FE-2A8A-F561-E4EECD3D06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3A7B8-DBB9-12AA-C1B0-A02AAA1DE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solidFill>
                  <a:srgbClr val="2277A5"/>
                </a:solidFill>
              </a:rPr>
              <a:t>Outline</a:t>
            </a:r>
            <a:endParaRPr lang="en-CH" sz="3600" dirty="0">
              <a:solidFill>
                <a:srgbClr val="2277A5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438D50-70FB-D43E-B8BC-9DE471E8E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2277A5"/>
                </a:solidFill>
              </a:rPr>
              <a:t>L. Hermida Pena – Description of Leak Test performed at CERN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CF7C9F-599D-0A03-792D-CA6D6CF54E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9020" y="1581640"/>
            <a:ext cx="6768312" cy="1980220"/>
          </a:xfrm>
        </p:spPr>
        <p:txBody>
          <a:bodyPr>
            <a:normAutofit/>
          </a:bodyPr>
          <a:lstStyle/>
          <a:p>
            <a:pPr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Introduction</a:t>
            </a:r>
          </a:p>
          <a:p>
            <a:pPr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Leak tests performed at CERN</a:t>
            </a:r>
          </a:p>
          <a:p>
            <a:pPr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Status of the Tests &amp; Results</a:t>
            </a:r>
          </a:p>
          <a:p>
            <a:pPr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+mj-lt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3298471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59D9B2-66E9-7F4F-7EA5-F8E4901A45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D85920-9A59-14C5-7E71-AB027458B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Hermida Pena – Description of Leak Test performed at CERN </a:t>
            </a: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DCEA75F-86E7-15EB-5485-6CDC400FA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sz="3600" dirty="0">
                <a:solidFill>
                  <a:srgbClr val="2277A5"/>
                </a:solidFill>
              </a:rPr>
              <a:t>Conclusions</a:t>
            </a:r>
            <a:endParaRPr lang="en-CH" sz="3600" dirty="0">
              <a:solidFill>
                <a:srgbClr val="2277A5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AB6A46-EE64-1F0B-2D24-E7F9208D84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5444" y="1079822"/>
            <a:ext cx="6768312" cy="2983855"/>
          </a:xfrm>
        </p:spPr>
        <p:txBody>
          <a:bodyPr>
            <a:normAutofit/>
          </a:bodyPr>
          <a:lstStyle/>
          <a:p>
            <a:pPr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0000"/>
                </a:solidFill>
                <a:latin typeface="+mj-lt"/>
              </a:rPr>
              <a:t>2 bellows </a:t>
            </a:r>
            <a:r>
              <a:rPr lang="en-GB" sz="2000" dirty="0">
                <a:solidFill>
                  <a:srgbClr val="000000"/>
                </a:solidFill>
                <a:latin typeface="+mj-lt"/>
              </a:rPr>
              <a:t>have </a:t>
            </a:r>
            <a:r>
              <a:rPr lang="en-GB" sz="2000" dirty="0">
                <a:solidFill>
                  <a:srgbClr val="FF0000"/>
                </a:solidFill>
                <a:latin typeface="+mj-lt"/>
              </a:rPr>
              <a:t>leaked</a:t>
            </a:r>
            <a:r>
              <a:rPr lang="en-GB" sz="2000" dirty="0">
                <a:solidFill>
                  <a:srgbClr val="000000"/>
                </a:solidFill>
                <a:latin typeface="+mj-lt"/>
              </a:rPr>
              <a:t>:</a:t>
            </a:r>
            <a:endParaRPr lang="en-GB" sz="2000" i="0" dirty="0">
              <a:solidFill>
                <a:srgbClr val="000000"/>
              </a:solidFill>
              <a:effectLst/>
              <a:latin typeface="+mj-lt"/>
            </a:endParaRPr>
          </a:p>
          <a:p>
            <a:pPr lvl="1"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HCTCP_054-VT0000</a:t>
            </a:r>
            <a:r>
              <a:rPr lang="en-GB" sz="1600" b="1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15</a:t>
            </a:r>
            <a:endParaRPr lang="en-GB" sz="1600" b="1" dirty="0">
              <a:effectLst/>
              <a:latin typeface="Aptos" panose="020B0004020202020204" pitchFamily="34" charset="0"/>
            </a:endParaRPr>
          </a:p>
          <a:p>
            <a:pPr lvl="1"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HCTCLPX_160-VT00000</a:t>
            </a:r>
            <a:r>
              <a:rPr lang="en-GB" sz="1600" b="1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2</a:t>
            </a:r>
            <a:endParaRPr lang="en-GB" sz="1600" dirty="0">
              <a:solidFill>
                <a:srgbClr val="000000"/>
              </a:solidFill>
              <a:latin typeface="+mj-lt"/>
            </a:endParaRPr>
          </a:p>
          <a:p>
            <a:pPr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2000" i="0" dirty="0">
                <a:solidFill>
                  <a:srgbClr val="000000"/>
                </a:solidFill>
                <a:effectLst/>
                <a:latin typeface="+mj-lt"/>
              </a:rPr>
              <a:t>This is a </a:t>
            </a:r>
            <a:r>
              <a:rPr lang="en-GB" sz="2000" b="1" i="0" dirty="0">
                <a:solidFill>
                  <a:srgbClr val="FF0000"/>
                </a:solidFill>
                <a:effectLst/>
                <a:latin typeface="+mj-lt"/>
              </a:rPr>
              <a:t>critical problem</a:t>
            </a:r>
            <a:r>
              <a:rPr lang="en-GB" sz="2000" b="1" dirty="0">
                <a:solidFill>
                  <a:srgbClr val="000000"/>
                </a:solidFill>
                <a:latin typeface="+mj-lt"/>
              </a:rPr>
              <a:t>, </a:t>
            </a:r>
            <a:r>
              <a:rPr lang="en-GB" sz="2000" dirty="0">
                <a:solidFill>
                  <a:srgbClr val="000000"/>
                </a:solidFill>
                <a:latin typeface="+mj-lt"/>
              </a:rPr>
              <a:t>as all bellows have to be leak tight, and this should have been detected </a:t>
            </a:r>
            <a:r>
              <a:rPr lang="en-GB" sz="2000" b="1" dirty="0">
                <a:solidFill>
                  <a:srgbClr val="000000"/>
                </a:solidFill>
                <a:latin typeface="+mj-lt"/>
              </a:rPr>
              <a:t>before delivery.</a:t>
            </a:r>
            <a:endParaRPr lang="en-GB" sz="2000" dirty="0">
              <a:solidFill>
                <a:srgbClr val="000000"/>
              </a:solidFill>
              <a:latin typeface="+mj-lt"/>
            </a:endParaRPr>
          </a:p>
          <a:p>
            <a:pPr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2000" b="1" i="0" dirty="0">
                <a:solidFill>
                  <a:srgbClr val="000000"/>
                </a:solidFill>
                <a:effectLst/>
                <a:latin typeface="+mj-lt"/>
              </a:rPr>
              <a:t>CERN</a:t>
            </a:r>
            <a:r>
              <a:rPr lang="en-GB" sz="2000" i="0" dirty="0">
                <a:solidFill>
                  <a:srgbClr val="000000"/>
                </a:solidFill>
                <a:effectLst/>
                <a:latin typeface="+mj-lt"/>
              </a:rPr>
              <a:t> will continue to perform the leak tests on the whole production.</a:t>
            </a:r>
          </a:p>
          <a:p>
            <a:pPr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+mj-lt"/>
              </a:rPr>
              <a:t>The rest of the SAT so far are ok.</a:t>
            </a:r>
            <a:endParaRPr lang="en-GB" sz="1600" dirty="0">
              <a:solidFill>
                <a:srgbClr val="000000"/>
              </a:solidFill>
              <a:latin typeface="+mj-lt"/>
            </a:endParaRPr>
          </a:p>
          <a:p>
            <a:pPr marL="0" indent="0" algn="l">
              <a:buClr>
                <a:schemeClr val="tx2"/>
              </a:buClr>
              <a:buNone/>
            </a:pPr>
            <a:endParaRPr lang="en-GB" sz="1600" i="0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marL="0" indent="0" algn="l">
              <a:buNone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7172718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688B32C-4888-40FA-C440-5CB56037A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717669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1DF4C3-B116-9D7B-EC8F-0FA8FE70FF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61E69-E1D6-0EBA-AB1E-E720E3576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solidFill>
                  <a:srgbClr val="2277A5"/>
                </a:solidFill>
              </a:rPr>
              <a:t>Outline</a:t>
            </a:r>
            <a:endParaRPr lang="en-CH" sz="3600" dirty="0">
              <a:solidFill>
                <a:srgbClr val="2277A5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67477E-8076-90CA-BF55-33CF28E91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2277A5"/>
                </a:solidFill>
              </a:rPr>
              <a:t>L. Hermida Pena – Description of Leak Test performed at CERN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92B2F8-583C-99F1-B29A-DA55FB15DB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9020" y="1581640"/>
            <a:ext cx="6768312" cy="1980220"/>
          </a:xfrm>
        </p:spPr>
        <p:txBody>
          <a:bodyPr>
            <a:normAutofit/>
          </a:bodyPr>
          <a:lstStyle/>
          <a:p>
            <a:pPr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D1D1B"/>
                </a:solidFill>
                <a:latin typeface="+mj-lt"/>
              </a:rPr>
              <a:t>Introduction</a:t>
            </a:r>
          </a:p>
          <a:p>
            <a:pPr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Leak tests performed at CERN</a:t>
            </a:r>
          </a:p>
          <a:p>
            <a:pPr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Status of the Tests &amp; Results</a:t>
            </a:r>
          </a:p>
          <a:p>
            <a:pPr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880746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0AF7D7E-C4C2-A395-32E2-6AB1DDB25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sz="3600" dirty="0">
                <a:solidFill>
                  <a:srgbClr val="2277A5"/>
                </a:solidFill>
              </a:rPr>
              <a:t>Introduction</a:t>
            </a:r>
            <a:endParaRPr lang="en-CH" sz="3600" dirty="0">
              <a:solidFill>
                <a:srgbClr val="2277A5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63FF31-ED76-CC20-8143-6F43F0B265A1}"/>
              </a:ext>
            </a:extLst>
          </p:cNvPr>
          <p:cNvSpPr txBox="1"/>
          <p:nvPr/>
        </p:nvSpPr>
        <p:spPr bwMode="auto">
          <a:xfrm>
            <a:off x="-72702" y="768535"/>
            <a:ext cx="8881871" cy="8402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b="1" dirty="0">
                <a:solidFill>
                  <a:schemeClr val="bg2">
                    <a:lumMod val="10000"/>
                  </a:schemeClr>
                </a:solidFill>
              </a:rPr>
              <a:t>The Edge Welded Bellows 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are critical components of the collimators. They allow for the displacement of the shaft and create an interface between Vacuum and the atmospheric pressure. </a:t>
            </a:r>
            <a:endParaRPr lang="en-GB" b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957358A-8F9C-8620-CC4B-464AA0F83C78}"/>
              </a:ext>
            </a:extLst>
          </p:cNvPr>
          <p:cNvGrpSpPr/>
          <p:nvPr/>
        </p:nvGrpSpPr>
        <p:grpSpPr>
          <a:xfrm>
            <a:off x="4948485" y="2066908"/>
            <a:ext cx="2642727" cy="2300088"/>
            <a:chOff x="3297649" y="2342089"/>
            <a:chExt cx="2704939" cy="2829765"/>
          </a:xfrm>
        </p:grpSpPr>
        <p:pic>
          <p:nvPicPr>
            <p:cNvPr id="10" name="Picture 9" descr="Diagram, engineering drawing&#10;&#10;Description automatically generated">
              <a:extLst>
                <a:ext uri="{FF2B5EF4-FFF2-40B4-BE49-F238E27FC236}">
                  <a16:creationId xmlns:a16="http://schemas.microsoft.com/office/drawing/2014/main" id="{4A9B3C98-4667-649D-83C0-F1E6D7E4A3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21" t="6601"/>
            <a:stretch/>
          </p:blipFill>
          <p:spPr>
            <a:xfrm>
              <a:off x="3502134" y="2836144"/>
              <a:ext cx="1984160" cy="2150548"/>
            </a:xfrm>
            <a:prstGeom prst="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0FDBCB5-0FB9-3937-89A8-3AEF72796B72}"/>
                </a:ext>
              </a:extLst>
            </p:cNvPr>
            <p:cNvGrpSpPr/>
            <p:nvPr/>
          </p:nvGrpSpPr>
          <p:grpSpPr>
            <a:xfrm>
              <a:off x="3297649" y="2342089"/>
              <a:ext cx="2704939" cy="2829765"/>
              <a:chOff x="3317446" y="2331192"/>
              <a:chExt cx="2704939" cy="2829765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FE2468DE-5B62-CFD7-4E08-F6C232CABFAA}"/>
                  </a:ext>
                </a:extLst>
              </p:cNvPr>
              <p:cNvGrpSpPr/>
              <p:nvPr/>
            </p:nvGrpSpPr>
            <p:grpSpPr>
              <a:xfrm rot="10800000">
                <a:off x="3317446" y="2453060"/>
                <a:ext cx="2704939" cy="2707897"/>
                <a:chOff x="732220" y="979645"/>
                <a:chExt cx="4270324" cy="4582258"/>
              </a:xfrm>
            </p:grpSpPr>
            <p:cxnSp>
              <p:nvCxnSpPr>
                <p:cNvPr id="15" name="Straight Arrow Connector 14">
                  <a:extLst>
                    <a:ext uri="{FF2B5EF4-FFF2-40B4-BE49-F238E27FC236}">
                      <a16:creationId xmlns:a16="http://schemas.microsoft.com/office/drawing/2014/main" id="{B66E38FF-C9A0-663E-955E-C4C3B0DE33A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0800000">
                  <a:off x="3425932" y="4264401"/>
                  <a:ext cx="811345" cy="547450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accent1">
                      <a:lumMod val="75000"/>
                    </a:schemeClr>
                  </a:solidFill>
                  <a:prstDash val="solid"/>
                  <a:tailEnd type="triangle"/>
                </a:ln>
                <a:effectLst/>
              </p:spPr>
            </p:cxnSp>
            <p:sp>
              <p:nvSpPr>
                <p:cNvPr id="16" name="Text Box 24">
                  <a:extLst>
                    <a:ext uri="{FF2B5EF4-FFF2-40B4-BE49-F238E27FC236}">
                      <a16:creationId xmlns:a16="http://schemas.microsoft.com/office/drawing/2014/main" id="{6B21B00D-176F-EBF4-C4E4-9E31AC965EE2}"/>
                    </a:ext>
                  </a:extLst>
                </p:cNvPr>
                <p:cNvSpPr txBox="1"/>
                <p:nvPr/>
              </p:nvSpPr>
              <p:spPr bwMode="auto">
                <a:xfrm rot="10800000">
                  <a:off x="732220" y="979645"/>
                  <a:ext cx="2037589" cy="505932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just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fr-FR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Mobile table</a:t>
                  </a:r>
                  <a:endParaRPr kumimoji="0" lang="en-GB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7" name="Text Box 24">
                  <a:extLst>
                    <a:ext uri="{FF2B5EF4-FFF2-40B4-BE49-F238E27FC236}">
                      <a16:creationId xmlns:a16="http://schemas.microsoft.com/office/drawing/2014/main" id="{4C0248AB-3895-BDCF-7700-E0436F40D1C7}"/>
                    </a:ext>
                  </a:extLst>
                </p:cNvPr>
                <p:cNvSpPr txBox="1"/>
                <p:nvPr/>
              </p:nvSpPr>
              <p:spPr bwMode="auto">
                <a:xfrm rot="10800000">
                  <a:off x="1112958" y="5311781"/>
                  <a:ext cx="1390172" cy="250122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fr-FR"/>
                  </a:defPPr>
                  <a:lvl1pPr marR="0" algn="just">
                    <a:spcBef>
                      <a:spcPts val="0"/>
                    </a:spcBef>
                    <a:spcAft>
                      <a:spcPts val="0"/>
                    </a:spcAft>
                    <a:defRPr sz="900" kern="1400">
                      <a:solidFill>
                        <a:srgbClr val="5A5A5A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</a:lstStyle>
                <a:p>
                  <a:pPr marL="0" marR="0" lvl="0" indent="0" algn="just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Times New Roman" panose="02020603050405020304" pitchFamily="18" charset="0"/>
                    </a:rPr>
                    <a:t>Shaft</a:t>
                  </a:r>
                </a:p>
              </p:txBody>
            </p:sp>
            <p:sp>
              <p:nvSpPr>
                <p:cNvPr id="18" name="Text Box 24">
                  <a:extLst>
                    <a:ext uri="{FF2B5EF4-FFF2-40B4-BE49-F238E27FC236}">
                      <a16:creationId xmlns:a16="http://schemas.microsoft.com/office/drawing/2014/main" id="{67A3562D-D771-B623-C686-4153D8A89B80}"/>
                    </a:ext>
                  </a:extLst>
                </p:cNvPr>
                <p:cNvSpPr txBox="1"/>
                <p:nvPr/>
              </p:nvSpPr>
              <p:spPr bwMode="auto">
                <a:xfrm rot="10800000">
                  <a:off x="3932468" y="4956164"/>
                  <a:ext cx="1070076" cy="311169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fr-FR"/>
                  </a:defPPr>
                  <a:lvl1pPr marR="0" algn="just">
                    <a:spcBef>
                      <a:spcPts val="0"/>
                    </a:spcBef>
                    <a:spcAft>
                      <a:spcPts val="0"/>
                    </a:spcAft>
                    <a:defRPr sz="900" kern="1400">
                      <a:solidFill>
                        <a:srgbClr val="5A5A5A"/>
                      </a:solidFill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defRPr>
                  </a:lvl1pPr>
                </a:lstStyle>
                <a:p>
                  <a:pPr marL="0" marR="0" lvl="0" indent="0" algn="just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Times New Roman" panose="02020603050405020304" pitchFamily="18" charset="0"/>
                    </a:rPr>
                    <a:t>Jaw</a:t>
                  </a:r>
                  <a:r>
                    <a:rPr kumimoji="0" lang="fr-FR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Times New Roman" panose="02020603050405020304" pitchFamily="18" charset="0"/>
                    </a:rPr>
                    <a:t> </a:t>
                  </a:r>
                  <a:endParaRPr kumimoji="0" lang="en-GB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19" name="Straight Arrow Connector 18">
                  <a:extLst>
                    <a:ext uri="{FF2B5EF4-FFF2-40B4-BE49-F238E27FC236}">
                      <a16:creationId xmlns:a16="http://schemas.microsoft.com/office/drawing/2014/main" id="{17DC852F-6E11-8BAB-D47D-DAB8DC18E7F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0800000" flipH="1">
                  <a:off x="2019650" y="3954181"/>
                  <a:ext cx="1019262" cy="1185129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accent1">
                      <a:lumMod val="75000"/>
                    </a:schemeClr>
                  </a:solidFill>
                  <a:prstDash val="solid"/>
                  <a:tailEnd type="triangle"/>
                </a:ln>
                <a:effectLst/>
              </p:spPr>
            </p:cxnSp>
            <p:cxnSp>
              <p:nvCxnSpPr>
                <p:cNvPr id="20" name="Straight Arrow Connector 19">
                  <a:extLst>
                    <a:ext uri="{FF2B5EF4-FFF2-40B4-BE49-F238E27FC236}">
                      <a16:creationId xmlns:a16="http://schemas.microsoft.com/office/drawing/2014/main" id="{A3B77011-2E26-81E6-E1F0-8F18B90B7CBA}"/>
                    </a:ext>
                  </a:extLst>
                </p:cNvPr>
                <p:cNvCxnSpPr>
                  <a:cxnSpLocks/>
                  <a:stCxn id="16" idx="0"/>
                </p:cNvCxnSpPr>
                <p:nvPr/>
              </p:nvCxnSpPr>
              <p:spPr bwMode="auto">
                <a:xfrm rot="10800000" flipH="1" flipV="1">
                  <a:off x="1751014" y="1485577"/>
                  <a:ext cx="622635" cy="1059188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accent1">
                      <a:lumMod val="75000"/>
                    </a:schemeClr>
                  </a:solidFill>
                  <a:prstDash val="solid"/>
                  <a:tailEnd type="triangle"/>
                </a:ln>
                <a:effectLst/>
              </p:spPr>
            </p:cxnSp>
          </p:grpSp>
          <p:sp>
            <p:nvSpPr>
              <p:cNvPr id="13" name="Text Box 24">
                <a:extLst>
                  <a:ext uri="{FF2B5EF4-FFF2-40B4-BE49-F238E27FC236}">
                    <a16:creationId xmlns:a16="http://schemas.microsoft.com/office/drawing/2014/main" id="{3CFBEBF0-11BF-4575-E3AA-DD5AEF0B6E89}"/>
                  </a:ext>
                </a:extLst>
              </p:cNvPr>
              <p:cNvSpPr txBox="1"/>
              <p:nvPr/>
            </p:nvSpPr>
            <p:spPr bwMode="auto">
              <a:xfrm>
                <a:off x="3790717" y="2331192"/>
                <a:ext cx="1274354" cy="193926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just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Cooling pipe</a:t>
                </a:r>
              </a:p>
            </p:txBody>
          </p: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8F17E426-3B15-EFA8-7B72-853E2AD74EF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4485994" y="2702793"/>
                <a:ext cx="57940" cy="51703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tailEnd type="triangle"/>
              </a:ln>
              <a:effectLst/>
            </p:spPr>
          </p:cxnSp>
        </p:grpSp>
      </p:grpSp>
      <p:pic>
        <p:nvPicPr>
          <p:cNvPr id="21" name="Picture 20" descr="A group of cylindrical objects&#10;&#10;AI-generated content may be incorrect.">
            <a:extLst>
              <a:ext uri="{FF2B5EF4-FFF2-40B4-BE49-F238E27FC236}">
                <a16:creationId xmlns:a16="http://schemas.microsoft.com/office/drawing/2014/main" id="{A10B9C16-4601-861B-FFCB-EE79C7BAD1C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5131" r="32667"/>
          <a:stretch/>
        </p:blipFill>
        <p:spPr bwMode="auto">
          <a:xfrm>
            <a:off x="7427928" y="2085942"/>
            <a:ext cx="1209405" cy="2300088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81085D91-5C8A-2414-10B2-DCAB239F26DD}"/>
              </a:ext>
            </a:extLst>
          </p:cNvPr>
          <p:cNvGrpSpPr/>
          <p:nvPr/>
        </p:nvGrpSpPr>
        <p:grpSpPr>
          <a:xfrm>
            <a:off x="530435" y="2171310"/>
            <a:ext cx="4340996" cy="2085237"/>
            <a:chOff x="294625" y="3058263"/>
            <a:chExt cx="4340996" cy="2085237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984D1787-C759-578E-0F60-B3F64CD8DE62}"/>
                </a:ext>
              </a:extLst>
            </p:cNvPr>
            <p:cNvGrpSpPr/>
            <p:nvPr/>
          </p:nvGrpSpPr>
          <p:grpSpPr>
            <a:xfrm rot="21292781">
              <a:off x="294625" y="3058263"/>
              <a:ext cx="2613296" cy="1329434"/>
              <a:chOff x="310951" y="3100748"/>
              <a:chExt cx="2412040" cy="1155829"/>
            </a:xfrm>
          </p:grpSpPr>
          <p:pic>
            <p:nvPicPr>
              <p:cNvPr id="33" name="Picture 32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6AB9FB1D-C272-820D-9CA1-6B6EA2BA3C8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239" t="3811" b="934"/>
              <a:stretch/>
            </p:blipFill>
            <p:spPr>
              <a:xfrm>
                <a:off x="310951" y="3100748"/>
                <a:ext cx="2412040" cy="1127186"/>
              </a:xfrm>
              <a:prstGeom prst="rect">
                <a:avLst/>
              </a:prstGeom>
            </p:spPr>
          </p:pic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F520E947-23B5-C2D6-BFDC-B76926709398}"/>
                  </a:ext>
                </a:extLst>
              </p:cNvPr>
              <p:cNvSpPr/>
              <p:nvPr/>
            </p:nvSpPr>
            <p:spPr>
              <a:xfrm rot="19715950">
                <a:off x="1959533" y="3456090"/>
                <a:ext cx="692978" cy="800487"/>
              </a:xfrm>
              <a:prstGeom prst="ellipse">
                <a:avLst/>
              </a:prstGeom>
              <a:noFill/>
              <a:ln w="19050" cap="flat" cmpd="sng" algn="ctr">
                <a:solidFill>
                  <a:srgbClr val="0033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</p:grpSp>
        <p:pic>
          <p:nvPicPr>
            <p:cNvPr id="31" name="Picture 30" descr="Diagram, engineering drawing&#10;&#10;Description automatically generated">
              <a:extLst>
                <a:ext uri="{FF2B5EF4-FFF2-40B4-BE49-F238E27FC236}">
                  <a16:creationId xmlns:a16="http://schemas.microsoft.com/office/drawing/2014/main" id="{760B0CA6-D7C2-B674-0E08-F08A3E361D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1453" b="80594" l="1836" r="93146">
                          <a14:foregroundMark x1="38923" y1="13998" x2="9547" y2="33404"/>
                          <a14:foregroundMark x1="9547" y1="33404" x2="7344" y2="79639"/>
                          <a14:foregroundMark x1="7344" y1="79639" x2="28519" y2="82715"/>
                          <a14:foregroundMark x1="28519" y1="82715" x2="71971" y2="79958"/>
                          <a14:foregroundMark x1="71971" y1="79958" x2="88862" y2="73807"/>
                          <a14:foregroundMark x1="88862" y1="73807" x2="96940" y2="59809"/>
                          <a14:foregroundMark x1="96940" y1="59809" x2="97552" y2="39979"/>
                          <a14:foregroundMark x1="97552" y1="39979" x2="84823" y2="19088"/>
                          <a14:foregroundMark x1="84823" y1="19088" x2="68054" y2="11453"/>
                          <a14:foregroundMark x1="68054" y1="11453" x2="49204" y2="11453"/>
                          <a14:foregroundMark x1="49204" y1="11453" x2="38188" y2="14528"/>
                          <a14:foregroundMark x1="16279" y1="31071" x2="56916" y2="17285"/>
                          <a14:foregroundMark x1="13341" y1="37116" x2="37699" y2="62248"/>
                          <a14:foregroundMark x1="21787" y1="32874" x2="58629" y2="17709"/>
                          <a14:foregroundMark x1="66463" y1="14952" x2="86903" y2="28738"/>
                          <a14:foregroundMark x1="58629" y1="15801" x2="80171" y2="28738"/>
                          <a14:foregroundMark x1="80171" y1="28738" x2="80416" y2="29374"/>
                          <a14:foregroundMark x1="81151" y1="23966" x2="91799" y2="42312"/>
                          <a14:foregroundMark x1="91799" y1="42312" x2="92901" y2="65642"/>
                          <a14:foregroundMark x1="92901" y1="65642" x2="67442" y2="79003"/>
                          <a14:foregroundMark x1="67442" y1="79003" x2="19339" y2="79533"/>
                          <a14:foregroundMark x1="19339" y1="79533" x2="9547" y2="75610"/>
                          <a14:foregroundMark x1="8813" y1="75610" x2="32681" y2="76246"/>
                          <a14:foregroundMark x1="32681" y1="76246" x2="63403" y2="69883"/>
                          <a14:foregroundMark x1="63403" y1="69883" x2="81763" y2="55885"/>
                          <a14:foregroundMark x1="81763" y1="55885" x2="89106" y2="36055"/>
                          <a14:foregroundMark x1="89106" y1="36055" x2="88862" y2="29374"/>
                          <a14:foregroundMark x1="88862" y1="38070" x2="83354" y2="57052"/>
                          <a14:foregroundMark x1="83354" y1="57052" x2="60465" y2="75610"/>
                          <a14:foregroundMark x1="60465" y1="75610" x2="56181" y2="77094"/>
                          <a14:foregroundMark x1="80661" y1="63733" x2="59364" y2="76458"/>
                          <a14:foregroundMark x1="59364" y1="76458" x2="59364" y2="76458"/>
                          <a14:foregroundMark x1="88127" y1="34783" x2="88250" y2="51007"/>
                          <a14:foregroundMark x1="88250" y1="51007" x2="83843" y2="63521"/>
                          <a14:foregroundMark x1="90820" y1="31601" x2="89351" y2="43478"/>
                          <a14:foregroundMark x1="91799" y1="36691" x2="92044" y2="43902"/>
                          <a14:foregroundMark x1="93390" y1="38494" x2="92534" y2="45175"/>
                          <a14:foregroundMark x1="21787" y1="20785" x2="1958" y2="43054"/>
                          <a14:foregroundMark x1="1958" y1="43054" x2="8813" y2="54189"/>
                          <a14:foregroundMark x1="23501" y1="80382" x2="28764" y2="80594"/>
                          <a14:backgroundMark x1="18972" y1="18558" x2="1714" y2="36267"/>
                          <a14:backgroundMark x1="1714" y1="36267" x2="367" y2="42100"/>
                        </a14:backgroundRemoval>
                      </a14:imgEffect>
                    </a14:imgLayer>
                  </a14:imgProps>
                </a:ext>
              </a:extLst>
            </a:blip>
            <a:srcRect t="10801" r="4755" b="17800"/>
            <a:stretch/>
          </p:blipFill>
          <p:spPr>
            <a:xfrm>
              <a:off x="3118256" y="3568800"/>
              <a:ext cx="1517365" cy="1574700"/>
            </a:xfrm>
            <a:prstGeom prst="rect">
              <a:avLst/>
            </a:prstGeom>
          </p:spPr>
        </p:pic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9890F625-9446-A5BA-D318-197805195A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868215" y="3871405"/>
              <a:ext cx="479649" cy="155590"/>
            </a:xfrm>
            <a:prstGeom prst="straightConnector1">
              <a:avLst/>
            </a:prstGeom>
            <a:noFill/>
            <a:ln w="19050" cap="flat" cmpd="sng" algn="ctr">
              <a:solidFill>
                <a:srgbClr val="0033A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61FBA55C-424F-B33B-EE73-BCD3CAADEE2A}"/>
              </a:ext>
            </a:extLst>
          </p:cNvPr>
          <p:cNvSpPr txBox="1">
            <a:spLocks/>
          </p:cNvSpPr>
          <p:nvPr/>
        </p:nvSpPr>
        <p:spPr>
          <a:xfrm>
            <a:off x="-4715650" y="4092610"/>
            <a:ext cx="6627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Courtesy of: C. Piccinni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CDD2049-FE4A-4093-78A4-CC94E7163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>
                <a:solidFill>
                  <a:srgbClr val="2277A5"/>
                </a:solidFill>
              </a:rPr>
              <a:t>L. Hermida Pena – Description of Leak Test performed at CERN </a:t>
            </a:r>
          </a:p>
        </p:txBody>
      </p:sp>
    </p:spTree>
    <p:extLst>
      <p:ext uri="{BB962C8B-B14F-4D97-AF65-F5344CB8AC3E}">
        <p14:creationId xmlns:p14="http://schemas.microsoft.com/office/powerpoint/2010/main" val="3716740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DF31D8-387A-356C-D940-1FA51BBE0B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67971C8-0470-CE75-064F-D6D95EE39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sz="3600" dirty="0">
                <a:solidFill>
                  <a:srgbClr val="2277A5"/>
                </a:solidFill>
              </a:rPr>
              <a:t>New Production 2025</a:t>
            </a:r>
            <a:endParaRPr lang="en-CH" sz="3600" dirty="0">
              <a:solidFill>
                <a:srgbClr val="2277A5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3658DC-7975-196C-EE6B-64B45EC1AFC6}"/>
              </a:ext>
            </a:extLst>
          </p:cNvPr>
          <p:cNvSpPr txBox="1"/>
          <p:nvPr/>
        </p:nvSpPr>
        <p:spPr bwMode="auto">
          <a:xfrm>
            <a:off x="-72702" y="768535"/>
            <a:ext cx="8881871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A new production was launched in January 2025 due to poor cycling behaviour with the following configuration: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A55CDD-08E6-7462-3264-5D17E605A80D}"/>
              </a:ext>
            </a:extLst>
          </p:cNvPr>
          <p:cNvSpPr txBox="1"/>
          <p:nvPr/>
        </p:nvSpPr>
        <p:spPr bwMode="auto">
          <a:xfrm>
            <a:off x="-9010" y="3219822"/>
            <a:ext cx="8881871" cy="13711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As of 14/07/2025:</a:t>
            </a:r>
          </a:p>
          <a:p>
            <a:pPr marL="742950" lvl="1" indent="-285750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LHCTCTP_0054: Fully delivered on the 05/06/2025</a:t>
            </a:r>
          </a:p>
          <a:p>
            <a:pPr marL="742950" lvl="1" indent="-285750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LHCTCLPX__0160: Fully delivered</a:t>
            </a:r>
          </a:p>
          <a:p>
            <a:pPr lvl="1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7849F32-0ECA-BF71-AF1E-06932AB4D7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956834"/>
              </p:ext>
            </p:extLst>
          </p:nvPr>
        </p:nvGraphicFramePr>
        <p:xfrm>
          <a:off x="467544" y="1389192"/>
          <a:ext cx="8208912" cy="17110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28">
                  <a:extLst>
                    <a:ext uri="{9D8B030D-6E8A-4147-A177-3AD203B41FA5}">
                      <a16:colId xmlns:a16="http://schemas.microsoft.com/office/drawing/2014/main" val="324126053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358960649"/>
                    </a:ext>
                  </a:extLst>
                </a:gridCol>
                <a:gridCol w="1756336">
                  <a:extLst>
                    <a:ext uri="{9D8B030D-6E8A-4147-A177-3AD203B41FA5}">
                      <a16:colId xmlns:a16="http://schemas.microsoft.com/office/drawing/2014/main" val="1058404718"/>
                    </a:ext>
                  </a:extLst>
                </a:gridCol>
                <a:gridCol w="1340008">
                  <a:extLst>
                    <a:ext uri="{9D8B030D-6E8A-4147-A177-3AD203B41FA5}">
                      <a16:colId xmlns:a16="http://schemas.microsoft.com/office/drawing/2014/main" val="1812855727"/>
                    </a:ext>
                  </a:extLst>
                </a:gridCol>
              </a:tblGrid>
              <a:tr h="552836"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  <a:buNone/>
                      </a:pPr>
                      <a:r>
                        <a:rPr lang="en-GB" sz="1600" kern="1200" dirty="0">
                          <a:solidFill>
                            <a:srgbClr val="1D1D1B"/>
                          </a:solidFill>
                          <a:effectLst/>
                        </a:rPr>
                        <a:t>Bellow type</a:t>
                      </a:r>
                      <a:endParaRPr lang="en-GB" sz="1600" kern="100" dirty="0">
                        <a:solidFill>
                          <a:srgbClr val="1D1D1B"/>
                        </a:solidFill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  <a:buNone/>
                      </a:pPr>
                      <a:r>
                        <a:rPr lang="en-GB" sz="1600" kern="1200" dirty="0">
                          <a:solidFill>
                            <a:srgbClr val="1D1D1B"/>
                          </a:solidFill>
                          <a:effectLst/>
                        </a:rPr>
                        <a:t>Final Configuration</a:t>
                      </a:r>
                      <a:endParaRPr lang="en-GB" sz="1600" kern="100" dirty="0">
                        <a:solidFill>
                          <a:srgbClr val="1D1D1B"/>
                        </a:solidFill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  <a:buNone/>
                      </a:pPr>
                      <a:r>
                        <a:rPr lang="en-GB" sz="1600" kern="1200" dirty="0">
                          <a:solidFill>
                            <a:srgbClr val="1D1D1B"/>
                          </a:solidFill>
                          <a:effectLst/>
                        </a:rPr>
                        <a:t>Series Quantity</a:t>
                      </a:r>
                      <a:endParaRPr lang="en-GB" sz="1600" kern="100" dirty="0">
                        <a:solidFill>
                          <a:srgbClr val="1D1D1B"/>
                        </a:solidFill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83185" algn="l">
                        <a:spcBef>
                          <a:spcPts val="1200"/>
                        </a:spcBef>
                        <a:buNone/>
                      </a:pPr>
                      <a:r>
                        <a:rPr lang="en-GB" sz="1600" kern="1200" dirty="0">
                          <a:solidFill>
                            <a:srgbClr val="1D1D1B"/>
                          </a:solidFill>
                          <a:effectLst/>
                        </a:rPr>
                        <a:t>Test bellows</a:t>
                      </a:r>
                      <a:endParaRPr lang="en-GB" sz="1600" kern="100" dirty="0">
                        <a:solidFill>
                          <a:srgbClr val="1D1D1B"/>
                        </a:solidFill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64165613"/>
                  </a:ext>
                </a:extLst>
              </a:tr>
              <a:tr h="335650"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  <a:buNone/>
                      </a:pPr>
                      <a:r>
                        <a:rPr lang="en-GB" sz="1600" kern="1200" dirty="0">
                          <a:solidFill>
                            <a:srgbClr val="1D1D1B"/>
                          </a:solidFill>
                          <a:effectLst/>
                        </a:rPr>
                        <a:t>LHCTCTP_0054 Index AG</a:t>
                      </a:r>
                      <a:endParaRPr lang="en-GB" sz="1600" kern="100" dirty="0">
                        <a:solidFill>
                          <a:srgbClr val="1D1D1B"/>
                        </a:solidFill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0"/>
                        </a:spcBef>
                        <a:buNone/>
                      </a:pPr>
                      <a:r>
                        <a:rPr lang="en-GB" sz="1600" kern="1200" dirty="0">
                          <a:solidFill>
                            <a:srgbClr val="1D1D1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 convolutions</a:t>
                      </a:r>
                    </a:p>
                    <a:p>
                      <a:pPr marL="0" algn="l" defTabSz="457200" rtl="0" eaLnBrk="1" latinLnBrk="0" hangingPunct="1">
                        <a:spcBef>
                          <a:spcPts val="0"/>
                        </a:spcBef>
                        <a:buNone/>
                      </a:pPr>
                      <a:r>
                        <a:rPr lang="en-GB" sz="1600" kern="1200" dirty="0">
                          <a:solidFill>
                            <a:srgbClr val="1D1D1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(vs prod. 2024: 58)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  <a:buNone/>
                      </a:pPr>
                      <a:r>
                        <a:rPr lang="en-GB" sz="1600" kern="1200">
                          <a:solidFill>
                            <a:srgbClr val="1D1D1B"/>
                          </a:solidFill>
                          <a:effectLst/>
                        </a:rPr>
                        <a:t>101</a:t>
                      </a:r>
                      <a:endParaRPr lang="en-GB" sz="1600" kern="100">
                        <a:solidFill>
                          <a:srgbClr val="1D1D1B"/>
                        </a:solidFill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92075" algn="l">
                        <a:spcBef>
                          <a:spcPts val="1200"/>
                        </a:spcBef>
                        <a:buNone/>
                      </a:pPr>
                      <a:r>
                        <a:rPr lang="en-GB" sz="1600" kern="1200" dirty="0">
                          <a:solidFill>
                            <a:srgbClr val="1D1D1B"/>
                          </a:solidFill>
                          <a:effectLst/>
                        </a:rPr>
                        <a:t>8</a:t>
                      </a:r>
                      <a:endParaRPr lang="en-GB" sz="1600" kern="100" dirty="0">
                        <a:solidFill>
                          <a:srgbClr val="1D1D1B"/>
                        </a:solidFill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3465387"/>
                  </a:ext>
                </a:extLst>
              </a:tr>
              <a:tr h="335650"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  <a:buNone/>
                      </a:pPr>
                      <a:r>
                        <a:rPr lang="en-GB" sz="1600" kern="1200" dirty="0">
                          <a:solidFill>
                            <a:srgbClr val="1D1D1B"/>
                          </a:solidFill>
                          <a:effectLst/>
                        </a:rPr>
                        <a:t>LHCTCLPX__0160 Index AC</a:t>
                      </a:r>
                      <a:endParaRPr lang="en-GB" sz="1600" kern="100" dirty="0">
                        <a:solidFill>
                          <a:srgbClr val="1D1D1B"/>
                        </a:solidFill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0"/>
                        </a:spcBef>
                        <a:buNone/>
                      </a:pPr>
                      <a:r>
                        <a:rPr lang="en-GB" sz="1600" kern="1200" dirty="0">
                          <a:solidFill>
                            <a:srgbClr val="1D1D1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82 convolutions</a:t>
                      </a:r>
                    </a:p>
                    <a:p>
                      <a:pPr marL="0" algn="l" defTabSz="457200" rtl="0" eaLnBrk="1" latinLnBrk="0" hangingPunct="1">
                        <a:spcBef>
                          <a:spcPts val="0"/>
                        </a:spcBef>
                        <a:buNone/>
                      </a:pPr>
                      <a:r>
                        <a:rPr lang="en-GB" sz="1600" kern="1200" dirty="0">
                          <a:solidFill>
                            <a:srgbClr val="1D1D1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(vs prod. 2024: 61)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  <a:buNone/>
                      </a:pPr>
                      <a:r>
                        <a:rPr lang="en-GB" sz="1600" kern="1200" dirty="0">
                          <a:solidFill>
                            <a:srgbClr val="1D1D1B"/>
                          </a:solidFill>
                          <a:effectLst/>
                        </a:rPr>
                        <a:t>67</a:t>
                      </a:r>
                      <a:endParaRPr lang="en-GB" sz="1600" kern="100" dirty="0">
                        <a:solidFill>
                          <a:srgbClr val="1D1D1B"/>
                        </a:solidFill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92075" algn="l">
                        <a:spcBef>
                          <a:spcPts val="1200"/>
                        </a:spcBef>
                        <a:buNone/>
                      </a:pPr>
                      <a:r>
                        <a:rPr lang="en-GB" sz="1600" kern="1200" dirty="0">
                          <a:solidFill>
                            <a:srgbClr val="1D1D1B"/>
                          </a:solidFill>
                          <a:effectLst/>
                        </a:rPr>
                        <a:t>8</a:t>
                      </a:r>
                      <a:endParaRPr lang="en-GB" sz="1600" kern="100" dirty="0">
                        <a:solidFill>
                          <a:srgbClr val="1D1D1B"/>
                        </a:solidFill>
                        <a:effectLst/>
                        <a:latin typeface="Times New Roman" panose="02020603050405020304" pitchFamily="18" charset="0"/>
                        <a:ea typeface="Aptos" panose="020B00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31420858"/>
                  </a:ext>
                </a:extLst>
              </a:tr>
            </a:tbl>
          </a:graphicData>
        </a:graphic>
      </p:graphicFrame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69608D28-21BE-0444-7EFF-8707B8BC4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>
                <a:solidFill>
                  <a:srgbClr val="2277A5"/>
                </a:solidFill>
              </a:rPr>
              <a:t>L. Hermida Pena – Description of Leak Test performed at CERN </a:t>
            </a:r>
          </a:p>
        </p:txBody>
      </p:sp>
    </p:spTree>
    <p:extLst>
      <p:ext uri="{BB962C8B-B14F-4D97-AF65-F5344CB8AC3E}">
        <p14:creationId xmlns:p14="http://schemas.microsoft.com/office/powerpoint/2010/main" val="3202030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CD0133-8B3B-8F85-FB6F-85AB1C8C5C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C8BBD4-650F-7ECA-8B74-BC03D9AA7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2277A5"/>
                </a:solidFill>
              </a:rPr>
              <a:t>L. Hermida Pena – Description of Leak Test performed at CERN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0E5272E-184D-5DF2-1385-B40DFA37F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sz="3600" dirty="0">
                <a:solidFill>
                  <a:srgbClr val="2277A5"/>
                </a:solidFill>
              </a:rPr>
              <a:t>SAT</a:t>
            </a:r>
            <a:endParaRPr lang="en-CH" sz="3600" dirty="0">
              <a:solidFill>
                <a:srgbClr val="2277A5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EF050C-16B3-6497-4C34-FE3DDF11FD45}"/>
              </a:ext>
            </a:extLst>
          </p:cNvPr>
          <p:cNvSpPr txBox="1"/>
          <p:nvPr/>
        </p:nvSpPr>
        <p:spPr bwMode="auto">
          <a:xfrm>
            <a:off x="-72702" y="768535"/>
            <a:ext cx="8881871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As stated in </a:t>
            </a:r>
            <a:r>
              <a:rPr lang="en-GB" dirty="0"/>
              <a:t>DO-33714/SY/HL-LHC, the received bellows are undergoing the following Site Acceptance Tests: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1FB389-72EA-BF1F-5FE2-5CF0B5157A44}"/>
              </a:ext>
            </a:extLst>
          </p:cNvPr>
          <p:cNvSpPr txBox="1"/>
          <p:nvPr/>
        </p:nvSpPr>
        <p:spPr bwMode="auto">
          <a:xfrm>
            <a:off x="-28774" y="1776575"/>
            <a:ext cx="8881871" cy="1314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rgbClr val="2277A5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Leak Test</a:t>
            </a:r>
          </a:p>
          <a:p>
            <a:pPr marL="742950" lvl="1" indent="-285750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rgbClr val="2277A5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Cycling test</a:t>
            </a:r>
          </a:p>
          <a:p>
            <a:pPr marL="742950" lvl="1" indent="-285750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rgbClr val="2277A5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Metrology</a:t>
            </a:r>
          </a:p>
        </p:txBody>
      </p:sp>
    </p:spTree>
    <p:extLst>
      <p:ext uri="{BB962C8B-B14F-4D97-AF65-F5344CB8AC3E}">
        <p14:creationId xmlns:p14="http://schemas.microsoft.com/office/powerpoint/2010/main" val="1029596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343E81-F053-3C6B-7E1E-F21DA788B4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8DC90-2022-44A8-CC69-0A7F31C38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solidFill>
                  <a:srgbClr val="2277A5"/>
                </a:solidFill>
              </a:rPr>
              <a:t>Outline</a:t>
            </a:r>
            <a:endParaRPr lang="en-CH" sz="3600" dirty="0">
              <a:solidFill>
                <a:srgbClr val="2277A5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04169A-795D-D9C7-41E9-45491D50D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2277A5"/>
                </a:solidFill>
              </a:rPr>
              <a:t>L. Hermida Pena – Description of Leak Test performed at CERN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6098C7-7442-8D0B-BBD2-DFDBD3EA1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9020" y="1581640"/>
            <a:ext cx="6768312" cy="1980220"/>
          </a:xfrm>
        </p:spPr>
        <p:txBody>
          <a:bodyPr>
            <a:normAutofit/>
          </a:bodyPr>
          <a:lstStyle/>
          <a:p>
            <a:pPr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Introduction</a:t>
            </a:r>
          </a:p>
          <a:p>
            <a:pPr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D1D1B"/>
                </a:solidFill>
                <a:latin typeface="+mj-lt"/>
              </a:rPr>
              <a:t>Leak tests performed at CERN</a:t>
            </a:r>
          </a:p>
          <a:p>
            <a:pPr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Status of the Tests &amp; Results</a:t>
            </a:r>
          </a:p>
          <a:p>
            <a:pPr algn="l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884851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977620-75C0-4A33-8BCA-C2DF5C7A34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82B595-935D-6341-252D-A555F994C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2277A5"/>
                </a:solidFill>
              </a:rPr>
              <a:t>L. Hermida Pena – Description of Leak Test performed at CERN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81D9FCD-629B-461B-0571-8D5CF1FBF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sz="3600" dirty="0">
                <a:solidFill>
                  <a:srgbClr val="2277A5"/>
                </a:solidFill>
              </a:rPr>
              <a:t>Leak Tests Performed at CERN</a:t>
            </a:r>
            <a:endParaRPr lang="en-CH" sz="3600" dirty="0">
              <a:solidFill>
                <a:srgbClr val="2277A5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78AA59-D9CC-5B1F-CA91-CD131F502ED3}"/>
              </a:ext>
            </a:extLst>
          </p:cNvPr>
          <p:cNvSpPr txBox="1"/>
          <p:nvPr/>
        </p:nvSpPr>
        <p:spPr bwMode="auto">
          <a:xfrm>
            <a:off x="1107655" y="3840403"/>
            <a:ext cx="2736304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LHCTCLPX_T0132</a:t>
            </a:r>
          </a:p>
          <a:p>
            <a:pPr lvl="1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    Double-Beam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A29A7F9-6C9C-F358-95D2-A6AADBBD6F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063481"/>
            <a:ext cx="3872511" cy="273007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35AB176-F392-A57F-A1E0-1F0FA63103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1" y="1071460"/>
            <a:ext cx="3872512" cy="273425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D9DBC79-D591-815D-B0E2-DB8E64E109AF}"/>
              </a:ext>
            </a:extLst>
          </p:cNvPr>
          <p:cNvSpPr txBox="1"/>
          <p:nvPr/>
        </p:nvSpPr>
        <p:spPr bwMode="auto">
          <a:xfrm>
            <a:off x="5140105" y="3840403"/>
            <a:ext cx="2736304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LHCTCSPMT0068</a:t>
            </a:r>
          </a:p>
          <a:p>
            <a:pPr lvl="1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   Single-Beam</a:t>
            </a:r>
          </a:p>
        </p:txBody>
      </p:sp>
    </p:spTree>
    <p:extLst>
      <p:ext uri="{BB962C8B-B14F-4D97-AF65-F5344CB8AC3E}">
        <p14:creationId xmlns:p14="http://schemas.microsoft.com/office/powerpoint/2010/main" val="1087673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FCC752-5248-8AC7-F481-C7CBAB7E29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723699D-31DA-CEB9-D88F-C843858F1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sz="3600" dirty="0">
                <a:solidFill>
                  <a:srgbClr val="2277A5"/>
                </a:solidFill>
              </a:rPr>
              <a:t>Leak Tests Performed at CERN</a:t>
            </a:r>
            <a:endParaRPr lang="en-CH" sz="3600" dirty="0">
              <a:solidFill>
                <a:srgbClr val="2277A5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5C3483-7480-7EC4-E8DE-6F26E2FBF52B}"/>
              </a:ext>
            </a:extLst>
          </p:cNvPr>
          <p:cNvSpPr txBox="1"/>
          <p:nvPr/>
        </p:nvSpPr>
        <p:spPr bwMode="auto">
          <a:xfrm>
            <a:off x="683568" y="843558"/>
            <a:ext cx="2736304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LHCTCLPX_T0132</a:t>
            </a:r>
          </a:p>
        </p:txBody>
      </p:sp>
      <p:pic>
        <p:nvPicPr>
          <p:cNvPr id="6" name="Picture 5" descr="A close-up of a cylinder&#10;&#10;AI-generated content may be incorrect.">
            <a:extLst>
              <a:ext uri="{FF2B5EF4-FFF2-40B4-BE49-F238E27FC236}">
                <a16:creationId xmlns:a16="http://schemas.microsoft.com/office/drawing/2014/main" id="{F409A8A6-CF8B-754C-A2F3-03D54FCB13F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8188" t="1004" r="44488"/>
          <a:stretch/>
        </p:blipFill>
        <p:spPr>
          <a:xfrm>
            <a:off x="5292080" y="932821"/>
            <a:ext cx="1297804" cy="3814112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B7A190A-7530-B01B-394F-82F7AE558BAC}"/>
              </a:ext>
            </a:extLst>
          </p:cNvPr>
          <p:cNvCxnSpPr/>
          <p:nvPr/>
        </p:nvCxnSpPr>
        <p:spPr>
          <a:xfrm flipV="1">
            <a:off x="6228184" y="3490599"/>
            <a:ext cx="1657756" cy="7200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2BA1E58-56D7-04CE-4BF5-A0B6779C1780}"/>
              </a:ext>
            </a:extLst>
          </p:cNvPr>
          <p:cNvCxnSpPr/>
          <p:nvPr/>
        </p:nvCxnSpPr>
        <p:spPr>
          <a:xfrm flipV="1">
            <a:off x="6084168" y="2571750"/>
            <a:ext cx="1657756" cy="7200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1A8CCF0-70D9-63E4-2C0A-B9E11B6F45E9}"/>
              </a:ext>
            </a:extLst>
          </p:cNvPr>
          <p:cNvCxnSpPr>
            <a:cxnSpLocks/>
          </p:cNvCxnSpPr>
          <p:nvPr/>
        </p:nvCxnSpPr>
        <p:spPr>
          <a:xfrm flipH="1" flipV="1">
            <a:off x="4283968" y="2839877"/>
            <a:ext cx="1474986" cy="7565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E9C3A2C-0C1C-8D60-3615-E2D47E04806E}"/>
              </a:ext>
            </a:extLst>
          </p:cNvPr>
          <p:cNvCxnSpPr>
            <a:cxnSpLocks/>
          </p:cNvCxnSpPr>
          <p:nvPr/>
        </p:nvCxnSpPr>
        <p:spPr>
          <a:xfrm flipH="1">
            <a:off x="4283968" y="1741774"/>
            <a:ext cx="1440160" cy="9324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28A7A2E-2F31-8628-BDBF-9EB3A72C0AC2}"/>
              </a:ext>
            </a:extLst>
          </p:cNvPr>
          <p:cNvCxnSpPr>
            <a:cxnSpLocks/>
          </p:cNvCxnSpPr>
          <p:nvPr/>
        </p:nvCxnSpPr>
        <p:spPr>
          <a:xfrm>
            <a:off x="6444208" y="1196397"/>
            <a:ext cx="1854331" cy="3832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D9CE74E-7386-2780-022E-18351BA4B29C}"/>
              </a:ext>
            </a:extLst>
          </p:cNvPr>
          <p:cNvSpPr txBox="1"/>
          <p:nvPr/>
        </p:nvSpPr>
        <p:spPr bwMode="auto">
          <a:xfrm>
            <a:off x="3057128" y="2597186"/>
            <a:ext cx="1260140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Seals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AF5E8F3-DDE6-2D82-3569-2E9F83F75C1A}"/>
              </a:ext>
            </a:extLst>
          </p:cNvPr>
          <p:cNvSpPr txBox="1"/>
          <p:nvPr/>
        </p:nvSpPr>
        <p:spPr bwMode="auto">
          <a:xfrm>
            <a:off x="7437068" y="2426370"/>
            <a:ext cx="1260140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Shaft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ED2CDAE-84B8-14DC-D6D5-FFF77E42DF00}"/>
              </a:ext>
            </a:extLst>
          </p:cNvPr>
          <p:cNvSpPr txBox="1"/>
          <p:nvPr/>
        </p:nvSpPr>
        <p:spPr bwMode="auto">
          <a:xfrm>
            <a:off x="7956376" y="1428483"/>
            <a:ext cx="1260140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Cover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23BDF09-437C-FD9B-2C81-069F63A94875}"/>
              </a:ext>
            </a:extLst>
          </p:cNvPr>
          <p:cNvSpPr txBox="1"/>
          <p:nvPr/>
        </p:nvSpPr>
        <p:spPr bwMode="auto">
          <a:xfrm>
            <a:off x="7582360" y="3352023"/>
            <a:ext cx="1454136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defTabSz="3429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Support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FF5E02-4898-69A4-22C7-009A54F95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937" y="1422805"/>
            <a:ext cx="2773825" cy="2676592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A3BCDB81-034A-2CDE-B8F7-33463E8AD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>
                <a:solidFill>
                  <a:srgbClr val="2277A5"/>
                </a:solidFill>
              </a:rPr>
              <a:t>L. Hermida Pena – Description of Leak Test performed at CERN </a:t>
            </a:r>
          </a:p>
        </p:txBody>
      </p:sp>
    </p:spTree>
    <p:extLst>
      <p:ext uri="{BB962C8B-B14F-4D97-AF65-F5344CB8AC3E}">
        <p14:creationId xmlns:p14="http://schemas.microsoft.com/office/powerpoint/2010/main" val="15347491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E58F0CB8-C230-487D-984B-05F0DC60F7EF}" vid="{F8C82AC0-0E06-4D73-AEA3-BEA7951E737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C524BDF110D040B68CA70FE3294456" ma:contentTypeVersion="1" ma:contentTypeDescription="Create a new document." ma:contentTypeScope="" ma:versionID="89b14a02302ad28749ee1cac92c78013">
  <xsd:schema xmlns:xsd="http://www.w3.org/2001/XMLSchema" xmlns:xs="http://www.w3.org/2001/XMLSchema" xmlns:p="http://schemas.microsoft.com/office/2006/metadata/properties" xmlns:ns2="http://schemas.microsoft.com/sharepoint/v4" targetNamespace="http://schemas.microsoft.com/office/2006/metadata/properties" ma:root="true" ma:fieldsID="23c11eee0d542004c4a7d729835418c6" ns2:_=""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21DCB4E-5F44-49E2-937F-E6AC00142344}">
  <ds:schemaRefs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schemas.microsoft.com/sharepoint/v4"/>
    <ds:schemaRef ds:uri="http://purl.org/dc/elements/1.1/"/>
    <ds:schemaRef ds:uri="http://www.w3.org/XML/1998/namespace"/>
    <ds:schemaRef ds:uri="http://schemas.microsoft.com/office/infopath/2007/PartnerControl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B151538-7B12-4890-887A-E687D80164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Template_Presentation_PSM_16.9rev1</Template>
  <TotalTime>31203</TotalTime>
  <Words>1123</Words>
  <Application>Microsoft Office PowerPoint</Application>
  <PresentationFormat>On-screen Show (16:9)</PresentationFormat>
  <Paragraphs>225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Aptos</vt:lpstr>
      <vt:lpstr>Arial</vt:lpstr>
      <vt:lpstr>Calibri</vt:lpstr>
      <vt:lpstr>Times New Roman</vt:lpstr>
      <vt:lpstr>Wingdings</vt:lpstr>
      <vt:lpstr>Thème Office</vt:lpstr>
      <vt:lpstr>Description of the Leak Tests Performed on EWBs at CERN </vt:lpstr>
      <vt:lpstr>Outline</vt:lpstr>
      <vt:lpstr>Outline</vt:lpstr>
      <vt:lpstr>Introduction</vt:lpstr>
      <vt:lpstr>New Production 2025</vt:lpstr>
      <vt:lpstr>SAT</vt:lpstr>
      <vt:lpstr>Outline</vt:lpstr>
      <vt:lpstr>Leak Tests Performed at CERN</vt:lpstr>
      <vt:lpstr>Leak Tests Performed at CERN</vt:lpstr>
      <vt:lpstr>Leak Tests Performed at CERN in July 2025</vt:lpstr>
      <vt:lpstr>Leak Tests Performed at CERN in July 2025</vt:lpstr>
      <vt:lpstr>Leak Tests Performed at CERN in July 2025</vt:lpstr>
      <vt:lpstr>Leak Tests Performed at CERN in July 2025</vt:lpstr>
      <vt:lpstr>Outline</vt:lpstr>
      <vt:lpstr>Status of the SAT &amp; Results</vt:lpstr>
      <vt:lpstr>HCTCLPX_160-VT00015</vt:lpstr>
      <vt:lpstr>HCTCLPX_160-VT00015</vt:lpstr>
      <vt:lpstr>HCTCLPX_160-VT00015</vt:lpstr>
      <vt:lpstr>HCTCLPX_160-VT00015</vt:lpstr>
      <vt:lpstr>HCTCTP_054-VT000015</vt:lpstr>
      <vt:lpstr>PowerPoint Presentation</vt:lpstr>
      <vt:lpstr>HCTCLPX_160-VT00002 Tomography</vt:lpstr>
      <vt:lpstr>Status of the SAT &amp; Results</vt:lpstr>
      <vt:lpstr>Status of the SAT &amp; Results</vt:lpstr>
      <vt:lpstr>Outline</vt:lpstr>
      <vt:lpstr>Conclusions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WPxxx Description</dc:title>
  <dc:creator>Cecile Noels</dc:creator>
  <cp:lastModifiedBy>Lucas Hermida Pena</cp:lastModifiedBy>
  <cp:revision>1436</cp:revision>
  <dcterms:created xsi:type="dcterms:W3CDTF">2020-02-06T17:34:13Z</dcterms:created>
  <dcterms:modified xsi:type="dcterms:W3CDTF">2025-07-14T13:39:43Z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0x01010054C524BDF110D040B68CA70FE3294456</vt:lpwstr>
  </property>
</Properties>
</file>