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320" r:id="rId6"/>
    <p:sldId id="322" r:id="rId7"/>
    <p:sldId id="323" r:id="rId8"/>
    <p:sldId id="317" r:id="rId9"/>
    <p:sldId id="321" r:id="rId10"/>
    <p:sldId id="318" r:id="rId11"/>
    <p:sldId id="314" r:id="rId1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8CC6F2F-769F-48FD-BD62-7B91DBB88B05}">
          <p14:sldIdLst>
            <p14:sldId id="263"/>
            <p14:sldId id="320"/>
            <p14:sldId id="322"/>
            <p14:sldId id="323"/>
            <p14:sldId id="317"/>
            <p14:sldId id="321"/>
            <p14:sldId id="318"/>
            <p14:sldId id="314"/>
          </p14:sldIdLst>
        </p14:section>
        <p14:section name="backup" id="{55F442C9-634A-45AC-8041-B42B756E319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AACC"/>
    <a:srgbClr val="03EB0E"/>
    <a:srgbClr val="16D050"/>
    <a:srgbClr val="03E30E"/>
    <a:srgbClr val="1F85B2"/>
    <a:srgbClr val="0071A2"/>
    <a:srgbClr val="FFC7CE"/>
    <a:srgbClr val="FFEB9C"/>
    <a:srgbClr val="0081AF"/>
    <a:srgbClr val="3E9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4" autoAdjust="0"/>
    <p:restoredTop sz="93051" autoAdjust="0"/>
  </p:normalViewPr>
  <p:slideViewPr>
    <p:cSldViewPr snapToObjects="1" showGuides="1">
      <p:cViewPr varScale="1">
        <p:scale>
          <a:sx n="160" d="100"/>
          <a:sy n="160" d="100"/>
        </p:scale>
        <p:origin x="1494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5" d="100"/>
          <a:sy n="95" d="100"/>
        </p:scale>
        <p:origin x="24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42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0595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19672" y="6353781"/>
            <a:ext cx="6627000" cy="3600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94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-19018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SupplyChain/DAI/10688341?continue" TargetMode="External"/><Relationship Id="rId2" Type="http://schemas.openxmlformats.org/officeDocument/2006/relationships/hyperlink" Target="https://edh.cern.ch/Document/SupplyChain/DAI/9841837?continu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1208" y="2600867"/>
            <a:ext cx="7758707" cy="1224218"/>
          </a:xfrm>
        </p:spPr>
        <p:txBody>
          <a:bodyPr/>
          <a:lstStyle/>
          <a:p>
            <a:pPr algn="ctr"/>
            <a:r>
              <a:rPr lang="en-GB" sz="2800" dirty="0"/>
              <a:t>Graphite Procurement Status</a:t>
            </a:r>
            <a:br>
              <a:rPr lang="en-GB" sz="2800" dirty="0"/>
            </a:br>
            <a:r>
              <a:rPr lang="en-GB" sz="2800" dirty="0"/>
              <a:t>July 2025 </a:t>
            </a:r>
            <a:br>
              <a:rPr lang="en-GB" sz="2800" dirty="0"/>
            </a:br>
            <a:endParaRPr lang="en-GB" sz="3200" dirty="0"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772517" y="5034126"/>
            <a:ext cx="7128792" cy="1059169"/>
          </a:xfrm>
        </p:spPr>
        <p:txBody>
          <a:bodyPr>
            <a:normAutofit/>
          </a:bodyPr>
          <a:lstStyle/>
          <a:p>
            <a:r>
              <a:rPr lang="en-GB" sz="1400" b="0" i="0" dirty="0">
                <a:solidFill>
                  <a:schemeClr val="bg2"/>
                </a:solidFill>
              </a:rPr>
              <a:t>CERN, Geneva</a:t>
            </a:r>
          </a:p>
          <a:p>
            <a:r>
              <a:rPr lang="en-GB" sz="1400" b="0" i="0" dirty="0">
                <a:solidFill>
                  <a:schemeClr val="bg2"/>
                </a:solidFill>
              </a:rPr>
              <a:t>July 14</a:t>
            </a:r>
            <a:r>
              <a:rPr lang="en-GB" sz="1400" b="0" i="0" baseline="30000" dirty="0">
                <a:solidFill>
                  <a:schemeClr val="bg2"/>
                </a:solidFill>
              </a:rPr>
              <a:t>th</a:t>
            </a:r>
            <a:r>
              <a:rPr lang="en-GB" sz="1400" b="0" i="0" dirty="0">
                <a:solidFill>
                  <a:schemeClr val="bg2"/>
                </a:solidFill>
              </a:rPr>
              <a:t>, 2025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06CD6-5543-A403-C60D-77C3DFB63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</a:t>
            </a:r>
            <a:r>
              <a:rPr lang="en-GB" dirty="0"/>
              <a:t>Graphite Procurement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CCA17-B2E6-3D9A-6A63-79966E797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b="1" dirty="0"/>
              <a:t>Original Order</a:t>
            </a:r>
            <a:r>
              <a:rPr lang="en-GB" dirty="0"/>
              <a:t>:</a:t>
            </a:r>
            <a:br>
              <a:rPr lang="en-GB" dirty="0"/>
            </a:br>
            <a:r>
              <a:rPr lang="en-US" dirty="0">
                <a:hlinkClick r:id="rId2"/>
              </a:rPr>
              <a:t>DAI 9841837</a:t>
            </a:r>
            <a:r>
              <a:rPr lang="en-GB" dirty="0"/>
              <a:t>(July 2023)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60 graphite blocks (48 for series production, 12 spares)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60 graphite </a:t>
            </a:r>
            <a:r>
              <a:rPr lang="en-GB" dirty="0" err="1"/>
              <a:t>taperings</a:t>
            </a:r>
            <a:r>
              <a:rPr lang="en-GB" dirty="0"/>
              <a:t> ( 48 for series, 12 spares)</a:t>
            </a:r>
          </a:p>
          <a:p>
            <a:pPr>
              <a:buNone/>
            </a:pPr>
            <a:r>
              <a:rPr lang="en-GB" b="1" dirty="0"/>
              <a:t>Damage Overview</a:t>
            </a:r>
            <a:r>
              <a:rPr lang="en-GB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15 blocks non-conform due to substantial copper coating damage</a:t>
            </a:r>
            <a:br>
              <a:rPr lang="en-GB" dirty="0"/>
            </a:br>
            <a:r>
              <a:rPr lang="en-GB" dirty="0"/>
              <a:t>→ Up to 13 pairs (26 blocks) excluded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2 additional blocks damaged during handling at CINEL</a:t>
            </a:r>
            <a:br>
              <a:rPr lang="en-GB" dirty="0"/>
            </a:br>
            <a:r>
              <a:rPr lang="en-GB" dirty="0"/>
              <a:t>→ 4 more blocks rejected</a:t>
            </a:r>
          </a:p>
          <a:p>
            <a:pPr>
              <a:buNone/>
            </a:pPr>
            <a:r>
              <a:rPr lang="en-GB" b="1" dirty="0"/>
              <a:t>Recovery Measures</a:t>
            </a:r>
            <a:r>
              <a:rPr lang="en-GB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Rematching efforts based on block height similarity</a:t>
            </a:r>
            <a:br>
              <a:rPr lang="en-GB" dirty="0"/>
            </a:br>
            <a:r>
              <a:rPr lang="en-GB" dirty="0"/>
              <a:t>→ 4 block pairs successfully rematched</a:t>
            </a:r>
            <a:br>
              <a:rPr lang="en-GB" dirty="0"/>
            </a:br>
            <a:r>
              <a:rPr lang="en-GB" dirty="0"/>
              <a:t>→ 2 pairs already installed in pre-series jaws</a:t>
            </a:r>
          </a:p>
          <a:p>
            <a:pPr>
              <a:buNone/>
            </a:pPr>
            <a:r>
              <a:rPr lang="en-GB" b="1" dirty="0"/>
              <a:t>Reorder</a:t>
            </a:r>
            <a:r>
              <a:rPr lang="en-GB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28 new blocks ordered from SGL (</a:t>
            </a:r>
            <a:r>
              <a:rPr lang="en-GB" dirty="0">
                <a:hlinkClick r:id="rId3"/>
              </a:rPr>
              <a:t>DAI 10688341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E729A7-99C3-8CD6-A62B-ABCCAEBDA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A22ED5-C21C-EA84-2FB6-553FA9CF9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036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73B4F-FCC3-94D4-B5E9-DAF6ADC3E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Applied in Handling </a:t>
            </a:r>
            <a:r>
              <a:rPr lang="en-US" dirty="0" err="1"/>
              <a:t>Procedues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5511F-B261-7599-A07A-7EE64BB64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Foam padding added for packaging — working well, as many edge defects were likely caused by blocks rolling on hard surfaces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dedicated person is now assigned in each team for graphite handling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Handling procedure is now attached to each graphite box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visible note added: "Fragile – Handle with care“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Edges are wiped down before coating (reported moderate effectiveness according to Wil)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53C2A-B6FA-50E5-C090-83E3AF20B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869E5-BEEA-F9D9-82B6-F486440A5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848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38AB2-9678-A162-4C71-009A9AFDE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Changes Applied in Handling Procedures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09980C6-0F40-6BA1-B814-9DF29B50D3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1933009"/>
              </p:ext>
            </p:extLst>
          </p:nvPr>
        </p:nvGraphicFramePr>
        <p:xfrm>
          <a:off x="755576" y="1556792"/>
          <a:ext cx="8064897" cy="324036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860108489"/>
                    </a:ext>
                  </a:extLst>
                </a:gridCol>
                <a:gridCol w="3107374">
                  <a:extLst>
                    <a:ext uri="{9D8B030D-6E8A-4147-A177-3AD203B41FA5}">
                      <a16:colId xmlns:a16="http://schemas.microsoft.com/office/drawing/2014/main" val="2974061436"/>
                    </a:ext>
                  </a:extLst>
                </a:gridCol>
                <a:gridCol w="1789171">
                  <a:extLst>
                    <a:ext uri="{9D8B030D-6E8A-4147-A177-3AD203B41FA5}">
                      <a16:colId xmlns:a16="http://schemas.microsoft.com/office/drawing/2014/main" val="2318335813"/>
                    </a:ext>
                  </a:extLst>
                </a:gridCol>
              </a:tblGrid>
              <a:tr h="319126">
                <a:tc>
                  <a:txBody>
                    <a:bodyPr/>
                    <a:lstStyle/>
                    <a:p>
                      <a:r>
                        <a:rPr lang="en-GB" sz="1300" b="1" dirty="0"/>
                        <a:t>Change Applied</a:t>
                      </a:r>
                      <a:endParaRPr lang="en-GB" sz="1300" dirty="0"/>
                    </a:p>
                  </a:txBody>
                  <a:tcPr anchor="ctr">
                    <a:solidFill>
                      <a:srgbClr val="4DAA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300" b="1" dirty="0"/>
                        <a:t>Purpose</a:t>
                      </a:r>
                      <a:endParaRPr lang="en-GB" sz="1300" dirty="0"/>
                    </a:p>
                  </a:txBody>
                  <a:tcPr anchor="ctr">
                    <a:solidFill>
                      <a:srgbClr val="4DAA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300" b="1" dirty="0"/>
                        <a:t>Effectiveness</a:t>
                      </a:r>
                      <a:endParaRPr lang="en-GB" sz="1300" dirty="0"/>
                    </a:p>
                  </a:txBody>
                  <a:tcPr anchor="ctr">
                    <a:solidFill>
                      <a:srgbClr val="4DAA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12981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r>
                        <a:rPr lang="en-GB" sz="1300" dirty="0"/>
                        <a:t>Foam padding on top during packaging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/>
                        <a:t>Prevent edge damage from impact/rolling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/>
                        <a:t>High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4228398"/>
                  </a:ext>
                </a:extLst>
              </a:tr>
              <a:tr h="760994">
                <a:tc>
                  <a:txBody>
                    <a:bodyPr/>
                    <a:lstStyle/>
                    <a:p>
                      <a:r>
                        <a:rPr lang="en-GB" sz="1300"/>
                        <a:t>Assign dedicated handler per team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/>
                        <a:t>Avoid miscommunication and inconsistent handling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Medium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0692785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r>
                        <a:rPr lang="en-GB" sz="1300"/>
                        <a:t>Handling procedure added to graphite box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Ensure proper protocol is always followed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/>
                        <a:t>Medium-High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2880061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r>
                        <a:rPr lang="en-GB" sz="1300"/>
                        <a:t>"Fragile" warning label added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/>
                        <a:t>Raise awareness of sensitivity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Medium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6371285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r>
                        <a:rPr lang="en-GB" sz="1300" dirty="0"/>
                        <a:t>Edge wipe-down before coating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/>
                        <a:t>Improve coating quality, reduce residue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300" dirty="0"/>
                        <a:t>Medium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199528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054CAF-1F64-58A8-E9EA-FAD6037CA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830369-4519-1150-2C77-5D78083C2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283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9BB914AE-42F0-C3D1-F44D-D85DCFFE271F}"/>
              </a:ext>
            </a:extLst>
          </p:cNvPr>
          <p:cNvSpPr/>
          <p:nvPr/>
        </p:nvSpPr>
        <p:spPr>
          <a:xfrm>
            <a:off x="2786805" y="5367147"/>
            <a:ext cx="1464947" cy="387540"/>
          </a:xfrm>
          <a:prstGeom prst="rect">
            <a:avLst/>
          </a:prstGeom>
          <a:solidFill>
            <a:srgbClr val="03EB0E"/>
          </a:solidFill>
          <a:ln>
            <a:solidFill>
              <a:srgbClr val="16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1E06121-2981-FD63-6149-994FD7D3E910}"/>
              </a:ext>
            </a:extLst>
          </p:cNvPr>
          <p:cNvSpPr/>
          <p:nvPr/>
        </p:nvSpPr>
        <p:spPr>
          <a:xfrm>
            <a:off x="2775588" y="4740131"/>
            <a:ext cx="1476164" cy="377752"/>
          </a:xfrm>
          <a:prstGeom prst="rect">
            <a:avLst/>
          </a:prstGeom>
          <a:solidFill>
            <a:srgbClr val="03E30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24341D-1BE4-2745-B234-B3370C31C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Chart of Treatments of Additional Blocks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CA762-5AEB-33FC-A3B1-EFC83D13C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207020-4C6E-61F2-DC99-7DD0D3DC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B43CE0-D281-BA6A-7458-1AAE277FDB69}"/>
              </a:ext>
            </a:extLst>
          </p:cNvPr>
          <p:cNvSpPr txBox="1"/>
          <p:nvPr/>
        </p:nvSpPr>
        <p:spPr>
          <a:xfrm>
            <a:off x="2771800" y="1600804"/>
            <a:ext cx="2952328" cy="400110"/>
          </a:xfrm>
          <a:prstGeom prst="rect">
            <a:avLst/>
          </a:prstGeom>
          <a:solidFill>
            <a:srgbClr val="03E30E"/>
          </a:solidFill>
          <a:ln>
            <a:solidFill>
              <a:srgbClr val="03EB0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Visual Inspection</a:t>
            </a:r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3DC54B-6953-583F-15F9-DD6A8D26F706}"/>
              </a:ext>
            </a:extLst>
          </p:cNvPr>
          <p:cNvSpPr txBox="1"/>
          <p:nvPr/>
        </p:nvSpPr>
        <p:spPr>
          <a:xfrm>
            <a:off x="2775588" y="2254836"/>
            <a:ext cx="2952328" cy="400110"/>
          </a:xfrm>
          <a:prstGeom prst="rect">
            <a:avLst/>
          </a:prstGeom>
          <a:solidFill>
            <a:srgbClr val="03E30E"/>
          </a:solidFill>
          <a:ln>
            <a:solidFill>
              <a:srgbClr val="16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Metrology</a:t>
            </a: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7DEDB6-A2BB-3012-398B-17F1CC32F2DD}"/>
              </a:ext>
            </a:extLst>
          </p:cNvPr>
          <p:cNvSpPr txBox="1"/>
          <p:nvPr/>
        </p:nvSpPr>
        <p:spPr>
          <a:xfrm>
            <a:off x="2786805" y="2905860"/>
            <a:ext cx="2952328" cy="400110"/>
          </a:xfrm>
          <a:prstGeom prst="rect">
            <a:avLst/>
          </a:prstGeom>
          <a:solidFill>
            <a:srgbClr val="03E30E"/>
          </a:solidFill>
          <a:ln>
            <a:solidFill>
              <a:srgbClr val="16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Cleaning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49ED05-3729-7106-82CF-66834B64AD5D}"/>
              </a:ext>
            </a:extLst>
          </p:cNvPr>
          <p:cNvSpPr txBox="1"/>
          <p:nvPr/>
        </p:nvSpPr>
        <p:spPr>
          <a:xfrm>
            <a:off x="2786805" y="3523809"/>
            <a:ext cx="2952328" cy="400110"/>
          </a:xfrm>
          <a:prstGeom prst="rect">
            <a:avLst/>
          </a:prstGeom>
          <a:solidFill>
            <a:srgbClr val="03E30E"/>
          </a:solidFill>
          <a:ln>
            <a:solidFill>
              <a:srgbClr val="16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Vacuum Firing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54840E-CCFD-270E-505E-D5727BD668E9}"/>
              </a:ext>
            </a:extLst>
          </p:cNvPr>
          <p:cNvSpPr txBox="1"/>
          <p:nvPr/>
        </p:nvSpPr>
        <p:spPr>
          <a:xfrm>
            <a:off x="2786805" y="4141758"/>
            <a:ext cx="2952328" cy="400110"/>
          </a:xfrm>
          <a:prstGeom prst="rect">
            <a:avLst/>
          </a:prstGeom>
          <a:solidFill>
            <a:srgbClr val="03E30E"/>
          </a:solidFill>
          <a:ln>
            <a:solidFill>
              <a:srgbClr val="16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UHV Test pre-coating</a:t>
            </a:r>
            <a:endParaRPr lang="en-GB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8CC58A-0DC6-74B7-5434-3E1CF0734402}"/>
              </a:ext>
            </a:extLst>
          </p:cNvPr>
          <p:cNvSpPr txBox="1"/>
          <p:nvPr/>
        </p:nvSpPr>
        <p:spPr>
          <a:xfrm>
            <a:off x="2786805" y="4740131"/>
            <a:ext cx="2952328" cy="400110"/>
          </a:xfrm>
          <a:prstGeom prst="rect">
            <a:avLst/>
          </a:prstGeom>
          <a:noFill/>
          <a:ln>
            <a:solidFill>
              <a:srgbClr val="16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Copper Coating</a:t>
            </a:r>
            <a:endParaRPr lang="en-GB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4F9D6D-0B78-FEBC-1CAC-306E24DCBC6B}"/>
              </a:ext>
            </a:extLst>
          </p:cNvPr>
          <p:cNvSpPr txBox="1"/>
          <p:nvPr/>
        </p:nvSpPr>
        <p:spPr>
          <a:xfrm>
            <a:off x="2786805" y="5348292"/>
            <a:ext cx="2952328" cy="400110"/>
          </a:xfrm>
          <a:prstGeom prst="rect">
            <a:avLst/>
          </a:prstGeom>
          <a:noFill/>
          <a:ln>
            <a:solidFill>
              <a:srgbClr val="16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UHV Test post-coating</a:t>
            </a:r>
            <a:endParaRPr lang="en-GB" sz="2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79204A5-52C6-DCE2-0152-573A7CA98334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4247964" y="2000914"/>
            <a:ext cx="3788" cy="2539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F54BAA8-2C47-04E8-67F6-6A226FE78274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4251752" y="2654946"/>
            <a:ext cx="11217" cy="250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E439F96-D081-9E84-C247-E058A9BFF242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>
            <a:off x="4262969" y="3305970"/>
            <a:ext cx="0" cy="2178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F363E80-C3AE-F0A8-4609-2CB0F39C3EC6}"/>
              </a:ext>
            </a:extLst>
          </p:cNvPr>
          <p:cNvCxnSpPr>
            <a:stCxn id="11" idx="2"/>
            <a:endCxn id="12" idx="0"/>
          </p:cNvCxnSpPr>
          <p:nvPr/>
        </p:nvCxnSpPr>
        <p:spPr>
          <a:xfrm>
            <a:off x="4262969" y="3923919"/>
            <a:ext cx="0" cy="2178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40D4060-86C3-EE2E-BFD0-D539CD75DFC7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>
            <a:off x="4262969" y="4541868"/>
            <a:ext cx="0" cy="198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E1CAFED-1A92-306D-FC45-5CE75C013B30}"/>
              </a:ext>
            </a:extLst>
          </p:cNvPr>
          <p:cNvCxnSpPr>
            <a:stCxn id="13" idx="2"/>
            <a:endCxn id="14" idx="0"/>
          </p:cNvCxnSpPr>
          <p:nvPr/>
        </p:nvCxnSpPr>
        <p:spPr>
          <a:xfrm>
            <a:off x="4262969" y="5140241"/>
            <a:ext cx="0" cy="2080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09908AC8-7697-B6AD-4B21-DDFC2DDB7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5" y="1304764"/>
            <a:ext cx="648072" cy="648072"/>
          </a:xfrm>
          <a:prstGeom prst="rect">
            <a:avLst/>
          </a:prstGeom>
        </p:spPr>
      </p:pic>
      <p:pic>
        <p:nvPicPr>
          <p:cNvPr id="31" name="Picture 30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6CC2AFED-8059-B5BE-1413-17B4F567C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033564"/>
            <a:ext cx="648072" cy="648072"/>
          </a:xfrm>
          <a:prstGeom prst="rect">
            <a:avLst/>
          </a:prstGeom>
        </p:spPr>
      </p:pic>
      <p:pic>
        <p:nvPicPr>
          <p:cNvPr id="32" name="Picture 31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AE67B09F-1884-8832-9DF8-7714DB9DE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681636"/>
            <a:ext cx="648072" cy="648072"/>
          </a:xfrm>
          <a:prstGeom prst="rect">
            <a:avLst/>
          </a:prstGeom>
        </p:spPr>
      </p:pic>
      <p:pic>
        <p:nvPicPr>
          <p:cNvPr id="33" name="Picture 32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5B5AD2B8-DADC-C307-E23F-AE95266CB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289797"/>
            <a:ext cx="648072" cy="648072"/>
          </a:xfrm>
          <a:prstGeom prst="rect">
            <a:avLst/>
          </a:prstGeom>
        </p:spPr>
      </p:pic>
      <p:pic>
        <p:nvPicPr>
          <p:cNvPr id="42" name="Picture 41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9664E445-7886-0040-3B64-51FF86E2A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5" y="3977780"/>
            <a:ext cx="648072" cy="648072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FAFECF1-8002-8FFE-C141-3EB722B6574F}"/>
              </a:ext>
            </a:extLst>
          </p:cNvPr>
          <p:cNvSpPr txBox="1"/>
          <p:nvPr/>
        </p:nvSpPr>
        <p:spPr>
          <a:xfrm>
            <a:off x="5724128" y="1679676"/>
            <a:ext cx="295232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https://edms.cern.ch/document/3019660/1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7A637E4-1EC0-9619-2A8D-BD4642F33E7F}"/>
              </a:ext>
            </a:extLst>
          </p:cNvPr>
          <p:cNvSpPr txBox="1"/>
          <p:nvPr/>
        </p:nvSpPr>
        <p:spPr>
          <a:xfrm>
            <a:off x="5734616" y="2362277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https://edms.cern.ch/document/3285352/1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F8B207-A058-0A04-E164-AAB353BB2B76}"/>
              </a:ext>
            </a:extLst>
          </p:cNvPr>
          <p:cNvSpPr txBox="1"/>
          <p:nvPr/>
        </p:nvSpPr>
        <p:spPr>
          <a:xfrm>
            <a:off x="5754087" y="4833566"/>
            <a:ext cx="51531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https://edms.cern.ch/document/3319210/1</a:t>
            </a:r>
          </a:p>
        </p:txBody>
      </p:sp>
    </p:spTree>
    <p:extLst>
      <p:ext uri="{BB962C8B-B14F-4D97-AF65-F5344CB8AC3E}">
        <p14:creationId xmlns:p14="http://schemas.microsoft.com/office/powerpoint/2010/main" val="81236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0EF-1A9D-E164-5291-D8D2A0F17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Status Additional Blocks</a:t>
            </a:r>
            <a:endParaRPr lang="en-GB" dirty="0"/>
          </a:p>
        </p:txBody>
      </p:sp>
      <p:pic>
        <p:nvPicPr>
          <p:cNvPr id="7" name="Content Placeholder 6" descr="A large cylindrical object in a room&#10;&#10;AI-generated content may be incorrect.">
            <a:extLst>
              <a:ext uri="{FF2B5EF4-FFF2-40B4-BE49-F238E27FC236}">
                <a16:creationId xmlns:a16="http://schemas.microsoft.com/office/drawing/2014/main" id="{59AAC55B-C5AE-5797-83E8-C208AE0184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-1371" y="1786778"/>
            <a:ext cx="4906963" cy="368022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102363-77FC-A8FB-7994-190546690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4BD11-D0C3-ED5A-7F8D-9DDA14FC6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 descr="A person holding a piece of wood&#10;&#10;AI-generated content may be incorrect.">
            <a:extLst>
              <a:ext uri="{FF2B5EF4-FFF2-40B4-BE49-F238E27FC236}">
                <a16:creationId xmlns:a16="http://schemas.microsoft.com/office/drawing/2014/main" id="{FAB17E02-E2DA-D3C4-20B7-08225A99C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799" y="1173408"/>
            <a:ext cx="2811625" cy="2108718"/>
          </a:xfrm>
          <a:prstGeom prst="rect">
            <a:avLst/>
          </a:prstGeom>
        </p:spPr>
      </p:pic>
      <p:pic>
        <p:nvPicPr>
          <p:cNvPr id="11" name="Picture 10" descr="A person holding a piece of metal&#10;&#10;AI-generated content may be incorrect.">
            <a:extLst>
              <a:ext uri="{FF2B5EF4-FFF2-40B4-BE49-F238E27FC236}">
                <a16:creationId xmlns:a16="http://schemas.microsoft.com/office/drawing/2014/main" id="{70250E00-CA58-9997-322F-F97D30E8FE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940"/>
          <a:stretch/>
        </p:blipFill>
        <p:spPr>
          <a:xfrm rot="5400000">
            <a:off x="4127255" y="3527033"/>
            <a:ext cx="2504496" cy="20856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4558C82-4859-416B-5F53-228ED1FE1259}"/>
              </a:ext>
            </a:extLst>
          </p:cNvPr>
          <p:cNvSpPr txBox="1"/>
          <p:nvPr/>
        </p:nvSpPr>
        <p:spPr>
          <a:xfrm>
            <a:off x="6420859" y="3334189"/>
            <a:ext cx="2723141" cy="254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defTabSz="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5"/>
                </a:solidFill>
              </a:rPr>
              <a:t>15 blocks are in post-coating UHV testing</a:t>
            </a:r>
          </a:p>
          <a:p>
            <a:pPr marL="257175" indent="-257175" defTabSz="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5"/>
                </a:solidFill>
              </a:rPr>
              <a:t>Edge quality confirmed to be good</a:t>
            </a:r>
          </a:p>
          <a:p>
            <a:pPr marL="257175" indent="-257175" defTabSz="342900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5"/>
                </a:solidFill>
              </a:rPr>
              <a:t>13 blocks undergoing coating in two badges</a:t>
            </a:r>
            <a:endParaRPr lang="en-GB" sz="19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0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855DD-D086-904B-C87F-D863DDD5C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B744C43-13F9-1B75-74CB-B16F194159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382812"/>
              </p:ext>
            </p:extLst>
          </p:nvPr>
        </p:nvGraphicFramePr>
        <p:xfrm>
          <a:off x="1932517" y="3284984"/>
          <a:ext cx="5278966" cy="2070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140">
                  <a:extLst>
                    <a:ext uri="{9D8B030D-6E8A-4147-A177-3AD203B41FA5}">
                      <a16:colId xmlns:a16="http://schemas.microsoft.com/office/drawing/2014/main" val="2027632344"/>
                    </a:ext>
                  </a:extLst>
                </a:gridCol>
                <a:gridCol w="886826">
                  <a:extLst>
                    <a:ext uri="{9D8B030D-6E8A-4147-A177-3AD203B41FA5}">
                      <a16:colId xmlns:a16="http://schemas.microsoft.com/office/drawing/2014/main" val="2267738675"/>
                    </a:ext>
                  </a:extLst>
                </a:gridCol>
              </a:tblGrid>
              <a:tr h="586864">
                <a:tc>
                  <a:txBody>
                    <a:bodyPr/>
                    <a:lstStyle/>
                    <a:p>
                      <a:r>
                        <a:rPr lang="en-GB" b="1"/>
                        <a:t>Status (as of 14.07.2025)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Quantity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114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Operational blocks (incl. 4 in pre-series jaws)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/>
                        <a:t>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0138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Non-conform (NC)</a:t>
                      </a:r>
                      <a:r>
                        <a:rPr lang="en-GB" dirty="0"/>
                        <a:t> blocks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9933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Blocks Currently in treatment (available mid-August)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8578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Blocks at CERN, ready for installation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r>
                        <a:rPr lang="en-GB" dirty="0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4016545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749EE7-128F-6F3C-E997-E15E59EC6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856AE4-0C7E-A094-7205-F9A4C0E03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E0F5C9-AE5C-E0AF-0592-FABA03F6ADFC}"/>
              </a:ext>
            </a:extLst>
          </p:cNvPr>
          <p:cNvSpPr txBox="1"/>
          <p:nvPr/>
        </p:nvSpPr>
        <p:spPr>
          <a:xfrm>
            <a:off x="875127" y="141277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Non-conformities stem from coating damages during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Recovery via rematching partially successful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Replacement blocks will be available in mid-August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Treatment steps are being closely monitored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Handling procedures have been refined to minimize future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4991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7B23776-D3BF-294C-AD88-FF98D20C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CA312E-381A-A7FA-2A7D-56F9015AE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14/07/2025 Graphite Procurement 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2F276-D34A-81F4-6DF5-36C89E0AA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FC256F9-532E-A9C8-0D97-2F1CAFED68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2816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8946e33d-fd2f-4ae4-8ee9-d90c129cdf9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122966</TotalTime>
  <Words>465</Words>
  <Application>Microsoft Office PowerPoint</Application>
  <PresentationFormat>On-screen Show (4:3)</PresentationFormat>
  <Paragraphs>88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Graphite Procurement Status July 2025  </vt:lpstr>
      <vt:lpstr>Recap: Graphite Procurement Status</vt:lpstr>
      <vt:lpstr>Changes Applied in Handling Procedues</vt:lpstr>
      <vt:lpstr>Changes Applied in Handling Procedures</vt:lpstr>
      <vt:lpstr>Flow Chart of Treatments of Additional Blocks</vt:lpstr>
      <vt:lpstr>Coating Status Additional Blocks</vt:lpstr>
      <vt:lpstr>Summary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Laura Helene Hannemann</cp:lastModifiedBy>
  <cp:revision>748</cp:revision>
  <cp:lastPrinted>2020-02-24T18:04:23Z</cp:lastPrinted>
  <dcterms:created xsi:type="dcterms:W3CDTF">2016-01-11T14:38:10Z</dcterms:created>
  <dcterms:modified xsi:type="dcterms:W3CDTF">2025-07-14T12:27:08Z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