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401" r:id="rId6"/>
    <p:sldId id="397" r:id="rId7"/>
    <p:sldId id="399" r:id="rId8"/>
    <p:sldId id="400" r:id="rId9"/>
    <p:sldId id="256" r:id="rId10"/>
    <p:sldId id="398" r:id="rId11"/>
    <p:sldId id="405" r:id="rId12"/>
    <p:sldId id="402" r:id="rId13"/>
    <p:sldId id="266" r:id="rId14"/>
  </p:sldIdLst>
  <p:sldSz cx="9144000" cy="5143500" type="screen16x9"/>
  <p:notesSz cx="7102475" cy="938847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3FEA08F-76E7-4281-8854-543D80CBD984}">
          <p14:sldIdLst>
            <p14:sldId id="263"/>
            <p14:sldId id="401"/>
            <p14:sldId id="397"/>
            <p14:sldId id="399"/>
            <p14:sldId id="400"/>
            <p14:sldId id="256"/>
            <p14:sldId id="398"/>
            <p14:sldId id="405"/>
            <p14:sldId id="402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3B7971C-2CAA-8FDE-F038-D68C257F056D}" name="Laura Helene Hannemann" initials="LH" userId="S::laura.helene.hannemann@cern.ch::dc4ddc29-4458-4d74-ab5d-32a6910f4225" providerId="AD"/>
  <p188:author id="{F1168770-5D67-5397-FDCA-8802DE6CDF8B}" name="Carla Piccinni" initials="CP" userId="S::carla.piccinni@cern.ch::97ea9e12-7973-4301-a055-edadc029c2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5A5A5A"/>
    <a:srgbClr val="1601B3"/>
    <a:srgbClr val="CCFFCC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47" autoAdjust="0"/>
  </p:normalViewPr>
  <p:slideViewPr>
    <p:cSldViewPr snapToObjects="1" showGuides="1">
      <p:cViewPr varScale="1">
        <p:scale>
          <a:sx n="155" d="100"/>
          <a:sy n="155" d="100"/>
        </p:scale>
        <p:origin x="354" y="13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647564" y="1896750"/>
            <a:ext cx="7848872" cy="1107048"/>
          </a:xfrm>
        </p:spPr>
        <p:txBody>
          <a:bodyPr/>
          <a:lstStyle/>
          <a:p>
            <a:pPr algn="ctr"/>
            <a:r>
              <a:rPr lang="en-GB" sz="4000" dirty="0">
                <a:effectLst/>
                <a:latin typeface="Segoe UI" panose="020B0502040204020203" pitchFamily="34" charset="0"/>
              </a:rPr>
              <a:t>WP5.2 – Updates on Transport Simulation</a:t>
            </a:r>
            <a:br>
              <a:rPr lang="en-GB" sz="4000" dirty="0">
                <a:effectLst/>
                <a:latin typeface="Segoe UI" panose="020B0502040204020203" pitchFamily="34" charset="0"/>
              </a:rPr>
            </a:br>
            <a:endParaRPr lang="en-GB" sz="54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055832" y="3619128"/>
            <a:ext cx="3804200" cy="536798"/>
          </a:xfrm>
        </p:spPr>
        <p:txBody>
          <a:bodyPr>
            <a:normAutofit/>
          </a:bodyPr>
          <a:lstStyle/>
          <a:p>
            <a:r>
              <a:rPr lang="en-US" sz="2000" dirty="0"/>
              <a:t>L. Hannemann</a:t>
            </a:r>
            <a:endParaRPr lang="en-US" dirty="0"/>
          </a:p>
          <a:p>
            <a:endParaRPr lang="en-US" sz="20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Sous-titre 18">
            <a:extLst>
              <a:ext uri="{FF2B5EF4-FFF2-40B4-BE49-F238E27FC236}">
                <a16:creationId xmlns:a16="http://schemas.microsoft.com/office/drawing/2014/main" id="{B0304E1A-1D7F-DFDA-783B-BC2B8F767CCF}"/>
              </a:ext>
            </a:extLst>
          </p:cNvPr>
          <p:cNvSpPr txBox="1">
            <a:spLocks/>
          </p:cNvSpPr>
          <p:nvPr/>
        </p:nvSpPr>
        <p:spPr>
          <a:xfrm>
            <a:off x="5580112" y="3619128"/>
            <a:ext cx="3024336" cy="5367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01.12.2025</a:t>
            </a:r>
            <a:endParaRPr lang="en-GB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7713" y="2355726"/>
            <a:ext cx="6440400" cy="1225800"/>
          </a:xfrm>
        </p:spPr>
        <p:txBody>
          <a:bodyPr/>
          <a:lstStyle/>
          <a:p>
            <a:r>
              <a:rPr lang="en-US" sz="3600" dirty="0"/>
              <a:t>Thank you for your attention</a:t>
            </a:r>
            <a:br>
              <a:rPr lang="en-US" sz="3600" dirty="0"/>
            </a:br>
            <a:endParaRPr lang="en-GB" sz="3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38A99E-3919-8BF9-6084-3B9A84372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70F2A-3D7F-0FC2-6065-5BFBE529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Recap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9ACEA8D-BD8C-90B0-1C45-C8B7B43684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9694" y="913807"/>
            <a:ext cx="7918450" cy="212547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63C77A-39D5-B036-D196-A5AD8B817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A02286-FA35-B828-28EA-BC9E1E247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8" name="TCLPXV4">
            <a:hlinkClick r:id="" action="ppaction://media"/>
            <a:extLst>
              <a:ext uri="{FF2B5EF4-FFF2-40B4-BE49-F238E27FC236}">
                <a16:creationId xmlns:a16="http://schemas.microsoft.com/office/drawing/2014/main" id="{CFE442EE-705B-6F90-F118-E4A25841039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9552" y="3147814"/>
            <a:ext cx="2448272" cy="1279817"/>
          </a:xfrm>
          <a:prstGeom prst="rect">
            <a:avLst/>
          </a:prstGeom>
        </p:spPr>
      </p:pic>
      <p:pic>
        <p:nvPicPr>
          <p:cNvPr id="10" name="Picture 9" descr="A graph of a line graph&#10;&#10;AI-generated content may be incorrect.">
            <a:extLst>
              <a:ext uri="{FF2B5EF4-FFF2-40B4-BE49-F238E27FC236}">
                <a16:creationId xmlns:a16="http://schemas.microsoft.com/office/drawing/2014/main" id="{C8A22215-43E4-3554-BAF9-ECD1D75BE7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9912" y="3358478"/>
            <a:ext cx="1800200" cy="1265193"/>
          </a:xfrm>
          <a:prstGeom prst="rect">
            <a:avLst/>
          </a:prstGeom>
        </p:spPr>
      </p:pic>
      <p:pic>
        <p:nvPicPr>
          <p:cNvPr id="12" name="Picture 11" descr="A graph of a sound wave&#10;&#10;AI-generated content may be incorrect.">
            <a:extLst>
              <a:ext uri="{FF2B5EF4-FFF2-40B4-BE49-F238E27FC236}">
                <a16:creationId xmlns:a16="http://schemas.microsoft.com/office/drawing/2014/main" id="{5B0CC418-6E7B-CCF4-1D53-3D1D511FF1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4348" y="3168846"/>
            <a:ext cx="2000100" cy="140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33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585CD-5832-8238-B7B1-4485DB86E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F9181D-BC22-4FA0-E07A-A8C992BBE8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/>
                <a:r>
                  <a:rPr lang="en-US" dirty="0"/>
                  <a:t>Standard input was in wrong conversion before</a:t>
                </a:r>
              </a:p>
              <a:p>
                <a:pPr algn="l"/>
                <a:r>
                  <a:rPr lang="en-GB" dirty="0"/>
                  <a:t>the input taken from the ASTM Standard was in wrong conversion form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 dirty="0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𝐻𝑧</m:t>
                        </m:r>
                      </m:den>
                    </m:f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𝑚𝑚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𝐻𝑧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 higher stresses</a:t>
                </a:r>
                <a:endParaRPr lang="en-US" dirty="0"/>
              </a:p>
              <a:p>
                <a:pPr marL="0" indent="0" algn="l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F9181D-BC22-4FA0-E07A-A8C992BBE8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462" t="-2980" r="-2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AABFA8-FD3A-0BF4-6A4C-8F06E7FD6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8F721-05C1-B3F3-4B75-F8AC33D4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0153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66A22-4B82-42E4-CEF5-CDE5133C2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 Transport Standard: ASTM D4169</a:t>
            </a:r>
            <a:endParaRPr lang="en-GB" dirty="0"/>
          </a:p>
        </p:txBody>
      </p:sp>
      <p:pic>
        <p:nvPicPr>
          <p:cNvPr id="7" name="Content Placeholder 6" descr="A graph with lines and arrows&#10;&#10;AI-generated content may be incorrect.">
            <a:extLst>
              <a:ext uri="{FF2B5EF4-FFF2-40B4-BE49-F238E27FC236}">
                <a16:creationId xmlns:a16="http://schemas.microsoft.com/office/drawing/2014/main" id="{9D58BC70-5666-AB28-5626-07FFD3C1A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5479" y="914400"/>
            <a:ext cx="6133042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3654FA-0269-E847-419D-BE269BABA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87D8E3-F42A-F7DE-EA32-DB272F85A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2122A6-33D6-9B63-2062-1F95E0C9DDA8}"/>
              </a:ext>
            </a:extLst>
          </p:cNvPr>
          <p:cNvSpPr txBox="1"/>
          <p:nvPr/>
        </p:nvSpPr>
        <p:spPr>
          <a:xfrm>
            <a:off x="7735721" y="591234"/>
            <a:ext cx="1408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Used for the analysis 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1F1810-30F8-1F09-CE18-8A5C7CDC16E4}"/>
              </a:ext>
            </a:extLst>
          </p:cNvPr>
          <p:cNvCxnSpPr>
            <a:cxnSpLocks/>
          </p:cNvCxnSpPr>
          <p:nvPr/>
        </p:nvCxnSpPr>
        <p:spPr>
          <a:xfrm flipH="1">
            <a:off x="7380312" y="987574"/>
            <a:ext cx="360040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E29DF5BE-7A30-A87A-787E-1B969B3B9915}"/>
              </a:ext>
            </a:extLst>
          </p:cNvPr>
          <p:cNvSpPr/>
          <p:nvPr/>
        </p:nvSpPr>
        <p:spPr>
          <a:xfrm>
            <a:off x="5868144" y="1189087"/>
            <a:ext cx="1512168" cy="1440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459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3DDDD-89EC-E850-9C54-5825C5BCD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ASTM and Real Data</a:t>
            </a:r>
            <a:endParaRPr lang="en-GB" dirty="0"/>
          </a:p>
        </p:txBody>
      </p:sp>
      <p:pic>
        <p:nvPicPr>
          <p:cNvPr id="7" name="Content Placeholder 6" descr="A graph with orange lines&#10;&#10;AI-generated content may be incorrect.">
            <a:extLst>
              <a:ext uri="{FF2B5EF4-FFF2-40B4-BE49-F238E27FC236}">
                <a16:creationId xmlns:a16="http://schemas.microsoft.com/office/drawing/2014/main" id="{D54358D2-D02C-40EE-C8AB-B3F138B1CA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624" y="1076187"/>
            <a:ext cx="5782581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2873A6-554A-F695-B516-16A0610FB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5CF4D0-7BEE-5630-A5F2-7B47F93CC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6213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Jaw Type PSD Comparison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695243"/>
              </p:ext>
            </p:extLst>
          </p:nvPr>
        </p:nvGraphicFramePr>
        <p:xfrm>
          <a:off x="827584" y="682345"/>
          <a:ext cx="6264696" cy="4696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3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28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91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8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00983">
                <a:tc>
                  <a:txBody>
                    <a:bodyPr/>
                    <a:lstStyle/>
                    <a:p>
                      <a:r>
                        <a:rPr sz="1400" dirty="0"/>
                        <a:t>Jaw Type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PSD Input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Max von Mises Stress [MPa]</a:t>
                      </a:r>
                      <a:r>
                        <a:rPr lang="en-US" sz="1400" dirty="0"/>
                        <a:t> – 3 sigma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Material Limit [MPa]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Max Deflection [mm]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Status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191">
                <a:tc>
                  <a:txBody>
                    <a:bodyPr/>
                    <a:lstStyle/>
                    <a:p>
                      <a:r>
                        <a:rPr sz="1400"/>
                        <a:t>TCTPXV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ASTM D-4169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206 (316 Stainless Steel)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0.19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Safe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7092">
                <a:tc>
                  <a:txBody>
                    <a:bodyPr/>
                    <a:lstStyle/>
                    <a:p>
                      <a:r>
                        <a:rPr sz="1400"/>
                        <a:t>TCTPXV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Z-Frame (Crab Cavity)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206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0.0</a:t>
                      </a:r>
                      <a:r>
                        <a:rPr lang="en-US" sz="1400" dirty="0"/>
                        <a:t>11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Safe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5964">
                <a:tc>
                  <a:txBody>
                    <a:bodyPr/>
                    <a:lstStyle/>
                    <a:p>
                      <a:r>
                        <a:rPr sz="1400"/>
                        <a:t>TCLPX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ASTM D-4169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86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206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0.36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Safe</a:t>
                      </a:r>
                      <a:endParaRPr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7092">
                <a:tc>
                  <a:txBody>
                    <a:bodyPr/>
                    <a:lstStyle/>
                    <a:p>
                      <a:r>
                        <a:rPr sz="1400"/>
                        <a:t>TCLPX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Z-Frame (Crab Cavity)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17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206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0.05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Safe</a:t>
                      </a:r>
                      <a:endParaRPr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295">
                <a:tc>
                  <a:txBody>
                    <a:bodyPr/>
                    <a:lstStyle/>
                    <a:p>
                      <a:r>
                        <a:rPr sz="1400"/>
                        <a:t>TCSPM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ASTM D-4169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17</a:t>
                      </a:r>
                    </a:p>
                    <a:p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206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0.044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Safe</a:t>
                      </a:r>
                      <a:endParaRPr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7092">
                <a:tc>
                  <a:txBody>
                    <a:bodyPr/>
                    <a:lstStyle/>
                    <a:p>
                      <a:r>
                        <a:rPr sz="1400"/>
                        <a:t>TCSPM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Z-Frame (Crab Cavity)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400"/>
                        <a:t>206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0.005</a:t>
                      </a:r>
                      <a:endParaRPr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Safe</a:t>
                      </a:r>
                      <a:endParaRPr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ED0E9-60F2-9BEE-221E-E5C985C77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Frequencies vs Input PSD</a:t>
            </a:r>
            <a:endParaRPr lang="en-GB" dirty="0"/>
          </a:p>
        </p:txBody>
      </p:sp>
      <p:pic>
        <p:nvPicPr>
          <p:cNvPr id="7" name="Content Placeholder 6" descr="A graph with orange lines&#10;&#10;AI-generated content may be incorrect.">
            <a:extLst>
              <a:ext uri="{FF2B5EF4-FFF2-40B4-BE49-F238E27FC236}">
                <a16:creationId xmlns:a16="http://schemas.microsoft.com/office/drawing/2014/main" id="{A262C804-211A-7F15-A449-3DC232ED81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6820" y="914400"/>
            <a:ext cx="6830359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E0167B-3557-BD82-97C7-6FF4F0098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0B0C9D-DA09-00E3-1D02-6DEE6044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698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FAFE8-155C-9318-1B19-BC6CE5BAB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7C1787-748B-1CE8-EE39-193175EF2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D03C83-1E15-A5F1-A8E5-B6BFC3B93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5A9F50-9A82-5E7F-03B4-9F6D574977A9}"/>
              </a:ext>
            </a:extLst>
          </p:cNvPr>
          <p:cNvSpPr txBox="1"/>
          <p:nvPr/>
        </p:nvSpPr>
        <p:spPr>
          <a:xfrm>
            <a:off x="315376" y="1131590"/>
            <a:ext cx="6840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/>
              <a:t>When using the correct Standard input (High level – worst case), higher stresses observed due to increased vibration energy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en-US" dirty="0">
                <a:latin typeface="Arial" panose="020B0604020202020204" pitchFamily="34" charset="0"/>
              </a:rPr>
              <a:t>All stresses remain safely below the yield limits of the materials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en-US" dirty="0">
                <a:latin typeface="Arial" panose="020B0604020202020204" pitchFamily="34" charset="0"/>
              </a:rPr>
              <a:t>Analysis represents a conservative </a:t>
            </a:r>
            <a:r>
              <a:rPr lang="en-US" altLang="en-US" i="1" dirty="0">
                <a:latin typeface="Arial" panose="020B0604020202020204" pitchFamily="34" charset="0"/>
              </a:rPr>
              <a:t>worst-case</a:t>
            </a:r>
            <a:r>
              <a:rPr lang="en-US" altLang="en-US" dirty="0">
                <a:latin typeface="Arial" panose="020B0604020202020204" pitchFamily="34" charset="0"/>
              </a:rPr>
              <a:t> scenario with direct excitation applied to the jaw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en-US" dirty="0">
                <a:latin typeface="Arial" panose="020B0604020202020204" pitchFamily="34" charset="0"/>
              </a:rPr>
              <a:t>In real conditions, additional damping between the truck and the collimator jaw further reduces transmitted loads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258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E8B2C-33AE-95AD-71D1-CA8036A4D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909FDF6-35CC-85EF-1DBB-43B9ECACB9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2184870"/>
              </p:ext>
            </p:extLst>
          </p:nvPr>
        </p:nvGraphicFramePr>
        <p:xfrm>
          <a:off x="539552" y="1368581"/>
          <a:ext cx="7918450" cy="1352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3690">
                  <a:extLst>
                    <a:ext uri="{9D8B030D-6E8A-4147-A177-3AD203B41FA5}">
                      <a16:colId xmlns:a16="http://schemas.microsoft.com/office/drawing/2014/main" val="2127043119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1116360286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2068503388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4252564264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7696243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000">
                          <a:effectLst/>
                        </a:rPr>
                        <a:t>Material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000">
                          <a:effectLst/>
                        </a:rPr>
                        <a:t>Density [kg/m³]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000">
                          <a:effectLst/>
                        </a:rPr>
                        <a:t>Young’s Modulus [GPa]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000">
                          <a:effectLst/>
                        </a:rPr>
                        <a:t>Yield / Strength [MPa]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000">
                          <a:effectLst/>
                        </a:rPr>
                        <a:t>Poisson’s Ratio [–]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395794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Inermet 180 (W-alloy)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18 000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360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613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0.28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6490711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CuCr1Zr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8 900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130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293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0.34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189761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CuNi 90/10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8 900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142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109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0.34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07122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316L Stainless Steel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8 000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190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 dirty="0">
                          <a:effectLst/>
                        </a:rPr>
                        <a:t>205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0.30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6816722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304L Stainless Steel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8 000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200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210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0.30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5410129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Graphite (CFC / Isotropic equivalent)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1 830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11.5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>
                          <a:effectLst/>
                        </a:rPr>
                        <a:t>– (Flexural ≈ 60 MPa)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000" dirty="0">
                          <a:effectLst/>
                        </a:rPr>
                        <a:t>0.10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1443818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A6D162-4302-9E5F-5DC0-5BE67C138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60CEA-B8BF-AEF0-51C9-2A9705ADC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35506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8946e33d-fd2f-4ae4-8ee9-d90c129cdf9e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59858</TotalTime>
  <Words>333</Words>
  <Application>Microsoft Office PowerPoint</Application>
  <PresentationFormat>On-screen Show (16:9)</PresentationFormat>
  <Paragraphs>112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 Math</vt:lpstr>
      <vt:lpstr>Segoe UI</vt:lpstr>
      <vt:lpstr>Times New Roman</vt:lpstr>
      <vt:lpstr>Wingdings</vt:lpstr>
      <vt:lpstr>Thème Office</vt:lpstr>
      <vt:lpstr>WP5.2 – Updates on Transport Simulation </vt:lpstr>
      <vt:lpstr>Procedure Recap</vt:lpstr>
      <vt:lpstr>Update</vt:lpstr>
      <vt:lpstr>Road Transport Standard: ASTM D4169</vt:lpstr>
      <vt:lpstr>Comparison ASTM and Real Data</vt:lpstr>
      <vt:lpstr>Jaw Type PSD Comparison</vt:lpstr>
      <vt:lpstr>Natural Frequencies vs Input PSD</vt:lpstr>
      <vt:lpstr>Conclusion</vt:lpstr>
      <vt:lpstr>Materials</vt:lpstr>
      <vt:lpstr>Thank you for your attention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Laura Helene Hannemann</cp:lastModifiedBy>
  <cp:revision>380</cp:revision>
  <dcterms:created xsi:type="dcterms:W3CDTF">2016-02-12T09:02:01Z</dcterms:created>
  <dcterms:modified xsi:type="dcterms:W3CDTF">2025-12-01T09:45:41Z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