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81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7725" autoAdjust="0"/>
    <p:restoredTop sz="94660"/>
  </p:normalViewPr>
  <p:slideViewPr>
    <p:cSldViewPr snapToGrid="0" snapToObjects="1" showGuides="1">
      <p:cViewPr varScale="1">
        <p:scale>
          <a:sx n="154" d="100"/>
          <a:sy n="154" d="100"/>
        </p:scale>
        <p:origin x="-1672" y="-104"/>
      </p:cViewPr>
      <p:guideLst>
        <p:guide orient="horz" pos="2583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7E051-2C60-5A42-943C-63D8E037FA31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A96F1-A9F8-3049-9344-33F0BE7685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0D8EC-4C8F-604B-A77A-D7C454CB2EE8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26BEA-FFA3-664D-9488-E8CBD89AC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31st Meeting of the ALICE RRB (RRB-2011-084/RRB-2011-086) - CD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4" name="Picture 13" descr="muint_blu1small.png"/>
          <p:cNvPicPr>
            <a:picLocks noChangeAspect="1"/>
          </p:cNvPicPr>
          <p:nvPr userDrawn="1"/>
        </p:nvPicPr>
        <p:blipFill>
          <a:blip r:embed="rId2"/>
          <a:srcRect l="9697" r="16111"/>
          <a:stretch>
            <a:fillRect/>
          </a:stretch>
        </p:blipFill>
        <p:spPr>
          <a:xfrm>
            <a:off x="6802438" y="228600"/>
            <a:ext cx="2072915" cy="2057400"/>
          </a:xfrm>
          <a:prstGeom prst="rect">
            <a:avLst/>
          </a:prstGeom>
        </p:spPr>
      </p:pic>
      <p:pic>
        <p:nvPicPr>
          <p:cNvPr id="16" name="Picture 15" descr="pp7tev_view3dblack_1small.png"/>
          <p:cNvPicPr>
            <a:picLocks noChangeAspect="1"/>
          </p:cNvPicPr>
          <p:nvPr userDrawn="1"/>
        </p:nvPicPr>
        <p:blipFill>
          <a:blip r:embed="rId3"/>
          <a:srcRect l="14830" r="19847"/>
          <a:stretch>
            <a:fillRect/>
          </a:stretch>
        </p:blipFill>
        <p:spPr>
          <a:xfrm>
            <a:off x="4624388" y="228600"/>
            <a:ext cx="2057400" cy="2057400"/>
          </a:xfrm>
          <a:prstGeom prst="rect">
            <a:avLst/>
          </a:prstGeom>
        </p:spPr>
      </p:pic>
      <p:pic>
        <p:nvPicPr>
          <p:cNvPr id="17" name="Picture 16" descr="pbpb_blueeye_1small.png"/>
          <p:cNvPicPr>
            <a:picLocks noChangeAspect="1"/>
          </p:cNvPicPr>
          <p:nvPr userDrawn="1"/>
        </p:nvPicPr>
        <p:blipFill>
          <a:blip r:embed="rId4"/>
          <a:srcRect l="14015" r="12349"/>
          <a:stretch>
            <a:fillRect/>
          </a:stretch>
        </p:blipFill>
        <p:spPr>
          <a:xfrm>
            <a:off x="6802438" y="2379119"/>
            <a:ext cx="2057400" cy="2057400"/>
          </a:xfrm>
          <a:prstGeom prst="rect">
            <a:avLst/>
          </a:prstGeom>
        </p:spPr>
      </p:pic>
      <p:pic>
        <p:nvPicPr>
          <p:cNvPr id="22" name="Picture 21" descr="pbgreen_lat-smalll150.png"/>
          <p:cNvPicPr>
            <a:picLocks noChangeAspect="1"/>
          </p:cNvPicPr>
          <p:nvPr userDrawn="1"/>
        </p:nvPicPr>
        <p:blipFill>
          <a:blip r:embed="rId5"/>
          <a:srcRect l="16703" r="12244"/>
          <a:stretch>
            <a:fillRect/>
          </a:stretch>
        </p:blipFill>
        <p:spPr>
          <a:xfrm>
            <a:off x="4624388" y="2379119"/>
            <a:ext cx="2057400" cy="2057400"/>
          </a:xfrm>
          <a:prstGeom prst="rect">
            <a:avLst/>
          </a:prstGeom>
        </p:spPr>
      </p:pic>
      <p:pic>
        <p:nvPicPr>
          <p:cNvPr id="23" name="Picture 22" descr="PbPbBlack_3Dsmall.png"/>
          <p:cNvPicPr>
            <a:picLocks noChangeAspect="1"/>
          </p:cNvPicPr>
          <p:nvPr userDrawn="1"/>
        </p:nvPicPr>
        <p:blipFill>
          <a:blip r:embed="rId6"/>
          <a:srcRect t="21453" b="21266"/>
          <a:stretch>
            <a:fillRect/>
          </a:stretch>
        </p:blipFill>
        <p:spPr>
          <a:xfrm>
            <a:off x="282575" y="2379119"/>
            <a:ext cx="4235450" cy="2057400"/>
          </a:xfrm>
          <a:prstGeom prst="rect">
            <a:avLst/>
          </a:prstGeom>
        </p:spPr>
      </p:pic>
      <p:pic>
        <p:nvPicPr>
          <p:cNvPr id="25" name="Picture 24" descr="pp_ev17_bluenogeo_1SMALL.png"/>
          <p:cNvPicPr>
            <a:picLocks noChangeAspect="1"/>
          </p:cNvPicPr>
          <p:nvPr userDrawn="1"/>
        </p:nvPicPr>
        <p:blipFill>
          <a:blip r:embed="rId7"/>
          <a:srcRect l="10183" r="17171"/>
          <a:stretch>
            <a:fillRect/>
          </a:stretch>
        </p:blipFill>
        <p:spPr>
          <a:xfrm>
            <a:off x="2460625" y="210312"/>
            <a:ext cx="2057400" cy="20574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rcRect b="7753"/>
          <a:stretch>
            <a:fillRect/>
          </a:stretch>
        </p:blipFill>
        <p:spPr>
          <a:xfrm>
            <a:off x="282574" y="210312"/>
            <a:ext cx="1856567" cy="2057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467" y="484094"/>
            <a:ext cx="7035800" cy="84516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196793" cy="4144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rcRect b="11316"/>
          <a:stretch>
            <a:fillRect/>
          </a:stretch>
        </p:blipFill>
        <p:spPr>
          <a:xfrm>
            <a:off x="428397" y="480354"/>
            <a:ext cx="798211" cy="850392"/>
          </a:xfrm>
          <a:prstGeom prst="rect">
            <a:avLst/>
          </a:prstGeom>
        </p:spPr>
      </p:pic>
      <p:sp>
        <p:nvSpPr>
          <p:cNvPr id="13" name="Slide Number Placeholder 6"/>
          <p:cNvSpPr txBox="1">
            <a:spLocks/>
          </p:cNvSpPr>
          <p:nvPr userDrawn="1"/>
        </p:nvSpPr>
        <p:spPr>
          <a:xfrm>
            <a:off x="8181181" y="6423585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3999B8-E3DE-064D-8E5C-D67EFC0D3C5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E3999B8-E3DE-064D-8E5C-D67EFC0D3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df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df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df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df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df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df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d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df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df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650" y="4624668"/>
            <a:ext cx="8542550" cy="933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ALICE Resources: 2012 Construction draft Budgets and 2012 Maintenance &amp; Operation draft Budgets </a:t>
            </a:r>
            <a:br>
              <a:rPr lang="en-US" dirty="0" smtClean="0"/>
            </a:br>
            <a:r>
              <a:rPr lang="en-US" dirty="0" smtClean="0"/>
              <a:t>and estimates for 2013-2015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840729"/>
            <a:ext cx="4038600" cy="74855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C. Decosse</a:t>
            </a:r>
          </a:p>
          <a:p>
            <a:r>
              <a:rPr lang="en-US" dirty="0" smtClean="0"/>
              <a:t>31</a:t>
            </a:r>
            <a:r>
              <a:rPr lang="en-US" baseline="30000" dirty="0" smtClean="0"/>
              <a:t>st</a:t>
            </a:r>
            <a:r>
              <a:rPr lang="en-US" dirty="0" smtClean="0"/>
              <a:t> meeting of the ALICE RRB</a:t>
            </a:r>
          </a:p>
          <a:p>
            <a:r>
              <a:rPr lang="en-US" dirty="0" smtClean="0"/>
              <a:t>CERN-RRB-11-084 &amp; CERN-RRB-11-086</a:t>
            </a:r>
          </a:p>
          <a:p>
            <a:r>
              <a:rPr lang="en-US" dirty="0" smtClean="0"/>
              <a:t>19 October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M&amp;O-A budget 2012-2015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5330649"/>
            <a:ext cx="8196793" cy="11402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Our operating model follows the LHC operating model with a schedule consisting of a 2-months Technical Stop (Jan-Feb 2012) followed by a 9-months Running (Mar-Nov 2012) and a 17‑months Shutdown (Dec 2012-Apr 2014).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8474" y="1338578"/>
            <a:ext cx="7761370" cy="403591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01328" y="1060508"/>
            <a:ext cx="75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kCHF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Reduction of the M&amp;O-A budget request for the period 2012-2014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2770" y="1431241"/>
            <a:ext cx="8278391" cy="504890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Reduction of the M&amp;O-A budget request 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548208"/>
            <a:ext cx="8196793" cy="45779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model for the replacement of the Online computers. Dataflow and control and monitoring nodes replaced on a 4-year cycle rather than 3 years used previously</a:t>
            </a:r>
          </a:p>
          <a:p>
            <a:r>
              <a:rPr lang="en-US" dirty="0" smtClean="0"/>
              <a:t>1 MCHF will be taken out from the accumulated cash and will be put on a special account to exclusively purchase</a:t>
            </a:r>
            <a:r>
              <a:rPr lang="en-US" dirty="0" smtClean="0"/>
              <a:t> Online </a:t>
            </a:r>
            <a:r>
              <a:rPr lang="en-US" dirty="0" smtClean="0"/>
              <a:t>computers, processors and LANs. Accordingly the online budget request has been reduced by 250 </a:t>
            </a:r>
            <a:r>
              <a:rPr lang="en-US" dirty="0" err="1" smtClean="0"/>
              <a:t>kCH</a:t>
            </a:r>
            <a:r>
              <a:rPr lang="en-US" dirty="0" smtClean="0"/>
              <a:t>/year for the next 4 years.</a:t>
            </a:r>
          </a:p>
          <a:p>
            <a:r>
              <a:rPr lang="en-US" dirty="0" smtClean="0"/>
              <a:t>A list of long-term consolidation projects has been agreed with the SG and will be financed from the accumulated cash surplus for a total amount of 785 kCHF over the next 4 years (consolidation of cooling systems, DSS nitrogen extinguish system, CO2 racks extinguish system, flooding system, UPS and L3 magnet ventilation).</a:t>
            </a:r>
          </a:p>
          <a:p>
            <a:r>
              <a:rPr lang="en-US" dirty="0" smtClean="0"/>
              <a:t>Budget requests for secretariat, test beam, laboratory operations and general services have been also reduced according to our needs.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785" y="1464771"/>
            <a:ext cx="2079587" cy="845166"/>
          </a:xfrm>
        </p:spPr>
        <p:txBody>
          <a:bodyPr/>
          <a:lstStyle/>
          <a:p>
            <a:r>
              <a:rPr lang="en-US" sz="3200" dirty="0" smtClean="0"/>
              <a:t>Sharing of the 2012 M&amp;O-A </a:t>
            </a:r>
            <a:r>
              <a:rPr lang="en-US" sz="3200" dirty="0" smtClean="0"/>
              <a:t>budget</a:t>
            </a:r>
            <a:br>
              <a:rPr lang="en-US" sz="3200" dirty="0" smtClean="0"/>
            </a:br>
            <a:r>
              <a:rPr lang="en-US" sz="3200" dirty="0" smtClean="0"/>
              <a:t>in CHF</a:t>
            </a:r>
            <a:br>
              <a:rPr lang="en-US" sz="3200" dirty="0" smtClean="0"/>
            </a:br>
            <a:r>
              <a:rPr lang="en-US" sz="1200" dirty="0" smtClean="0"/>
              <a:t>8.5 </a:t>
            </a:r>
            <a:r>
              <a:rPr lang="en-US" sz="1200" dirty="0" err="1" smtClean="0"/>
              <a:t>kchf</a:t>
            </a:r>
            <a:r>
              <a:rPr lang="en-US" sz="1200" dirty="0" smtClean="0"/>
              <a:t>/person</a:t>
            </a:r>
            <a:br>
              <a:rPr lang="en-US" sz="1200" dirty="0" smtClean="0"/>
            </a:br>
            <a:r>
              <a:rPr lang="en-US" sz="1200" dirty="0" smtClean="0"/>
              <a:t>10 </a:t>
            </a:r>
            <a:r>
              <a:rPr lang="en-US" sz="1200" dirty="0" err="1" smtClean="0"/>
              <a:t>kchf</a:t>
            </a:r>
            <a:r>
              <a:rPr lang="en-US" sz="1200" dirty="0" smtClean="0"/>
              <a:t>/person including energy for NMS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51751" y="34076"/>
            <a:ext cx="5033052" cy="643207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M&amp;O-C: CERN Investments on ALICE P2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face ageing infrastructures at LHC-P2 formerly L3-LEP-P2 and CERN as host laboratory continues investing.</a:t>
            </a:r>
          </a:p>
          <a:p>
            <a:r>
              <a:rPr lang="en-US" dirty="0" smtClean="0"/>
              <a:t>~ 1 MCHF for the large cranes in building SXL2 and SX2</a:t>
            </a:r>
          </a:p>
          <a:p>
            <a:r>
              <a:rPr lang="en-US" dirty="0" smtClean="0"/>
              <a:t>~ 450 kCHF for the entrance door of the SXL2 hall</a:t>
            </a:r>
          </a:p>
          <a:p>
            <a:r>
              <a:rPr lang="en-US" dirty="0" smtClean="0"/>
              <a:t>The building 3294 will have an addition floor for a cost of </a:t>
            </a:r>
            <a:br>
              <a:rPr lang="en-US" dirty="0" smtClean="0"/>
            </a:br>
            <a:r>
              <a:rPr lang="en-US" dirty="0" smtClean="0"/>
              <a:t>~ 400 kCHF.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466" y="131796"/>
            <a:ext cx="7240029" cy="845166"/>
          </a:xfrm>
        </p:spPr>
        <p:txBody>
          <a:bodyPr/>
          <a:lstStyle/>
          <a:p>
            <a:r>
              <a:rPr lang="en-US" sz="2800" dirty="0" smtClean="0"/>
              <a:t>Maintenance &amp; Operations Cat. B 2012 draft budget and estimates 2013-2015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45925" y="1107171"/>
            <a:ext cx="6495360" cy="539722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2012 M&amp;O-B draft budget by sub-projects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0518" y="1491944"/>
            <a:ext cx="8550825" cy="481519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Sharing of the 2012 M&amp;O-B draft budget by funding agencies and projects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3021" y="1794398"/>
            <a:ext cx="8648209" cy="451274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222714" y="1517399"/>
            <a:ext cx="75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kCHF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Memorandum of Understanding (MoU)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Africa signed the MoU in March 2011</a:t>
            </a:r>
          </a:p>
          <a:p>
            <a:r>
              <a:rPr lang="en-US" dirty="0" smtClean="0"/>
              <a:t>Still pending: Brazil and China</a:t>
            </a:r>
          </a:p>
          <a:p>
            <a:r>
              <a:rPr lang="en-US" dirty="0" smtClean="0"/>
              <a:t>Under preparation addendum for two Indian Institutes: Bose Institute in Kolkata and </a:t>
            </a:r>
            <a:r>
              <a:rPr lang="en-US" dirty="0" err="1" smtClean="0"/>
              <a:t>Gauhati</a:t>
            </a:r>
            <a:r>
              <a:rPr lang="en-US" dirty="0" smtClean="0"/>
              <a:t> University in </a:t>
            </a:r>
            <a:r>
              <a:rPr lang="en-US" dirty="0" err="1" smtClean="0"/>
              <a:t>Guwahati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2012 CORE draft budget</a:t>
            </a:r>
          </a:p>
          <a:p>
            <a:r>
              <a:rPr lang="en-US" dirty="0" smtClean="0"/>
              <a:t>Status of the Common Fund</a:t>
            </a:r>
          </a:p>
          <a:p>
            <a:r>
              <a:rPr lang="en-US" dirty="0" smtClean="0"/>
              <a:t>Maintenance and Operation cat A incomes</a:t>
            </a:r>
          </a:p>
          <a:p>
            <a:r>
              <a:rPr lang="en-US" dirty="0" smtClean="0"/>
              <a:t>M&amp;O-A current situation</a:t>
            </a:r>
          </a:p>
          <a:p>
            <a:r>
              <a:rPr lang="en-US" dirty="0" smtClean="0"/>
              <a:t>2012 M&amp;O-A draft budget and estimates for the period 2013-2015</a:t>
            </a:r>
          </a:p>
          <a:p>
            <a:r>
              <a:rPr lang="en-US" dirty="0" smtClean="0"/>
              <a:t>2012 sharing of the M&amp;O-A draft budget</a:t>
            </a:r>
          </a:p>
          <a:p>
            <a:r>
              <a:rPr lang="en-US" dirty="0" smtClean="0"/>
              <a:t>M&amp;O-C CERN investments at ALICE-P2</a:t>
            </a:r>
          </a:p>
          <a:p>
            <a:r>
              <a:rPr lang="en-US" dirty="0" smtClean="0"/>
              <a:t>2012 M&amp;O-B draft budget and estimates for the period 2013-2015</a:t>
            </a:r>
          </a:p>
          <a:p>
            <a:r>
              <a:rPr lang="en-US" dirty="0" smtClean="0"/>
              <a:t>2012 sharing of the M&amp;O-B draft budget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CORE Draft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40914"/>
            <a:ext cx="8196793" cy="4485249"/>
          </a:xfrm>
        </p:spPr>
        <p:txBody>
          <a:bodyPr/>
          <a:lstStyle/>
          <a:p>
            <a:r>
              <a:rPr lang="en-US" dirty="0" smtClean="0"/>
              <a:t>Construction still continues for EMCal/</a:t>
            </a:r>
            <a:r>
              <a:rPr lang="en-US" dirty="0" err="1" smtClean="0"/>
              <a:t>Dcal</a:t>
            </a:r>
            <a:r>
              <a:rPr lang="en-US" dirty="0" smtClean="0"/>
              <a:t> and TRD sub-projects.</a:t>
            </a:r>
          </a:p>
          <a:p>
            <a:r>
              <a:rPr lang="en-US" dirty="0" smtClean="0"/>
              <a:t>TRD: 10 super modules have been installed and 8 modules are under construction with the goal to install available modules during 2011/2012 technical stop and finish the installation during the 2013 long shutdown.</a:t>
            </a:r>
          </a:p>
          <a:p>
            <a:r>
              <a:rPr lang="en-US" dirty="0" smtClean="0"/>
              <a:t>DCal modules: production continues for installation during the 2013 shutdown. </a:t>
            </a:r>
            <a:endParaRPr lang="en-US" b="1" u="sng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70979" y="4190351"/>
            <a:ext cx="5850406" cy="2203812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467" y="280132"/>
            <a:ext cx="7035800" cy="845166"/>
          </a:xfrm>
        </p:spPr>
        <p:txBody>
          <a:bodyPr/>
          <a:lstStyle/>
          <a:p>
            <a:r>
              <a:rPr lang="en-US" dirty="0" smtClean="0"/>
              <a:t>CORE expenditure 1997-2010 estimate 2011 and draft 2012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9314" y="2231239"/>
            <a:ext cx="8905371" cy="409804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467" y="222496"/>
            <a:ext cx="7295650" cy="1078951"/>
          </a:xfrm>
        </p:spPr>
        <p:txBody>
          <a:bodyPr/>
          <a:lstStyle/>
          <a:p>
            <a:r>
              <a:rPr lang="en-US" sz="3200" dirty="0" smtClean="0"/>
              <a:t>Common Fund and C&amp;I contributions 1997-</a:t>
            </a:r>
            <a:r>
              <a:rPr lang="en-US" sz="3200" dirty="0" smtClean="0"/>
              <a:t>2011 </a:t>
            </a:r>
            <a:r>
              <a:rPr lang="en-US" sz="1600" dirty="0" smtClean="0"/>
              <a:t>in kCHF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8517" y="1195290"/>
            <a:ext cx="5515751" cy="524448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59024" y="4339436"/>
            <a:ext cx="16960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595959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1000" dirty="0" smtClean="0">
                <a:solidFill>
                  <a:srgbClr val="595959"/>
                </a:solidFill>
              </a:rPr>
              <a:t> 2 new institutes recently joined the</a:t>
            </a:r>
          </a:p>
          <a:p>
            <a:r>
              <a:rPr lang="en-US" sz="1000" dirty="0" smtClean="0">
                <a:solidFill>
                  <a:srgbClr val="595959"/>
                </a:solidFill>
              </a:rPr>
              <a:t>Collaboration, fees will be paid at the latest in Spring.</a:t>
            </a:r>
            <a:endParaRPr lang="en-US" sz="10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Fund 1998-Oct.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49826" y="4634536"/>
            <a:ext cx="75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kCHF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5667" y="1864028"/>
            <a:ext cx="8229600" cy="2770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M&amp;O Cat. A contributions 2002-2011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2888" y="1329260"/>
            <a:ext cx="8378273" cy="515327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992645" y="1190760"/>
            <a:ext cx="75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kCHF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Rules on outstanding contributions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on 1</a:t>
            </a:r>
            <a:r>
              <a:rPr lang="en-US" baseline="30000" dirty="0" smtClean="0"/>
              <a:t>st</a:t>
            </a:r>
            <a:r>
              <a:rPr lang="en-US" dirty="0" smtClean="0"/>
              <a:t> of September the outstanding amount is less than, or equal to, the current year’s contribution -&gt; CERN finance department sends a standard reminder to the Funding Agency requesting the payment within one month.</a:t>
            </a:r>
          </a:p>
          <a:p>
            <a:r>
              <a:rPr lang="en-US" dirty="0" smtClean="0"/>
              <a:t>If on 1</a:t>
            </a:r>
            <a:r>
              <a:rPr lang="en-US" baseline="30000" dirty="0" smtClean="0"/>
              <a:t>st</a:t>
            </a:r>
            <a:r>
              <a:rPr lang="en-US" dirty="0" smtClean="0"/>
              <a:t> of September the outstanding amount is larger than the current year’s contribution -&gt; The ALICE Management sends a letter to the Funding Agency announcing that, unless payment is made before the end of the year, the right to sign papers will be withdrawn as of December 31</a:t>
            </a:r>
            <a:r>
              <a:rPr lang="en-US" baseline="30000" dirty="0" smtClean="0"/>
              <a:t>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Letter already sent a few weeks ago to Prof. X. Li from CIAE Beijing for outstanding invoices.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M&amp;O-A 2011 current situation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463" y="1480726"/>
            <a:ext cx="8631563" cy="3063052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98474" y="4543778"/>
            <a:ext cx="8196793" cy="19457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We foresee an overspending the budget of ~ 1.5 MCHF at the end of 2011. This is mainly due to an increase of the gas consumption, the modification of the </a:t>
            </a:r>
            <a:r>
              <a:rPr lang="en-US" dirty="0" err="1" smtClean="0"/>
              <a:t>beampipe</a:t>
            </a:r>
            <a:r>
              <a:rPr lang="en-US" dirty="0" smtClean="0"/>
              <a:t> in the ZDC area, UPS, higher costs due to tight planning and intensive works done and to be done during the technical stops (2010-2011 and 2011-2012).</a:t>
            </a:r>
          </a:p>
          <a:p>
            <a:r>
              <a:rPr lang="en-US" dirty="0" smtClean="0"/>
              <a:t>431 kCHF have been paid in 2011 from commitments taken in 2010. We still have ~ 80 kCHF of open commitments from 2010 which are included in the total open commitments.</a:t>
            </a:r>
          </a:p>
          <a:p>
            <a:r>
              <a:rPr lang="en-US" dirty="0" smtClean="0"/>
              <a:t>Current cash balance 2,553 kCHF (still 534 kCHF of missing contributions).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31st Meeting of the ALICE RRB (RRB-2011-084/RRB-2011-086) - CD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E3999B8-E3DE-064D-8E5C-D67EFC0D3C5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39510" y="1200707"/>
            <a:ext cx="758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kCHF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3398</TotalTime>
  <Words>1320</Words>
  <Application>Microsoft Macintosh PowerPoint</Application>
  <PresentationFormat>On-screen Show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Advantage</vt:lpstr>
      <vt:lpstr>ALICE Resources: 2012 Construction draft Budgets and 2012 Maintenance &amp; Operation draft Budgets  and estimates for 2013-2015</vt:lpstr>
      <vt:lpstr>Summary of the presentation</vt:lpstr>
      <vt:lpstr>2012 CORE Draft Budget</vt:lpstr>
      <vt:lpstr>CORE expenditure 1997-2010 estimate 2011 and draft 2012</vt:lpstr>
      <vt:lpstr>Common Fund and C&amp;I contributions 1997-2011 in kCHF</vt:lpstr>
      <vt:lpstr>Common Fund 1998-Oct. 2011</vt:lpstr>
      <vt:lpstr>M&amp;O Cat. A contributions 2002-2011</vt:lpstr>
      <vt:lpstr>Rules on outstanding contributions</vt:lpstr>
      <vt:lpstr>M&amp;O-A 2011 current situation</vt:lpstr>
      <vt:lpstr>M&amp;O-A budget 2012-2015</vt:lpstr>
      <vt:lpstr>Reduction of the M&amp;O-A budget request for the period 2012-2014</vt:lpstr>
      <vt:lpstr>Reduction of the M&amp;O-A budget request (cont.)</vt:lpstr>
      <vt:lpstr>Sharing of the 2012 M&amp;O-A budget in CHF 8.5 kchf/person 10 kchf/person including energy for NMS</vt:lpstr>
      <vt:lpstr>M&amp;O-C: CERN Investments on ALICE P2 infrastructure</vt:lpstr>
      <vt:lpstr>Maintenance &amp; Operations Cat. B 2012 draft budget and estimates 2013-2015</vt:lpstr>
      <vt:lpstr>2012 M&amp;O-B draft budget by sub-projects</vt:lpstr>
      <vt:lpstr>Sharing of the 2012 M&amp;O-B draft budget by funding agencies and projects</vt:lpstr>
      <vt:lpstr>Status of Memorandum of Understanding (MoU)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 </dc:creator>
  <cp:lastModifiedBy>  </cp:lastModifiedBy>
  <cp:revision>46</cp:revision>
  <cp:lastPrinted>2011-10-17T10:55:29Z</cp:lastPrinted>
  <dcterms:created xsi:type="dcterms:W3CDTF">2011-10-17T07:20:24Z</dcterms:created>
  <dcterms:modified xsi:type="dcterms:W3CDTF">2011-10-17T11:10:57Z</dcterms:modified>
</cp:coreProperties>
</file>