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1701" r:id="rId3"/>
    <p:sldId id="1720" r:id="rId4"/>
    <p:sldId id="1724" r:id="rId5"/>
    <p:sldId id="1731" r:id="rId6"/>
    <p:sldId id="1732" r:id="rId7"/>
    <p:sldId id="161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re Cardon" initials="PC" lastIdx="2" clrIdx="0">
    <p:extLst>
      <p:ext uri="{19B8F6BF-5375-455C-9EA6-DF929625EA0E}">
        <p15:presenceInfo xmlns:p15="http://schemas.microsoft.com/office/powerpoint/2012/main" userId="S::pierre.cardon@cern.ch::2296b285-2372-49ab-9a5d-b4db580355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A9F"/>
    <a:srgbClr val="11CDB7"/>
    <a:srgbClr val="93453F"/>
    <a:srgbClr val="E4E4E4"/>
    <a:srgbClr val="CBCBCB"/>
    <a:srgbClr val="44546A"/>
    <a:srgbClr val="D1C6B2"/>
    <a:srgbClr val="D4D2BE"/>
    <a:srgbClr val="EFD8A2"/>
    <a:srgbClr val="3EB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2" autoAdjust="0"/>
    <p:restoredTop sz="88375" autoAdjust="0"/>
  </p:normalViewPr>
  <p:slideViewPr>
    <p:cSldViewPr snapToGrid="0">
      <p:cViewPr varScale="1">
        <p:scale>
          <a:sx n="107" d="100"/>
          <a:sy n="107" d="100"/>
        </p:scale>
        <p:origin x="1296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AA316-0A3B-4706-8A4C-C2637B5D58E9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DDB63-C943-4771-A766-4EE832F14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8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AD40C9B-51CE-428F-A5E9-5BB18DACF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4A2FD2C4-0F37-475F-AB79-27B085D3B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E366249-A034-432C-903B-3928A2716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89D12C-05B8-4419-B2E0-8D9AE64052B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882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AD40C9B-51CE-428F-A5E9-5BB18DACF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4A2FD2C4-0F37-475F-AB79-27B085D3B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E366249-A034-432C-903B-3928A2716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89D12C-05B8-4419-B2E0-8D9AE64052B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248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AD40C9B-51CE-428F-A5E9-5BB18DACF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4A2FD2C4-0F37-475F-AB79-27B085D3B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E366249-A034-432C-903B-3928A2716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89D12C-05B8-4419-B2E0-8D9AE64052B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027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DDB63-C943-4771-A766-4EE832F140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89D0B-7C58-1935-A490-66720BB2C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E3EC1482-E8C2-1C7B-0670-B360995563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23D2624F-93EE-CD50-FA37-41C7303CE1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F418A81A-ADB6-D5C5-7E8B-6F238C03BB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89D12C-05B8-4419-B2E0-8D9AE64052B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1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16FE-9589-4263-AFF5-38FC07387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66F996-32F4-4E97-9949-A729A9240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7D2F-E6D6-474C-92DC-0021B8374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2B09C-3D7F-473E-965E-20B1C5274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91874-5C0E-4D16-8967-0D8302E37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3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4427-9E40-4F61-8217-B41AAF6F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901B5B-2C84-433C-AFD7-7E4E9392BD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E2646-63C0-4B77-9B69-6EFA850F8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A21B8-283A-41EC-976B-31633DAE4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2729B-64AF-46BD-9967-0EBC51D2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1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20997A-DDA2-46F1-917C-6FC33C43A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464AE7-7C94-4D77-AC1F-3364A00A1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F6DF5-D4A0-4BC6-BF19-5C8CA514C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CCA96-80DA-4CFA-BB2B-367A3CB3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A28E9-A290-49B7-AA36-D7B99D74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35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69237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B191D-EB95-4A7A-B8DF-E636AE51B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F7FDC-DABA-496A-A875-7C756886E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9123B-5B9B-4DA2-97C7-41DC99D6A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7E61C-AE60-413A-A0DC-4F0E5477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6F219-0FAF-4ECC-8399-B47992C8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C6882-ECFF-4B52-A8E5-EE98E68E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C538E-D5E9-4C34-B93A-9B181CC3E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9115C-0EF7-4366-BF9B-65EC1309F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E093E-D2CE-4B61-8EE0-1939CC62A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5D508-B54A-4611-A979-8841611C1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83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6E95-6E1C-4523-82F7-EEE62871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A8306-2F68-4265-A41C-CA9279A1F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08F3E8-5B42-41FA-8B69-E5A8CD8C1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C0C41-CB5A-451F-AA0D-EF3070D70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ED777-DA53-4E97-980C-9BF155FF6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1CF06-1B04-4B68-A2F1-0D6B75A5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2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ED0CF-8265-4EEB-9D77-BE1DEE62E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A6FDA5-76E8-44DB-B98F-50BC64BA6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2176-D640-4962-996F-2333ED57E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DCCF3-D620-4A72-9C0A-FA499D2B0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A7E096-2DD4-46BE-9D6B-C28C5D6E18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F4B8F7-7985-4F5F-8CBD-24111AAB5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48B27F-92F9-4364-8DCA-6FABEA07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6D7B04-CBDF-4CEB-AFA0-732B56721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5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50E2A-9CDF-4006-A339-706769F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C4B94-A69D-42B6-AA94-95FEA2A7A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1D474-3767-4C0E-A36C-559F2F2BD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BCF8B-2FF2-4AB1-B39D-254D648E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5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5A7B49-4436-4313-A65C-15B6FA521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F05CA7-66EA-4CBE-8F33-F6E9F61FE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A88B8-9A27-4863-AD23-4F4DE66D3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44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E1262-28A6-424A-BC65-3DD8B938C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3EE5E-A294-49D1-9F51-9BBC39EB5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CE137-CAE1-46FB-BE32-22C521064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FB0D5-5D2C-492D-BFFB-483D1BD7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3CDEA7-3910-4547-AF7D-AC283433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5247F-BDA0-4F85-9DB3-D185CC63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17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5DF5-A93D-4D66-AEEA-B7E82CFA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DB25B5-6179-41E9-BD47-516E7A6783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73090-377E-474A-AFDA-8509EFCD8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7E7E62-3FAC-47E1-B02C-38663F1E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E9F0FC-E897-4B9E-95CC-15E577F27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FFDA7-1488-48FB-9F51-D93A8E34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0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F1BAFC-8E78-4248-8993-CABEAB545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8766F-131B-43C5-AEE6-3BE1E6943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57673-18A5-4240-BF13-F2EC64C64C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2FFDB-9571-4627-AE50-4DF167883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5FF02-DE26-49AE-AA58-F95AF1AA6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E149-D6D1-4A86-9F00-929CE2A8D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3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obs.smartrecruiters.com/CERN/744000048955471-civil-engineering-technician-sce-sam-ce-2025-48-ld-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4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142681" y="6551857"/>
            <a:ext cx="2601769" cy="803275"/>
          </a:xfrm>
        </p:spPr>
        <p:txBody>
          <a:bodyPr rtlCol="0">
            <a:normAutofit fontScale="62500" lnSpcReduction="20000"/>
          </a:bodyPr>
          <a:lstStyle/>
          <a:p>
            <a:pPr>
              <a:spcAft>
                <a:spcPts val="0"/>
              </a:spcAft>
              <a:defRPr/>
            </a:pPr>
            <a:r>
              <a:rPr lang="en-US" dirty="0">
                <a:latin typeface="Franklin Gothic Demi" panose="020B0703020102020204" pitchFamily="34" charset="0"/>
              </a:rPr>
              <a:t>May 23</a:t>
            </a:r>
            <a:r>
              <a:rPr lang="en-US" baseline="30000" dirty="0">
                <a:latin typeface="Franklin Gothic Demi" panose="020B0703020102020204" pitchFamily="34" charset="0"/>
              </a:rPr>
              <a:t>th</a:t>
            </a:r>
            <a:r>
              <a:rPr lang="en-US" dirty="0">
                <a:latin typeface="Franklin Gothic Demi" panose="020B0703020102020204" pitchFamily="34" charset="0"/>
              </a:rPr>
              <a:t>, 2025								</a:t>
            </a:r>
            <a:endParaRPr dirty="0">
              <a:solidFill>
                <a:srgbClr val="11CDB7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9503215-F023-4A46-80EF-AC7774AE68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5" b="1730"/>
          <a:stretch/>
        </p:blipFill>
        <p:spPr>
          <a:xfrm>
            <a:off x="7048773" y="1908425"/>
            <a:ext cx="2383178" cy="938596"/>
          </a:xfrm>
          <a:prstGeom prst="rect">
            <a:avLst/>
          </a:prstGeom>
        </p:spPr>
      </p:pic>
      <p:pic>
        <p:nvPicPr>
          <p:cNvPr id="18" name="Picture 17" descr="A picture containing sky, LEGO, toy, several&#10;&#10;Description automatically generated">
            <a:extLst>
              <a:ext uri="{FF2B5EF4-FFF2-40B4-BE49-F238E27FC236}">
                <a16:creationId xmlns:a16="http://schemas.microsoft.com/office/drawing/2014/main" id="{82BA1536-283A-4A34-92D3-AA5DA54EBA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249"/>
          <a:stretch/>
        </p:blipFill>
        <p:spPr bwMode="auto">
          <a:xfrm>
            <a:off x="0" y="17620"/>
            <a:ext cx="4832351" cy="68227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B1CD493-0542-4CCC-91A9-1453F1B36CE2}"/>
              </a:ext>
            </a:extLst>
          </p:cNvPr>
          <p:cNvSpPr txBox="1"/>
          <p:nvPr/>
        </p:nvSpPr>
        <p:spPr bwMode="auto">
          <a:xfrm>
            <a:off x="7267781" y="3754150"/>
            <a:ext cx="6722466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CH" sz="7200" spc="-12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S C E    SAM   CE  </a:t>
            </a:r>
            <a:endParaRPr lang="en-US" sz="7200" spc="-1200" dirty="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B52DA8-A3A8-4D00-BFD4-B94B0F94809F}"/>
              </a:ext>
            </a:extLst>
          </p:cNvPr>
          <p:cNvSpPr txBox="1"/>
          <p:nvPr/>
        </p:nvSpPr>
        <p:spPr bwMode="auto">
          <a:xfrm>
            <a:off x="57859" y="166741"/>
            <a:ext cx="4014079" cy="255454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fr-CH" sz="8000" spc="-1500" dirty="0">
                <a:solidFill>
                  <a:srgbClr val="0070C0"/>
                </a:solidFill>
                <a:latin typeface="Franklin Gothic Heavy" panose="020B0903020102020204" pitchFamily="34" charset="0"/>
              </a:rPr>
              <a:t>S   e   c   t   i  o  n m  e  </a:t>
            </a:r>
            <a:r>
              <a:rPr lang="fr-CH" sz="8000" spc="-1500" dirty="0" err="1">
                <a:solidFill>
                  <a:srgbClr val="0070C0"/>
                </a:solidFill>
                <a:latin typeface="Franklin Gothic Heavy" panose="020B0903020102020204" pitchFamily="34" charset="0"/>
              </a:rPr>
              <a:t>e</a:t>
            </a:r>
            <a:r>
              <a:rPr lang="fr-CH" sz="8000" spc="-1500" dirty="0">
                <a:solidFill>
                  <a:srgbClr val="0070C0"/>
                </a:solidFill>
                <a:latin typeface="Franklin Gothic Heavy" panose="020B0903020102020204" pitchFamily="34" charset="0"/>
              </a:rPr>
              <a:t>  t  i  n  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F358C9D-302D-316C-391B-3A73A2B25D2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7906"/>
            <a:ext cx="12192000" cy="685800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5591D735-08A5-76DA-4404-1CB701409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0005" y="216598"/>
            <a:ext cx="12242005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2025 Structure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685B45-7D08-969A-2B7C-41F45A7CA04D}"/>
              </a:ext>
            </a:extLst>
          </p:cNvPr>
          <p:cNvSpPr/>
          <p:nvPr/>
        </p:nvSpPr>
        <p:spPr>
          <a:xfrm>
            <a:off x="4054520" y="2128150"/>
            <a:ext cx="3963777" cy="3177659"/>
          </a:xfrm>
          <a:prstGeom prst="rect">
            <a:avLst/>
          </a:prstGeom>
          <a:solidFill>
            <a:srgbClr val="3FCD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C2A5DF-4FB3-4E62-B57F-DE9F6259C234}"/>
              </a:ext>
            </a:extLst>
          </p:cNvPr>
          <p:cNvSpPr/>
          <p:nvPr/>
        </p:nvSpPr>
        <p:spPr>
          <a:xfrm>
            <a:off x="4895577" y="956703"/>
            <a:ext cx="2295525" cy="877835"/>
          </a:xfrm>
          <a:prstGeom prst="rect">
            <a:avLst/>
          </a:prstGeom>
          <a:solidFill>
            <a:srgbClr val="3FCDFF">
              <a:alpha val="45000"/>
            </a:srgbClr>
          </a:solidFill>
          <a:ln w="6350">
            <a:solidFill>
              <a:srgbClr val="1F6A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Civil Engineering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6B82A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[SAM-CE]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SL: Alejandro Martínez</a:t>
            </a:r>
          </a:p>
          <a:p>
            <a:pPr algn="ctr">
              <a:spcBef>
                <a:spcPct val="0"/>
              </a:spcBef>
            </a:pPr>
            <a:r>
              <a: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DSL: Christophe Biot</a:t>
            </a:r>
            <a:endParaRPr lang="en-GB" altLang="en-US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2B05C2-A511-4CC4-505F-DE1FF6590A1E}"/>
              </a:ext>
            </a:extLst>
          </p:cNvPr>
          <p:cNvGrpSpPr/>
          <p:nvPr/>
        </p:nvGrpSpPr>
        <p:grpSpPr>
          <a:xfrm>
            <a:off x="4089944" y="2156727"/>
            <a:ext cx="3878348" cy="3108091"/>
            <a:chOff x="-1025457" y="3129116"/>
            <a:chExt cx="4633862" cy="3108091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31F8DEE-BA97-4F8F-BB0E-A7915D930D99}"/>
                </a:ext>
              </a:extLst>
            </p:cNvPr>
            <p:cNvSpPr/>
            <p:nvPr/>
          </p:nvSpPr>
          <p:spPr>
            <a:xfrm>
              <a:off x="1339125" y="3129116"/>
              <a:ext cx="2269280" cy="1623178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 w="6350">
              <a:solidFill>
                <a:srgbClr val="1F6A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GB" sz="1200" dirty="0">
                  <a:solidFill>
                    <a:srgbClr val="6B82A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Projects</a:t>
              </a:r>
            </a:p>
            <a:p>
              <a:pPr algn="ctr" eaLnBrk="1" fontAlgn="auto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Team referee: </a:t>
              </a:r>
              <a:b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Adem Kaymak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Faustine Cesca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Mehdi Lamrani 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Ellie Ingram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Denis Pazem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Florent Legay</a:t>
              </a: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2BC51F-2A2C-F34F-5E27-519333E2C80D}"/>
                </a:ext>
              </a:extLst>
            </p:cNvPr>
            <p:cNvSpPr/>
            <p:nvPr/>
          </p:nvSpPr>
          <p:spPr>
            <a:xfrm>
              <a:off x="1339125" y="4780871"/>
              <a:ext cx="2269280" cy="1456336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 w="6350">
              <a:solidFill>
                <a:srgbClr val="1F6A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GB" sz="1200" dirty="0">
                  <a:solidFill>
                    <a:srgbClr val="6B82A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Structure and envelope</a:t>
              </a:r>
            </a:p>
            <a:p>
              <a:pPr algn="ctr" eaLnBrk="1" fontAlgn="auto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Team referee: </a:t>
              </a:r>
              <a:b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Christophe Biot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Severin D’Armancourt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Aurelien Dodard 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Duncan Tarry</a:t>
              </a:r>
              <a:endParaRPr lang="en-GB" sz="1200" dirty="0">
                <a:solidFill>
                  <a:srgbClr val="6B82A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E754B8A-EB35-F7DD-5FA0-69BBB46CCCBA}"/>
                </a:ext>
              </a:extLst>
            </p:cNvPr>
            <p:cNvSpPr/>
            <p:nvPr/>
          </p:nvSpPr>
          <p:spPr>
            <a:xfrm>
              <a:off x="-1025457" y="3129116"/>
              <a:ext cx="2269280" cy="1623178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 w="6350">
              <a:solidFill>
                <a:srgbClr val="1F6A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GB" sz="1200" dirty="0">
                  <a:solidFill>
                    <a:srgbClr val="6B82A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Interior works</a:t>
              </a:r>
            </a:p>
            <a:p>
              <a:pPr algn="ctr" eaLnBrk="1" fontAlgn="auto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Team referee: </a:t>
              </a:r>
              <a:b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Jean-Jerome Espuche 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Boris Cabaud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Nicolas Duval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Sabine Roulet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Paulo Fonseca</a:t>
              </a: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5CFBA3D-D083-60A9-DCB2-74531BCCC21E}"/>
                </a:ext>
              </a:extLst>
            </p:cNvPr>
            <p:cNvSpPr/>
            <p:nvPr/>
          </p:nvSpPr>
          <p:spPr>
            <a:xfrm>
              <a:off x="-1025457" y="4780871"/>
              <a:ext cx="2269280" cy="1456336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 w="6350">
              <a:solidFill>
                <a:srgbClr val="1F6A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GB" sz="1200" dirty="0">
                  <a:solidFill>
                    <a:srgbClr val="6B82A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External works</a:t>
              </a:r>
            </a:p>
            <a:p>
              <a:pPr algn="ctr">
                <a:lnSpc>
                  <a:spcPts val="1100"/>
                </a:lnSpc>
                <a:defRPr/>
              </a:pP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Team referee: </a:t>
              </a:r>
              <a:b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-GB" sz="1100" dirty="0">
                  <a:solidFill>
                    <a:schemeClr val="tx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Mathieu Fontaine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Olivier Maquenhen</a:t>
              </a:r>
            </a:p>
            <a:p>
              <a:pPr algn="ctr">
                <a:defRPr/>
              </a:pPr>
              <a:r>
                <a:rPr lang="en-GB" sz="1100" dirty="0">
                  <a:solidFill>
                    <a:srgbClr val="7F7F7F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Mathis Rinaldi</a:t>
              </a: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defRPr/>
              </a:pPr>
              <a:endPara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7A208AF-EB86-5940-D79F-CCCF57CF943E}"/>
              </a:ext>
            </a:extLst>
          </p:cNvPr>
          <p:cNvCxnSpPr>
            <a:cxnSpLocks/>
            <a:stCxn id="23" idx="0"/>
            <a:endCxn id="62" idx="2"/>
          </p:cNvCxnSpPr>
          <p:nvPr/>
        </p:nvCxnSpPr>
        <p:spPr>
          <a:xfrm flipV="1">
            <a:off x="6036409" y="1834538"/>
            <a:ext cx="6931" cy="293612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AC247FF-8218-1C2C-BBB2-3793A4D9D120}"/>
              </a:ext>
            </a:extLst>
          </p:cNvPr>
          <p:cNvSpPr/>
          <p:nvPr/>
        </p:nvSpPr>
        <p:spPr>
          <a:xfrm>
            <a:off x="4921237" y="5634066"/>
            <a:ext cx="2295525" cy="962830"/>
          </a:xfrm>
          <a:prstGeom prst="rect">
            <a:avLst/>
          </a:prstGeom>
          <a:solidFill>
            <a:srgbClr val="3FCDFF">
              <a:alpha val="45000"/>
            </a:srgbClr>
          </a:solidFill>
          <a:ln w="6350">
            <a:solidFill>
              <a:srgbClr val="1F6A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defRPr/>
            </a:pPr>
            <a:r>
              <a:rPr lang="en-GB" sz="1200" dirty="0">
                <a:solidFill>
                  <a:srgbClr val="6B82A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SERCO team</a:t>
            </a:r>
          </a:p>
          <a:p>
            <a:pPr algn="ctr">
              <a:defRPr/>
            </a:pPr>
            <a:r>
              <a: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Jean Michel Ecuvillon</a:t>
            </a:r>
          </a:p>
          <a:p>
            <a:pPr algn="ctr" fontAlgn="auto">
              <a:spcBef>
                <a:spcPts val="0"/>
              </a:spcBef>
              <a:defRPr/>
            </a:pPr>
            <a:r>
              <a: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Gael Antoniazzi</a:t>
            </a:r>
          </a:p>
          <a:p>
            <a:pPr algn="ctr" fontAlgn="auto">
              <a:spcBef>
                <a:spcPts val="0"/>
              </a:spcBef>
              <a:defRPr/>
            </a:pPr>
            <a:r>
              <a: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Frederic Coupe</a:t>
            </a:r>
          </a:p>
          <a:p>
            <a:pPr algn="ctr" fontAlgn="auto">
              <a:spcBef>
                <a:spcPts val="0"/>
              </a:spcBef>
              <a:defRPr/>
            </a:pPr>
            <a:r>
              <a:rPr lang="en-GB" sz="1100" dirty="0">
                <a:solidFill>
                  <a:srgbClr val="7F7F7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Philippe Sagnes &amp; team</a:t>
            </a:r>
            <a:endParaRPr lang="en-GB" altLang="en-US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7A65AE5-4575-919C-06A2-EF18142BBCDB}"/>
              </a:ext>
            </a:extLst>
          </p:cNvPr>
          <p:cNvSpPr/>
          <p:nvPr/>
        </p:nvSpPr>
        <p:spPr>
          <a:xfrm rot="5400000">
            <a:off x="5920062" y="3425986"/>
            <a:ext cx="217977" cy="39776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6F9638-C39D-372B-DBFE-028C8CE3325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607212" y="6115481"/>
            <a:ext cx="1314025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992E90D-1F22-CFAD-BDE5-3AC322249CCB}"/>
              </a:ext>
            </a:extLst>
          </p:cNvPr>
          <p:cNvCxnSpPr>
            <a:cxnSpLocks/>
          </p:cNvCxnSpPr>
          <p:nvPr/>
        </p:nvCxnSpPr>
        <p:spPr>
          <a:xfrm flipV="1">
            <a:off x="3607212" y="2685200"/>
            <a:ext cx="0" cy="343028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6E98388-E2A6-2D2B-D9E1-960C53FAE387}"/>
              </a:ext>
            </a:extLst>
          </p:cNvPr>
          <p:cNvCxnSpPr>
            <a:cxnSpLocks/>
          </p:cNvCxnSpPr>
          <p:nvPr/>
        </p:nvCxnSpPr>
        <p:spPr>
          <a:xfrm flipH="1">
            <a:off x="3607212" y="2685200"/>
            <a:ext cx="48273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74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F358C9D-302D-316C-391B-3A73A2B25D2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5591D735-08A5-76DA-4404-1CB701409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6598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Tickets backlog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A72FE5-BDB0-4910-529A-6AFEE7DD8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591" y="4362035"/>
            <a:ext cx="3204435" cy="22793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F30694-9EE1-4CAF-8BF0-947B11C13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406" y="822804"/>
            <a:ext cx="9501188" cy="3399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7F044A-5781-9099-3554-E849E07A08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4462" y="4338746"/>
            <a:ext cx="3358205" cy="240318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F38DBE-3BBA-864A-A1AE-E8A4C380193B}"/>
              </a:ext>
            </a:extLst>
          </p:cNvPr>
          <p:cNvCxnSpPr/>
          <p:nvPr/>
        </p:nvCxnSpPr>
        <p:spPr>
          <a:xfrm>
            <a:off x="4656512" y="5382526"/>
            <a:ext cx="2547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0CD6546-20FC-5432-B7FC-7CE896D10D2D}"/>
              </a:ext>
            </a:extLst>
          </p:cNvPr>
          <p:cNvSpPr txBox="1"/>
          <p:nvPr/>
        </p:nvSpPr>
        <p:spPr>
          <a:xfrm>
            <a:off x="4527665" y="5456947"/>
            <a:ext cx="3054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1F6A9F"/>
                </a:solidFill>
              </a:rPr>
              <a:t>11 tickets </a:t>
            </a:r>
            <a:r>
              <a:rPr lang="fr-CH" dirty="0" err="1">
                <a:solidFill>
                  <a:srgbClr val="1F6A9F"/>
                </a:solidFill>
              </a:rPr>
              <a:t>created</a:t>
            </a:r>
            <a:r>
              <a:rPr lang="fr-CH" dirty="0">
                <a:solidFill>
                  <a:srgbClr val="1F6A9F"/>
                </a:solidFill>
              </a:rPr>
              <a:t> in 2023 or </a:t>
            </a:r>
            <a:r>
              <a:rPr lang="fr-CH" dirty="0" err="1">
                <a:solidFill>
                  <a:srgbClr val="1F6A9F"/>
                </a:solidFill>
              </a:rPr>
              <a:t>before</a:t>
            </a:r>
            <a:r>
              <a:rPr lang="fr-CH" dirty="0">
                <a:solidFill>
                  <a:srgbClr val="1F6A9F"/>
                </a:solidFill>
              </a:rPr>
              <a:t> </a:t>
            </a:r>
            <a:r>
              <a:rPr lang="fr-CH" dirty="0" err="1">
                <a:solidFill>
                  <a:srgbClr val="1F6A9F"/>
                </a:solidFill>
              </a:rPr>
              <a:t>resolved</a:t>
            </a:r>
            <a:r>
              <a:rPr lang="fr-CH" dirty="0">
                <a:solidFill>
                  <a:srgbClr val="1F6A9F"/>
                </a:solidFill>
              </a:rPr>
              <a:t> </a:t>
            </a:r>
            <a:r>
              <a:rPr lang="fr-CH" dirty="0" err="1">
                <a:solidFill>
                  <a:srgbClr val="1F6A9F"/>
                </a:solidFill>
              </a:rPr>
              <a:t>since</a:t>
            </a:r>
            <a:r>
              <a:rPr lang="fr-CH" dirty="0">
                <a:solidFill>
                  <a:srgbClr val="1F6A9F"/>
                </a:solidFill>
              </a:rPr>
              <a:t> last meeting</a:t>
            </a:r>
            <a:endParaRPr lang="en-GB" dirty="0">
              <a:solidFill>
                <a:srgbClr val="1F6A9F"/>
              </a:solidFill>
            </a:endParaRPr>
          </a:p>
        </p:txBody>
      </p:sp>
      <p:pic>
        <p:nvPicPr>
          <p:cNvPr id="12" name="Graphic 11" descr="Thumbs up sign outline">
            <a:extLst>
              <a:ext uri="{FF2B5EF4-FFF2-40B4-BE49-F238E27FC236}">
                <a16:creationId xmlns:a16="http://schemas.microsoft.com/office/drawing/2014/main" id="{436E0AEA-0649-65AC-E580-6501C903D0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04857" y="4836333"/>
            <a:ext cx="450272" cy="45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0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F358C9D-302D-316C-391B-3A73A2B25D2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5591D735-08A5-76DA-4404-1CB701409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6598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FR" sz="3500" dirty="0" err="1">
                <a:solidFill>
                  <a:srgbClr val="4C7FAE"/>
                </a:solidFill>
              </a:rPr>
              <a:t>Other</a:t>
            </a:r>
            <a:r>
              <a:rPr lang="fr-FR" sz="3500" dirty="0">
                <a:solidFill>
                  <a:srgbClr val="4C7FAE"/>
                </a:solidFill>
              </a:rPr>
              <a:t> </a:t>
            </a:r>
            <a:r>
              <a:rPr lang="fr-FR" sz="3500" dirty="0" err="1">
                <a:solidFill>
                  <a:srgbClr val="4C7FAE"/>
                </a:solidFill>
              </a:rPr>
              <a:t>subjects</a:t>
            </a:r>
            <a:endParaRPr lang="fr-FR" sz="3500" dirty="0">
              <a:solidFill>
                <a:srgbClr val="4C7FAE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8A8B66-7813-7973-BD53-49653747C068}"/>
              </a:ext>
            </a:extLst>
          </p:cNvPr>
          <p:cNvSpPr txBox="1"/>
          <p:nvPr/>
        </p:nvSpPr>
        <p:spPr>
          <a:xfrm>
            <a:off x="7109607" y="4794743"/>
            <a:ext cx="4864494" cy="1846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REMINDER: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Samuel Adam pour pilotage renouvellement Contrats Cadre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Samuel Adam pour relecture DO/IT autres contrats avant diffusion a 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C. Biot comme réfèrent support pour toutes les DO/IT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3D56B3-8389-6591-D867-15FB80A4CBAB}"/>
              </a:ext>
            </a:extLst>
          </p:cNvPr>
          <p:cNvSpPr txBox="1"/>
          <p:nvPr/>
        </p:nvSpPr>
        <p:spPr>
          <a:xfrm>
            <a:off x="217899" y="851203"/>
            <a:ext cx="5650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fr-CH" sz="1400" u="sng" dirty="0"/>
              <a:t>Formations obligatoires (</a:t>
            </a:r>
            <a:r>
              <a:rPr lang="fr-CH" sz="1400" u="sng" dirty="0" err="1"/>
              <a:t>reminder</a:t>
            </a:r>
            <a:r>
              <a:rPr lang="fr-CH" sz="1400" u="sng" dirty="0"/>
              <a:t>) </a:t>
            </a: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/>
              <a:t>Un des objectifs du département pour 2025 est de compléter les formations obligatoires de tous les membres SCE.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/>
              <a:t>Merci de vous inscrire aux formations obligatoires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03B494-984B-C981-B246-7B6A04EC0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883" y="123144"/>
            <a:ext cx="4681117" cy="32615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E9CB45E-6858-8CB9-8FE2-2C3F1D74FD14}"/>
              </a:ext>
            </a:extLst>
          </p:cNvPr>
          <p:cNvSpPr/>
          <p:nvPr/>
        </p:nvSpPr>
        <p:spPr>
          <a:xfrm>
            <a:off x="6834284" y="1964656"/>
            <a:ext cx="1410056" cy="6409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313C9C-F286-3C32-BBB4-D1F3942CD34C}"/>
              </a:ext>
            </a:extLst>
          </p:cNvPr>
          <p:cNvSpPr txBox="1"/>
          <p:nvPr/>
        </p:nvSpPr>
        <p:spPr>
          <a:xfrm>
            <a:off x="235554" y="1964656"/>
            <a:ext cx="6261482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fr-CH" sz="1400" u="sng" dirty="0"/>
              <a:t>LD publié pour technicien Génie civil: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hlinkClick r:id="rId5"/>
              </a:rPr>
              <a:t>CERN Civil Engineering Technician (SCE-SAM-CE-2025-48-LD) | </a:t>
            </a:r>
            <a:r>
              <a:rPr lang="en-GB" sz="1400" dirty="0" err="1">
                <a:hlinkClick r:id="rId5"/>
              </a:rPr>
              <a:t>SmartRecruiters</a:t>
            </a:r>
            <a:endParaRPr lang="en-GB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Conscious hiring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Video interviews analysis on-going</a:t>
            </a:r>
          </a:p>
          <a:p>
            <a:pPr>
              <a:spcBef>
                <a:spcPts val="900"/>
              </a:spcBef>
              <a:spcAft>
                <a:spcPts val="400"/>
              </a:spcAft>
            </a:pPr>
            <a:r>
              <a:rPr lang="en-GB" sz="1400" u="sng" dirty="0"/>
              <a:t>QUEST/ORIGIN to be published in the coming days</a:t>
            </a:r>
            <a:endParaRPr lang="fr-CH" sz="1400" u="sng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E3084299-8E0B-5E6A-3D26-83814A230780}"/>
              </a:ext>
            </a:extLst>
          </p:cNvPr>
          <p:cNvSpPr/>
          <p:nvPr/>
        </p:nvSpPr>
        <p:spPr>
          <a:xfrm>
            <a:off x="4856215" y="1442210"/>
            <a:ext cx="1533636" cy="1592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30A9E3-7E11-6E98-EEB0-6E0326C1A8D9}"/>
              </a:ext>
            </a:extLst>
          </p:cNvPr>
          <p:cNvSpPr txBox="1"/>
          <p:nvPr/>
        </p:nvSpPr>
        <p:spPr>
          <a:xfrm>
            <a:off x="217899" y="3465676"/>
            <a:ext cx="11874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fr-CH" sz="1400" u="sng" dirty="0"/>
              <a:t>OSVC:</a:t>
            </a: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 err="1"/>
              <a:t>Pay</a:t>
            </a:r>
            <a:r>
              <a:rPr lang="fr-CH" sz="1400" dirty="0"/>
              <a:t> attention to Technical </a:t>
            </a:r>
            <a:r>
              <a:rPr lang="fr-CH" sz="1400" dirty="0" err="1"/>
              <a:t>responsible</a:t>
            </a:r>
            <a:r>
              <a:rPr lang="fr-CH" sz="1400" dirty="0"/>
              <a:t> </a:t>
            </a:r>
            <a:r>
              <a:rPr lang="fr-CH" sz="1400" dirty="0" err="1"/>
              <a:t>when</a:t>
            </a:r>
            <a:r>
              <a:rPr lang="fr-CH" sz="1400" dirty="0"/>
              <a:t> </a:t>
            </a:r>
            <a:r>
              <a:rPr lang="fr-CH" sz="1400" dirty="0" err="1"/>
              <a:t>creating</a:t>
            </a:r>
            <a:r>
              <a:rPr lang="fr-CH" sz="1400" dirty="0"/>
              <a:t> OSVC </a:t>
            </a:r>
            <a:r>
              <a:rPr lang="fr-CH" sz="1400" dirty="0" err="1"/>
              <a:t>directly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the INFOR ODM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/>
              <a:t>A solution has been </a:t>
            </a:r>
            <a:r>
              <a:rPr lang="fr-CH" sz="1400" dirty="0" err="1"/>
              <a:t>found</a:t>
            </a:r>
            <a:r>
              <a:rPr lang="fr-CH" sz="1400" dirty="0"/>
              <a:t> and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being</a:t>
            </a:r>
            <a:r>
              <a:rPr lang="fr-CH" sz="1400" dirty="0"/>
              <a:t> </a:t>
            </a:r>
            <a:r>
              <a:rPr lang="fr-CH" sz="1400" dirty="0" err="1"/>
              <a:t>implemented</a:t>
            </a:r>
            <a:r>
              <a:rPr lang="fr-CH" sz="1400" dirty="0"/>
              <a:t>. The TECH1 of the </a:t>
            </a:r>
            <a:r>
              <a:rPr lang="fr-CH" sz="1400" dirty="0" err="1"/>
              <a:t>contract</a:t>
            </a:r>
            <a:r>
              <a:rPr lang="fr-CH" sz="1400" dirty="0"/>
              <a:t> </a:t>
            </a:r>
            <a:r>
              <a:rPr lang="fr-CH" sz="1400" dirty="0" err="1"/>
              <a:t>will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inserted</a:t>
            </a:r>
            <a:r>
              <a:rPr lang="fr-CH" sz="1400" dirty="0"/>
              <a:t> </a:t>
            </a:r>
            <a:r>
              <a:rPr lang="fr-CH" sz="1400" dirty="0" err="1"/>
              <a:t>automatically</a:t>
            </a:r>
            <a:r>
              <a:rPr lang="fr-CH" sz="1400" dirty="0"/>
              <a:t> in the OSVC. Patience till </a:t>
            </a:r>
            <a:r>
              <a:rPr lang="fr-CH" sz="1400" dirty="0" err="1"/>
              <a:t>implementation</a:t>
            </a:r>
            <a:r>
              <a:rPr lang="fr-CH" sz="1400" dirty="0"/>
              <a:t> </a:t>
            </a:r>
            <a:r>
              <a:rPr lang="fr-CH" sz="1400" dirty="0" err="1"/>
              <a:t>done</a:t>
            </a: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2331F5-79F0-F44E-F0B3-1DBA8E210C8C}"/>
              </a:ext>
            </a:extLst>
          </p:cNvPr>
          <p:cNvSpPr txBox="1"/>
          <p:nvPr/>
        </p:nvSpPr>
        <p:spPr>
          <a:xfrm>
            <a:off x="217899" y="4362688"/>
            <a:ext cx="1187408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fr-CH" sz="1400" u="sng" dirty="0"/>
              <a:t>Frame contracts:</a:t>
            </a: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/>
              <a:t>ALTRAD </a:t>
            </a:r>
            <a:r>
              <a:rPr lang="fr-CH" sz="1400" dirty="0" err="1"/>
              <a:t>will</a:t>
            </a:r>
            <a:r>
              <a:rPr lang="fr-CH" sz="1400" dirty="0"/>
              <a:t> </a:t>
            </a:r>
            <a:r>
              <a:rPr lang="fr-CH" sz="1400" dirty="0" err="1"/>
              <a:t>possibly</a:t>
            </a:r>
            <a:r>
              <a:rPr lang="fr-CH" sz="1400" dirty="0"/>
              <a:t> abandon the new </a:t>
            </a:r>
            <a:r>
              <a:rPr lang="fr-CH" sz="1400" dirty="0" err="1"/>
              <a:t>contract</a:t>
            </a:r>
            <a:r>
              <a:rPr lang="fr-CH" sz="1400" dirty="0"/>
              <a:t>. No more </a:t>
            </a:r>
            <a:r>
              <a:rPr lang="fr-CH" sz="1400" dirty="0" err="1"/>
              <a:t>orders</a:t>
            </a:r>
            <a:r>
              <a:rPr lang="fr-CH" sz="1400" dirty="0"/>
              <a:t> for ALTRAD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1400" dirty="0"/>
              <a:t>MARTI french </a:t>
            </a:r>
            <a:r>
              <a:rPr lang="fr-CH" sz="1400" dirty="0" err="1"/>
              <a:t>side</a:t>
            </a:r>
            <a:r>
              <a:rPr lang="fr-CH" sz="1400" dirty="0"/>
              <a:t> </a:t>
            </a:r>
            <a:r>
              <a:rPr lang="fr-CH" sz="1400" dirty="0" err="1"/>
              <a:t>fully</a:t>
            </a:r>
            <a:r>
              <a:rPr lang="fr-CH" sz="1400" dirty="0"/>
              <a:t> </a:t>
            </a:r>
            <a:r>
              <a:rPr lang="fr-CH" sz="1400" dirty="0" err="1"/>
              <a:t>committed</a:t>
            </a:r>
            <a:r>
              <a:rPr lang="fr-CH" sz="1400" dirty="0"/>
              <a:t>. </a:t>
            </a:r>
            <a:r>
              <a:rPr lang="fr-CH" sz="1400" dirty="0" err="1"/>
              <a:t>Waiting</a:t>
            </a:r>
            <a:r>
              <a:rPr lang="fr-CH" sz="1400" dirty="0"/>
              <a:t> for FC </a:t>
            </a:r>
            <a:r>
              <a:rPr lang="fr-CH" sz="1400" dirty="0" err="1"/>
              <a:t>approval</a:t>
            </a:r>
            <a:r>
              <a:rPr lang="fr-CH" sz="1400" dirty="0"/>
              <a:t> for enveloppe </a:t>
            </a:r>
            <a:r>
              <a:rPr lang="fr-CH" sz="1400"/>
              <a:t>increase</a:t>
            </a: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38C39D-F59D-0685-D8EF-27032B066371}"/>
              </a:ext>
            </a:extLst>
          </p:cNvPr>
          <p:cNvSpPr txBox="1"/>
          <p:nvPr/>
        </p:nvSpPr>
        <p:spPr>
          <a:xfrm>
            <a:off x="235554" y="5194852"/>
            <a:ext cx="65987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u="sng" dirty="0" err="1"/>
              <a:t>Earthworks</a:t>
            </a:r>
            <a:r>
              <a:rPr lang="fr-CH" u="sng" dirty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All modifications </a:t>
            </a:r>
            <a:r>
              <a:rPr lang="fr-CH" sz="1400" dirty="0" err="1"/>
              <a:t>wrt</a:t>
            </a:r>
            <a:r>
              <a:rPr lang="fr-CH" sz="1400" dirty="0"/>
              <a:t> VIC (or </a:t>
            </a:r>
            <a:r>
              <a:rPr lang="fr-CH" sz="1400" dirty="0" err="1"/>
              <a:t>technical</a:t>
            </a:r>
            <a:r>
              <a:rPr lang="fr-CH" sz="1400" dirty="0"/>
              <a:t> </a:t>
            </a:r>
            <a:r>
              <a:rPr lang="fr-CH" sz="1400" dirty="0" err="1"/>
              <a:t>visits</a:t>
            </a:r>
            <a:r>
              <a:rPr lang="fr-CH" sz="1400" dirty="0"/>
              <a:t>) </a:t>
            </a:r>
            <a:r>
              <a:rPr lang="fr-CH" sz="1400" dirty="0" err="1"/>
              <a:t>agreements</a:t>
            </a:r>
            <a:r>
              <a:rPr lang="fr-CH" sz="1400" dirty="0"/>
              <a:t> must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communicated</a:t>
            </a:r>
            <a:r>
              <a:rPr lang="fr-CH" sz="1400" dirty="0"/>
              <a:t> </a:t>
            </a:r>
            <a:r>
              <a:rPr lang="fr-CH" sz="1400" dirty="0" err="1"/>
              <a:t>beforehand</a:t>
            </a:r>
            <a:r>
              <a:rPr lang="fr-CH" sz="1400" dirty="0"/>
              <a:t> to the </a:t>
            </a:r>
            <a:r>
              <a:rPr lang="fr-CH" sz="1400" dirty="0" err="1"/>
              <a:t>owners</a:t>
            </a:r>
            <a:r>
              <a:rPr lang="fr-CH" sz="1400" dirty="0"/>
              <a:t> of the networks (EN/EL, EN/CV, </a:t>
            </a:r>
            <a:r>
              <a:rPr lang="fr-CH" sz="1400" dirty="0" err="1"/>
              <a:t>Fiber</a:t>
            </a:r>
            <a:r>
              <a:rPr lang="fr-CH" sz="1400" dirty="0"/>
              <a:t> </a:t>
            </a:r>
            <a:r>
              <a:rPr lang="fr-CH" sz="1400" dirty="0" err="1"/>
              <a:t>optics</a:t>
            </a:r>
            <a:r>
              <a:rPr lang="fr-CH" sz="1400" dirty="0"/>
              <a:t>, etc…)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Do not </a:t>
            </a:r>
            <a:r>
              <a:rPr lang="fr-CH" sz="1400" dirty="0" err="1"/>
              <a:t>forget</a:t>
            </a:r>
            <a:r>
              <a:rPr lang="fr-CH" sz="1400" dirty="0"/>
              <a:t> HAP </a:t>
            </a:r>
            <a:r>
              <a:rPr lang="fr-CH" sz="1400" dirty="0" err="1"/>
              <a:t>diags</a:t>
            </a:r>
            <a:r>
              <a:rPr lang="fr-CH" sz="1400" dirty="0"/>
              <a:t> </a:t>
            </a:r>
            <a:r>
              <a:rPr lang="fr-CH" sz="1400" dirty="0" err="1"/>
              <a:t>before</a:t>
            </a:r>
            <a:r>
              <a:rPr lang="fr-CH" sz="1400" dirty="0"/>
              <a:t> </a:t>
            </a:r>
            <a:r>
              <a:rPr lang="fr-CH" sz="1400" dirty="0" err="1"/>
              <a:t>any</a:t>
            </a:r>
            <a:r>
              <a:rPr lang="fr-CH" sz="1400" dirty="0"/>
              <a:t> road </a:t>
            </a:r>
            <a:r>
              <a:rPr lang="fr-CH" sz="1400" dirty="0" err="1"/>
              <a:t>works</a:t>
            </a:r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r>
              <a:rPr lang="fr-CH" sz="1400" u="sng" dirty="0"/>
              <a:t>PdP :</a:t>
            </a:r>
            <a:r>
              <a:rPr lang="fr-CH" sz="1400" dirty="0"/>
              <a:t> </a:t>
            </a:r>
            <a:r>
              <a:rPr lang="fr-CH" sz="1400" dirty="0" err="1"/>
              <a:t>Please</a:t>
            </a:r>
            <a:r>
              <a:rPr lang="fr-CH" sz="1400" dirty="0"/>
              <a:t> </a:t>
            </a:r>
            <a:r>
              <a:rPr lang="fr-CH" sz="1400" dirty="0" err="1"/>
              <a:t>make</a:t>
            </a:r>
            <a:r>
              <a:rPr lang="fr-CH" sz="1400" dirty="0"/>
              <a:t> sure </a:t>
            </a:r>
            <a:r>
              <a:rPr lang="fr-CH" sz="1400" dirty="0" err="1"/>
              <a:t>that</a:t>
            </a:r>
            <a:r>
              <a:rPr lang="fr-CH" sz="1400" dirty="0"/>
              <a:t> all </a:t>
            </a:r>
            <a:r>
              <a:rPr lang="fr-CH" sz="1400" dirty="0" err="1"/>
              <a:t>your</a:t>
            </a:r>
            <a:r>
              <a:rPr lang="fr-CH" sz="1400" dirty="0"/>
              <a:t> PdP are up to date !</a:t>
            </a:r>
          </a:p>
        </p:txBody>
      </p:sp>
    </p:spTree>
    <p:extLst>
      <p:ext uri="{BB962C8B-B14F-4D97-AF65-F5344CB8AC3E}">
        <p14:creationId xmlns:p14="http://schemas.microsoft.com/office/powerpoint/2010/main" val="3265257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842E11B4-CC8E-2681-2737-C307F4598CE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ECA98-04F7-4075-A64C-530EE0526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5</a:t>
            </a:fld>
            <a:endParaRPr lang="en-US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859687AE-3725-10B3-F391-9F1477467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6598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FR" sz="3500" dirty="0">
                <a:solidFill>
                  <a:srgbClr val="4C7FAE"/>
                </a:solidFill>
              </a:rPr>
              <a:t>SITE-CONS budget follow-up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C368142-5DD1-2840-7B17-2396490F6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829259"/>
              </p:ext>
            </p:extLst>
          </p:nvPr>
        </p:nvGraphicFramePr>
        <p:xfrm>
          <a:off x="670469" y="964609"/>
          <a:ext cx="10759531" cy="5399166"/>
        </p:xfrm>
        <a:graphic>
          <a:graphicData uri="http://schemas.openxmlformats.org/drawingml/2006/table">
            <a:tbl>
              <a:tblPr/>
              <a:tblGrid>
                <a:gridCol w="1295856">
                  <a:extLst>
                    <a:ext uri="{9D8B030D-6E8A-4147-A177-3AD203B41FA5}">
                      <a16:colId xmlns:a16="http://schemas.microsoft.com/office/drawing/2014/main" val="3641284186"/>
                    </a:ext>
                  </a:extLst>
                </a:gridCol>
                <a:gridCol w="785367">
                  <a:extLst>
                    <a:ext uri="{9D8B030D-6E8A-4147-A177-3AD203B41FA5}">
                      <a16:colId xmlns:a16="http://schemas.microsoft.com/office/drawing/2014/main" val="116335361"/>
                    </a:ext>
                  </a:extLst>
                </a:gridCol>
                <a:gridCol w="3709350">
                  <a:extLst>
                    <a:ext uri="{9D8B030D-6E8A-4147-A177-3AD203B41FA5}">
                      <a16:colId xmlns:a16="http://schemas.microsoft.com/office/drawing/2014/main" val="1285959814"/>
                    </a:ext>
                  </a:extLst>
                </a:gridCol>
                <a:gridCol w="869946">
                  <a:extLst>
                    <a:ext uri="{9D8B030D-6E8A-4147-A177-3AD203B41FA5}">
                      <a16:colId xmlns:a16="http://schemas.microsoft.com/office/drawing/2014/main" val="2331060381"/>
                    </a:ext>
                  </a:extLst>
                </a:gridCol>
                <a:gridCol w="1042122">
                  <a:extLst>
                    <a:ext uri="{9D8B030D-6E8A-4147-A177-3AD203B41FA5}">
                      <a16:colId xmlns:a16="http://schemas.microsoft.com/office/drawing/2014/main" val="612979361"/>
                    </a:ext>
                  </a:extLst>
                </a:gridCol>
                <a:gridCol w="1159926">
                  <a:extLst>
                    <a:ext uri="{9D8B030D-6E8A-4147-A177-3AD203B41FA5}">
                      <a16:colId xmlns:a16="http://schemas.microsoft.com/office/drawing/2014/main" val="2635218066"/>
                    </a:ext>
                  </a:extLst>
                </a:gridCol>
                <a:gridCol w="797450">
                  <a:extLst>
                    <a:ext uri="{9D8B030D-6E8A-4147-A177-3AD203B41FA5}">
                      <a16:colId xmlns:a16="http://schemas.microsoft.com/office/drawing/2014/main" val="2820920229"/>
                    </a:ext>
                  </a:extLst>
                </a:gridCol>
                <a:gridCol w="1099514">
                  <a:extLst>
                    <a:ext uri="{9D8B030D-6E8A-4147-A177-3AD203B41FA5}">
                      <a16:colId xmlns:a16="http://schemas.microsoft.com/office/drawing/2014/main" val="3496781187"/>
                    </a:ext>
                  </a:extLst>
                </a:gridCol>
              </a:tblGrid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Code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 correspondance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Charged (CHF)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Committed (CHF)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Pipeline (CHF)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(CHF)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Sum of Difference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696005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Adem Kaymak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{B864/865 parking consolidation}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35,281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484,123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511,000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26,877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57497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{0033-Upgrade fire safety}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10,830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-2,830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156451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{CERN Welcome Centre}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11,128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-3,128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880924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76353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{0377-378-Facade}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113,260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70,740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248635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76334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{0057-Toilet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294550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{0272-Toilet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27082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{0287-Toilet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14548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{0298-Toilet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818407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{0917-Toilet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771164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Aurélien Dodard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{0030-Roof}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971614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{0052-Roof (500 m2)}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2,257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2,257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6,743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0134993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{0167-Roof}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-106,552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98,231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-1,231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908102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{0501-Roof}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481451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{0872-Roof}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131,009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-11,009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0507980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Jerome Espuche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{0050-Windows and blinds East facade}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49,966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35,034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813184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{0054-Windows replacement (staircase)}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28,602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29,212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22,788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53774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Denis Pazem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{Asbestos removal (Safety)}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48,130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81,349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177,651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694255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Ellen Ingram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{0504-Upgrade fire safety}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11,662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3,685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44,653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4980921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Mehdi Lamrani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{0033-Glass dome}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4,964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21,330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-6,330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6163021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Faustine Cesca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76354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{0200-201 envelope (facade + roof 300m2)}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22,382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36,376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-28,376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530916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Florent Legay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{0184-Facade}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36,171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173,829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03682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{0184-Roof}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470432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{ISR-Carbonation}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66,445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33,555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99155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{0101-Facade}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-58,965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905,413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13,614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954,000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34,973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855824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76351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{0133-Roof}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23,519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30,626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419,374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503961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Mathieu Fontaine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{LHC2-Parking}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2,897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97,103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625030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Nicolas Duval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76334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{0032-Toilet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53,469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310,487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2,513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5550466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Olivier Maquenhen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76362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{Mobility center-Foul water consolidation}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77,955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-955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532621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76334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{0108-Toilet Block}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14,720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-1,720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561492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Severin D'armancourt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76365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{0227-Water tower (stairs)}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200,799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67,201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374568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{0285-Facade}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7,768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123,671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-34,471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501209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76360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{Roofs securing}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38,961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35,039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9892"/>
                  </a:ext>
                </a:extLst>
              </a:tr>
              <a:tr h="15456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61,916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2,888,878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20,099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4,704,000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1,795,023</a:t>
                      </a: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490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461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BFEF1-4B95-9420-1543-99B13B21B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22160938-F572-681E-6362-31CD882FFA2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7906"/>
            <a:ext cx="12192000" cy="6858000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12D3A091-B3D0-2BD0-89C2-44CFC59E8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0005" y="216598"/>
            <a:ext cx="12242005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BBQ SAM-CE</a:t>
            </a:r>
          </a:p>
        </p:txBody>
      </p:sp>
      <p:pic>
        <p:nvPicPr>
          <p:cNvPr id="3" name="Picture 2" descr="A group of people playing football&#10;&#10;AI-generated content may be incorrect.">
            <a:extLst>
              <a:ext uri="{FF2B5EF4-FFF2-40B4-BE49-F238E27FC236}">
                <a16:creationId xmlns:a16="http://schemas.microsoft.com/office/drawing/2014/main" id="{4FAB641E-8C0F-56FA-EA15-4CDB55DF0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20" y="864392"/>
            <a:ext cx="2336006" cy="3114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07643770-6874-E74D-0079-9C8EB71EA5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1" y="4095448"/>
            <a:ext cx="2346415" cy="2393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group of people playing football in a park&#10;&#10;AI-generated content may be incorrect.">
            <a:extLst>
              <a:ext uri="{FF2B5EF4-FFF2-40B4-BE49-F238E27FC236}">
                <a16:creationId xmlns:a16="http://schemas.microsoft.com/office/drawing/2014/main" id="{76B1D2EB-8819-A03E-1A8B-9A22D74C28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436" y="864392"/>
            <a:ext cx="3413444" cy="2536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group of people playing in a park&#10;&#10;AI-generated content may be incorrect.">
            <a:extLst>
              <a:ext uri="{FF2B5EF4-FFF2-40B4-BE49-F238E27FC236}">
                <a16:creationId xmlns:a16="http://schemas.microsoft.com/office/drawing/2014/main" id="{93F0055A-4BC6-1265-F20A-36A068D63D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435" y="3576397"/>
            <a:ext cx="3413445" cy="2560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A group of people sitting at a long table&#10;&#10;AI-generated content may be incorrect.">
            <a:extLst>
              <a:ext uri="{FF2B5EF4-FFF2-40B4-BE49-F238E27FC236}">
                <a16:creationId xmlns:a16="http://schemas.microsoft.com/office/drawing/2014/main" id="{F7FEBB97-B1AC-9681-36B6-5CBD8A4196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29" y="411952"/>
            <a:ext cx="5939904" cy="33411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Picture 17" descr="A group of people standing around a barbecue&#10;&#10;AI-generated content may be incorrect.">
            <a:extLst>
              <a:ext uri="{FF2B5EF4-FFF2-40B4-BE49-F238E27FC236}">
                <a16:creationId xmlns:a16="http://schemas.microsoft.com/office/drawing/2014/main" id="{B905D31F-2770-857A-E779-6E3A9D501F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4006861"/>
            <a:ext cx="4336332" cy="2439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514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B2B338-5D9D-4E9A-8E75-B33A2D291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1" y="1508076"/>
            <a:ext cx="8585200" cy="315917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F1AB41E-93E5-4A2F-8487-B3BBF363E686}"/>
              </a:ext>
            </a:extLst>
          </p:cNvPr>
          <p:cNvGrpSpPr/>
          <p:nvPr/>
        </p:nvGrpSpPr>
        <p:grpSpPr>
          <a:xfrm>
            <a:off x="209035" y="1400915"/>
            <a:ext cx="8671728" cy="4955435"/>
            <a:chOff x="2049052" y="1934676"/>
            <a:chExt cx="6478091" cy="495543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4A51EA-7678-4949-9C1F-A8AC8F95ABBD}"/>
                </a:ext>
              </a:extLst>
            </p:cNvPr>
            <p:cNvSpPr txBox="1"/>
            <p:nvPr/>
          </p:nvSpPr>
          <p:spPr>
            <a:xfrm>
              <a:off x="2049053" y="1934676"/>
              <a:ext cx="4775332" cy="224676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CH" sz="14000" spc="-1500" dirty="0">
                  <a:solidFill>
                    <a:srgbClr val="0070C0"/>
                  </a:solidFill>
                  <a:latin typeface="Franklin Gothic Heavy" panose="020B0903020102020204" pitchFamily="34" charset="0"/>
                </a:rPr>
                <a:t>TIME</a:t>
              </a:r>
              <a:endParaRPr lang="en-US" sz="14000" spc="-1500" dirty="0">
                <a:solidFill>
                  <a:srgbClr val="0070C0"/>
                </a:solidFill>
                <a:latin typeface="Franklin Gothic Heavy" panose="020B09030201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FFD1C54-8B28-491C-B764-D1E94EF0ECAF}"/>
                </a:ext>
              </a:extLst>
            </p:cNvPr>
            <p:cNvSpPr txBox="1"/>
            <p:nvPr/>
          </p:nvSpPr>
          <p:spPr>
            <a:xfrm>
              <a:off x="2049052" y="3104459"/>
              <a:ext cx="6478091" cy="378565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CH" sz="12000" spc="-1600" dirty="0">
                  <a:latin typeface="Franklin Gothic Heavy" panose="020B0903020102020204" pitchFamily="34" charset="0"/>
                </a:rPr>
                <a:t>TOUR DE TABLE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7983AE-1F6C-40F4-AF89-4ECCE27E269E}"/>
                </a:ext>
              </a:extLst>
            </p:cNvPr>
            <p:cNvSpPr txBox="1"/>
            <p:nvPr/>
          </p:nvSpPr>
          <p:spPr>
            <a:xfrm>
              <a:off x="4546747" y="2999527"/>
              <a:ext cx="1645741" cy="101566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CH" sz="6000" spc="-900" dirty="0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FOR</a:t>
              </a:r>
              <a:endParaRPr lang="en-US" sz="6000" spc="-900" dirty="0">
                <a:solidFill>
                  <a:schemeClr val="bg1"/>
                </a:solidFill>
                <a:latin typeface="Franklin Gothic Heavy" panose="020B0903020102020204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F9A5EA-BA50-4EB9-A48A-32DBF5526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91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34722</TotalTime>
  <Words>710</Words>
  <Application>Microsoft Office PowerPoint</Application>
  <PresentationFormat>Widescreen</PresentationFormat>
  <Paragraphs>259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Franklin Gothic Demi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 Departmental Meeting 2021 hot season retreat</dc:title>
  <dc:creator>Emeline Dolmazon</dc:creator>
  <cp:lastModifiedBy>Alejandro Martinez Selles</cp:lastModifiedBy>
  <cp:revision>289</cp:revision>
  <dcterms:created xsi:type="dcterms:W3CDTF">2021-09-10T09:15:44Z</dcterms:created>
  <dcterms:modified xsi:type="dcterms:W3CDTF">2025-05-23T06:53:04Z</dcterms:modified>
</cp:coreProperties>
</file>