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77" r:id="rId3"/>
    <p:sldId id="278" r:id="rId4"/>
    <p:sldId id="280" r:id="rId5"/>
    <p:sldId id="281" r:id="rId6"/>
    <p:sldId id="261" r:id="rId7"/>
    <p:sldId id="262" r:id="rId8"/>
    <p:sldId id="275" r:id="rId9"/>
    <p:sldId id="276" r:id="rId10"/>
    <p:sldId id="265" r:id="rId11"/>
    <p:sldId id="266" r:id="rId12"/>
    <p:sldId id="267" r:id="rId13"/>
    <p:sldId id="268" r:id="rId14"/>
    <p:sldId id="271" r:id="rId15"/>
    <p:sldId id="272" r:id="rId16"/>
    <p:sldId id="263" r:id="rId17"/>
    <p:sldId id="264" r:id="rId18"/>
    <p:sldId id="273" r:id="rId19"/>
    <p:sldId id="274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45" d="100"/>
          <a:sy n="45" d="100"/>
        </p:scale>
        <p:origin x="648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und Datum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08990">
              <a:lnSpc>
                <a:spcPct val="100000"/>
              </a:lnSpc>
              <a:spcBef>
                <a:spcPts val="0"/>
              </a:spcBef>
              <a:buSzTx/>
              <a:buNone/>
              <a:defRPr sz="2940" spc="-29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Autor und Datum</a:t>
            </a:r>
          </a:p>
        </p:txBody>
      </p:sp>
      <p:sp>
        <p:nvSpPr>
          <p:cNvPr id="12" name="Titel der Präsentatio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Titel der Präsentation</a:t>
            </a:r>
          </a:p>
        </p:txBody>
      </p:sp>
      <p:sp>
        <p:nvSpPr>
          <p:cNvPr id="13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Aufstellung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akt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kte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Fakten</a:t>
            </a:r>
          </a:p>
        </p:txBody>
      </p:sp>
      <p:sp>
        <p:nvSpPr>
          <p:cNvPr id="107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Quellenangab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Quellenangabe</a:t>
            </a:r>
          </a:p>
        </p:txBody>
      </p:sp>
      <p:sp>
        <p:nvSpPr>
          <p:cNvPr id="116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„Bemerkenswert“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941297804_1296x1457.jpeg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915009552_2264x1509.jpeg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740519873_3318x2212.jpeg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740519873_3318x2212.jpeg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740519873_3318x2212.jpe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itel der Präsentatio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Titel der Präsentation</a:t>
            </a:r>
          </a:p>
        </p:txBody>
      </p:sp>
      <p:sp>
        <p:nvSpPr>
          <p:cNvPr id="23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 und Datum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08990">
              <a:lnSpc>
                <a:spcPct val="100000"/>
              </a:lnSpc>
              <a:spcBef>
                <a:spcPts val="0"/>
              </a:spcBef>
              <a:buSzTx/>
              <a:buNone/>
              <a:defRPr sz="2940" spc="-29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Autor und Datum</a:t>
            </a:r>
          </a:p>
        </p:txBody>
      </p:sp>
      <p:sp>
        <p:nvSpPr>
          <p:cNvPr id="2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Folientitel</a:t>
            </a:r>
          </a:p>
        </p:txBody>
      </p:sp>
      <p:sp>
        <p:nvSpPr>
          <p:cNvPr id="33" name="Bild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Folien-Untertitel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lientitel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Folientitel</a:t>
            </a:r>
          </a:p>
        </p:txBody>
      </p:sp>
      <p:sp>
        <p:nvSpPr>
          <p:cNvPr id="43" name="Textebene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4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Punkte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Folientitel</a:t>
            </a:r>
          </a:p>
        </p:txBody>
      </p:sp>
      <p:sp>
        <p:nvSpPr>
          <p:cNvPr id="61" name="Bild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Folien-Untertitel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63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3880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el des Abschnitts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Titel des Abschnitts</a:t>
            </a:r>
          </a:p>
        </p:txBody>
      </p:sp>
      <p:sp>
        <p:nvSpPr>
          <p:cNvPr id="7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Folientitel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Folientitel</a:t>
            </a:r>
          </a:p>
        </p:txBody>
      </p:sp>
      <p:sp>
        <p:nvSpPr>
          <p:cNvPr id="80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8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-Titel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Agenda-Titel</a:t>
            </a:r>
          </a:p>
        </p:txBody>
      </p:sp>
      <p:sp>
        <p:nvSpPr>
          <p:cNvPr id="89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Agendathemen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0" name="Agenda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Agenda-Untertitel</a:t>
            </a:r>
          </a:p>
        </p:txBody>
      </p:sp>
      <p:sp>
        <p:nvSpPr>
          <p:cNvPr id="9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Folientitel</a:t>
            </a:r>
          </a:p>
        </p:txBody>
      </p:sp>
      <p:sp>
        <p:nvSpPr>
          <p:cNvPr id="3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87530" y="12684760"/>
            <a:ext cx="408941" cy="4445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defRPr sz="2000">
                <a:solidFill>
                  <a:srgbClr val="5E5E5E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1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1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png"/><Relationship Id="rId5" Type="http://schemas.openxmlformats.org/officeDocument/2006/relationships/image" Target="../media/image90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gi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logo_Motion_Subtile.psd" descr="logo_Motion_Subtile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99659" y="4158649"/>
            <a:ext cx="5938965" cy="517127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Warm-Up!"/>
          <p:cNvSpPr txBox="1">
            <a:spLocks noGrp="1"/>
          </p:cNvSpPr>
          <p:nvPr>
            <p:ph type="ctrTitle"/>
          </p:nvPr>
        </p:nvSpPr>
        <p:spPr>
          <a:xfrm>
            <a:off x="1964587" y="4323140"/>
            <a:ext cx="9076436" cy="273525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de-DE" dirty="0">
                <a:latin typeface="Arial Narrow" panose="020B0606020202030204" pitchFamily="34" charset="0"/>
              </a:rPr>
              <a:t>Warm-Up</a:t>
            </a:r>
            <a:br>
              <a:rPr lang="de-DE" dirty="0">
                <a:latin typeface="Arial Narrow" panose="020B0606020202030204" pitchFamily="34" charset="0"/>
              </a:rPr>
            </a:br>
            <a:br>
              <a:rPr lang="de-DE" dirty="0">
                <a:latin typeface="Arial Narrow" panose="020B0606020202030204" pitchFamily="34" charset="0"/>
              </a:rPr>
            </a:br>
            <a:r>
              <a:rPr lang="de-DE" sz="4400" dirty="0">
                <a:latin typeface="Arial Narrow" panose="020B0606020202030204" pitchFamily="34" charset="0"/>
              </a:rPr>
              <a:t>Forschung trifft Schule </a:t>
            </a:r>
            <a:br>
              <a:rPr lang="de-DE" sz="4400" dirty="0">
                <a:latin typeface="Arial Narrow" panose="020B0606020202030204" pitchFamily="34" charset="0"/>
              </a:rPr>
            </a:br>
            <a:r>
              <a:rPr lang="de-DE" sz="4400" dirty="0">
                <a:latin typeface="Arial Narrow" panose="020B0606020202030204" pitchFamily="34" charset="0"/>
              </a:rPr>
              <a:t>Leipzig| 12.05.2025</a:t>
            </a:r>
            <a:endParaRPr sz="4400" dirty="0">
              <a:latin typeface="Arial Narrow" panose="020B0606020202030204" pitchFamily="34" charset="0"/>
            </a:endParaRPr>
          </a:p>
        </p:txBody>
      </p:sp>
      <p:pic>
        <p:nvPicPr>
          <p:cNvPr id="155" name="P1-18_2019-09-15 16.13.48.jpg" descr="P1-18_2019-09-15 16.13.48.jpg"/>
          <p:cNvPicPr>
            <a:picLocks noChangeAspect="1"/>
          </p:cNvPicPr>
          <p:nvPr/>
        </p:nvPicPr>
        <p:blipFill>
          <a:blip r:embed="rId3"/>
          <a:srcRect t="7249" r="53113" b="14222"/>
          <a:stretch>
            <a:fillRect/>
          </a:stretch>
        </p:blipFill>
        <p:spPr>
          <a:xfrm>
            <a:off x="12494866" y="-519997"/>
            <a:ext cx="12344923" cy="14759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Bild" descr="Bil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3173" y="-1348518"/>
            <a:ext cx="18814630" cy="18633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dr-hans-riegel-stiftung-logo.png" descr="dr-hans-riegel-stiftung-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3895" y="12247866"/>
            <a:ext cx="3085048" cy="10709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logo-tw-4c-druck.pdf" descr="logo-tw-4c-druck.pdf"/>
          <p:cNvPicPr>
            <a:picLocks noChangeAspect="1"/>
          </p:cNvPicPr>
          <p:nvPr/>
        </p:nvPicPr>
        <p:blipFill>
          <a:blip r:embed="rId6"/>
          <a:srcRect l="30316"/>
          <a:stretch>
            <a:fillRect/>
          </a:stretch>
        </p:blipFill>
        <p:spPr>
          <a:xfrm rot="18014">
            <a:off x="5349046" y="12371999"/>
            <a:ext cx="3003248" cy="1366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99" y="21600"/>
                </a:moveTo>
                <a:lnTo>
                  <a:pt x="21600" y="0"/>
                </a:lnTo>
                <a:lnTo>
                  <a:pt x="4385" y="2"/>
                </a:lnTo>
                <a:lnTo>
                  <a:pt x="0" y="4612"/>
                </a:lnTo>
                <a:lnTo>
                  <a:pt x="3696" y="21595"/>
                </a:lnTo>
                <a:lnTo>
                  <a:pt x="21599" y="2160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56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57" name="Wo ist es kälter?"/>
          <p:cNvSpPr txBox="1"/>
          <p:nvPr/>
        </p:nvSpPr>
        <p:spPr>
          <a:xfrm>
            <a:off x="930522" y="1261760"/>
            <a:ext cx="432625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ist es kälter?</a:t>
            </a:r>
          </a:p>
        </p:txBody>
      </p:sp>
      <p:sp>
        <p:nvSpPr>
          <p:cNvPr id="258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59" name="Auf der Mondoberfläche bei Nacht"/>
          <p:cNvSpPr txBox="1"/>
          <p:nvPr/>
        </p:nvSpPr>
        <p:spPr>
          <a:xfrm>
            <a:off x="1900148" y="10822610"/>
            <a:ext cx="892111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Auf der Mondoberfläche bei Nacht</a:t>
            </a:r>
          </a:p>
        </p:txBody>
      </p:sp>
      <p:sp>
        <p:nvSpPr>
          <p:cNvPr id="260" name="Im Inneren des LHC Strahlrohrs"/>
          <p:cNvSpPr txBox="1"/>
          <p:nvPr/>
        </p:nvSpPr>
        <p:spPr>
          <a:xfrm>
            <a:off x="14210605" y="10822610"/>
            <a:ext cx="8149020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Im Inneren des LHC Strahlrohrs</a:t>
            </a:r>
          </a:p>
        </p:txBody>
      </p:sp>
      <p:pic>
        <p:nvPicPr>
          <p:cNvPr id="261" name="giphy.gif" descr="giphy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4516385" y="4738090"/>
            <a:ext cx="7537459" cy="4239821"/>
          </a:xfrm>
          <a:prstGeom prst="rect">
            <a:avLst/>
          </a:prstGeom>
          <a:ln w="12700">
            <a:miter lim="400000"/>
          </a:ln>
          <a:effectLst>
            <a:outerShdw blurRad="76200" dist="50800" dir="3180000" rotWithShape="0">
              <a:srgbClr val="000000">
                <a:alpha val="50000"/>
              </a:srgbClr>
            </a:outerShdw>
          </a:effectLst>
        </p:spPr>
      </p:pic>
      <p:pic>
        <p:nvPicPr>
          <p:cNvPr id="262" name="animated-phases-of-the-moon-clipart.gif" descr="animated-phases-of-the-moon-clipart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941874" y="3130146"/>
            <a:ext cx="8303441" cy="74557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66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67" name="Wo ist es kälter?"/>
          <p:cNvSpPr txBox="1"/>
          <p:nvPr/>
        </p:nvSpPr>
        <p:spPr>
          <a:xfrm>
            <a:off x="930522" y="1261760"/>
            <a:ext cx="432625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ist es kälter?</a:t>
            </a:r>
          </a:p>
        </p:txBody>
      </p:sp>
      <p:sp>
        <p:nvSpPr>
          <p:cNvPr id="268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pic>
        <p:nvPicPr>
          <p:cNvPr id="269" name="giphy.gif" descr="giphy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4516385" y="4738090"/>
            <a:ext cx="7537459" cy="4239821"/>
          </a:xfrm>
          <a:prstGeom prst="rect">
            <a:avLst/>
          </a:prstGeom>
          <a:ln w="12700">
            <a:miter lim="400000"/>
          </a:ln>
          <a:effectLst>
            <a:outerShdw blurRad="76200" dist="50800" dir="3180000" rotWithShape="0">
              <a:srgbClr val="000000">
                <a:alpha val="50000"/>
              </a:srgbClr>
            </a:outerShdw>
          </a:effectLst>
        </p:spPr>
      </p:pic>
      <p:pic>
        <p:nvPicPr>
          <p:cNvPr id="270" name="animated-phases-of-the-moon-clipart.gif" descr="animated-phases-of-the-moon-clipart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941874" y="3130146"/>
            <a:ext cx="8303441" cy="7455708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-160°C"/>
          <p:cNvSpPr/>
          <p:nvPr/>
        </p:nvSpPr>
        <p:spPr>
          <a:xfrm>
            <a:off x="3336052" y="10124465"/>
            <a:ext cx="5515085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-160°C</a:t>
            </a:r>
          </a:p>
        </p:txBody>
      </p:sp>
      <p:sp>
        <p:nvSpPr>
          <p:cNvPr id="272" name="-271°C"/>
          <p:cNvSpPr/>
          <p:nvPr/>
        </p:nvSpPr>
        <p:spPr>
          <a:xfrm>
            <a:off x="15707797" y="10124465"/>
            <a:ext cx="5515084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-271°C</a:t>
            </a:r>
          </a:p>
        </p:txBody>
      </p:sp>
      <p:pic>
        <p:nvPicPr>
          <p:cNvPr id="273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76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77" name="ca. 1 Lichtjahr"/>
          <p:cNvSpPr txBox="1"/>
          <p:nvPr/>
        </p:nvSpPr>
        <p:spPr>
          <a:xfrm>
            <a:off x="4236790" y="11229905"/>
            <a:ext cx="371360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ca. 1 Lichtjahr</a:t>
            </a:r>
          </a:p>
        </p:txBody>
      </p:sp>
      <p:sp>
        <p:nvSpPr>
          <p:cNvPr id="278" name="wenige Zentimeter"/>
          <p:cNvSpPr txBox="1"/>
          <p:nvPr/>
        </p:nvSpPr>
        <p:spPr>
          <a:xfrm>
            <a:off x="15862526" y="11229905"/>
            <a:ext cx="484517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wenige Zentimeter</a:t>
            </a:r>
          </a:p>
        </p:txBody>
      </p:sp>
      <p:sp>
        <p:nvSpPr>
          <p:cNvPr id="279" name="Mittlere Reichweite eines solaren Neutrinos in Blei?"/>
          <p:cNvSpPr txBox="1"/>
          <p:nvPr/>
        </p:nvSpPr>
        <p:spPr>
          <a:xfrm>
            <a:off x="955523" y="1095876"/>
            <a:ext cx="7481528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Mittlere Reichweite eines solaren Neutrinos in Blei?</a:t>
            </a:r>
          </a:p>
        </p:txBody>
      </p:sp>
      <p:sp>
        <p:nvSpPr>
          <p:cNvPr id="280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/>
              <a:t>Das </a:t>
            </a:r>
            <a:r>
              <a:rPr dirty="0" err="1"/>
              <a:t>Standardmodell</a:t>
            </a:r>
            <a:endParaRPr dirty="0"/>
          </a:p>
        </p:txBody>
      </p:sp>
      <p:pic>
        <p:nvPicPr>
          <p:cNvPr id="281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GIF_Neutrino.gif" descr="GIF_Neutrino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1015" y="3580103"/>
            <a:ext cx="11645159" cy="6555794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Lineal"/>
          <p:cNvSpPr/>
          <p:nvPr/>
        </p:nvSpPr>
        <p:spPr>
          <a:xfrm rot="10800000" flipH="1">
            <a:off x="6126039" y="9979920"/>
            <a:ext cx="4154810" cy="771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7" y="0"/>
                </a:moveTo>
                <a:cubicBezTo>
                  <a:pt x="196" y="0"/>
                  <a:pt x="0" y="1044"/>
                  <a:pt x="0" y="2342"/>
                </a:cubicBezTo>
                <a:lnTo>
                  <a:pt x="0" y="19258"/>
                </a:lnTo>
                <a:cubicBezTo>
                  <a:pt x="0" y="20556"/>
                  <a:pt x="196" y="21600"/>
                  <a:pt x="437" y="21600"/>
                </a:cubicBezTo>
                <a:lnTo>
                  <a:pt x="21163" y="21600"/>
                </a:lnTo>
                <a:cubicBezTo>
                  <a:pt x="21404" y="21600"/>
                  <a:pt x="21600" y="20556"/>
                  <a:pt x="21600" y="19258"/>
                </a:cubicBezTo>
                <a:lnTo>
                  <a:pt x="21600" y="2342"/>
                </a:lnTo>
                <a:cubicBezTo>
                  <a:pt x="21600" y="1044"/>
                  <a:pt x="21404" y="0"/>
                  <a:pt x="21163" y="0"/>
                </a:cubicBezTo>
                <a:lnTo>
                  <a:pt x="437" y="0"/>
                </a:lnTo>
                <a:close/>
                <a:moveTo>
                  <a:pt x="19439" y="7273"/>
                </a:moveTo>
                <a:cubicBezTo>
                  <a:pt x="19672" y="7273"/>
                  <a:pt x="19860" y="8287"/>
                  <a:pt x="19860" y="9542"/>
                </a:cubicBezTo>
                <a:cubicBezTo>
                  <a:pt x="19860" y="10798"/>
                  <a:pt x="19672" y="11821"/>
                  <a:pt x="19439" y="11821"/>
                </a:cubicBezTo>
                <a:cubicBezTo>
                  <a:pt x="19206" y="11821"/>
                  <a:pt x="19018" y="10797"/>
                  <a:pt x="19018" y="9542"/>
                </a:cubicBezTo>
                <a:cubicBezTo>
                  <a:pt x="19018" y="8287"/>
                  <a:pt x="19206" y="7273"/>
                  <a:pt x="19439" y="7273"/>
                </a:cubicBezTo>
                <a:close/>
                <a:moveTo>
                  <a:pt x="677" y="9478"/>
                </a:moveTo>
                <a:lnTo>
                  <a:pt x="893" y="9478"/>
                </a:lnTo>
                <a:lnTo>
                  <a:pt x="893" y="19103"/>
                </a:lnTo>
                <a:lnTo>
                  <a:pt x="677" y="19103"/>
                </a:lnTo>
                <a:lnTo>
                  <a:pt x="677" y="9478"/>
                </a:lnTo>
                <a:close/>
                <a:moveTo>
                  <a:pt x="5658" y="9478"/>
                </a:moveTo>
                <a:lnTo>
                  <a:pt x="5875" y="9478"/>
                </a:lnTo>
                <a:lnTo>
                  <a:pt x="5875" y="19103"/>
                </a:lnTo>
                <a:lnTo>
                  <a:pt x="5658" y="19103"/>
                </a:lnTo>
                <a:lnTo>
                  <a:pt x="5658" y="9478"/>
                </a:lnTo>
                <a:close/>
                <a:moveTo>
                  <a:pt x="10694" y="9478"/>
                </a:moveTo>
                <a:lnTo>
                  <a:pt x="10911" y="9478"/>
                </a:lnTo>
                <a:lnTo>
                  <a:pt x="10911" y="19103"/>
                </a:lnTo>
                <a:lnTo>
                  <a:pt x="10694" y="19103"/>
                </a:lnTo>
                <a:lnTo>
                  <a:pt x="10694" y="9478"/>
                </a:lnTo>
                <a:close/>
                <a:moveTo>
                  <a:pt x="15730" y="9478"/>
                </a:moveTo>
                <a:lnTo>
                  <a:pt x="15947" y="9478"/>
                </a:lnTo>
                <a:lnTo>
                  <a:pt x="15947" y="19103"/>
                </a:lnTo>
                <a:lnTo>
                  <a:pt x="15730" y="19103"/>
                </a:lnTo>
                <a:lnTo>
                  <a:pt x="15730" y="9478"/>
                </a:lnTo>
                <a:close/>
                <a:moveTo>
                  <a:pt x="20712" y="9478"/>
                </a:moveTo>
                <a:lnTo>
                  <a:pt x="20928" y="9478"/>
                </a:lnTo>
                <a:lnTo>
                  <a:pt x="20928" y="19103"/>
                </a:lnTo>
                <a:lnTo>
                  <a:pt x="20712" y="19103"/>
                </a:lnTo>
                <a:lnTo>
                  <a:pt x="20712" y="9478"/>
                </a:lnTo>
                <a:close/>
                <a:moveTo>
                  <a:pt x="3168" y="12395"/>
                </a:moveTo>
                <a:lnTo>
                  <a:pt x="3384" y="12395"/>
                </a:lnTo>
                <a:lnTo>
                  <a:pt x="3384" y="19103"/>
                </a:lnTo>
                <a:lnTo>
                  <a:pt x="3168" y="19103"/>
                </a:lnTo>
                <a:lnTo>
                  <a:pt x="3168" y="12395"/>
                </a:lnTo>
                <a:close/>
                <a:moveTo>
                  <a:pt x="8203" y="12395"/>
                </a:moveTo>
                <a:lnTo>
                  <a:pt x="8420" y="12395"/>
                </a:lnTo>
                <a:lnTo>
                  <a:pt x="8420" y="19103"/>
                </a:lnTo>
                <a:lnTo>
                  <a:pt x="8203" y="19103"/>
                </a:lnTo>
                <a:lnTo>
                  <a:pt x="8203" y="12395"/>
                </a:lnTo>
                <a:close/>
                <a:moveTo>
                  <a:pt x="13185" y="12395"/>
                </a:moveTo>
                <a:lnTo>
                  <a:pt x="13402" y="12395"/>
                </a:lnTo>
                <a:lnTo>
                  <a:pt x="13402" y="19103"/>
                </a:lnTo>
                <a:lnTo>
                  <a:pt x="13185" y="19103"/>
                </a:lnTo>
                <a:lnTo>
                  <a:pt x="13185" y="12395"/>
                </a:lnTo>
                <a:close/>
                <a:moveTo>
                  <a:pt x="18221" y="12395"/>
                </a:moveTo>
                <a:lnTo>
                  <a:pt x="18437" y="12395"/>
                </a:lnTo>
                <a:lnTo>
                  <a:pt x="18437" y="19103"/>
                </a:lnTo>
                <a:lnTo>
                  <a:pt x="18221" y="19103"/>
                </a:lnTo>
                <a:lnTo>
                  <a:pt x="18221" y="12395"/>
                </a:lnTo>
                <a:close/>
                <a:moveTo>
                  <a:pt x="1272" y="15020"/>
                </a:moveTo>
                <a:lnTo>
                  <a:pt x="1489" y="15020"/>
                </a:lnTo>
                <a:lnTo>
                  <a:pt x="1489" y="19103"/>
                </a:lnTo>
                <a:lnTo>
                  <a:pt x="1272" y="19103"/>
                </a:lnTo>
                <a:lnTo>
                  <a:pt x="1272" y="15020"/>
                </a:lnTo>
                <a:close/>
                <a:moveTo>
                  <a:pt x="1922" y="15020"/>
                </a:moveTo>
                <a:lnTo>
                  <a:pt x="2139" y="15020"/>
                </a:lnTo>
                <a:lnTo>
                  <a:pt x="2139" y="19103"/>
                </a:lnTo>
                <a:lnTo>
                  <a:pt x="1922" y="19103"/>
                </a:lnTo>
                <a:lnTo>
                  <a:pt x="1922" y="15020"/>
                </a:lnTo>
                <a:close/>
                <a:moveTo>
                  <a:pt x="2518" y="15020"/>
                </a:moveTo>
                <a:lnTo>
                  <a:pt x="2734" y="15020"/>
                </a:lnTo>
                <a:lnTo>
                  <a:pt x="2734" y="19103"/>
                </a:lnTo>
                <a:lnTo>
                  <a:pt x="2518" y="19103"/>
                </a:lnTo>
                <a:lnTo>
                  <a:pt x="2518" y="15020"/>
                </a:lnTo>
                <a:close/>
                <a:moveTo>
                  <a:pt x="3817" y="15020"/>
                </a:moveTo>
                <a:lnTo>
                  <a:pt x="4034" y="15020"/>
                </a:lnTo>
                <a:lnTo>
                  <a:pt x="4034" y="19103"/>
                </a:lnTo>
                <a:lnTo>
                  <a:pt x="3817" y="19103"/>
                </a:lnTo>
                <a:lnTo>
                  <a:pt x="3817" y="15020"/>
                </a:lnTo>
                <a:close/>
                <a:moveTo>
                  <a:pt x="4413" y="15020"/>
                </a:moveTo>
                <a:lnTo>
                  <a:pt x="4630" y="15020"/>
                </a:lnTo>
                <a:lnTo>
                  <a:pt x="4630" y="19103"/>
                </a:lnTo>
                <a:lnTo>
                  <a:pt x="4413" y="19103"/>
                </a:lnTo>
                <a:lnTo>
                  <a:pt x="4413" y="15020"/>
                </a:lnTo>
                <a:close/>
                <a:moveTo>
                  <a:pt x="5063" y="15020"/>
                </a:moveTo>
                <a:lnTo>
                  <a:pt x="5279" y="15020"/>
                </a:lnTo>
                <a:lnTo>
                  <a:pt x="5279" y="19103"/>
                </a:lnTo>
                <a:lnTo>
                  <a:pt x="5063" y="19103"/>
                </a:lnTo>
                <a:lnTo>
                  <a:pt x="5063" y="15020"/>
                </a:lnTo>
                <a:close/>
                <a:moveTo>
                  <a:pt x="6308" y="15020"/>
                </a:moveTo>
                <a:lnTo>
                  <a:pt x="6525" y="15020"/>
                </a:lnTo>
                <a:lnTo>
                  <a:pt x="6525" y="19103"/>
                </a:lnTo>
                <a:lnTo>
                  <a:pt x="6308" y="19103"/>
                </a:lnTo>
                <a:lnTo>
                  <a:pt x="6308" y="15020"/>
                </a:lnTo>
                <a:close/>
                <a:moveTo>
                  <a:pt x="6904" y="15020"/>
                </a:moveTo>
                <a:lnTo>
                  <a:pt x="7120" y="15020"/>
                </a:lnTo>
                <a:lnTo>
                  <a:pt x="7120" y="19103"/>
                </a:lnTo>
                <a:lnTo>
                  <a:pt x="6904" y="19103"/>
                </a:lnTo>
                <a:lnTo>
                  <a:pt x="6904" y="15020"/>
                </a:lnTo>
                <a:close/>
                <a:moveTo>
                  <a:pt x="7554" y="15020"/>
                </a:moveTo>
                <a:lnTo>
                  <a:pt x="7770" y="15020"/>
                </a:lnTo>
                <a:lnTo>
                  <a:pt x="7770" y="19103"/>
                </a:lnTo>
                <a:lnTo>
                  <a:pt x="7554" y="19103"/>
                </a:lnTo>
                <a:lnTo>
                  <a:pt x="7554" y="15020"/>
                </a:lnTo>
                <a:close/>
                <a:moveTo>
                  <a:pt x="8799" y="15020"/>
                </a:moveTo>
                <a:lnTo>
                  <a:pt x="9016" y="15020"/>
                </a:lnTo>
                <a:lnTo>
                  <a:pt x="9016" y="19103"/>
                </a:lnTo>
                <a:lnTo>
                  <a:pt x="8799" y="19103"/>
                </a:lnTo>
                <a:lnTo>
                  <a:pt x="8799" y="15020"/>
                </a:lnTo>
                <a:close/>
                <a:moveTo>
                  <a:pt x="9449" y="15020"/>
                </a:moveTo>
                <a:lnTo>
                  <a:pt x="9665" y="15020"/>
                </a:lnTo>
                <a:lnTo>
                  <a:pt x="9665" y="19103"/>
                </a:lnTo>
                <a:lnTo>
                  <a:pt x="9449" y="19103"/>
                </a:lnTo>
                <a:lnTo>
                  <a:pt x="9449" y="15020"/>
                </a:lnTo>
                <a:close/>
                <a:moveTo>
                  <a:pt x="10044" y="15020"/>
                </a:moveTo>
                <a:lnTo>
                  <a:pt x="10261" y="15020"/>
                </a:lnTo>
                <a:lnTo>
                  <a:pt x="10261" y="19103"/>
                </a:lnTo>
                <a:lnTo>
                  <a:pt x="10044" y="19103"/>
                </a:lnTo>
                <a:lnTo>
                  <a:pt x="10044" y="15020"/>
                </a:lnTo>
                <a:close/>
                <a:moveTo>
                  <a:pt x="11344" y="15020"/>
                </a:moveTo>
                <a:lnTo>
                  <a:pt x="11506" y="15020"/>
                </a:lnTo>
                <a:lnTo>
                  <a:pt x="11506" y="19103"/>
                </a:lnTo>
                <a:lnTo>
                  <a:pt x="11344" y="19103"/>
                </a:lnTo>
                <a:lnTo>
                  <a:pt x="11344" y="15020"/>
                </a:lnTo>
                <a:close/>
                <a:moveTo>
                  <a:pt x="11940" y="15020"/>
                </a:moveTo>
                <a:lnTo>
                  <a:pt x="12156" y="15020"/>
                </a:lnTo>
                <a:lnTo>
                  <a:pt x="12156" y="19103"/>
                </a:lnTo>
                <a:lnTo>
                  <a:pt x="11940" y="19103"/>
                </a:lnTo>
                <a:lnTo>
                  <a:pt x="11940" y="15020"/>
                </a:lnTo>
                <a:close/>
                <a:moveTo>
                  <a:pt x="12589" y="15020"/>
                </a:moveTo>
                <a:lnTo>
                  <a:pt x="12806" y="15020"/>
                </a:lnTo>
                <a:lnTo>
                  <a:pt x="12806" y="19103"/>
                </a:lnTo>
                <a:lnTo>
                  <a:pt x="12589" y="19103"/>
                </a:lnTo>
                <a:lnTo>
                  <a:pt x="12589" y="15020"/>
                </a:lnTo>
                <a:close/>
                <a:moveTo>
                  <a:pt x="13835" y="15020"/>
                </a:moveTo>
                <a:lnTo>
                  <a:pt x="14051" y="15020"/>
                </a:lnTo>
                <a:lnTo>
                  <a:pt x="14051" y="19103"/>
                </a:lnTo>
                <a:lnTo>
                  <a:pt x="13835" y="19103"/>
                </a:lnTo>
                <a:lnTo>
                  <a:pt x="13835" y="15020"/>
                </a:lnTo>
                <a:close/>
                <a:moveTo>
                  <a:pt x="14430" y="15020"/>
                </a:moveTo>
                <a:lnTo>
                  <a:pt x="14647" y="15020"/>
                </a:lnTo>
                <a:lnTo>
                  <a:pt x="14647" y="19103"/>
                </a:lnTo>
                <a:lnTo>
                  <a:pt x="14430" y="19103"/>
                </a:lnTo>
                <a:lnTo>
                  <a:pt x="14430" y="15020"/>
                </a:lnTo>
                <a:close/>
                <a:moveTo>
                  <a:pt x="15080" y="15020"/>
                </a:moveTo>
                <a:lnTo>
                  <a:pt x="15297" y="15020"/>
                </a:lnTo>
                <a:lnTo>
                  <a:pt x="15297" y="19103"/>
                </a:lnTo>
                <a:lnTo>
                  <a:pt x="15080" y="19103"/>
                </a:lnTo>
                <a:lnTo>
                  <a:pt x="15080" y="15020"/>
                </a:lnTo>
                <a:close/>
                <a:moveTo>
                  <a:pt x="16326" y="15020"/>
                </a:moveTo>
                <a:lnTo>
                  <a:pt x="16542" y="15020"/>
                </a:lnTo>
                <a:lnTo>
                  <a:pt x="16542" y="19103"/>
                </a:lnTo>
                <a:lnTo>
                  <a:pt x="16326" y="19103"/>
                </a:lnTo>
                <a:lnTo>
                  <a:pt x="16326" y="15020"/>
                </a:lnTo>
                <a:close/>
                <a:moveTo>
                  <a:pt x="16975" y="15020"/>
                </a:moveTo>
                <a:lnTo>
                  <a:pt x="17192" y="15020"/>
                </a:lnTo>
                <a:lnTo>
                  <a:pt x="17192" y="19103"/>
                </a:lnTo>
                <a:lnTo>
                  <a:pt x="16975" y="19103"/>
                </a:lnTo>
                <a:lnTo>
                  <a:pt x="16975" y="15020"/>
                </a:lnTo>
                <a:close/>
                <a:moveTo>
                  <a:pt x="17571" y="15020"/>
                </a:moveTo>
                <a:lnTo>
                  <a:pt x="17788" y="15020"/>
                </a:lnTo>
                <a:lnTo>
                  <a:pt x="17788" y="19103"/>
                </a:lnTo>
                <a:lnTo>
                  <a:pt x="17571" y="19103"/>
                </a:lnTo>
                <a:lnTo>
                  <a:pt x="17571" y="15020"/>
                </a:lnTo>
                <a:close/>
                <a:moveTo>
                  <a:pt x="18816" y="15020"/>
                </a:moveTo>
                <a:lnTo>
                  <a:pt x="19033" y="15020"/>
                </a:lnTo>
                <a:lnTo>
                  <a:pt x="19033" y="19103"/>
                </a:lnTo>
                <a:lnTo>
                  <a:pt x="18816" y="19103"/>
                </a:lnTo>
                <a:lnTo>
                  <a:pt x="18816" y="15020"/>
                </a:lnTo>
                <a:close/>
                <a:moveTo>
                  <a:pt x="19466" y="15020"/>
                </a:moveTo>
                <a:lnTo>
                  <a:pt x="19683" y="15020"/>
                </a:lnTo>
                <a:lnTo>
                  <a:pt x="19683" y="19103"/>
                </a:lnTo>
                <a:lnTo>
                  <a:pt x="19466" y="19103"/>
                </a:lnTo>
                <a:lnTo>
                  <a:pt x="19466" y="15020"/>
                </a:lnTo>
                <a:close/>
                <a:moveTo>
                  <a:pt x="20116" y="15020"/>
                </a:moveTo>
                <a:lnTo>
                  <a:pt x="20333" y="15020"/>
                </a:lnTo>
                <a:lnTo>
                  <a:pt x="20333" y="19103"/>
                </a:lnTo>
                <a:lnTo>
                  <a:pt x="20116" y="19103"/>
                </a:lnTo>
                <a:lnTo>
                  <a:pt x="20116" y="1502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84" name="Linie"/>
          <p:cNvSpPr/>
          <p:nvPr/>
        </p:nvSpPr>
        <p:spPr>
          <a:xfrm flipV="1">
            <a:off x="10276505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5" name="Linie"/>
          <p:cNvSpPr/>
          <p:nvPr/>
        </p:nvSpPr>
        <p:spPr>
          <a:xfrm flipV="1">
            <a:off x="6106294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286" name="GIF_Neutrino.gif" descr="GIF_Neutrino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2462534" y="3580103"/>
            <a:ext cx="11645159" cy="6555794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Lineal"/>
          <p:cNvSpPr/>
          <p:nvPr/>
        </p:nvSpPr>
        <p:spPr>
          <a:xfrm rot="10800000" flipH="1">
            <a:off x="18317559" y="9979920"/>
            <a:ext cx="4154809" cy="771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7" y="0"/>
                </a:moveTo>
                <a:cubicBezTo>
                  <a:pt x="196" y="0"/>
                  <a:pt x="0" y="1044"/>
                  <a:pt x="0" y="2342"/>
                </a:cubicBezTo>
                <a:lnTo>
                  <a:pt x="0" y="19258"/>
                </a:lnTo>
                <a:cubicBezTo>
                  <a:pt x="0" y="20556"/>
                  <a:pt x="196" y="21600"/>
                  <a:pt x="437" y="21600"/>
                </a:cubicBezTo>
                <a:lnTo>
                  <a:pt x="21163" y="21600"/>
                </a:lnTo>
                <a:cubicBezTo>
                  <a:pt x="21404" y="21600"/>
                  <a:pt x="21600" y="20556"/>
                  <a:pt x="21600" y="19258"/>
                </a:cubicBezTo>
                <a:lnTo>
                  <a:pt x="21600" y="2342"/>
                </a:lnTo>
                <a:cubicBezTo>
                  <a:pt x="21600" y="1044"/>
                  <a:pt x="21404" y="0"/>
                  <a:pt x="21163" y="0"/>
                </a:cubicBezTo>
                <a:lnTo>
                  <a:pt x="437" y="0"/>
                </a:lnTo>
                <a:close/>
                <a:moveTo>
                  <a:pt x="19439" y="7273"/>
                </a:moveTo>
                <a:cubicBezTo>
                  <a:pt x="19672" y="7273"/>
                  <a:pt x="19860" y="8287"/>
                  <a:pt x="19860" y="9542"/>
                </a:cubicBezTo>
                <a:cubicBezTo>
                  <a:pt x="19860" y="10798"/>
                  <a:pt x="19672" y="11821"/>
                  <a:pt x="19439" y="11821"/>
                </a:cubicBezTo>
                <a:cubicBezTo>
                  <a:pt x="19206" y="11821"/>
                  <a:pt x="19018" y="10797"/>
                  <a:pt x="19018" y="9542"/>
                </a:cubicBezTo>
                <a:cubicBezTo>
                  <a:pt x="19018" y="8287"/>
                  <a:pt x="19206" y="7273"/>
                  <a:pt x="19439" y="7273"/>
                </a:cubicBezTo>
                <a:close/>
                <a:moveTo>
                  <a:pt x="677" y="9478"/>
                </a:moveTo>
                <a:lnTo>
                  <a:pt x="893" y="9478"/>
                </a:lnTo>
                <a:lnTo>
                  <a:pt x="893" y="19103"/>
                </a:lnTo>
                <a:lnTo>
                  <a:pt x="677" y="19103"/>
                </a:lnTo>
                <a:lnTo>
                  <a:pt x="677" y="9478"/>
                </a:lnTo>
                <a:close/>
                <a:moveTo>
                  <a:pt x="5658" y="9478"/>
                </a:moveTo>
                <a:lnTo>
                  <a:pt x="5875" y="9478"/>
                </a:lnTo>
                <a:lnTo>
                  <a:pt x="5875" y="19103"/>
                </a:lnTo>
                <a:lnTo>
                  <a:pt x="5658" y="19103"/>
                </a:lnTo>
                <a:lnTo>
                  <a:pt x="5658" y="9478"/>
                </a:lnTo>
                <a:close/>
                <a:moveTo>
                  <a:pt x="10694" y="9478"/>
                </a:moveTo>
                <a:lnTo>
                  <a:pt x="10911" y="9478"/>
                </a:lnTo>
                <a:lnTo>
                  <a:pt x="10911" y="19103"/>
                </a:lnTo>
                <a:lnTo>
                  <a:pt x="10694" y="19103"/>
                </a:lnTo>
                <a:lnTo>
                  <a:pt x="10694" y="9478"/>
                </a:lnTo>
                <a:close/>
                <a:moveTo>
                  <a:pt x="15730" y="9478"/>
                </a:moveTo>
                <a:lnTo>
                  <a:pt x="15947" y="9478"/>
                </a:lnTo>
                <a:lnTo>
                  <a:pt x="15947" y="19103"/>
                </a:lnTo>
                <a:lnTo>
                  <a:pt x="15730" y="19103"/>
                </a:lnTo>
                <a:lnTo>
                  <a:pt x="15730" y="9478"/>
                </a:lnTo>
                <a:close/>
                <a:moveTo>
                  <a:pt x="20712" y="9478"/>
                </a:moveTo>
                <a:lnTo>
                  <a:pt x="20928" y="9478"/>
                </a:lnTo>
                <a:lnTo>
                  <a:pt x="20928" y="19103"/>
                </a:lnTo>
                <a:lnTo>
                  <a:pt x="20712" y="19103"/>
                </a:lnTo>
                <a:lnTo>
                  <a:pt x="20712" y="9478"/>
                </a:lnTo>
                <a:close/>
                <a:moveTo>
                  <a:pt x="3168" y="12395"/>
                </a:moveTo>
                <a:lnTo>
                  <a:pt x="3384" y="12395"/>
                </a:lnTo>
                <a:lnTo>
                  <a:pt x="3384" y="19103"/>
                </a:lnTo>
                <a:lnTo>
                  <a:pt x="3168" y="19103"/>
                </a:lnTo>
                <a:lnTo>
                  <a:pt x="3168" y="12395"/>
                </a:lnTo>
                <a:close/>
                <a:moveTo>
                  <a:pt x="8203" y="12395"/>
                </a:moveTo>
                <a:lnTo>
                  <a:pt x="8420" y="12395"/>
                </a:lnTo>
                <a:lnTo>
                  <a:pt x="8420" y="19103"/>
                </a:lnTo>
                <a:lnTo>
                  <a:pt x="8203" y="19103"/>
                </a:lnTo>
                <a:lnTo>
                  <a:pt x="8203" y="12395"/>
                </a:lnTo>
                <a:close/>
                <a:moveTo>
                  <a:pt x="13185" y="12395"/>
                </a:moveTo>
                <a:lnTo>
                  <a:pt x="13402" y="12395"/>
                </a:lnTo>
                <a:lnTo>
                  <a:pt x="13402" y="19103"/>
                </a:lnTo>
                <a:lnTo>
                  <a:pt x="13185" y="19103"/>
                </a:lnTo>
                <a:lnTo>
                  <a:pt x="13185" y="12395"/>
                </a:lnTo>
                <a:close/>
                <a:moveTo>
                  <a:pt x="18221" y="12395"/>
                </a:moveTo>
                <a:lnTo>
                  <a:pt x="18437" y="12395"/>
                </a:lnTo>
                <a:lnTo>
                  <a:pt x="18437" y="19103"/>
                </a:lnTo>
                <a:lnTo>
                  <a:pt x="18221" y="19103"/>
                </a:lnTo>
                <a:lnTo>
                  <a:pt x="18221" y="12395"/>
                </a:lnTo>
                <a:close/>
                <a:moveTo>
                  <a:pt x="1272" y="15020"/>
                </a:moveTo>
                <a:lnTo>
                  <a:pt x="1489" y="15020"/>
                </a:lnTo>
                <a:lnTo>
                  <a:pt x="1489" y="19103"/>
                </a:lnTo>
                <a:lnTo>
                  <a:pt x="1272" y="19103"/>
                </a:lnTo>
                <a:lnTo>
                  <a:pt x="1272" y="15020"/>
                </a:lnTo>
                <a:close/>
                <a:moveTo>
                  <a:pt x="1922" y="15020"/>
                </a:moveTo>
                <a:lnTo>
                  <a:pt x="2139" y="15020"/>
                </a:lnTo>
                <a:lnTo>
                  <a:pt x="2139" y="19103"/>
                </a:lnTo>
                <a:lnTo>
                  <a:pt x="1922" y="19103"/>
                </a:lnTo>
                <a:lnTo>
                  <a:pt x="1922" y="15020"/>
                </a:lnTo>
                <a:close/>
                <a:moveTo>
                  <a:pt x="2518" y="15020"/>
                </a:moveTo>
                <a:lnTo>
                  <a:pt x="2734" y="15020"/>
                </a:lnTo>
                <a:lnTo>
                  <a:pt x="2734" y="19103"/>
                </a:lnTo>
                <a:lnTo>
                  <a:pt x="2518" y="19103"/>
                </a:lnTo>
                <a:lnTo>
                  <a:pt x="2518" y="15020"/>
                </a:lnTo>
                <a:close/>
                <a:moveTo>
                  <a:pt x="3817" y="15020"/>
                </a:moveTo>
                <a:lnTo>
                  <a:pt x="4034" y="15020"/>
                </a:lnTo>
                <a:lnTo>
                  <a:pt x="4034" y="19103"/>
                </a:lnTo>
                <a:lnTo>
                  <a:pt x="3817" y="19103"/>
                </a:lnTo>
                <a:lnTo>
                  <a:pt x="3817" y="15020"/>
                </a:lnTo>
                <a:close/>
                <a:moveTo>
                  <a:pt x="4413" y="15020"/>
                </a:moveTo>
                <a:lnTo>
                  <a:pt x="4630" y="15020"/>
                </a:lnTo>
                <a:lnTo>
                  <a:pt x="4630" y="19103"/>
                </a:lnTo>
                <a:lnTo>
                  <a:pt x="4413" y="19103"/>
                </a:lnTo>
                <a:lnTo>
                  <a:pt x="4413" y="15020"/>
                </a:lnTo>
                <a:close/>
                <a:moveTo>
                  <a:pt x="5063" y="15020"/>
                </a:moveTo>
                <a:lnTo>
                  <a:pt x="5279" y="15020"/>
                </a:lnTo>
                <a:lnTo>
                  <a:pt x="5279" y="19103"/>
                </a:lnTo>
                <a:lnTo>
                  <a:pt x="5063" y="19103"/>
                </a:lnTo>
                <a:lnTo>
                  <a:pt x="5063" y="15020"/>
                </a:lnTo>
                <a:close/>
                <a:moveTo>
                  <a:pt x="6308" y="15020"/>
                </a:moveTo>
                <a:lnTo>
                  <a:pt x="6525" y="15020"/>
                </a:lnTo>
                <a:lnTo>
                  <a:pt x="6525" y="19103"/>
                </a:lnTo>
                <a:lnTo>
                  <a:pt x="6308" y="19103"/>
                </a:lnTo>
                <a:lnTo>
                  <a:pt x="6308" y="15020"/>
                </a:lnTo>
                <a:close/>
                <a:moveTo>
                  <a:pt x="6904" y="15020"/>
                </a:moveTo>
                <a:lnTo>
                  <a:pt x="7120" y="15020"/>
                </a:lnTo>
                <a:lnTo>
                  <a:pt x="7120" y="19103"/>
                </a:lnTo>
                <a:lnTo>
                  <a:pt x="6904" y="19103"/>
                </a:lnTo>
                <a:lnTo>
                  <a:pt x="6904" y="15020"/>
                </a:lnTo>
                <a:close/>
                <a:moveTo>
                  <a:pt x="7554" y="15020"/>
                </a:moveTo>
                <a:lnTo>
                  <a:pt x="7770" y="15020"/>
                </a:lnTo>
                <a:lnTo>
                  <a:pt x="7770" y="19103"/>
                </a:lnTo>
                <a:lnTo>
                  <a:pt x="7554" y="19103"/>
                </a:lnTo>
                <a:lnTo>
                  <a:pt x="7554" y="15020"/>
                </a:lnTo>
                <a:close/>
                <a:moveTo>
                  <a:pt x="8799" y="15020"/>
                </a:moveTo>
                <a:lnTo>
                  <a:pt x="9016" y="15020"/>
                </a:lnTo>
                <a:lnTo>
                  <a:pt x="9016" y="19103"/>
                </a:lnTo>
                <a:lnTo>
                  <a:pt x="8799" y="19103"/>
                </a:lnTo>
                <a:lnTo>
                  <a:pt x="8799" y="15020"/>
                </a:lnTo>
                <a:close/>
                <a:moveTo>
                  <a:pt x="9449" y="15020"/>
                </a:moveTo>
                <a:lnTo>
                  <a:pt x="9665" y="15020"/>
                </a:lnTo>
                <a:lnTo>
                  <a:pt x="9665" y="19103"/>
                </a:lnTo>
                <a:lnTo>
                  <a:pt x="9449" y="19103"/>
                </a:lnTo>
                <a:lnTo>
                  <a:pt x="9449" y="15020"/>
                </a:lnTo>
                <a:close/>
                <a:moveTo>
                  <a:pt x="10044" y="15020"/>
                </a:moveTo>
                <a:lnTo>
                  <a:pt x="10261" y="15020"/>
                </a:lnTo>
                <a:lnTo>
                  <a:pt x="10261" y="19103"/>
                </a:lnTo>
                <a:lnTo>
                  <a:pt x="10044" y="19103"/>
                </a:lnTo>
                <a:lnTo>
                  <a:pt x="10044" y="15020"/>
                </a:lnTo>
                <a:close/>
                <a:moveTo>
                  <a:pt x="11344" y="15020"/>
                </a:moveTo>
                <a:lnTo>
                  <a:pt x="11506" y="15020"/>
                </a:lnTo>
                <a:lnTo>
                  <a:pt x="11506" y="19103"/>
                </a:lnTo>
                <a:lnTo>
                  <a:pt x="11344" y="19103"/>
                </a:lnTo>
                <a:lnTo>
                  <a:pt x="11344" y="15020"/>
                </a:lnTo>
                <a:close/>
                <a:moveTo>
                  <a:pt x="11940" y="15020"/>
                </a:moveTo>
                <a:lnTo>
                  <a:pt x="12156" y="15020"/>
                </a:lnTo>
                <a:lnTo>
                  <a:pt x="12156" y="19103"/>
                </a:lnTo>
                <a:lnTo>
                  <a:pt x="11940" y="19103"/>
                </a:lnTo>
                <a:lnTo>
                  <a:pt x="11940" y="15020"/>
                </a:lnTo>
                <a:close/>
                <a:moveTo>
                  <a:pt x="12589" y="15020"/>
                </a:moveTo>
                <a:lnTo>
                  <a:pt x="12806" y="15020"/>
                </a:lnTo>
                <a:lnTo>
                  <a:pt x="12806" y="19103"/>
                </a:lnTo>
                <a:lnTo>
                  <a:pt x="12589" y="19103"/>
                </a:lnTo>
                <a:lnTo>
                  <a:pt x="12589" y="15020"/>
                </a:lnTo>
                <a:close/>
                <a:moveTo>
                  <a:pt x="13835" y="15020"/>
                </a:moveTo>
                <a:lnTo>
                  <a:pt x="14051" y="15020"/>
                </a:lnTo>
                <a:lnTo>
                  <a:pt x="14051" y="19103"/>
                </a:lnTo>
                <a:lnTo>
                  <a:pt x="13835" y="19103"/>
                </a:lnTo>
                <a:lnTo>
                  <a:pt x="13835" y="15020"/>
                </a:lnTo>
                <a:close/>
                <a:moveTo>
                  <a:pt x="14430" y="15020"/>
                </a:moveTo>
                <a:lnTo>
                  <a:pt x="14647" y="15020"/>
                </a:lnTo>
                <a:lnTo>
                  <a:pt x="14647" y="19103"/>
                </a:lnTo>
                <a:lnTo>
                  <a:pt x="14430" y="19103"/>
                </a:lnTo>
                <a:lnTo>
                  <a:pt x="14430" y="15020"/>
                </a:lnTo>
                <a:close/>
                <a:moveTo>
                  <a:pt x="15080" y="15020"/>
                </a:moveTo>
                <a:lnTo>
                  <a:pt x="15297" y="15020"/>
                </a:lnTo>
                <a:lnTo>
                  <a:pt x="15297" y="19103"/>
                </a:lnTo>
                <a:lnTo>
                  <a:pt x="15080" y="19103"/>
                </a:lnTo>
                <a:lnTo>
                  <a:pt x="15080" y="15020"/>
                </a:lnTo>
                <a:close/>
                <a:moveTo>
                  <a:pt x="16326" y="15020"/>
                </a:moveTo>
                <a:lnTo>
                  <a:pt x="16542" y="15020"/>
                </a:lnTo>
                <a:lnTo>
                  <a:pt x="16542" y="19103"/>
                </a:lnTo>
                <a:lnTo>
                  <a:pt x="16326" y="19103"/>
                </a:lnTo>
                <a:lnTo>
                  <a:pt x="16326" y="15020"/>
                </a:lnTo>
                <a:close/>
                <a:moveTo>
                  <a:pt x="16975" y="15020"/>
                </a:moveTo>
                <a:lnTo>
                  <a:pt x="17192" y="15020"/>
                </a:lnTo>
                <a:lnTo>
                  <a:pt x="17192" y="19103"/>
                </a:lnTo>
                <a:lnTo>
                  <a:pt x="16975" y="19103"/>
                </a:lnTo>
                <a:lnTo>
                  <a:pt x="16975" y="15020"/>
                </a:lnTo>
                <a:close/>
                <a:moveTo>
                  <a:pt x="17571" y="15020"/>
                </a:moveTo>
                <a:lnTo>
                  <a:pt x="17788" y="15020"/>
                </a:lnTo>
                <a:lnTo>
                  <a:pt x="17788" y="19103"/>
                </a:lnTo>
                <a:lnTo>
                  <a:pt x="17571" y="19103"/>
                </a:lnTo>
                <a:lnTo>
                  <a:pt x="17571" y="15020"/>
                </a:lnTo>
                <a:close/>
                <a:moveTo>
                  <a:pt x="18816" y="15020"/>
                </a:moveTo>
                <a:lnTo>
                  <a:pt x="19033" y="15020"/>
                </a:lnTo>
                <a:lnTo>
                  <a:pt x="19033" y="19103"/>
                </a:lnTo>
                <a:lnTo>
                  <a:pt x="18816" y="19103"/>
                </a:lnTo>
                <a:lnTo>
                  <a:pt x="18816" y="15020"/>
                </a:lnTo>
                <a:close/>
                <a:moveTo>
                  <a:pt x="19466" y="15020"/>
                </a:moveTo>
                <a:lnTo>
                  <a:pt x="19683" y="15020"/>
                </a:lnTo>
                <a:lnTo>
                  <a:pt x="19683" y="19103"/>
                </a:lnTo>
                <a:lnTo>
                  <a:pt x="19466" y="19103"/>
                </a:lnTo>
                <a:lnTo>
                  <a:pt x="19466" y="15020"/>
                </a:lnTo>
                <a:close/>
                <a:moveTo>
                  <a:pt x="20116" y="15020"/>
                </a:moveTo>
                <a:lnTo>
                  <a:pt x="20333" y="15020"/>
                </a:lnTo>
                <a:lnTo>
                  <a:pt x="20333" y="19103"/>
                </a:lnTo>
                <a:lnTo>
                  <a:pt x="20116" y="19103"/>
                </a:lnTo>
                <a:lnTo>
                  <a:pt x="20116" y="1502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88" name="Linie"/>
          <p:cNvSpPr/>
          <p:nvPr/>
        </p:nvSpPr>
        <p:spPr>
          <a:xfrm flipV="1">
            <a:off x="22468024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9" name="Linie"/>
          <p:cNvSpPr/>
          <p:nvPr/>
        </p:nvSpPr>
        <p:spPr>
          <a:xfrm flipV="1">
            <a:off x="18297813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0" name="Pb"/>
          <p:cNvSpPr txBox="1"/>
          <p:nvPr/>
        </p:nvSpPr>
        <p:spPr>
          <a:xfrm>
            <a:off x="8856967" y="4609263"/>
            <a:ext cx="1189102" cy="1438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solidFill>
                  <a:srgbClr val="FFFFFF"/>
                </a:solidFill>
              </a:defRPr>
            </a:lvl1pPr>
          </a:lstStyle>
          <a:p>
            <a:r>
              <a:t>Pb</a:t>
            </a:r>
          </a:p>
        </p:txBody>
      </p:sp>
      <p:sp>
        <p:nvSpPr>
          <p:cNvPr id="291" name="Pb"/>
          <p:cNvSpPr txBox="1"/>
          <p:nvPr/>
        </p:nvSpPr>
        <p:spPr>
          <a:xfrm>
            <a:off x="21147131" y="4609263"/>
            <a:ext cx="1189102" cy="1438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solidFill>
                  <a:srgbClr val="FFFFFF"/>
                </a:solidFill>
              </a:defRPr>
            </a:lvl1pPr>
          </a:lstStyle>
          <a:p>
            <a:r>
              <a:t>Pb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94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95" name="Mittlere Reichweite eines solaren Neutrinos in Blei?"/>
          <p:cNvSpPr txBox="1"/>
          <p:nvPr/>
        </p:nvSpPr>
        <p:spPr>
          <a:xfrm>
            <a:off x="955523" y="1095876"/>
            <a:ext cx="7481528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Mittlere Reichweite eines solaren Neutrinos in Blei?</a:t>
            </a:r>
          </a:p>
        </p:txBody>
      </p:sp>
      <p:sp>
        <p:nvSpPr>
          <p:cNvPr id="296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297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GIF_Neutrino.gif" descr="GIF_Neutrino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1015" y="3580103"/>
            <a:ext cx="11645159" cy="6555794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Lineal"/>
          <p:cNvSpPr/>
          <p:nvPr/>
        </p:nvSpPr>
        <p:spPr>
          <a:xfrm rot="10800000" flipH="1">
            <a:off x="6126039" y="9979920"/>
            <a:ext cx="4154810" cy="771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7" y="0"/>
                </a:moveTo>
                <a:cubicBezTo>
                  <a:pt x="196" y="0"/>
                  <a:pt x="0" y="1044"/>
                  <a:pt x="0" y="2342"/>
                </a:cubicBezTo>
                <a:lnTo>
                  <a:pt x="0" y="19258"/>
                </a:lnTo>
                <a:cubicBezTo>
                  <a:pt x="0" y="20556"/>
                  <a:pt x="196" y="21600"/>
                  <a:pt x="437" y="21600"/>
                </a:cubicBezTo>
                <a:lnTo>
                  <a:pt x="21163" y="21600"/>
                </a:lnTo>
                <a:cubicBezTo>
                  <a:pt x="21404" y="21600"/>
                  <a:pt x="21600" y="20556"/>
                  <a:pt x="21600" y="19258"/>
                </a:cubicBezTo>
                <a:lnTo>
                  <a:pt x="21600" y="2342"/>
                </a:lnTo>
                <a:cubicBezTo>
                  <a:pt x="21600" y="1044"/>
                  <a:pt x="21404" y="0"/>
                  <a:pt x="21163" y="0"/>
                </a:cubicBezTo>
                <a:lnTo>
                  <a:pt x="437" y="0"/>
                </a:lnTo>
                <a:close/>
                <a:moveTo>
                  <a:pt x="19439" y="7273"/>
                </a:moveTo>
                <a:cubicBezTo>
                  <a:pt x="19672" y="7273"/>
                  <a:pt x="19860" y="8287"/>
                  <a:pt x="19860" y="9542"/>
                </a:cubicBezTo>
                <a:cubicBezTo>
                  <a:pt x="19860" y="10798"/>
                  <a:pt x="19672" y="11821"/>
                  <a:pt x="19439" y="11821"/>
                </a:cubicBezTo>
                <a:cubicBezTo>
                  <a:pt x="19206" y="11821"/>
                  <a:pt x="19018" y="10797"/>
                  <a:pt x="19018" y="9542"/>
                </a:cubicBezTo>
                <a:cubicBezTo>
                  <a:pt x="19018" y="8287"/>
                  <a:pt x="19206" y="7273"/>
                  <a:pt x="19439" y="7273"/>
                </a:cubicBezTo>
                <a:close/>
                <a:moveTo>
                  <a:pt x="677" y="9478"/>
                </a:moveTo>
                <a:lnTo>
                  <a:pt x="893" y="9478"/>
                </a:lnTo>
                <a:lnTo>
                  <a:pt x="893" y="19103"/>
                </a:lnTo>
                <a:lnTo>
                  <a:pt x="677" y="19103"/>
                </a:lnTo>
                <a:lnTo>
                  <a:pt x="677" y="9478"/>
                </a:lnTo>
                <a:close/>
                <a:moveTo>
                  <a:pt x="5658" y="9478"/>
                </a:moveTo>
                <a:lnTo>
                  <a:pt x="5875" y="9478"/>
                </a:lnTo>
                <a:lnTo>
                  <a:pt x="5875" y="19103"/>
                </a:lnTo>
                <a:lnTo>
                  <a:pt x="5658" y="19103"/>
                </a:lnTo>
                <a:lnTo>
                  <a:pt x="5658" y="9478"/>
                </a:lnTo>
                <a:close/>
                <a:moveTo>
                  <a:pt x="10694" y="9478"/>
                </a:moveTo>
                <a:lnTo>
                  <a:pt x="10911" y="9478"/>
                </a:lnTo>
                <a:lnTo>
                  <a:pt x="10911" y="19103"/>
                </a:lnTo>
                <a:lnTo>
                  <a:pt x="10694" y="19103"/>
                </a:lnTo>
                <a:lnTo>
                  <a:pt x="10694" y="9478"/>
                </a:lnTo>
                <a:close/>
                <a:moveTo>
                  <a:pt x="15730" y="9478"/>
                </a:moveTo>
                <a:lnTo>
                  <a:pt x="15947" y="9478"/>
                </a:lnTo>
                <a:lnTo>
                  <a:pt x="15947" y="19103"/>
                </a:lnTo>
                <a:lnTo>
                  <a:pt x="15730" y="19103"/>
                </a:lnTo>
                <a:lnTo>
                  <a:pt x="15730" y="9478"/>
                </a:lnTo>
                <a:close/>
                <a:moveTo>
                  <a:pt x="20712" y="9478"/>
                </a:moveTo>
                <a:lnTo>
                  <a:pt x="20928" y="9478"/>
                </a:lnTo>
                <a:lnTo>
                  <a:pt x="20928" y="19103"/>
                </a:lnTo>
                <a:lnTo>
                  <a:pt x="20712" y="19103"/>
                </a:lnTo>
                <a:lnTo>
                  <a:pt x="20712" y="9478"/>
                </a:lnTo>
                <a:close/>
                <a:moveTo>
                  <a:pt x="3168" y="12395"/>
                </a:moveTo>
                <a:lnTo>
                  <a:pt x="3384" y="12395"/>
                </a:lnTo>
                <a:lnTo>
                  <a:pt x="3384" y="19103"/>
                </a:lnTo>
                <a:lnTo>
                  <a:pt x="3168" y="19103"/>
                </a:lnTo>
                <a:lnTo>
                  <a:pt x="3168" y="12395"/>
                </a:lnTo>
                <a:close/>
                <a:moveTo>
                  <a:pt x="8203" y="12395"/>
                </a:moveTo>
                <a:lnTo>
                  <a:pt x="8420" y="12395"/>
                </a:lnTo>
                <a:lnTo>
                  <a:pt x="8420" y="19103"/>
                </a:lnTo>
                <a:lnTo>
                  <a:pt x="8203" y="19103"/>
                </a:lnTo>
                <a:lnTo>
                  <a:pt x="8203" y="12395"/>
                </a:lnTo>
                <a:close/>
                <a:moveTo>
                  <a:pt x="13185" y="12395"/>
                </a:moveTo>
                <a:lnTo>
                  <a:pt x="13402" y="12395"/>
                </a:lnTo>
                <a:lnTo>
                  <a:pt x="13402" y="19103"/>
                </a:lnTo>
                <a:lnTo>
                  <a:pt x="13185" y="19103"/>
                </a:lnTo>
                <a:lnTo>
                  <a:pt x="13185" y="12395"/>
                </a:lnTo>
                <a:close/>
                <a:moveTo>
                  <a:pt x="18221" y="12395"/>
                </a:moveTo>
                <a:lnTo>
                  <a:pt x="18437" y="12395"/>
                </a:lnTo>
                <a:lnTo>
                  <a:pt x="18437" y="19103"/>
                </a:lnTo>
                <a:lnTo>
                  <a:pt x="18221" y="19103"/>
                </a:lnTo>
                <a:lnTo>
                  <a:pt x="18221" y="12395"/>
                </a:lnTo>
                <a:close/>
                <a:moveTo>
                  <a:pt x="1272" y="15020"/>
                </a:moveTo>
                <a:lnTo>
                  <a:pt x="1489" y="15020"/>
                </a:lnTo>
                <a:lnTo>
                  <a:pt x="1489" y="19103"/>
                </a:lnTo>
                <a:lnTo>
                  <a:pt x="1272" y="19103"/>
                </a:lnTo>
                <a:lnTo>
                  <a:pt x="1272" y="15020"/>
                </a:lnTo>
                <a:close/>
                <a:moveTo>
                  <a:pt x="1922" y="15020"/>
                </a:moveTo>
                <a:lnTo>
                  <a:pt x="2139" y="15020"/>
                </a:lnTo>
                <a:lnTo>
                  <a:pt x="2139" y="19103"/>
                </a:lnTo>
                <a:lnTo>
                  <a:pt x="1922" y="19103"/>
                </a:lnTo>
                <a:lnTo>
                  <a:pt x="1922" y="15020"/>
                </a:lnTo>
                <a:close/>
                <a:moveTo>
                  <a:pt x="2518" y="15020"/>
                </a:moveTo>
                <a:lnTo>
                  <a:pt x="2734" y="15020"/>
                </a:lnTo>
                <a:lnTo>
                  <a:pt x="2734" y="19103"/>
                </a:lnTo>
                <a:lnTo>
                  <a:pt x="2518" y="19103"/>
                </a:lnTo>
                <a:lnTo>
                  <a:pt x="2518" y="15020"/>
                </a:lnTo>
                <a:close/>
                <a:moveTo>
                  <a:pt x="3817" y="15020"/>
                </a:moveTo>
                <a:lnTo>
                  <a:pt x="4034" y="15020"/>
                </a:lnTo>
                <a:lnTo>
                  <a:pt x="4034" y="19103"/>
                </a:lnTo>
                <a:lnTo>
                  <a:pt x="3817" y="19103"/>
                </a:lnTo>
                <a:lnTo>
                  <a:pt x="3817" y="15020"/>
                </a:lnTo>
                <a:close/>
                <a:moveTo>
                  <a:pt x="4413" y="15020"/>
                </a:moveTo>
                <a:lnTo>
                  <a:pt x="4630" y="15020"/>
                </a:lnTo>
                <a:lnTo>
                  <a:pt x="4630" y="19103"/>
                </a:lnTo>
                <a:lnTo>
                  <a:pt x="4413" y="19103"/>
                </a:lnTo>
                <a:lnTo>
                  <a:pt x="4413" y="15020"/>
                </a:lnTo>
                <a:close/>
                <a:moveTo>
                  <a:pt x="5063" y="15020"/>
                </a:moveTo>
                <a:lnTo>
                  <a:pt x="5279" y="15020"/>
                </a:lnTo>
                <a:lnTo>
                  <a:pt x="5279" y="19103"/>
                </a:lnTo>
                <a:lnTo>
                  <a:pt x="5063" y="19103"/>
                </a:lnTo>
                <a:lnTo>
                  <a:pt x="5063" y="15020"/>
                </a:lnTo>
                <a:close/>
                <a:moveTo>
                  <a:pt x="6308" y="15020"/>
                </a:moveTo>
                <a:lnTo>
                  <a:pt x="6525" y="15020"/>
                </a:lnTo>
                <a:lnTo>
                  <a:pt x="6525" y="19103"/>
                </a:lnTo>
                <a:lnTo>
                  <a:pt x="6308" y="19103"/>
                </a:lnTo>
                <a:lnTo>
                  <a:pt x="6308" y="15020"/>
                </a:lnTo>
                <a:close/>
                <a:moveTo>
                  <a:pt x="6904" y="15020"/>
                </a:moveTo>
                <a:lnTo>
                  <a:pt x="7120" y="15020"/>
                </a:lnTo>
                <a:lnTo>
                  <a:pt x="7120" y="19103"/>
                </a:lnTo>
                <a:lnTo>
                  <a:pt x="6904" y="19103"/>
                </a:lnTo>
                <a:lnTo>
                  <a:pt x="6904" y="15020"/>
                </a:lnTo>
                <a:close/>
                <a:moveTo>
                  <a:pt x="7554" y="15020"/>
                </a:moveTo>
                <a:lnTo>
                  <a:pt x="7770" y="15020"/>
                </a:lnTo>
                <a:lnTo>
                  <a:pt x="7770" y="19103"/>
                </a:lnTo>
                <a:lnTo>
                  <a:pt x="7554" y="19103"/>
                </a:lnTo>
                <a:lnTo>
                  <a:pt x="7554" y="15020"/>
                </a:lnTo>
                <a:close/>
                <a:moveTo>
                  <a:pt x="8799" y="15020"/>
                </a:moveTo>
                <a:lnTo>
                  <a:pt x="9016" y="15020"/>
                </a:lnTo>
                <a:lnTo>
                  <a:pt x="9016" y="19103"/>
                </a:lnTo>
                <a:lnTo>
                  <a:pt x="8799" y="19103"/>
                </a:lnTo>
                <a:lnTo>
                  <a:pt x="8799" y="15020"/>
                </a:lnTo>
                <a:close/>
                <a:moveTo>
                  <a:pt x="9449" y="15020"/>
                </a:moveTo>
                <a:lnTo>
                  <a:pt x="9665" y="15020"/>
                </a:lnTo>
                <a:lnTo>
                  <a:pt x="9665" y="19103"/>
                </a:lnTo>
                <a:lnTo>
                  <a:pt x="9449" y="19103"/>
                </a:lnTo>
                <a:lnTo>
                  <a:pt x="9449" y="15020"/>
                </a:lnTo>
                <a:close/>
                <a:moveTo>
                  <a:pt x="10044" y="15020"/>
                </a:moveTo>
                <a:lnTo>
                  <a:pt x="10261" y="15020"/>
                </a:lnTo>
                <a:lnTo>
                  <a:pt x="10261" y="19103"/>
                </a:lnTo>
                <a:lnTo>
                  <a:pt x="10044" y="19103"/>
                </a:lnTo>
                <a:lnTo>
                  <a:pt x="10044" y="15020"/>
                </a:lnTo>
                <a:close/>
                <a:moveTo>
                  <a:pt x="11344" y="15020"/>
                </a:moveTo>
                <a:lnTo>
                  <a:pt x="11506" y="15020"/>
                </a:lnTo>
                <a:lnTo>
                  <a:pt x="11506" y="19103"/>
                </a:lnTo>
                <a:lnTo>
                  <a:pt x="11344" y="19103"/>
                </a:lnTo>
                <a:lnTo>
                  <a:pt x="11344" y="15020"/>
                </a:lnTo>
                <a:close/>
                <a:moveTo>
                  <a:pt x="11940" y="15020"/>
                </a:moveTo>
                <a:lnTo>
                  <a:pt x="12156" y="15020"/>
                </a:lnTo>
                <a:lnTo>
                  <a:pt x="12156" y="19103"/>
                </a:lnTo>
                <a:lnTo>
                  <a:pt x="11940" y="19103"/>
                </a:lnTo>
                <a:lnTo>
                  <a:pt x="11940" y="15020"/>
                </a:lnTo>
                <a:close/>
                <a:moveTo>
                  <a:pt x="12589" y="15020"/>
                </a:moveTo>
                <a:lnTo>
                  <a:pt x="12806" y="15020"/>
                </a:lnTo>
                <a:lnTo>
                  <a:pt x="12806" y="19103"/>
                </a:lnTo>
                <a:lnTo>
                  <a:pt x="12589" y="19103"/>
                </a:lnTo>
                <a:lnTo>
                  <a:pt x="12589" y="15020"/>
                </a:lnTo>
                <a:close/>
                <a:moveTo>
                  <a:pt x="13835" y="15020"/>
                </a:moveTo>
                <a:lnTo>
                  <a:pt x="14051" y="15020"/>
                </a:lnTo>
                <a:lnTo>
                  <a:pt x="14051" y="19103"/>
                </a:lnTo>
                <a:lnTo>
                  <a:pt x="13835" y="19103"/>
                </a:lnTo>
                <a:lnTo>
                  <a:pt x="13835" y="15020"/>
                </a:lnTo>
                <a:close/>
                <a:moveTo>
                  <a:pt x="14430" y="15020"/>
                </a:moveTo>
                <a:lnTo>
                  <a:pt x="14647" y="15020"/>
                </a:lnTo>
                <a:lnTo>
                  <a:pt x="14647" y="19103"/>
                </a:lnTo>
                <a:lnTo>
                  <a:pt x="14430" y="19103"/>
                </a:lnTo>
                <a:lnTo>
                  <a:pt x="14430" y="15020"/>
                </a:lnTo>
                <a:close/>
                <a:moveTo>
                  <a:pt x="15080" y="15020"/>
                </a:moveTo>
                <a:lnTo>
                  <a:pt x="15297" y="15020"/>
                </a:lnTo>
                <a:lnTo>
                  <a:pt x="15297" y="19103"/>
                </a:lnTo>
                <a:lnTo>
                  <a:pt x="15080" y="19103"/>
                </a:lnTo>
                <a:lnTo>
                  <a:pt x="15080" y="15020"/>
                </a:lnTo>
                <a:close/>
                <a:moveTo>
                  <a:pt x="16326" y="15020"/>
                </a:moveTo>
                <a:lnTo>
                  <a:pt x="16542" y="15020"/>
                </a:lnTo>
                <a:lnTo>
                  <a:pt x="16542" y="19103"/>
                </a:lnTo>
                <a:lnTo>
                  <a:pt x="16326" y="19103"/>
                </a:lnTo>
                <a:lnTo>
                  <a:pt x="16326" y="15020"/>
                </a:lnTo>
                <a:close/>
                <a:moveTo>
                  <a:pt x="16975" y="15020"/>
                </a:moveTo>
                <a:lnTo>
                  <a:pt x="17192" y="15020"/>
                </a:lnTo>
                <a:lnTo>
                  <a:pt x="17192" y="19103"/>
                </a:lnTo>
                <a:lnTo>
                  <a:pt x="16975" y="19103"/>
                </a:lnTo>
                <a:lnTo>
                  <a:pt x="16975" y="15020"/>
                </a:lnTo>
                <a:close/>
                <a:moveTo>
                  <a:pt x="17571" y="15020"/>
                </a:moveTo>
                <a:lnTo>
                  <a:pt x="17788" y="15020"/>
                </a:lnTo>
                <a:lnTo>
                  <a:pt x="17788" y="19103"/>
                </a:lnTo>
                <a:lnTo>
                  <a:pt x="17571" y="19103"/>
                </a:lnTo>
                <a:lnTo>
                  <a:pt x="17571" y="15020"/>
                </a:lnTo>
                <a:close/>
                <a:moveTo>
                  <a:pt x="18816" y="15020"/>
                </a:moveTo>
                <a:lnTo>
                  <a:pt x="19033" y="15020"/>
                </a:lnTo>
                <a:lnTo>
                  <a:pt x="19033" y="19103"/>
                </a:lnTo>
                <a:lnTo>
                  <a:pt x="18816" y="19103"/>
                </a:lnTo>
                <a:lnTo>
                  <a:pt x="18816" y="15020"/>
                </a:lnTo>
                <a:close/>
                <a:moveTo>
                  <a:pt x="19466" y="15020"/>
                </a:moveTo>
                <a:lnTo>
                  <a:pt x="19683" y="15020"/>
                </a:lnTo>
                <a:lnTo>
                  <a:pt x="19683" y="19103"/>
                </a:lnTo>
                <a:lnTo>
                  <a:pt x="19466" y="19103"/>
                </a:lnTo>
                <a:lnTo>
                  <a:pt x="19466" y="15020"/>
                </a:lnTo>
                <a:close/>
                <a:moveTo>
                  <a:pt x="20116" y="15020"/>
                </a:moveTo>
                <a:lnTo>
                  <a:pt x="20333" y="15020"/>
                </a:lnTo>
                <a:lnTo>
                  <a:pt x="20333" y="19103"/>
                </a:lnTo>
                <a:lnTo>
                  <a:pt x="20116" y="19103"/>
                </a:lnTo>
                <a:lnTo>
                  <a:pt x="20116" y="1502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00" name="Linie"/>
          <p:cNvSpPr/>
          <p:nvPr/>
        </p:nvSpPr>
        <p:spPr>
          <a:xfrm flipV="1">
            <a:off x="10276505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01" name="Linie"/>
          <p:cNvSpPr/>
          <p:nvPr/>
        </p:nvSpPr>
        <p:spPr>
          <a:xfrm flipV="1">
            <a:off x="6106294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02" name="Pb"/>
          <p:cNvSpPr txBox="1"/>
          <p:nvPr/>
        </p:nvSpPr>
        <p:spPr>
          <a:xfrm>
            <a:off x="8856967" y="4609263"/>
            <a:ext cx="1189102" cy="1438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solidFill>
                  <a:srgbClr val="FFFFFF"/>
                </a:solidFill>
              </a:defRPr>
            </a:lvl1pPr>
          </a:lstStyle>
          <a:p>
            <a:r>
              <a:t>Pb</a:t>
            </a:r>
          </a:p>
        </p:txBody>
      </p:sp>
      <p:sp>
        <p:nvSpPr>
          <p:cNvPr id="303" name="ca. 1 Lichtjahr"/>
          <p:cNvSpPr txBox="1"/>
          <p:nvPr/>
        </p:nvSpPr>
        <p:spPr>
          <a:xfrm>
            <a:off x="4236790" y="11229905"/>
            <a:ext cx="371360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ca. 1 Lichtjahr</a:t>
            </a:r>
          </a:p>
        </p:txBody>
      </p:sp>
      <p:sp>
        <p:nvSpPr>
          <p:cNvPr id="304" name="ca. 1 Lichtjahr*"/>
          <p:cNvSpPr/>
          <p:nvPr/>
        </p:nvSpPr>
        <p:spPr>
          <a:xfrm>
            <a:off x="2495141" y="11229905"/>
            <a:ext cx="6844896" cy="1852387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80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ca. 1 Lichtjahr*</a:t>
            </a:r>
          </a:p>
        </p:txBody>
      </p:sp>
      <p:sp>
        <p:nvSpPr>
          <p:cNvPr id="305" name="Neutrinos aus der Sonne haben typischerweise Energien von einigen MeV"/>
          <p:cNvSpPr txBox="1"/>
          <p:nvPr/>
        </p:nvSpPr>
        <p:spPr>
          <a:xfrm>
            <a:off x="13324219" y="1487187"/>
            <a:ext cx="7842741" cy="2021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Neutrinos aus der Sonne haben typischerweise Energien von einigen </a:t>
            </a:r>
            <a:r>
              <a:rPr b="1"/>
              <a:t>MeV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6" name="Gleichung"/>
              <p:cNvSpPr txBox="1"/>
              <p:nvPr/>
            </p:nvSpPr>
            <p:spPr>
              <a:xfrm>
                <a:off x="13597632" y="5047148"/>
                <a:ext cx="7670401" cy="101878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7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𝐵𝑙𝑒𝑖</m:t>
                          </m:r>
                        </m:sub>
                      </m:sSub>
                      <m:r>
                        <a:rPr sz="7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=1,5⋅</m:t>
                      </m:r>
                      <m:sSup>
                        <m:sSupPr>
                          <m:ctrlP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sup>
                      </m:sSup>
                      <m:r>
                        <a:rPr sz="7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sz="7200"/>
              </a:p>
            </p:txBody>
          </p:sp>
        </mc:Choice>
        <mc:Fallback xmlns="">
          <p:sp>
            <p:nvSpPr>
              <p:cNvPr id="306" name="Gleichu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97632" y="5047148"/>
                <a:ext cx="7670401" cy="1018789"/>
              </a:xfrm>
              <a:prstGeom prst="rect">
                <a:avLst/>
              </a:prstGeom>
              <a:blipFill>
                <a:blip r:embed="rId4"/>
                <a:stretch>
                  <a:fillRect l="-3306" r="-14380" b="-3086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" name="Zum Vergleich: Ein Proton mit einigen GeV hat in Blei eine Reichweite von ca. 10 cm!"/>
          <p:cNvSpPr txBox="1"/>
          <p:nvPr/>
        </p:nvSpPr>
        <p:spPr>
          <a:xfrm>
            <a:off x="13324219" y="7283836"/>
            <a:ext cx="7670402" cy="2662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Zum Vergleich:</a:t>
            </a:r>
            <a:br/>
            <a:r>
              <a:t>Ein Proton mit einigen </a:t>
            </a:r>
            <a:r>
              <a:rPr b="1"/>
              <a:t>GeV</a:t>
            </a:r>
            <a:r>
              <a:t> hat in Blei eine Reichweite von ca. </a:t>
            </a:r>
            <a:r>
              <a:rPr b="1"/>
              <a:t>10 cm</a:t>
            </a:r>
            <a:r>
              <a:t>!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36" name="Rechteck"/>
          <p:cNvSpPr/>
          <p:nvPr/>
        </p:nvSpPr>
        <p:spPr>
          <a:xfrm>
            <a:off x="12187634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37" name="Elektron"/>
          <p:cNvSpPr txBox="1"/>
          <p:nvPr/>
        </p:nvSpPr>
        <p:spPr>
          <a:xfrm>
            <a:off x="4993742" y="10822610"/>
            <a:ext cx="2199705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Elektron</a:t>
            </a:r>
          </a:p>
        </p:txBody>
      </p:sp>
      <p:sp>
        <p:nvSpPr>
          <p:cNvPr id="338" name="Positron"/>
          <p:cNvSpPr txBox="1"/>
          <p:nvPr/>
        </p:nvSpPr>
        <p:spPr>
          <a:xfrm>
            <a:off x="17169546" y="10822610"/>
            <a:ext cx="2231137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Positron</a:t>
            </a:r>
          </a:p>
        </p:txBody>
      </p:sp>
      <p:sp>
        <p:nvSpPr>
          <p:cNvPr id="339" name="Was ist schwerer?"/>
          <p:cNvSpPr txBox="1"/>
          <p:nvPr/>
        </p:nvSpPr>
        <p:spPr>
          <a:xfrm>
            <a:off x="955523" y="1405286"/>
            <a:ext cx="4770883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ist schwerer?</a:t>
            </a:r>
          </a:p>
        </p:txBody>
      </p:sp>
      <p:pic>
        <p:nvPicPr>
          <p:cNvPr id="340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2"/>
          <a:srcRect l="16439" t="20863" r="18384" b="21599"/>
          <a:stretch>
            <a:fillRect/>
          </a:stretch>
        </p:blipFill>
        <p:spPr>
          <a:xfrm>
            <a:off x="4542630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41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42" name="Bildschirmfoto 2020-09-07 um 16.33.05.png" descr="Bildschirmfoto 2020-09-07 um 16.33.05.png"/>
          <p:cNvPicPr>
            <a:picLocks noChangeAspect="1"/>
          </p:cNvPicPr>
          <p:nvPr/>
        </p:nvPicPr>
        <p:blipFill>
          <a:blip r:embed="rId3"/>
          <a:srcRect l="8205" t="18661" r="6842" b="12491"/>
          <a:stretch>
            <a:fillRect/>
          </a:stretch>
        </p:blipFill>
        <p:spPr>
          <a:xfrm>
            <a:off x="16880176" y="8684512"/>
            <a:ext cx="2809876" cy="1357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385" y="14"/>
                </a:moveTo>
                <a:cubicBezTo>
                  <a:pt x="9599" y="69"/>
                  <a:pt x="8823" y="290"/>
                  <a:pt x="8073" y="681"/>
                </a:cubicBezTo>
                <a:cubicBezTo>
                  <a:pt x="7049" y="1214"/>
                  <a:pt x="6537" y="1621"/>
                  <a:pt x="5607" y="2612"/>
                </a:cubicBezTo>
                <a:cubicBezTo>
                  <a:pt x="2624" y="5795"/>
                  <a:pt x="598" y="11631"/>
                  <a:pt x="98" y="18496"/>
                </a:cubicBezTo>
                <a:cubicBezTo>
                  <a:pt x="44" y="19234"/>
                  <a:pt x="0" y="20216"/>
                  <a:pt x="0" y="20679"/>
                </a:cubicBezTo>
                <a:lnTo>
                  <a:pt x="0" y="21522"/>
                </a:lnTo>
                <a:lnTo>
                  <a:pt x="10800" y="21522"/>
                </a:lnTo>
                <a:lnTo>
                  <a:pt x="21600" y="21522"/>
                </a:lnTo>
                <a:lnTo>
                  <a:pt x="21557" y="20006"/>
                </a:lnTo>
                <a:cubicBezTo>
                  <a:pt x="21455" y="16309"/>
                  <a:pt x="20782" y="12406"/>
                  <a:pt x="19702" y="9255"/>
                </a:cubicBezTo>
                <a:cubicBezTo>
                  <a:pt x="19144" y="7624"/>
                  <a:pt x="18072" y="5406"/>
                  <a:pt x="17277" y="4235"/>
                </a:cubicBezTo>
                <a:cubicBezTo>
                  <a:pt x="16563" y="3185"/>
                  <a:pt x="15072" y="1622"/>
                  <a:pt x="14312" y="1127"/>
                </a:cubicBezTo>
                <a:cubicBezTo>
                  <a:pt x="13032" y="295"/>
                  <a:pt x="11695" y="-78"/>
                  <a:pt x="10385" y="14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43" name="GIF_Waage_Anti.gif" descr="GIF_Waage_Anti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101772" y="-776004"/>
            <a:ext cx="22078856" cy="12429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logo-tw-4c-druck.pdf" descr="logo-tw-4c-druck.pdf"/>
          <p:cNvPicPr>
            <a:picLocks noChangeAspect="1"/>
          </p:cNvPicPr>
          <p:nvPr/>
        </p:nvPicPr>
        <p:blipFill>
          <a:blip r:embed="rId5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47" name="Rechteck"/>
          <p:cNvSpPr/>
          <p:nvPr/>
        </p:nvSpPr>
        <p:spPr>
          <a:xfrm>
            <a:off x="12187634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48" name="Elektron"/>
          <p:cNvSpPr txBox="1"/>
          <p:nvPr/>
        </p:nvSpPr>
        <p:spPr>
          <a:xfrm>
            <a:off x="4993742" y="10822610"/>
            <a:ext cx="2199705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Elektron</a:t>
            </a:r>
          </a:p>
        </p:txBody>
      </p:sp>
      <p:sp>
        <p:nvSpPr>
          <p:cNvPr id="349" name="Positron"/>
          <p:cNvSpPr txBox="1"/>
          <p:nvPr/>
        </p:nvSpPr>
        <p:spPr>
          <a:xfrm>
            <a:off x="17169546" y="10822610"/>
            <a:ext cx="2231137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Positron</a:t>
            </a:r>
          </a:p>
        </p:txBody>
      </p:sp>
      <p:sp>
        <p:nvSpPr>
          <p:cNvPr id="350" name="Was ist schwerer?"/>
          <p:cNvSpPr txBox="1"/>
          <p:nvPr/>
        </p:nvSpPr>
        <p:spPr>
          <a:xfrm>
            <a:off x="955523" y="1405286"/>
            <a:ext cx="4770883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ist schwerer?</a:t>
            </a:r>
          </a:p>
        </p:txBody>
      </p:sp>
      <p:pic>
        <p:nvPicPr>
          <p:cNvPr id="351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2"/>
          <a:srcRect l="16439" t="20863" r="18384" b="21599"/>
          <a:stretch>
            <a:fillRect/>
          </a:stretch>
        </p:blipFill>
        <p:spPr>
          <a:xfrm>
            <a:off x="4542630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52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53" name="Bildschirmfoto 2020-09-07 um 16.33.05.png" descr="Bildschirmfoto 2020-09-07 um 16.33.05.png"/>
          <p:cNvPicPr>
            <a:picLocks noChangeAspect="1"/>
          </p:cNvPicPr>
          <p:nvPr/>
        </p:nvPicPr>
        <p:blipFill>
          <a:blip r:embed="rId3"/>
          <a:srcRect l="8205" t="18661" r="6842" b="12491"/>
          <a:stretch>
            <a:fillRect/>
          </a:stretch>
        </p:blipFill>
        <p:spPr>
          <a:xfrm>
            <a:off x="16880176" y="8684512"/>
            <a:ext cx="2809876" cy="1357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385" y="14"/>
                </a:moveTo>
                <a:cubicBezTo>
                  <a:pt x="9599" y="69"/>
                  <a:pt x="8823" y="290"/>
                  <a:pt x="8073" y="681"/>
                </a:cubicBezTo>
                <a:cubicBezTo>
                  <a:pt x="7049" y="1214"/>
                  <a:pt x="6537" y="1621"/>
                  <a:pt x="5607" y="2612"/>
                </a:cubicBezTo>
                <a:cubicBezTo>
                  <a:pt x="2624" y="5795"/>
                  <a:pt x="598" y="11631"/>
                  <a:pt x="98" y="18496"/>
                </a:cubicBezTo>
                <a:cubicBezTo>
                  <a:pt x="44" y="19234"/>
                  <a:pt x="0" y="20216"/>
                  <a:pt x="0" y="20679"/>
                </a:cubicBezTo>
                <a:lnTo>
                  <a:pt x="0" y="21522"/>
                </a:lnTo>
                <a:lnTo>
                  <a:pt x="10800" y="21522"/>
                </a:lnTo>
                <a:lnTo>
                  <a:pt x="21600" y="21522"/>
                </a:lnTo>
                <a:lnTo>
                  <a:pt x="21557" y="20006"/>
                </a:lnTo>
                <a:cubicBezTo>
                  <a:pt x="21455" y="16309"/>
                  <a:pt x="20782" y="12406"/>
                  <a:pt x="19702" y="9255"/>
                </a:cubicBezTo>
                <a:cubicBezTo>
                  <a:pt x="19144" y="7624"/>
                  <a:pt x="18072" y="5406"/>
                  <a:pt x="17277" y="4235"/>
                </a:cubicBezTo>
                <a:cubicBezTo>
                  <a:pt x="16563" y="3185"/>
                  <a:pt x="15072" y="1622"/>
                  <a:pt x="14312" y="1127"/>
                </a:cubicBezTo>
                <a:cubicBezTo>
                  <a:pt x="13032" y="295"/>
                  <a:pt x="11695" y="-78"/>
                  <a:pt x="10385" y="14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54" name="GIF_Waage_Anti.gif" descr="GIF_Waage_Anti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101772" y="-776004"/>
            <a:ext cx="22078856" cy="12429579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~0,511 MeV/c²"/>
          <p:cNvSpPr/>
          <p:nvPr/>
        </p:nvSpPr>
        <p:spPr>
          <a:xfrm>
            <a:off x="2680233" y="10943696"/>
            <a:ext cx="6826722" cy="1920650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86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rPr sz="8000" dirty="0"/>
              <a:t>~0,511 MeV/c²</a:t>
            </a:r>
          </a:p>
        </p:txBody>
      </p:sp>
      <p:sp>
        <p:nvSpPr>
          <p:cNvPr id="356" name="~0,511 MeV/c²"/>
          <p:cNvSpPr/>
          <p:nvPr/>
        </p:nvSpPr>
        <p:spPr>
          <a:xfrm>
            <a:off x="15046678" y="10823359"/>
            <a:ext cx="6878568" cy="1920650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86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rPr sz="8000" dirty="0"/>
              <a:t>~0,511 MeV/c²</a:t>
            </a:r>
          </a:p>
        </p:txBody>
      </p:sp>
      <p:pic>
        <p:nvPicPr>
          <p:cNvPr id="357" name="logo-tw-4c-druck.pdf" descr="logo-tw-4c-druck.pdf"/>
          <p:cNvPicPr>
            <a:picLocks noChangeAspect="1"/>
          </p:cNvPicPr>
          <p:nvPr/>
        </p:nvPicPr>
        <p:blipFill>
          <a:blip r:embed="rId5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34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35" name="Wo liegen mehr Daten?"/>
          <p:cNvSpPr txBox="1"/>
          <p:nvPr/>
        </p:nvSpPr>
        <p:spPr>
          <a:xfrm>
            <a:off x="912011" y="1261760"/>
            <a:ext cx="606304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liegen mehr Daten?</a:t>
            </a:r>
          </a:p>
        </p:txBody>
      </p:sp>
      <p:sp>
        <p:nvSpPr>
          <p:cNvPr id="236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37" name="Im CERN Datenzentrum"/>
          <p:cNvSpPr txBox="1"/>
          <p:nvPr/>
        </p:nvSpPr>
        <p:spPr>
          <a:xfrm>
            <a:off x="2420396" y="10822610"/>
            <a:ext cx="6221921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Im CERN Datenzentrum</a:t>
            </a:r>
          </a:p>
        </p:txBody>
      </p:sp>
      <p:sp>
        <p:nvSpPr>
          <p:cNvPr id="238" name="Auf den Servern von YouTube"/>
          <p:cNvSpPr txBox="1"/>
          <p:nvPr/>
        </p:nvSpPr>
        <p:spPr>
          <a:xfrm>
            <a:off x="14448921" y="10822610"/>
            <a:ext cx="767238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Auf den Servern von YouTube</a:t>
            </a:r>
          </a:p>
        </p:txBody>
      </p:sp>
      <p:pic>
        <p:nvPicPr>
          <p:cNvPr id="239" name="GIF_YouTube.gif" descr="GIF_YouTube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325484" y="4348648"/>
            <a:ext cx="11337936" cy="63828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GIF_Datenzentrum.gif" descr="GIF_Datenzentrum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4856" y="4492371"/>
            <a:ext cx="11620512" cy="65419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44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45" name="Wo liegen mehr Daten?"/>
          <p:cNvSpPr txBox="1"/>
          <p:nvPr/>
        </p:nvSpPr>
        <p:spPr>
          <a:xfrm>
            <a:off x="912011" y="1261760"/>
            <a:ext cx="606304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liegen mehr Daten?</a:t>
            </a:r>
          </a:p>
        </p:txBody>
      </p:sp>
      <p:sp>
        <p:nvSpPr>
          <p:cNvPr id="246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pic>
        <p:nvPicPr>
          <p:cNvPr id="247" name="GIF_YouTube.gif" descr="GIF_YouTube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325484" y="4348648"/>
            <a:ext cx="11337936" cy="63828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GIF_Datenzentrum.gif" descr="GIF_Datenzentrum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4856" y="4492371"/>
            <a:ext cx="11620512" cy="6541918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200 PB"/>
          <p:cNvSpPr/>
          <p:nvPr/>
        </p:nvSpPr>
        <p:spPr>
          <a:xfrm>
            <a:off x="2495141" y="10598750"/>
            <a:ext cx="7196907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rPr dirty="0"/>
              <a:t> </a:t>
            </a:r>
            <a:r>
              <a:rPr lang="de-DE" dirty="0"/>
              <a:t>634*</a:t>
            </a:r>
            <a:r>
              <a:rPr dirty="0"/>
              <a:t> PB</a:t>
            </a:r>
          </a:p>
        </p:txBody>
      </p:sp>
      <p:sp>
        <p:nvSpPr>
          <p:cNvPr id="250" name="Einige EB"/>
          <p:cNvSpPr/>
          <p:nvPr/>
        </p:nvSpPr>
        <p:spPr>
          <a:xfrm>
            <a:off x="14595457" y="10541913"/>
            <a:ext cx="7781006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pPr>
            <a:r>
              <a:rPr sz="7800"/>
              <a:t>Einige</a:t>
            </a:r>
            <a:r>
              <a:t> EB</a:t>
            </a:r>
          </a:p>
        </p:txBody>
      </p:sp>
      <p:pic>
        <p:nvPicPr>
          <p:cNvPr id="251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1 PB = 1000 TB"/>
          <p:cNvSpPr txBox="1"/>
          <p:nvPr/>
        </p:nvSpPr>
        <p:spPr>
          <a:xfrm>
            <a:off x="283300" y="2872764"/>
            <a:ext cx="4190250" cy="1349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l"/>
            <a:r>
              <a:rPr dirty="0"/>
              <a:t>1 PB = 1000 TB</a:t>
            </a:r>
            <a:br>
              <a:rPr lang="de-DE" dirty="0"/>
            </a:br>
            <a:r>
              <a:rPr lang="de-DE" dirty="0"/>
              <a:t>* Stand 06/22</a:t>
            </a:r>
            <a:endParaRPr dirty="0"/>
          </a:p>
        </p:txBody>
      </p:sp>
      <p:sp>
        <p:nvSpPr>
          <p:cNvPr id="253" name="1 EB = 1000 PB = 10^6 TB"/>
          <p:cNvSpPr txBox="1"/>
          <p:nvPr/>
        </p:nvSpPr>
        <p:spPr>
          <a:xfrm>
            <a:off x="17157359" y="448887"/>
            <a:ext cx="6739024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/>
              <a:t>1 EB = 1000 PB = 10</a:t>
            </a:r>
            <a:r>
              <a:rPr baseline="30000" dirty="0"/>
              <a:t>6</a:t>
            </a:r>
            <a:r>
              <a:rPr dirty="0"/>
              <a:t> TB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60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61" name="Welche Ladung lässt sich nicht sinnvoll…"/>
          <p:cNvSpPr txBox="1"/>
          <p:nvPr/>
        </p:nvSpPr>
        <p:spPr>
          <a:xfrm>
            <a:off x="954878" y="1077824"/>
            <a:ext cx="10085262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Welche</a:t>
            </a:r>
            <a:r>
              <a:rPr dirty="0"/>
              <a:t> </a:t>
            </a:r>
            <a:r>
              <a:rPr dirty="0" err="1"/>
              <a:t>Ladung</a:t>
            </a:r>
            <a:r>
              <a:rPr dirty="0"/>
              <a:t> </a:t>
            </a:r>
            <a:r>
              <a:rPr dirty="0" err="1"/>
              <a:t>lässt</a:t>
            </a:r>
            <a:r>
              <a:rPr dirty="0"/>
              <a:t> </a:t>
            </a:r>
            <a:r>
              <a:rPr dirty="0" err="1"/>
              <a:t>sich</a:t>
            </a:r>
            <a:r>
              <a:rPr dirty="0"/>
              <a:t> </a:t>
            </a:r>
            <a:r>
              <a:rPr dirty="0" err="1"/>
              <a:t>nicht</a:t>
            </a:r>
            <a:r>
              <a:rPr dirty="0"/>
              <a:t> </a:t>
            </a:r>
            <a:r>
              <a:rPr dirty="0" err="1"/>
              <a:t>sinnvoll</a:t>
            </a:r>
            <a:endParaRPr dirty="0"/>
          </a:p>
          <a:p>
            <a: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als</a:t>
            </a:r>
            <a:r>
              <a:rPr dirty="0"/>
              <a:t> </a:t>
            </a:r>
            <a:r>
              <a:rPr dirty="0" err="1"/>
              <a:t>Zahl</a:t>
            </a:r>
            <a:r>
              <a:rPr dirty="0"/>
              <a:t> </a:t>
            </a:r>
            <a:r>
              <a:rPr dirty="0" err="1"/>
              <a:t>darstellen</a:t>
            </a:r>
            <a:r>
              <a:rPr dirty="0"/>
              <a:t>?</a:t>
            </a:r>
          </a:p>
        </p:txBody>
      </p:sp>
      <p:sp>
        <p:nvSpPr>
          <p:cNvPr id="362" name="Die schwache Ladung"/>
          <p:cNvSpPr txBox="1"/>
          <p:nvPr/>
        </p:nvSpPr>
        <p:spPr>
          <a:xfrm>
            <a:off x="3472059" y="10822610"/>
            <a:ext cx="577729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schwache Ladung</a:t>
            </a:r>
          </a:p>
        </p:txBody>
      </p:sp>
      <p:sp>
        <p:nvSpPr>
          <p:cNvPr id="363" name="Die starke Ladung"/>
          <p:cNvSpPr txBox="1"/>
          <p:nvPr/>
        </p:nvSpPr>
        <p:spPr>
          <a:xfrm>
            <a:off x="15904245" y="10822610"/>
            <a:ext cx="476173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starke Ladung</a:t>
            </a:r>
          </a:p>
        </p:txBody>
      </p:sp>
      <p:sp>
        <p:nvSpPr>
          <p:cNvPr id="364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65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6" name="giphy.gif" descr="giphy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0166399" y="2919674"/>
            <a:ext cx="5156201" cy="609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69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70" name="Die schwache Ladung"/>
          <p:cNvSpPr txBox="1"/>
          <p:nvPr/>
        </p:nvSpPr>
        <p:spPr>
          <a:xfrm>
            <a:off x="3472059" y="10822610"/>
            <a:ext cx="577729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schwache Ladung</a:t>
            </a:r>
          </a:p>
        </p:txBody>
      </p:sp>
      <p:sp>
        <p:nvSpPr>
          <p:cNvPr id="371" name="(auch Farbladung)"/>
          <p:cNvSpPr txBox="1"/>
          <p:nvPr/>
        </p:nvSpPr>
        <p:spPr>
          <a:xfrm>
            <a:off x="15925677" y="11497267"/>
            <a:ext cx="471887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(auch Farbladung)</a:t>
            </a:r>
          </a:p>
        </p:txBody>
      </p:sp>
      <p:sp>
        <p:nvSpPr>
          <p:cNvPr id="372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73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I"/>
          <p:cNvSpPr txBox="1">
            <a:spLocks noGrp="1"/>
          </p:cNvSpPr>
          <p:nvPr>
            <p:ph type="title" idx="4294967295"/>
          </p:nvPr>
        </p:nvSpPr>
        <p:spPr>
          <a:xfrm>
            <a:off x="3619088" y="4951234"/>
            <a:ext cx="5483236" cy="5244955"/>
          </a:xfrm>
          <a:prstGeom prst="rect">
            <a:avLst/>
          </a:prstGeom>
        </p:spPr>
        <p:txBody>
          <a:bodyPr anchor="b"/>
          <a:lstStyle>
            <a:lvl1pPr defTabSz="2170176">
              <a:defRPr sz="26700" spc="-266"/>
            </a:lvl1pPr>
          </a:lstStyle>
          <a:p>
            <a:r>
              <a:rPr dirty="0"/>
              <a:t>I</a:t>
            </a:r>
          </a:p>
        </p:txBody>
      </p:sp>
      <p:sp>
        <p:nvSpPr>
          <p:cNvPr id="375" name="C"/>
          <p:cNvSpPr txBox="1"/>
          <p:nvPr/>
        </p:nvSpPr>
        <p:spPr>
          <a:xfrm>
            <a:off x="15543496" y="4951234"/>
            <a:ext cx="5483236" cy="524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2170176">
              <a:lnSpc>
                <a:spcPct val="80000"/>
              </a:lnSpc>
              <a:defRPr sz="26700" spc="-266">
                <a:solidFill>
                  <a:srgbClr val="FFFFFF"/>
                </a:solidFill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C</a:t>
            </a:r>
          </a:p>
        </p:txBody>
      </p:sp>
      <p:pic>
        <p:nvPicPr>
          <p:cNvPr id="376" name="giphy.gif" descr="giphy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305637" y="1155631"/>
            <a:ext cx="7192366" cy="7900082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Linie"/>
          <p:cNvSpPr/>
          <p:nvPr/>
        </p:nvSpPr>
        <p:spPr>
          <a:xfrm>
            <a:off x="17422186" y="6076198"/>
            <a:ext cx="1971610" cy="1"/>
          </a:xfrm>
          <a:prstGeom prst="line">
            <a:avLst/>
          </a:prstGeom>
          <a:ln w="1651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8" name="Welche Ladung lässt sich nicht sinnvoll…"/>
          <p:cNvSpPr txBox="1"/>
          <p:nvPr/>
        </p:nvSpPr>
        <p:spPr>
          <a:xfrm>
            <a:off x="954878" y="1077824"/>
            <a:ext cx="10085262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Welche</a:t>
            </a:r>
            <a:r>
              <a:rPr dirty="0"/>
              <a:t> </a:t>
            </a:r>
            <a:r>
              <a:rPr dirty="0" err="1"/>
              <a:t>Ladung</a:t>
            </a:r>
            <a:r>
              <a:rPr dirty="0"/>
              <a:t> </a:t>
            </a:r>
            <a:r>
              <a:rPr dirty="0" err="1"/>
              <a:t>lässt</a:t>
            </a:r>
            <a:r>
              <a:rPr dirty="0"/>
              <a:t> </a:t>
            </a:r>
            <a:r>
              <a:rPr dirty="0" err="1"/>
              <a:t>sich</a:t>
            </a:r>
            <a:r>
              <a:rPr dirty="0"/>
              <a:t> </a:t>
            </a:r>
            <a:r>
              <a:rPr dirty="0" err="1"/>
              <a:t>nicht</a:t>
            </a:r>
            <a:r>
              <a:rPr dirty="0"/>
              <a:t> </a:t>
            </a:r>
            <a:r>
              <a:rPr dirty="0" err="1"/>
              <a:t>sinnvoll</a:t>
            </a:r>
            <a:endParaRPr dirty="0"/>
          </a:p>
          <a:p>
            <a: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dirty="0" err="1"/>
              <a:t>als</a:t>
            </a:r>
            <a:r>
              <a:rPr dirty="0"/>
              <a:t> </a:t>
            </a:r>
            <a:r>
              <a:rPr dirty="0" err="1"/>
              <a:t>Zahl</a:t>
            </a:r>
            <a:r>
              <a:rPr dirty="0"/>
              <a:t> </a:t>
            </a:r>
            <a:r>
              <a:rPr dirty="0" err="1"/>
              <a:t>darstellen</a:t>
            </a:r>
            <a:r>
              <a:rPr dirty="0"/>
              <a:t>?</a:t>
            </a:r>
          </a:p>
        </p:txBody>
      </p:sp>
      <p:sp>
        <p:nvSpPr>
          <p:cNvPr id="379" name="Die starke Ladung"/>
          <p:cNvSpPr txBox="1"/>
          <p:nvPr/>
        </p:nvSpPr>
        <p:spPr>
          <a:xfrm>
            <a:off x="15904245" y="10822610"/>
            <a:ext cx="476173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starke Ladung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638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639" name="Up-Quarks"/>
          <p:cNvSpPr txBox="1"/>
          <p:nvPr/>
        </p:nvSpPr>
        <p:spPr>
          <a:xfrm>
            <a:off x="4720565" y="10779367"/>
            <a:ext cx="2746059" cy="85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</a:defRPr>
            </a:lvl1pPr>
          </a:lstStyle>
          <a:p>
            <a:r>
              <a:t>Up-Quarks</a:t>
            </a:r>
          </a:p>
        </p:txBody>
      </p:sp>
      <p:sp>
        <p:nvSpPr>
          <p:cNvPr id="640" name="Elektronen"/>
          <p:cNvSpPr txBox="1"/>
          <p:nvPr/>
        </p:nvSpPr>
        <p:spPr>
          <a:xfrm>
            <a:off x="16896941" y="10779367"/>
            <a:ext cx="2776348" cy="8578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t>Elektronen</a:t>
            </a:r>
          </a:p>
        </p:txBody>
      </p:sp>
      <p:pic>
        <p:nvPicPr>
          <p:cNvPr id="641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9676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642" name="Was ist das häufigste Elementarteilchen in Deinem Körper?"/>
          <p:cNvSpPr txBox="1"/>
          <p:nvPr/>
        </p:nvSpPr>
        <p:spPr>
          <a:xfrm>
            <a:off x="1191787" y="1116442"/>
            <a:ext cx="9472144" cy="1349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500"/>
            </a:pPr>
            <a:r>
              <a:rPr dirty="0"/>
              <a:t>Was </a:t>
            </a:r>
            <a:r>
              <a:rPr dirty="0" err="1"/>
              <a:t>ist</a:t>
            </a:r>
            <a:r>
              <a:rPr dirty="0"/>
              <a:t> das </a:t>
            </a:r>
            <a:r>
              <a:rPr dirty="0" err="1"/>
              <a:t>häufigste</a:t>
            </a:r>
            <a:r>
              <a:rPr dirty="0"/>
              <a:t> </a:t>
            </a:r>
            <a:r>
              <a:rPr dirty="0" err="1"/>
              <a:t>Elementarteilchen</a:t>
            </a:r>
            <a:br>
              <a:rPr dirty="0"/>
            </a:br>
            <a:r>
              <a:rPr dirty="0"/>
              <a:t>in </a:t>
            </a:r>
            <a:r>
              <a:rPr dirty="0" err="1"/>
              <a:t>Deinem</a:t>
            </a:r>
            <a:r>
              <a:rPr dirty="0"/>
              <a:t> </a:t>
            </a:r>
            <a:r>
              <a:rPr dirty="0" err="1"/>
              <a:t>Körper</a:t>
            </a:r>
            <a:r>
              <a:rPr dirty="0"/>
              <a:t>?</a:t>
            </a:r>
          </a:p>
        </p:txBody>
      </p:sp>
      <p:pic>
        <p:nvPicPr>
          <p:cNvPr id="643" name="Bildschirmfoto 2020-09-07 um 10.38.42.png" descr="Bildschirmfoto 2020-09-07 um 10.38.42.png"/>
          <p:cNvPicPr>
            <a:picLocks noChangeAspect="1"/>
          </p:cNvPicPr>
          <p:nvPr/>
        </p:nvPicPr>
        <p:blipFill>
          <a:blip r:embed="rId3"/>
          <a:srcRect l="36760" t="19388" r="37204" b="19538"/>
          <a:stretch>
            <a:fillRect/>
          </a:stretch>
        </p:blipFill>
        <p:spPr>
          <a:xfrm>
            <a:off x="5258038" y="8525402"/>
            <a:ext cx="1927623" cy="169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8" extrusionOk="0">
                <a:moveTo>
                  <a:pt x="10918" y="2"/>
                </a:moveTo>
                <a:cubicBezTo>
                  <a:pt x="10845" y="-82"/>
                  <a:pt x="9708" y="2013"/>
                  <a:pt x="8392" y="4659"/>
                </a:cubicBezTo>
                <a:cubicBezTo>
                  <a:pt x="7076" y="7305"/>
                  <a:pt x="4748" y="11975"/>
                  <a:pt x="3215" y="15038"/>
                </a:cubicBezTo>
                <a:cubicBezTo>
                  <a:pt x="1682" y="18101"/>
                  <a:pt x="331" y="20813"/>
                  <a:pt x="213" y="21063"/>
                </a:cubicBezTo>
                <a:lnTo>
                  <a:pt x="0" y="21518"/>
                </a:lnTo>
                <a:lnTo>
                  <a:pt x="10798" y="21518"/>
                </a:lnTo>
                <a:cubicBezTo>
                  <a:pt x="16738" y="21518"/>
                  <a:pt x="21600" y="21475"/>
                  <a:pt x="21600" y="21422"/>
                </a:cubicBezTo>
                <a:cubicBezTo>
                  <a:pt x="21600" y="21369"/>
                  <a:pt x="20044" y="18203"/>
                  <a:pt x="18145" y="14387"/>
                </a:cubicBezTo>
                <a:cubicBezTo>
                  <a:pt x="12337" y="2719"/>
                  <a:pt x="11055" y="162"/>
                  <a:pt x="10918" y="2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644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4"/>
          <a:srcRect l="16439" t="20863" r="18384" b="21599"/>
          <a:stretch>
            <a:fillRect/>
          </a:stretch>
        </p:blipFill>
        <p:spPr>
          <a:xfrm>
            <a:off x="16873826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645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741294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646" name="Das Standardmodell"/>
          <p:cNvSpPr txBox="1"/>
          <p:nvPr/>
        </p:nvSpPr>
        <p:spPr>
          <a:xfrm>
            <a:off x="859009" y="559686"/>
            <a:ext cx="3149901" cy="5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sz="2900" dirty="0"/>
              <a:t>Das </a:t>
            </a:r>
            <a:r>
              <a:rPr sz="2900" dirty="0" err="1"/>
              <a:t>Standardmodell</a:t>
            </a:r>
            <a:endParaRPr sz="2900" dirty="0"/>
          </a:p>
        </p:txBody>
      </p:sp>
      <p:pic>
        <p:nvPicPr>
          <p:cNvPr id="647" name="logo-tw-4c-druck.pdf" descr="logo-tw-4c-druck.pdf"/>
          <p:cNvPicPr>
            <a:picLocks noChangeAspect="1"/>
          </p:cNvPicPr>
          <p:nvPr/>
        </p:nvPicPr>
        <p:blipFill>
          <a:blip r:embed="rId5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2</a:t>
            </a:fld>
            <a:endParaRPr lang="de-DE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650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651" name="Das Standardmodell"/>
          <p:cNvSpPr txBox="1"/>
          <p:nvPr/>
        </p:nvSpPr>
        <p:spPr>
          <a:xfrm>
            <a:off x="859009" y="559686"/>
            <a:ext cx="3149901" cy="5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sz="2900" dirty="0"/>
              <a:t>Das </a:t>
            </a:r>
            <a:r>
              <a:rPr sz="2900" dirty="0" err="1"/>
              <a:t>Standardmodell</a:t>
            </a:r>
            <a:endParaRPr sz="2900" dirty="0"/>
          </a:p>
        </p:txBody>
      </p:sp>
      <p:pic>
        <p:nvPicPr>
          <p:cNvPr id="652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9676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653" name="Was ist das häufigste Elementarteilchen in Deinem Körper?"/>
          <p:cNvSpPr txBox="1"/>
          <p:nvPr/>
        </p:nvSpPr>
        <p:spPr>
          <a:xfrm>
            <a:off x="1191787" y="1116442"/>
            <a:ext cx="9472144" cy="1349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500"/>
            </a:pPr>
            <a:r>
              <a:rPr dirty="0"/>
              <a:t>Was </a:t>
            </a:r>
            <a:r>
              <a:rPr dirty="0" err="1"/>
              <a:t>ist</a:t>
            </a:r>
            <a:r>
              <a:rPr dirty="0"/>
              <a:t> das </a:t>
            </a:r>
            <a:r>
              <a:rPr dirty="0" err="1"/>
              <a:t>häufigste</a:t>
            </a:r>
            <a:r>
              <a:rPr dirty="0"/>
              <a:t> </a:t>
            </a:r>
            <a:r>
              <a:rPr dirty="0" err="1"/>
              <a:t>Elementarteilchen</a:t>
            </a:r>
            <a:br>
              <a:rPr dirty="0"/>
            </a:br>
            <a:r>
              <a:rPr dirty="0"/>
              <a:t>in </a:t>
            </a:r>
            <a:r>
              <a:rPr dirty="0" err="1"/>
              <a:t>Deinem</a:t>
            </a:r>
            <a:r>
              <a:rPr dirty="0"/>
              <a:t> </a:t>
            </a:r>
            <a:r>
              <a:rPr dirty="0" err="1"/>
              <a:t>Körper</a:t>
            </a:r>
            <a:r>
              <a:rPr dirty="0"/>
              <a:t>?</a:t>
            </a:r>
          </a:p>
        </p:txBody>
      </p:sp>
      <p:pic>
        <p:nvPicPr>
          <p:cNvPr id="654" name="Bildschirmfoto 2020-09-07 um 10.38.42.png" descr="Bildschirmfoto 2020-09-07 um 10.38.42.png"/>
          <p:cNvPicPr>
            <a:picLocks noChangeAspect="1"/>
          </p:cNvPicPr>
          <p:nvPr/>
        </p:nvPicPr>
        <p:blipFill>
          <a:blip r:embed="rId3"/>
          <a:srcRect l="36760" t="19388" r="37205" b="19538"/>
          <a:stretch>
            <a:fillRect/>
          </a:stretch>
        </p:blipFill>
        <p:spPr>
          <a:xfrm>
            <a:off x="5257981" y="8525402"/>
            <a:ext cx="1927623" cy="169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8" extrusionOk="0">
                <a:moveTo>
                  <a:pt x="10918" y="2"/>
                </a:moveTo>
                <a:cubicBezTo>
                  <a:pt x="10845" y="-82"/>
                  <a:pt x="9708" y="2013"/>
                  <a:pt x="8392" y="4659"/>
                </a:cubicBezTo>
                <a:cubicBezTo>
                  <a:pt x="7076" y="7305"/>
                  <a:pt x="4748" y="11975"/>
                  <a:pt x="3215" y="15038"/>
                </a:cubicBezTo>
                <a:cubicBezTo>
                  <a:pt x="1682" y="18101"/>
                  <a:pt x="331" y="20813"/>
                  <a:pt x="213" y="21063"/>
                </a:cubicBezTo>
                <a:lnTo>
                  <a:pt x="0" y="21518"/>
                </a:lnTo>
                <a:lnTo>
                  <a:pt x="10798" y="21518"/>
                </a:lnTo>
                <a:cubicBezTo>
                  <a:pt x="16738" y="21518"/>
                  <a:pt x="21600" y="21475"/>
                  <a:pt x="21600" y="21422"/>
                </a:cubicBezTo>
                <a:cubicBezTo>
                  <a:pt x="21600" y="21369"/>
                  <a:pt x="20044" y="18203"/>
                  <a:pt x="18145" y="14387"/>
                </a:cubicBezTo>
                <a:cubicBezTo>
                  <a:pt x="12337" y="2719"/>
                  <a:pt x="11055" y="162"/>
                  <a:pt x="10918" y="2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655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4"/>
          <a:srcRect l="16439" t="20863" r="18384" b="21599"/>
          <a:stretch>
            <a:fillRect/>
          </a:stretch>
        </p:blipFill>
        <p:spPr>
          <a:xfrm>
            <a:off x="16873826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656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741294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657" name="Rechteck"/>
          <p:cNvSpPr/>
          <p:nvPr/>
        </p:nvSpPr>
        <p:spPr>
          <a:xfrm>
            <a:off x="2680233" y="10943696"/>
            <a:ext cx="7241980" cy="1920650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lnSpc>
                <a:spcPct val="80000"/>
              </a:lnSpc>
              <a:defRPr sz="10200" b="1"/>
            </a:pPr>
            <a:endParaRPr/>
          </a:p>
        </p:txBody>
      </p:sp>
      <p:sp>
        <p:nvSpPr>
          <p:cNvPr id="658" name="Rechteck"/>
          <p:cNvSpPr/>
          <p:nvPr/>
        </p:nvSpPr>
        <p:spPr>
          <a:xfrm>
            <a:off x="15046678" y="10823359"/>
            <a:ext cx="6878568" cy="1920650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lnSpc>
                <a:spcPct val="80000"/>
              </a:lnSpc>
              <a:defRPr sz="12700" b="1"/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9" name="Gleichung"/>
              <p:cNvSpPr txBox="1"/>
              <p:nvPr/>
            </p:nvSpPr>
            <p:spPr>
              <a:xfrm>
                <a:off x="2680233" y="11134579"/>
                <a:ext cx="7241980" cy="153888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28</m:t>
                          </m:r>
                        </m:sup>
                      </m:sSup>
                    </m:oMath>
                  </m:oMathPara>
                </a14:m>
                <a:endParaRPr sz="10000" dirty="0"/>
              </a:p>
            </p:txBody>
          </p:sp>
        </mc:Choice>
        <mc:Fallback xmlns="">
          <p:sp>
            <p:nvSpPr>
              <p:cNvPr id="659" name="Gleichu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0233" y="11134579"/>
                <a:ext cx="7241980" cy="15388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0" name="Gleichung"/>
              <p:cNvSpPr txBox="1"/>
              <p:nvPr/>
            </p:nvSpPr>
            <p:spPr>
              <a:xfrm>
                <a:off x="15046679" y="11014242"/>
                <a:ext cx="6870760" cy="153888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28</m:t>
                          </m:r>
                        </m:sup>
                      </m:sSup>
                    </m:oMath>
                  </m:oMathPara>
                </a14:m>
                <a:endParaRPr sz="10000" dirty="0"/>
              </a:p>
            </p:txBody>
          </p:sp>
        </mc:Choice>
        <mc:Fallback xmlns="">
          <p:sp>
            <p:nvSpPr>
              <p:cNvPr id="660" name="Gleichu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6679" y="11014242"/>
                <a:ext cx="6870760" cy="15388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61" name="logo-tw-4c-druck.pdf" descr="logo-tw-4c-druck.pdf"/>
          <p:cNvPicPr>
            <a:picLocks noChangeAspect="1"/>
          </p:cNvPicPr>
          <p:nvPr/>
        </p:nvPicPr>
        <p:blipFill>
          <a:blip r:embed="rId7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3</a:t>
            </a:fld>
            <a:endParaRPr lang="de-DE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530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pic>
        <p:nvPicPr>
          <p:cNvPr id="531" name="7h09.gif" descr="7h09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50504" y="3677478"/>
            <a:ext cx="9510934" cy="6007293"/>
          </a:xfrm>
          <a:prstGeom prst="rect">
            <a:avLst/>
          </a:prstGeom>
          <a:ln w="12700">
            <a:miter lim="400000"/>
          </a:ln>
        </p:spPr>
      </p:pic>
      <p:sp>
        <p:nvSpPr>
          <p:cNvPr id="533" name="1,2 TWh"/>
          <p:cNvSpPr/>
          <p:nvPr/>
        </p:nvSpPr>
        <p:spPr>
          <a:xfrm>
            <a:off x="2495141" y="10598750"/>
            <a:ext cx="7196907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5000" b="1"/>
            </a:lvl1pPr>
          </a:lstStyle>
          <a:p>
            <a:endParaRPr dirty="0"/>
          </a:p>
        </p:txBody>
      </p:sp>
      <p:sp>
        <p:nvSpPr>
          <p:cNvPr id="534" name="3 TWh"/>
          <p:cNvSpPr/>
          <p:nvPr/>
        </p:nvSpPr>
        <p:spPr>
          <a:xfrm>
            <a:off x="14595457" y="10541913"/>
            <a:ext cx="7781006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5000" b="1"/>
            </a:lvl1pPr>
          </a:lstStyle>
          <a:p>
            <a:endParaRPr dirty="0"/>
          </a:p>
        </p:txBody>
      </p:sp>
      <p:pic>
        <p:nvPicPr>
          <p:cNvPr id="535" name="logo-tw-4c-druck.pdf" descr="logo-tw-4c-druck.pdf"/>
          <p:cNvPicPr>
            <a:picLocks noChangeAspect="1"/>
          </p:cNvPicPr>
          <p:nvPr/>
        </p:nvPicPr>
        <p:blipFill>
          <a:blip r:embed="rId3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536" name="Größerer jährlicher Stromverbrauch?"/>
          <p:cNvSpPr txBox="1"/>
          <p:nvPr/>
        </p:nvSpPr>
        <p:spPr>
          <a:xfrm>
            <a:off x="205902" y="1254641"/>
            <a:ext cx="11318634" cy="1349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rPr lang="de-DE" dirty="0"/>
              <a:t>Welche Teilchen können mehr Energie erreichen</a:t>
            </a:r>
            <a:r>
              <a:rPr dirty="0"/>
              <a:t>?</a:t>
            </a:r>
          </a:p>
        </p:txBody>
      </p:sp>
      <p:sp>
        <p:nvSpPr>
          <p:cNvPr id="537" name="CERN in Zahlen"/>
          <p:cNvSpPr txBox="1"/>
          <p:nvPr/>
        </p:nvSpPr>
        <p:spPr>
          <a:xfrm>
            <a:off x="764180" y="577524"/>
            <a:ext cx="3601948" cy="5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rPr lang="de-DE" dirty="0"/>
              <a:t>Astrophysik</a:t>
            </a:r>
            <a:r>
              <a:rPr dirty="0"/>
              <a:t> in </a:t>
            </a:r>
            <a:r>
              <a:rPr dirty="0" err="1"/>
              <a:t>Zahlen</a:t>
            </a:r>
            <a:endParaRPr dirty="0"/>
          </a:p>
        </p:txBody>
      </p:sp>
      <p:pic>
        <p:nvPicPr>
          <p:cNvPr id="2050" name="Picture 2" descr="Kostenlose Fotos zum Thema Milchstraß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633" y="3677478"/>
            <a:ext cx="10679630" cy="600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16183409" y="6391204"/>
            <a:ext cx="4312079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6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etaOT-Book"/>
                <a:ea typeface="MetaOT-Book"/>
                <a:cs typeface="MetaOT-Book"/>
                <a:sym typeface="MetaOT-Book"/>
              </a:rPr>
              <a:t>Astrophysik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772445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530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pic>
        <p:nvPicPr>
          <p:cNvPr id="531" name="7h09.gif" descr="7h09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50504" y="3677478"/>
            <a:ext cx="9510934" cy="6007293"/>
          </a:xfrm>
          <a:prstGeom prst="rect">
            <a:avLst/>
          </a:prstGeom>
          <a:ln w="12700">
            <a:miter lim="400000"/>
          </a:ln>
        </p:spPr>
      </p:pic>
      <p:sp>
        <p:nvSpPr>
          <p:cNvPr id="533" name="1,2 TWh"/>
          <p:cNvSpPr/>
          <p:nvPr/>
        </p:nvSpPr>
        <p:spPr>
          <a:xfrm>
            <a:off x="2495141" y="10598750"/>
            <a:ext cx="7196907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5000" b="1"/>
            </a:lvl1pPr>
          </a:lstStyle>
          <a:p>
            <a:endParaRPr dirty="0"/>
          </a:p>
        </p:txBody>
      </p:sp>
      <p:sp>
        <p:nvSpPr>
          <p:cNvPr id="534" name="3 TWh"/>
          <p:cNvSpPr/>
          <p:nvPr/>
        </p:nvSpPr>
        <p:spPr>
          <a:xfrm>
            <a:off x="14595457" y="10541913"/>
            <a:ext cx="7781006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5000" b="1"/>
            </a:lvl1pPr>
          </a:lstStyle>
          <a:p>
            <a:endParaRPr dirty="0"/>
          </a:p>
        </p:txBody>
      </p:sp>
      <p:pic>
        <p:nvPicPr>
          <p:cNvPr id="535" name="logo-tw-4c-druck.pdf" descr="logo-tw-4c-druck.pdf"/>
          <p:cNvPicPr>
            <a:picLocks noChangeAspect="1"/>
          </p:cNvPicPr>
          <p:nvPr/>
        </p:nvPicPr>
        <p:blipFill>
          <a:blip r:embed="rId3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0" name="Picture 2" descr="Kostenlose Fotos zum Thema Milchstraß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9633" y="3677478"/>
            <a:ext cx="10679630" cy="600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>
            <a:off x="3121877" y="11353181"/>
            <a:ext cx="5939992" cy="861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/>
              <a:t>7 </a:t>
            </a:r>
            <a:r>
              <a:rPr lang="de-DE" sz="5400" dirty="0" err="1"/>
              <a:t>TeV</a:t>
            </a:r>
            <a:r>
              <a:rPr lang="de-DE" sz="5400" dirty="0"/>
              <a:t> = 10</a:t>
            </a:r>
            <a:r>
              <a:rPr lang="de-DE" sz="5400" baseline="30000" dirty="0"/>
              <a:t>12</a:t>
            </a:r>
            <a:r>
              <a:rPr lang="de-DE" sz="5400" dirty="0"/>
              <a:t> eV</a:t>
            </a:r>
          </a:p>
        </p:txBody>
      </p:sp>
      <p:sp>
        <p:nvSpPr>
          <p:cNvPr id="13" name="Rechteck 12"/>
          <p:cNvSpPr/>
          <p:nvPr/>
        </p:nvSpPr>
        <p:spPr>
          <a:xfrm>
            <a:off x="15059797" y="11420406"/>
            <a:ext cx="6860499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5400" dirty="0"/>
              <a:t>bis zu 10</a:t>
            </a:r>
            <a:r>
              <a:rPr lang="de-DE" sz="5400" baseline="30000" dirty="0"/>
              <a:t>20</a:t>
            </a:r>
            <a:r>
              <a:rPr lang="de-DE" sz="5400" dirty="0"/>
              <a:t> eV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16183409" y="6391204"/>
            <a:ext cx="4312079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24384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6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etaOT-Book"/>
                <a:ea typeface="MetaOT-Book"/>
                <a:cs typeface="MetaOT-Book"/>
                <a:sym typeface="MetaOT-Book"/>
              </a:rPr>
              <a:t>Astrophysik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5</a:t>
            </a:fld>
            <a:endParaRPr lang="de-DE"/>
          </a:p>
        </p:txBody>
      </p:sp>
      <p:sp>
        <p:nvSpPr>
          <p:cNvPr id="17" name="Größerer jährlicher Stromverbrauch?">
            <a:extLst>
              <a:ext uri="{FF2B5EF4-FFF2-40B4-BE49-F238E27FC236}">
                <a16:creationId xmlns:a16="http://schemas.microsoft.com/office/drawing/2014/main" id="{1960DC07-A8B9-4FFA-A949-B02127161BBD}"/>
              </a:ext>
            </a:extLst>
          </p:cNvPr>
          <p:cNvSpPr txBox="1"/>
          <p:nvPr/>
        </p:nvSpPr>
        <p:spPr>
          <a:xfrm>
            <a:off x="205902" y="1254641"/>
            <a:ext cx="11318634" cy="1349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4500"/>
            </a:lvl1pPr>
          </a:lstStyle>
          <a:p>
            <a:r>
              <a:rPr lang="de-DE" dirty="0"/>
              <a:t>Welche Teilchen können mehr Energie erreichen</a:t>
            </a:r>
            <a:r>
              <a:rPr dirty="0"/>
              <a:t>?</a:t>
            </a:r>
          </a:p>
        </p:txBody>
      </p:sp>
      <p:sp>
        <p:nvSpPr>
          <p:cNvPr id="18" name="CERN in Zahlen">
            <a:extLst>
              <a:ext uri="{FF2B5EF4-FFF2-40B4-BE49-F238E27FC236}">
                <a16:creationId xmlns:a16="http://schemas.microsoft.com/office/drawing/2014/main" id="{693CC5C7-A1BA-4E68-8E6A-02290D1C4AA0}"/>
              </a:ext>
            </a:extLst>
          </p:cNvPr>
          <p:cNvSpPr txBox="1"/>
          <p:nvPr/>
        </p:nvSpPr>
        <p:spPr>
          <a:xfrm>
            <a:off x="764180" y="577524"/>
            <a:ext cx="3601948" cy="5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rPr lang="de-DE" dirty="0"/>
              <a:t>Astrophysik</a:t>
            </a:r>
            <a:r>
              <a:rPr dirty="0"/>
              <a:t> in </a:t>
            </a:r>
            <a:r>
              <a:rPr dirty="0" err="1"/>
              <a:t>Zahlen</a:t>
            </a: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12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13" name="Was hat mehr Energie?"/>
          <p:cNvSpPr txBox="1"/>
          <p:nvPr/>
        </p:nvSpPr>
        <p:spPr>
          <a:xfrm>
            <a:off x="909678" y="1261760"/>
            <a:ext cx="602646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hat mehr Energie?</a:t>
            </a:r>
          </a:p>
        </p:txBody>
      </p:sp>
      <p:sp>
        <p:nvSpPr>
          <p:cNvPr id="214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15" name="Ein 280t ICE bei 180km/h"/>
          <p:cNvSpPr txBox="1"/>
          <p:nvPr/>
        </p:nvSpPr>
        <p:spPr>
          <a:xfrm>
            <a:off x="2846923" y="10845389"/>
            <a:ext cx="7027566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 err="1"/>
              <a:t>Ein</a:t>
            </a:r>
            <a:r>
              <a:rPr dirty="0"/>
              <a:t> 280</a:t>
            </a:r>
            <a:r>
              <a:rPr lang="de-DE" dirty="0"/>
              <a:t> </a:t>
            </a:r>
            <a:r>
              <a:rPr dirty="0"/>
              <a:t>t ICE</a:t>
            </a:r>
            <a:r>
              <a:rPr lang="de-DE" dirty="0"/>
              <a:t>*</a:t>
            </a:r>
            <a:r>
              <a:rPr dirty="0"/>
              <a:t> </a:t>
            </a:r>
            <a:r>
              <a:rPr dirty="0" err="1"/>
              <a:t>bei</a:t>
            </a:r>
            <a:r>
              <a:rPr dirty="0"/>
              <a:t> 180km/h</a:t>
            </a:r>
          </a:p>
        </p:txBody>
      </p:sp>
      <p:pic>
        <p:nvPicPr>
          <p:cNvPr id="216" name="GIF_ICE.gif" descr="GIF_ICE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14998" y="4254310"/>
            <a:ext cx="11891416" cy="6688922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Ein Gesamtstrahl im LHC bei voller Energie"/>
          <p:cNvSpPr txBox="1"/>
          <p:nvPr/>
        </p:nvSpPr>
        <p:spPr>
          <a:xfrm>
            <a:off x="12747851" y="10822610"/>
            <a:ext cx="1107452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Ein Gesamtstrahl im LHC bei voller Energie</a:t>
            </a:r>
          </a:p>
        </p:txBody>
      </p:sp>
      <p:pic>
        <p:nvPicPr>
          <p:cNvPr id="218" name="logo-tw-4c-druck.pdf" descr="logo-tw-4c-druck.pdf"/>
          <p:cNvPicPr>
            <a:picLocks noChangeAspect="1"/>
          </p:cNvPicPr>
          <p:nvPr/>
        </p:nvPicPr>
        <p:blipFill>
          <a:blip r:embed="rId3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EmptySoupyGoldenretriever-small.gif" descr="EmptySoupyGoldenretriever-small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4387320" y="5028972"/>
            <a:ext cx="7795587" cy="438112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Ein 280t ICE bei 180km/h"/>
          <p:cNvSpPr txBox="1"/>
          <p:nvPr/>
        </p:nvSpPr>
        <p:spPr>
          <a:xfrm>
            <a:off x="686877" y="3392196"/>
            <a:ext cx="4320093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de-DE" sz="2800" dirty="0"/>
              <a:t>*Leermasse BR 415: 273 t</a:t>
            </a:r>
            <a:endParaRPr sz="2800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22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23" name="Was hat mehr Energie?"/>
          <p:cNvSpPr txBox="1"/>
          <p:nvPr/>
        </p:nvSpPr>
        <p:spPr>
          <a:xfrm>
            <a:off x="909678" y="1261760"/>
            <a:ext cx="602646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hat mehr Energie?</a:t>
            </a:r>
          </a:p>
        </p:txBody>
      </p:sp>
      <p:sp>
        <p:nvSpPr>
          <p:cNvPr id="224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25" name="Ein 280t ICE bei 180km/h"/>
          <p:cNvSpPr txBox="1"/>
          <p:nvPr/>
        </p:nvSpPr>
        <p:spPr>
          <a:xfrm>
            <a:off x="3058293" y="10822610"/>
            <a:ext cx="660482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Ein 280t ICE bei 180km/h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6" name="*"/>
              <p:cNvSpPr txBox="1"/>
              <p:nvPr/>
            </p:nvSpPr>
            <p:spPr>
              <a:xfrm>
                <a:off x="12821920" y="1064535"/>
                <a:ext cx="10926388" cy="61504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31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ar-AE" dirty="0"/>
                  <a:t>*</a:t>
                </a:r>
                <a14:m>
                  <m:oMath xmlns:m="http://schemas.openxmlformats.org/officeDocument/2006/math"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2808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𝑃𝑎𝑘𝑒𝑡𝑒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15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ar-AE"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ar-AE"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ar-AE"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lang="ar-AE" sz="37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𝑃𝑟𝑜𝑡𝑜𝑛𝑒𝑛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@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362</m:t>
                    </m:r>
                    <m:r>
                      <a:rPr lang="ar-AE"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𝑀𝐽</m:t>
                    </m:r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226" name="*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1920" y="1064535"/>
                <a:ext cx="10926388" cy="615040"/>
              </a:xfrm>
              <a:prstGeom prst="rect">
                <a:avLst/>
              </a:prstGeom>
              <a:blipFill>
                <a:blip r:embed="rId2"/>
                <a:stretch>
                  <a:fillRect l="-1283" t="-8911" b="-2772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7" name="GIF_ICE.gif" descr="GIF_ICE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14998" y="4254310"/>
            <a:ext cx="11891416" cy="6688922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350 MJ"/>
          <p:cNvSpPr/>
          <p:nvPr/>
        </p:nvSpPr>
        <p:spPr>
          <a:xfrm>
            <a:off x="2495141" y="10124465"/>
            <a:ext cx="7196907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350 MJ</a:t>
            </a:r>
          </a:p>
        </p:txBody>
      </p:sp>
      <p:sp>
        <p:nvSpPr>
          <p:cNvPr id="229" name="362 MJ*"/>
          <p:cNvSpPr/>
          <p:nvPr/>
        </p:nvSpPr>
        <p:spPr>
          <a:xfrm>
            <a:off x="14574837" y="10124465"/>
            <a:ext cx="7781006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362 MJ*</a:t>
            </a:r>
          </a:p>
        </p:txBody>
      </p:sp>
      <p:pic>
        <p:nvPicPr>
          <p:cNvPr id="230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EmptySoupyGoldenretriever-small.gif" descr="EmptySoupyGoldenretriever-small.gif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4387320" y="5028972"/>
            <a:ext cx="7795587" cy="43811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de-DE" sz="12000" dirty="0"/>
              <a:t>µ</a:t>
            </a:r>
            <a:endParaRPr sz="12000" dirty="0"/>
          </a:p>
        </p:txBody>
      </p:sp>
      <p:sp>
        <p:nvSpPr>
          <p:cNvPr id="664" name="Rechteck"/>
          <p:cNvSpPr/>
          <p:nvPr/>
        </p:nvSpPr>
        <p:spPr>
          <a:xfrm>
            <a:off x="12187634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lang="de-DE" sz="9600" dirty="0"/>
          </a:p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lang="de-DE" sz="9600" dirty="0"/>
          </a:p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de-DE" sz="12000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665" name="Elektron"/>
          <p:cNvSpPr txBox="1"/>
          <p:nvPr/>
        </p:nvSpPr>
        <p:spPr>
          <a:xfrm>
            <a:off x="5016376" y="10845389"/>
            <a:ext cx="2154436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de-DE" dirty="0"/>
              <a:t>Myonen</a:t>
            </a:r>
            <a:endParaRPr dirty="0"/>
          </a:p>
        </p:txBody>
      </p:sp>
      <p:sp>
        <p:nvSpPr>
          <p:cNvPr id="666" name="Positron"/>
          <p:cNvSpPr txBox="1"/>
          <p:nvPr/>
        </p:nvSpPr>
        <p:spPr>
          <a:xfrm>
            <a:off x="17063628" y="10845389"/>
            <a:ext cx="2442976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/>
              <a:t>P</a:t>
            </a:r>
            <a:r>
              <a:rPr lang="de-DE" dirty="0" err="1"/>
              <a:t>rotonen</a:t>
            </a:r>
            <a:endParaRPr dirty="0"/>
          </a:p>
        </p:txBody>
      </p:sp>
      <p:sp>
        <p:nvSpPr>
          <p:cNvPr id="667" name="Was ist schwerer?"/>
          <p:cNvSpPr txBox="1"/>
          <p:nvPr/>
        </p:nvSpPr>
        <p:spPr>
          <a:xfrm>
            <a:off x="955523" y="1116443"/>
            <a:ext cx="11035816" cy="1349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4500"/>
            </a:lvl1pPr>
          </a:lstStyle>
          <a:p>
            <a:pPr algn="ctr"/>
            <a:r>
              <a:rPr dirty="0"/>
              <a:t>W</a:t>
            </a:r>
            <a:r>
              <a:rPr lang="de-DE" dirty="0" err="1"/>
              <a:t>as</a:t>
            </a:r>
            <a:r>
              <a:rPr lang="de-DE" dirty="0"/>
              <a:t> ist der größte Bestandteil der kosmischen Strahlung an der Erdoberfläche</a:t>
            </a:r>
            <a:r>
              <a:rPr dirty="0"/>
              <a:t>?</a:t>
            </a:r>
          </a:p>
        </p:txBody>
      </p:sp>
      <p:sp>
        <p:nvSpPr>
          <p:cNvPr id="669" name="Das Standardmodell"/>
          <p:cNvSpPr txBox="1"/>
          <p:nvPr/>
        </p:nvSpPr>
        <p:spPr>
          <a:xfrm>
            <a:off x="891871" y="559686"/>
            <a:ext cx="3084178" cy="5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de-DE" sz="2900" dirty="0"/>
              <a:t>Astroteilchenphysik</a:t>
            </a:r>
            <a:endParaRPr sz="2900" dirty="0"/>
          </a:p>
        </p:txBody>
      </p:sp>
      <p:pic>
        <p:nvPicPr>
          <p:cNvPr id="672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16225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de-DE" sz="12000" dirty="0"/>
              <a:t>µ</a:t>
            </a:r>
            <a:endParaRPr sz="12000" dirty="0"/>
          </a:p>
        </p:txBody>
      </p:sp>
      <p:sp>
        <p:nvSpPr>
          <p:cNvPr id="664" name="Rechteck"/>
          <p:cNvSpPr/>
          <p:nvPr/>
        </p:nvSpPr>
        <p:spPr>
          <a:xfrm>
            <a:off x="12187634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lang="de-DE" sz="9600" dirty="0"/>
          </a:p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 lang="de-DE" sz="9600" dirty="0"/>
          </a:p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r>
              <a:rPr lang="de-DE" sz="12000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665" name="Elektron"/>
          <p:cNvSpPr txBox="1"/>
          <p:nvPr/>
        </p:nvSpPr>
        <p:spPr>
          <a:xfrm>
            <a:off x="5016376" y="10845389"/>
            <a:ext cx="2154436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lang="de-DE" dirty="0"/>
              <a:t>Myonen</a:t>
            </a:r>
            <a:endParaRPr dirty="0"/>
          </a:p>
        </p:txBody>
      </p:sp>
      <p:sp>
        <p:nvSpPr>
          <p:cNvPr id="666" name="Positron"/>
          <p:cNvSpPr txBox="1"/>
          <p:nvPr/>
        </p:nvSpPr>
        <p:spPr>
          <a:xfrm>
            <a:off x="17063628" y="10845389"/>
            <a:ext cx="2442976" cy="7258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dirty="0"/>
              <a:t>P</a:t>
            </a:r>
            <a:r>
              <a:rPr lang="de-DE" dirty="0" err="1"/>
              <a:t>rotonen</a:t>
            </a:r>
            <a:endParaRPr dirty="0"/>
          </a:p>
        </p:txBody>
      </p:sp>
      <p:sp>
        <p:nvSpPr>
          <p:cNvPr id="669" name="Das Standardmodell"/>
          <p:cNvSpPr txBox="1"/>
          <p:nvPr/>
        </p:nvSpPr>
        <p:spPr>
          <a:xfrm>
            <a:off x="891875" y="559686"/>
            <a:ext cx="3084178" cy="504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de-DE" sz="2900" dirty="0"/>
              <a:t>Astroteilchenphysik</a:t>
            </a:r>
            <a:endParaRPr sz="2900" dirty="0"/>
          </a:p>
        </p:txBody>
      </p:sp>
      <p:pic>
        <p:nvPicPr>
          <p:cNvPr id="672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liennummernplatzhalter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de-DE" smtClean="0"/>
              <a:t>9</a:t>
            </a:fld>
            <a:endParaRPr lang="de-DE"/>
          </a:p>
        </p:txBody>
      </p:sp>
      <p:sp>
        <p:nvSpPr>
          <p:cNvPr id="3" name="Explosion 1 2"/>
          <p:cNvSpPr/>
          <p:nvPr/>
        </p:nvSpPr>
        <p:spPr>
          <a:xfrm rot="5800187">
            <a:off x="3764219" y="5804454"/>
            <a:ext cx="4333461" cy="5040937"/>
          </a:xfrm>
          <a:prstGeom prst="irregularSeal1">
            <a:avLst/>
          </a:prstGeom>
          <a:noFill/>
          <a:ln w="120650" cap="flat">
            <a:solidFill>
              <a:schemeClr val="accent5">
                <a:lumMod val="75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11303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Avenir Next Regular"/>
              <a:ea typeface="Avenir Next Regular"/>
              <a:cs typeface="Avenir Next Regular"/>
              <a:sym typeface="Avenir Next Regular"/>
            </a:endParaRPr>
          </a:p>
        </p:txBody>
      </p:sp>
      <p:sp>
        <p:nvSpPr>
          <p:cNvPr id="11" name="Was ist schwerer?">
            <a:extLst>
              <a:ext uri="{FF2B5EF4-FFF2-40B4-BE49-F238E27FC236}">
                <a16:creationId xmlns:a16="http://schemas.microsoft.com/office/drawing/2014/main" id="{234D468D-4EAF-4B19-9B49-2533A880EE33}"/>
              </a:ext>
            </a:extLst>
          </p:cNvPr>
          <p:cNvSpPr txBox="1"/>
          <p:nvPr/>
        </p:nvSpPr>
        <p:spPr>
          <a:xfrm>
            <a:off x="955523" y="1116443"/>
            <a:ext cx="11035816" cy="1349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defRPr sz="4500"/>
            </a:lvl1pPr>
          </a:lstStyle>
          <a:p>
            <a:pPr algn="ctr"/>
            <a:r>
              <a:rPr dirty="0"/>
              <a:t>W</a:t>
            </a:r>
            <a:r>
              <a:rPr lang="de-DE" dirty="0" err="1"/>
              <a:t>as</a:t>
            </a:r>
            <a:r>
              <a:rPr lang="de-DE" dirty="0"/>
              <a:t> ist der größte Bestandteil der kosmischen Strahlung an der Erdoberfläche</a:t>
            </a:r>
            <a:r>
              <a:rPr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6033004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408</Words>
  <Application>Microsoft Office PowerPoint</Application>
  <PresentationFormat>Benutzerdefiniert</PresentationFormat>
  <Paragraphs>105</Paragraphs>
  <Slides>19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31" baseType="lpstr">
      <vt:lpstr>Arial Narrow</vt:lpstr>
      <vt:lpstr>Avenir Next Demi Bold</vt:lpstr>
      <vt:lpstr>Avenir Next Medium</vt:lpstr>
      <vt:lpstr>Avenir Next Regular</vt:lpstr>
      <vt:lpstr>Cambria Math</vt:lpstr>
      <vt:lpstr>Canela Bold</vt:lpstr>
      <vt:lpstr>Canela Deck Regular</vt:lpstr>
      <vt:lpstr>Canela Regular</vt:lpstr>
      <vt:lpstr>Canela Text Regular</vt:lpstr>
      <vt:lpstr>Helvetica Neue</vt:lpstr>
      <vt:lpstr>MetaOT-Book</vt:lpstr>
      <vt:lpstr>23_ClassicWhite</vt:lpstr>
      <vt:lpstr>Warm-Up  Forschung trifft Schule  Leipzig| 12.05.2025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Warm-Up!</dc:title>
  <dc:creator>Niklas Herff</dc:creator>
  <cp:lastModifiedBy>Philipp</cp:lastModifiedBy>
  <cp:revision>22</cp:revision>
  <dcterms:modified xsi:type="dcterms:W3CDTF">2025-05-11T20:11:43Z</dcterms:modified>
</cp:coreProperties>
</file>