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50" r:id="rId2"/>
  </p:sldMasterIdLst>
  <p:notesMasterIdLst>
    <p:notesMasterId r:id="rId19"/>
  </p:notesMasterIdLst>
  <p:handoutMasterIdLst>
    <p:handoutMasterId r:id="rId20"/>
  </p:handoutMasterIdLst>
  <p:sldIdLst>
    <p:sldId id="435" r:id="rId3"/>
    <p:sldId id="456" r:id="rId4"/>
    <p:sldId id="455" r:id="rId5"/>
    <p:sldId id="443" r:id="rId6"/>
    <p:sldId id="444" r:id="rId7"/>
    <p:sldId id="448" r:id="rId8"/>
    <p:sldId id="449" r:id="rId9"/>
    <p:sldId id="451" r:id="rId10"/>
    <p:sldId id="453" r:id="rId11"/>
    <p:sldId id="447" r:id="rId12"/>
    <p:sldId id="454" r:id="rId13"/>
    <p:sldId id="450" r:id="rId14"/>
    <p:sldId id="452" r:id="rId15"/>
    <p:sldId id="442" r:id="rId16"/>
    <p:sldId id="441" r:id="rId17"/>
    <p:sldId id="446" r:id="rId18"/>
  </p:sldIdLst>
  <p:sldSz cx="9144000" cy="6858000" type="letter"/>
  <p:notesSz cx="9931400" cy="67945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6699"/>
    <a:srgbClr val="000099"/>
    <a:srgbClr val="333399"/>
    <a:srgbClr val="008000"/>
    <a:srgbClr val="9933FF"/>
    <a:srgbClr val="00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4660" autoAdjust="0"/>
  </p:normalViewPr>
  <p:slideViewPr>
    <p:cSldViewPr showGuides="1">
      <p:cViewPr varScale="1">
        <p:scale>
          <a:sx n="131" d="100"/>
          <a:sy n="131" d="100"/>
        </p:scale>
        <p:origin x="-972" y="-102"/>
      </p:cViewPr>
      <p:guideLst>
        <p:guide orient="horz" pos="192"/>
        <p:guide orient="horz" pos="4128"/>
        <p:guide orient="horz" pos="576"/>
        <p:guide orient="horz" pos="864"/>
        <p:guide orient="horz" pos="1872"/>
        <p:guide orient="horz" pos="3792"/>
        <p:guide pos="2880"/>
        <p:guide/>
        <p:guide pos="192"/>
        <p:guide pos="5639"/>
        <p:guide pos="51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howGuides="1">
      <p:cViewPr varScale="1">
        <p:scale>
          <a:sx n="62" d="100"/>
          <a:sy n="62" d="100"/>
        </p:scale>
        <p:origin x="-1068" y="-84"/>
      </p:cViewPr>
      <p:guideLst>
        <p:guide orient="horz" pos="2140"/>
        <p:guide pos="31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6243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96" tIns="47398" rIns="94796" bIns="47398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 b="0"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0225" y="0"/>
            <a:ext cx="43751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96" tIns="47398" rIns="94796" bIns="47398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 b="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0650"/>
            <a:ext cx="426243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96" tIns="47398" rIns="94796" bIns="47398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 b="0">
                <a:latin typeface="Helvetica" pitchFamily="34" charset="0"/>
              </a:defRPr>
            </a:lvl1pPr>
          </a:lstStyle>
          <a:p>
            <a:pPr>
              <a:defRPr/>
            </a:pPr>
            <a:fld id="{11D6CE33-31D6-4102-936F-FC8339898268}" type="datetime4">
              <a:rPr lang="en-US"/>
              <a:pPr>
                <a:defRPr/>
              </a:pPr>
              <a:t>September 23, 2011</a:t>
            </a:fld>
            <a:endParaRPr lang="de-DE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0225" y="6470650"/>
            <a:ext cx="43751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96" tIns="47398" rIns="94796" bIns="47398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 b="0">
                <a:latin typeface="Helvetica" pitchFamily="34" charset="0"/>
              </a:defRPr>
            </a:lvl1pPr>
          </a:lstStyle>
          <a:p>
            <a:pPr>
              <a:defRPr/>
            </a:pPr>
            <a:fld id="{4BAD3C20-EFB4-402C-BCA2-BF03CCA5E7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671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84" tIns="45592" rIns="91184" bIns="45592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688" y="0"/>
            <a:ext cx="430371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84" tIns="45592" rIns="91184" bIns="45592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ACAB0E5D-6D84-437D-9B96-383AC4AA5B94}" type="datetime1">
              <a:rPr lang="en-US"/>
              <a:pPr>
                <a:defRPr/>
              </a:pPr>
              <a:t>9/23/2011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1838" y="509588"/>
            <a:ext cx="3395662" cy="2546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563" y="3225800"/>
            <a:ext cx="7280275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84" tIns="45592" rIns="91184" bIns="455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371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84" tIns="45592" rIns="91184" bIns="45592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688" y="6456363"/>
            <a:ext cx="4303712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84" tIns="45592" rIns="91184" bIns="45592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410DDE73-B8AB-4ACA-8869-660B0A3DEAF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17513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3263" y="1600200"/>
            <a:ext cx="7737475" cy="1828800"/>
          </a:xfrm>
          <a:noFill/>
          <a:effectLst>
            <a:outerShdw dist="35921" dir="27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>
            <a:lvl1pPr>
              <a:defRPr sz="4400" u="sng">
                <a:solidFill>
                  <a:srgbClr val="990033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6525" y="3886200"/>
            <a:ext cx="6400800" cy="914400"/>
          </a:xfrm>
        </p:spPr>
        <p:txBody>
          <a:bodyPr/>
          <a:lstStyle>
            <a:lvl1pPr marL="0" indent="0" algn="ctr">
              <a:defRPr sz="3300">
                <a:solidFill>
                  <a:srgbClr val="000099"/>
                </a:solidFill>
                <a:latin typeface="Comic Sans MS" pitchFamily="66" charset="0"/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8224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9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304800"/>
            <a:ext cx="2155825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19838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9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28063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371600"/>
            <a:ext cx="4237038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4238" y="1371600"/>
            <a:ext cx="4238625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33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9FC36-3D15-4276-8A12-DC8A11AD0A77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AEDDE-71FA-4A7E-BA0E-801BBD2B5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64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1A848-C711-424D-BB5D-2B7F4E311DA9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79003-8547-4554-8851-BD72730CA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25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42AA3-9B19-40F9-8DC7-9FA3707963EC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EA6CB-2EED-40C6-BBFA-520794833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64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DD969-80FD-47C3-8B8E-95C11785F999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117E3-06A3-4A6D-8717-9754240DC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126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474A8-22F8-47CB-937F-53BB0EB1BAD6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E0DC2-E263-4551-A3B8-F785F9E3B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313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8F623-4B03-4168-AFEB-62FDD999861A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AF52A-3AB0-49B5-87D0-1FFB5254F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74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461EA-F8CC-49D8-BEBE-8C5D1F1211A2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C305F-5B16-4787-AF60-5045CD32D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7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67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EE609-1A5D-470A-99FB-E983391FF2A9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45D79-F37B-4590-8E36-C1788AE2C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3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70563-BCF0-454B-BB8D-0F9CE98590BB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21EFE-E4A2-469A-A449-3E528E034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6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78DC7-9276-4410-ACDB-054A66582C2A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CDD58-9D7E-44FB-BB05-92EEC39B2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59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64684-0A46-4E7E-9EC1-F026E775B457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56F25-EB3F-46B3-921B-DD2D0567E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9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99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37038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4238" y="1371600"/>
            <a:ext cx="423862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79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23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8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45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675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647113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5400000" algn="ctr" rotWithShape="0">
              <a:srgbClr val="990033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6" tIns="45714" rIns="91426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Titels zu bear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47113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Textformatierung des Masters zu bearbeiten.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296863" y="6553200"/>
            <a:ext cx="8655050" cy="1238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2700" dir="16200000" algn="ctr" rotWithShape="0">
              <a:srgbClr val="8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800" b="0" dirty="0" smtClean="0">
                <a:latin typeface="Helvetica" pitchFamily="34" charset="0"/>
              </a:rPr>
              <a:t>N. Baboi, DESY						                        HOM issues in the ESS SC linac, ESS, Sep. 23, 2011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Comic Sans MS" pitchFamily="66" charset="0"/>
        </a:defRPr>
      </a:lvl9pPr>
    </p:titleStyle>
    <p:bodyStyle>
      <a:lvl1pPr marL="355600" indent="-355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990033"/>
        </a:buClr>
        <a:buSzPct val="125000"/>
        <a:buChar char="•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820738" indent="-285750" algn="l" rtl="0" eaLnBrk="0" fontAlgn="base" hangingPunct="0">
        <a:spcBef>
          <a:spcPct val="10000"/>
        </a:spcBef>
        <a:spcAft>
          <a:spcPct val="0"/>
        </a:spcAft>
        <a:buClr>
          <a:srgbClr val="333399"/>
        </a:buClr>
        <a:buSzPct val="70000"/>
        <a:buChar char="•"/>
        <a:defRPr sz="2400">
          <a:solidFill>
            <a:schemeClr val="tx1"/>
          </a:solidFill>
          <a:latin typeface="+mn-lt"/>
        </a:defRPr>
      </a:lvl2pPr>
      <a:lvl3pPr marL="1228725" indent="-228600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3pPr>
      <a:lvl4pPr marL="1636713" indent="-228600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5pPr>
      <a:lvl6pPr marL="2513013" indent="-227013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6pPr>
      <a:lvl7pPr marL="2970213" indent="-227013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7pPr>
      <a:lvl8pPr marL="3427413" indent="-227013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8pPr>
      <a:lvl9pPr marL="3884613" indent="-227013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Helvetica" pitchFamily="34" charset="0"/>
        <a:buChar char="−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762FE0E9-1394-42C4-B6D3-31C675342AEE}" type="datetime4">
              <a:rPr lang="en-US"/>
              <a:pPr>
                <a:defRPr/>
              </a:pPr>
              <a:t>September 23, 2011</a:t>
            </a:fld>
            <a:endParaRPr lang="en-US"/>
          </a:p>
        </p:txBody>
      </p:sp>
      <p:sp>
        <p:nvSpPr>
          <p:cNvPr id="313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N. Baboi</a:t>
            </a:r>
          </a:p>
        </p:txBody>
      </p:sp>
      <p:sp>
        <p:nvSpPr>
          <p:cNvPr id="313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F2D0CDE4-CFCD-4CD9-9D97-43C00BBC9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jpe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2.png"/><Relationship Id="rId9" Type="http://schemas.openxmlformats.org/officeDocument/2006/relationships/image" Target="../media/image24.png"/><Relationship Id="rId1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703263" y="304800"/>
            <a:ext cx="7737475" cy="1981200"/>
          </a:xfrm>
          <a:noFill/>
        </p:spPr>
        <p:txBody>
          <a:bodyPr/>
          <a:lstStyle/>
          <a:p>
            <a:r>
              <a:rPr lang="en-US" b="1" smtClean="0"/>
              <a:t>HOM-based </a:t>
            </a:r>
            <a:br>
              <a:rPr lang="en-US" b="1" smtClean="0"/>
            </a:br>
            <a:r>
              <a:rPr lang="en-US" b="1" smtClean="0"/>
              <a:t>Beam Position Monitoring</a:t>
            </a:r>
            <a:endParaRPr lang="en-US" u="none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304800" y="2438400"/>
            <a:ext cx="8647113" cy="24384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u="sng" smtClean="0"/>
              <a:t>Nicoleta Baboi</a:t>
            </a:r>
            <a:r>
              <a:rPr lang="en-US" sz="3200" baseline="30000" smtClean="0"/>
              <a:t>1</a:t>
            </a:r>
            <a:r>
              <a:rPr lang="en-US" sz="3200" smtClean="0"/>
              <a:t>, Pei Zhang</a:t>
            </a:r>
            <a:r>
              <a:rPr lang="en-US" sz="3200" baseline="30000" smtClean="0"/>
              <a:t>1,4</a:t>
            </a:r>
            <a:r>
              <a:rPr lang="en-US" sz="3200" smtClean="0"/>
              <a:t>, </a:t>
            </a:r>
            <a:br>
              <a:rPr lang="en-US" sz="3200" smtClean="0"/>
            </a:br>
            <a:r>
              <a:rPr lang="en-US" sz="3200" smtClean="0"/>
              <a:t>Nathan Eddy</a:t>
            </a:r>
            <a:r>
              <a:rPr lang="en-US" sz="3200" baseline="30000" smtClean="0"/>
              <a:t>2</a:t>
            </a:r>
            <a:r>
              <a:rPr lang="en-US" sz="3200" smtClean="0"/>
              <a:t>, Hans-Walter Glock</a:t>
            </a:r>
            <a:r>
              <a:rPr lang="en-US" sz="3200" baseline="30000" smtClean="0"/>
              <a:t>3</a:t>
            </a:r>
            <a:r>
              <a:rPr lang="en-US" sz="3200" smtClean="0"/>
              <a:t>, </a:t>
            </a:r>
            <a:br>
              <a:rPr lang="en-US" sz="3200" smtClean="0"/>
            </a:br>
            <a:r>
              <a:rPr lang="en-US" sz="3200" smtClean="0"/>
              <a:t>Thomas Flisgen</a:t>
            </a:r>
            <a:r>
              <a:rPr lang="en-US" sz="3200" baseline="30000" smtClean="0"/>
              <a:t>3</a:t>
            </a:r>
            <a:r>
              <a:rPr lang="en-US" sz="3200" smtClean="0"/>
              <a:t>, Roger Jones</a:t>
            </a:r>
            <a:r>
              <a:rPr lang="en-US" sz="3200" baseline="30000" smtClean="0"/>
              <a:t>4</a:t>
            </a:r>
            <a:r>
              <a:rPr lang="en-US" sz="3200" smtClean="0"/>
              <a:t>, Ian Shinton</a:t>
            </a:r>
            <a:r>
              <a:rPr lang="en-US" sz="3200" baseline="30000" smtClean="0"/>
              <a:t>4</a:t>
            </a:r>
          </a:p>
          <a:p>
            <a:pPr>
              <a:buFontTx/>
              <a:buNone/>
            </a:pPr>
            <a:endParaRPr lang="en-US" sz="2400" baseline="30000" smtClean="0"/>
          </a:p>
          <a:p>
            <a:pPr>
              <a:buFontTx/>
              <a:buNone/>
            </a:pPr>
            <a:r>
              <a:rPr lang="en-US" sz="2400" baseline="30000" smtClean="0"/>
              <a:t>1</a:t>
            </a:r>
            <a:r>
              <a:rPr lang="en-US" sz="2400" smtClean="0"/>
              <a:t> DESY; </a:t>
            </a:r>
            <a:r>
              <a:rPr lang="en-US" sz="2400" baseline="30000" smtClean="0"/>
              <a:t>2</a:t>
            </a:r>
            <a:r>
              <a:rPr lang="en-US" sz="2400" smtClean="0"/>
              <a:t> FNAL; </a:t>
            </a:r>
            <a:r>
              <a:rPr lang="en-US" sz="2400" baseline="30000" smtClean="0"/>
              <a:t>3</a:t>
            </a:r>
            <a:r>
              <a:rPr lang="en-US" sz="2400" smtClean="0"/>
              <a:t> Rostock University; </a:t>
            </a:r>
            <a:br>
              <a:rPr lang="en-US" sz="2400" smtClean="0"/>
            </a:br>
            <a:r>
              <a:rPr lang="en-US" sz="2400" baseline="30000" smtClean="0"/>
              <a:t>4</a:t>
            </a:r>
            <a:r>
              <a:rPr lang="en-US" sz="2400" smtClean="0"/>
              <a:t> Cockcroft Institute/Manchester University </a:t>
            </a:r>
          </a:p>
        </p:txBody>
      </p:sp>
      <p:sp>
        <p:nvSpPr>
          <p:cNvPr id="4100" name="Subtitle 2"/>
          <p:cNvSpPr txBox="1">
            <a:spLocks/>
          </p:cNvSpPr>
          <p:nvPr/>
        </p:nvSpPr>
        <p:spPr bwMode="auto">
          <a:xfrm>
            <a:off x="304800" y="6019800"/>
            <a:ext cx="8610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4" rIns="91426" bIns="45714"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>
                <a:srgbClr val="990033"/>
              </a:buClr>
              <a:buSzPct val="125000"/>
            </a:pPr>
            <a:r>
              <a:rPr lang="en-US" sz="2400" b="0" dirty="0"/>
              <a:t>HOM issues in the ESS SC linac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Dipole Band in one 3</a:t>
            </a:r>
            <a:r>
              <a:rPr lang="en-US" baseline="30000" smtClean="0"/>
              <a:t>rd</a:t>
            </a:r>
            <a:r>
              <a:rPr lang="en-US" smtClean="0"/>
              <a:t> Harmonic Cavity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724400" cy="5029200"/>
          </a:xfrm>
        </p:spPr>
        <p:txBody>
          <a:bodyPr/>
          <a:lstStyle/>
          <a:p>
            <a:r>
              <a:rPr lang="en-US" dirty="0" smtClean="0"/>
              <a:t>Practically all cavity modes above cut-off</a:t>
            </a:r>
          </a:p>
          <a:p>
            <a:pPr lvl="1"/>
            <a:r>
              <a:rPr lang="en-US" dirty="0" smtClean="0"/>
              <a:t>Crowded spectrum</a:t>
            </a:r>
          </a:p>
          <a:p>
            <a:pPr lvl="1"/>
            <a:r>
              <a:rPr lang="en-US" dirty="0" smtClean="0"/>
              <a:t>Modes: not possible to identify</a:t>
            </a:r>
          </a:p>
          <a:p>
            <a:pPr lvl="1"/>
            <a:r>
              <a:rPr lang="en-US" dirty="0" smtClean="0"/>
              <a:t>Idea: cut one portion of spectrum (several modes)</a:t>
            </a:r>
          </a:p>
          <a:p>
            <a:r>
              <a:rPr lang="en-US" dirty="0" smtClean="0"/>
              <a:t>Alternatives:</a:t>
            </a:r>
          </a:p>
          <a:p>
            <a:pPr lvl="1"/>
            <a:r>
              <a:rPr lang="en-US" dirty="0" smtClean="0"/>
              <a:t>Beam-pipe dipole modes</a:t>
            </a:r>
          </a:p>
          <a:p>
            <a:pPr lvl="1"/>
            <a:r>
              <a:rPr lang="en-US" dirty="0" smtClean="0"/>
              <a:t>Trapped modes in 5</a:t>
            </a:r>
            <a:r>
              <a:rPr lang="en-US" baseline="30000" dirty="0" smtClean="0"/>
              <a:t>th</a:t>
            </a:r>
            <a:r>
              <a:rPr lang="en-US" dirty="0" smtClean="0"/>
              <a:t> dipole passband</a:t>
            </a: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2" r="7671" b="49844"/>
          <a:stretch>
            <a:fillRect/>
          </a:stretch>
        </p:blipFill>
        <p:spPr bwMode="auto">
          <a:xfrm>
            <a:off x="4419600" y="1687469"/>
            <a:ext cx="4546600" cy="204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43400"/>
            <a:ext cx="3368675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6096000" y="4041775"/>
            <a:ext cx="2427288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</a:rPr>
              <a:t>Compare to TESLA cavity:</a:t>
            </a:r>
          </a:p>
        </p:txBody>
      </p:sp>
      <p:cxnSp>
        <p:nvCxnSpPr>
          <p:cNvPr id="11271" name="Straight Arrow Connector 9"/>
          <p:cNvCxnSpPr>
            <a:cxnSpLocks noChangeShapeType="1"/>
          </p:cNvCxnSpPr>
          <p:nvPr/>
        </p:nvCxnSpPr>
        <p:spPr bwMode="auto">
          <a:xfrm flipV="1">
            <a:off x="4648200" y="3124200"/>
            <a:ext cx="685800" cy="2197100"/>
          </a:xfrm>
          <a:prstGeom prst="straightConnector1">
            <a:avLst/>
          </a:prstGeom>
          <a:noFill/>
          <a:ln w="28575" algn="ctr">
            <a:solidFill>
              <a:srgbClr val="8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6095220" y="1379691"/>
            <a:ext cx="14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</a:t>
            </a:r>
            <a:r>
              <a:rPr lang="en-US" baseline="30000" dirty="0" smtClean="0">
                <a:solidFill>
                  <a:srgbClr val="800000"/>
                </a:solidFill>
              </a:rPr>
              <a:t>st</a:t>
            </a:r>
            <a:r>
              <a:rPr lang="en-US" dirty="0" smtClean="0">
                <a:solidFill>
                  <a:srgbClr val="800000"/>
                </a:solidFill>
              </a:rPr>
              <a:t> dipole band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76200" y="6477000"/>
            <a:ext cx="89916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47113" cy="609600"/>
          </a:xfrm>
        </p:spPr>
        <p:txBody>
          <a:bodyPr/>
          <a:lstStyle/>
          <a:p>
            <a:r>
              <a:rPr lang="en-US" dirty="0" smtClean="0"/>
              <a:t>3 Options for Modes to be used as BPM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6" y="2700622"/>
            <a:ext cx="8052414" cy="18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87" y="781231"/>
            <a:ext cx="3810000" cy="167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02" y="832174"/>
            <a:ext cx="3909005" cy="161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1510687" y="2533972"/>
            <a:ext cx="609600" cy="6166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530487" y="2533973"/>
            <a:ext cx="838200" cy="6166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492" y="5035873"/>
            <a:ext cx="1876507" cy="15935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893" y="5035873"/>
            <a:ext cx="1876507" cy="159352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675025" y="3638060"/>
            <a:ext cx="512062" cy="937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54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87" y="4575498"/>
            <a:ext cx="3284227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361" y="4575498"/>
            <a:ext cx="90607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587" y="844873"/>
            <a:ext cx="857070" cy="64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6" y="2166465"/>
            <a:ext cx="912994" cy="61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426130" y="3727951"/>
            <a:ext cx="3740029" cy="276999"/>
          </a:xfrm>
          <a:prstGeom prst="rect">
            <a:avLst/>
          </a:prstGeom>
          <a:solidFill>
            <a:srgbClr val="FFFF00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800" b="1" dirty="0" smtClean="0"/>
              <a:t>Localized vs. Propagating</a:t>
            </a:r>
            <a:endParaRPr lang="en-US" sz="18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487" y="2475757"/>
            <a:ext cx="1831200" cy="2529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32" y="2457772"/>
            <a:ext cx="2078019" cy="2529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31" y="4666004"/>
            <a:ext cx="2057400" cy="3082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87" y="5430517"/>
            <a:ext cx="1579565" cy="1239019"/>
          </a:xfrm>
          <a:prstGeom prst="rect">
            <a:avLst/>
          </a:prstGeom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965" y="5430518"/>
            <a:ext cx="1634035" cy="123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43"/>
          <a:stretch/>
        </p:blipFill>
        <p:spPr bwMode="auto">
          <a:xfrm>
            <a:off x="5790646" y="4308891"/>
            <a:ext cx="3353354" cy="26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0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Options (cont.)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248017"/>
              </p:ext>
            </p:extLst>
          </p:nvPr>
        </p:nvGraphicFramePr>
        <p:xfrm>
          <a:off x="304800" y="1381120"/>
          <a:ext cx="8647113" cy="5135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3979"/>
                <a:gridCol w="1893979"/>
                <a:gridCol w="1165042"/>
                <a:gridCol w="3694113"/>
              </a:tblGrid>
              <a:tr h="6907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Dipole passband</a:t>
                      </a:r>
                      <a:endParaRPr lang="en-US" sz="2000" b="1" dirty="0">
                        <a:solidFill>
                          <a:srgbClr val="000099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Frequency [GHz</a:t>
                      </a:r>
                      <a:r>
                        <a:rPr lang="en-GB" sz="2000" b="1" kern="8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] (</a:t>
                      </a:r>
                      <a:r>
                        <a:rPr lang="en-GB" sz="2000" b="1" kern="800" dirty="0" err="1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theor</a:t>
                      </a:r>
                      <a:r>
                        <a:rPr lang="en-GB" sz="2000" b="1" kern="8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.)</a:t>
                      </a:r>
                      <a:endParaRPr lang="en-US" sz="2000" b="1" dirty="0">
                        <a:solidFill>
                          <a:srgbClr val="000099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R/Q [W/cm</a:t>
                      </a:r>
                      <a:r>
                        <a:rPr lang="en-GB" sz="2000" b="1" kern="800" baseline="30000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2000" b="1" kern="800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US" sz="2000" b="1" dirty="0">
                        <a:solidFill>
                          <a:srgbClr val="000099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Pros</a:t>
                      </a:r>
                      <a:r>
                        <a:rPr lang="en-US" sz="2000" b="1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Times New Roman"/>
                        </a:rPr>
                        <a:t>/</a:t>
                      </a: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Cons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96"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Beam pipe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4.1486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0.24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Localized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987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4.1487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1.31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Low R/Q </a:t>
                      </a: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  <a:sym typeface="Symbol"/>
                        </a:rPr>
                        <a:t></a:t>
                      </a: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 low BPM</a:t>
                      </a:r>
                      <a:r>
                        <a:rPr lang="en-US" sz="2000" b="1" baseline="0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 resolution</a:t>
                      </a:r>
                      <a:endParaRPr lang="en-US" sz="2000" b="1" dirty="0" smtClean="0">
                        <a:solidFill>
                          <a:srgbClr val="CC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Not in</a:t>
                      </a:r>
                      <a:r>
                        <a:rPr lang="en-US" sz="2000" b="1" baseline="0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 cavity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96">
                <a:tc row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 smtClean="0">
                          <a:effectLst/>
                          <a:latin typeface="+mn-lt"/>
                        </a:rPr>
                        <a:t>Cavity </a:t>
                      </a:r>
                      <a:br>
                        <a:rPr lang="en-GB" sz="2000" b="1" kern="800" dirty="0" smtClean="0">
                          <a:effectLst/>
                          <a:latin typeface="+mn-lt"/>
                        </a:rPr>
                      </a:br>
                      <a:r>
                        <a:rPr lang="en-GB" sz="2000" b="1" kern="800" dirty="0" smtClean="0">
                          <a:effectLst/>
                          <a:latin typeface="+mn-lt"/>
                        </a:rPr>
                        <a:t>1</a:t>
                      </a:r>
                      <a:r>
                        <a:rPr lang="en-GB" sz="2000" b="1" kern="800" baseline="30000" dirty="0" smtClean="0">
                          <a:effectLst/>
                          <a:latin typeface="+mn-lt"/>
                        </a:rPr>
                        <a:t>st</a:t>
                      </a:r>
                      <a:r>
                        <a:rPr lang="en-GB" sz="2000" b="1" kern="800" dirty="0" smtClean="0">
                          <a:effectLst/>
                          <a:latin typeface="+mn-lt"/>
                        </a:rPr>
                        <a:t> band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4.723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10.37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53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4.831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50.20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High R/Q</a:t>
                      </a:r>
                      <a:endParaRPr lang="en-US" sz="2000" b="1" dirty="0">
                        <a:solidFill>
                          <a:srgbClr val="0066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53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4.926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30.38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     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  <a:sym typeface="Symbol"/>
                        </a:rPr>
                        <a:t>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 high BPM resolution</a:t>
                      </a:r>
                      <a:endParaRPr lang="en-US" sz="2000" b="1" dirty="0" smtClean="0">
                        <a:solidFill>
                          <a:srgbClr val="CC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5396"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 smtClean="0">
                          <a:effectLst/>
                          <a:latin typeface="+mn-lt"/>
                        </a:rPr>
                        <a:t>Cavity </a:t>
                      </a:r>
                      <a:br>
                        <a:rPr lang="en-GB" sz="2000" b="1" kern="800" dirty="0" smtClean="0">
                          <a:effectLst/>
                          <a:latin typeface="+mn-lt"/>
                        </a:rPr>
                      </a:br>
                      <a:r>
                        <a:rPr lang="en-GB" sz="2000" b="1" kern="8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2000" b="1" kern="800" baseline="30000" dirty="0" smtClean="0">
                          <a:effectLst/>
                          <a:latin typeface="+mn-lt"/>
                        </a:rPr>
                        <a:t>nd</a:t>
                      </a:r>
                      <a:r>
                        <a:rPr lang="en-GB" sz="2000" b="1" kern="800" dirty="0" smtClean="0">
                          <a:effectLst/>
                          <a:latin typeface="+mn-lt"/>
                        </a:rPr>
                        <a:t> band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5.444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20.88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Propagate in whole module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53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5.470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</a:rPr>
                        <a:t>16.07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96">
                <a:tc row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Cavity </a:t>
                      </a:r>
                      <a:r>
                        <a:rPr lang="en-GB" sz="2000" b="1" kern="800" dirty="0" smtClean="0"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en-GB" sz="2000" b="1" kern="800" dirty="0" smtClean="0"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en-GB" sz="2000" b="1" kern="800" dirty="0" smtClean="0">
                          <a:effectLst/>
                          <a:latin typeface="+mn-lt"/>
                          <a:ea typeface="Times New Roman"/>
                        </a:rPr>
                        <a:t>5</a:t>
                      </a:r>
                      <a:r>
                        <a:rPr lang="en-GB" sz="2000" b="1" kern="800" baseline="30000" dirty="0" smtClean="0">
                          <a:effectLst/>
                          <a:latin typeface="+mn-lt"/>
                          <a:ea typeface="Times New Roman"/>
                        </a:rPr>
                        <a:t>th</a:t>
                      </a:r>
                      <a:r>
                        <a:rPr lang="en-GB" sz="2000" b="1" kern="8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band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9.057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0.05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Localized</a:t>
                      </a:r>
                      <a:endParaRPr lang="en-US" sz="2000" b="1" dirty="0">
                        <a:solidFill>
                          <a:srgbClr val="0066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53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9.059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0.07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</a:rPr>
                        <a:t>Cavity-based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53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9.062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2.17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Low R/Q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53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9.070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effectLst/>
                          <a:latin typeface="+mn-lt"/>
                          <a:ea typeface="Times New Roman"/>
                        </a:rPr>
                        <a:t>4.04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     </a:t>
                      </a: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  <a:sym typeface="Symbol"/>
                        </a:rPr>
                        <a:t></a:t>
                      </a:r>
                      <a:r>
                        <a:rPr lang="en-US" sz="2000" b="1" dirty="0" smtClean="0">
                          <a:solidFill>
                            <a:srgbClr val="CC0000"/>
                          </a:solidFill>
                          <a:effectLst/>
                          <a:latin typeface="+mn-lt"/>
                          <a:ea typeface="Times New Roman"/>
                        </a:rPr>
                        <a:t> low BPM resolution</a:t>
                      </a:r>
                      <a:endParaRPr lang="en-US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Electronics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47113" cy="5105400"/>
          </a:xfrm>
        </p:spPr>
        <p:txBody>
          <a:bodyPr/>
          <a:lstStyle/>
          <a:p>
            <a:r>
              <a:rPr lang="en-US" sz="2400" dirty="0" smtClean="0"/>
              <a:t>Built by Fermilab</a:t>
            </a:r>
          </a:p>
          <a:p>
            <a:r>
              <a:rPr lang="en-US" sz="2400" dirty="0" smtClean="0"/>
              <a:t>“Play”-electronics will be tested early next year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marL="534988" lvl="1" indent="0">
              <a:buNone/>
            </a:pPr>
            <a:r>
              <a:rPr lang="en-US" sz="1400" b="1" i="1" dirty="0" smtClean="0"/>
              <a:t>	</a:t>
            </a:r>
            <a:endParaRPr lang="en-US" sz="1400" b="1" i="1" dirty="0" smtClean="0"/>
          </a:p>
          <a:p>
            <a:pPr marL="534988" lvl="1" indent="0">
              <a:buNone/>
            </a:pPr>
            <a:endParaRPr lang="en-US" sz="1400" b="1" i="1" dirty="0"/>
          </a:p>
          <a:p>
            <a:pPr marL="534988" lvl="1" indent="0">
              <a:buNone/>
            </a:pPr>
            <a:endParaRPr lang="en-US" sz="1400" b="1" i="1" dirty="0" smtClean="0"/>
          </a:p>
          <a:p>
            <a:pPr marL="534988" lvl="1" indent="0">
              <a:buNone/>
            </a:pPr>
            <a:r>
              <a:rPr lang="en-US" sz="1400" b="1" i="1" dirty="0" smtClean="0"/>
              <a:t>		N</a:t>
            </a:r>
            <a:r>
              <a:rPr lang="en-US" sz="1400" b="1" i="1" dirty="0" smtClean="0"/>
              <a:t>. Baboi et al., SRF 2011, MOPO060, Chicago, IL, U.S.A.</a:t>
            </a:r>
          </a:p>
        </p:txBody>
      </p:sp>
      <p:sp>
        <p:nvSpPr>
          <p:cNvPr id="13316" name="TextBox 51"/>
          <p:cNvSpPr txBox="1">
            <a:spLocks noChangeArrowheads="1"/>
          </p:cNvSpPr>
          <p:nvPr/>
        </p:nvSpPr>
        <p:spPr bwMode="auto">
          <a:xfrm rot="-5400000">
            <a:off x="-5556" y="4267994"/>
            <a:ext cx="1844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i="1">
                <a:solidFill>
                  <a:srgbClr val="800000"/>
                </a:solidFill>
              </a:rPr>
              <a:t>preliminary</a:t>
            </a:r>
          </a:p>
        </p:txBody>
      </p:sp>
      <p:pic>
        <p:nvPicPr>
          <p:cNvPr id="13317" name="Picture 16" descr="hom_elec_bl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143" y="2362200"/>
            <a:ext cx="5827713" cy="350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Diode Based Signal Capturing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0" y="1371600"/>
            <a:ext cx="3008313" cy="5029200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Alternative electronics</a:t>
            </a:r>
          </a:p>
          <a:p>
            <a:pPr lvl="1">
              <a:defRPr/>
            </a:pPr>
            <a:r>
              <a:rPr lang="en-US" dirty="0" smtClean="0"/>
              <a:t>Already tested</a:t>
            </a:r>
          </a:p>
          <a:p>
            <a:pPr>
              <a:defRPr/>
            </a:pPr>
            <a:r>
              <a:rPr lang="en-US" sz="3200" dirty="0" smtClean="0"/>
              <a:t>Simple setup:</a:t>
            </a:r>
          </a:p>
          <a:p>
            <a:pPr marL="0" indent="0"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Broad-band filter</a:t>
            </a:r>
          </a:p>
          <a:p>
            <a:pPr lvl="1">
              <a:defRPr/>
            </a:pPr>
            <a:r>
              <a:rPr lang="en-US" sz="2000" dirty="0" smtClean="0"/>
              <a:t>to suppress strong 3.9GHz</a:t>
            </a:r>
          </a:p>
          <a:p>
            <a:pPr marL="0" indent="0">
              <a:buNone/>
              <a:defRPr/>
            </a:pPr>
            <a:r>
              <a:rPr lang="en-US" sz="2400" dirty="0" smtClean="0"/>
              <a:t>  +RF detector diode</a:t>
            </a:r>
            <a:endParaRPr lang="en-US" sz="2000" dirty="0" smtClean="0"/>
          </a:p>
          <a:p>
            <a:pPr>
              <a:defRPr/>
            </a:pPr>
            <a:r>
              <a:rPr lang="en-US" sz="2400" dirty="0" smtClean="0"/>
              <a:t>Signal-output ~ total HOM power</a:t>
            </a:r>
          </a:p>
          <a:p>
            <a:pPr marL="0" indent="0">
              <a:buFontTx/>
              <a:buNone/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        H.W. Glock, DIPAC2011,       	MOPD25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373188"/>
            <a:ext cx="5592763" cy="487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Diode Based Signal Capturing (cont.)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Complicated analysis, SVD based</a:t>
            </a:r>
          </a:p>
          <a:p>
            <a:pPr lvl="1"/>
            <a:r>
              <a:rPr lang="en-US" smtClean="0"/>
              <a:t>But it works</a:t>
            </a:r>
          </a:p>
          <a:p>
            <a:endParaRPr lang="en-US" smtClean="0"/>
          </a:p>
        </p:txBody>
      </p:sp>
      <p:pic>
        <p:nvPicPr>
          <p:cNvPr id="1536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49488"/>
            <a:ext cx="6570663" cy="422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and Outlook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not mention simulations</a:t>
            </a:r>
          </a:p>
          <a:p>
            <a:pPr lvl="1"/>
            <a:r>
              <a:rPr lang="en-US" dirty="0" smtClean="0"/>
              <a:t>Important for understanding the HOM behavior</a:t>
            </a:r>
          </a:p>
          <a:p>
            <a:pPr lvl="1"/>
            <a:r>
              <a:rPr lang="en-US" dirty="0" smtClean="0"/>
              <a:t>Not discussed here (see talk by R.M. Jones)</a:t>
            </a:r>
          </a:p>
          <a:p>
            <a:pPr lvl="1"/>
            <a:r>
              <a:rPr lang="en-US" dirty="0" smtClean="0"/>
              <a:t>Cockcroft Inst. / Univ. Manchester and the </a:t>
            </a:r>
            <a:br>
              <a:rPr lang="en-US" dirty="0" smtClean="0"/>
            </a:br>
            <a:r>
              <a:rPr lang="en-US" dirty="0" smtClean="0"/>
              <a:t>Univ. Rostock</a:t>
            </a:r>
          </a:p>
          <a:p>
            <a:r>
              <a:rPr lang="en-US" dirty="0" smtClean="0"/>
              <a:t>Will test options (localized, propagating) with electronics at the beginning of 2012</a:t>
            </a:r>
          </a:p>
          <a:p>
            <a:pPr lvl="1"/>
            <a:r>
              <a:rPr lang="en-US" dirty="0" smtClean="0"/>
              <a:t>Then decide which modes to use for final electronics</a:t>
            </a:r>
          </a:p>
          <a:p>
            <a:r>
              <a:rPr lang="en-US" dirty="0" smtClean="0"/>
              <a:t>HOMBPMs for the European XFEL</a:t>
            </a:r>
          </a:p>
          <a:p>
            <a:r>
              <a:rPr lang="en-US" dirty="0" smtClean="0"/>
              <a:t>Replace/fix current HOMBPMs for the TESLA cavities at FLASH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93" y="3352800"/>
            <a:ext cx="8052414" cy="18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HOMs = fields excited by the beam in accelerating cavities</a:t>
            </a:r>
          </a:p>
          <a:p>
            <a:pPr lvl="1">
              <a:defRPr/>
            </a:pPr>
            <a:r>
              <a:rPr lang="en-US" sz="2000" dirty="0" smtClean="0"/>
              <a:t>Bad effect on beam, but also</a:t>
            </a:r>
          </a:p>
          <a:p>
            <a:pPr lvl="1">
              <a:defRPr/>
            </a:pPr>
            <a:r>
              <a:rPr lang="en-US" sz="2000" dirty="0" smtClean="0"/>
              <a:t>Can be used </a:t>
            </a:r>
            <a:r>
              <a:rPr lang="en-US" sz="2000" dirty="0"/>
              <a:t>for beam </a:t>
            </a:r>
            <a:r>
              <a:rPr lang="en-US" sz="2000" dirty="0" smtClean="0"/>
              <a:t>(and cavity) </a:t>
            </a:r>
            <a:r>
              <a:rPr lang="en-US" sz="2000" dirty="0"/>
              <a:t>diagnostics</a:t>
            </a:r>
            <a:endParaRPr lang="en-US" sz="2000" dirty="0" smtClean="0"/>
          </a:p>
          <a:p>
            <a:pPr lvl="2">
              <a:defRPr/>
            </a:pPr>
            <a:r>
              <a:rPr lang="en-US" sz="1800" dirty="0" smtClean="0"/>
              <a:t>Properties depend on accelerating cavity and beam properties</a:t>
            </a:r>
          </a:p>
          <a:p>
            <a:pPr lvl="1">
              <a:defRPr/>
            </a:pPr>
            <a:endParaRPr lang="en-US" sz="2000" dirty="0" smtClean="0"/>
          </a:p>
          <a:p>
            <a:pPr marL="1828800" lvl="4" indent="0">
              <a:buNone/>
              <a:defRPr/>
            </a:pPr>
            <a:endParaRPr lang="en-US" sz="1200" b="1" dirty="0" smtClean="0"/>
          </a:p>
          <a:p>
            <a:pPr marL="1828800" lvl="4" indent="0">
              <a:buNone/>
              <a:defRPr/>
            </a:pPr>
            <a:r>
              <a:rPr lang="en-US" sz="1200" b="1" dirty="0" smtClean="0"/>
              <a:t>	e.g</a:t>
            </a:r>
            <a:r>
              <a:rPr lang="en-US" sz="1200" b="1" dirty="0"/>
              <a:t>.: beam-excited spectrum in a 3.9GHz cavity</a:t>
            </a:r>
            <a:endParaRPr lang="en-US" sz="1200" dirty="0"/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r>
              <a:rPr lang="en-US" sz="2000" dirty="0" smtClean="0"/>
              <a:t>Spectrum includes </a:t>
            </a:r>
            <a:r>
              <a:rPr lang="en-US" sz="2000" dirty="0" smtClean="0">
                <a:solidFill>
                  <a:srgbClr val="FF0000"/>
                </a:solidFill>
              </a:rPr>
              <a:t>monopole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8000"/>
                </a:solidFill>
              </a:rPr>
              <a:t>dipole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9933FF"/>
                </a:solidFill>
              </a:rPr>
              <a:t>quadrupole</a:t>
            </a:r>
            <a:r>
              <a:rPr lang="en-US" sz="2000" dirty="0" smtClean="0">
                <a:solidFill>
                  <a:srgbClr val="9933FF"/>
                </a:solidFill>
              </a:rPr>
              <a:t> etc. </a:t>
            </a:r>
            <a:r>
              <a:rPr lang="en-US" sz="2000" dirty="0" smtClean="0"/>
              <a:t>modes</a:t>
            </a:r>
          </a:p>
          <a:p>
            <a:pPr marL="1000125" lvl="2" indent="0">
              <a:buFont typeface="Helvetica" pitchFamily="34" charset="0"/>
              <a:buNone/>
              <a:defRPr/>
            </a:pPr>
            <a:endParaRPr lang="en-US" sz="1200" b="1" dirty="0" smtClean="0"/>
          </a:p>
          <a:p>
            <a:pPr marL="1000125" lvl="2" indent="0">
              <a:buFont typeface="Helvetica" pitchFamily="34" charset="0"/>
              <a:buNone/>
              <a:defRPr/>
            </a:pPr>
            <a:endParaRPr lang="en-US" sz="1200" b="1" dirty="0"/>
          </a:p>
          <a:p>
            <a:pPr marL="1000125" lvl="2" indent="0">
              <a:buFont typeface="Helvetica" pitchFamily="34" charset="0"/>
              <a:buNone/>
              <a:defRPr/>
            </a:pPr>
            <a:r>
              <a:rPr lang="en-US" sz="1200" b="1" dirty="0" smtClean="0"/>
              <a:t>		</a:t>
            </a: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Order Modes (HOM)</a:t>
            </a:r>
          </a:p>
        </p:txBody>
      </p:sp>
    </p:spTree>
    <p:extLst>
      <p:ext uri="{BB962C8B-B14F-4D97-AF65-F5344CB8AC3E}">
        <p14:creationId xmlns:p14="http://schemas.microsoft.com/office/powerpoint/2010/main" val="369180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Dipole modes have linear dependence on beam offset and charge</a:t>
            </a:r>
          </a:p>
          <a:p>
            <a:pPr marL="0" indent="0">
              <a:buFontTx/>
              <a:buNone/>
              <a:defRPr/>
            </a:pPr>
            <a:endParaRPr lang="en-US" b="1" dirty="0" smtClean="0">
              <a:solidFill>
                <a:srgbClr val="800000"/>
              </a:solidFill>
              <a:sym typeface="Symbol"/>
            </a:endParaRPr>
          </a:p>
          <a:p>
            <a:pPr marL="0" indent="0">
              <a:buFontTx/>
              <a:buNone/>
              <a:defRPr/>
            </a:pPr>
            <a:endParaRPr lang="en-US" b="1" dirty="0">
              <a:solidFill>
                <a:srgbClr val="800000"/>
              </a:solidFill>
              <a:sym typeface="Symbol"/>
            </a:endParaRPr>
          </a:p>
          <a:p>
            <a:pPr marL="0" indent="0">
              <a:buFontTx/>
              <a:buNone/>
              <a:defRPr/>
            </a:pPr>
            <a:endParaRPr lang="en-US" b="1" dirty="0" smtClean="0">
              <a:solidFill>
                <a:srgbClr val="800000"/>
              </a:solidFill>
              <a:sym typeface="Symbol"/>
            </a:endParaRPr>
          </a:p>
          <a:p>
            <a:pPr marL="0" indent="0">
              <a:buFontTx/>
              <a:buNone/>
              <a:defRPr/>
            </a:pPr>
            <a:endParaRPr lang="en-US" b="1" dirty="0">
              <a:solidFill>
                <a:srgbClr val="800000"/>
              </a:solidFill>
              <a:sym typeface="Symbol"/>
            </a:endParaRPr>
          </a:p>
          <a:p>
            <a:pPr marL="0" indent="0">
              <a:buFontTx/>
              <a:buNone/>
              <a:defRPr/>
            </a:pPr>
            <a:r>
              <a:rPr lang="en-US" b="1" dirty="0" smtClean="0">
                <a:solidFill>
                  <a:srgbClr val="800000"/>
                </a:solidFill>
                <a:sym typeface="Symbol"/>
              </a:rPr>
              <a:t>  </a:t>
            </a:r>
            <a:r>
              <a:rPr lang="en-US" b="1" u="sng" dirty="0" smtClean="0">
                <a:solidFill>
                  <a:srgbClr val="800000"/>
                </a:solidFill>
              </a:rPr>
              <a:t>Idea</a:t>
            </a:r>
            <a:r>
              <a:rPr lang="en-US" b="1" dirty="0" smtClean="0">
                <a:solidFill>
                  <a:srgbClr val="800000"/>
                </a:solidFill>
              </a:rPr>
              <a:t>: Use HOMs for beam position diagnostics (HOM-BPMs)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Center beam (reduce wakes)</a:t>
            </a:r>
          </a:p>
          <a:p>
            <a:pPr lvl="1">
              <a:defRPr/>
            </a:pPr>
            <a:r>
              <a:rPr lang="en-US" dirty="0" smtClean="0"/>
              <a:t>Measure cavity misalignment</a:t>
            </a:r>
          </a:p>
        </p:txBody>
      </p:sp>
      <p:sp>
        <p:nvSpPr>
          <p:cNvPr id="61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Principle of HOM-BPMs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0"/>
            <a:ext cx="5509205" cy="227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71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75038"/>
            <a:ext cx="3887788" cy="299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Content Placeholder 4"/>
          <p:cNvSpPr txBox="1">
            <a:spLocks/>
          </p:cNvSpPr>
          <p:nvPr/>
        </p:nvSpPr>
        <p:spPr bwMode="auto">
          <a:xfrm>
            <a:off x="304800" y="3505200"/>
            <a:ext cx="4724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4" rIns="91426" bIns="45714"/>
          <a:lstStyle>
            <a:lvl1pPr marL="355600" indent="-355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820738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rgbClr val="990033"/>
              </a:buClr>
              <a:buSzPct val="125000"/>
              <a:buFontTx/>
              <a:buChar char="•"/>
            </a:pPr>
            <a:r>
              <a:rPr lang="en-US" sz="2000">
                <a:solidFill>
                  <a:srgbClr val="333399"/>
                </a:solidFill>
                <a:latin typeface="Helvetica" pitchFamily="34" charset="0"/>
              </a:rPr>
              <a:t>TESLA cavities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1.3 GHz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8 cavities / module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2 HOM couplers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990033"/>
              </a:buClr>
              <a:buSzPct val="125000"/>
              <a:buFontTx/>
              <a:buChar char="•"/>
            </a:pPr>
            <a:r>
              <a:rPr lang="en-US" sz="2000">
                <a:solidFill>
                  <a:srgbClr val="333399"/>
                </a:solidFill>
                <a:latin typeface="Helvetica" pitchFamily="34" charset="0"/>
              </a:rPr>
              <a:t>3</a:t>
            </a:r>
            <a:r>
              <a:rPr lang="en-US" sz="2000" baseline="30000">
                <a:solidFill>
                  <a:srgbClr val="333399"/>
                </a:solidFill>
                <a:latin typeface="Helvetica" pitchFamily="34" charset="0"/>
              </a:rPr>
              <a:t>rd</a:t>
            </a:r>
            <a:r>
              <a:rPr lang="en-US" sz="2000">
                <a:solidFill>
                  <a:srgbClr val="333399"/>
                </a:solidFill>
                <a:latin typeface="Helvetica" pitchFamily="34" charset="0"/>
              </a:rPr>
              <a:t> harmonics cavities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3.9 GHz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Flattens RF field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4 cavities / module</a:t>
            </a:r>
          </a:p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1800">
                <a:latin typeface="Helvetica" pitchFamily="34" charset="0"/>
              </a:rPr>
              <a:t>Built at Fermilab</a:t>
            </a:r>
            <a:endParaRPr lang="en-US" sz="2200">
              <a:latin typeface="Helvetica" pitchFamily="34" charset="0"/>
            </a:endParaRPr>
          </a:p>
        </p:txBody>
      </p:sp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FLASH</a:t>
            </a:r>
          </a:p>
        </p:txBody>
      </p:sp>
      <p:pic>
        <p:nvPicPr>
          <p:cNvPr id="71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471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47113" cy="762000"/>
          </a:xfrm>
        </p:spPr>
        <p:txBody>
          <a:bodyPr/>
          <a:lstStyle/>
          <a:p>
            <a:r>
              <a:rPr lang="en-US" smtClean="0"/>
              <a:t>Previous work: </a:t>
            </a:r>
            <a:br>
              <a:rPr lang="en-US" smtClean="0"/>
            </a:br>
            <a:r>
              <a:rPr lang="en-US" smtClean="0"/>
              <a:t>HOM-BPMs at TESLA cavities</a:t>
            </a:r>
          </a:p>
        </p:txBody>
      </p:sp>
      <p:pic>
        <p:nvPicPr>
          <p:cNvPr id="8195" name="Picture 8" descr="electronics_schema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4660900"/>
            <a:ext cx="4238625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6" name="Picture 10" descr="digioutput_dipolemo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29000"/>
            <a:ext cx="302418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7" name="Group 9"/>
          <p:cNvGrpSpPr>
            <a:grpSpLocks/>
          </p:cNvGrpSpPr>
          <p:nvPr/>
        </p:nvGrpSpPr>
        <p:grpSpPr bwMode="auto">
          <a:xfrm>
            <a:off x="309563" y="1387475"/>
            <a:ext cx="4262437" cy="2411413"/>
            <a:chOff x="309489" y="1386840"/>
            <a:chExt cx="4262511" cy="2412004"/>
          </a:xfrm>
        </p:grpSpPr>
        <p:pic>
          <p:nvPicPr>
            <p:cNvPr id="8201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89" y="1386840"/>
              <a:ext cx="4262511" cy="2412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Rectangle 6"/>
            <p:cNvSpPr>
              <a:spLocks noChangeArrowheads="1"/>
            </p:cNvSpPr>
            <p:nvPr/>
          </p:nvSpPr>
          <p:spPr bwMode="auto">
            <a:xfrm>
              <a:off x="2440744" y="1752600"/>
              <a:ext cx="378656" cy="182880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8198" name="Straight Connector 8"/>
          <p:cNvCxnSpPr>
            <a:cxnSpLocks noChangeShapeType="1"/>
          </p:cNvCxnSpPr>
          <p:nvPr/>
        </p:nvCxnSpPr>
        <p:spPr bwMode="auto">
          <a:xfrm flipH="1">
            <a:off x="1447800" y="3581400"/>
            <a:ext cx="1182688" cy="12065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99" name="Straight Connector 11"/>
          <p:cNvCxnSpPr>
            <a:cxnSpLocks noChangeShapeType="1"/>
          </p:cNvCxnSpPr>
          <p:nvPr/>
        </p:nvCxnSpPr>
        <p:spPr bwMode="auto">
          <a:xfrm flipH="1">
            <a:off x="4572000" y="4533900"/>
            <a:ext cx="838200" cy="5715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 type="triangl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00" name="Content Placeholder 5"/>
          <p:cNvSpPr txBox="1">
            <a:spLocks/>
          </p:cNvSpPr>
          <p:nvPr/>
        </p:nvSpPr>
        <p:spPr bwMode="auto">
          <a:xfrm>
            <a:off x="4483100" y="1752600"/>
            <a:ext cx="44497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820738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10000"/>
              </a:spcBef>
              <a:buClr>
                <a:srgbClr val="333399"/>
              </a:buClr>
              <a:buSzPct val="70000"/>
              <a:buFontTx/>
              <a:buChar char="•"/>
            </a:pPr>
            <a:r>
              <a:rPr lang="en-US" sz="2400">
                <a:latin typeface="Helvetica" pitchFamily="34" charset="0"/>
              </a:rPr>
              <a:t>Electronics built by SLAC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47113" cy="762000"/>
          </a:xfrm>
        </p:spPr>
        <p:txBody>
          <a:bodyPr/>
          <a:lstStyle/>
          <a:p>
            <a:r>
              <a:rPr lang="en-US" smtClean="0"/>
              <a:t>Previous work: </a:t>
            </a:r>
            <a:br>
              <a:rPr lang="en-US" smtClean="0"/>
            </a:br>
            <a:r>
              <a:rPr lang="en-US" smtClean="0"/>
              <a:t>HOM-BPMs at TESLA cavities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Use SVD to process data</a:t>
            </a:r>
          </a:p>
          <a:p>
            <a:pPr>
              <a:defRPr/>
            </a:pPr>
            <a:r>
              <a:rPr lang="en-US" dirty="0" smtClean="0"/>
              <a:t>Evaluate resolution by comparing to adjacent cavities</a:t>
            </a:r>
          </a:p>
          <a:p>
            <a:pPr lvl="1">
              <a:defRPr/>
            </a:pPr>
            <a:r>
              <a:rPr lang="en-US" dirty="0" smtClean="0"/>
              <a:t>5-10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/>
              <a:t>rms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Problem with calibration </a:t>
            </a:r>
            <a:br>
              <a:rPr lang="en-US" dirty="0" smtClean="0"/>
            </a:br>
            <a:r>
              <a:rPr lang="en-US" dirty="0" smtClean="0"/>
              <a:t>stability</a:t>
            </a:r>
          </a:p>
          <a:p>
            <a:pPr>
              <a:defRPr/>
            </a:pPr>
            <a:r>
              <a:rPr lang="en-US" dirty="0" smtClean="0"/>
              <a:t>Raw signals</a:t>
            </a:r>
          </a:p>
          <a:p>
            <a:pPr lvl="1">
              <a:defRPr/>
            </a:pPr>
            <a:r>
              <a:rPr lang="en-US" dirty="0" smtClean="0"/>
              <a:t>Used during commissioning </a:t>
            </a:r>
            <a:br>
              <a:rPr lang="en-US" dirty="0" smtClean="0"/>
            </a:br>
            <a:r>
              <a:rPr lang="en-US" dirty="0" smtClean="0"/>
              <a:t>periods to center the beam</a:t>
            </a:r>
          </a:p>
          <a:p>
            <a:pPr lvl="2">
              <a:defRPr/>
            </a:pPr>
            <a:endParaRPr lang="en-US" dirty="0" smtClean="0"/>
          </a:p>
          <a:p>
            <a:pPr lvl="2">
              <a:defRPr/>
            </a:pPr>
            <a:endParaRPr lang="en-US" dirty="0" smtClean="0"/>
          </a:p>
          <a:p>
            <a:pPr marL="1000125" lvl="2" indent="0">
              <a:buNone/>
              <a:defRPr/>
            </a:pPr>
            <a:r>
              <a:rPr lang="en-US" sz="1600" b="1" i="1" dirty="0" smtClean="0"/>
              <a:t>S. Molloy et al., PRST-AB 9, 112802 (2006)</a:t>
            </a:r>
          </a:p>
          <a:p>
            <a:pPr marL="1000125" lvl="2" indent="0">
              <a:buNone/>
              <a:defRPr/>
            </a:pPr>
            <a:r>
              <a:rPr lang="en-US" sz="1600" b="1" i="1" dirty="0" smtClean="0"/>
              <a:t>J. Frisch et al., EPAC 2006, TUYPA02, Edinburgh, </a:t>
            </a:r>
            <a:r>
              <a:rPr lang="en-US" sz="1600" b="1" i="1" dirty="0" err="1" smtClean="0"/>
              <a:t>Scottland</a:t>
            </a:r>
            <a:endParaRPr lang="en-US" sz="1600" b="1" i="1" dirty="0" smtClean="0"/>
          </a:p>
        </p:txBody>
      </p:sp>
      <p:pic>
        <p:nvPicPr>
          <p:cNvPr id="9220" name="Picture 3" descr="x_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741" y="2427515"/>
            <a:ext cx="3257172" cy="244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43025"/>
            <a:ext cx="736282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Work: Cavity Alignment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HOM-BPMs for 3</a:t>
            </a:r>
            <a:r>
              <a:rPr lang="en-US" baseline="30000" smtClean="0"/>
              <a:t>rd</a:t>
            </a:r>
            <a:r>
              <a:rPr lang="en-US" smtClean="0"/>
              <a:t> Harmonic Cavities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024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379538"/>
            <a:ext cx="5614987" cy="415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4999038"/>
            <a:ext cx="5294313" cy="153511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47113" cy="762000"/>
          </a:xfrm>
        </p:spPr>
        <p:txBody>
          <a:bodyPr/>
          <a:lstStyle/>
          <a:p>
            <a:r>
              <a:rPr lang="en-US" dirty="0" smtClean="0"/>
              <a:t>EuCARD WP 10 “</a:t>
            </a:r>
            <a:r>
              <a:rPr lang="en-US" dirty="0" err="1" smtClean="0"/>
              <a:t>Supercodnucting</a:t>
            </a:r>
            <a:r>
              <a:rPr lang="en-US" dirty="0" smtClean="0"/>
              <a:t> RF,” </a:t>
            </a:r>
            <a:br>
              <a:rPr lang="en-US" dirty="0" smtClean="0"/>
            </a:br>
            <a:r>
              <a:rPr lang="en-US" dirty="0" smtClean="0"/>
              <a:t>Task 5 “HOM Distributions”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Partially supporting our work</a:t>
            </a:r>
          </a:p>
          <a:p>
            <a:r>
              <a:rPr lang="en-US" dirty="0" smtClean="0"/>
              <a:t>Sub-tasks</a:t>
            </a:r>
          </a:p>
          <a:p>
            <a:pPr lvl="1"/>
            <a:r>
              <a:rPr lang="en-US" dirty="0" smtClean="0"/>
              <a:t>1: HOMBPMs</a:t>
            </a:r>
          </a:p>
          <a:p>
            <a:pPr lvl="1"/>
            <a:r>
              <a:rPr lang="en-US" dirty="0" smtClean="0"/>
              <a:t>2: HOMCD (HOM Cavity Diagnostics)</a:t>
            </a:r>
          </a:p>
          <a:p>
            <a:pPr lvl="1"/>
            <a:r>
              <a:rPr lang="en-US" dirty="0" smtClean="0"/>
              <a:t>3: HOMGD (HOM Distributions and Geometrical Dependencies)</a:t>
            </a:r>
            <a:endParaRPr lang="en-US" dirty="0"/>
          </a:p>
        </p:txBody>
      </p:sp>
      <p:pic>
        <p:nvPicPr>
          <p:cNvPr id="7" name="Picture 457" descr="DESY_Logo_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7" y="5333999"/>
            <a:ext cx="1005889" cy="1005889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outerShdw blurRad="50800" dist="76200" dir="13500000" algn="b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027" y="1295400"/>
            <a:ext cx="239357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57030"/>
            <a:ext cx="1828800" cy="76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24451"/>
            <a:ext cx="3315347" cy="68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481" y="5155354"/>
            <a:ext cx="2357592" cy="1333499"/>
          </a:xfrm>
          <a:prstGeom prst="rect">
            <a:avLst/>
          </a:prstGeom>
        </p:spPr>
      </p:pic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194598"/>
            <a:ext cx="837160" cy="82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953828" y="6096000"/>
            <a:ext cx="104317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Helvetica" pitchFamily="34" charset="0"/>
              </a:rPr>
              <a:t>Fermilab</a:t>
            </a:r>
            <a:endParaRPr lang="en-US" sz="1800" b="1" dirty="0">
              <a:solidFill>
                <a:srgbClr val="FF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5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Letter Paper (8.5x11 in)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Custom Design</vt:lpstr>
      <vt:lpstr>HOM-based  Beam Position Monitoring</vt:lpstr>
      <vt:lpstr>Higher Order Modes (HOM)</vt:lpstr>
      <vt:lpstr>Principle of HOM-BPMs</vt:lpstr>
      <vt:lpstr>FLASH</vt:lpstr>
      <vt:lpstr>Previous work:  HOM-BPMs at TESLA cavities</vt:lpstr>
      <vt:lpstr>Previous work:  HOM-BPMs at TESLA cavities (cont.)</vt:lpstr>
      <vt:lpstr>Previous Work: Cavity Alignment</vt:lpstr>
      <vt:lpstr>HOM-BPMs for 3rd Harmonic Cavities</vt:lpstr>
      <vt:lpstr>EuCARD WP 10 “Supercodnucting RF,”  Task 5 “HOM Distributions”</vt:lpstr>
      <vt:lpstr>1st Dipole Band in one 3rd Harmonic Cavity</vt:lpstr>
      <vt:lpstr>3 Options for Modes to be used as BPM</vt:lpstr>
      <vt:lpstr>3 Options (cont.)</vt:lpstr>
      <vt:lpstr>Electronics</vt:lpstr>
      <vt:lpstr>Diode Based Signal Capturing</vt:lpstr>
      <vt:lpstr>Diode Based Signal Capturing (cont.)</vt:lpstr>
      <vt:lpstr>Comments and Outlook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“GEFANGENE” FELDER IN RESONATOR-KETTEN FÜR TEILCHENBESCHLEUNIGER</dc:title>
  <dc:creator>Nicoleta Baboi</dc:creator>
  <cp:lastModifiedBy>Baboi, Nicoleta</cp:lastModifiedBy>
  <cp:revision>1206</cp:revision>
  <cp:lastPrinted>2011-09-05T14:41:42Z</cp:lastPrinted>
  <dcterms:created xsi:type="dcterms:W3CDTF">1999-11-08T09:43:40Z</dcterms:created>
  <dcterms:modified xsi:type="dcterms:W3CDTF">2011-09-23T08:52:48Z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1</vt:i4>
  </property>
  <property fmtid="{D5CDD505-2E9C-101B-9397-08002B2CF9AE}" pid="7" name="MailAddress">
    <vt:lpwstr>nicoleta@mail.desy.de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true</vt:bool>
  </property>
  <property fmtid="{D5CDD505-2E9C-101B-9397-08002B2CF9AE}" pid="20" name="NavBtnPos">
    <vt:i4>3</vt:i4>
  </property>
  <property fmtid="{D5CDD505-2E9C-101B-9397-08002B2CF9AE}" pid="21" name="OutputDir">
    <vt:lpwstr>H:\Html_from_PowerPoint</vt:lpwstr>
  </property>
</Properties>
</file>