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354" r:id="rId2"/>
    <p:sldId id="613" r:id="rId3"/>
    <p:sldId id="525" r:id="rId4"/>
    <p:sldId id="366" r:id="rId5"/>
    <p:sldId id="472" r:id="rId6"/>
    <p:sldId id="473" r:id="rId7"/>
    <p:sldId id="474" r:id="rId8"/>
    <p:sldId id="515" r:id="rId9"/>
    <p:sldId id="516" r:id="rId10"/>
    <p:sldId id="517" r:id="rId11"/>
    <p:sldId id="522" r:id="rId12"/>
    <p:sldId id="521" r:id="rId13"/>
    <p:sldId id="476" r:id="rId14"/>
    <p:sldId id="477" r:id="rId15"/>
    <p:sldId id="615" r:id="rId16"/>
    <p:sldId id="616" r:id="rId17"/>
    <p:sldId id="617" r:id="rId18"/>
    <p:sldId id="618" r:id="rId19"/>
    <p:sldId id="619" r:id="rId20"/>
    <p:sldId id="620" r:id="rId21"/>
    <p:sldId id="621" r:id="rId22"/>
    <p:sldId id="622" r:id="rId23"/>
    <p:sldId id="623" r:id="rId24"/>
    <p:sldId id="624" r:id="rId25"/>
    <p:sldId id="625" r:id="rId26"/>
    <p:sldId id="626" r:id="rId27"/>
    <p:sldId id="627" r:id="rId28"/>
    <p:sldId id="628" r:id="rId29"/>
    <p:sldId id="629" r:id="rId30"/>
    <p:sldId id="630" r:id="rId31"/>
    <p:sldId id="631" r:id="rId32"/>
    <p:sldId id="632" r:id="rId33"/>
    <p:sldId id="633" r:id="rId34"/>
    <p:sldId id="634" r:id="rId35"/>
    <p:sldId id="635" r:id="rId36"/>
    <p:sldId id="636" r:id="rId37"/>
    <p:sldId id="637" r:id="rId38"/>
    <p:sldId id="638" r:id="rId39"/>
    <p:sldId id="639" r:id="rId40"/>
    <p:sldId id="640" r:id="rId41"/>
    <p:sldId id="641" r:id="rId42"/>
    <p:sldId id="642" r:id="rId43"/>
    <p:sldId id="643" r:id="rId44"/>
    <p:sldId id="526" r:id="rId45"/>
    <p:sldId id="604" r:id="rId46"/>
    <p:sldId id="485" r:id="rId47"/>
    <p:sldId id="390" r:id="rId48"/>
    <p:sldId id="452" r:id="rId49"/>
    <p:sldId id="459" r:id="rId50"/>
    <p:sldId id="465" r:id="rId51"/>
    <p:sldId id="605" r:id="rId52"/>
    <p:sldId id="612" r:id="rId53"/>
    <p:sldId id="607" r:id="rId54"/>
    <p:sldId id="608" r:id="rId55"/>
    <p:sldId id="611" r:id="rId56"/>
    <p:sldId id="609" r:id="rId57"/>
    <p:sldId id="421" r:id="rId58"/>
    <p:sldId id="610" r:id="rId59"/>
    <p:sldId id="614" r:id="rId60"/>
    <p:sldId id="445" r:id="rId61"/>
    <p:sldId id="519" r:id="rId62"/>
    <p:sldId id="520" r:id="rId63"/>
  </p:sldIdLst>
  <p:sldSz cx="9144000" cy="6858000" type="screen4x3"/>
  <p:notesSz cx="6858000" cy="9144000"/>
  <p:defaultTextStyle>
    <a:defPPr>
      <a:defRPr lang="en-US"/>
    </a:defPPr>
    <a:lvl1pPr algn="ctr" rtl="0" fontAlgn="base">
      <a:spcBef>
        <a:spcPct val="0"/>
      </a:spcBef>
      <a:spcAft>
        <a:spcPct val="0"/>
      </a:spcAft>
      <a:defRPr b="1" kern="1200">
        <a:solidFill>
          <a:schemeClr val="accent2"/>
        </a:solidFill>
        <a:latin typeface="Times New Roman" pitchFamily="18" charset="0"/>
        <a:ea typeface="+mn-ea"/>
        <a:cs typeface="+mn-cs"/>
      </a:defRPr>
    </a:lvl1pPr>
    <a:lvl2pPr marL="457200" algn="ctr" rtl="0" fontAlgn="base">
      <a:spcBef>
        <a:spcPct val="0"/>
      </a:spcBef>
      <a:spcAft>
        <a:spcPct val="0"/>
      </a:spcAft>
      <a:defRPr b="1" kern="1200">
        <a:solidFill>
          <a:schemeClr val="accent2"/>
        </a:solidFill>
        <a:latin typeface="Times New Roman" pitchFamily="18" charset="0"/>
        <a:ea typeface="+mn-ea"/>
        <a:cs typeface="+mn-cs"/>
      </a:defRPr>
    </a:lvl2pPr>
    <a:lvl3pPr marL="914400" algn="ctr" rtl="0" fontAlgn="base">
      <a:spcBef>
        <a:spcPct val="0"/>
      </a:spcBef>
      <a:spcAft>
        <a:spcPct val="0"/>
      </a:spcAft>
      <a:defRPr b="1" kern="1200">
        <a:solidFill>
          <a:schemeClr val="accent2"/>
        </a:solidFill>
        <a:latin typeface="Times New Roman" pitchFamily="18" charset="0"/>
        <a:ea typeface="+mn-ea"/>
        <a:cs typeface="+mn-cs"/>
      </a:defRPr>
    </a:lvl3pPr>
    <a:lvl4pPr marL="1371600" algn="ctr" rtl="0" fontAlgn="base">
      <a:spcBef>
        <a:spcPct val="0"/>
      </a:spcBef>
      <a:spcAft>
        <a:spcPct val="0"/>
      </a:spcAft>
      <a:defRPr b="1" kern="1200">
        <a:solidFill>
          <a:schemeClr val="accent2"/>
        </a:solidFill>
        <a:latin typeface="Times New Roman" pitchFamily="18" charset="0"/>
        <a:ea typeface="+mn-ea"/>
        <a:cs typeface="+mn-cs"/>
      </a:defRPr>
    </a:lvl4pPr>
    <a:lvl5pPr marL="1828800" algn="ctr" rtl="0" fontAlgn="base">
      <a:spcBef>
        <a:spcPct val="0"/>
      </a:spcBef>
      <a:spcAft>
        <a:spcPct val="0"/>
      </a:spcAft>
      <a:defRPr b="1" kern="1200">
        <a:solidFill>
          <a:schemeClr val="accent2"/>
        </a:solidFill>
        <a:latin typeface="Times New Roman" pitchFamily="18" charset="0"/>
        <a:ea typeface="+mn-ea"/>
        <a:cs typeface="+mn-cs"/>
      </a:defRPr>
    </a:lvl5pPr>
    <a:lvl6pPr marL="2286000" algn="l" defTabSz="914400" rtl="0" eaLnBrk="1" latinLnBrk="0" hangingPunct="1">
      <a:defRPr b="1" kern="1200">
        <a:solidFill>
          <a:schemeClr val="accent2"/>
        </a:solidFill>
        <a:latin typeface="Times New Roman" pitchFamily="18" charset="0"/>
        <a:ea typeface="+mn-ea"/>
        <a:cs typeface="+mn-cs"/>
      </a:defRPr>
    </a:lvl6pPr>
    <a:lvl7pPr marL="2743200" algn="l" defTabSz="914400" rtl="0" eaLnBrk="1" latinLnBrk="0" hangingPunct="1">
      <a:defRPr b="1" kern="1200">
        <a:solidFill>
          <a:schemeClr val="accent2"/>
        </a:solidFill>
        <a:latin typeface="Times New Roman" pitchFamily="18" charset="0"/>
        <a:ea typeface="+mn-ea"/>
        <a:cs typeface="+mn-cs"/>
      </a:defRPr>
    </a:lvl7pPr>
    <a:lvl8pPr marL="3200400" algn="l" defTabSz="914400" rtl="0" eaLnBrk="1" latinLnBrk="0" hangingPunct="1">
      <a:defRPr b="1" kern="1200">
        <a:solidFill>
          <a:schemeClr val="accent2"/>
        </a:solidFill>
        <a:latin typeface="Times New Roman" pitchFamily="18" charset="0"/>
        <a:ea typeface="+mn-ea"/>
        <a:cs typeface="+mn-cs"/>
      </a:defRPr>
    </a:lvl8pPr>
    <a:lvl9pPr marL="3657600" algn="l" defTabSz="914400" rtl="0" eaLnBrk="1" latinLnBrk="0" hangingPunct="1">
      <a:defRPr b="1" kern="1200">
        <a:solidFill>
          <a:schemeClr val="accent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6600"/>
    <a:srgbClr val="FFFF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94843" autoAdjust="0"/>
  </p:normalViewPr>
  <p:slideViewPr>
    <p:cSldViewPr snapToGrid="0">
      <p:cViewPr varScale="1">
        <p:scale>
          <a:sx n="83" d="100"/>
          <a:sy n="83" d="100"/>
        </p:scale>
        <p:origin x="-8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8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 Id="rId4" Type="http://schemas.openxmlformats.org/officeDocument/2006/relationships/image" Target="../media/image1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25.wmf"/><Relationship Id="rId2" Type="http://schemas.openxmlformats.org/officeDocument/2006/relationships/image" Target="../media/image124.wmf"/><Relationship Id="rId1" Type="http://schemas.openxmlformats.org/officeDocument/2006/relationships/image" Target="../media/image1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image" Target="../media/image147.wmf"/><Relationship Id="rId1" Type="http://schemas.openxmlformats.org/officeDocument/2006/relationships/image" Target="../media/image14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solidFill>
                  <a:schemeClr val="tx1"/>
                </a:solidFill>
              </a:defRPr>
            </a:lvl1pPr>
          </a:lstStyle>
          <a:p>
            <a:endParaRPr lang="en-US"/>
          </a:p>
        </p:txBody>
      </p:sp>
      <p:sp>
        <p:nvSpPr>
          <p:cNvPr id="81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endParaRPr lang="en-US"/>
          </a:p>
        </p:txBody>
      </p:sp>
      <p:sp>
        <p:nvSpPr>
          <p:cNvPr id="81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solidFill>
                  <a:schemeClr val="tx1"/>
                </a:solidFill>
              </a:defRPr>
            </a:lvl1pPr>
          </a:lstStyle>
          <a:p>
            <a:endParaRPr lang="en-US"/>
          </a:p>
        </p:txBody>
      </p:sp>
      <p:sp>
        <p:nvSpPr>
          <p:cNvPr id="81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A56C8DED-4E13-4CF9-ACCC-95FB13FE3B01}" type="slidenum">
              <a:rPr lang="en-US"/>
              <a:pPr/>
              <a:t>‹#›</a:t>
            </a:fld>
            <a:endParaRPr lang="en-US"/>
          </a:p>
        </p:txBody>
      </p:sp>
    </p:spTree>
    <p:extLst>
      <p:ext uri="{BB962C8B-B14F-4D97-AF65-F5344CB8AC3E}">
        <p14:creationId xmlns:p14="http://schemas.microsoft.com/office/powerpoint/2010/main" val="1556778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1">
                <a:effectLst>
                  <a:outerShdw blurRad="38100" dist="38100" dir="2700000" algn="tl">
                    <a:srgbClr val="C0C0C0"/>
                  </a:outerShdw>
                </a:effectLst>
              </a:defRPr>
            </a:lvl1pPr>
          </a:lstStyle>
          <a:p>
            <a:endParaRPr lang="en-US"/>
          </a:p>
        </p:txBody>
      </p:sp>
      <p:sp>
        <p:nvSpPr>
          <p:cNvPr id="716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1">
                <a:effectLst>
                  <a:outerShdw blurRad="38100" dist="38100" dir="2700000" algn="tl">
                    <a:srgbClr val="C0C0C0"/>
                  </a:outerShdw>
                </a:effectLst>
              </a:defRPr>
            </a:lvl1pPr>
          </a:lstStyle>
          <a:p>
            <a:endParaRPr lang="en-US"/>
          </a:p>
        </p:txBody>
      </p:sp>
      <p:sp>
        <p:nvSpPr>
          <p:cNvPr id="716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6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6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1">
                <a:effectLst>
                  <a:outerShdw blurRad="38100" dist="38100" dir="2700000" algn="tl">
                    <a:srgbClr val="C0C0C0"/>
                  </a:outerShdw>
                </a:effectLst>
              </a:defRPr>
            </a:lvl1pPr>
          </a:lstStyle>
          <a:p>
            <a:endParaRPr lang="en-US"/>
          </a:p>
        </p:txBody>
      </p:sp>
      <p:sp>
        <p:nvSpPr>
          <p:cNvPr id="716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1">
                <a:effectLst>
                  <a:outerShdw blurRad="38100" dist="38100" dir="2700000" algn="tl">
                    <a:srgbClr val="C0C0C0"/>
                  </a:outerShdw>
                </a:effectLst>
              </a:defRPr>
            </a:lvl1pPr>
          </a:lstStyle>
          <a:p>
            <a:fld id="{C96F5D2B-4C75-4306-967D-B3D5E391CAF8}" type="slidenum">
              <a:rPr lang="en-US"/>
              <a:pPr/>
              <a:t>‹#›</a:t>
            </a:fld>
            <a:endParaRPr lang="en-US"/>
          </a:p>
        </p:txBody>
      </p:sp>
    </p:spTree>
    <p:extLst>
      <p:ext uri="{BB962C8B-B14F-4D97-AF65-F5344CB8AC3E}">
        <p14:creationId xmlns:p14="http://schemas.microsoft.com/office/powerpoint/2010/main" val="28417149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ABE16B-4AAD-4CC1-ACAD-422619D3C1DC}" type="slidenum">
              <a:rPr lang="en-US"/>
              <a:pPr/>
              <a:t>49</a:t>
            </a:fld>
            <a:endParaRPr lang="en-US"/>
          </a:p>
        </p:txBody>
      </p:sp>
      <p:sp>
        <p:nvSpPr>
          <p:cNvPr id="234498" name="Slide Image Placeholder 1"/>
          <p:cNvSpPr>
            <a:spLocks noGrp="1" noRot="1" noChangeAspect="1" noTextEdit="1"/>
          </p:cNvSpPr>
          <p:nvPr>
            <p:ph type="sldImg"/>
          </p:nvPr>
        </p:nvSpPr>
        <p:spPr>
          <a:ln/>
        </p:spPr>
      </p:sp>
      <p:sp>
        <p:nvSpPr>
          <p:cNvPr id="234499" name="Notes Placeholder 2"/>
          <p:cNvSpPr>
            <a:spLocks noGrp="1"/>
          </p:cNvSpPr>
          <p:nvPr>
            <p:ph type="body" idx="1"/>
          </p:nvPr>
        </p:nvSpPr>
        <p:spPr>
          <a:xfrm>
            <a:off x="685800" y="4343400"/>
            <a:ext cx="5486400" cy="4114800"/>
          </a:xfrm>
        </p:spPr>
        <p:txBody>
          <a:bodyPr/>
          <a:lstStyle/>
          <a:p>
            <a:pPr>
              <a:spcBef>
                <a:spcPct val="0"/>
              </a:spcBef>
            </a:pPr>
            <a:endParaRPr lang="en-GB"/>
          </a:p>
        </p:txBody>
      </p:sp>
      <p:sp>
        <p:nvSpPr>
          <p:cNvPr id="2345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38AAEA3-2659-4E05-9757-AABFD7E3C782}" type="slidenum">
              <a:rPr lang="en-GB" sz="1200" b="0">
                <a:solidFill>
                  <a:schemeClr val="tx1"/>
                </a:solidFill>
                <a:latin typeface="Calibri" pitchFamily="34" charset="0"/>
              </a:rPr>
              <a:pPr algn="r"/>
              <a:t>49</a:t>
            </a:fld>
            <a:endParaRPr lang="en-GB" sz="1200" b="0">
              <a:solidFill>
                <a:schemeClr val="tx1"/>
              </a:solidFill>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923925" cy="457200"/>
          </a:xfrm>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685800" y="6248400"/>
            <a:ext cx="923925" cy="457200"/>
          </a:xfrm>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85800" y="6248400"/>
            <a:ext cx="9239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chemeClr val="tx1"/>
                </a:solidFill>
              </a:defRPr>
            </a:lvl1pPr>
          </a:lstStyle>
          <a:p>
            <a:endParaRPr lang="en-US"/>
          </a:p>
        </p:txBody>
      </p:sp>
      <p:sp>
        <p:nvSpPr>
          <p:cNvPr id="1032" name="Rectangle 8"/>
          <p:cNvSpPr>
            <a:spLocks noChangeArrowheads="1"/>
          </p:cNvSpPr>
          <p:nvPr userDrawn="1"/>
        </p:nvSpPr>
        <p:spPr bwMode="auto">
          <a:xfrm>
            <a:off x="2254359" y="6597650"/>
            <a:ext cx="4049507" cy="246221"/>
          </a:xfrm>
          <a:prstGeom prst="rect">
            <a:avLst/>
          </a:prstGeom>
          <a:noFill/>
          <a:ln w="9525">
            <a:noFill/>
            <a:miter lim="800000"/>
            <a:headEnd/>
            <a:tailEnd/>
          </a:ln>
          <a:effectLst/>
        </p:spPr>
        <p:txBody>
          <a:bodyPr wrap="none">
            <a:spAutoFit/>
          </a:bodyPr>
          <a:lstStyle/>
          <a:p>
            <a:r>
              <a:rPr lang="en-GB" sz="1000" dirty="0"/>
              <a:t>R.M. Jones</a:t>
            </a:r>
            <a:r>
              <a:rPr lang="en-GB" sz="1000" dirty="0" smtClean="0"/>
              <a:t>,</a:t>
            </a:r>
            <a:r>
              <a:rPr lang="en-GB" sz="1000" baseline="0" dirty="0" smtClean="0"/>
              <a:t> ESS RF Workshop</a:t>
            </a:r>
            <a:r>
              <a:rPr lang="en-GB" sz="1000" dirty="0" smtClean="0"/>
              <a:t>, </a:t>
            </a:r>
            <a:r>
              <a:rPr lang="en-GB" sz="1000" dirty="0" smtClean="0"/>
              <a:t>Lu</a:t>
            </a:r>
            <a:r>
              <a:rPr lang="en-GB" sz="1000" baseline="0" dirty="0" smtClean="0"/>
              <a:t>nd</a:t>
            </a:r>
            <a:r>
              <a:rPr lang="en-GB" sz="1000" baseline="0" dirty="0" smtClean="0"/>
              <a:t>,  Sweden, Sept. 22</a:t>
            </a:r>
            <a:r>
              <a:rPr lang="en-GB" sz="1000" baseline="30000" dirty="0" smtClean="0"/>
              <a:t>nd</a:t>
            </a:r>
            <a:r>
              <a:rPr lang="en-GB" sz="1000" baseline="0" dirty="0" smtClean="0"/>
              <a:t> - 23</a:t>
            </a:r>
            <a:r>
              <a:rPr lang="en-GB" sz="1000" baseline="30000" dirty="0" smtClean="0"/>
              <a:t>rd</a:t>
            </a:r>
            <a:r>
              <a:rPr lang="en-GB" sz="1000" dirty="0" smtClean="0"/>
              <a:t>, 2011</a:t>
            </a:r>
            <a:r>
              <a:rPr lang="en-GB" sz="1000" dirty="0" smtClean="0">
                <a:solidFill>
                  <a:schemeClr val="tx1"/>
                </a:solidFill>
              </a:rPr>
              <a:t> </a:t>
            </a:r>
            <a:endParaRPr lang="en-GB" sz="1000" dirty="0">
              <a:solidFill>
                <a:schemeClr val="tx1"/>
              </a:solidFill>
            </a:endParaRPr>
          </a:p>
        </p:txBody>
      </p:sp>
      <p:sp>
        <p:nvSpPr>
          <p:cNvPr id="1033" name="Text Box 9"/>
          <p:cNvSpPr txBox="1">
            <a:spLocks noChangeArrowheads="1"/>
          </p:cNvSpPr>
          <p:nvPr userDrawn="1"/>
        </p:nvSpPr>
        <p:spPr bwMode="auto">
          <a:xfrm>
            <a:off x="0" y="6613525"/>
            <a:ext cx="390525" cy="244475"/>
          </a:xfrm>
          <a:prstGeom prst="rect">
            <a:avLst/>
          </a:prstGeom>
          <a:noFill/>
          <a:ln w="9525">
            <a:noFill/>
            <a:miter lim="800000"/>
            <a:headEnd/>
            <a:tailEnd/>
          </a:ln>
          <a:effectLst/>
        </p:spPr>
        <p:txBody>
          <a:bodyPr>
            <a:spAutoFit/>
          </a:bodyPr>
          <a:lstStyle/>
          <a:p>
            <a:fld id="{DAA45EAE-0B68-4FF6-A3AD-5097ACE3B94C}" type="slidenum">
              <a:rPr lang="en-GB" sz="1000" b="0"/>
              <a:pPr/>
              <a:t>‹#›</a:t>
            </a:fld>
            <a:endParaRPr lang="en-GB" sz="1000" b="0"/>
          </a:p>
        </p:txBody>
      </p:sp>
      <p:pic>
        <p:nvPicPr>
          <p:cNvPr id="1038" name="Picture 14" descr="CI_logo_smaller"/>
          <p:cNvPicPr>
            <a:picLocks noChangeAspect="1" noChangeArrowheads="1"/>
          </p:cNvPicPr>
          <p:nvPr userDrawn="1"/>
        </p:nvPicPr>
        <p:blipFill>
          <a:blip r:embed="rId15"/>
          <a:srcRect/>
          <a:stretch>
            <a:fillRect/>
          </a:stretch>
        </p:blipFill>
        <p:spPr bwMode="auto">
          <a:xfrm>
            <a:off x="0" y="0"/>
            <a:ext cx="1404938" cy="79375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ess-scandinavia.eu/index.php" TargetMode="External"/><Relationship Id="rId3" Type="http://schemas.openxmlformats.org/officeDocument/2006/relationships/image" Target="../media/image3.wmf"/><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1.jpeg"/><Relationship Id="rId10" Type="http://schemas.openxmlformats.org/officeDocument/2006/relationships/image" Target="../media/image9.jpeg"/><Relationship Id="rId4" Type="http://schemas.openxmlformats.org/officeDocument/2006/relationships/image" Target="../media/image4.wmf"/><Relationship Id="rId9" Type="http://schemas.openxmlformats.org/officeDocument/2006/relationships/image" Target="../media/image8.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png"/><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image" Target="../media/image38.png"/><Relationship Id="rId10" Type="http://schemas.openxmlformats.org/officeDocument/2006/relationships/image" Target="../media/image41.png"/><Relationship Id="rId4" Type="http://schemas.openxmlformats.org/officeDocument/2006/relationships/image" Target="../media/image37.png"/><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42.wmf"/><Relationship Id="rId1" Type="http://schemas.openxmlformats.org/officeDocument/2006/relationships/slideLayout" Target="../slideLayouts/slideLayout2.xml"/><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48.jpeg"/><Relationship Id="rId7" Type="http://schemas.openxmlformats.org/officeDocument/2006/relationships/image" Target="../media/image46.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50.wmf"/><Relationship Id="rId10" Type="http://schemas.openxmlformats.org/officeDocument/2006/relationships/image" Target="../media/image51.wmf"/><Relationship Id="rId4" Type="http://schemas.openxmlformats.org/officeDocument/2006/relationships/image" Target="../media/image49.wmf"/><Relationship Id="rId9" Type="http://schemas.openxmlformats.org/officeDocument/2006/relationships/image" Target="../media/image47.wmf"/></Relationships>
</file>

<file path=ppt/slides/_rels/slide13.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wmf"/></Relationships>
</file>

<file path=ppt/slides/_rels/slide14.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9.jpeg"/><Relationship Id="rId13" Type="http://schemas.openxmlformats.org/officeDocument/2006/relationships/image" Target="../media/image63.png"/><Relationship Id="rId3" Type="http://schemas.openxmlformats.org/officeDocument/2006/relationships/image" Target="../media/image57.jpeg"/><Relationship Id="rId7" Type="http://schemas.openxmlformats.org/officeDocument/2006/relationships/image" Target="../media/image16.jpeg"/><Relationship Id="rId12" Type="http://schemas.openxmlformats.org/officeDocument/2006/relationships/hyperlink" Target="http://www.desy.de/"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8.jpeg"/><Relationship Id="rId11" Type="http://schemas.openxmlformats.org/officeDocument/2006/relationships/image" Target="../media/image62.png"/><Relationship Id="rId5" Type="http://schemas.openxmlformats.org/officeDocument/2006/relationships/image" Target="../media/image1.jpeg"/><Relationship Id="rId10" Type="http://schemas.openxmlformats.org/officeDocument/2006/relationships/image" Target="../media/image61.jpeg"/><Relationship Id="rId4" Type="http://schemas.openxmlformats.org/officeDocument/2006/relationships/image" Target="../media/image5.png"/><Relationship Id="rId9" Type="http://schemas.openxmlformats.org/officeDocument/2006/relationships/image" Target="../media/image60.jpeg"/><Relationship Id="rId14" Type="http://schemas.openxmlformats.org/officeDocument/2006/relationships/image" Target="../media/image6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23.wmf"/><Relationship Id="rId7" Type="http://schemas.openxmlformats.org/officeDocument/2006/relationships/image" Target="../media/image68.jpeg"/><Relationship Id="rId2" Type="http://schemas.openxmlformats.org/officeDocument/2006/relationships/image" Target="../media/image22.wmf"/><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 Id="rId9" Type="http://schemas.openxmlformats.org/officeDocument/2006/relationships/image" Target="../media/image70.jpeg"/></Relationships>
</file>

<file path=ppt/slides/_rels/slide1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77.jpeg"/><Relationship Id="rId4" Type="http://schemas.openxmlformats.org/officeDocument/2006/relationships/image" Target="../media/image76.jpeg"/></Relationships>
</file>

<file path=ppt/slides/_rels/slide2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80.wmf"/><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jpeg"/></Relationships>
</file>

<file path=ppt/slides/_rels/slide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image" Target="../media/image90.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9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png"/><Relationship Id="rId1" Type="http://schemas.openxmlformats.org/officeDocument/2006/relationships/slideLayout" Target="../slideLayouts/slideLayout7.xml"/><Relationship Id="rId4" Type="http://schemas.openxmlformats.org/officeDocument/2006/relationships/image" Target="../media/image100.jpg"/></Relationships>
</file>

<file path=ppt/slides/_rels/slide3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png"/><Relationship Id="rId1" Type="http://schemas.openxmlformats.org/officeDocument/2006/relationships/slideLayout" Target="../slideLayouts/slideLayout2.xml"/><Relationship Id="rId5" Type="http://schemas.openxmlformats.org/officeDocument/2006/relationships/image" Target="../media/image106.jpeg"/><Relationship Id="rId4" Type="http://schemas.openxmlformats.org/officeDocument/2006/relationships/image" Target="../media/image105.jpeg"/></Relationships>
</file>

<file path=ppt/slides/_rels/slide36.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9.png"/><Relationship Id="rId7" Type="http://schemas.openxmlformats.org/officeDocument/2006/relationships/image" Target="../media/image108.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image" Target="../media/image115.png"/><Relationship Id="rId5" Type="http://schemas.openxmlformats.org/officeDocument/2006/relationships/image" Target="../media/image111.png"/><Relationship Id="rId10" Type="http://schemas.openxmlformats.org/officeDocument/2006/relationships/image" Target="../media/image114.png"/><Relationship Id="rId4" Type="http://schemas.openxmlformats.org/officeDocument/2006/relationships/image" Target="../media/image110.png"/><Relationship Id="rId9" Type="http://schemas.openxmlformats.org/officeDocument/2006/relationships/image" Target="../media/image113.png"/></Relationships>
</file>

<file path=ppt/slides/_rels/slide38.xml.rels><?xml version="1.0" encoding="UTF-8" standalone="yes"?>
<Relationships xmlns="http://schemas.openxmlformats.org/package/2006/relationships"><Relationship Id="rId3" Type="http://schemas.openxmlformats.org/officeDocument/2006/relationships/image" Target="../media/image117.jpeg"/><Relationship Id="rId7" Type="http://schemas.openxmlformats.org/officeDocument/2006/relationships/image" Target="../media/image121.jpeg"/><Relationship Id="rId2" Type="http://schemas.openxmlformats.org/officeDocument/2006/relationships/image" Target="../media/image116.jpeg"/><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jpeg"/><Relationship Id="rId4" Type="http://schemas.openxmlformats.org/officeDocument/2006/relationships/image" Target="../media/image118.jpeg"/></Relationships>
</file>

<file path=ppt/slides/_rels/slide39.xml.rels><?xml version="1.0" encoding="UTF-8" standalone="yes"?>
<Relationships xmlns="http://schemas.openxmlformats.org/package/2006/relationships"><Relationship Id="rId8" Type="http://schemas.openxmlformats.org/officeDocument/2006/relationships/image" Target="../media/image124.wmf"/><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127.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23.wmf"/><Relationship Id="rId11" Type="http://schemas.openxmlformats.org/officeDocument/2006/relationships/image" Target="../media/image126.jpg"/><Relationship Id="rId5" Type="http://schemas.openxmlformats.org/officeDocument/2006/relationships/oleObject" Target="../embeddings/oleObject13.bin"/><Relationship Id="rId10" Type="http://schemas.openxmlformats.org/officeDocument/2006/relationships/image" Target="../media/image125.wmf"/><Relationship Id="rId4" Type="http://schemas.openxmlformats.org/officeDocument/2006/relationships/image" Target="../media/image122.wmf"/><Relationship Id="rId9" Type="http://schemas.openxmlformats.org/officeDocument/2006/relationships/oleObject" Target="../embeddings/oleObject15.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8.jpg"/><Relationship Id="rId7" Type="http://schemas.openxmlformats.org/officeDocument/2006/relationships/image" Target="../media/image122.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6.bin"/><Relationship Id="rId5" Type="http://schemas.openxmlformats.org/officeDocument/2006/relationships/image" Target="../media/image129.jpeg"/><Relationship Id="rId4" Type="http://schemas.openxmlformats.org/officeDocument/2006/relationships/image" Target="../media/image126.jpg"/></Relationships>
</file>

<file path=ppt/slides/_rels/slide41.xml.rels><?xml version="1.0" encoding="UTF-8" standalone="yes"?>
<Relationships xmlns="http://schemas.openxmlformats.org/package/2006/relationships"><Relationship Id="rId8" Type="http://schemas.openxmlformats.org/officeDocument/2006/relationships/image" Target="../media/image124.wmf"/><Relationship Id="rId13" Type="http://schemas.openxmlformats.org/officeDocument/2006/relationships/image" Target="../media/image133.png"/><Relationship Id="rId3" Type="http://schemas.openxmlformats.org/officeDocument/2006/relationships/image" Target="../media/image131.jpeg"/><Relationship Id="rId7" Type="http://schemas.openxmlformats.org/officeDocument/2006/relationships/oleObject" Target="../embeddings/oleObject18.bin"/><Relationship Id="rId12" Type="http://schemas.openxmlformats.org/officeDocument/2006/relationships/image" Target="../media/image130.pn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23.wmf"/><Relationship Id="rId11" Type="http://schemas.openxmlformats.org/officeDocument/2006/relationships/image" Target="../media/image132.jpeg"/><Relationship Id="rId5" Type="http://schemas.openxmlformats.org/officeDocument/2006/relationships/oleObject" Target="../embeddings/oleObject17.bin"/><Relationship Id="rId10" Type="http://schemas.openxmlformats.org/officeDocument/2006/relationships/image" Target="../media/image125.wmf"/><Relationship Id="rId4" Type="http://schemas.openxmlformats.org/officeDocument/2006/relationships/image" Target="../media/image126.jpg"/><Relationship Id="rId9" Type="http://schemas.openxmlformats.org/officeDocument/2006/relationships/oleObject" Target="../embeddings/oleObject19.bin"/><Relationship Id="rId14" Type="http://schemas.openxmlformats.org/officeDocument/2006/relationships/image" Target="../media/image13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135.wmf"/><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143.jpeg"/><Relationship Id="rId3" Type="http://schemas.openxmlformats.org/officeDocument/2006/relationships/image" Target="../media/image138.png"/><Relationship Id="rId7" Type="http://schemas.openxmlformats.org/officeDocument/2006/relationships/image" Target="../media/image14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e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image" Target="../media/image15.jpeg"/><Relationship Id="rId7" Type="http://schemas.openxmlformats.org/officeDocument/2006/relationships/image" Target="../media/image19.wmf"/><Relationship Id="rId12"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8.png"/><Relationship Id="rId5" Type="http://schemas.openxmlformats.org/officeDocument/2006/relationships/image" Target="../media/image17.jpeg"/><Relationship Id="rId10" Type="http://schemas.openxmlformats.org/officeDocument/2006/relationships/image" Target="../media/image7.jpeg"/><Relationship Id="rId4" Type="http://schemas.openxmlformats.org/officeDocument/2006/relationships/image" Target="../media/image16.jpeg"/><Relationship Id="rId9" Type="http://schemas.openxmlformats.org/officeDocument/2006/relationships/image" Target="../media/image2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image" Target="../media/image149.png"/><Relationship Id="rId7" Type="http://schemas.openxmlformats.org/officeDocument/2006/relationships/image" Target="../media/image147.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1.bin"/><Relationship Id="rId5" Type="http://schemas.openxmlformats.org/officeDocument/2006/relationships/image" Target="../media/image146.wmf"/><Relationship Id="rId10" Type="http://schemas.openxmlformats.org/officeDocument/2006/relationships/image" Target="../media/image150.png"/><Relationship Id="rId4" Type="http://schemas.openxmlformats.org/officeDocument/2006/relationships/oleObject" Target="../embeddings/oleObject20.bin"/><Relationship Id="rId9" Type="http://schemas.openxmlformats.org/officeDocument/2006/relationships/image" Target="../media/image148.wmf"/></Relationships>
</file>

<file path=ppt/slides/_rels/slide53.xml.rels><?xml version="1.0" encoding="UTF-8" standalone="yes"?>
<Relationships xmlns="http://schemas.openxmlformats.org/package/2006/relationships"><Relationship Id="rId3" Type="http://schemas.openxmlformats.org/officeDocument/2006/relationships/image" Target="../media/image152.jpeg"/><Relationship Id="rId7" Type="http://schemas.openxmlformats.org/officeDocument/2006/relationships/image" Target="../media/image156.emf"/><Relationship Id="rId2" Type="http://schemas.openxmlformats.org/officeDocument/2006/relationships/image" Target="../media/image151.jpeg"/><Relationship Id="rId1" Type="http://schemas.openxmlformats.org/officeDocument/2006/relationships/slideLayout" Target="../slideLayouts/slideLayout2.xml"/><Relationship Id="rId6" Type="http://schemas.openxmlformats.org/officeDocument/2006/relationships/image" Target="../media/image155.jpeg"/><Relationship Id="rId5" Type="http://schemas.openxmlformats.org/officeDocument/2006/relationships/image" Target="../media/image154.jpeg"/><Relationship Id="rId4" Type="http://schemas.openxmlformats.org/officeDocument/2006/relationships/image" Target="../media/image153.emf"/></Relationships>
</file>

<file path=ppt/slides/_rels/slide54.xml.rels><?xml version="1.0" encoding="UTF-8" standalone="yes"?>
<Relationships xmlns="http://schemas.openxmlformats.org/package/2006/relationships"><Relationship Id="rId8" Type="http://schemas.openxmlformats.org/officeDocument/2006/relationships/image" Target="../media/image163.jpeg"/><Relationship Id="rId13" Type="http://schemas.openxmlformats.org/officeDocument/2006/relationships/image" Target="../media/image168.jpeg"/><Relationship Id="rId3" Type="http://schemas.openxmlformats.org/officeDocument/2006/relationships/image" Target="../media/image158.jpeg"/><Relationship Id="rId7" Type="http://schemas.openxmlformats.org/officeDocument/2006/relationships/image" Target="../media/image162.jpeg"/><Relationship Id="rId12" Type="http://schemas.openxmlformats.org/officeDocument/2006/relationships/image" Target="../media/image167.jpeg"/><Relationship Id="rId2" Type="http://schemas.openxmlformats.org/officeDocument/2006/relationships/image" Target="../media/image157.jpeg"/><Relationship Id="rId16" Type="http://schemas.openxmlformats.org/officeDocument/2006/relationships/image" Target="../media/image171.jpeg"/><Relationship Id="rId1" Type="http://schemas.openxmlformats.org/officeDocument/2006/relationships/slideLayout" Target="../slideLayouts/slideLayout2.xml"/><Relationship Id="rId6" Type="http://schemas.openxmlformats.org/officeDocument/2006/relationships/image" Target="../media/image161.jpeg"/><Relationship Id="rId11" Type="http://schemas.openxmlformats.org/officeDocument/2006/relationships/image" Target="../media/image166.jpeg"/><Relationship Id="rId5" Type="http://schemas.openxmlformats.org/officeDocument/2006/relationships/image" Target="../media/image160.jpeg"/><Relationship Id="rId15" Type="http://schemas.openxmlformats.org/officeDocument/2006/relationships/image" Target="../media/image170.jpeg"/><Relationship Id="rId10" Type="http://schemas.openxmlformats.org/officeDocument/2006/relationships/image" Target="../media/image165.jpeg"/><Relationship Id="rId4" Type="http://schemas.openxmlformats.org/officeDocument/2006/relationships/image" Target="../media/image159.jpeg"/><Relationship Id="rId9" Type="http://schemas.openxmlformats.org/officeDocument/2006/relationships/image" Target="../media/image164.jpeg"/><Relationship Id="rId14" Type="http://schemas.openxmlformats.org/officeDocument/2006/relationships/image" Target="../media/image169.jpeg"/></Relationships>
</file>

<file path=ppt/slides/_rels/slide55.xml.rels><?xml version="1.0" encoding="UTF-8" standalone="yes"?>
<Relationships xmlns="http://schemas.openxmlformats.org/package/2006/relationships"><Relationship Id="rId8" Type="http://schemas.openxmlformats.org/officeDocument/2006/relationships/image" Target="../media/image178.jpeg"/><Relationship Id="rId13" Type="http://schemas.openxmlformats.org/officeDocument/2006/relationships/image" Target="../media/image183.jpeg"/><Relationship Id="rId18" Type="http://schemas.openxmlformats.org/officeDocument/2006/relationships/image" Target="../media/image188.jpeg"/><Relationship Id="rId3" Type="http://schemas.openxmlformats.org/officeDocument/2006/relationships/image" Target="../media/image173.jpeg"/><Relationship Id="rId7" Type="http://schemas.openxmlformats.org/officeDocument/2006/relationships/image" Target="../media/image177.jpeg"/><Relationship Id="rId12" Type="http://schemas.openxmlformats.org/officeDocument/2006/relationships/image" Target="../media/image182.jpeg"/><Relationship Id="rId17" Type="http://schemas.openxmlformats.org/officeDocument/2006/relationships/image" Target="../media/image187.jpeg"/><Relationship Id="rId2" Type="http://schemas.openxmlformats.org/officeDocument/2006/relationships/image" Target="../media/image172.jpeg"/><Relationship Id="rId16" Type="http://schemas.openxmlformats.org/officeDocument/2006/relationships/image" Target="../media/image186.jpeg"/><Relationship Id="rId1" Type="http://schemas.openxmlformats.org/officeDocument/2006/relationships/slideLayout" Target="../slideLayouts/slideLayout2.xml"/><Relationship Id="rId6" Type="http://schemas.openxmlformats.org/officeDocument/2006/relationships/image" Target="../media/image176.jpeg"/><Relationship Id="rId11" Type="http://schemas.openxmlformats.org/officeDocument/2006/relationships/image" Target="../media/image181.jpeg"/><Relationship Id="rId5" Type="http://schemas.openxmlformats.org/officeDocument/2006/relationships/image" Target="../media/image175.jpeg"/><Relationship Id="rId15" Type="http://schemas.openxmlformats.org/officeDocument/2006/relationships/image" Target="../media/image185.jpeg"/><Relationship Id="rId10" Type="http://schemas.openxmlformats.org/officeDocument/2006/relationships/image" Target="../media/image180.jpeg"/><Relationship Id="rId4" Type="http://schemas.openxmlformats.org/officeDocument/2006/relationships/image" Target="../media/image174.jpeg"/><Relationship Id="rId9" Type="http://schemas.openxmlformats.org/officeDocument/2006/relationships/image" Target="../media/image179.jpeg"/><Relationship Id="rId14" Type="http://schemas.openxmlformats.org/officeDocument/2006/relationships/image" Target="../media/image184.jpeg"/></Relationships>
</file>

<file path=ppt/slides/_rels/slide5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hyperlink" Target="http://en.wikipedia.org/wiki/File:Lund_domkyrkan2007.jpg"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image" Target="../media/image195.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4.bin"/><Relationship Id="rId18" Type="http://schemas.openxmlformats.org/officeDocument/2006/relationships/image" Target="../media/image29.wmf"/><Relationship Id="rId3" Type="http://schemas.openxmlformats.org/officeDocument/2006/relationships/image" Target="../media/image30.png"/><Relationship Id="rId7" Type="http://schemas.openxmlformats.org/officeDocument/2006/relationships/oleObject" Target="../embeddings/oleObject1.bin"/><Relationship Id="rId12" Type="http://schemas.openxmlformats.org/officeDocument/2006/relationships/image" Target="../media/image26.wmf"/><Relationship Id="rId17" Type="http://schemas.openxmlformats.org/officeDocument/2006/relationships/oleObject" Target="../embeddings/oleObject6.bin"/><Relationship Id="rId2" Type="http://schemas.openxmlformats.org/officeDocument/2006/relationships/slideLayout" Target="../slideLayouts/slideLayout13.xml"/><Relationship Id="rId16" Type="http://schemas.openxmlformats.org/officeDocument/2006/relationships/image" Target="../media/image28.wmf"/><Relationship Id="rId1" Type="http://schemas.openxmlformats.org/officeDocument/2006/relationships/vmlDrawing" Target="../drawings/vmlDrawing1.vml"/><Relationship Id="rId6" Type="http://schemas.openxmlformats.org/officeDocument/2006/relationships/image" Target="../media/image33.png"/><Relationship Id="rId11" Type="http://schemas.openxmlformats.org/officeDocument/2006/relationships/oleObject" Target="../embeddings/oleObject3.bin"/><Relationship Id="rId5" Type="http://schemas.openxmlformats.org/officeDocument/2006/relationships/image" Target="../media/image32.png"/><Relationship Id="rId15" Type="http://schemas.openxmlformats.org/officeDocument/2006/relationships/oleObject" Target="../embeddings/oleObject5.bin"/><Relationship Id="rId10" Type="http://schemas.openxmlformats.org/officeDocument/2006/relationships/image" Target="../media/image25.wmf"/><Relationship Id="rId19" Type="http://schemas.openxmlformats.org/officeDocument/2006/relationships/image" Target="../media/image34.wmf"/><Relationship Id="rId4" Type="http://schemas.openxmlformats.org/officeDocument/2006/relationships/image" Target="../media/image31.emf"/><Relationship Id="rId9" Type="http://schemas.openxmlformats.org/officeDocument/2006/relationships/oleObject" Target="../embeddings/oleObject2.bin"/><Relationship Id="rId14"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23" name="Picture 2055" descr="cockcroft_at_controls_1934"/>
          <p:cNvPicPr>
            <a:picLocks noChangeAspect="1" noChangeArrowheads="1"/>
          </p:cNvPicPr>
          <p:nvPr/>
        </p:nvPicPr>
        <p:blipFill>
          <a:blip r:embed="rId2">
            <a:lum bright="60000" contrast="-72000"/>
          </a:blip>
          <a:srcRect l="4834" r="10333" b="10962"/>
          <a:stretch>
            <a:fillRect/>
          </a:stretch>
        </p:blipFill>
        <p:spPr bwMode="auto">
          <a:xfrm>
            <a:off x="-254794" y="182879"/>
            <a:ext cx="9210675" cy="6899275"/>
          </a:xfrm>
          <a:prstGeom prst="rect">
            <a:avLst/>
          </a:prstGeom>
          <a:noFill/>
        </p:spPr>
      </p:pic>
      <p:sp>
        <p:nvSpPr>
          <p:cNvPr id="112643" name="Rectangle 3"/>
          <p:cNvSpPr>
            <a:spLocks noGrp="1" noChangeArrowheads="1"/>
          </p:cNvSpPr>
          <p:nvPr>
            <p:ph type="body" sz="half" idx="1"/>
          </p:nvPr>
        </p:nvSpPr>
        <p:spPr>
          <a:xfrm>
            <a:off x="184476" y="1719263"/>
            <a:ext cx="8950325" cy="3548063"/>
          </a:xfrm>
        </p:spPr>
        <p:txBody>
          <a:bodyPr/>
          <a:lstStyle/>
          <a:p>
            <a:pPr marL="457200" indent="-457200">
              <a:lnSpc>
                <a:spcPct val="80000"/>
              </a:lnSpc>
              <a:buFont typeface="Wingdings" pitchFamily="2" charset="2"/>
              <a:buAutoNum type="arabicPeriod"/>
            </a:pPr>
            <a:r>
              <a:rPr lang="en-GB" sz="2200" b="1" dirty="0" err="1"/>
              <a:t>Wakefields</a:t>
            </a:r>
            <a:r>
              <a:rPr lang="en-GB" sz="2200" b="1" dirty="0"/>
              <a:t> and HOM beam dynamics for ILC and XFEL:</a:t>
            </a:r>
          </a:p>
          <a:p>
            <a:pPr marL="457200" indent="-457200">
              <a:lnSpc>
                <a:spcPct val="80000"/>
              </a:lnSpc>
              <a:buFont typeface="Wingdings" pitchFamily="2" charset="2"/>
              <a:buChar char="Ø"/>
            </a:pPr>
            <a:r>
              <a:rPr lang="en-GB" sz="2200" b="1" dirty="0"/>
              <a:t>SC cavity high gradient optimisation </a:t>
            </a:r>
          </a:p>
          <a:p>
            <a:pPr marL="457200" indent="-457200">
              <a:lnSpc>
                <a:spcPct val="80000"/>
              </a:lnSpc>
              <a:buFont typeface="Wingdings" pitchFamily="2" charset="2"/>
              <a:buChar char="Ø"/>
            </a:pPr>
            <a:r>
              <a:rPr lang="en-GB" sz="2200" b="1" dirty="0"/>
              <a:t>Main </a:t>
            </a:r>
            <a:r>
              <a:rPr lang="en-GB" sz="2200" b="1" dirty="0" err="1"/>
              <a:t>linac</a:t>
            </a:r>
            <a:r>
              <a:rPr lang="en-GB" sz="2200" b="1" dirty="0"/>
              <a:t> </a:t>
            </a:r>
            <a:r>
              <a:rPr lang="en-GB" sz="2200" b="1" dirty="0" err="1"/>
              <a:t>e.m</a:t>
            </a:r>
            <a:r>
              <a:rPr lang="en-GB" sz="2200" b="1" dirty="0"/>
              <a:t>. field and beam electrodynamics </a:t>
            </a:r>
          </a:p>
          <a:p>
            <a:pPr marL="457200" indent="-457200">
              <a:lnSpc>
                <a:spcPct val="80000"/>
              </a:lnSpc>
              <a:buFont typeface="Wingdings" pitchFamily="2" charset="2"/>
              <a:buChar char="Ø"/>
            </a:pPr>
            <a:r>
              <a:rPr lang="en-GB" sz="2200" b="1" dirty="0"/>
              <a:t>HOM </a:t>
            </a:r>
            <a:r>
              <a:rPr lang="en-GB" sz="2200" b="1" dirty="0" smtClean="0"/>
              <a:t>measurements/diagnostics </a:t>
            </a:r>
            <a:r>
              <a:rPr lang="en-GB" sz="2200" b="1" dirty="0"/>
              <a:t>at FLASH (FP7)</a:t>
            </a:r>
          </a:p>
          <a:p>
            <a:pPr marL="457200" indent="-457200">
              <a:lnSpc>
                <a:spcPct val="80000"/>
              </a:lnSpc>
              <a:buFont typeface="Wingdings" pitchFamily="2" charset="2"/>
              <a:buNone/>
            </a:pPr>
            <a:r>
              <a:rPr lang="en-GB" sz="2200" b="1" dirty="0"/>
              <a:t>2</a:t>
            </a:r>
            <a:r>
              <a:rPr lang="en-GB" sz="2200" b="1" dirty="0" smtClean="0"/>
              <a:t>. </a:t>
            </a:r>
            <a:r>
              <a:rPr lang="en-GB" sz="2200" b="1" dirty="0"/>
              <a:t>HIE-ISOLDE –Collaboration with CERN colleagues on </a:t>
            </a:r>
            <a:r>
              <a:rPr lang="en-GB" sz="2200" b="1" i="1" dirty="0"/>
              <a:t>LINAC</a:t>
            </a:r>
            <a:r>
              <a:rPr lang="en-GB" sz="2200" b="1" dirty="0"/>
              <a:t> component of upgrade to </a:t>
            </a:r>
            <a:r>
              <a:rPr lang="en-GB" sz="2200" b="1" dirty="0" smtClean="0"/>
              <a:t>REX-ISOLDE</a:t>
            </a:r>
            <a:endParaRPr lang="en-GB" sz="2200" b="1" dirty="0"/>
          </a:p>
          <a:p>
            <a:pPr marL="457200" indent="-457200">
              <a:lnSpc>
                <a:spcPct val="80000"/>
              </a:lnSpc>
              <a:buFont typeface="Wingdings" pitchFamily="2" charset="2"/>
              <a:buNone/>
            </a:pPr>
            <a:r>
              <a:rPr lang="en-GB" sz="2200" b="1" dirty="0" smtClean="0"/>
              <a:t>3. Application to ESS cavities</a:t>
            </a:r>
            <a:endParaRPr lang="en-GB" sz="2200" b="1" dirty="0"/>
          </a:p>
        </p:txBody>
      </p:sp>
      <p:sp>
        <p:nvSpPr>
          <p:cNvPr id="112644" name="Text Box 4"/>
          <p:cNvSpPr txBox="1">
            <a:spLocks noChangeArrowheads="1"/>
          </p:cNvSpPr>
          <p:nvPr/>
        </p:nvSpPr>
        <p:spPr bwMode="auto">
          <a:xfrm>
            <a:off x="1252538" y="1292225"/>
            <a:ext cx="6196012" cy="427038"/>
          </a:xfrm>
          <a:prstGeom prst="rect">
            <a:avLst/>
          </a:prstGeom>
          <a:noFill/>
          <a:ln w="9525">
            <a:noFill/>
            <a:miter lim="800000"/>
            <a:headEnd/>
            <a:tailEnd/>
          </a:ln>
          <a:effectLst/>
        </p:spPr>
        <p:txBody>
          <a:bodyPr wrap="none">
            <a:spAutoFit/>
          </a:bodyPr>
          <a:lstStyle/>
          <a:p>
            <a:r>
              <a:rPr lang="en-GB" sz="2200" u="sng">
                <a:solidFill>
                  <a:schemeClr val="tx1"/>
                </a:solidFill>
              </a:rPr>
              <a:t>Roger M. Jones, Univ. Manchester/Cockcroft Inst.</a:t>
            </a:r>
          </a:p>
        </p:txBody>
      </p:sp>
      <p:pic>
        <p:nvPicPr>
          <p:cNvPr id="112656" name="Picture 16"/>
          <p:cNvPicPr>
            <a:picLocks noChangeAspect="1" noChangeArrowheads="1"/>
          </p:cNvPicPr>
          <p:nvPr/>
        </p:nvPicPr>
        <p:blipFill>
          <a:blip r:embed="rId3"/>
          <a:srcRect/>
          <a:stretch>
            <a:fillRect/>
          </a:stretch>
        </p:blipFill>
        <p:spPr bwMode="auto">
          <a:xfrm flipV="1">
            <a:off x="825659" y="5534307"/>
            <a:ext cx="1455737" cy="1031875"/>
          </a:xfrm>
          <a:prstGeom prst="rect">
            <a:avLst/>
          </a:prstGeom>
          <a:solidFill>
            <a:srgbClr val="0000CC"/>
          </a:solidFill>
          <a:ln w="31750">
            <a:solidFill>
              <a:srgbClr val="0000CC"/>
            </a:solidFill>
            <a:miter lim="800000"/>
            <a:headEnd/>
            <a:tailEnd/>
          </a:ln>
          <a:effectLst/>
        </p:spPr>
      </p:pic>
      <p:pic>
        <p:nvPicPr>
          <p:cNvPr id="188421" name="Picture 2053" descr="fig1"/>
          <p:cNvPicPr>
            <a:picLocks noChangeAspect="1" noChangeArrowheads="1"/>
          </p:cNvPicPr>
          <p:nvPr/>
        </p:nvPicPr>
        <p:blipFill>
          <a:blip r:embed="rId4"/>
          <a:srcRect/>
          <a:stretch>
            <a:fillRect/>
          </a:stretch>
        </p:blipFill>
        <p:spPr bwMode="auto">
          <a:xfrm>
            <a:off x="5845652" y="5524817"/>
            <a:ext cx="1157288" cy="901700"/>
          </a:xfrm>
          <a:prstGeom prst="rect">
            <a:avLst/>
          </a:prstGeom>
          <a:noFill/>
        </p:spPr>
      </p:pic>
      <p:pic>
        <p:nvPicPr>
          <p:cNvPr id="188424" name="Picture 2056" descr="CI_logo_smaller"/>
          <p:cNvPicPr>
            <a:picLocks noChangeAspect="1" noChangeArrowheads="1"/>
          </p:cNvPicPr>
          <p:nvPr/>
        </p:nvPicPr>
        <p:blipFill>
          <a:blip r:embed="rId5"/>
          <a:srcRect/>
          <a:stretch>
            <a:fillRect/>
          </a:stretch>
        </p:blipFill>
        <p:spPr bwMode="auto">
          <a:xfrm>
            <a:off x="0" y="0"/>
            <a:ext cx="1404938" cy="793750"/>
          </a:xfrm>
          <a:prstGeom prst="rect">
            <a:avLst/>
          </a:prstGeom>
          <a:noFill/>
        </p:spPr>
      </p:pic>
      <p:pic>
        <p:nvPicPr>
          <p:cNvPr id="188425" name="Picture 2057" descr="UOMHQ"/>
          <p:cNvPicPr>
            <a:picLocks noChangeAspect="1" noChangeArrowheads="1"/>
          </p:cNvPicPr>
          <p:nvPr/>
        </p:nvPicPr>
        <p:blipFill>
          <a:blip r:embed="rId6" cstate="print"/>
          <a:srcRect/>
          <a:stretch>
            <a:fillRect/>
          </a:stretch>
        </p:blipFill>
        <p:spPr bwMode="auto">
          <a:xfrm>
            <a:off x="8461375" y="6261100"/>
            <a:ext cx="695325" cy="596900"/>
          </a:xfrm>
          <a:prstGeom prst="rect">
            <a:avLst/>
          </a:prstGeom>
          <a:noFill/>
        </p:spPr>
      </p:pic>
      <p:pic>
        <p:nvPicPr>
          <p:cNvPr id="26" name="Picture 8" descr="IMG_7328"/>
          <p:cNvPicPr>
            <a:picLocks noChangeAspect="1" noChangeArrowheads="1"/>
          </p:cNvPicPr>
          <p:nvPr/>
        </p:nvPicPr>
        <p:blipFill>
          <a:blip r:embed="rId7" cstate="print"/>
          <a:srcRect/>
          <a:stretch>
            <a:fillRect/>
          </a:stretch>
        </p:blipFill>
        <p:spPr bwMode="auto">
          <a:xfrm>
            <a:off x="6867369" y="2160710"/>
            <a:ext cx="1341422" cy="893848"/>
          </a:xfrm>
          <a:prstGeom prst="rect">
            <a:avLst/>
          </a:prstGeom>
          <a:noFill/>
          <a:ln w="9525">
            <a:noFill/>
            <a:miter lim="800000"/>
            <a:headEnd/>
            <a:tailEnd/>
          </a:ln>
        </p:spPr>
      </p:pic>
      <p:pic>
        <p:nvPicPr>
          <p:cNvPr id="31" name="Picture 8" descr="IMG_2723"/>
          <p:cNvPicPr>
            <a:picLocks noChangeAspect="1" noChangeArrowheads="1"/>
          </p:cNvPicPr>
          <p:nvPr/>
        </p:nvPicPr>
        <p:blipFill>
          <a:blip r:embed="rId8" cstate="print"/>
          <a:srcRect/>
          <a:stretch>
            <a:fillRect/>
          </a:stretch>
        </p:blipFill>
        <p:spPr bwMode="auto">
          <a:xfrm>
            <a:off x="2569254" y="5527675"/>
            <a:ext cx="1261184" cy="1125473"/>
          </a:xfrm>
          <a:prstGeom prst="rect">
            <a:avLst/>
          </a:prstGeom>
          <a:noFill/>
          <a:ln w="9525">
            <a:noFill/>
            <a:miter lim="800000"/>
            <a:headEnd/>
            <a:tailEnd/>
          </a:ln>
        </p:spPr>
      </p:pic>
      <p:pic>
        <p:nvPicPr>
          <p:cNvPr id="32" name="Picture 9" descr="3rd_harmonic_pic"/>
          <p:cNvPicPr>
            <a:picLocks noChangeAspect="1" noChangeArrowheads="1"/>
          </p:cNvPicPr>
          <p:nvPr/>
        </p:nvPicPr>
        <p:blipFill>
          <a:blip r:embed="rId9" cstate="print"/>
          <a:srcRect/>
          <a:stretch>
            <a:fillRect/>
          </a:stretch>
        </p:blipFill>
        <p:spPr bwMode="auto">
          <a:xfrm>
            <a:off x="3293550" y="5595724"/>
            <a:ext cx="931093" cy="673948"/>
          </a:xfrm>
          <a:prstGeom prst="rect">
            <a:avLst/>
          </a:prstGeom>
          <a:noFill/>
          <a:effectLst>
            <a:outerShdw dist="56796" dir="6993903" algn="ctr" rotWithShape="0">
              <a:schemeClr val="bg1"/>
            </a:outerShdw>
          </a:effectLst>
        </p:spPr>
      </p:pic>
      <p:grpSp>
        <p:nvGrpSpPr>
          <p:cNvPr id="38" name="Group 37"/>
          <p:cNvGrpSpPr/>
          <p:nvPr/>
        </p:nvGrpSpPr>
        <p:grpSpPr>
          <a:xfrm>
            <a:off x="4350543" y="5467350"/>
            <a:ext cx="1124802" cy="1098832"/>
            <a:chOff x="3592054" y="5330778"/>
            <a:chExt cx="1124802" cy="1098832"/>
          </a:xfrm>
        </p:grpSpPr>
        <p:pic>
          <p:nvPicPr>
            <p:cNvPr id="33" name="Picture 116" descr="Steve + Nicoleta DESY Jan 2006"/>
            <p:cNvPicPr>
              <a:picLocks noChangeAspect="1" noChangeArrowheads="1"/>
            </p:cNvPicPr>
            <p:nvPr/>
          </p:nvPicPr>
          <p:blipFill>
            <a:blip r:embed="rId10" cstate="print"/>
            <a:srcRect l="22172"/>
            <a:stretch>
              <a:fillRect/>
            </a:stretch>
          </p:blipFill>
          <p:spPr bwMode="auto">
            <a:xfrm>
              <a:off x="3603280" y="5330778"/>
              <a:ext cx="1113576" cy="1098832"/>
            </a:xfrm>
            <a:prstGeom prst="rect">
              <a:avLst/>
            </a:prstGeom>
            <a:noFill/>
            <a:ln w="9525">
              <a:noFill/>
              <a:miter lim="800000"/>
              <a:headEnd/>
              <a:tailEnd/>
            </a:ln>
          </p:spPr>
        </p:pic>
        <p:pic>
          <p:nvPicPr>
            <p:cNvPr id="34" name="Picture 9" descr="IMG_2313"/>
            <p:cNvPicPr>
              <a:picLocks noChangeAspect="1" noChangeArrowheads="1"/>
            </p:cNvPicPr>
            <p:nvPr/>
          </p:nvPicPr>
          <p:blipFill>
            <a:blip r:embed="rId11" cstate="print"/>
            <a:srcRect l="46894"/>
            <a:stretch>
              <a:fillRect/>
            </a:stretch>
          </p:blipFill>
          <p:spPr bwMode="auto">
            <a:xfrm>
              <a:off x="3592054" y="5698662"/>
              <a:ext cx="499571" cy="727075"/>
            </a:xfrm>
            <a:prstGeom prst="rect">
              <a:avLst/>
            </a:prstGeom>
            <a:noFill/>
            <a:ln w="9525">
              <a:noFill/>
              <a:miter lim="800000"/>
              <a:headEnd/>
              <a:tailEnd/>
            </a:ln>
          </p:spPr>
        </p:pic>
      </p:grpSp>
      <p:pic>
        <p:nvPicPr>
          <p:cNvPr id="29"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1962" y="4138517"/>
            <a:ext cx="7345362"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22" name="Picture 2" descr="http://ess-scandinavia.eu/templates/theme285/images/logo.png">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48550" y="182879"/>
            <a:ext cx="1476375" cy="781051"/>
          </a:xfrm>
          <a:prstGeom prst="rect">
            <a:avLst/>
          </a:prstGeom>
          <a:noFill/>
          <a:extLst>
            <a:ext uri="{909E8E84-426E-40DD-AFC4-6F175D3DCCD1}">
              <a14:hiddenFill xmlns:a14="http://schemas.microsoft.com/office/drawing/2010/main">
                <a:solidFill>
                  <a:srgbClr val="FFFFFF"/>
                </a:solidFill>
              </a14:hiddenFill>
            </a:ext>
          </a:extLst>
        </p:spPr>
      </p:pic>
      <p:sp>
        <p:nvSpPr>
          <p:cNvPr id="112642" name="Rectangle 2"/>
          <p:cNvSpPr>
            <a:spLocks noGrp="1" noChangeArrowheads="1"/>
          </p:cNvSpPr>
          <p:nvPr>
            <p:ph type="title"/>
          </p:nvPr>
        </p:nvSpPr>
        <p:spPr>
          <a:xfrm>
            <a:off x="268179" y="182879"/>
            <a:ext cx="8305800" cy="941388"/>
          </a:xfrm>
        </p:spPr>
        <p:txBody>
          <a:bodyPr/>
          <a:lstStyle/>
          <a:p>
            <a:r>
              <a:rPr lang="en-GB" sz="3600" b="1" dirty="0" smtClean="0">
                <a:solidFill>
                  <a:srgbClr val="FF0000"/>
                </a:solidFill>
              </a:rPr>
              <a:t>HOMs in ESS Cavities:</a:t>
            </a:r>
            <a:br>
              <a:rPr lang="en-GB" sz="3600" b="1" dirty="0" smtClean="0">
                <a:solidFill>
                  <a:srgbClr val="FF0000"/>
                </a:solidFill>
              </a:rPr>
            </a:br>
            <a:r>
              <a:rPr lang="en-GB" sz="3600" b="1" dirty="0" smtClean="0">
                <a:solidFill>
                  <a:srgbClr val="FF0000"/>
                </a:solidFill>
              </a:rPr>
              <a:t> Spoke and Elliptical Work Proposed</a:t>
            </a:r>
            <a:endParaRPr lang="en-GB"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ChangeArrowheads="1"/>
          </p:cNvSpPr>
          <p:nvPr/>
        </p:nvSpPr>
        <p:spPr bwMode="auto">
          <a:xfrm>
            <a:off x="962025" y="149225"/>
            <a:ext cx="8094663" cy="682625"/>
          </a:xfrm>
          <a:prstGeom prst="rect">
            <a:avLst/>
          </a:prstGeom>
          <a:solidFill>
            <a:schemeClr val="accent2"/>
          </a:solidFill>
          <a:ln w="9525">
            <a:noFill/>
            <a:round/>
            <a:headEnd/>
            <a:tailEnd/>
          </a:ln>
          <a:effectLst/>
        </p:spPr>
        <p:txBody>
          <a:bodyPr lIns="0" tIns="0" rIns="0" bIns="0" anchor="ctr">
            <a:spAutoFit/>
          </a:bodyPr>
          <a:lstStyle/>
          <a:p>
            <a:pPr defTabSz="449263">
              <a:lnSpc>
                <a:spcPct val="112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4000">
                <a:solidFill>
                  <a:schemeClr val="bg1"/>
                </a:solidFill>
                <a:latin typeface="Palatino Linotype" pitchFamily="18" charset="0"/>
              </a:rPr>
              <a:t>1.0 HOMs studies for ILC ACD </a:t>
            </a:r>
          </a:p>
        </p:txBody>
      </p:sp>
      <p:pic>
        <p:nvPicPr>
          <p:cNvPr id="311299" name="Picture 3" descr="ichiro-cavity"/>
          <p:cNvPicPr>
            <a:picLocks noChangeAspect="1" noChangeArrowheads="1"/>
          </p:cNvPicPr>
          <p:nvPr/>
        </p:nvPicPr>
        <p:blipFill>
          <a:blip r:embed="rId3"/>
          <a:srcRect/>
          <a:stretch>
            <a:fillRect/>
          </a:stretch>
        </p:blipFill>
        <p:spPr bwMode="auto">
          <a:xfrm>
            <a:off x="225425" y="908050"/>
            <a:ext cx="5775325" cy="838200"/>
          </a:xfrm>
          <a:prstGeom prst="rect">
            <a:avLst/>
          </a:prstGeom>
          <a:noFill/>
        </p:spPr>
      </p:pic>
      <p:sp>
        <p:nvSpPr>
          <p:cNvPr id="311300" name="Text Box 4"/>
          <p:cNvSpPr txBox="1">
            <a:spLocks noChangeArrowheads="1"/>
          </p:cNvSpPr>
          <p:nvPr/>
        </p:nvSpPr>
        <p:spPr bwMode="auto">
          <a:xfrm>
            <a:off x="5999163" y="1060450"/>
            <a:ext cx="2801937" cy="641350"/>
          </a:xfrm>
          <a:prstGeom prst="rect">
            <a:avLst/>
          </a:prstGeom>
          <a:noFill/>
          <a:ln w="9525">
            <a:noFill/>
            <a:miter lim="800000"/>
            <a:headEnd/>
            <a:tailEnd/>
          </a:ln>
          <a:effectLst/>
        </p:spPr>
        <p:txBody>
          <a:bodyPr>
            <a:spAutoFit/>
          </a:bodyPr>
          <a:lstStyle/>
          <a:p>
            <a:pPr algn="l"/>
            <a:r>
              <a:rPr lang="en-GB">
                <a:latin typeface="Times" pitchFamily="18" charset="0"/>
                <a:cs typeface="Times New Roman" pitchFamily="18" charset="0"/>
              </a:rPr>
              <a:t>Ichiro Cavity </a:t>
            </a:r>
          </a:p>
          <a:p>
            <a:pPr algn="l"/>
            <a:r>
              <a:rPr lang="en-GB">
                <a:latin typeface="Times" pitchFamily="18" charset="0"/>
                <a:cs typeface="Times New Roman" pitchFamily="18" charset="0"/>
              </a:rPr>
              <a:t>fabricated at KEK</a:t>
            </a:r>
            <a:endParaRPr lang="en-US"/>
          </a:p>
        </p:txBody>
      </p:sp>
      <p:sp>
        <p:nvSpPr>
          <p:cNvPr id="311301" name="Rectangle 5"/>
          <p:cNvSpPr>
            <a:spLocks noChangeArrowheads="1"/>
          </p:cNvSpPr>
          <p:nvPr/>
        </p:nvSpPr>
        <p:spPr bwMode="auto">
          <a:xfrm>
            <a:off x="3133725" y="3086100"/>
            <a:ext cx="9144000" cy="0"/>
          </a:xfrm>
          <a:prstGeom prst="rect">
            <a:avLst/>
          </a:prstGeom>
          <a:noFill/>
          <a:ln w="9525">
            <a:noFill/>
            <a:miter lim="800000"/>
            <a:headEnd/>
            <a:tailEnd/>
          </a:ln>
          <a:effectLst/>
        </p:spPr>
        <p:txBody>
          <a:bodyPr>
            <a:spAutoFit/>
          </a:bodyPr>
          <a:lstStyle/>
          <a:p>
            <a:endParaRPr lang="en-GB"/>
          </a:p>
        </p:txBody>
      </p:sp>
      <p:pic>
        <p:nvPicPr>
          <p:cNvPr id="311302" name="Picture 6" descr="srf-ichiro-long-correct-dispersion-final"/>
          <p:cNvPicPr>
            <a:picLocks noChangeAspect="1" noChangeArrowheads="1"/>
          </p:cNvPicPr>
          <p:nvPr/>
        </p:nvPicPr>
        <p:blipFill>
          <a:blip r:embed="rId4"/>
          <a:srcRect l="8826" t="3056" r="9616" b="4863"/>
          <a:stretch>
            <a:fillRect/>
          </a:stretch>
        </p:blipFill>
        <p:spPr bwMode="auto">
          <a:xfrm>
            <a:off x="269875" y="3198813"/>
            <a:ext cx="1954213" cy="2857500"/>
          </a:xfrm>
          <a:prstGeom prst="rect">
            <a:avLst/>
          </a:prstGeom>
          <a:noFill/>
        </p:spPr>
      </p:pic>
      <p:sp>
        <p:nvSpPr>
          <p:cNvPr id="311303" name="Rectangle 7"/>
          <p:cNvSpPr>
            <a:spLocks noChangeArrowheads="1"/>
          </p:cNvSpPr>
          <p:nvPr/>
        </p:nvSpPr>
        <p:spPr bwMode="auto">
          <a:xfrm>
            <a:off x="5789613" y="2452688"/>
            <a:ext cx="3519487" cy="366712"/>
          </a:xfrm>
          <a:prstGeom prst="rect">
            <a:avLst/>
          </a:prstGeom>
          <a:noFill/>
          <a:ln w="9525">
            <a:noFill/>
            <a:miter lim="800000"/>
            <a:headEnd/>
            <a:tailEnd/>
          </a:ln>
          <a:effectLst/>
        </p:spPr>
        <p:txBody>
          <a:bodyPr>
            <a:spAutoFit/>
          </a:bodyPr>
          <a:lstStyle/>
          <a:p>
            <a:r>
              <a:rPr lang="en-GB">
                <a:latin typeface="Times" pitchFamily="18" charset="0"/>
                <a:cs typeface="Times New Roman" pitchFamily="18" charset="0"/>
              </a:rPr>
              <a:t>Multi-cavity mode  ~2.6420GHz</a:t>
            </a:r>
            <a:endParaRPr lang="en-US"/>
          </a:p>
        </p:txBody>
      </p:sp>
      <p:pic>
        <p:nvPicPr>
          <p:cNvPr id="311304" name="Picture 8" descr="compare-short-lossfactorsMAFIA-GdfidL"/>
          <p:cNvPicPr>
            <a:picLocks noChangeAspect="1" noChangeArrowheads="1"/>
          </p:cNvPicPr>
          <p:nvPr/>
        </p:nvPicPr>
        <p:blipFill>
          <a:blip r:embed="rId5"/>
          <a:srcRect/>
          <a:stretch>
            <a:fillRect/>
          </a:stretch>
        </p:blipFill>
        <p:spPr bwMode="auto">
          <a:xfrm>
            <a:off x="2846388" y="3282950"/>
            <a:ext cx="2297112" cy="1460500"/>
          </a:xfrm>
          <a:prstGeom prst="rect">
            <a:avLst/>
          </a:prstGeom>
          <a:noFill/>
        </p:spPr>
      </p:pic>
      <p:graphicFrame>
        <p:nvGraphicFramePr>
          <p:cNvPr id="311305" name="Picture 1"/>
          <p:cNvGraphicFramePr>
            <a:graphicFrameLocks noChangeAspect="1"/>
          </p:cNvGraphicFramePr>
          <p:nvPr/>
        </p:nvGraphicFramePr>
        <p:xfrm>
          <a:off x="0" y="1866900"/>
          <a:ext cx="5951538" cy="522288"/>
        </p:xfrm>
        <a:graphic>
          <a:graphicData uri="http://schemas.openxmlformats.org/presentationml/2006/ole">
            <mc:AlternateContent xmlns:mc="http://schemas.openxmlformats.org/markup-compatibility/2006">
              <mc:Choice xmlns:v="urn:schemas-microsoft-com:vml" Requires="v">
                <p:oleObj spid="_x0000_s311411" name="Picture" r:id="rId6" imgW="5863680" imgH="1464480" progId="Word.Picture.8">
                  <p:embed/>
                </p:oleObj>
              </mc:Choice>
              <mc:Fallback>
                <p:oleObj name="Picture" r:id="rId6" imgW="5863680" imgH="1464480" progId="Word.Picture.8">
                  <p:embed/>
                  <p:pic>
                    <p:nvPicPr>
                      <p:cNvPr id="0" name="Picture 1"/>
                      <p:cNvPicPr>
                        <a:picLocks noChangeAspect="1" noChangeArrowheads="1"/>
                      </p:cNvPicPr>
                      <p:nvPr/>
                    </p:nvPicPr>
                    <p:blipFill>
                      <a:blip r:embed="rId7">
                        <a:extLst>
                          <a:ext uri="{28A0092B-C50C-407E-A947-70E740481C1C}">
                            <a14:useLocalDpi xmlns:a14="http://schemas.microsoft.com/office/drawing/2010/main" val="0"/>
                          </a:ext>
                        </a:extLst>
                      </a:blip>
                      <a:srcRect l="7980" t="30020" b="37648"/>
                      <a:stretch>
                        <a:fillRect/>
                      </a:stretch>
                    </p:blipFill>
                    <p:spPr bwMode="auto">
                      <a:xfrm>
                        <a:off x="0" y="1866900"/>
                        <a:ext cx="5951538" cy="522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1306" name="Picture 2"/>
          <p:cNvPicPr>
            <a:picLocks noChangeAspect="1" noChangeArrowheads="1"/>
          </p:cNvPicPr>
          <p:nvPr/>
        </p:nvPicPr>
        <p:blipFill>
          <a:blip r:embed="rId8"/>
          <a:srcRect l="10678" t="34384" b="34975"/>
          <a:stretch>
            <a:fillRect/>
          </a:stretch>
        </p:blipFill>
        <p:spPr bwMode="auto">
          <a:xfrm>
            <a:off x="0" y="2444750"/>
            <a:ext cx="5951538" cy="514350"/>
          </a:xfrm>
          <a:prstGeom prst="rect">
            <a:avLst/>
          </a:prstGeom>
          <a:noFill/>
          <a:ln w="9525">
            <a:noFill/>
            <a:miter lim="800000"/>
            <a:headEnd/>
            <a:tailEnd/>
          </a:ln>
        </p:spPr>
      </p:pic>
      <p:sp>
        <p:nvSpPr>
          <p:cNvPr id="311307" name="Text Box 11"/>
          <p:cNvSpPr txBox="1">
            <a:spLocks noChangeArrowheads="1"/>
          </p:cNvSpPr>
          <p:nvPr/>
        </p:nvSpPr>
        <p:spPr bwMode="auto">
          <a:xfrm>
            <a:off x="5737225" y="1973263"/>
            <a:ext cx="3122613" cy="366712"/>
          </a:xfrm>
          <a:prstGeom prst="rect">
            <a:avLst/>
          </a:prstGeom>
          <a:noFill/>
          <a:ln w="9525">
            <a:noFill/>
            <a:miter lim="800000"/>
            <a:headEnd/>
            <a:tailEnd/>
          </a:ln>
          <a:effectLst/>
        </p:spPr>
        <p:txBody>
          <a:bodyPr>
            <a:spAutoFit/>
          </a:bodyPr>
          <a:lstStyle/>
          <a:p>
            <a:r>
              <a:rPr lang="en-GB">
                <a:latin typeface="Times" pitchFamily="18" charset="0"/>
                <a:cs typeface="Times New Roman" pitchFamily="18" charset="0"/>
              </a:rPr>
              <a:t> Trapped mode ~2.4498GHz</a:t>
            </a:r>
          </a:p>
        </p:txBody>
      </p:sp>
      <p:sp>
        <p:nvSpPr>
          <p:cNvPr id="311308" name="Text Box 12"/>
          <p:cNvSpPr txBox="1">
            <a:spLocks noChangeArrowheads="1"/>
          </p:cNvSpPr>
          <p:nvPr/>
        </p:nvSpPr>
        <p:spPr bwMode="auto">
          <a:xfrm>
            <a:off x="1333500" y="2952750"/>
            <a:ext cx="184150" cy="366713"/>
          </a:xfrm>
          <a:prstGeom prst="rect">
            <a:avLst/>
          </a:prstGeom>
          <a:noFill/>
          <a:ln w="9525">
            <a:noFill/>
            <a:miter lim="800000"/>
            <a:headEnd/>
            <a:tailEnd/>
          </a:ln>
          <a:effectLst/>
        </p:spPr>
        <p:txBody>
          <a:bodyPr wrap="none">
            <a:spAutoFit/>
          </a:bodyPr>
          <a:lstStyle/>
          <a:p>
            <a:endParaRPr lang="en-US"/>
          </a:p>
        </p:txBody>
      </p:sp>
      <p:sp>
        <p:nvSpPr>
          <p:cNvPr id="311309" name="Text Box 13"/>
          <p:cNvSpPr txBox="1">
            <a:spLocks noChangeArrowheads="1"/>
          </p:cNvSpPr>
          <p:nvPr/>
        </p:nvSpPr>
        <p:spPr bwMode="auto">
          <a:xfrm>
            <a:off x="0" y="2927350"/>
            <a:ext cx="6153150" cy="366713"/>
          </a:xfrm>
          <a:prstGeom prst="rect">
            <a:avLst/>
          </a:prstGeom>
          <a:noFill/>
          <a:ln w="9525">
            <a:noFill/>
            <a:miter lim="800000"/>
            <a:headEnd/>
            <a:tailEnd/>
          </a:ln>
          <a:effectLst/>
        </p:spPr>
        <p:txBody>
          <a:bodyPr wrap="none">
            <a:spAutoFit/>
          </a:bodyPr>
          <a:lstStyle/>
          <a:p>
            <a:r>
              <a:rPr lang="en-GB"/>
              <a:t>Simulations of E-field of the 3</a:t>
            </a:r>
            <a:r>
              <a:rPr lang="en-GB" baseline="30000"/>
              <a:t>rd</a:t>
            </a:r>
            <a:r>
              <a:rPr lang="en-GB"/>
              <a:t> band modes in Ichiro cavities</a:t>
            </a:r>
            <a:endParaRPr lang="en-US"/>
          </a:p>
        </p:txBody>
      </p:sp>
      <p:sp>
        <p:nvSpPr>
          <p:cNvPr id="311310" name="Rectangle 14"/>
          <p:cNvSpPr>
            <a:spLocks noChangeArrowheads="1"/>
          </p:cNvSpPr>
          <p:nvPr/>
        </p:nvSpPr>
        <p:spPr bwMode="auto">
          <a:xfrm>
            <a:off x="3176588" y="2605088"/>
            <a:ext cx="9144000" cy="0"/>
          </a:xfrm>
          <a:prstGeom prst="rect">
            <a:avLst/>
          </a:prstGeom>
          <a:noFill/>
          <a:ln w="9525">
            <a:noFill/>
            <a:miter lim="800000"/>
            <a:headEnd/>
            <a:tailEnd/>
          </a:ln>
          <a:effectLst/>
        </p:spPr>
        <p:txBody>
          <a:bodyPr>
            <a:spAutoFit/>
          </a:bodyPr>
          <a:lstStyle/>
          <a:p>
            <a:endParaRPr lang="en-GB"/>
          </a:p>
        </p:txBody>
      </p:sp>
      <p:pic>
        <p:nvPicPr>
          <p:cNvPr id="311311" name="Picture 15" descr="ichiro-long-loglogwake-threebands-Q10to5"/>
          <p:cNvPicPr>
            <a:picLocks noChangeAspect="1" noChangeArrowheads="1"/>
          </p:cNvPicPr>
          <p:nvPr/>
        </p:nvPicPr>
        <p:blipFill>
          <a:blip r:embed="rId9" cstate="print"/>
          <a:srcRect t="10239" b="11357"/>
          <a:stretch>
            <a:fillRect/>
          </a:stretch>
        </p:blipFill>
        <p:spPr bwMode="auto">
          <a:xfrm>
            <a:off x="6548438" y="3057525"/>
            <a:ext cx="2263775" cy="1336675"/>
          </a:xfrm>
          <a:prstGeom prst="rect">
            <a:avLst/>
          </a:prstGeom>
          <a:noFill/>
        </p:spPr>
      </p:pic>
      <p:sp>
        <p:nvSpPr>
          <p:cNvPr id="311312" name="Rectangle 16"/>
          <p:cNvSpPr>
            <a:spLocks noChangeArrowheads="1"/>
          </p:cNvSpPr>
          <p:nvPr/>
        </p:nvSpPr>
        <p:spPr bwMode="auto">
          <a:xfrm>
            <a:off x="3176588" y="2476500"/>
            <a:ext cx="9144000" cy="0"/>
          </a:xfrm>
          <a:prstGeom prst="rect">
            <a:avLst/>
          </a:prstGeom>
          <a:noFill/>
          <a:ln w="9525">
            <a:noFill/>
            <a:miter lim="800000"/>
            <a:headEnd/>
            <a:tailEnd/>
          </a:ln>
          <a:effectLst/>
        </p:spPr>
        <p:txBody>
          <a:bodyPr>
            <a:spAutoFit/>
          </a:bodyPr>
          <a:lstStyle/>
          <a:p>
            <a:endParaRPr lang="en-GB"/>
          </a:p>
        </p:txBody>
      </p:sp>
      <p:pic>
        <p:nvPicPr>
          <p:cNvPr id="311313" name="Picture 17" descr="SMRS-compareQ6andQ5"/>
          <p:cNvPicPr>
            <a:picLocks noChangeAspect="1" noChangeArrowheads="1"/>
          </p:cNvPicPr>
          <p:nvPr/>
        </p:nvPicPr>
        <p:blipFill>
          <a:blip r:embed="rId10"/>
          <a:srcRect/>
          <a:stretch>
            <a:fillRect/>
          </a:stretch>
        </p:blipFill>
        <p:spPr bwMode="auto">
          <a:xfrm>
            <a:off x="6584950" y="4664075"/>
            <a:ext cx="2135188" cy="1457325"/>
          </a:xfrm>
          <a:prstGeom prst="rect">
            <a:avLst/>
          </a:prstGeom>
          <a:noFill/>
        </p:spPr>
      </p:pic>
      <p:sp>
        <p:nvSpPr>
          <p:cNvPr id="311314" name="Text Box 18"/>
          <p:cNvSpPr txBox="1">
            <a:spLocks noChangeArrowheads="1"/>
          </p:cNvSpPr>
          <p:nvPr/>
        </p:nvSpPr>
        <p:spPr bwMode="auto">
          <a:xfrm>
            <a:off x="6275388" y="4376738"/>
            <a:ext cx="2868612" cy="304800"/>
          </a:xfrm>
          <a:prstGeom prst="rect">
            <a:avLst/>
          </a:prstGeom>
          <a:noFill/>
          <a:ln w="9525">
            <a:noFill/>
            <a:miter lim="800000"/>
            <a:headEnd/>
            <a:tailEnd/>
          </a:ln>
          <a:effectLst/>
        </p:spPr>
        <p:txBody>
          <a:bodyPr>
            <a:spAutoFit/>
          </a:bodyPr>
          <a:lstStyle/>
          <a:p>
            <a:r>
              <a:rPr lang="en-GB" sz="1400"/>
              <a:t>Envelope of long-range wake-field</a:t>
            </a:r>
            <a:endParaRPr lang="en-US" sz="1400"/>
          </a:p>
        </p:txBody>
      </p:sp>
      <p:sp>
        <p:nvSpPr>
          <p:cNvPr id="311315" name="Text Box 19"/>
          <p:cNvSpPr txBox="1">
            <a:spLocks noChangeArrowheads="1"/>
          </p:cNvSpPr>
          <p:nvPr/>
        </p:nvSpPr>
        <p:spPr bwMode="auto">
          <a:xfrm>
            <a:off x="2381250" y="4670425"/>
            <a:ext cx="3273425" cy="517525"/>
          </a:xfrm>
          <a:prstGeom prst="rect">
            <a:avLst/>
          </a:prstGeom>
          <a:noFill/>
          <a:ln w="9525">
            <a:noFill/>
            <a:miter lim="800000"/>
            <a:headEnd/>
            <a:tailEnd/>
          </a:ln>
          <a:effectLst/>
        </p:spPr>
        <p:txBody>
          <a:bodyPr>
            <a:spAutoFit/>
          </a:bodyPr>
          <a:lstStyle/>
          <a:p>
            <a:r>
              <a:rPr lang="en-GB" sz="1400"/>
              <a:t>Comparison of Loss factors calculated with GdfidL (red) and MAFIA 2D (blue)</a:t>
            </a:r>
            <a:endParaRPr lang="en-US" sz="1400"/>
          </a:p>
        </p:txBody>
      </p:sp>
      <p:sp>
        <p:nvSpPr>
          <p:cNvPr id="311316" name="Text Box 20"/>
          <p:cNvSpPr txBox="1">
            <a:spLocks noChangeArrowheads="1"/>
          </p:cNvSpPr>
          <p:nvPr/>
        </p:nvSpPr>
        <p:spPr bwMode="auto">
          <a:xfrm>
            <a:off x="1588" y="5972175"/>
            <a:ext cx="2393950" cy="517525"/>
          </a:xfrm>
          <a:prstGeom prst="rect">
            <a:avLst/>
          </a:prstGeom>
          <a:noFill/>
          <a:ln w="9525">
            <a:noFill/>
            <a:miter lim="800000"/>
            <a:headEnd/>
            <a:tailEnd/>
          </a:ln>
          <a:effectLst/>
        </p:spPr>
        <p:txBody>
          <a:bodyPr>
            <a:spAutoFit/>
          </a:bodyPr>
          <a:lstStyle/>
          <a:p>
            <a:r>
              <a:rPr lang="en-GB" sz="1400"/>
              <a:t>Dispersion curves of first 8 dipole and 5 sextupole bands</a:t>
            </a:r>
            <a:endParaRPr lang="en-US" sz="1400"/>
          </a:p>
        </p:txBody>
      </p:sp>
      <p:sp>
        <p:nvSpPr>
          <p:cNvPr id="311317" name="Text Box 21"/>
          <p:cNvSpPr txBox="1">
            <a:spLocks noChangeArrowheads="1"/>
          </p:cNvSpPr>
          <p:nvPr/>
        </p:nvSpPr>
        <p:spPr bwMode="auto">
          <a:xfrm>
            <a:off x="6275388" y="6119813"/>
            <a:ext cx="2868612" cy="517525"/>
          </a:xfrm>
          <a:prstGeom prst="rect">
            <a:avLst/>
          </a:prstGeom>
          <a:noFill/>
          <a:ln w="9525">
            <a:noFill/>
            <a:miter lim="800000"/>
            <a:headEnd/>
            <a:tailEnd/>
          </a:ln>
          <a:effectLst/>
        </p:spPr>
        <p:txBody>
          <a:bodyPr>
            <a:spAutoFit/>
          </a:bodyPr>
          <a:lstStyle/>
          <a:p>
            <a:r>
              <a:rPr lang="en-GB" sz="1400"/>
              <a:t>Sensitivity of RMS wake to small changes in bunch spacing</a:t>
            </a:r>
            <a:endParaRPr lang="en-US" sz="1400"/>
          </a:p>
        </p:txBody>
      </p:sp>
      <p:sp>
        <p:nvSpPr>
          <p:cNvPr id="311318" name="Text Box 22"/>
          <p:cNvSpPr txBox="1">
            <a:spLocks noChangeArrowheads="1"/>
          </p:cNvSpPr>
          <p:nvPr/>
        </p:nvSpPr>
        <p:spPr bwMode="auto">
          <a:xfrm>
            <a:off x="-33338" y="6340475"/>
            <a:ext cx="2135188" cy="579438"/>
          </a:xfrm>
          <a:prstGeom prst="rect">
            <a:avLst/>
          </a:prstGeom>
          <a:noFill/>
          <a:ln w="9525">
            <a:noFill/>
            <a:miter lim="800000"/>
            <a:headEnd/>
            <a:tailEnd/>
          </a:ln>
          <a:effectLst/>
        </p:spPr>
        <p:txBody>
          <a:bodyPr wrap="none">
            <a:spAutoFit/>
          </a:bodyPr>
          <a:lstStyle/>
          <a:p>
            <a:pPr algn="l"/>
            <a:r>
              <a:rPr lang="en-GB" sz="1400" u="sng"/>
              <a:t>See Glasman, Jones et al. </a:t>
            </a:r>
          </a:p>
          <a:p>
            <a:pPr algn="l"/>
            <a:r>
              <a:rPr lang="en-GB" sz="1400" u="sng"/>
              <a:t>EPAC08 &amp;LINAC08</a:t>
            </a:r>
            <a:r>
              <a:rPr lang="en-GB" u="sng"/>
              <a:t>.</a:t>
            </a:r>
            <a:endParaRPr lang="en-US" u="sng"/>
          </a:p>
        </p:txBody>
      </p:sp>
      <p:sp>
        <p:nvSpPr>
          <p:cNvPr id="311319" name="Text Box 23"/>
          <p:cNvSpPr txBox="1">
            <a:spLocks noChangeArrowheads="1"/>
          </p:cNvSpPr>
          <p:nvPr/>
        </p:nvSpPr>
        <p:spPr bwMode="auto">
          <a:xfrm>
            <a:off x="2281238" y="5121275"/>
            <a:ext cx="4191000" cy="1465263"/>
          </a:xfrm>
          <a:prstGeom prst="rect">
            <a:avLst/>
          </a:prstGeom>
          <a:noFill/>
          <a:ln w="9525">
            <a:noFill/>
            <a:miter lim="800000"/>
            <a:headEnd/>
            <a:tailEnd/>
          </a:ln>
          <a:effectLst/>
        </p:spPr>
        <p:txBody>
          <a:bodyPr>
            <a:spAutoFit/>
          </a:bodyPr>
          <a:lstStyle/>
          <a:p>
            <a:pPr algn="l"/>
            <a:r>
              <a:rPr lang="en-GB">
                <a:latin typeface="Times" pitchFamily="18" charset="0"/>
                <a:cs typeface="Times New Roman" pitchFamily="18" charset="0"/>
              </a:rPr>
              <a:t> Detailed studies conducted on HOMS in Ichiro cavity.  Sensitivity to systematic changes in frequency investigated.  Detailed comparison of codes –MAFIA,HFSS, GdfidL, Analyst.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32" name="Text Box 16"/>
          <p:cNvSpPr txBox="1">
            <a:spLocks noChangeArrowheads="1"/>
          </p:cNvSpPr>
          <p:nvPr/>
        </p:nvSpPr>
        <p:spPr bwMode="auto">
          <a:xfrm>
            <a:off x="71438" y="866775"/>
            <a:ext cx="4068762" cy="2270125"/>
          </a:xfrm>
          <a:prstGeom prst="rect">
            <a:avLst/>
          </a:prstGeom>
          <a:noFill/>
          <a:ln w="9525">
            <a:noFill/>
            <a:miter lim="800000"/>
            <a:headEnd/>
            <a:tailEnd/>
          </a:ln>
          <a:effectLst/>
        </p:spPr>
        <p:txBody>
          <a:bodyPr>
            <a:spAutoFit/>
          </a:bodyPr>
          <a:lstStyle/>
          <a:p>
            <a:pPr algn="l" eaLnBrk="0" hangingPunct="0">
              <a:spcBef>
                <a:spcPct val="50000"/>
              </a:spcBef>
              <a:buFont typeface="Wingdings" pitchFamily="2" charset="2"/>
              <a:buChar char="Ø"/>
            </a:pPr>
            <a:r>
              <a:rPr lang="en-US" sz="2200">
                <a:ea typeface="ＭＳ Ｐゴシック" pitchFamily="34" charset="-128"/>
              </a:rPr>
              <a:t>Explore parameter regions for NLSF cavity with an iris range of 30 to 33 mm (whilst the iris thickness is varied).</a:t>
            </a:r>
            <a:endParaRPr lang="th-TH" sz="2200">
              <a:ea typeface="ＭＳ Ｐゴシック" pitchFamily="34" charset="-128"/>
              <a:cs typeface="Angsana New" pitchFamily="18" charset="-34"/>
            </a:endParaRPr>
          </a:p>
          <a:p>
            <a:pPr algn="l" eaLnBrk="0" hangingPunct="0">
              <a:spcBef>
                <a:spcPct val="50000"/>
              </a:spcBef>
              <a:buFont typeface="Wingdings" pitchFamily="2" charset="2"/>
              <a:buChar char="Ø"/>
            </a:pPr>
            <a:r>
              <a:rPr lang="en-US" sz="2200">
                <a:ea typeface="ＭＳ Ｐゴシック" pitchFamily="34" charset="-128"/>
                <a:cs typeface="Angsana New" pitchFamily="18" charset="-34"/>
              </a:rPr>
              <a:t>The parameter regions for an iris of 32 mm is shown.</a:t>
            </a:r>
            <a:endParaRPr lang="th-TH" sz="2200">
              <a:ea typeface="ＭＳ Ｐゴシック" pitchFamily="34" charset="-128"/>
              <a:cs typeface="Angsana New" pitchFamily="18" charset="-34"/>
            </a:endParaRPr>
          </a:p>
        </p:txBody>
      </p:sp>
      <p:sp>
        <p:nvSpPr>
          <p:cNvPr id="316433" name="Text Box 17"/>
          <p:cNvSpPr txBox="1">
            <a:spLocks noChangeArrowheads="1"/>
          </p:cNvSpPr>
          <p:nvPr/>
        </p:nvSpPr>
        <p:spPr bwMode="auto">
          <a:xfrm>
            <a:off x="1719263" y="98425"/>
            <a:ext cx="4498975" cy="701675"/>
          </a:xfrm>
          <a:prstGeom prst="rect">
            <a:avLst/>
          </a:prstGeom>
          <a:solidFill>
            <a:srgbClr val="0000FF"/>
          </a:solidFill>
          <a:ln w="9525" algn="ctr">
            <a:noFill/>
            <a:miter lim="800000"/>
            <a:headEnd/>
            <a:tailEnd/>
          </a:ln>
          <a:effectLst/>
        </p:spPr>
        <p:txBody>
          <a:bodyPr>
            <a:spAutoFit/>
          </a:bodyPr>
          <a:lstStyle/>
          <a:p>
            <a:r>
              <a:rPr lang="en-GB" sz="4000">
                <a:solidFill>
                  <a:schemeClr val="bg1"/>
                </a:solidFill>
                <a:latin typeface="Times" pitchFamily="18" charset="0"/>
              </a:rPr>
              <a:t>1.1 NLSF Design</a:t>
            </a:r>
            <a:endParaRPr lang="en-US" sz="4000" b="0">
              <a:solidFill>
                <a:schemeClr val="bg1"/>
              </a:solidFill>
              <a:latin typeface="Arial" charset="0"/>
            </a:endParaRPr>
          </a:p>
        </p:txBody>
      </p:sp>
      <p:pic>
        <p:nvPicPr>
          <p:cNvPr id="316435" name="Picture 19" descr="NLSF-B-m05-R32pt"/>
          <p:cNvPicPr>
            <a:picLocks noChangeAspect="1" noChangeArrowheads="1"/>
          </p:cNvPicPr>
          <p:nvPr/>
        </p:nvPicPr>
        <p:blipFill>
          <a:blip r:embed="rId2"/>
          <a:srcRect/>
          <a:stretch>
            <a:fillRect/>
          </a:stretch>
        </p:blipFill>
        <p:spPr bwMode="auto">
          <a:xfrm>
            <a:off x="4265613" y="1217613"/>
            <a:ext cx="4572000" cy="2501900"/>
          </a:xfrm>
          <a:prstGeom prst="rect">
            <a:avLst/>
          </a:prstGeom>
          <a:solidFill>
            <a:schemeClr val="bg1"/>
          </a:solidFill>
          <a:ln w="9525">
            <a:solidFill>
              <a:schemeClr val="tx1"/>
            </a:solidFill>
            <a:miter lim="800000"/>
            <a:headEnd/>
            <a:tailEnd/>
          </a:ln>
        </p:spPr>
      </p:pic>
      <p:pic>
        <p:nvPicPr>
          <p:cNvPr id="316436" name="Picture 20" descr="fig1"/>
          <p:cNvPicPr>
            <a:picLocks noChangeAspect="1" noChangeArrowheads="1"/>
          </p:cNvPicPr>
          <p:nvPr/>
        </p:nvPicPr>
        <p:blipFill>
          <a:blip r:embed="rId3"/>
          <a:srcRect/>
          <a:stretch>
            <a:fillRect/>
          </a:stretch>
        </p:blipFill>
        <p:spPr bwMode="auto">
          <a:xfrm>
            <a:off x="177800" y="4219575"/>
            <a:ext cx="2743200" cy="2133600"/>
          </a:xfrm>
          <a:prstGeom prst="rect">
            <a:avLst/>
          </a:prstGeom>
          <a:solidFill>
            <a:schemeClr val="bg1"/>
          </a:solidFill>
          <a:ln w="9525">
            <a:solidFill>
              <a:schemeClr val="tx1"/>
            </a:solidFill>
            <a:miter lim="800000"/>
            <a:headEnd/>
            <a:tailEnd/>
          </a:ln>
        </p:spPr>
      </p:pic>
      <p:sp>
        <p:nvSpPr>
          <p:cNvPr id="316438" name="Text Box 22"/>
          <p:cNvSpPr txBox="1">
            <a:spLocks noChangeArrowheads="1"/>
          </p:cNvSpPr>
          <p:nvPr/>
        </p:nvSpPr>
        <p:spPr bwMode="auto">
          <a:xfrm>
            <a:off x="5300663" y="854075"/>
            <a:ext cx="3240087" cy="304800"/>
          </a:xfrm>
          <a:prstGeom prst="rect">
            <a:avLst/>
          </a:prstGeom>
          <a:noFill/>
          <a:ln w="9525">
            <a:noFill/>
            <a:miter lim="800000"/>
            <a:headEnd/>
            <a:tailEnd/>
          </a:ln>
          <a:effectLst/>
        </p:spPr>
        <p:txBody>
          <a:bodyPr>
            <a:spAutoFit/>
          </a:bodyPr>
          <a:lstStyle/>
          <a:p>
            <a:pPr algn="l" eaLnBrk="0" hangingPunct="0">
              <a:spcBef>
                <a:spcPct val="50000"/>
              </a:spcBef>
            </a:pPr>
            <a:r>
              <a:rPr lang="en-US" sz="1400">
                <a:solidFill>
                  <a:srgbClr val="FF0000"/>
                </a:solidFill>
                <a:ea typeface="ＭＳ Ｐゴシック" pitchFamily="34" charset="-128"/>
              </a:rPr>
              <a:t>Red- Bs/Ea</a:t>
            </a:r>
            <a:endParaRPr lang="th-TH" sz="1400" baseline="-25000">
              <a:solidFill>
                <a:schemeClr val="tx1"/>
              </a:solidFill>
              <a:ea typeface="ＭＳ Ｐゴシック" pitchFamily="34" charset="-128"/>
            </a:endParaRPr>
          </a:p>
        </p:txBody>
      </p:sp>
      <p:pic>
        <p:nvPicPr>
          <p:cNvPr id="316442" name="Picture 26" descr="NLSF-E-m05-R32pt"/>
          <p:cNvPicPr>
            <a:picLocks noChangeAspect="1" noChangeArrowheads="1"/>
          </p:cNvPicPr>
          <p:nvPr/>
        </p:nvPicPr>
        <p:blipFill>
          <a:blip r:embed="rId4"/>
          <a:srcRect/>
          <a:stretch>
            <a:fillRect/>
          </a:stretch>
        </p:blipFill>
        <p:spPr bwMode="auto">
          <a:xfrm>
            <a:off x="4267200" y="1214438"/>
            <a:ext cx="4572000" cy="2501900"/>
          </a:xfrm>
          <a:prstGeom prst="rect">
            <a:avLst/>
          </a:prstGeom>
          <a:noFill/>
        </p:spPr>
      </p:pic>
      <p:grpSp>
        <p:nvGrpSpPr>
          <p:cNvPr id="316443" name="Group 27"/>
          <p:cNvGrpSpPr>
            <a:grpSpLocks/>
          </p:cNvGrpSpPr>
          <p:nvPr/>
        </p:nvGrpSpPr>
        <p:grpSpPr bwMode="auto">
          <a:xfrm>
            <a:off x="4262438" y="1216025"/>
            <a:ext cx="4572000" cy="2501900"/>
            <a:chOff x="2767" y="482"/>
            <a:chExt cx="2880" cy="1576"/>
          </a:xfrm>
        </p:grpSpPr>
        <p:pic>
          <p:nvPicPr>
            <p:cNvPr id="316444" name="Picture 28" descr="NLSF-B-m05-R32pt"/>
            <p:cNvPicPr>
              <a:picLocks noChangeAspect="1" noChangeArrowheads="1"/>
            </p:cNvPicPr>
            <p:nvPr/>
          </p:nvPicPr>
          <p:blipFill>
            <a:blip r:embed="rId2"/>
            <a:srcRect/>
            <a:stretch>
              <a:fillRect/>
            </a:stretch>
          </p:blipFill>
          <p:spPr bwMode="auto">
            <a:xfrm>
              <a:off x="2767" y="482"/>
              <a:ext cx="2880" cy="1576"/>
            </a:xfrm>
            <a:prstGeom prst="rect">
              <a:avLst/>
            </a:prstGeom>
            <a:noFill/>
          </p:spPr>
        </p:pic>
        <p:pic>
          <p:nvPicPr>
            <p:cNvPr id="316445" name="Picture 29" descr="NLSF-E-m05-R32pt"/>
            <p:cNvPicPr>
              <a:picLocks noChangeAspect="1" noChangeArrowheads="1"/>
            </p:cNvPicPr>
            <p:nvPr/>
          </p:nvPicPr>
          <p:blipFill>
            <a:blip r:embed="rId4"/>
            <a:srcRect/>
            <a:stretch>
              <a:fillRect/>
            </a:stretch>
          </p:blipFill>
          <p:spPr bwMode="auto">
            <a:xfrm>
              <a:off x="2767" y="482"/>
              <a:ext cx="2880" cy="1576"/>
            </a:xfrm>
            <a:prstGeom prst="rect">
              <a:avLst/>
            </a:prstGeom>
            <a:noFill/>
          </p:spPr>
        </p:pic>
        <p:pic>
          <p:nvPicPr>
            <p:cNvPr id="316446" name="Picture 30" descr="NLSF-k-m05-R32pt"/>
            <p:cNvPicPr>
              <a:picLocks noChangeAspect="1" noChangeArrowheads="1"/>
            </p:cNvPicPr>
            <p:nvPr/>
          </p:nvPicPr>
          <p:blipFill>
            <a:blip r:embed="rId5"/>
            <a:srcRect/>
            <a:stretch>
              <a:fillRect/>
            </a:stretch>
          </p:blipFill>
          <p:spPr bwMode="auto">
            <a:xfrm>
              <a:off x="2767" y="482"/>
              <a:ext cx="2880" cy="1576"/>
            </a:xfrm>
            <a:prstGeom prst="rect">
              <a:avLst/>
            </a:prstGeom>
            <a:noFill/>
          </p:spPr>
        </p:pic>
        <p:sp>
          <p:nvSpPr>
            <p:cNvPr id="316447" name="Oval 31"/>
            <p:cNvSpPr>
              <a:spLocks noChangeArrowheads="1"/>
            </p:cNvSpPr>
            <p:nvPr/>
          </p:nvSpPr>
          <p:spPr bwMode="auto">
            <a:xfrm>
              <a:off x="4355" y="936"/>
              <a:ext cx="589" cy="635"/>
            </a:xfrm>
            <a:prstGeom prst="ellipse">
              <a:avLst/>
            </a:prstGeom>
            <a:noFill/>
            <a:ln w="19050">
              <a:solidFill>
                <a:srgbClr val="FF00FF"/>
              </a:solidFill>
              <a:prstDash val="dash"/>
              <a:round/>
              <a:headEnd/>
              <a:tailEnd/>
            </a:ln>
            <a:effectLst/>
          </p:spPr>
          <p:txBody>
            <a:bodyPr wrap="none" anchor="ctr"/>
            <a:lstStyle/>
            <a:p>
              <a:endParaRPr lang="en-GB"/>
            </a:p>
          </p:txBody>
        </p:sp>
      </p:grpSp>
      <p:sp>
        <p:nvSpPr>
          <p:cNvPr id="316448" name="Text Box 32"/>
          <p:cNvSpPr txBox="1">
            <a:spLocks noChangeArrowheads="1"/>
          </p:cNvSpPr>
          <p:nvPr/>
        </p:nvSpPr>
        <p:spPr bwMode="auto">
          <a:xfrm>
            <a:off x="5294313" y="854075"/>
            <a:ext cx="3240087" cy="304800"/>
          </a:xfrm>
          <a:prstGeom prst="rect">
            <a:avLst/>
          </a:prstGeom>
          <a:noFill/>
          <a:ln w="9525">
            <a:noFill/>
            <a:miter lim="800000"/>
            <a:headEnd/>
            <a:tailEnd/>
          </a:ln>
          <a:effectLst/>
        </p:spPr>
        <p:txBody>
          <a:bodyPr>
            <a:spAutoFit/>
          </a:bodyPr>
          <a:lstStyle/>
          <a:p>
            <a:pPr algn="l" eaLnBrk="0" hangingPunct="0">
              <a:spcBef>
                <a:spcPct val="50000"/>
              </a:spcBef>
            </a:pPr>
            <a:r>
              <a:rPr lang="en-US" sz="1400">
                <a:solidFill>
                  <a:srgbClr val="FF0000"/>
                </a:solidFill>
                <a:ea typeface="ＭＳ Ｐゴシック" pitchFamily="34" charset="-128"/>
              </a:rPr>
              <a:t>Red- Bs/Ea</a:t>
            </a:r>
            <a:r>
              <a:rPr lang="en-US" sz="1400">
                <a:solidFill>
                  <a:schemeClr val="tx1"/>
                </a:solidFill>
                <a:ea typeface="ＭＳ Ｐゴシック" pitchFamily="34" charset="-128"/>
              </a:rPr>
              <a:t>, </a:t>
            </a:r>
            <a:r>
              <a:rPr lang="en-US" sz="1400">
                <a:solidFill>
                  <a:srgbClr val="0033CC"/>
                </a:solidFill>
                <a:ea typeface="ＭＳ Ｐゴシック" pitchFamily="34" charset="-128"/>
              </a:rPr>
              <a:t>Blue- Es/Ea</a:t>
            </a:r>
            <a:endParaRPr lang="th-TH" sz="1400" baseline="-25000">
              <a:solidFill>
                <a:schemeClr val="tx1"/>
              </a:solidFill>
              <a:ea typeface="ＭＳ Ｐゴシック" pitchFamily="34" charset="-128"/>
            </a:endParaRPr>
          </a:p>
        </p:txBody>
      </p:sp>
      <p:sp>
        <p:nvSpPr>
          <p:cNvPr id="316451" name="Text Box 35"/>
          <p:cNvSpPr txBox="1">
            <a:spLocks noChangeArrowheads="1"/>
          </p:cNvSpPr>
          <p:nvPr/>
        </p:nvSpPr>
        <p:spPr bwMode="auto">
          <a:xfrm>
            <a:off x="5072063" y="847725"/>
            <a:ext cx="3240087" cy="304800"/>
          </a:xfrm>
          <a:prstGeom prst="rect">
            <a:avLst/>
          </a:prstGeom>
          <a:noFill/>
          <a:ln w="9525">
            <a:noFill/>
            <a:miter lim="800000"/>
            <a:headEnd/>
            <a:tailEnd/>
          </a:ln>
          <a:effectLst/>
        </p:spPr>
        <p:txBody>
          <a:bodyPr>
            <a:spAutoFit/>
          </a:bodyPr>
          <a:lstStyle/>
          <a:p>
            <a:pPr eaLnBrk="0" hangingPunct="0">
              <a:spcBef>
                <a:spcPct val="50000"/>
              </a:spcBef>
            </a:pPr>
            <a:r>
              <a:rPr lang="en-US" sz="1400">
                <a:solidFill>
                  <a:srgbClr val="FF0000"/>
                </a:solidFill>
                <a:ea typeface="ＭＳ Ｐゴシック" pitchFamily="34" charset="-128"/>
              </a:rPr>
              <a:t>Red- Bs/Ea</a:t>
            </a:r>
            <a:r>
              <a:rPr lang="en-US" sz="1400">
                <a:solidFill>
                  <a:schemeClr val="tx1"/>
                </a:solidFill>
                <a:ea typeface="ＭＳ Ｐゴシック" pitchFamily="34" charset="-128"/>
              </a:rPr>
              <a:t>, </a:t>
            </a:r>
            <a:r>
              <a:rPr lang="en-US" sz="1400">
                <a:solidFill>
                  <a:srgbClr val="0033CC"/>
                </a:solidFill>
                <a:ea typeface="ＭＳ Ｐゴシック" pitchFamily="34" charset="-128"/>
              </a:rPr>
              <a:t>Blue- Es/Ea</a:t>
            </a:r>
            <a:r>
              <a:rPr lang="en-US" sz="1400">
                <a:solidFill>
                  <a:schemeClr val="tx1"/>
                </a:solidFill>
                <a:ea typeface="ＭＳ Ｐゴシック" pitchFamily="34" charset="-128"/>
              </a:rPr>
              <a:t>, Black- k</a:t>
            </a:r>
            <a:r>
              <a:rPr lang="en-US" sz="1400" baseline="-25000">
                <a:solidFill>
                  <a:schemeClr val="tx1"/>
                </a:solidFill>
                <a:ea typeface="ＭＳ Ｐゴシック" pitchFamily="34" charset="-128"/>
              </a:rPr>
              <a:t>c</a:t>
            </a:r>
            <a:endParaRPr lang="th-TH" sz="1400" baseline="-25000">
              <a:solidFill>
                <a:schemeClr val="tx1"/>
              </a:solidFill>
              <a:ea typeface="ＭＳ Ｐゴシック" pitchFamily="34" charset="-128"/>
            </a:endParaRPr>
          </a:p>
        </p:txBody>
      </p:sp>
      <p:sp>
        <p:nvSpPr>
          <p:cNvPr id="316452" name="Text Box 36"/>
          <p:cNvSpPr txBox="1">
            <a:spLocks noChangeArrowheads="1"/>
          </p:cNvSpPr>
          <p:nvPr/>
        </p:nvSpPr>
        <p:spPr bwMode="auto">
          <a:xfrm>
            <a:off x="280988" y="3487738"/>
            <a:ext cx="2592387" cy="457200"/>
          </a:xfrm>
          <a:prstGeom prst="rect">
            <a:avLst/>
          </a:prstGeom>
          <a:noFill/>
          <a:ln w="9525">
            <a:noFill/>
            <a:miter lim="800000"/>
            <a:headEnd/>
            <a:tailEnd/>
          </a:ln>
          <a:effectLst/>
        </p:spPr>
        <p:txBody>
          <a:bodyPr>
            <a:spAutoFit/>
          </a:bodyPr>
          <a:lstStyle/>
          <a:p>
            <a:pPr eaLnBrk="0" hangingPunct="0">
              <a:spcBef>
                <a:spcPct val="50000"/>
              </a:spcBef>
            </a:pPr>
            <a:r>
              <a:rPr lang="en-US" sz="2400" b="0">
                <a:solidFill>
                  <a:srgbClr val="FF0000"/>
                </a:solidFill>
                <a:latin typeface="Arial" charset="0"/>
                <a:ea typeface="ＭＳ Ｐゴシック" pitchFamily="34" charset="-128"/>
              </a:rPr>
              <a:t>NLSF shape</a:t>
            </a:r>
            <a:endParaRPr lang="th-TH" sz="2400" b="0">
              <a:solidFill>
                <a:srgbClr val="FF0000"/>
              </a:solidFill>
              <a:latin typeface="Arial" charset="0"/>
              <a:ea typeface="ＭＳ Ｐゴシック" pitchFamily="34" charset="-128"/>
            </a:endParaRPr>
          </a:p>
        </p:txBody>
      </p:sp>
      <p:sp>
        <p:nvSpPr>
          <p:cNvPr id="316453" name="Line 37"/>
          <p:cNvSpPr>
            <a:spLocks noChangeShapeType="1"/>
          </p:cNvSpPr>
          <p:nvPr/>
        </p:nvSpPr>
        <p:spPr bwMode="auto">
          <a:xfrm flipV="1">
            <a:off x="2200275" y="2297113"/>
            <a:ext cx="4832350" cy="1271587"/>
          </a:xfrm>
          <a:prstGeom prst="line">
            <a:avLst/>
          </a:prstGeom>
          <a:noFill/>
          <a:ln w="19050">
            <a:solidFill>
              <a:srgbClr val="FF0000"/>
            </a:solidFill>
            <a:round/>
            <a:headEnd/>
            <a:tailEnd type="triangle" w="med" len="med"/>
          </a:ln>
          <a:effectLst/>
        </p:spPr>
        <p:txBody>
          <a:bodyPr/>
          <a:lstStyle/>
          <a:p>
            <a:endParaRPr lang="en-GB"/>
          </a:p>
        </p:txBody>
      </p:sp>
      <p:sp>
        <p:nvSpPr>
          <p:cNvPr id="316455" name="Text Box 39"/>
          <p:cNvSpPr txBox="1">
            <a:spLocks noChangeArrowheads="1"/>
          </p:cNvSpPr>
          <p:nvPr/>
        </p:nvSpPr>
        <p:spPr bwMode="auto">
          <a:xfrm>
            <a:off x="3613150" y="3984625"/>
            <a:ext cx="4813300" cy="457200"/>
          </a:xfrm>
          <a:prstGeom prst="rect">
            <a:avLst/>
          </a:prstGeom>
          <a:noFill/>
          <a:ln w="25400">
            <a:noFill/>
            <a:miter lim="800000"/>
            <a:headEnd/>
            <a:tailEnd/>
          </a:ln>
          <a:effectLst/>
        </p:spPr>
        <p:txBody>
          <a:bodyPr wrap="none">
            <a:spAutoFit/>
          </a:bodyPr>
          <a:lstStyle/>
          <a:p>
            <a:r>
              <a:rPr lang="en-GB" sz="2400">
                <a:solidFill>
                  <a:srgbClr val="FF0000"/>
                </a:solidFill>
              </a:rPr>
              <a:t>1. Surface Magnetic Field Contours</a:t>
            </a:r>
            <a:endParaRPr lang="en-US" sz="2400">
              <a:solidFill>
                <a:srgbClr val="FF0000"/>
              </a:solidFill>
            </a:endParaRPr>
          </a:p>
        </p:txBody>
      </p:sp>
      <p:sp>
        <p:nvSpPr>
          <p:cNvPr id="316456" name="Text Box 40"/>
          <p:cNvSpPr txBox="1">
            <a:spLocks noChangeArrowheads="1"/>
          </p:cNvSpPr>
          <p:nvPr/>
        </p:nvSpPr>
        <p:spPr bwMode="auto">
          <a:xfrm>
            <a:off x="3640138" y="4587875"/>
            <a:ext cx="4608512" cy="457200"/>
          </a:xfrm>
          <a:prstGeom prst="rect">
            <a:avLst/>
          </a:prstGeom>
          <a:noFill/>
          <a:ln w="25400">
            <a:noFill/>
            <a:miter lim="800000"/>
            <a:headEnd/>
            <a:tailEnd/>
          </a:ln>
          <a:effectLst/>
        </p:spPr>
        <p:txBody>
          <a:bodyPr wrap="none">
            <a:spAutoFit/>
          </a:bodyPr>
          <a:lstStyle/>
          <a:p>
            <a:r>
              <a:rPr lang="en-GB" sz="2400"/>
              <a:t>2. Surface Electric Field Contours</a:t>
            </a:r>
            <a:endParaRPr lang="en-US" sz="2400"/>
          </a:p>
        </p:txBody>
      </p:sp>
      <p:sp>
        <p:nvSpPr>
          <p:cNvPr id="316457" name="Text Box 41"/>
          <p:cNvSpPr txBox="1">
            <a:spLocks noChangeArrowheads="1"/>
          </p:cNvSpPr>
          <p:nvPr/>
        </p:nvSpPr>
        <p:spPr bwMode="auto">
          <a:xfrm>
            <a:off x="3654425" y="5184775"/>
            <a:ext cx="4611688" cy="457200"/>
          </a:xfrm>
          <a:prstGeom prst="rect">
            <a:avLst/>
          </a:prstGeom>
          <a:noFill/>
          <a:ln w="25400">
            <a:noFill/>
            <a:miter lim="800000"/>
            <a:headEnd/>
            <a:tailEnd/>
          </a:ln>
          <a:effectLst/>
        </p:spPr>
        <p:txBody>
          <a:bodyPr wrap="none">
            <a:spAutoFit/>
          </a:bodyPr>
          <a:lstStyle/>
          <a:p>
            <a:r>
              <a:rPr lang="en-GB" sz="2400">
                <a:solidFill>
                  <a:schemeClr val="tx1"/>
                </a:solidFill>
              </a:rPr>
              <a:t>3. Cell coupling k</a:t>
            </a:r>
            <a:r>
              <a:rPr lang="en-GB" sz="2400" baseline="-25000">
                <a:solidFill>
                  <a:schemeClr val="tx1"/>
                </a:solidFill>
              </a:rPr>
              <a:t>c</a:t>
            </a:r>
            <a:r>
              <a:rPr lang="en-GB" sz="2400">
                <a:solidFill>
                  <a:schemeClr val="tx1"/>
                </a:solidFill>
              </a:rPr>
              <a:t> (% bandwidth)</a:t>
            </a:r>
            <a:endParaRPr lang="en-US" sz="2400">
              <a:solidFill>
                <a:schemeClr val="tx1"/>
              </a:solidFill>
            </a:endParaRPr>
          </a:p>
        </p:txBody>
      </p:sp>
      <p:pic>
        <p:nvPicPr>
          <p:cNvPr id="316454" name="Picture 38" descr="NLSFparameterregion"/>
          <p:cNvPicPr>
            <a:picLocks noChangeAspect="1" noChangeArrowheads="1"/>
          </p:cNvPicPr>
          <p:nvPr/>
        </p:nvPicPr>
        <p:blipFill>
          <a:blip r:embed="rId6"/>
          <a:srcRect/>
          <a:stretch>
            <a:fillRect/>
          </a:stretch>
        </p:blipFill>
        <p:spPr bwMode="auto">
          <a:xfrm>
            <a:off x="2959100" y="3913188"/>
            <a:ext cx="6000750" cy="2944812"/>
          </a:xfrm>
          <a:prstGeom prst="rect">
            <a:avLst/>
          </a:prstGeom>
          <a:solidFill>
            <a:schemeClr val="bg1"/>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6435"/>
                                        </p:tgtEl>
                                        <p:attrNameLst>
                                          <p:attrName>style.visibility</p:attrName>
                                        </p:attrNameLst>
                                      </p:cBhvr>
                                      <p:to>
                                        <p:strVal val="visible"/>
                                      </p:to>
                                    </p:set>
                                    <p:animEffect transition="in" filter="fade">
                                      <p:cBhvr>
                                        <p:cTn id="7" dur="500"/>
                                        <p:tgtEl>
                                          <p:spTgt spid="3164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6438"/>
                                        </p:tgtEl>
                                        <p:attrNameLst>
                                          <p:attrName>style.visibility</p:attrName>
                                        </p:attrNameLst>
                                      </p:cBhvr>
                                      <p:to>
                                        <p:strVal val="visible"/>
                                      </p:to>
                                    </p:set>
                                    <p:animEffect transition="in" filter="fade">
                                      <p:cBhvr>
                                        <p:cTn id="10" dur="500"/>
                                        <p:tgtEl>
                                          <p:spTgt spid="3164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6455"/>
                                        </p:tgtEl>
                                        <p:attrNameLst>
                                          <p:attrName>style.visibility</p:attrName>
                                        </p:attrNameLst>
                                      </p:cBhvr>
                                      <p:to>
                                        <p:strVal val="visible"/>
                                      </p:to>
                                    </p:set>
                                    <p:animEffect transition="in" filter="fade">
                                      <p:cBhvr>
                                        <p:cTn id="13" dur="500"/>
                                        <p:tgtEl>
                                          <p:spTgt spid="31645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16442"/>
                                        </p:tgtEl>
                                        <p:attrNameLst>
                                          <p:attrName>style.visibility</p:attrName>
                                        </p:attrNameLst>
                                      </p:cBhvr>
                                      <p:to>
                                        <p:strVal val="visible"/>
                                      </p:to>
                                    </p:set>
                                    <p:animEffect transition="in" filter="fade">
                                      <p:cBhvr>
                                        <p:cTn id="18" dur="500"/>
                                        <p:tgtEl>
                                          <p:spTgt spid="31644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6448"/>
                                        </p:tgtEl>
                                        <p:attrNameLst>
                                          <p:attrName>style.visibility</p:attrName>
                                        </p:attrNameLst>
                                      </p:cBhvr>
                                      <p:to>
                                        <p:strVal val="visible"/>
                                      </p:to>
                                    </p:set>
                                    <p:animEffect transition="in" filter="fade">
                                      <p:cBhvr>
                                        <p:cTn id="21" dur="500"/>
                                        <p:tgtEl>
                                          <p:spTgt spid="31644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16456"/>
                                        </p:tgtEl>
                                        <p:attrNameLst>
                                          <p:attrName>style.visibility</p:attrName>
                                        </p:attrNameLst>
                                      </p:cBhvr>
                                      <p:to>
                                        <p:strVal val="visible"/>
                                      </p:to>
                                    </p:set>
                                    <p:animEffect transition="in" filter="fade">
                                      <p:cBhvr>
                                        <p:cTn id="24" dur="500"/>
                                        <p:tgtEl>
                                          <p:spTgt spid="31645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6451"/>
                                        </p:tgtEl>
                                        <p:attrNameLst>
                                          <p:attrName>style.visibility</p:attrName>
                                        </p:attrNameLst>
                                      </p:cBhvr>
                                      <p:to>
                                        <p:strVal val="visible"/>
                                      </p:to>
                                    </p:set>
                                    <p:animEffect transition="in" filter="fade">
                                      <p:cBhvr>
                                        <p:cTn id="29" dur="500"/>
                                        <p:tgtEl>
                                          <p:spTgt spid="316451"/>
                                        </p:tgtEl>
                                      </p:cBhvr>
                                    </p:animEffect>
                                  </p:childTnLst>
                                </p:cTn>
                              </p:par>
                              <p:par>
                                <p:cTn id="30" presetID="10" presetClass="entr" presetSubtype="0" fill="hold" nodeType="withEffect">
                                  <p:stCondLst>
                                    <p:cond delay="0"/>
                                  </p:stCondLst>
                                  <p:childTnLst>
                                    <p:set>
                                      <p:cBhvr>
                                        <p:cTn id="31" dur="1" fill="hold">
                                          <p:stCondLst>
                                            <p:cond delay="0"/>
                                          </p:stCondLst>
                                        </p:cTn>
                                        <p:tgtEl>
                                          <p:spTgt spid="316443"/>
                                        </p:tgtEl>
                                        <p:attrNameLst>
                                          <p:attrName>style.visibility</p:attrName>
                                        </p:attrNameLst>
                                      </p:cBhvr>
                                      <p:to>
                                        <p:strVal val="visible"/>
                                      </p:to>
                                    </p:set>
                                    <p:animEffect transition="in" filter="fade">
                                      <p:cBhvr>
                                        <p:cTn id="32" dur="500"/>
                                        <p:tgtEl>
                                          <p:spTgt spid="31644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6457"/>
                                        </p:tgtEl>
                                        <p:attrNameLst>
                                          <p:attrName>style.visibility</p:attrName>
                                        </p:attrNameLst>
                                      </p:cBhvr>
                                      <p:to>
                                        <p:strVal val="visible"/>
                                      </p:to>
                                    </p:set>
                                    <p:animEffect transition="in" filter="fade">
                                      <p:cBhvr>
                                        <p:cTn id="35" dur="500"/>
                                        <p:tgtEl>
                                          <p:spTgt spid="31645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16453"/>
                                        </p:tgtEl>
                                        <p:attrNameLst>
                                          <p:attrName>style.visibility</p:attrName>
                                        </p:attrNameLst>
                                      </p:cBhvr>
                                      <p:to>
                                        <p:strVal val="visible"/>
                                      </p:to>
                                    </p:set>
                                    <p:animEffect transition="in" filter="fade">
                                      <p:cBhvr>
                                        <p:cTn id="40" dur="500"/>
                                        <p:tgtEl>
                                          <p:spTgt spid="316453"/>
                                        </p:tgtEl>
                                      </p:cBhvr>
                                    </p:animEffect>
                                  </p:childTnLst>
                                </p:cTn>
                              </p:par>
                              <p:par>
                                <p:cTn id="41" presetID="10" presetClass="entr" presetSubtype="0" fill="hold" nodeType="withEffect">
                                  <p:stCondLst>
                                    <p:cond delay="0"/>
                                  </p:stCondLst>
                                  <p:childTnLst>
                                    <p:set>
                                      <p:cBhvr>
                                        <p:cTn id="42" dur="1" fill="hold">
                                          <p:stCondLst>
                                            <p:cond delay="0"/>
                                          </p:stCondLst>
                                        </p:cTn>
                                        <p:tgtEl>
                                          <p:spTgt spid="316454"/>
                                        </p:tgtEl>
                                        <p:attrNameLst>
                                          <p:attrName>style.visibility</p:attrName>
                                        </p:attrNameLst>
                                      </p:cBhvr>
                                      <p:to>
                                        <p:strVal val="visible"/>
                                      </p:to>
                                    </p:set>
                                    <p:animEffect transition="in" filter="fade">
                                      <p:cBhvr>
                                        <p:cTn id="43" dur="500"/>
                                        <p:tgtEl>
                                          <p:spTgt spid="31645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16452"/>
                                        </p:tgtEl>
                                        <p:attrNameLst>
                                          <p:attrName>style.visibility</p:attrName>
                                        </p:attrNameLst>
                                      </p:cBhvr>
                                      <p:to>
                                        <p:strVal val="visible"/>
                                      </p:to>
                                    </p:set>
                                    <p:animEffect transition="in" filter="fade">
                                      <p:cBhvr>
                                        <p:cTn id="46" dur="500"/>
                                        <p:tgtEl>
                                          <p:spTgt spid="3164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38" grpId="0"/>
      <p:bldP spid="316448" grpId="0"/>
      <p:bldP spid="316451" grpId="0"/>
      <p:bldP spid="316452" grpId="0"/>
      <p:bldP spid="316453" grpId="0" animBg="1"/>
      <p:bldP spid="316455" grpId="0"/>
      <p:bldP spid="316456" grpId="0"/>
      <p:bldP spid="3164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396" name="Picture 4" descr="DE0083H"/>
          <p:cNvPicPr>
            <a:picLocks noChangeAspect="1" noChangeArrowheads="1"/>
          </p:cNvPicPr>
          <p:nvPr/>
        </p:nvPicPr>
        <p:blipFill>
          <a:blip r:embed="rId3" cstate="print"/>
          <a:srcRect/>
          <a:stretch>
            <a:fillRect/>
          </a:stretch>
        </p:blipFill>
        <p:spPr bwMode="auto">
          <a:xfrm>
            <a:off x="4911725" y="5005388"/>
            <a:ext cx="3960813" cy="706437"/>
          </a:xfrm>
          <a:prstGeom prst="rect">
            <a:avLst/>
          </a:prstGeom>
          <a:noFill/>
        </p:spPr>
      </p:pic>
      <p:pic>
        <p:nvPicPr>
          <p:cNvPr id="315398" name="Picture 6" descr="ee_dp_set9m8"/>
          <p:cNvPicPr preferRelativeResize="0">
            <a:picLocks noChangeArrowheads="1"/>
          </p:cNvPicPr>
          <p:nvPr/>
        </p:nvPicPr>
        <p:blipFill>
          <a:blip r:embed="rId4"/>
          <a:srcRect/>
          <a:stretch>
            <a:fillRect/>
          </a:stretch>
        </p:blipFill>
        <p:spPr bwMode="auto">
          <a:xfrm>
            <a:off x="4699000" y="4860925"/>
            <a:ext cx="4610100" cy="801688"/>
          </a:xfrm>
          <a:prstGeom prst="rect">
            <a:avLst/>
          </a:prstGeom>
          <a:noFill/>
        </p:spPr>
      </p:pic>
      <p:pic>
        <p:nvPicPr>
          <p:cNvPr id="315400" name="Picture 8" descr="Monodisp"/>
          <p:cNvPicPr>
            <a:picLocks noChangeAspect="1" noChangeArrowheads="1"/>
          </p:cNvPicPr>
          <p:nvPr/>
        </p:nvPicPr>
        <p:blipFill>
          <a:blip r:embed="rId5"/>
          <a:srcRect/>
          <a:stretch>
            <a:fillRect/>
          </a:stretch>
        </p:blipFill>
        <p:spPr bwMode="auto">
          <a:xfrm>
            <a:off x="1187450" y="1052513"/>
            <a:ext cx="6335713" cy="3397250"/>
          </a:xfrm>
          <a:prstGeom prst="rect">
            <a:avLst/>
          </a:prstGeom>
          <a:solidFill>
            <a:schemeClr val="bg1"/>
          </a:solidFill>
          <a:ln w="9525">
            <a:solidFill>
              <a:schemeClr val="tx1"/>
            </a:solidFill>
            <a:miter lim="800000"/>
            <a:headEnd/>
            <a:tailEnd/>
          </a:ln>
        </p:spPr>
      </p:pic>
      <p:graphicFrame>
        <p:nvGraphicFramePr>
          <p:cNvPr id="315401" name="Object 9"/>
          <p:cNvGraphicFramePr>
            <a:graphicFrameLocks noChangeAspect="1"/>
          </p:cNvGraphicFramePr>
          <p:nvPr/>
        </p:nvGraphicFramePr>
        <p:xfrm>
          <a:off x="282575" y="5816600"/>
          <a:ext cx="3041650" cy="614363"/>
        </p:xfrm>
        <a:graphic>
          <a:graphicData uri="http://schemas.openxmlformats.org/presentationml/2006/ole">
            <mc:AlternateContent xmlns:mc="http://schemas.openxmlformats.org/markup-compatibility/2006">
              <mc:Choice xmlns:v="urn:schemas-microsoft-com:vml" Requires="v">
                <p:oleObj spid="_x0000_s315614" name="Equation" r:id="rId6" imgW="2438280" imgH="419040" progId="Equation.DSMT4">
                  <p:embed/>
                </p:oleObj>
              </mc:Choice>
              <mc:Fallback>
                <p:oleObj name="Equation" r:id="rId6" imgW="2438280" imgH="41904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575" y="5816600"/>
                        <a:ext cx="3041650"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5403" name="Object 11"/>
          <p:cNvGraphicFramePr>
            <a:graphicFrameLocks noChangeAspect="1"/>
          </p:cNvGraphicFramePr>
          <p:nvPr/>
        </p:nvGraphicFramePr>
        <p:xfrm>
          <a:off x="2335213" y="1195388"/>
          <a:ext cx="2439987" cy="695325"/>
        </p:xfrm>
        <a:graphic>
          <a:graphicData uri="http://schemas.openxmlformats.org/presentationml/2006/ole">
            <mc:AlternateContent xmlns:mc="http://schemas.openxmlformats.org/markup-compatibility/2006">
              <mc:Choice xmlns:v="urn:schemas-microsoft-com:vml" Requires="v">
                <p:oleObj spid="_x0000_s315615" name="Equation" r:id="rId8" imgW="1562040" imgH="444240" progId="Equation.DSMT4">
                  <p:embed/>
                </p:oleObj>
              </mc:Choice>
              <mc:Fallback>
                <p:oleObj name="Equation" r:id="rId8" imgW="1562040" imgH="444240" progId="Equation.DSMT4">
                  <p:embed/>
                  <p:pic>
                    <p:nvPicPr>
                      <p:cNvPr id="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5213" y="1195388"/>
                        <a:ext cx="2439987"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5404" name="Line 12"/>
          <p:cNvSpPr>
            <a:spLocks noChangeShapeType="1"/>
          </p:cNvSpPr>
          <p:nvPr/>
        </p:nvSpPr>
        <p:spPr bwMode="auto">
          <a:xfrm flipV="1">
            <a:off x="6804025" y="1196975"/>
            <a:ext cx="504825" cy="1727200"/>
          </a:xfrm>
          <a:prstGeom prst="line">
            <a:avLst/>
          </a:prstGeom>
          <a:noFill/>
          <a:ln w="9525">
            <a:solidFill>
              <a:srgbClr val="FF0000"/>
            </a:solidFill>
            <a:round/>
            <a:headEnd/>
            <a:tailEnd type="triangle" w="med" len="med"/>
          </a:ln>
          <a:effectLst/>
        </p:spPr>
        <p:txBody>
          <a:bodyPr/>
          <a:lstStyle/>
          <a:p>
            <a:endParaRPr lang="en-GB"/>
          </a:p>
        </p:txBody>
      </p:sp>
      <p:sp>
        <p:nvSpPr>
          <p:cNvPr id="315405" name="Line 13"/>
          <p:cNvSpPr>
            <a:spLocks noChangeShapeType="1"/>
          </p:cNvSpPr>
          <p:nvPr/>
        </p:nvSpPr>
        <p:spPr bwMode="auto">
          <a:xfrm flipV="1">
            <a:off x="5270500" y="1341438"/>
            <a:ext cx="1389063" cy="3651250"/>
          </a:xfrm>
          <a:prstGeom prst="line">
            <a:avLst/>
          </a:prstGeom>
          <a:noFill/>
          <a:ln w="9525">
            <a:solidFill>
              <a:srgbClr val="0033CC"/>
            </a:solidFill>
            <a:round/>
            <a:headEnd/>
            <a:tailEnd type="triangle" w="med" len="med"/>
          </a:ln>
          <a:effectLst/>
        </p:spPr>
        <p:txBody>
          <a:bodyPr/>
          <a:lstStyle/>
          <a:p>
            <a:endParaRPr lang="en-GB"/>
          </a:p>
        </p:txBody>
      </p:sp>
      <p:sp>
        <p:nvSpPr>
          <p:cNvPr id="315406" name="Text Box 14"/>
          <p:cNvSpPr txBox="1">
            <a:spLocks noChangeArrowheads="1"/>
          </p:cNvSpPr>
          <p:nvPr/>
        </p:nvSpPr>
        <p:spPr bwMode="auto">
          <a:xfrm>
            <a:off x="1719263" y="98425"/>
            <a:ext cx="6988175" cy="701675"/>
          </a:xfrm>
          <a:prstGeom prst="rect">
            <a:avLst/>
          </a:prstGeom>
          <a:solidFill>
            <a:srgbClr val="0000FF"/>
          </a:solidFill>
          <a:ln w="9525" algn="ctr">
            <a:noFill/>
            <a:miter lim="800000"/>
            <a:headEnd/>
            <a:tailEnd/>
          </a:ln>
          <a:effectLst/>
        </p:spPr>
        <p:txBody>
          <a:bodyPr>
            <a:spAutoFit/>
          </a:bodyPr>
          <a:lstStyle/>
          <a:p>
            <a:r>
              <a:rPr lang="en-GB" sz="4000">
                <a:solidFill>
                  <a:schemeClr val="bg1"/>
                </a:solidFill>
                <a:latin typeface="Times" pitchFamily="18" charset="0"/>
              </a:rPr>
              <a:t>1.1 NLSF Design - Bandwidth</a:t>
            </a:r>
            <a:endParaRPr lang="en-US" sz="4000" b="0">
              <a:solidFill>
                <a:schemeClr val="bg1"/>
              </a:solidFill>
              <a:latin typeface="Arial" charset="0"/>
            </a:endParaRPr>
          </a:p>
        </p:txBody>
      </p:sp>
      <p:pic>
        <p:nvPicPr>
          <p:cNvPr id="315397" name="Picture 5" descr="DE0083H"/>
          <p:cNvPicPr>
            <a:picLocks noChangeAspect="1" noChangeArrowheads="1"/>
          </p:cNvPicPr>
          <p:nvPr/>
        </p:nvPicPr>
        <p:blipFill>
          <a:blip r:embed="rId3" cstate="print"/>
          <a:srcRect/>
          <a:stretch>
            <a:fillRect/>
          </a:stretch>
        </p:blipFill>
        <p:spPr bwMode="auto">
          <a:xfrm>
            <a:off x="4787900" y="3011488"/>
            <a:ext cx="3960813" cy="706437"/>
          </a:xfrm>
          <a:prstGeom prst="rect">
            <a:avLst/>
          </a:prstGeom>
          <a:noFill/>
        </p:spPr>
      </p:pic>
      <p:pic>
        <p:nvPicPr>
          <p:cNvPr id="315399" name="Picture 7" descr="ee_dp_set9m9"/>
          <p:cNvPicPr>
            <a:picLocks noChangeAspect="1" noChangeArrowheads="1"/>
          </p:cNvPicPr>
          <p:nvPr/>
        </p:nvPicPr>
        <p:blipFill>
          <a:blip r:embed="rId10"/>
          <a:srcRect/>
          <a:stretch>
            <a:fillRect/>
          </a:stretch>
        </p:blipFill>
        <p:spPr bwMode="auto">
          <a:xfrm>
            <a:off x="4572000" y="2781300"/>
            <a:ext cx="4608513" cy="812800"/>
          </a:xfrm>
          <a:prstGeom prst="rect">
            <a:avLst/>
          </a:prstGeom>
          <a:noFill/>
        </p:spPr>
      </p:pic>
      <p:sp>
        <p:nvSpPr>
          <p:cNvPr id="315407" name="Text Box 15"/>
          <p:cNvSpPr txBox="1">
            <a:spLocks noChangeArrowheads="1"/>
          </p:cNvSpPr>
          <p:nvPr/>
        </p:nvSpPr>
        <p:spPr bwMode="auto">
          <a:xfrm>
            <a:off x="228600" y="4562475"/>
            <a:ext cx="4068763" cy="427038"/>
          </a:xfrm>
          <a:prstGeom prst="rect">
            <a:avLst/>
          </a:prstGeom>
          <a:noFill/>
          <a:ln w="9525">
            <a:noFill/>
            <a:miter lim="800000"/>
            <a:headEnd/>
            <a:tailEnd/>
          </a:ln>
          <a:effectLst/>
        </p:spPr>
        <p:txBody>
          <a:bodyPr>
            <a:spAutoFit/>
          </a:bodyPr>
          <a:lstStyle/>
          <a:p>
            <a:pPr algn="l" eaLnBrk="0" hangingPunct="0">
              <a:spcBef>
                <a:spcPct val="50000"/>
              </a:spcBef>
              <a:buFont typeface="Wingdings" pitchFamily="2" charset="2"/>
              <a:buNone/>
            </a:pPr>
            <a:r>
              <a:rPr lang="en-GB" sz="2200">
                <a:ea typeface="ＭＳ Ｐゴシック" pitchFamily="34" charset="-128"/>
                <a:cs typeface="Angsana New" pitchFamily="18" charset="-34"/>
              </a:rPr>
              <a:t>1. Fundamental mode</a:t>
            </a:r>
            <a:endParaRPr lang="th-TH" sz="2200">
              <a:ea typeface="ＭＳ Ｐゴシック" pitchFamily="34" charset="-128"/>
              <a:cs typeface="Angsana New" pitchFamily="18" charset="-34"/>
            </a:endParaRPr>
          </a:p>
        </p:txBody>
      </p:sp>
      <p:sp>
        <p:nvSpPr>
          <p:cNvPr id="315408" name="Text Box 16"/>
          <p:cNvSpPr txBox="1">
            <a:spLocks noChangeArrowheads="1"/>
          </p:cNvSpPr>
          <p:nvPr/>
        </p:nvSpPr>
        <p:spPr bwMode="auto">
          <a:xfrm>
            <a:off x="254000" y="5108575"/>
            <a:ext cx="4068763" cy="762000"/>
          </a:xfrm>
          <a:prstGeom prst="rect">
            <a:avLst/>
          </a:prstGeom>
          <a:noFill/>
          <a:ln w="9525">
            <a:noFill/>
            <a:miter lim="800000"/>
            <a:headEnd/>
            <a:tailEnd/>
          </a:ln>
          <a:effectLst/>
        </p:spPr>
        <p:txBody>
          <a:bodyPr>
            <a:spAutoFit/>
          </a:bodyPr>
          <a:lstStyle/>
          <a:p>
            <a:pPr algn="l" eaLnBrk="0" hangingPunct="0">
              <a:spcBef>
                <a:spcPct val="50000"/>
              </a:spcBef>
              <a:buFont typeface="Wingdings" pitchFamily="2" charset="2"/>
              <a:buNone/>
            </a:pPr>
            <a:r>
              <a:rPr lang="en-GB" sz="2200">
                <a:ea typeface="ＭＳ Ｐゴシック" pitchFamily="34" charset="-128"/>
                <a:cs typeface="Angsana New" pitchFamily="18" charset="-34"/>
              </a:rPr>
              <a:t>2. Nearest mode (f</a:t>
            </a:r>
            <a:r>
              <a:rPr lang="en-GB" sz="2200" baseline="-25000">
                <a:ea typeface="ＭＳ Ｐゴシック" pitchFamily="34" charset="-128"/>
                <a:cs typeface="Angsana New" pitchFamily="18" charset="-34"/>
              </a:rPr>
              <a:t>8</a:t>
            </a:r>
            <a:r>
              <a:rPr lang="en-GB" sz="2200" baseline="-25000">
                <a:ea typeface="ＭＳ Ｐゴシック" pitchFamily="34" charset="-128"/>
                <a:cs typeface="Angsana New" pitchFamily="18" charset="-34"/>
                <a:sym typeface="Symbol" pitchFamily="18" charset="2"/>
              </a:rPr>
              <a:t>/9</a:t>
            </a:r>
            <a:r>
              <a:rPr lang="en-GB" sz="2200">
                <a:ea typeface="ＭＳ Ｐゴシック" pitchFamily="34" charset="-128"/>
                <a:cs typeface="Angsana New" pitchFamily="18" charset="-34"/>
              </a:rPr>
              <a:t>) closely separated: </a:t>
            </a:r>
            <a:endParaRPr lang="th-TH" sz="2200">
              <a:ea typeface="ＭＳ Ｐゴシック" pitchFamily="34" charset="-128"/>
              <a:cs typeface="Angsana New" pitchFamily="18"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5399"/>
                                        </p:tgtEl>
                                        <p:attrNameLst>
                                          <p:attrName>style.visibility</p:attrName>
                                        </p:attrNameLst>
                                      </p:cBhvr>
                                      <p:to>
                                        <p:strVal val="visible"/>
                                      </p:to>
                                    </p:set>
                                    <p:animEffect transition="in" filter="fade">
                                      <p:cBhvr>
                                        <p:cTn id="7" dur="500"/>
                                        <p:tgtEl>
                                          <p:spTgt spid="31539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5404"/>
                                        </p:tgtEl>
                                        <p:attrNameLst>
                                          <p:attrName>style.visibility</p:attrName>
                                        </p:attrNameLst>
                                      </p:cBhvr>
                                      <p:to>
                                        <p:strVal val="visible"/>
                                      </p:to>
                                    </p:set>
                                    <p:animEffect transition="in" filter="fade">
                                      <p:cBhvr>
                                        <p:cTn id="10" dur="500"/>
                                        <p:tgtEl>
                                          <p:spTgt spid="31540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5407"/>
                                        </p:tgtEl>
                                        <p:attrNameLst>
                                          <p:attrName>style.visibility</p:attrName>
                                        </p:attrNameLst>
                                      </p:cBhvr>
                                      <p:to>
                                        <p:strVal val="visible"/>
                                      </p:to>
                                    </p:set>
                                    <p:animEffect transition="in" filter="fade">
                                      <p:cBhvr>
                                        <p:cTn id="13" dur="500"/>
                                        <p:tgtEl>
                                          <p:spTgt spid="31540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15405"/>
                                        </p:tgtEl>
                                        <p:attrNameLst>
                                          <p:attrName>style.visibility</p:attrName>
                                        </p:attrNameLst>
                                      </p:cBhvr>
                                      <p:to>
                                        <p:strVal val="visible"/>
                                      </p:to>
                                    </p:set>
                                    <p:animEffect transition="in" filter="fade">
                                      <p:cBhvr>
                                        <p:cTn id="18" dur="500"/>
                                        <p:tgtEl>
                                          <p:spTgt spid="315405"/>
                                        </p:tgtEl>
                                      </p:cBhvr>
                                    </p:animEffect>
                                  </p:childTnLst>
                                </p:cTn>
                              </p:par>
                              <p:par>
                                <p:cTn id="19" presetID="10" presetClass="entr" presetSubtype="0" fill="hold" nodeType="withEffect">
                                  <p:stCondLst>
                                    <p:cond delay="0"/>
                                  </p:stCondLst>
                                  <p:childTnLst>
                                    <p:set>
                                      <p:cBhvr>
                                        <p:cTn id="20" dur="1" fill="hold">
                                          <p:stCondLst>
                                            <p:cond delay="0"/>
                                          </p:stCondLst>
                                        </p:cTn>
                                        <p:tgtEl>
                                          <p:spTgt spid="315398"/>
                                        </p:tgtEl>
                                        <p:attrNameLst>
                                          <p:attrName>style.visibility</p:attrName>
                                        </p:attrNameLst>
                                      </p:cBhvr>
                                      <p:to>
                                        <p:strVal val="visible"/>
                                      </p:to>
                                    </p:set>
                                    <p:animEffect transition="in" filter="fade">
                                      <p:cBhvr>
                                        <p:cTn id="21" dur="500"/>
                                        <p:tgtEl>
                                          <p:spTgt spid="315398"/>
                                        </p:tgtEl>
                                      </p:cBhvr>
                                    </p:animEffect>
                                  </p:childTnLst>
                                </p:cTn>
                              </p:par>
                              <p:par>
                                <p:cTn id="22" presetID="10" presetClass="entr" presetSubtype="0" fill="hold" nodeType="withEffect">
                                  <p:stCondLst>
                                    <p:cond delay="0"/>
                                  </p:stCondLst>
                                  <p:childTnLst>
                                    <p:set>
                                      <p:cBhvr>
                                        <p:cTn id="23" dur="1" fill="hold">
                                          <p:stCondLst>
                                            <p:cond delay="0"/>
                                          </p:stCondLst>
                                        </p:cTn>
                                        <p:tgtEl>
                                          <p:spTgt spid="315401"/>
                                        </p:tgtEl>
                                        <p:attrNameLst>
                                          <p:attrName>style.visibility</p:attrName>
                                        </p:attrNameLst>
                                      </p:cBhvr>
                                      <p:to>
                                        <p:strVal val="visible"/>
                                      </p:to>
                                    </p:set>
                                    <p:animEffect transition="in" filter="fade">
                                      <p:cBhvr>
                                        <p:cTn id="24" dur="500"/>
                                        <p:tgtEl>
                                          <p:spTgt spid="31540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5408"/>
                                        </p:tgtEl>
                                        <p:attrNameLst>
                                          <p:attrName>style.visibility</p:attrName>
                                        </p:attrNameLst>
                                      </p:cBhvr>
                                      <p:to>
                                        <p:strVal val="visible"/>
                                      </p:to>
                                    </p:set>
                                    <p:animEffect transition="in" filter="fade">
                                      <p:cBhvr>
                                        <p:cTn id="27" dur="500"/>
                                        <p:tgtEl>
                                          <p:spTgt spid="31540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15396"/>
                                        </p:tgtEl>
                                        <p:attrNameLst>
                                          <p:attrName>style.visibility</p:attrName>
                                        </p:attrNameLst>
                                      </p:cBhvr>
                                      <p:to>
                                        <p:strVal val="visible"/>
                                      </p:to>
                                    </p:set>
                                    <p:animEffect transition="in" filter="fade">
                                      <p:cBhvr>
                                        <p:cTn id="32" dur="500"/>
                                        <p:tgtEl>
                                          <p:spTgt spid="315396"/>
                                        </p:tgtEl>
                                      </p:cBhvr>
                                    </p:animEffect>
                                  </p:childTnLst>
                                </p:cTn>
                              </p:par>
                              <p:par>
                                <p:cTn id="33" presetID="10" presetClass="entr" presetSubtype="0" fill="hold" nodeType="withEffect">
                                  <p:stCondLst>
                                    <p:cond delay="0"/>
                                  </p:stCondLst>
                                  <p:childTnLst>
                                    <p:set>
                                      <p:cBhvr>
                                        <p:cTn id="34" dur="1" fill="hold">
                                          <p:stCondLst>
                                            <p:cond delay="0"/>
                                          </p:stCondLst>
                                        </p:cTn>
                                        <p:tgtEl>
                                          <p:spTgt spid="315397"/>
                                        </p:tgtEl>
                                        <p:attrNameLst>
                                          <p:attrName>style.visibility</p:attrName>
                                        </p:attrNameLst>
                                      </p:cBhvr>
                                      <p:to>
                                        <p:strVal val="visible"/>
                                      </p:to>
                                    </p:set>
                                    <p:animEffect transition="in" filter="fade">
                                      <p:cBhvr>
                                        <p:cTn id="35" dur="500"/>
                                        <p:tgtEl>
                                          <p:spTgt spid="315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404" grpId="0" animBg="1"/>
      <p:bldP spid="315405" grpId="0" animBg="1"/>
      <p:bldP spid="315407" grpId="0"/>
      <p:bldP spid="31540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2"/>
          <p:cNvPicPr>
            <a:picLocks noChangeAspect="1" noChangeArrowheads="1"/>
          </p:cNvPicPr>
          <p:nvPr/>
        </p:nvPicPr>
        <p:blipFill>
          <a:blip r:embed="rId2" cstate="print"/>
          <a:srcRect/>
          <a:stretch>
            <a:fillRect/>
          </a:stretch>
        </p:blipFill>
        <p:spPr bwMode="auto">
          <a:xfrm>
            <a:off x="1257300" y="2678113"/>
            <a:ext cx="3122613" cy="906462"/>
          </a:xfrm>
          <a:prstGeom prst="rect">
            <a:avLst/>
          </a:prstGeom>
          <a:noFill/>
        </p:spPr>
      </p:pic>
      <p:pic>
        <p:nvPicPr>
          <p:cNvPr id="263171" name="Picture 3" descr="fig13"/>
          <p:cNvPicPr>
            <a:picLocks noChangeAspect="1" noChangeArrowheads="1"/>
          </p:cNvPicPr>
          <p:nvPr/>
        </p:nvPicPr>
        <p:blipFill>
          <a:blip r:embed="rId3"/>
          <a:srcRect/>
          <a:stretch>
            <a:fillRect/>
          </a:stretch>
        </p:blipFill>
        <p:spPr bwMode="auto">
          <a:xfrm>
            <a:off x="4784725" y="4132263"/>
            <a:ext cx="4032250" cy="2217737"/>
          </a:xfrm>
          <a:prstGeom prst="rect">
            <a:avLst/>
          </a:prstGeom>
          <a:noFill/>
        </p:spPr>
      </p:pic>
      <p:pic>
        <p:nvPicPr>
          <p:cNvPr id="263172" name="Picture 4" descr="fig14"/>
          <p:cNvPicPr>
            <a:picLocks noChangeAspect="1" noChangeArrowheads="1"/>
          </p:cNvPicPr>
          <p:nvPr/>
        </p:nvPicPr>
        <p:blipFill>
          <a:blip r:embed="rId4"/>
          <a:srcRect/>
          <a:stretch>
            <a:fillRect/>
          </a:stretch>
        </p:blipFill>
        <p:spPr bwMode="auto">
          <a:xfrm>
            <a:off x="628650" y="4033838"/>
            <a:ext cx="4032250" cy="2273300"/>
          </a:xfrm>
          <a:prstGeom prst="rect">
            <a:avLst/>
          </a:prstGeom>
          <a:noFill/>
        </p:spPr>
      </p:pic>
      <p:sp>
        <p:nvSpPr>
          <p:cNvPr id="263173" name="Text Box 5"/>
          <p:cNvSpPr txBox="1">
            <a:spLocks noChangeArrowheads="1"/>
          </p:cNvSpPr>
          <p:nvPr/>
        </p:nvSpPr>
        <p:spPr bwMode="auto">
          <a:xfrm>
            <a:off x="322263" y="98425"/>
            <a:ext cx="8610600" cy="1311275"/>
          </a:xfrm>
          <a:prstGeom prst="rect">
            <a:avLst/>
          </a:prstGeom>
          <a:solidFill>
            <a:srgbClr val="0000FF"/>
          </a:solidFill>
          <a:ln w="9525" algn="ctr">
            <a:noFill/>
            <a:miter lim="800000"/>
            <a:headEnd/>
            <a:tailEnd/>
          </a:ln>
          <a:effectLst/>
        </p:spPr>
        <p:txBody>
          <a:bodyPr>
            <a:spAutoFit/>
          </a:bodyPr>
          <a:lstStyle/>
          <a:p>
            <a:pPr marL="457200" indent="-457200">
              <a:buFontTx/>
              <a:buAutoNum type="arabicPeriod"/>
            </a:pPr>
            <a:r>
              <a:rPr lang="en-GB" sz="4000">
                <a:solidFill>
                  <a:schemeClr val="bg1"/>
                </a:solidFill>
                <a:latin typeface="Times" pitchFamily="18" charset="0"/>
              </a:rPr>
              <a:t>1 NLSF Design </a:t>
            </a:r>
          </a:p>
          <a:p>
            <a:pPr marL="457200" indent="-457200"/>
            <a:r>
              <a:rPr lang="en-GB" sz="4000">
                <a:solidFill>
                  <a:schemeClr val="bg1"/>
                </a:solidFill>
                <a:latin typeface="Times" pitchFamily="18" charset="0"/>
              </a:rPr>
              <a:t>–Overall Surface Fields</a:t>
            </a:r>
            <a:endParaRPr lang="en-US" sz="4000" b="0">
              <a:solidFill>
                <a:schemeClr val="bg1"/>
              </a:solidFill>
              <a:latin typeface="Arial" charset="0"/>
            </a:endParaRPr>
          </a:p>
        </p:txBody>
      </p:sp>
      <p:sp>
        <p:nvSpPr>
          <p:cNvPr id="263174" name="Text Box 6"/>
          <p:cNvSpPr txBox="1">
            <a:spLocks noChangeArrowheads="1"/>
          </p:cNvSpPr>
          <p:nvPr/>
        </p:nvSpPr>
        <p:spPr bwMode="auto">
          <a:xfrm>
            <a:off x="0" y="1362075"/>
            <a:ext cx="8678863" cy="1600200"/>
          </a:xfrm>
          <a:prstGeom prst="rect">
            <a:avLst/>
          </a:prstGeom>
          <a:noFill/>
          <a:ln w="9525">
            <a:noFill/>
            <a:miter lim="800000"/>
            <a:headEnd/>
            <a:tailEnd/>
          </a:ln>
          <a:effectLst/>
        </p:spPr>
        <p:txBody>
          <a:bodyPr>
            <a:spAutoFit/>
          </a:bodyPr>
          <a:lstStyle/>
          <a:p>
            <a:pPr algn="l" eaLnBrk="0" hangingPunct="0">
              <a:spcBef>
                <a:spcPct val="50000"/>
              </a:spcBef>
              <a:buFont typeface="Wingdings" pitchFamily="2" charset="2"/>
              <a:buChar char="Ø"/>
            </a:pPr>
            <a:r>
              <a:rPr lang="en-US" sz="2200">
                <a:ea typeface="ＭＳ Ｐゴシック" pitchFamily="34" charset="-128"/>
                <a:cs typeface="Angsana New" pitchFamily="18" charset="-34"/>
              </a:rPr>
              <a:t>Earlier alternate designs were limited by field emission which occurred in the end cells.</a:t>
            </a:r>
          </a:p>
          <a:p>
            <a:pPr algn="l" eaLnBrk="0" hangingPunct="0">
              <a:spcBef>
                <a:spcPct val="50000"/>
              </a:spcBef>
              <a:buFont typeface="Wingdings" pitchFamily="2" charset="2"/>
              <a:buChar char="Ø"/>
            </a:pPr>
            <a:r>
              <a:rPr lang="en-US" sz="2200">
                <a:ea typeface="ＭＳ Ｐゴシック" pitchFamily="34" charset="-128"/>
                <a:cs typeface="Angsana New" pitchFamily="18" charset="-34"/>
              </a:rPr>
              <a:t>HFSS simulations indicate that NLSF cavity does not suffer from this problem.</a:t>
            </a:r>
            <a:endParaRPr lang="th-TH" sz="2200">
              <a:ea typeface="ＭＳ Ｐゴシック" pitchFamily="34" charset="-128"/>
              <a:cs typeface="Angsana New" pitchFamily="18" charset="-34"/>
            </a:endParaRPr>
          </a:p>
        </p:txBody>
      </p:sp>
      <p:sp>
        <p:nvSpPr>
          <p:cNvPr id="263175" name="Text Box 7"/>
          <p:cNvSpPr txBox="1">
            <a:spLocks noChangeArrowheads="1"/>
          </p:cNvSpPr>
          <p:nvPr/>
        </p:nvSpPr>
        <p:spPr bwMode="auto">
          <a:xfrm>
            <a:off x="1114425" y="3683000"/>
            <a:ext cx="3663950" cy="366713"/>
          </a:xfrm>
          <a:prstGeom prst="rect">
            <a:avLst/>
          </a:prstGeom>
          <a:noFill/>
          <a:ln w="9525">
            <a:noFill/>
            <a:miter lim="800000"/>
            <a:headEnd/>
            <a:tailEnd/>
          </a:ln>
          <a:effectLst/>
        </p:spPr>
        <p:txBody>
          <a:bodyPr wrap="none">
            <a:spAutoFit/>
          </a:bodyPr>
          <a:lstStyle/>
          <a:p>
            <a:pPr algn="l"/>
            <a:r>
              <a:rPr lang="en-GB"/>
              <a:t>Surface Magnetic Field/Accel. Field</a:t>
            </a:r>
            <a:endParaRPr lang="en-US"/>
          </a:p>
        </p:txBody>
      </p:sp>
      <p:sp>
        <p:nvSpPr>
          <p:cNvPr id="263176" name="Text Box 8"/>
          <p:cNvSpPr txBox="1">
            <a:spLocks noChangeArrowheads="1"/>
          </p:cNvSpPr>
          <p:nvPr/>
        </p:nvSpPr>
        <p:spPr bwMode="auto">
          <a:xfrm>
            <a:off x="5102225" y="3708400"/>
            <a:ext cx="3511550" cy="366713"/>
          </a:xfrm>
          <a:prstGeom prst="rect">
            <a:avLst/>
          </a:prstGeom>
          <a:noFill/>
          <a:ln w="9525">
            <a:noFill/>
            <a:miter lim="800000"/>
            <a:headEnd/>
            <a:tailEnd/>
          </a:ln>
          <a:effectLst/>
        </p:spPr>
        <p:txBody>
          <a:bodyPr wrap="none">
            <a:spAutoFit/>
          </a:bodyPr>
          <a:lstStyle/>
          <a:p>
            <a:pPr algn="l"/>
            <a:r>
              <a:rPr lang="en-GB"/>
              <a:t>Surface Electric Field/Accel. Field</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2" descr="fig5"/>
          <p:cNvPicPr>
            <a:picLocks noChangeAspect="1" noChangeArrowheads="1"/>
          </p:cNvPicPr>
          <p:nvPr/>
        </p:nvPicPr>
        <p:blipFill>
          <a:blip r:embed="rId2"/>
          <a:srcRect/>
          <a:stretch>
            <a:fillRect/>
          </a:stretch>
        </p:blipFill>
        <p:spPr bwMode="auto">
          <a:xfrm>
            <a:off x="3436938" y="752475"/>
            <a:ext cx="5400675" cy="3090863"/>
          </a:xfrm>
          <a:prstGeom prst="rect">
            <a:avLst/>
          </a:prstGeom>
          <a:solidFill>
            <a:schemeClr val="bg1"/>
          </a:solidFill>
        </p:spPr>
      </p:pic>
      <p:pic>
        <p:nvPicPr>
          <p:cNvPr id="264195" name="Picture 3" descr="fig5"/>
          <p:cNvPicPr>
            <a:picLocks noChangeAspect="1" noChangeArrowheads="1"/>
          </p:cNvPicPr>
          <p:nvPr/>
        </p:nvPicPr>
        <p:blipFill>
          <a:blip r:embed="rId3"/>
          <a:srcRect/>
          <a:stretch>
            <a:fillRect/>
          </a:stretch>
        </p:blipFill>
        <p:spPr bwMode="auto">
          <a:xfrm>
            <a:off x="3683000" y="3873500"/>
            <a:ext cx="5216525" cy="2984500"/>
          </a:xfrm>
          <a:prstGeom prst="rect">
            <a:avLst/>
          </a:prstGeom>
          <a:solidFill>
            <a:schemeClr val="bg1"/>
          </a:solidFill>
        </p:spPr>
      </p:pic>
      <p:sp>
        <p:nvSpPr>
          <p:cNvPr id="264196" name="Text Box 4"/>
          <p:cNvSpPr txBox="1">
            <a:spLocks noChangeArrowheads="1"/>
          </p:cNvSpPr>
          <p:nvPr/>
        </p:nvSpPr>
        <p:spPr bwMode="auto">
          <a:xfrm>
            <a:off x="0" y="98425"/>
            <a:ext cx="9144000" cy="701675"/>
          </a:xfrm>
          <a:prstGeom prst="rect">
            <a:avLst/>
          </a:prstGeom>
          <a:solidFill>
            <a:srgbClr val="0000FF"/>
          </a:solidFill>
          <a:ln w="9525" algn="ctr">
            <a:noFill/>
            <a:miter lim="800000"/>
            <a:headEnd/>
            <a:tailEnd/>
          </a:ln>
          <a:effectLst/>
        </p:spPr>
        <p:txBody>
          <a:bodyPr>
            <a:spAutoFit/>
          </a:bodyPr>
          <a:lstStyle/>
          <a:p>
            <a:r>
              <a:rPr lang="en-GB" sz="4000">
                <a:solidFill>
                  <a:schemeClr val="bg1"/>
                </a:solidFill>
                <a:latin typeface="Times" pitchFamily="18" charset="0"/>
              </a:rPr>
              <a:t>1.1 HOM Properties of NLSF Cavity</a:t>
            </a:r>
            <a:endParaRPr lang="en-US" sz="4000" b="0">
              <a:solidFill>
                <a:schemeClr val="bg1"/>
              </a:solidFill>
              <a:latin typeface="Arial" charset="0"/>
            </a:endParaRPr>
          </a:p>
        </p:txBody>
      </p:sp>
      <p:sp>
        <p:nvSpPr>
          <p:cNvPr id="264197" name="Text Box 5"/>
          <p:cNvSpPr txBox="1">
            <a:spLocks noChangeArrowheads="1"/>
          </p:cNvSpPr>
          <p:nvPr/>
        </p:nvSpPr>
        <p:spPr bwMode="auto">
          <a:xfrm>
            <a:off x="71438" y="866775"/>
            <a:ext cx="3459162" cy="5789613"/>
          </a:xfrm>
          <a:prstGeom prst="rect">
            <a:avLst/>
          </a:prstGeom>
          <a:noFill/>
          <a:ln w="9525">
            <a:noFill/>
            <a:miter lim="800000"/>
            <a:headEnd/>
            <a:tailEnd/>
          </a:ln>
          <a:effectLst/>
        </p:spPr>
        <p:txBody>
          <a:bodyPr>
            <a:spAutoFit/>
          </a:bodyPr>
          <a:lstStyle/>
          <a:p>
            <a:pPr algn="l" eaLnBrk="0" hangingPunct="0">
              <a:spcBef>
                <a:spcPct val="50000"/>
              </a:spcBef>
              <a:buFont typeface="Wingdings" pitchFamily="2" charset="2"/>
              <a:buChar char="Ø"/>
            </a:pPr>
            <a:r>
              <a:rPr lang="en-US" sz="2200">
                <a:ea typeface="ＭＳ Ｐゴシック" pitchFamily="34" charset="-128"/>
              </a:rPr>
              <a:t>Higher order multipoles investigated for full 9-cell cavity</a:t>
            </a:r>
          </a:p>
          <a:p>
            <a:pPr algn="l" eaLnBrk="0" hangingPunct="0">
              <a:spcBef>
                <a:spcPct val="50000"/>
              </a:spcBef>
              <a:buFont typeface="Wingdings" pitchFamily="2" charset="2"/>
              <a:buChar char="Ø"/>
            </a:pPr>
            <a:r>
              <a:rPr lang="en-US" sz="2200">
                <a:ea typeface="ＭＳ Ｐゴシック" pitchFamily="34" charset="-128"/>
              </a:rPr>
              <a:t>Dipoles modes will dominate emittance dilution</a:t>
            </a:r>
          </a:p>
          <a:p>
            <a:pPr algn="l" eaLnBrk="0" hangingPunct="0">
              <a:spcBef>
                <a:spcPct val="50000"/>
              </a:spcBef>
              <a:buFont typeface="Wingdings" pitchFamily="2" charset="2"/>
              <a:buChar char="Ø"/>
            </a:pPr>
            <a:r>
              <a:rPr lang="en-GB" sz="2200">
                <a:ea typeface="ＭＳ Ｐゴシック" pitchFamily="34" charset="-128"/>
              </a:rPr>
              <a:t>Corresponding transverse momentum kicks studied by calculating R/Qs.</a:t>
            </a:r>
          </a:p>
          <a:p>
            <a:pPr algn="l" eaLnBrk="0" hangingPunct="0">
              <a:spcBef>
                <a:spcPct val="50000"/>
              </a:spcBef>
              <a:buFont typeface="Wingdings" pitchFamily="2" charset="2"/>
              <a:buChar char="Ø"/>
            </a:pPr>
            <a:r>
              <a:rPr lang="en-GB" sz="2200">
                <a:ea typeface="ＭＳ Ｐゴシック" pitchFamily="34" charset="-128"/>
              </a:rPr>
              <a:t>Similar, although redistributed R/Qs as TESLA shape</a:t>
            </a:r>
          </a:p>
          <a:p>
            <a:pPr algn="l" eaLnBrk="0" hangingPunct="0">
              <a:spcBef>
                <a:spcPct val="50000"/>
              </a:spcBef>
              <a:buFont typeface="Wingdings" pitchFamily="2" charset="2"/>
              <a:buChar char="Ø"/>
            </a:pPr>
            <a:r>
              <a:rPr lang="en-GB" sz="2200">
                <a:ea typeface="ＭＳ Ｐゴシック" pitchFamily="34" charset="-128"/>
              </a:rPr>
              <a:t>Modify HOM couplers (no problems anticipated!)</a:t>
            </a:r>
            <a:endParaRPr lang="th-TH" sz="2200">
              <a:ea typeface="ＭＳ Ｐゴシック" pitchFamily="34" charset="-128"/>
              <a:cs typeface="Angsana New" pitchFamily="18" charset="-34"/>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8" descr="cockcroft_at_controls_1934"/>
          <p:cNvPicPr>
            <a:picLocks noChangeAspect="1" noChangeArrowheads="1"/>
          </p:cNvPicPr>
          <p:nvPr/>
        </p:nvPicPr>
        <p:blipFill>
          <a:blip r:embed="rId2">
            <a:lum bright="60000" contrast="-72000"/>
          </a:blip>
          <a:srcRect l="4834" r="10333" b="10962"/>
          <a:stretch>
            <a:fillRect/>
          </a:stretch>
        </p:blipFill>
        <p:spPr bwMode="auto">
          <a:xfrm>
            <a:off x="1" y="0"/>
            <a:ext cx="9144000" cy="6858000"/>
          </a:xfrm>
          <a:prstGeom prst="rect">
            <a:avLst/>
          </a:prstGeom>
          <a:noFill/>
          <a:ln w="9525">
            <a:noFill/>
            <a:miter lim="800000"/>
            <a:headEnd/>
            <a:tailEnd/>
          </a:ln>
        </p:spPr>
      </p:pic>
      <p:pic>
        <p:nvPicPr>
          <p:cNvPr id="14339" name="Picture 2"/>
          <p:cNvPicPr>
            <a:picLocks noChangeAspect="1" noChangeArrowheads="1"/>
          </p:cNvPicPr>
          <p:nvPr/>
        </p:nvPicPr>
        <p:blipFill>
          <a:blip r:embed="rId3"/>
          <a:srcRect r="278" b="2290"/>
          <a:stretch>
            <a:fillRect/>
          </a:stretch>
        </p:blipFill>
        <p:spPr bwMode="auto">
          <a:xfrm>
            <a:off x="2232819" y="5247022"/>
            <a:ext cx="1741066" cy="1238091"/>
          </a:xfrm>
          <a:prstGeom prst="rect">
            <a:avLst/>
          </a:prstGeom>
          <a:noFill/>
          <a:ln w="9525">
            <a:noFill/>
            <a:miter lim="800000"/>
            <a:headEnd/>
            <a:tailEnd/>
          </a:ln>
        </p:spPr>
      </p:pic>
      <p:pic>
        <p:nvPicPr>
          <p:cNvPr id="14340" name="Picture 2057" descr="UOMHQ"/>
          <p:cNvPicPr>
            <a:picLocks noChangeAspect="1" noChangeArrowheads="1"/>
          </p:cNvPicPr>
          <p:nvPr/>
        </p:nvPicPr>
        <p:blipFill>
          <a:blip r:embed="rId4"/>
          <a:srcRect/>
          <a:stretch>
            <a:fillRect/>
          </a:stretch>
        </p:blipFill>
        <p:spPr bwMode="auto">
          <a:xfrm>
            <a:off x="7900988" y="5689485"/>
            <a:ext cx="1243012" cy="1066800"/>
          </a:xfrm>
          <a:prstGeom prst="rect">
            <a:avLst/>
          </a:prstGeom>
          <a:noFill/>
          <a:ln w="9525">
            <a:noFill/>
            <a:miter lim="800000"/>
            <a:headEnd/>
            <a:tailEnd/>
          </a:ln>
        </p:spPr>
      </p:pic>
      <p:pic>
        <p:nvPicPr>
          <p:cNvPr id="14341" name="Picture 14" descr="CI_logo_smaller"/>
          <p:cNvPicPr>
            <a:picLocks noChangeAspect="1" noChangeArrowheads="1"/>
          </p:cNvPicPr>
          <p:nvPr/>
        </p:nvPicPr>
        <p:blipFill>
          <a:blip r:embed="rId5"/>
          <a:srcRect/>
          <a:stretch>
            <a:fillRect/>
          </a:stretch>
        </p:blipFill>
        <p:spPr bwMode="auto">
          <a:xfrm>
            <a:off x="0" y="0"/>
            <a:ext cx="1619250" cy="914400"/>
          </a:xfrm>
          <a:prstGeom prst="rect">
            <a:avLst/>
          </a:prstGeom>
          <a:noFill/>
          <a:ln w="9525">
            <a:noFill/>
            <a:miter lim="800000"/>
            <a:headEnd/>
            <a:tailEnd/>
          </a:ln>
        </p:spPr>
      </p:pic>
      <p:pic>
        <p:nvPicPr>
          <p:cNvPr id="14342" name="Picture 2058" descr="IMG_6932.JPG"/>
          <p:cNvPicPr>
            <a:picLocks noChangeAspect="1" noChangeArrowheads="1"/>
          </p:cNvPicPr>
          <p:nvPr/>
        </p:nvPicPr>
        <p:blipFill>
          <a:blip r:embed="rId6" cstate="print"/>
          <a:srcRect/>
          <a:stretch>
            <a:fillRect/>
          </a:stretch>
        </p:blipFill>
        <p:spPr bwMode="auto">
          <a:xfrm>
            <a:off x="4895841" y="5425235"/>
            <a:ext cx="1357322" cy="904881"/>
          </a:xfrm>
          <a:prstGeom prst="rect">
            <a:avLst/>
          </a:prstGeom>
          <a:noFill/>
          <a:ln w="9525">
            <a:noFill/>
            <a:miter lim="800000"/>
            <a:headEnd/>
            <a:tailEnd/>
          </a:ln>
        </p:spPr>
      </p:pic>
      <p:pic>
        <p:nvPicPr>
          <p:cNvPr id="14343" name="Picture 4" descr="From old to new, Manchester as a modern university with a blueprint for the future."/>
          <p:cNvPicPr>
            <a:picLocks noChangeAspect="1" noChangeArrowheads="1"/>
          </p:cNvPicPr>
          <p:nvPr/>
        </p:nvPicPr>
        <p:blipFill>
          <a:blip r:embed="rId7"/>
          <a:srcRect/>
          <a:stretch>
            <a:fillRect/>
          </a:stretch>
        </p:blipFill>
        <p:spPr bwMode="auto">
          <a:xfrm>
            <a:off x="317500" y="5257800"/>
            <a:ext cx="977900" cy="1236663"/>
          </a:xfrm>
          <a:prstGeom prst="rect">
            <a:avLst/>
          </a:prstGeom>
          <a:noFill/>
          <a:ln w="9525">
            <a:noFill/>
            <a:miter lim="800000"/>
            <a:headEnd/>
            <a:tailEnd/>
          </a:ln>
        </p:spPr>
      </p:pic>
      <p:pic>
        <p:nvPicPr>
          <p:cNvPr id="14344" name="Picture 5" descr="bild1"/>
          <p:cNvPicPr>
            <a:picLocks noChangeAspect="1" noChangeArrowheads="1"/>
          </p:cNvPicPr>
          <p:nvPr/>
        </p:nvPicPr>
        <p:blipFill>
          <a:blip r:embed="rId8"/>
          <a:srcRect/>
          <a:stretch>
            <a:fillRect/>
          </a:stretch>
        </p:blipFill>
        <p:spPr bwMode="auto">
          <a:xfrm>
            <a:off x="2620964" y="153988"/>
            <a:ext cx="1554796" cy="1272365"/>
          </a:xfrm>
          <a:prstGeom prst="rect">
            <a:avLst/>
          </a:prstGeom>
          <a:noFill/>
          <a:ln w="9525">
            <a:noFill/>
            <a:miter lim="800000"/>
            <a:headEnd/>
            <a:tailEnd/>
          </a:ln>
        </p:spPr>
      </p:pic>
      <p:pic>
        <p:nvPicPr>
          <p:cNvPr id="14345" name="Picture 6" descr="luftbild_beschleuniger_ger"/>
          <p:cNvPicPr>
            <a:picLocks noChangeAspect="1" noChangeArrowheads="1"/>
          </p:cNvPicPr>
          <p:nvPr/>
        </p:nvPicPr>
        <p:blipFill>
          <a:blip r:embed="rId9"/>
          <a:srcRect/>
          <a:stretch>
            <a:fillRect/>
          </a:stretch>
        </p:blipFill>
        <p:spPr bwMode="auto">
          <a:xfrm>
            <a:off x="6253163" y="0"/>
            <a:ext cx="1881187" cy="1355725"/>
          </a:xfrm>
          <a:prstGeom prst="rect">
            <a:avLst/>
          </a:prstGeom>
          <a:noFill/>
          <a:ln w="9525">
            <a:noFill/>
            <a:miter lim="800000"/>
            <a:headEnd/>
            <a:tailEnd/>
          </a:ln>
        </p:spPr>
      </p:pic>
      <p:pic>
        <p:nvPicPr>
          <p:cNvPr id="14346" name="Picture 8" descr="Cockcroft Institute"/>
          <p:cNvPicPr>
            <a:picLocks noChangeAspect="1" noChangeArrowheads="1"/>
          </p:cNvPicPr>
          <p:nvPr/>
        </p:nvPicPr>
        <p:blipFill>
          <a:blip r:embed="rId10" cstate="print"/>
          <a:srcRect/>
          <a:stretch>
            <a:fillRect/>
          </a:stretch>
        </p:blipFill>
        <p:spPr bwMode="auto">
          <a:xfrm>
            <a:off x="6934385" y="5425235"/>
            <a:ext cx="1199965" cy="899365"/>
          </a:xfrm>
          <a:prstGeom prst="rect">
            <a:avLst/>
          </a:prstGeom>
          <a:noFill/>
          <a:ln w="9525">
            <a:noFill/>
            <a:miter lim="800000"/>
            <a:headEnd/>
            <a:tailEnd/>
          </a:ln>
        </p:spPr>
      </p:pic>
      <p:pic>
        <p:nvPicPr>
          <p:cNvPr id="14347" name="Picture 10" descr="Uni-Logo"/>
          <p:cNvPicPr>
            <a:picLocks noChangeAspect="1" noChangeArrowheads="1"/>
          </p:cNvPicPr>
          <p:nvPr/>
        </p:nvPicPr>
        <p:blipFill>
          <a:blip r:embed="rId11"/>
          <a:srcRect/>
          <a:stretch>
            <a:fillRect/>
          </a:stretch>
        </p:blipFill>
        <p:spPr bwMode="auto">
          <a:xfrm>
            <a:off x="1865313" y="227013"/>
            <a:ext cx="735012" cy="781050"/>
          </a:xfrm>
          <a:prstGeom prst="rect">
            <a:avLst/>
          </a:prstGeom>
          <a:noFill/>
          <a:ln w="9525">
            <a:noFill/>
            <a:miter lim="800000"/>
            <a:headEnd/>
            <a:tailEnd/>
          </a:ln>
        </p:spPr>
      </p:pic>
      <p:pic>
        <p:nvPicPr>
          <p:cNvPr id="14348" name="Picture 11" descr="logo_right">
            <a:hlinkClick r:id="rId12"/>
          </p:cNvPr>
          <p:cNvPicPr>
            <a:picLocks noChangeAspect="1" noChangeArrowheads="1"/>
          </p:cNvPicPr>
          <p:nvPr/>
        </p:nvPicPr>
        <p:blipFill>
          <a:blip r:embed="rId13"/>
          <a:srcRect/>
          <a:stretch>
            <a:fillRect/>
          </a:stretch>
        </p:blipFill>
        <p:spPr bwMode="auto">
          <a:xfrm>
            <a:off x="5410200" y="523875"/>
            <a:ext cx="701675" cy="419100"/>
          </a:xfrm>
          <a:prstGeom prst="rect">
            <a:avLst/>
          </a:prstGeom>
          <a:noFill/>
          <a:ln w="9525">
            <a:noFill/>
            <a:miter lim="800000"/>
            <a:headEnd/>
            <a:tailEnd/>
          </a:ln>
        </p:spPr>
      </p:pic>
      <p:pic>
        <p:nvPicPr>
          <p:cNvPr id="14349" name="Picture 12" descr="Logo von DESY in der Logo der Helmholtz-Gemeinschaft">
            <a:hlinkClick r:id="rId12"/>
          </p:cNvPr>
          <p:cNvPicPr>
            <a:picLocks noChangeAspect="1" noChangeArrowheads="1"/>
          </p:cNvPicPr>
          <p:nvPr/>
        </p:nvPicPr>
        <p:blipFill>
          <a:blip r:embed="rId14"/>
          <a:srcRect/>
          <a:stretch>
            <a:fillRect/>
          </a:stretch>
        </p:blipFill>
        <p:spPr bwMode="auto">
          <a:xfrm>
            <a:off x="5861050" y="371475"/>
            <a:ext cx="384175" cy="400050"/>
          </a:xfrm>
          <a:prstGeom prst="rect">
            <a:avLst/>
          </a:prstGeom>
          <a:noFill/>
          <a:ln w="9525">
            <a:noFill/>
            <a:miter lim="800000"/>
            <a:headEnd/>
            <a:tailEnd/>
          </a:ln>
        </p:spPr>
      </p:pic>
      <p:sp>
        <p:nvSpPr>
          <p:cNvPr id="15" name="Rectangle 2"/>
          <p:cNvSpPr>
            <a:spLocks noChangeArrowheads="1"/>
          </p:cNvSpPr>
          <p:nvPr/>
        </p:nvSpPr>
        <p:spPr bwMode="auto">
          <a:xfrm>
            <a:off x="152400" y="1426353"/>
            <a:ext cx="8839200" cy="1716895"/>
          </a:xfrm>
          <a:prstGeom prst="rect">
            <a:avLst/>
          </a:prstGeom>
          <a:solidFill>
            <a:srgbClr val="0000FF"/>
          </a:solidFill>
          <a:ln w="9525">
            <a:noFill/>
            <a:miter lim="800000"/>
            <a:headEnd/>
            <a:tailEnd/>
          </a:ln>
          <a:effectLst/>
        </p:spPr>
        <p:txBody>
          <a:bodyPr anchor="ctr"/>
          <a:lstStyle/>
          <a:p>
            <a:pPr algn="ctr">
              <a:defRPr/>
            </a:pPr>
            <a: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t>1.2 HOM DIAGNOSTICS IN </a:t>
            </a:r>
            <a:b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br>
            <a: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t>THIRD HARMONIC CAVITIES AT FLASH</a:t>
            </a:r>
            <a:endParaRPr lang="en-US" sz="36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19" name="Rectangle 3"/>
          <p:cNvSpPr>
            <a:spLocks noChangeArrowheads="1"/>
          </p:cNvSpPr>
          <p:nvPr/>
        </p:nvSpPr>
        <p:spPr bwMode="auto">
          <a:xfrm>
            <a:off x="317500" y="3686170"/>
            <a:ext cx="8610600" cy="1752600"/>
          </a:xfrm>
          <a:prstGeom prst="rect">
            <a:avLst/>
          </a:prstGeom>
          <a:noFill/>
          <a:ln w="9525">
            <a:noFill/>
            <a:miter lim="800000"/>
            <a:headEnd/>
            <a:tailEnd/>
          </a:ln>
        </p:spPr>
        <p:txBody>
          <a:bodyPr/>
          <a:lstStyle/>
          <a:p>
            <a:pPr marL="342900" indent="-342900" algn="ctr">
              <a:lnSpc>
                <a:spcPct val="80000"/>
              </a:lnSpc>
              <a:spcBef>
                <a:spcPct val="20000"/>
              </a:spcBef>
            </a:pPr>
            <a:r>
              <a:rPr lang="en-US" sz="2400" u="sng" dirty="0">
                <a:solidFill>
                  <a:srgbClr val="0000FF"/>
                </a:solidFill>
                <a:latin typeface="Times New Roman" pitchFamily="18" charset="0"/>
                <a:cs typeface="Times New Roman" pitchFamily="18" charset="0"/>
              </a:rPr>
              <a:t>Roger M. Jones</a:t>
            </a:r>
          </a:p>
          <a:p>
            <a:pPr marL="342900" indent="-342900" algn="ctr">
              <a:lnSpc>
                <a:spcPct val="80000"/>
              </a:lnSpc>
              <a:spcBef>
                <a:spcPct val="20000"/>
              </a:spcBef>
            </a:pPr>
            <a:r>
              <a:rPr lang="en-US" sz="2400" i="1" dirty="0" smtClean="0">
                <a:solidFill>
                  <a:srgbClr val="0000FF"/>
                </a:solidFill>
                <a:latin typeface="Times New Roman" pitchFamily="18" charset="0"/>
                <a:cs typeface="Times New Roman" pitchFamily="18" charset="0"/>
              </a:rPr>
              <a:t>University </a:t>
            </a:r>
            <a:r>
              <a:rPr lang="en-US" sz="2400" i="1" dirty="0">
                <a:solidFill>
                  <a:srgbClr val="0000FF"/>
                </a:solidFill>
                <a:latin typeface="Times New Roman" pitchFamily="18" charset="0"/>
                <a:cs typeface="Times New Roman" pitchFamily="18" charset="0"/>
              </a:rPr>
              <a:t>of Manchester/ Cockcroft Inst</a:t>
            </a:r>
            <a:r>
              <a:rPr lang="en-US" sz="2400" i="1" dirty="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92"/>
          <p:cNvGraphicFramePr>
            <a:graphicFrameLocks noGrp="1"/>
          </p:cNvGraphicFramePr>
          <p:nvPr>
            <p:extLst>
              <p:ext uri="{D42A27DB-BD31-4B8C-83A1-F6EECF244321}">
                <p14:modId xmlns:p14="http://schemas.microsoft.com/office/powerpoint/2010/main" val="2556858497"/>
              </p:ext>
            </p:extLst>
          </p:nvPr>
        </p:nvGraphicFramePr>
        <p:xfrm>
          <a:off x="428596" y="1500174"/>
          <a:ext cx="8394700" cy="3679776"/>
        </p:xfrm>
        <a:graphic>
          <a:graphicData uri="http://schemas.openxmlformats.org/drawingml/2006/table">
            <a:tbl>
              <a:tblPr/>
              <a:tblGrid>
                <a:gridCol w="2806700"/>
                <a:gridCol w="2794000"/>
                <a:gridCol w="2794000"/>
              </a:tblGrid>
              <a:tr h="681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accent2"/>
                          </a:solidFill>
                          <a:effectLst/>
                          <a:latin typeface="Times New Roman" pitchFamily="18" charset="0"/>
                        </a:rPr>
                        <a:t>TASK 10.5</a:t>
                      </a:r>
                      <a:endParaRPr kumimoji="0" lang="en-US" sz="2400" b="1" i="0" u="none" strike="noStrike" cap="none" normalizeH="0" baseline="0" dirty="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accent2"/>
                          </a:solidFill>
                          <a:effectLst/>
                          <a:latin typeface="Times New Roman" pitchFamily="18" charset="0"/>
                        </a:rPr>
                        <a:t>HOM Distribution</a:t>
                      </a:r>
                      <a:endParaRPr kumimoji="0" lang="en-US" sz="2400" b="1" i="0" u="none" strike="noStrike" cap="none" normalizeH="0" baseline="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accent2"/>
                          </a:solidFill>
                          <a:effectLst/>
                          <a:latin typeface="Times New Roman" pitchFamily="18" charset="0"/>
                        </a:rPr>
                        <a:t>R.M. Jones</a:t>
                      </a:r>
                      <a:endParaRPr kumimoji="0" lang="en-US" sz="2400" b="1" i="0" u="none" strike="noStrike" cap="none" normalizeH="0" baseline="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82302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Sub-Task</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 Name</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Coordinating Institute/Univ.</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6763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10.5.1</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HOMBPM</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DESY</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82302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10.5.2</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HOMCD</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Cockcroft/Univ. Manchester</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6763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10.5.3</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tx1"/>
                          </a:solidFill>
                          <a:effectLst/>
                          <a:latin typeface="Times New Roman" pitchFamily="18" charset="0"/>
                        </a:rPr>
                        <a:t>HOMGD</a:t>
                      </a:r>
                      <a:endParaRPr kumimoji="0" lang="en-US" sz="2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Univ. Rostock</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5" name="Rectangle 30"/>
          <p:cNvSpPr>
            <a:spLocks noChangeArrowheads="1"/>
          </p:cNvSpPr>
          <p:nvPr/>
        </p:nvSpPr>
        <p:spPr bwMode="auto">
          <a:xfrm>
            <a:off x="0" y="0"/>
            <a:ext cx="9144000" cy="1435100"/>
          </a:xfrm>
          <a:prstGeom prst="rect">
            <a:avLst/>
          </a:prstGeom>
          <a:solidFill>
            <a:srgbClr val="0000FF"/>
          </a:solidFill>
          <a:ln w="9525">
            <a:noFill/>
            <a:miter lim="800000"/>
            <a:headEnd/>
            <a:tailEnd/>
          </a:ln>
          <a:effectLst/>
        </p:spPr>
        <p:txBody>
          <a:bodyPr anchor="ctr"/>
          <a:lstStyle/>
          <a:p>
            <a:pPr algn="ctr">
              <a:defRPr/>
            </a:pPr>
            <a:r>
              <a:rPr lang="en-GB"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1.2 Task </a:t>
            </a:r>
            <a:r>
              <a:rPr lang="en-GB" sz="4400" b="1" dirty="0">
                <a:solidFill>
                  <a:schemeClr val="bg1"/>
                </a:solidFill>
                <a:effectLst>
                  <a:outerShdw blurRad="38100" dist="38100" dir="2700000" algn="tl">
                    <a:srgbClr val="000000"/>
                  </a:outerShdw>
                </a:effectLst>
                <a:latin typeface="Times New Roman" pitchFamily="18" charset="0"/>
                <a:cs typeface="Times New Roman" pitchFamily="18" charset="0"/>
              </a:rPr>
              <a:t>10.5 </a:t>
            </a:r>
            <a:r>
              <a:rPr lang="en-GB"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HOM Diagnostic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in 3</a:t>
            </a:r>
            <a:r>
              <a:rPr lang="en-US" sz="4400" b="1" baseline="30000" dirty="0" smtClean="0">
                <a:solidFill>
                  <a:schemeClr val="bg1"/>
                </a:solidFill>
                <a:effectLst>
                  <a:outerShdw blurRad="38100" dist="38100" dir="2700000" algn="tl">
                    <a:srgbClr val="000000"/>
                  </a:outerShdw>
                </a:effectLst>
                <a:latin typeface="Times New Roman" pitchFamily="18" charset="0"/>
                <a:cs typeface="Times New Roman" pitchFamily="18" charset="0"/>
              </a:rPr>
              <a:t>rd</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 Harmonic Cavities at FLASH</a:t>
            </a:r>
            <a:endPar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graphicFrame>
        <p:nvGraphicFramePr>
          <p:cNvPr id="11" name="Group 95"/>
          <p:cNvGraphicFramePr>
            <a:graphicFrameLocks noGrp="1"/>
          </p:cNvGraphicFramePr>
          <p:nvPr>
            <p:ph/>
            <p:extLst>
              <p:ext uri="{D42A27DB-BD31-4B8C-83A1-F6EECF244321}">
                <p14:modId xmlns:p14="http://schemas.microsoft.com/office/powerpoint/2010/main" val="3188307584"/>
              </p:ext>
            </p:extLst>
          </p:nvPr>
        </p:nvGraphicFramePr>
        <p:xfrm>
          <a:off x="453996" y="1512874"/>
          <a:ext cx="8343900" cy="647700"/>
        </p:xfrm>
        <a:graphic>
          <a:graphicData uri="http://schemas.openxmlformats.org/drawingml/2006/table">
            <a:tbl>
              <a:tblPr/>
              <a:tblGrid>
                <a:gridCol w="2781300"/>
                <a:gridCol w="2794000"/>
                <a:gridCol w="2768600"/>
              </a:tblGrid>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TASK 10.5</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 Distribution</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R.M. Jones</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
        <p:nvSpPr>
          <p:cNvPr id="6" name="Text Box 3"/>
          <p:cNvSpPr txBox="1">
            <a:spLocks noChangeArrowheads="1"/>
          </p:cNvSpPr>
          <p:nvPr/>
        </p:nvSpPr>
        <p:spPr bwMode="auto">
          <a:xfrm>
            <a:off x="0" y="6000768"/>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wrap="square">
            <a:spAutoFit/>
          </a:bodyPr>
          <a:lstStyle>
            <a:lvl1pPr marL="342900" indent="-342900"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smtClean="0">
                <a:solidFill>
                  <a:schemeClr val="tx1"/>
                </a:solidFill>
              </a:rPr>
              <a:t>All pool together to ensure success of instrumentation of diagnostics for  FLASH cavities.</a:t>
            </a:r>
            <a:endParaRPr lang="en-US" sz="2000" dirty="0">
              <a:solidFill>
                <a:schemeClr val="tx1"/>
              </a:solidFill>
            </a:endParaRPr>
          </a:p>
        </p:txBody>
      </p:sp>
      <p:sp>
        <p:nvSpPr>
          <p:cNvPr id="7" name="Text Box 2"/>
          <p:cNvSpPr txBox="1">
            <a:spLocks noChangeArrowheads="1"/>
          </p:cNvSpPr>
          <p:nvPr/>
        </p:nvSpPr>
        <p:spPr bwMode="auto">
          <a:xfrm>
            <a:off x="357158" y="5214950"/>
            <a:ext cx="7151688" cy="1138773"/>
          </a:xfrm>
          <a:prstGeom prst="rect">
            <a:avLst/>
          </a:prstGeom>
          <a:noFill/>
          <a:ln w="9525">
            <a:noFill/>
            <a:miter lim="800000"/>
            <a:headEnd/>
            <a:tailEnd/>
          </a:ln>
        </p:spPr>
        <p:txBody>
          <a:bodyPr wrap="square">
            <a:spAutoFit/>
          </a:bodyPr>
          <a:lstStyle/>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10.5.1 HOM based </a:t>
            </a:r>
            <a:r>
              <a:rPr lang="en-GB" altLang="ko-KR" sz="1600" b="1" u="sng" dirty="0">
                <a:latin typeface="Times New Roman" pitchFamily="18" charset="0"/>
                <a:ea typeface="Gulim" pitchFamily="34" charset="-127"/>
                <a:cs typeface="Times New Roman" pitchFamily="18" charset="0"/>
              </a:rPr>
              <a:t>B</a:t>
            </a:r>
            <a:r>
              <a:rPr lang="en-US" altLang="ko-KR" sz="1600" b="1" dirty="0" err="1">
                <a:latin typeface="Times New Roman" pitchFamily="18" charset="0"/>
                <a:ea typeface="Gulim" pitchFamily="34" charset="-127"/>
                <a:cs typeface="Times New Roman" pitchFamily="18" charset="0"/>
              </a:rPr>
              <a:t>eam</a:t>
            </a:r>
            <a:r>
              <a:rPr lang="en-US" altLang="ko-KR" sz="1600" b="1" dirty="0">
                <a:latin typeface="Times New Roman" pitchFamily="18" charset="0"/>
                <a:ea typeface="Gulim" pitchFamily="34" charset="-127"/>
                <a:cs typeface="Times New Roman" pitchFamily="18" charset="0"/>
              </a:rPr>
              <a:t> </a:t>
            </a:r>
            <a:r>
              <a:rPr lang="en-GB" altLang="ko-KR" sz="1600" b="1" u="sng" dirty="0">
                <a:latin typeface="Times New Roman" pitchFamily="18" charset="0"/>
                <a:ea typeface="Gulim" pitchFamily="34" charset="-127"/>
                <a:cs typeface="Times New Roman" pitchFamily="18" charset="0"/>
              </a:rPr>
              <a:t>P</a:t>
            </a:r>
            <a:r>
              <a:rPr lang="en-US" altLang="ko-KR" sz="1600" b="1" dirty="0" err="1">
                <a:latin typeface="Times New Roman" pitchFamily="18" charset="0"/>
                <a:ea typeface="Gulim" pitchFamily="34" charset="-127"/>
                <a:cs typeface="Times New Roman" pitchFamily="18" charset="0"/>
              </a:rPr>
              <a:t>osition</a:t>
            </a:r>
            <a:r>
              <a:rPr lang="en-US" altLang="ko-KR" sz="1600" b="1" dirty="0">
                <a:latin typeface="Times New Roman" pitchFamily="18" charset="0"/>
                <a:ea typeface="Gulim" pitchFamily="34" charset="-127"/>
                <a:cs typeface="Times New Roman" pitchFamily="18" charset="0"/>
              </a:rPr>
              <a:t> </a:t>
            </a:r>
            <a:r>
              <a:rPr lang="en-GB" altLang="ko-KR" sz="1600" b="1" u="sng" dirty="0">
                <a:latin typeface="Times New Roman" pitchFamily="18" charset="0"/>
                <a:ea typeface="Gulim" pitchFamily="34" charset="-127"/>
                <a:cs typeface="Times New Roman" pitchFamily="18" charset="0"/>
              </a:rPr>
              <a:t>M</a:t>
            </a:r>
            <a:r>
              <a:rPr lang="en-US" altLang="ko-KR" sz="1600" b="1" dirty="0" err="1">
                <a:latin typeface="Times New Roman" pitchFamily="18" charset="0"/>
                <a:ea typeface="Gulim" pitchFamily="34" charset="-127"/>
                <a:cs typeface="Times New Roman" pitchFamily="18" charset="0"/>
              </a:rPr>
              <a:t>onitors</a:t>
            </a:r>
            <a:r>
              <a:rPr lang="en-US" altLang="ko-KR" sz="1600" b="1" dirty="0">
                <a:latin typeface="Times New Roman" pitchFamily="18" charset="0"/>
                <a:ea typeface="Gulim" pitchFamily="34" charset="-127"/>
                <a:cs typeface="Times New Roman" pitchFamily="18" charset="0"/>
              </a:rPr>
              <a:t> (HOMBPM)</a:t>
            </a:r>
          </a:p>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10.5.2 HOM based </a:t>
            </a:r>
            <a:r>
              <a:rPr lang="en-US" altLang="ko-KR" sz="1600" b="1" u="sng" dirty="0">
                <a:latin typeface="Times New Roman" pitchFamily="18" charset="0"/>
                <a:ea typeface="Gulim" pitchFamily="34" charset="-127"/>
                <a:cs typeface="Times New Roman" pitchFamily="18" charset="0"/>
              </a:rPr>
              <a:t>C</a:t>
            </a:r>
            <a:r>
              <a:rPr lang="en-US" altLang="ko-KR" sz="1600" b="1" dirty="0">
                <a:latin typeface="Times New Roman" pitchFamily="18" charset="0"/>
                <a:ea typeface="Gulim" pitchFamily="34" charset="-127"/>
                <a:cs typeface="Times New Roman" pitchFamily="18" charset="0"/>
              </a:rPr>
              <a:t>avity </a:t>
            </a:r>
            <a:r>
              <a:rPr lang="en-US" altLang="ko-KR" sz="1600" b="1" u="sng" dirty="0">
                <a:latin typeface="Times New Roman" pitchFamily="18" charset="0"/>
                <a:ea typeface="Gulim" pitchFamily="34" charset="-127"/>
                <a:cs typeface="Times New Roman" pitchFamily="18" charset="0"/>
              </a:rPr>
              <a:t>D</a:t>
            </a:r>
            <a:r>
              <a:rPr lang="en-US" altLang="ko-KR" sz="1600" b="1" dirty="0">
                <a:latin typeface="Times New Roman" pitchFamily="18" charset="0"/>
                <a:ea typeface="Gulim" pitchFamily="34" charset="-127"/>
                <a:cs typeface="Times New Roman" pitchFamily="18" charset="0"/>
              </a:rPr>
              <a:t>iagnostics (HOMCD)</a:t>
            </a:r>
          </a:p>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10.5.3 HOM based </a:t>
            </a:r>
            <a:r>
              <a:rPr lang="en-GB" altLang="ko-KR" sz="1600" b="1" u="sng" dirty="0">
                <a:latin typeface="Times New Roman" pitchFamily="18" charset="0"/>
                <a:ea typeface="Gulim" pitchFamily="34" charset="-127"/>
                <a:cs typeface="Times New Roman" pitchFamily="18" charset="0"/>
              </a:rPr>
              <a:t>G</a:t>
            </a:r>
            <a:r>
              <a:rPr lang="en-GB" altLang="ko-KR" sz="1600" b="1" dirty="0">
                <a:latin typeface="Times New Roman" pitchFamily="18" charset="0"/>
                <a:ea typeface="Gulim" pitchFamily="34" charset="-127"/>
                <a:cs typeface="Times New Roman" pitchFamily="18" charset="0"/>
              </a:rPr>
              <a:t>eometrical </a:t>
            </a:r>
            <a:r>
              <a:rPr lang="en-GB" altLang="ko-KR" sz="1600" b="1" u="sng" dirty="0" err="1">
                <a:latin typeface="Times New Roman" pitchFamily="18" charset="0"/>
                <a:ea typeface="Gulim" pitchFamily="34" charset="-127"/>
                <a:cs typeface="Times New Roman" pitchFamily="18" charset="0"/>
              </a:rPr>
              <a:t>D</a:t>
            </a:r>
            <a:r>
              <a:rPr lang="en-GB" altLang="ko-KR" sz="1600" b="1" dirty="0" err="1">
                <a:latin typeface="Times New Roman" pitchFamily="18" charset="0"/>
                <a:ea typeface="Gulim" pitchFamily="34" charset="-127"/>
                <a:cs typeface="Times New Roman" pitchFamily="18" charset="0"/>
              </a:rPr>
              <a:t>ependancy</a:t>
            </a:r>
            <a:r>
              <a:rPr lang="en-US" altLang="ko-KR" sz="1600" b="1" dirty="0">
                <a:latin typeface="Times New Roman" pitchFamily="18" charset="0"/>
                <a:ea typeface="Gulim" pitchFamily="34" charset="-127"/>
                <a:cs typeface="Times New Roman" pitchFamily="18" charset="0"/>
              </a:rPr>
              <a:t> (HOMGD</a:t>
            </a:r>
            <a:r>
              <a:rPr lang="en-US" altLang="ko-KR" sz="1600" b="1" dirty="0">
                <a:ea typeface="Gulim" pitchFamily="34" charset="-127"/>
              </a:rPr>
              <a:t>)</a:t>
            </a:r>
          </a:p>
          <a:p>
            <a:pPr marL="609600" indent="-609600" algn="just" eaLnBrk="0" hangingPunct="0"/>
            <a:endParaRPr lang="fr-FR" altLang="ko-KR" sz="2000" dirty="0">
              <a:ea typeface="Gulim" pitchFamily="34" charset="-127"/>
            </a:endParaRPr>
          </a:p>
        </p:txBody>
      </p:sp>
    </p:spTree>
    <p:extLst>
      <p:ext uri="{BB962C8B-B14F-4D97-AF65-F5344CB8AC3E}">
        <p14:creationId xmlns:p14="http://schemas.microsoft.com/office/powerpoint/2010/main" val="915186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0" y="1341438"/>
            <a:ext cx="87598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buFont typeface="Wingdings" pitchFamily="2" charset="2"/>
              <a:buChar char="Ø"/>
            </a:pPr>
            <a:r>
              <a:rPr lang="en-GB" sz="2400" u="sng" dirty="0">
                <a:solidFill>
                  <a:schemeClr val="tx1"/>
                </a:solidFill>
              </a:rPr>
              <a:t>Sub-task leaders</a:t>
            </a:r>
            <a:r>
              <a:rPr lang="en-GB" sz="2400" dirty="0">
                <a:solidFill>
                  <a:schemeClr val="tx1"/>
                </a:solidFill>
              </a:rPr>
              <a:t>: </a:t>
            </a:r>
            <a:r>
              <a:rPr lang="en-GB" sz="2400" dirty="0" err="1">
                <a:solidFill>
                  <a:schemeClr val="tx1"/>
                </a:solidFill>
              </a:rPr>
              <a:t>Nicoleta</a:t>
            </a:r>
            <a:r>
              <a:rPr lang="en-GB" sz="2400" dirty="0">
                <a:solidFill>
                  <a:schemeClr val="tx1"/>
                </a:solidFill>
              </a:rPr>
              <a:t> </a:t>
            </a:r>
            <a:r>
              <a:rPr lang="en-GB" sz="2400" dirty="0" err="1">
                <a:solidFill>
                  <a:schemeClr val="tx1"/>
                </a:solidFill>
              </a:rPr>
              <a:t>Baboi</a:t>
            </a:r>
            <a:r>
              <a:rPr lang="en-GB" sz="2400" dirty="0">
                <a:solidFill>
                  <a:schemeClr val="tx1"/>
                </a:solidFill>
              </a:rPr>
              <a:t> (DESY), Ursula van </a:t>
            </a:r>
            <a:r>
              <a:rPr lang="en-GB" sz="2400" dirty="0" err="1">
                <a:solidFill>
                  <a:schemeClr val="tx1"/>
                </a:solidFill>
              </a:rPr>
              <a:t>Rienen</a:t>
            </a:r>
            <a:r>
              <a:rPr lang="en-GB" sz="2400" dirty="0">
                <a:solidFill>
                  <a:schemeClr val="tx1"/>
                </a:solidFill>
              </a:rPr>
              <a:t> (Univ. Rostock), Roger M. Jones (CI/Univ. Manchester</a:t>
            </a:r>
            <a:r>
              <a:rPr lang="en-GB" sz="2400" dirty="0" smtClean="0">
                <a:solidFill>
                  <a:schemeClr val="tx1"/>
                </a:solidFill>
              </a:rPr>
              <a:t>).</a:t>
            </a:r>
            <a:endParaRPr lang="en-GB" sz="2400" dirty="0">
              <a:solidFill>
                <a:schemeClr val="tx1"/>
              </a:solidFill>
            </a:endParaRPr>
          </a:p>
          <a:p>
            <a:pPr algn="l" eaLnBrk="1" hangingPunct="1">
              <a:buFont typeface="Wingdings" pitchFamily="2" charset="2"/>
              <a:buChar char="Ø"/>
            </a:pPr>
            <a:r>
              <a:rPr lang="en-GB" sz="2400" dirty="0">
                <a:solidFill>
                  <a:schemeClr val="tx1"/>
                </a:solidFill>
              </a:rPr>
              <a:t>PDRAs: Hans-Walter </a:t>
            </a:r>
            <a:r>
              <a:rPr lang="en-GB" sz="2400" dirty="0" err="1">
                <a:solidFill>
                  <a:schemeClr val="tx1"/>
                </a:solidFill>
              </a:rPr>
              <a:t>Glock</a:t>
            </a:r>
            <a:r>
              <a:rPr lang="en-GB" sz="2400" dirty="0">
                <a:solidFill>
                  <a:schemeClr val="tx1"/>
                </a:solidFill>
              </a:rPr>
              <a:t> (Univ. Rostock), Ian </a:t>
            </a:r>
            <a:r>
              <a:rPr lang="en-GB" sz="2400" dirty="0" err="1">
                <a:solidFill>
                  <a:schemeClr val="tx1"/>
                </a:solidFill>
              </a:rPr>
              <a:t>Shinton</a:t>
            </a:r>
            <a:r>
              <a:rPr lang="en-GB" sz="2400" dirty="0">
                <a:solidFill>
                  <a:schemeClr val="tx1"/>
                </a:solidFill>
              </a:rPr>
              <a:t> (CI/Univ. of Manchester</a:t>
            </a:r>
            <a:r>
              <a:rPr lang="en-GB" sz="2400" dirty="0" smtClean="0">
                <a:solidFill>
                  <a:schemeClr val="tx1"/>
                </a:solidFill>
              </a:rPr>
              <a:t>)</a:t>
            </a:r>
            <a:endParaRPr lang="en-GB" sz="2400" dirty="0">
              <a:solidFill>
                <a:schemeClr val="tx1"/>
              </a:solidFill>
            </a:endParaRPr>
          </a:p>
          <a:p>
            <a:pPr eaLnBrk="1" hangingPunct="1">
              <a:buFont typeface="Wingdings" pitchFamily="2" charset="2"/>
              <a:buChar char="Ø"/>
            </a:pPr>
            <a:r>
              <a:rPr lang="en-GB" sz="2400" dirty="0" err="1">
                <a:solidFill>
                  <a:schemeClr val="tx1"/>
                </a:solidFill>
              </a:rPr>
              <a:t>Ph.Ds</a:t>
            </a:r>
            <a:r>
              <a:rPr lang="en-GB" sz="2400" dirty="0">
                <a:solidFill>
                  <a:schemeClr val="tx1"/>
                </a:solidFill>
              </a:rPr>
              <a:t>: </a:t>
            </a:r>
            <a:r>
              <a:rPr lang="en-GB" sz="2400" dirty="0" err="1">
                <a:solidFill>
                  <a:schemeClr val="tx1"/>
                </a:solidFill>
              </a:rPr>
              <a:t>Nawin</a:t>
            </a:r>
            <a:r>
              <a:rPr lang="en-GB" sz="2400" dirty="0">
                <a:solidFill>
                  <a:schemeClr val="tx1"/>
                </a:solidFill>
              </a:rPr>
              <a:t> </a:t>
            </a:r>
            <a:r>
              <a:rPr lang="en-GB" sz="2400" dirty="0" err="1">
                <a:solidFill>
                  <a:schemeClr val="tx1"/>
                </a:solidFill>
              </a:rPr>
              <a:t>Juntong</a:t>
            </a:r>
            <a:r>
              <a:rPr lang="en-GB" sz="2400" dirty="0">
                <a:solidFill>
                  <a:schemeClr val="tx1"/>
                </a:solidFill>
              </a:rPr>
              <a:t> (CI/Univ. Manchester), </a:t>
            </a:r>
            <a:r>
              <a:rPr lang="en-GB" sz="2400" dirty="0" smtClean="0">
                <a:solidFill>
                  <a:schemeClr val="tx1"/>
                </a:solidFill>
              </a:rPr>
              <a:t>Pei Zhang (DESY/Univ</a:t>
            </a:r>
            <a:r>
              <a:rPr lang="en-GB" sz="2400" dirty="0">
                <a:solidFill>
                  <a:schemeClr val="tx1"/>
                </a:solidFill>
              </a:rPr>
              <a:t>. </a:t>
            </a:r>
            <a:r>
              <a:rPr lang="en-GB" sz="2400" dirty="0" smtClean="0">
                <a:solidFill>
                  <a:schemeClr val="tx1"/>
                </a:solidFill>
              </a:rPr>
              <a:t>Manchester/CI), Thomas </a:t>
            </a:r>
            <a:r>
              <a:rPr lang="en-GB" sz="2400" dirty="0" err="1" smtClean="0">
                <a:solidFill>
                  <a:schemeClr val="tx1"/>
                </a:solidFill>
              </a:rPr>
              <a:t>Flisgen</a:t>
            </a:r>
            <a:r>
              <a:rPr lang="en-GB" sz="2400" dirty="0" smtClean="0">
                <a:solidFill>
                  <a:schemeClr val="tx1"/>
                </a:solidFill>
              </a:rPr>
              <a:t> (</a:t>
            </a:r>
            <a:r>
              <a:rPr lang="en-GB" sz="2400" dirty="0">
                <a:solidFill>
                  <a:schemeClr val="tx1"/>
                </a:solidFill>
              </a:rPr>
              <a:t>Univ. </a:t>
            </a:r>
            <a:r>
              <a:rPr lang="en-GB" sz="2400" dirty="0" smtClean="0">
                <a:solidFill>
                  <a:schemeClr val="tx1"/>
                </a:solidFill>
              </a:rPr>
              <a:t>Rostock)</a:t>
            </a:r>
            <a:r>
              <a:rPr lang="en-GB" sz="2400" dirty="0">
                <a:solidFill>
                  <a:schemeClr val="tx1"/>
                </a:solidFill>
              </a:rPr>
              <a:t/>
            </a:r>
            <a:br>
              <a:rPr lang="en-GB" sz="2400" dirty="0">
                <a:solidFill>
                  <a:schemeClr val="tx1"/>
                </a:solidFill>
              </a:rPr>
            </a:br>
            <a:endParaRPr lang="en-US" sz="2400" dirty="0">
              <a:solidFill>
                <a:schemeClr val="tx1"/>
              </a:solidFill>
            </a:endParaRPr>
          </a:p>
        </p:txBody>
      </p:sp>
      <p:sp>
        <p:nvSpPr>
          <p:cNvPr id="5" name="Text Box 6"/>
          <p:cNvSpPr txBox="1">
            <a:spLocks noChangeArrowheads="1"/>
          </p:cNvSpPr>
          <p:nvPr/>
        </p:nvSpPr>
        <p:spPr bwMode="auto">
          <a:xfrm>
            <a:off x="0" y="0"/>
            <a:ext cx="9144000" cy="1323439"/>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effectLst>
                  <a:outerShdw blurRad="38100" dist="38100" dir="2700000" algn="tl">
                    <a:srgbClr val="000000"/>
                  </a:outerShdw>
                </a:effectLst>
                <a:cs typeface="Times New Roman" pitchFamily="18" charset="0"/>
              </a:rPr>
              <a:t>1.2 HOM Diagnostic </a:t>
            </a:r>
            <a:r>
              <a:rPr lang="en-US" sz="4000" dirty="0" smtClean="0">
                <a:solidFill>
                  <a:schemeClr val="bg1"/>
                </a:solidFill>
                <a:effectLst>
                  <a:outerShdw blurRad="38100" dist="38100" dir="2700000" algn="tl">
                    <a:srgbClr val="000000"/>
                  </a:outerShdw>
                </a:effectLst>
                <a:cs typeface="Times New Roman" pitchFamily="18" charset="0"/>
              </a:rPr>
              <a:t>in 3</a:t>
            </a:r>
            <a:r>
              <a:rPr lang="en-US" sz="4000" baseline="30000" dirty="0" smtClean="0">
                <a:solidFill>
                  <a:schemeClr val="bg1"/>
                </a:solidFill>
                <a:effectLst>
                  <a:outerShdw blurRad="38100" dist="38100" dir="2700000" algn="tl">
                    <a:srgbClr val="000000"/>
                  </a:outerShdw>
                </a:effectLst>
                <a:cs typeface="Times New Roman" pitchFamily="18" charset="0"/>
              </a:rPr>
              <a:t>rd</a:t>
            </a:r>
            <a:r>
              <a:rPr lang="en-US" sz="4000" dirty="0" smtClean="0">
                <a:solidFill>
                  <a:schemeClr val="bg1"/>
                </a:solidFill>
                <a:effectLst>
                  <a:outerShdw blurRad="38100" dist="38100" dir="2700000" algn="tl">
                    <a:srgbClr val="000000"/>
                  </a:outerShdw>
                </a:effectLst>
                <a:cs typeface="Times New Roman" pitchFamily="18" charset="0"/>
              </a:rPr>
              <a:t> Harmonic Cavities at FLASH </a:t>
            </a:r>
            <a:r>
              <a:rPr lang="en-GB" sz="4000" dirty="0" smtClean="0">
                <a:solidFill>
                  <a:schemeClr val="bg1"/>
                </a:solidFill>
                <a:cs typeface="Times New Roman" pitchFamily="18" charset="0"/>
              </a:rPr>
              <a:t>-</a:t>
            </a:r>
            <a:r>
              <a:rPr lang="en-GB" sz="4000" dirty="0">
                <a:solidFill>
                  <a:schemeClr val="bg1"/>
                </a:solidFill>
                <a:cs typeface="Times New Roman" pitchFamily="18" charset="0"/>
              </a:rPr>
              <a:t>Staff</a:t>
            </a:r>
            <a:endParaRPr lang="en-US" sz="4000" dirty="0">
              <a:solidFill>
                <a:schemeClr val="bg1"/>
              </a:solidFill>
              <a:cs typeface="Times New Roman" pitchFamily="18" charset="0"/>
            </a:endParaRPr>
          </a:p>
        </p:txBody>
      </p:sp>
      <p:sp>
        <p:nvSpPr>
          <p:cNvPr id="6" name="Text Box 11"/>
          <p:cNvSpPr txBox="1">
            <a:spLocks noChangeArrowheads="1"/>
          </p:cNvSpPr>
          <p:nvPr/>
        </p:nvSpPr>
        <p:spPr bwMode="auto">
          <a:xfrm>
            <a:off x="0" y="6110288"/>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a:solidFill>
                  <a:schemeClr val="tx1"/>
                </a:solidFill>
              </a:rPr>
              <a:t>I. Shinton, CI/Univ. of Manchester PDRA</a:t>
            </a:r>
            <a:endParaRPr lang="en-US" sz="1200" u="sng">
              <a:solidFill>
                <a:schemeClr val="tx1"/>
              </a:solidFill>
            </a:endParaRPr>
          </a:p>
        </p:txBody>
      </p:sp>
      <p:sp>
        <p:nvSpPr>
          <p:cNvPr id="7" name="Text Box 13"/>
          <p:cNvSpPr txBox="1">
            <a:spLocks noChangeArrowheads="1"/>
          </p:cNvSpPr>
          <p:nvPr/>
        </p:nvSpPr>
        <p:spPr bwMode="auto">
          <a:xfrm>
            <a:off x="1517650" y="6019800"/>
            <a:ext cx="18462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a:solidFill>
                  <a:schemeClr val="tx1"/>
                </a:solidFill>
              </a:rPr>
              <a:t>N. Juntong, CI/Univ. of Manchester PhD student</a:t>
            </a:r>
          </a:p>
          <a:p>
            <a:pPr algn="l" eaLnBrk="1" hangingPunct="1"/>
            <a:r>
              <a:rPr lang="en-GB" sz="1200">
                <a:solidFill>
                  <a:schemeClr val="tx1"/>
                </a:solidFill>
              </a:rPr>
              <a:t>(PT on FP7)</a:t>
            </a:r>
            <a:endParaRPr lang="en-US" sz="1200" u="sng">
              <a:solidFill>
                <a:schemeClr val="tx1"/>
              </a:solidFill>
            </a:endParaRPr>
          </a:p>
        </p:txBody>
      </p:sp>
      <p:pic>
        <p:nvPicPr>
          <p:cNvPr id="8"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4022725"/>
            <a:ext cx="1093788"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9"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725" y="4002088"/>
            <a:ext cx="10207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10" name="Picture 16" descr="100_35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0550" y="3963988"/>
            <a:ext cx="1779588"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7"/>
          <p:cNvSpPr txBox="1">
            <a:spLocks noChangeArrowheads="1"/>
          </p:cNvSpPr>
          <p:nvPr/>
        </p:nvSpPr>
        <p:spPr bwMode="auto">
          <a:xfrm>
            <a:off x="2984500" y="5324475"/>
            <a:ext cx="18462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C. </a:t>
            </a:r>
            <a:r>
              <a:rPr lang="en-GB" sz="1200" dirty="0" err="1">
                <a:solidFill>
                  <a:schemeClr val="tx1"/>
                </a:solidFill>
              </a:rPr>
              <a:t>Glasman</a:t>
            </a:r>
            <a:r>
              <a:rPr lang="en-GB" sz="1200" dirty="0">
                <a:solidFill>
                  <a:schemeClr val="tx1"/>
                </a:solidFill>
              </a:rPr>
              <a:t>, CI/Univ. of Manchester PhD student</a:t>
            </a:r>
          </a:p>
          <a:p>
            <a:pPr algn="l" eaLnBrk="1" hangingPunct="1"/>
            <a:r>
              <a:rPr lang="en-GB" sz="1200" dirty="0">
                <a:solidFill>
                  <a:schemeClr val="tx1"/>
                </a:solidFill>
              </a:rPr>
              <a:t>(PT on FP7)</a:t>
            </a:r>
            <a:endParaRPr lang="en-US" sz="1200" u="sng" dirty="0">
              <a:solidFill>
                <a:schemeClr val="tx1"/>
              </a:solidFill>
            </a:endParaRPr>
          </a:p>
        </p:txBody>
      </p:sp>
      <p:pic>
        <p:nvPicPr>
          <p:cNvPr id="12" name="Picture 19" descr="glock_h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5863" y="3960813"/>
            <a:ext cx="13271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0"/>
          <p:cNvSpPr txBox="1">
            <a:spLocks noChangeArrowheads="1"/>
          </p:cNvSpPr>
          <p:nvPr/>
        </p:nvSpPr>
        <p:spPr bwMode="auto">
          <a:xfrm>
            <a:off x="4873625" y="5030788"/>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H-W </a:t>
            </a:r>
            <a:r>
              <a:rPr lang="en-GB" sz="1200" dirty="0" err="1">
                <a:solidFill>
                  <a:schemeClr val="tx1"/>
                </a:solidFill>
              </a:rPr>
              <a:t>Glock</a:t>
            </a:r>
            <a:r>
              <a:rPr lang="en-GB" sz="1200" dirty="0">
                <a:solidFill>
                  <a:schemeClr val="tx1"/>
                </a:solidFill>
              </a:rPr>
              <a:t>, Univ. of Rostock, PDRA</a:t>
            </a:r>
            <a:endParaRPr lang="en-US" sz="1200" u="sng" dirty="0">
              <a:solidFill>
                <a:schemeClr val="tx1"/>
              </a:solidFill>
            </a:endParaRPr>
          </a:p>
        </p:txBody>
      </p:sp>
      <p:pic>
        <p:nvPicPr>
          <p:cNvPr id="14" name="Picture 22" descr="newsimage?id=68131&amp;size=thumbnai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2725" y="4005263"/>
            <a:ext cx="1030288"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3"/>
          <p:cNvSpPr txBox="1">
            <a:spLocks noChangeArrowheads="1"/>
          </p:cNvSpPr>
          <p:nvPr/>
        </p:nvSpPr>
        <p:spPr bwMode="auto">
          <a:xfrm>
            <a:off x="6475413" y="5246688"/>
            <a:ext cx="1300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U. Van </a:t>
            </a:r>
            <a:r>
              <a:rPr lang="en-GB" sz="1200" dirty="0" err="1">
                <a:solidFill>
                  <a:schemeClr val="tx1"/>
                </a:solidFill>
              </a:rPr>
              <a:t>Rienen</a:t>
            </a:r>
            <a:r>
              <a:rPr lang="en-GB" sz="1200" dirty="0">
                <a:solidFill>
                  <a:schemeClr val="tx1"/>
                </a:solidFill>
              </a:rPr>
              <a:t>, </a:t>
            </a:r>
            <a:br>
              <a:rPr lang="en-GB" sz="1200" dirty="0">
                <a:solidFill>
                  <a:schemeClr val="tx1"/>
                </a:solidFill>
              </a:rPr>
            </a:br>
            <a:r>
              <a:rPr lang="en-GB" sz="1200" dirty="0">
                <a:solidFill>
                  <a:schemeClr val="tx1"/>
                </a:solidFill>
              </a:rPr>
              <a:t>Univ. of Rostock </a:t>
            </a:r>
            <a:endParaRPr lang="en-US" sz="1200" u="sng" dirty="0">
              <a:solidFill>
                <a:schemeClr val="tx1"/>
              </a:solidFill>
            </a:endParaRPr>
          </a:p>
        </p:txBody>
      </p:sp>
      <p:pic>
        <p:nvPicPr>
          <p:cNvPr id="16" name="Picture 27" descr="ni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05738" y="3886200"/>
            <a:ext cx="1147762"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8"/>
          <p:cNvSpPr txBox="1">
            <a:spLocks noChangeArrowheads="1"/>
          </p:cNvSpPr>
          <p:nvPr/>
        </p:nvSpPr>
        <p:spPr bwMode="auto">
          <a:xfrm>
            <a:off x="7639050" y="5189538"/>
            <a:ext cx="13001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N. </a:t>
            </a:r>
            <a:r>
              <a:rPr lang="en-GB" sz="1200" dirty="0" err="1">
                <a:solidFill>
                  <a:schemeClr val="tx1"/>
                </a:solidFill>
              </a:rPr>
              <a:t>Baboi</a:t>
            </a:r>
            <a:r>
              <a:rPr lang="en-GB" sz="1200" dirty="0">
                <a:solidFill>
                  <a:schemeClr val="tx1"/>
                </a:solidFill>
              </a:rPr>
              <a:t>, DESY</a:t>
            </a:r>
            <a:endParaRPr lang="en-US" sz="1200" u="sng" dirty="0">
              <a:solidFill>
                <a:schemeClr val="tx1"/>
              </a:solidFill>
            </a:endParaRPr>
          </a:p>
        </p:txBody>
      </p:sp>
      <p:pic>
        <p:nvPicPr>
          <p:cNvPr id="18" name="Picture 2" descr="Pei's face shot in Thailan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31150" y="5407025"/>
            <a:ext cx="7810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8"/>
          <p:cNvSpPr txBox="1">
            <a:spLocks noChangeArrowheads="1"/>
          </p:cNvSpPr>
          <p:nvPr/>
        </p:nvSpPr>
        <p:spPr bwMode="auto">
          <a:xfrm>
            <a:off x="7543800" y="6396038"/>
            <a:ext cx="1778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P. Zhang, DESY/Univ. Of Manchester</a:t>
            </a:r>
            <a:endParaRPr lang="en-US" sz="1200" u="sng" dirty="0">
              <a:solidFill>
                <a:schemeClr val="tx1"/>
              </a:solidFill>
            </a:endParaRPr>
          </a:p>
        </p:txBody>
      </p:sp>
      <p:sp>
        <p:nvSpPr>
          <p:cNvPr id="20" name="TextBox 19"/>
          <p:cNvSpPr txBox="1">
            <a:spLocks noChangeArrowheads="1"/>
          </p:cNvSpPr>
          <p:nvPr/>
        </p:nvSpPr>
        <p:spPr bwMode="auto">
          <a:xfrm>
            <a:off x="7721600" y="3530600"/>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rPr>
              <a:t>WP 10.5.1</a:t>
            </a:r>
            <a:endParaRPr lang="en-GB" u="sng" dirty="0">
              <a:solidFill>
                <a:schemeClr val="tx1"/>
              </a:solidFill>
            </a:endParaRPr>
          </a:p>
        </p:txBody>
      </p:sp>
      <p:sp>
        <p:nvSpPr>
          <p:cNvPr id="21" name="TextBox 20"/>
          <p:cNvSpPr txBox="1">
            <a:spLocks noChangeArrowheads="1"/>
          </p:cNvSpPr>
          <p:nvPr/>
        </p:nvSpPr>
        <p:spPr bwMode="auto">
          <a:xfrm>
            <a:off x="5727733" y="3553778"/>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rPr>
              <a:t>WP 10.5.3</a:t>
            </a:r>
            <a:endParaRPr lang="en-GB" u="sng" dirty="0">
              <a:solidFill>
                <a:schemeClr val="tx1"/>
              </a:solidFill>
            </a:endParaRPr>
          </a:p>
        </p:txBody>
      </p:sp>
      <p:sp>
        <p:nvSpPr>
          <p:cNvPr id="22" name="TextBox 21"/>
          <p:cNvSpPr txBox="1">
            <a:spLocks noChangeArrowheads="1"/>
          </p:cNvSpPr>
          <p:nvPr/>
        </p:nvSpPr>
        <p:spPr bwMode="auto">
          <a:xfrm>
            <a:off x="1262856" y="3522345"/>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uFill>
                  <a:solidFill>
                    <a:schemeClr val="tx1"/>
                  </a:solidFill>
                </a:uFill>
              </a:rPr>
              <a:t>WP 10.5.2</a:t>
            </a:r>
            <a:endParaRPr lang="en-GB" u="sng" dirty="0">
              <a:solidFill>
                <a:schemeClr val="tx1"/>
              </a:solidFill>
              <a:uFill>
                <a:solidFill>
                  <a:schemeClr val="tx1"/>
                </a:solidFill>
              </a:uFill>
            </a:endParaRPr>
          </a:p>
        </p:txBody>
      </p:sp>
      <p:sp>
        <p:nvSpPr>
          <p:cNvPr id="23" name="AutoShape 2" descr="data:image/jpg;base64,/9j/4AAQSkZJRgABAQAAAQABAAD/2wCEAAkGBhMSERUSEhQWFRUUFBcYFBcXFxQYFRcgGRQaFxcdFxgZGyYeHCUkIRcVHzAgIycpLiwsFiIxNTAqNSYrLCkBCQoKDgwOGg8PFykkHCApKTUpNSkpKS4qKS41KSwpKSkpKSkpKSkpKSkpLCktKSkpKSwpKSwqKSwpKSkpLCksKf/AABEIAGcASwMBIgACEQEDEQH/xAAbAAACAgMBAAAAAAAAAAAAAAAEBQMGAAECB//EADcQAAECBAMGBAUDAwUAAAAAAAECEQADBCESMUEFIlFhcYEGEzKhB5GxwfAUQtGi4fEVM1Jicv/EABkBAAMBAQEAAAAAAAAAAAAAAAECAwQABf/EACIRAAICAgIBBQEAAAAAAAAAAAABAhESIQMxUQQTQUKhMv/aAAwDAQACEQMRAD8ACMgYn/b7xNNQCxHccecQInb18uQDCCBLUTa446QqdnaZOUlt1MZKUR+0jsY5WoIG+W4QH/ralk4LAa3JNtI4piHLQDmloimUge1uohLO2zMKrP3DkdOEEy66YkErdQ7AZQwHEKmyFgbt/lEi5igLjQZR1S1WMApbIFtYIvw7RwtAAmOM2Iy45xJ5B0HvEy6ZOovxjkShxME6hcuUvgW1/BDCmmYJdgSo5A6P+PBCZrRHtEtKUsZgHvaEQYqnYpq8SlBIJUrVuJ4dIdTfBM9EgLSl3DqF3FveGXwzoEzyqcQ+AgAcyHP2j0/MM1oCds0VR4lsrw4Zqg7i7GG+1fhcoS1TJU0lQuAwAPIgZxepnhuWJhmS3Qo+psj1EGykkBlPHK7KUq0eJ0U4pwp9JGY4EWP3iwpWcAUb2hF8R6T9PV7hYTgVjk+6qGFECZaH1SHvnaHap0ZpaJlKCrA3iMgak+0am06kkHTpExbh8xeA3QpqolCxNzppnES5Cp6fJQCVqBwgatdhEVUom4e2sMNgSUrqEpUfWCNQXzt8m7wjdBirkkOfhMtMujmlZw4ZygomzMlP+IsdR46pE2EwHo5gXZOwgqVPQoYRNqFzGGjhPEcjAK/h3LC8WI9StR+QNhAXWjVirpjSr8XIRLEzCSDkweEJ+JySvAmUT/6UkHsl4stTsmWKZMthhB+/94DpPDEkXABHQQdj0q0U74iUgqk0kwAjHNMs5EjGzZWsU+8ST6aWlkoCkgBgFNiGF03a2gMWrxBs9C0IQzYZiClrMch9YrG2ThnKTmU4QeZbehreiXIkotvs7p5SWYuTHKtnh/WRENGvexfmcTecIBlsS16ypDB2LdOxF4HpkqThKVKdKgp1O7hm+nuY0qYzMrqOEYL3CiNBzJ0f+0TckTvZ6dsDbwnKWpmbyyRpdDFuTpMGz64qVhBAAFz9IoPh7aYp6hMk3xoIWr/t6h2DERdJlImcHxKRldBAP0Mcno9b23GsluhNWLrStvM3Qp3CALO4DEkcs4JNepBCUuXzGogWo2VLcpKp8w6k3+7e0T02y5dOglCSCdVEkkni8B2Ueka2vtIy5KphIBSUn+oRRjXFa1E6uX56/nOG23a0zGpwRiWSEWBSpSUmYEF/+QBHUiEdJhXLxSw266kPlZ3Tyytp0i1NRsyTg+RPHtfAxpptlWyv8rZd4IE6FtJNuokgDJn56wR+o6fOAY6Fn6SbZQDG4N0sTnk+XOJpdVLQpOK6gp1NkLjI2eAqjaRW4JL8C3s0LiTvcW+8JirLw41B32WOdtqSZwWElJCjZR3VggpUHGTgqHJ4cbM8Xqp1lK99AbCpswzpJ5t8iCNI87VNUOhzBuIYbKrkoVvOZZ3Zg/cgHVJPAsoHQhjYwyX1Zv5eRcqzX9L9PQ5vxMlk2DDpC+p8UzKn0Bhp10eEWzKaXOTiCGIICgdCwPQgggghwQYsMmlwJ3EswLnIAAOXJyDX7Q2LTxMvuWrBaamAqKcquKfzJ808Tgf6hoQ0u0ESSMCQtQ9SnOBN7s2cF7b27IFOrBj3ywUpJT5odLlD3Z0TRdrRSJ9ctfIDICwH8xXljjBRD6b1EYOU/l6LkmrQskpZJLMDfqxiXCrh7n+YrFLMLOYNG0FDWIMm0pOyNYeI5ROPDp/F46SWiJcwpOIXI49GjhgmZSu8Lq6oTJYm5yA1vn26xqZtCcQwCQeOvygZNAVOV7xOcFLyK5eCxeFds+UVLGHy7YslFKRiUSAWdiez8rM/HO2qgK/TFSAn1YkvvJYEvivkpFrMSeTU6lpcCnSe3GzX7RZfGsj/AGGVjC5AWo5E4jd9SzAW4Rq4+SovyZpxcpWynVFc8x1FRBtiUXOf0g+RT6iNS6RI0c8SLdhGTKAftJB5WjO3fZWMaCEyS9zaCQRAVNKIDXPWCxLhSqJWjhUqMjIAxpMuN4WjIyOOo4LGGO3NpJmop0hGFUqnCFG28LEaly+Mvb1ANZzkZDR0TktoVpESIlGMjIVjIkYC0YDGRkcE/9k="/>
          <p:cNvSpPr>
            <a:spLocks noChangeAspect="1" noChangeArrowheads="1"/>
          </p:cNvSpPr>
          <p:nvPr/>
        </p:nvSpPr>
        <p:spPr bwMode="auto">
          <a:xfrm>
            <a:off x="77788" y="-465138"/>
            <a:ext cx="714375" cy="981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6" name="Group 25"/>
          <p:cNvGrpSpPr/>
          <p:nvPr/>
        </p:nvGrpSpPr>
        <p:grpSpPr>
          <a:xfrm>
            <a:off x="4830763" y="5475288"/>
            <a:ext cx="1874837" cy="1154232"/>
            <a:chOff x="4830763" y="5407025"/>
            <a:chExt cx="1974850" cy="1222495"/>
          </a:xfrm>
        </p:grpSpPr>
        <p:pic>
          <p:nvPicPr>
            <p:cNvPr id="24" name="Picture 6" descr="http://t3.gstatic.com/images?q=tbn:ANd9GcQvgpY-W3Z3aPn-RccnOJxaYDGq8NJCc4B8_FYOnekupLW4nv_L&amp;t=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06377" y="5407025"/>
              <a:ext cx="722039" cy="993775"/>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20"/>
            <p:cNvSpPr txBox="1">
              <a:spLocks noChangeArrowheads="1"/>
            </p:cNvSpPr>
            <p:nvPr/>
          </p:nvSpPr>
          <p:spPr bwMode="auto">
            <a:xfrm>
              <a:off x="4830763" y="6352521"/>
              <a:ext cx="1974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smtClean="0">
                  <a:solidFill>
                    <a:schemeClr val="tx1"/>
                  </a:solidFill>
                </a:rPr>
                <a:t>T. </a:t>
              </a:r>
              <a:r>
                <a:rPr lang="en-GB" sz="1200" dirty="0" err="1" smtClean="0">
                  <a:solidFill>
                    <a:schemeClr val="tx1"/>
                  </a:solidFill>
                </a:rPr>
                <a:t>Flisgen</a:t>
              </a:r>
              <a:r>
                <a:rPr lang="en-GB" sz="1200" dirty="0" smtClean="0">
                  <a:solidFill>
                    <a:schemeClr val="tx1"/>
                  </a:solidFill>
                </a:rPr>
                <a:t> ,Univ</a:t>
              </a:r>
              <a:r>
                <a:rPr lang="en-GB" sz="1200" dirty="0">
                  <a:solidFill>
                    <a:schemeClr val="tx1"/>
                  </a:solidFill>
                </a:rPr>
                <a:t>. of </a:t>
              </a:r>
              <a:r>
                <a:rPr lang="en-GB" sz="1200" dirty="0" smtClean="0">
                  <a:solidFill>
                    <a:schemeClr val="tx1"/>
                  </a:solidFill>
                </a:rPr>
                <a:t>Rostock</a:t>
              </a:r>
              <a:endParaRPr lang="en-US" sz="1200" u="sng" dirty="0">
                <a:solidFill>
                  <a:schemeClr val="tx1"/>
                </a:solidFill>
              </a:endParaRPr>
            </a:p>
          </p:txBody>
        </p:sp>
      </p:grpSp>
    </p:spTree>
    <p:extLst>
      <p:ext uri="{BB962C8B-B14F-4D97-AF65-F5344CB8AC3E}">
        <p14:creationId xmlns:p14="http://schemas.microsoft.com/office/powerpoint/2010/main" val="312390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par>
                                <p:cTn id="14" presetID="9"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par>
                                <p:cTn id="28" presetID="9"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par>
                                <p:cTn id="31" presetID="9"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dissolve">
                                      <p:cBhvr>
                                        <p:cTn id="36" dur="500"/>
                                        <p:tgtEl>
                                          <p:spTgt spid="6"/>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dissolve">
                                      <p:cBhvr>
                                        <p:cTn id="39" dur="500"/>
                                        <p:tgtEl>
                                          <p:spTgt spid="7"/>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dissolv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dissolve">
                                      <p:cBhvr>
                                        <p:cTn id="47" dur="500"/>
                                        <p:tgtEl>
                                          <p:spTgt spid="15"/>
                                        </p:tgtEl>
                                      </p:cBhvr>
                                    </p:animEffect>
                                  </p:childTnLst>
                                </p:cTn>
                              </p:par>
                              <p:par>
                                <p:cTn id="48" presetID="9"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dissolve">
                                      <p:cBhvr>
                                        <p:cTn id="50" dur="500"/>
                                        <p:tgtEl>
                                          <p:spTgt spid="14"/>
                                        </p:tgtEl>
                                      </p:cBhvr>
                                    </p:animEffect>
                                  </p:childTnLst>
                                </p:cTn>
                              </p:par>
                              <p:par>
                                <p:cTn id="51" presetID="9"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dissolve">
                                      <p:cBhvr>
                                        <p:cTn id="53" dur="500"/>
                                        <p:tgtEl>
                                          <p:spTgt spid="12"/>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dissolve">
                                      <p:cBhvr>
                                        <p:cTn id="56" dur="500"/>
                                        <p:tgtEl>
                                          <p:spTgt spid="13"/>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dissolve">
                                      <p:cBhvr>
                                        <p:cTn id="59" dur="500"/>
                                        <p:tgtEl>
                                          <p:spTgt spid="21"/>
                                        </p:tgtEl>
                                      </p:cBhvr>
                                    </p:animEffect>
                                  </p:childTnLst>
                                </p:cTn>
                              </p:par>
                              <p:par>
                                <p:cTn id="60" presetID="10"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3" grpId="0"/>
      <p:bldP spid="15" grpId="0"/>
      <p:bldP spid="17" grpId="0"/>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IMG_2723"/>
          <p:cNvPicPr>
            <a:picLocks noChangeAspect="1" noChangeArrowheads="1"/>
          </p:cNvPicPr>
          <p:nvPr/>
        </p:nvPicPr>
        <p:blipFill>
          <a:blip r:embed="rId2"/>
          <a:srcRect/>
          <a:stretch>
            <a:fillRect/>
          </a:stretch>
        </p:blipFill>
        <p:spPr bwMode="auto">
          <a:xfrm>
            <a:off x="304800" y="1371600"/>
            <a:ext cx="5635625" cy="5029200"/>
          </a:xfrm>
          <a:prstGeom prst="rect">
            <a:avLst/>
          </a:prstGeom>
          <a:noFill/>
          <a:ln w="9525">
            <a:noFill/>
            <a:miter lim="800000"/>
            <a:headEnd/>
            <a:tailEnd/>
          </a:ln>
        </p:spPr>
      </p:pic>
      <p:pic>
        <p:nvPicPr>
          <p:cNvPr id="3" name="Picture 9" descr="3rd_harmonic_pic"/>
          <p:cNvPicPr>
            <a:picLocks noChangeAspect="1" noChangeArrowheads="1"/>
          </p:cNvPicPr>
          <p:nvPr/>
        </p:nvPicPr>
        <p:blipFill>
          <a:blip r:embed="rId3"/>
          <a:srcRect/>
          <a:stretch>
            <a:fillRect/>
          </a:stretch>
        </p:blipFill>
        <p:spPr bwMode="auto">
          <a:xfrm>
            <a:off x="3124200" y="1143000"/>
            <a:ext cx="5943600" cy="4302125"/>
          </a:xfrm>
          <a:prstGeom prst="rect">
            <a:avLst/>
          </a:prstGeom>
          <a:noFill/>
          <a:effectLst>
            <a:outerShdw dist="56796" dir="6993903" algn="ctr" rotWithShape="0">
              <a:schemeClr val="bg1"/>
            </a:outerShdw>
          </a:effectLst>
        </p:spPr>
      </p:pic>
      <p:sp>
        <p:nvSpPr>
          <p:cNvPr id="4" name="Text Box 11"/>
          <p:cNvSpPr txBox="1">
            <a:spLocks noChangeArrowheads="1"/>
          </p:cNvSpPr>
          <p:nvPr/>
        </p:nvSpPr>
        <p:spPr bwMode="auto">
          <a:xfrm>
            <a:off x="415925" y="1452563"/>
            <a:ext cx="3147080" cy="646331"/>
          </a:xfrm>
          <a:prstGeom prst="rect">
            <a:avLst/>
          </a:prstGeom>
          <a:solidFill>
            <a:schemeClr val="bg1"/>
          </a:solidFill>
          <a:ln w="9525" algn="ctr">
            <a:solidFill>
              <a:schemeClr val="tx1"/>
            </a:solidFill>
            <a:miter lim="800000"/>
            <a:headEnd/>
            <a:tailEnd/>
          </a:ln>
        </p:spPr>
        <p:txBody>
          <a:bodyPr wrap="none">
            <a:spAutoFit/>
          </a:bodyPr>
          <a:lstStyle/>
          <a:p>
            <a:r>
              <a:rPr lang="de-DE" b="1">
                <a:latin typeface="Times New Roman" pitchFamily="18" charset="0"/>
                <a:cs typeface="Times New Roman" pitchFamily="18" charset="0"/>
              </a:rPr>
              <a:t>TESLA Cryo-Module (ACC1)</a:t>
            </a:r>
          </a:p>
          <a:p>
            <a:r>
              <a:rPr lang="de-DE" b="1">
                <a:latin typeface="Times New Roman" pitchFamily="18" charset="0"/>
                <a:cs typeface="Times New Roman" pitchFamily="18" charset="0"/>
              </a:rPr>
              <a:t>8 x 9-Cell 1.3 GHz Cavities</a:t>
            </a:r>
          </a:p>
        </p:txBody>
      </p:sp>
      <p:sp>
        <p:nvSpPr>
          <p:cNvPr id="5" name="Line 12"/>
          <p:cNvSpPr>
            <a:spLocks noChangeShapeType="1"/>
          </p:cNvSpPr>
          <p:nvPr/>
        </p:nvSpPr>
        <p:spPr bwMode="auto">
          <a:xfrm>
            <a:off x="1371600" y="2133600"/>
            <a:ext cx="228600" cy="609600"/>
          </a:xfrm>
          <a:prstGeom prst="line">
            <a:avLst/>
          </a:prstGeom>
          <a:noFill/>
          <a:ln w="57150">
            <a:solidFill>
              <a:srgbClr val="800000"/>
            </a:solidFill>
            <a:round/>
            <a:headEnd/>
            <a:tailEnd type="triangle" w="med" len="med"/>
          </a:ln>
          <a:effectLst>
            <a:outerShdw dist="35921" dir="2700000"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6" name="Line 13"/>
          <p:cNvSpPr>
            <a:spLocks noChangeShapeType="1"/>
          </p:cNvSpPr>
          <p:nvPr/>
        </p:nvSpPr>
        <p:spPr bwMode="auto">
          <a:xfrm flipH="1" flipV="1">
            <a:off x="2214546" y="3714752"/>
            <a:ext cx="2586054" cy="2076448"/>
          </a:xfrm>
          <a:prstGeom prst="line">
            <a:avLst/>
          </a:prstGeom>
          <a:noFill/>
          <a:ln w="57150">
            <a:solidFill>
              <a:srgbClr val="800000"/>
            </a:solidFill>
            <a:round/>
            <a:headEnd/>
            <a:tailEnd type="triangle" w="med" len="med"/>
          </a:ln>
          <a:effectLst>
            <a:outerShdw dist="28398" dir="3806097"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7" name="Text Box 14"/>
          <p:cNvSpPr txBox="1">
            <a:spLocks noChangeArrowheads="1"/>
          </p:cNvSpPr>
          <p:nvPr/>
        </p:nvSpPr>
        <p:spPr bwMode="auto">
          <a:xfrm>
            <a:off x="4876800" y="5694363"/>
            <a:ext cx="2980368" cy="646331"/>
          </a:xfrm>
          <a:prstGeom prst="rect">
            <a:avLst/>
          </a:prstGeom>
          <a:solidFill>
            <a:schemeClr val="bg1"/>
          </a:solidFill>
          <a:ln w="9525" algn="ctr">
            <a:solidFill>
              <a:schemeClr val="tx1"/>
            </a:solidFill>
            <a:miter lim="800000"/>
            <a:headEnd/>
            <a:tailEnd/>
          </a:ln>
        </p:spPr>
        <p:txBody>
          <a:bodyPr wrap="none">
            <a:spAutoFit/>
          </a:bodyPr>
          <a:lstStyle/>
          <a:p>
            <a:r>
              <a:rPr lang="de-DE" b="1">
                <a:latin typeface="Times New Roman" pitchFamily="18" charset="0"/>
                <a:cs typeface="Times New Roman" pitchFamily="18" charset="0"/>
              </a:rPr>
              <a:t>ACC39 FNAL Cryo-Module</a:t>
            </a:r>
          </a:p>
          <a:p>
            <a:r>
              <a:rPr lang="de-DE" b="1">
                <a:latin typeface="Times New Roman" pitchFamily="18" charset="0"/>
                <a:cs typeface="Times New Roman" pitchFamily="18" charset="0"/>
              </a:rPr>
              <a:t>4 x 9-Cell 3.9 GHz Cavities</a:t>
            </a:r>
          </a:p>
        </p:txBody>
      </p:sp>
      <p:sp>
        <p:nvSpPr>
          <p:cNvPr id="8" name="Line 15"/>
          <p:cNvSpPr>
            <a:spLocks noChangeShapeType="1"/>
          </p:cNvSpPr>
          <p:nvPr/>
        </p:nvSpPr>
        <p:spPr bwMode="auto">
          <a:xfrm flipH="1" flipV="1">
            <a:off x="5334000" y="4267200"/>
            <a:ext cx="152400" cy="1295400"/>
          </a:xfrm>
          <a:prstGeom prst="line">
            <a:avLst/>
          </a:prstGeom>
          <a:noFill/>
          <a:ln w="57150">
            <a:solidFill>
              <a:srgbClr val="800000"/>
            </a:solidFill>
            <a:round/>
            <a:headEnd/>
            <a:tailEnd type="triangle" w="med" len="med"/>
          </a:ln>
          <a:effectLst>
            <a:outerShdw dist="35921" dir="2700000"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9" name="Text Box 16"/>
          <p:cNvSpPr txBox="1">
            <a:spLocks noChangeArrowheads="1"/>
          </p:cNvSpPr>
          <p:nvPr/>
        </p:nvSpPr>
        <p:spPr bwMode="auto">
          <a:xfrm>
            <a:off x="8077200" y="5319713"/>
            <a:ext cx="890757" cy="1015663"/>
          </a:xfrm>
          <a:prstGeom prst="rect">
            <a:avLst/>
          </a:prstGeom>
          <a:solidFill>
            <a:schemeClr val="bg1"/>
          </a:solidFill>
          <a:ln w="9525" algn="ctr">
            <a:noFill/>
            <a:miter lim="800000"/>
            <a:headEnd/>
            <a:tailEnd/>
          </a:ln>
        </p:spPr>
        <p:txBody>
          <a:bodyPr wrap="none">
            <a:spAutoFit/>
          </a:bodyPr>
          <a:lstStyle/>
          <a:p>
            <a:r>
              <a:rPr lang="de-DE" sz="1200" b="1">
                <a:latin typeface="Times New Roman" pitchFamily="18" charset="0"/>
                <a:cs typeface="Times New Roman" pitchFamily="18" charset="0"/>
              </a:rPr>
              <a:t>photo &amp; </a:t>
            </a:r>
            <a:br>
              <a:rPr lang="de-DE" sz="1200" b="1">
                <a:latin typeface="Times New Roman" pitchFamily="18" charset="0"/>
                <a:cs typeface="Times New Roman" pitchFamily="18" charset="0"/>
              </a:rPr>
            </a:br>
            <a:r>
              <a:rPr lang="de-DE" sz="1200" b="1">
                <a:latin typeface="Times New Roman" pitchFamily="18" charset="0"/>
                <a:cs typeface="Times New Roman" pitchFamily="18" charset="0"/>
              </a:rPr>
              <a:t>drawing</a:t>
            </a:r>
          </a:p>
          <a:p>
            <a:r>
              <a:rPr lang="de-DE" sz="1200" b="1">
                <a:latin typeface="Times New Roman" pitchFamily="18" charset="0"/>
                <a:cs typeface="Times New Roman" pitchFamily="18" charset="0"/>
              </a:rPr>
              <a:t>courtesy</a:t>
            </a:r>
          </a:p>
          <a:p>
            <a:r>
              <a:rPr lang="de-DE" sz="1200" b="1">
                <a:latin typeface="Times New Roman" pitchFamily="18" charset="0"/>
                <a:cs typeface="Times New Roman" pitchFamily="18" charset="0"/>
              </a:rPr>
              <a:t>E. Vogel &amp;</a:t>
            </a:r>
          </a:p>
          <a:p>
            <a:r>
              <a:rPr lang="de-DE" sz="1200" b="1">
                <a:latin typeface="Times New Roman" pitchFamily="18" charset="0"/>
                <a:cs typeface="Times New Roman" pitchFamily="18" charset="0"/>
              </a:rPr>
              <a:t>FNAL</a:t>
            </a:r>
          </a:p>
        </p:txBody>
      </p:sp>
      <p:sp>
        <p:nvSpPr>
          <p:cNvPr id="10" name="Text Box 2"/>
          <p:cNvSpPr txBox="1">
            <a:spLocks noChangeArrowheads="1"/>
          </p:cNvSpPr>
          <p:nvPr/>
        </p:nvSpPr>
        <p:spPr bwMode="auto">
          <a:xfrm>
            <a:off x="0" y="0"/>
            <a:ext cx="9144000" cy="825500"/>
          </a:xfrm>
          <a:prstGeom prst="rect">
            <a:avLst/>
          </a:prstGeom>
          <a:solidFill>
            <a:srgbClr val="0000FF"/>
          </a:solidFill>
          <a:ln w="9525" algn="ctr">
            <a:noFill/>
            <a:miter lim="800000"/>
            <a:headEnd/>
            <a:tailEnd/>
          </a:ln>
        </p:spPr>
        <p:txBody>
          <a:bodyPr/>
          <a:lstStyle/>
          <a:p>
            <a:pPr algn="ctr"/>
            <a:r>
              <a:rPr lang="en-GB" sz="4000" b="1" dirty="0" smtClean="0">
                <a:solidFill>
                  <a:schemeClr val="bg1"/>
                </a:solidFill>
                <a:latin typeface="Times New Roman" pitchFamily="18" charset="0"/>
                <a:cs typeface="Times New Roman" pitchFamily="18" charset="0"/>
              </a:rPr>
              <a:t>1.2 3.9 </a:t>
            </a:r>
            <a:r>
              <a:rPr lang="en-GB" sz="4000" b="1" dirty="0">
                <a:solidFill>
                  <a:schemeClr val="bg1"/>
                </a:solidFill>
                <a:latin typeface="Times New Roman" pitchFamily="18" charset="0"/>
                <a:cs typeface="Times New Roman" pitchFamily="18" charset="0"/>
              </a:rPr>
              <a:t>GHz Module Installed at </a:t>
            </a:r>
            <a:r>
              <a:rPr lang="en-GB" sz="4000" b="1" dirty="0" smtClean="0">
                <a:solidFill>
                  <a:schemeClr val="bg1"/>
                </a:solidFill>
                <a:latin typeface="Times New Roman" pitchFamily="18" charset="0"/>
                <a:cs typeface="Times New Roman" pitchFamily="18" charset="0"/>
              </a:rPr>
              <a:t>FLASH</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
                                        </p:tgtEl>
                                        <p:attrNameLst>
                                          <p:attrName>style.opacity</p:attrName>
                                        </p:attrNameLst>
                                      </p:cBhvr>
                                      <p:to>
                                        <p:strVal val="0.75"/>
                                      </p:to>
                                    </p:set>
                                    <p:animEffect filter="image" prLst="opacity: 0.75">
                                      <p:cBhvr rctx="IE">
                                        <p:cTn id="7" dur="indefinite"/>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0"/>
            <a:ext cx="9144000" cy="1323439"/>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effectLst>
                  <a:outerShdw blurRad="38100" dist="38100" dir="2700000" algn="tl">
                    <a:srgbClr val="000000"/>
                  </a:outerShdw>
                </a:effectLst>
                <a:cs typeface="Times New Roman" pitchFamily="18" charset="0"/>
              </a:rPr>
              <a:t>1.2 HOM Diagnostic </a:t>
            </a:r>
            <a:r>
              <a:rPr lang="en-US" sz="4000" dirty="0" smtClean="0">
                <a:solidFill>
                  <a:schemeClr val="bg1"/>
                </a:solidFill>
                <a:effectLst>
                  <a:outerShdw blurRad="38100" dist="38100" dir="2700000" algn="tl">
                    <a:srgbClr val="000000"/>
                  </a:outerShdw>
                </a:effectLst>
                <a:cs typeface="Times New Roman" pitchFamily="18" charset="0"/>
              </a:rPr>
              <a:t>in 3</a:t>
            </a:r>
            <a:r>
              <a:rPr lang="en-US" sz="4000" baseline="30000" dirty="0" smtClean="0">
                <a:solidFill>
                  <a:schemeClr val="bg1"/>
                </a:solidFill>
                <a:effectLst>
                  <a:outerShdw blurRad="38100" dist="38100" dir="2700000" algn="tl">
                    <a:srgbClr val="000000"/>
                  </a:outerShdw>
                </a:effectLst>
                <a:cs typeface="Times New Roman" pitchFamily="18" charset="0"/>
              </a:rPr>
              <a:t>rd</a:t>
            </a:r>
            <a:r>
              <a:rPr lang="en-US" sz="4000" dirty="0" smtClean="0">
                <a:solidFill>
                  <a:schemeClr val="bg1"/>
                </a:solidFill>
                <a:effectLst>
                  <a:outerShdw blurRad="38100" dist="38100" dir="2700000" algn="tl">
                    <a:srgbClr val="000000"/>
                  </a:outerShdw>
                </a:effectLst>
                <a:cs typeface="Times New Roman" pitchFamily="18" charset="0"/>
              </a:rPr>
              <a:t> Harmonic Cavities at FLASH</a:t>
            </a:r>
            <a:endParaRPr lang="en-US" sz="4000" b="0" dirty="0">
              <a:solidFill>
                <a:schemeClr val="bg1"/>
              </a:solidFill>
              <a:latin typeface="Arial" pitchFamily="34" charset="0"/>
            </a:endParaRPr>
          </a:p>
        </p:txBody>
      </p:sp>
      <p:sp>
        <p:nvSpPr>
          <p:cNvPr id="5" name="Text Box 3"/>
          <p:cNvSpPr txBox="1">
            <a:spLocks noChangeArrowheads="1"/>
          </p:cNvSpPr>
          <p:nvPr/>
        </p:nvSpPr>
        <p:spPr bwMode="auto">
          <a:xfrm>
            <a:off x="85725" y="1695450"/>
            <a:ext cx="5184775"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spAutoFit/>
          </a:bodyPr>
          <a:lstStyle>
            <a:lvl1pPr marL="342900" indent="-342900"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err="1" smtClean="0">
                <a:solidFill>
                  <a:schemeClr val="tx1"/>
                </a:solidFill>
              </a:rPr>
              <a:t>Fermilab</a:t>
            </a:r>
            <a:r>
              <a:rPr lang="en-US" sz="2000" dirty="0" smtClean="0">
                <a:solidFill>
                  <a:schemeClr val="tx1"/>
                </a:solidFill>
              </a:rPr>
              <a:t> </a:t>
            </a:r>
            <a:r>
              <a:rPr lang="en-US" sz="2000" dirty="0">
                <a:solidFill>
                  <a:schemeClr val="tx1"/>
                </a:solidFill>
              </a:rPr>
              <a:t>has constructed a third harmonic accelerating (3.9GHz) superconducting module and cryostat for a new generation high brightness photo-injector. </a:t>
            </a:r>
          </a:p>
          <a:p>
            <a:pPr algn="just">
              <a:spcBef>
                <a:spcPts val="300"/>
              </a:spcBef>
              <a:spcAft>
                <a:spcPts val="300"/>
              </a:spcAft>
              <a:buFont typeface="Wingdings" pitchFamily="2" charset="2"/>
              <a:buChar char="Ø"/>
            </a:pPr>
            <a:r>
              <a:rPr lang="en-US" sz="2000" dirty="0">
                <a:solidFill>
                  <a:schemeClr val="tx1"/>
                </a:solidFill>
              </a:rPr>
              <a:t>This </a:t>
            </a:r>
            <a:r>
              <a:rPr lang="en-US" sz="2000" dirty="0" smtClean="0">
                <a:solidFill>
                  <a:schemeClr val="tx1"/>
                </a:solidFill>
              </a:rPr>
              <a:t>system compensates </a:t>
            </a:r>
            <a:r>
              <a:rPr lang="en-US" sz="2000" dirty="0">
                <a:solidFill>
                  <a:schemeClr val="tx1"/>
                </a:solidFill>
              </a:rPr>
              <a:t>the nonlinear distortion of the longitudinal phase space due to the RF curvature of the 1.3 GHz TESLA cavities prior to bunch compression.</a:t>
            </a:r>
          </a:p>
        </p:txBody>
      </p:sp>
      <p:sp>
        <p:nvSpPr>
          <p:cNvPr id="6" name="Text Box 5"/>
          <p:cNvSpPr txBox="1">
            <a:spLocks noChangeArrowheads="1"/>
          </p:cNvSpPr>
          <p:nvPr/>
        </p:nvSpPr>
        <p:spPr bwMode="auto">
          <a:xfrm>
            <a:off x="98425" y="4941888"/>
            <a:ext cx="8829675" cy="200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a:solidFill>
                  <a:schemeClr val="tx1"/>
                </a:solidFill>
              </a:rPr>
              <a:t>The </a:t>
            </a:r>
            <a:r>
              <a:rPr lang="en-US" sz="2000" dirty="0" err="1">
                <a:solidFill>
                  <a:schemeClr val="tx1"/>
                </a:solidFill>
              </a:rPr>
              <a:t>cryomodule</a:t>
            </a:r>
            <a:r>
              <a:rPr lang="en-US" sz="2000" dirty="0">
                <a:solidFill>
                  <a:schemeClr val="tx1"/>
                </a:solidFill>
              </a:rPr>
              <a:t>, consisting of </a:t>
            </a:r>
            <a:r>
              <a:rPr lang="en-US" sz="2000" u="sng" dirty="0">
                <a:solidFill>
                  <a:schemeClr val="tx1"/>
                </a:solidFill>
              </a:rPr>
              <a:t>four 3.9GHz cavities</a:t>
            </a:r>
            <a:r>
              <a:rPr lang="en-US" sz="2000" dirty="0">
                <a:solidFill>
                  <a:schemeClr val="tx1"/>
                </a:solidFill>
              </a:rPr>
              <a:t>, </a:t>
            </a:r>
            <a:r>
              <a:rPr lang="en-US" sz="2000" dirty="0" smtClean="0">
                <a:solidFill>
                  <a:schemeClr val="tx1"/>
                </a:solidFill>
              </a:rPr>
              <a:t>have </a:t>
            </a:r>
            <a:r>
              <a:rPr lang="en-US" sz="2000" dirty="0">
                <a:solidFill>
                  <a:schemeClr val="tx1"/>
                </a:solidFill>
              </a:rPr>
              <a:t>been installed in the FLASH </a:t>
            </a:r>
            <a:r>
              <a:rPr lang="en-US" sz="2000" dirty="0" err="1">
                <a:solidFill>
                  <a:schemeClr val="tx1"/>
                </a:solidFill>
              </a:rPr>
              <a:t>photoinjector</a:t>
            </a:r>
            <a:r>
              <a:rPr lang="en-US" sz="2000" dirty="0">
                <a:solidFill>
                  <a:schemeClr val="tx1"/>
                </a:solidFill>
              </a:rPr>
              <a:t> downstream, of the first 1.3 GHz </a:t>
            </a:r>
            <a:r>
              <a:rPr lang="en-US" sz="2000" dirty="0" err="1">
                <a:solidFill>
                  <a:schemeClr val="tx1"/>
                </a:solidFill>
              </a:rPr>
              <a:t>cryomodule</a:t>
            </a:r>
            <a:r>
              <a:rPr lang="en-US" sz="2000" dirty="0">
                <a:solidFill>
                  <a:schemeClr val="tx1"/>
                </a:solidFill>
              </a:rPr>
              <a:t> (consisting of 8 cavities).</a:t>
            </a:r>
          </a:p>
          <a:p>
            <a:pPr algn="just">
              <a:spcBef>
                <a:spcPts val="300"/>
              </a:spcBef>
              <a:spcAft>
                <a:spcPts val="300"/>
              </a:spcAft>
              <a:buFont typeface="Wingdings" pitchFamily="2" charset="2"/>
              <a:buChar char="Ø"/>
            </a:pPr>
            <a:r>
              <a:rPr lang="en-US" sz="2000" dirty="0">
                <a:solidFill>
                  <a:schemeClr val="tx1"/>
                </a:solidFill>
              </a:rPr>
              <a:t>Four 3.9 GHz </a:t>
            </a:r>
            <a:r>
              <a:rPr lang="en-US" sz="2000" dirty="0" smtClean="0">
                <a:solidFill>
                  <a:schemeClr val="tx1"/>
                </a:solidFill>
              </a:rPr>
              <a:t>cavities </a:t>
            </a:r>
            <a:r>
              <a:rPr lang="en-US" sz="2000" dirty="0">
                <a:solidFill>
                  <a:schemeClr val="tx1"/>
                </a:solidFill>
              </a:rPr>
              <a:t>provide the energy modulation, ~20 MV, needed for compensation.</a:t>
            </a:r>
          </a:p>
          <a:p>
            <a:pPr algn="just" eaLnBrk="1" hangingPunct="1"/>
            <a:endParaRPr lang="en-US" dirty="0"/>
          </a:p>
        </p:txBody>
      </p:sp>
      <p:pic>
        <p:nvPicPr>
          <p:cNvPr id="7" name="Picture 3" descr="CUT_ISO_200604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4300" y="1917700"/>
            <a:ext cx="37338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7001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4310" y="1511707"/>
            <a:ext cx="7818120" cy="923330"/>
          </a:xfrm>
          <a:prstGeom prst="rect">
            <a:avLst/>
          </a:prstGeom>
        </p:spPr>
        <p:txBody>
          <a:bodyPr wrap="square">
            <a:spAutoFit/>
          </a:bodyPr>
          <a:lstStyle/>
          <a:p>
            <a:pPr algn="l"/>
            <a:r>
              <a:rPr lang="en-GB" dirty="0"/>
              <a:t>The United Kingdom will be the 17th country to join the European Spallation Source project. The UK was welcomed today at a meeting in Bilbao, Spain, by representatives from the current 16 Partner Countries.</a:t>
            </a:r>
          </a:p>
        </p:txBody>
      </p:sp>
      <p:sp>
        <p:nvSpPr>
          <p:cNvPr id="6" name="Rectangle 5"/>
          <p:cNvSpPr/>
          <p:nvPr/>
        </p:nvSpPr>
        <p:spPr>
          <a:xfrm>
            <a:off x="274320" y="2517726"/>
            <a:ext cx="5806440" cy="2585323"/>
          </a:xfrm>
          <a:prstGeom prst="rect">
            <a:avLst/>
          </a:prstGeom>
        </p:spPr>
        <p:txBody>
          <a:bodyPr wrap="square">
            <a:spAutoFit/>
          </a:bodyPr>
          <a:lstStyle/>
          <a:p>
            <a:pPr marL="285750" indent="-285750" algn="l">
              <a:buFontTx/>
              <a:buChar char="-"/>
            </a:pPr>
            <a:r>
              <a:rPr lang="en-GB" i="1" dirty="0" smtClean="0"/>
              <a:t>I </a:t>
            </a:r>
            <a:r>
              <a:rPr lang="en-GB" i="1" dirty="0"/>
              <a:t>am particularly happy that the UK now joins the project. The UK has a large and strong neutron research community, that will now be able to benefit from the opportunities that ESS can give, says Colin </a:t>
            </a:r>
            <a:r>
              <a:rPr lang="en-GB" i="1" dirty="0" err="1"/>
              <a:t>Carlile</a:t>
            </a:r>
            <a:r>
              <a:rPr lang="en-GB" i="1" dirty="0"/>
              <a:t>, the ESS Director-General. There is a vast knowledge of the necessary technology for building a spallation neutron source from the ion source to the instruments in the UK and there will be mutual benefits</a:t>
            </a:r>
            <a:r>
              <a:rPr lang="en-GB" i="1" dirty="0" smtClean="0"/>
              <a:t>.</a:t>
            </a:r>
          </a:p>
          <a:p>
            <a:pPr algn="l"/>
            <a:r>
              <a:rPr lang="en-GB" dirty="0" smtClean="0"/>
              <a:t>     (source ESS news 15</a:t>
            </a:r>
            <a:r>
              <a:rPr lang="en-GB" baseline="30000" dirty="0" smtClean="0"/>
              <a:t>th</a:t>
            </a:r>
            <a:r>
              <a:rPr lang="en-GB" dirty="0" smtClean="0"/>
              <a:t> April 2011)</a:t>
            </a:r>
            <a:endParaRPr lang="en-GB" i="1" dirty="0"/>
          </a:p>
        </p:txBody>
      </p:sp>
      <p:pic>
        <p:nvPicPr>
          <p:cNvPr id="415746" name="Picture 2" descr="United Kingdom joins 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8580" y="2435037"/>
            <a:ext cx="2476500" cy="1838325"/>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p:cNvSpPr txBox="1">
            <a:spLocks noChangeArrowheads="1"/>
          </p:cNvSpPr>
          <p:nvPr/>
        </p:nvSpPr>
        <p:spPr bwMode="auto">
          <a:xfrm>
            <a:off x="1503044" y="103546"/>
            <a:ext cx="6153785" cy="923330"/>
          </a:xfrm>
          <a:prstGeom prst="rect">
            <a:avLst/>
          </a:prstGeom>
          <a:solidFill>
            <a:schemeClr val="accent2"/>
          </a:solidFill>
          <a:ln w="9525">
            <a:noFill/>
            <a:miter lim="800000"/>
            <a:headEnd/>
            <a:tailEnd/>
          </a:ln>
          <a:effectLst/>
        </p:spPr>
        <p:txBody>
          <a:bodyPr wrap="square">
            <a:spAutoFit/>
          </a:bodyPr>
          <a:lstStyle/>
          <a:p>
            <a:r>
              <a:rPr lang="en-GB" sz="5400" dirty="0" smtClean="0">
                <a:solidFill>
                  <a:schemeClr val="bg1"/>
                </a:solidFill>
              </a:rPr>
              <a:t>UK Membership</a:t>
            </a:r>
            <a:endParaRPr lang="en-US" sz="5400" dirty="0">
              <a:solidFill>
                <a:schemeClr val="bg1"/>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688" y="4540820"/>
            <a:ext cx="2356048" cy="1608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3515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0"/>
          <p:cNvGraphicFramePr>
            <a:graphicFrameLocks noGrp="1"/>
          </p:cNvGraphicFramePr>
          <p:nvPr>
            <p:extLst>
              <p:ext uri="{D42A27DB-BD31-4B8C-83A1-F6EECF244321}">
                <p14:modId xmlns:p14="http://schemas.microsoft.com/office/powerpoint/2010/main" val="804018755"/>
              </p:ext>
            </p:extLst>
          </p:nvPr>
        </p:nvGraphicFramePr>
        <p:xfrm>
          <a:off x="165100" y="1016000"/>
          <a:ext cx="2743200" cy="4659501"/>
        </p:xfrm>
        <a:graphic>
          <a:graphicData uri="http://schemas.openxmlformats.org/drawingml/2006/table">
            <a:tbl>
              <a:tblPr/>
              <a:tblGrid>
                <a:gridCol w="1524000"/>
                <a:gridCol w="1219200"/>
              </a:tblGrid>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Number of Cavities</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4</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Active Length</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0.346 meter</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Gradient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14 MV/m</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Phase</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-179º</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R/Q   [=U</a:t>
                      </a:r>
                      <a:r>
                        <a:rPr kumimoji="0" lang="en-US" sz="1200" b="1" i="0" u="none" strike="noStrike" cap="none" normalizeH="0" baseline="30000" smtClean="0">
                          <a:ln>
                            <a:noFill/>
                          </a:ln>
                          <a:solidFill>
                            <a:schemeClr val="tx1"/>
                          </a:solidFill>
                          <a:effectLst/>
                          <a:latin typeface="Times New Roman" pitchFamily="18" charset="0"/>
                        </a:rPr>
                        <a:t>2</a:t>
                      </a:r>
                      <a:r>
                        <a:rPr kumimoji="0" lang="en-US" sz="1200" b="1" i="0" u="none" strike="noStrike" cap="none" normalizeH="0" baseline="0" smtClean="0">
                          <a:ln>
                            <a:noFill/>
                          </a:ln>
                          <a:solidFill>
                            <a:schemeClr val="tx1"/>
                          </a:solidFill>
                          <a:effectLst/>
                          <a:latin typeface="Times New Roman" pitchFamily="18" charset="0"/>
                        </a:rPr>
                        <a:t>/(wW)]</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750 Ω</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peak</a:t>
                      </a: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acc</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2.26</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9858">
                <a:tc>
                  <a:txBody>
                    <a:bodyPr/>
                    <a:lstStyle/>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a:t>
                      </a:r>
                      <a:r>
                        <a:rPr kumimoji="0" lang="en-US" sz="1200" b="1" i="0" u="none" strike="noStrike" cap="none" normalizeH="0" baseline="-25000" smtClean="0">
                          <a:ln>
                            <a:noFill/>
                          </a:ln>
                          <a:solidFill>
                            <a:schemeClr val="tx1"/>
                          </a:solidFill>
                          <a:effectLst/>
                          <a:latin typeface="Times New Roman" pitchFamily="18" charset="0"/>
                        </a:rPr>
                        <a:t>peak</a:t>
                      </a:r>
                      <a:endParaRPr kumimoji="0" lang="en-US" sz="1200" b="1"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acc</a:t>
                      </a:r>
                      <a:r>
                        <a:rPr kumimoji="0" lang="en-US" sz="1200" b="1" i="0" u="none" strike="noStrike" cap="none" normalizeH="0" baseline="0" smtClean="0">
                          <a:ln>
                            <a:noFill/>
                          </a:ln>
                          <a:solidFill>
                            <a:schemeClr val="tx1"/>
                          </a:solidFill>
                          <a:effectLst/>
                          <a:latin typeface="Times New Roman" pitchFamily="18" charset="0"/>
                        </a:rPr>
                        <a:t> = 14 MV/m)</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68 </a:t>
                      </a:r>
                      <a:r>
                        <a:rPr kumimoji="0" lang="en-US" sz="1200" b="1" i="0" u="none" strike="noStrike" cap="none" normalizeH="0" baseline="0" dirty="0" err="1" smtClean="0">
                          <a:ln>
                            <a:noFill/>
                          </a:ln>
                          <a:solidFill>
                            <a:schemeClr val="tx1"/>
                          </a:solidFill>
                          <a:effectLst/>
                          <a:latin typeface="Times New Roman" pitchFamily="18" charset="0"/>
                        </a:rPr>
                        <a:t>mT</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Q</a:t>
                      </a:r>
                      <a:r>
                        <a:rPr kumimoji="0" lang="en-US" sz="1200" b="1" i="0" u="none" strike="noStrike" cap="none" normalizeH="0" baseline="-25000" smtClean="0">
                          <a:ln>
                            <a:noFill/>
                          </a:ln>
                          <a:solidFill>
                            <a:schemeClr val="tx1"/>
                          </a:solidFill>
                          <a:effectLst/>
                          <a:latin typeface="Times New Roman" pitchFamily="18" charset="0"/>
                        </a:rPr>
                        <a:t>ext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1.3 X 10</a:t>
                      </a:r>
                      <a:r>
                        <a:rPr kumimoji="0" lang="en-US" sz="1200" b="1" i="0" u="none" strike="noStrike" cap="none" normalizeH="0" baseline="30000" dirty="0" smtClean="0">
                          <a:ln>
                            <a:noFill/>
                          </a:ln>
                          <a:solidFill>
                            <a:schemeClr val="tx1"/>
                          </a:solidFill>
                          <a:effectLst/>
                          <a:latin typeface="Times New Roman" pitchFamily="18" charset="0"/>
                        </a:rPr>
                        <a:t>6</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BBU Limit for HOM, Q</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&lt;1 X 10</a:t>
                      </a:r>
                      <a:r>
                        <a:rPr kumimoji="0" lang="en-US" sz="1200" b="1" i="0" u="none" strike="noStrike" cap="none" normalizeH="0" baseline="30000" dirty="0" smtClean="0">
                          <a:ln>
                            <a:noFill/>
                          </a:ln>
                          <a:solidFill>
                            <a:schemeClr val="tx1"/>
                          </a:solidFill>
                          <a:effectLst/>
                          <a:latin typeface="Times New Roman" pitchFamily="18" charset="0"/>
                        </a:rPr>
                        <a:t>5</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Total Energy</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20 MeV</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Beam Current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9 mA</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37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Forward Power,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per cavity</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9 kW</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37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Coupler Power,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per coupler</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45 kW</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ext Box 4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latin typeface="Times" charset="0"/>
              </a:rPr>
              <a:t>1.2 Third Harmonic </a:t>
            </a:r>
            <a:r>
              <a:rPr lang="en-GB" sz="4000" dirty="0">
                <a:solidFill>
                  <a:schemeClr val="bg1"/>
                </a:solidFill>
                <a:latin typeface="Times" charset="0"/>
              </a:rPr>
              <a:t>Parameters</a:t>
            </a:r>
            <a:endParaRPr lang="en-US" sz="4000" b="0" dirty="0">
              <a:solidFill>
                <a:schemeClr val="bg1"/>
              </a:solidFill>
              <a:latin typeface="Arial" pitchFamily="34" charset="0"/>
            </a:endParaRPr>
          </a:p>
        </p:txBody>
      </p:sp>
      <p:pic>
        <p:nvPicPr>
          <p:cNvPr id="6" name="Picture 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0" y="977900"/>
            <a:ext cx="3302000" cy="20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8" descr="flash layo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1700" y="2871788"/>
            <a:ext cx="31623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984500" y="1130300"/>
            <a:ext cx="30353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 typeface="Wingdings" pitchFamily="2" charset="2"/>
              <a:buChar char="Ø"/>
            </a:pPr>
            <a:r>
              <a:rPr lang="en-GB" sz="1600" dirty="0">
                <a:solidFill>
                  <a:schemeClr val="tx1"/>
                </a:solidFill>
              </a:rPr>
              <a:t>Adding harmonic ensures the 2</a:t>
            </a:r>
            <a:r>
              <a:rPr lang="en-GB" sz="1600" baseline="30000" dirty="0">
                <a:solidFill>
                  <a:schemeClr val="tx1"/>
                </a:solidFill>
              </a:rPr>
              <a:t>nd</a:t>
            </a:r>
            <a:r>
              <a:rPr lang="en-GB" sz="1600" dirty="0">
                <a:solidFill>
                  <a:schemeClr val="tx1"/>
                </a:solidFill>
              </a:rPr>
              <a:t> derivative at the max is zero for total field (could use any of the harmonics in the expansion, but using the lowest freq. ensures the transverse </a:t>
            </a:r>
            <a:r>
              <a:rPr lang="en-GB" sz="1600" dirty="0" err="1">
                <a:solidFill>
                  <a:schemeClr val="tx1"/>
                </a:solidFill>
              </a:rPr>
              <a:t>wakefields</a:t>
            </a:r>
            <a:r>
              <a:rPr lang="en-GB" sz="1600" dirty="0">
                <a:solidFill>
                  <a:schemeClr val="tx1"/>
                </a:solidFill>
              </a:rPr>
              <a:t> ~ </a:t>
            </a:r>
            <a:r>
              <a:rPr lang="en-GB" sz="1600" dirty="0">
                <a:solidFill>
                  <a:schemeClr val="tx1"/>
                </a:solidFill>
                <a:sym typeface="Symbol" pitchFamily="18" charset="2"/>
              </a:rPr>
              <a:t></a:t>
            </a:r>
            <a:r>
              <a:rPr lang="en-GB" sz="1600" baseline="30000" dirty="0">
                <a:solidFill>
                  <a:schemeClr val="tx1"/>
                </a:solidFill>
                <a:sym typeface="Symbol" pitchFamily="18" charset="2"/>
              </a:rPr>
              <a:t>3 </a:t>
            </a:r>
            <a:r>
              <a:rPr lang="en-GB" sz="1600" dirty="0">
                <a:solidFill>
                  <a:schemeClr val="tx1"/>
                </a:solidFill>
                <a:sym typeface="Symbol" pitchFamily="18" charset="2"/>
              </a:rPr>
              <a:t>are minimised).</a:t>
            </a:r>
            <a:endParaRPr lang="en-US" sz="1600" dirty="0">
              <a:solidFill>
                <a:schemeClr val="tx1"/>
              </a:solidFill>
            </a:endParaRPr>
          </a:p>
          <a:p>
            <a:pPr algn="l" eaLnBrk="1" hangingPunct="1">
              <a:spcBef>
                <a:spcPct val="50000"/>
              </a:spcBef>
              <a:buFont typeface="Wingdings" pitchFamily="2" charset="2"/>
              <a:buChar char="Ø"/>
            </a:pPr>
            <a:r>
              <a:rPr lang="en-US" sz="1600" dirty="0">
                <a:solidFill>
                  <a:schemeClr val="tx1"/>
                </a:solidFill>
              </a:rPr>
              <a:t>The third harmonic system (3.9GHz) will compensate the nonlinear distortion of the longitudinal phase space due to cosine-like voltage curvature of 1.3 GHz cavities. </a:t>
            </a:r>
          </a:p>
          <a:p>
            <a:pPr algn="l" eaLnBrk="1" hangingPunct="1">
              <a:spcBef>
                <a:spcPct val="50000"/>
              </a:spcBef>
              <a:buFont typeface="Wingdings" pitchFamily="2" charset="2"/>
              <a:buChar char="Ø"/>
            </a:pPr>
            <a:r>
              <a:rPr lang="en-US" sz="1600" dirty="0" smtClean="0">
                <a:solidFill>
                  <a:schemeClr val="tx1"/>
                </a:solidFill>
              </a:rPr>
              <a:t>It </a:t>
            </a:r>
            <a:r>
              <a:rPr lang="en-US" sz="1600" dirty="0" err="1" smtClean="0">
                <a:solidFill>
                  <a:schemeClr val="tx1"/>
                </a:solidFill>
              </a:rPr>
              <a:t>linearises</a:t>
            </a:r>
            <a:r>
              <a:rPr lang="en-US" sz="1600" dirty="0" smtClean="0">
                <a:solidFill>
                  <a:schemeClr val="tx1"/>
                </a:solidFill>
              </a:rPr>
              <a:t> </a:t>
            </a:r>
            <a:r>
              <a:rPr lang="en-US" sz="1600" dirty="0">
                <a:solidFill>
                  <a:schemeClr val="tx1"/>
                </a:solidFill>
              </a:rPr>
              <a:t>the energy distribution upstream of the bunch compressor thus  facilitating a  small normalized </a:t>
            </a:r>
            <a:r>
              <a:rPr lang="en-US" sz="1600" dirty="0" err="1">
                <a:solidFill>
                  <a:schemeClr val="tx1"/>
                </a:solidFill>
              </a:rPr>
              <a:t>emittance</a:t>
            </a:r>
            <a:r>
              <a:rPr lang="en-US" sz="1600" dirty="0">
                <a:solidFill>
                  <a:schemeClr val="tx1"/>
                </a:solidFill>
              </a:rPr>
              <a:t> ~1.10</a:t>
            </a:r>
            <a:r>
              <a:rPr lang="en-US" sz="1600" baseline="30000" dirty="0">
                <a:solidFill>
                  <a:schemeClr val="tx1"/>
                </a:solidFill>
              </a:rPr>
              <a:t>-6</a:t>
            </a:r>
            <a:r>
              <a:rPr lang="en-US" sz="1600" dirty="0">
                <a:solidFill>
                  <a:schemeClr val="tx1"/>
                </a:solidFill>
              </a:rPr>
              <a:t> m*rad.</a:t>
            </a:r>
          </a:p>
        </p:txBody>
      </p:sp>
      <p:sp>
        <p:nvSpPr>
          <p:cNvPr id="9" name="Oval 50"/>
          <p:cNvSpPr>
            <a:spLocks noChangeArrowheads="1"/>
          </p:cNvSpPr>
          <p:nvPr/>
        </p:nvSpPr>
        <p:spPr bwMode="auto">
          <a:xfrm>
            <a:off x="6553200" y="4152900"/>
            <a:ext cx="152400" cy="533400"/>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pic>
        <p:nvPicPr>
          <p:cNvPr id="10" name="Picture 51" descr="IMG_693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1300" y="3937000"/>
            <a:ext cx="1905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2" descr="IMG_676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9550" y="5303838"/>
            <a:ext cx="1911350"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9"/>
          <p:cNvSpPr txBox="1">
            <a:spLocks noChangeArrowheads="1"/>
          </p:cNvSpPr>
          <p:nvPr/>
        </p:nvSpPr>
        <p:spPr bwMode="auto">
          <a:xfrm>
            <a:off x="6096000" y="736600"/>
            <a:ext cx="2617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sz="1400" dirty="0">
                <a:solidFill>
                  <a:schemeClr val="tx1"/>
                </a:solidFill>
              </a:rPr>
              <a:t>Illustrative energy (not to scale)</a:t>
            </a:r>
            <a:endParaRPr lang="en-GB" sz="1400" dirty="0">
              <a:solidFill>
                <a:schemeClr val="tx1"/>
              </a:solidFill>
            </a:endParaRPr>
          </a:p>
        </p:txBody>
      </p:sp>
    </p:spTree>
    <p:extLst>
      <p:ext uri="{BB962C8B-B14F-4D97-AF65-F5344CB8AC3E}">
        <p14:creationId xmlns:p14="http://schemas.microsoft.com/office/powerpoint/2010/main" val="755626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1.2 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
        <p:nvSpPr>
          <p:cNvPr id="5" name="Text Box 13"/>
          <p:cNvSpPr txBox="1">
            <a:spLocks noChangeArrowheads="1"/>
          </p:cNvSpPr>
          <p:nvPr/>
        </p:nvSpPr>
        <p:spPr bwMode="auto">
          <a:xfrm>
            <a:off x="0" y="1922463"/>
            <a:ext cx="1511300" cy="2308324"/>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Used at XFEL and FLASH.  Baseline design for main accelerators in ILC.</a:t>
            </a:r>
          </a:p>
        </p:txBody>
      </p:sp>
      <p:sp>
        <p:nvSpPr>
          <p:cNvPr id="6" name="Text Box 13"/>
          <p:cNvSpPr txBox="1">
            <a:spLocks noChangeArrowheads="1"/>
          </p:cNvSpPr>
          <p:nvPr/>
        </p:nvSpPr>
        <p:spPr bwMode="auto">
          <a:xfrm>
            <a:off x="0" y="4271963"/>
            <a:ext cx="1498600" cy="2585323"/>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Used at XFEL and FLASH in order to flatten the field profile and reduce energy spread.</a:t>
            </a:r>
          </a:p>
        </p:txBody>
      </p:sp>
      <p:grpSp>
        <p:nvGrpSpPr>
          <p:cNvPr id="7" name="Group 6"/>
          <p:cNvGrpSpPr>
            <a:grpSpLocks/>
          </p:cNvGrpSpPr>
          <p:nvPr/>
        </p:nvGrpSpPr>
        <p:grpSpPr bwMode="auto">
          <a:xfrm>
            <a:off x="1981200" y="2120900"/>
            <a:ext cx="6908800" cy="4330700"/>
            <a:chOff x="1981641" y="2120900"/>
            <a:chExt cx="6908359" cy="4330700"/>
          </a:xfrm>
        </p:grpSpPr>
        <p:grpSp>
          <p:nvGrpSpPr>
            <p:cNvPr id="8" name="Group 46"/>
            <p:cNvGrpSpPr>
              <a:grpSpLocks/>
            </p:cNvGrpSpPr>
            <p:nvPr/>
          </p:nvGrpSpPr>
          <p:grpSpPr bwMode="auto">
            <a:xfrm>
              <a:off x="1981641" y="2120900"/>
              <a:ext cx="6908359" cy="4330700"/>
              <a:chOff x="1981641" y="2120900"/>
              <a:chExt cx="6908359" cy="4330700"/>
            </a:xfrm>
          </p:grpSpPr>
          <p:pic>
            <p:nvPicPr>
              <p:cNvPr id="13" name="Picture 8" descr="IMG_7328"/>
              <p:cNvPicPr>
                <a:picLocks noChangeAspect="1" noChangeArrowheads="1"/>
              </p:cNvPicPr>
              <p:nvPr/>
            </p:nvPicPr>
            <p:blipFill>
              <a:blip r:embed="rId2"/>
              <a:srcRect/>
              <a:stretch>
                <a:fillRect/>
              </a:stretch>
            </p:blipFill>
            <p:spPr bwMode="auto">
              <a:xfrm>
                <a:off x="1981641" y="2120900"/>
                <a:ext cx="6498784" cy="4330700"/>
              </a:xfrm>
              <a:prstGeom prst="rect">
                <a:avLst/>
              </a:prstGeom>
              <a:noFill/>
              <a:ln w="9525">
                <a:noFill/>
                <a:miter lim="800000"/>
                <a:headEnd/>
                <a:tailEnd/>
              </a:ln>
            </p:spPr>
          </p:pic>
          <p:sp>
            <p:nvSpPr>
              <p:cNvPr id="14" name="Text Box 13"/>
              <p:cNvSpPr txBox="1">
                <a:spLocks noChangeArrowheads="1"/>
              </p:cNvSpPr>
              <p:nvPr/>
            </p:nvSpPr>
            <p:spPr bwMode="auto">
              <a:xfrm>
                <a:off x="6946901" y="4729163"/>
                <a:ext cx="1003299" cy="646331"/>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HOM Coupler</a:t>
                </a:r>
              </a:p>
            </p:txBody>
          </p:sp>
          <p:sp>
            <p:nvSpPr>
              <p:cNvPr id="15" name="Text Box 13"/>
              <p:cNvSpPr txBox="1">
                <a:spLocks noChangeArrowheads="1"/>
              </p:cNvSpPr>
              <p:nvPr/>
            </p:nvSpPr>
            <p:spPr bwMode="auto">
              <a:xfrm>
                <a:off x="7721600" y="2328863"/>
                <a:ext cx="1168400" cy="646331"/>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FPC Coupler</a:t>
                </a:r>
              </a:p>
            </p:txBody>
          </p:sp>
          <p:cxnSp>
            <p:nvCxnSpPr>
              <p:cNvPr id="16" name="Straight Arrow Connector 42"/>
              <p:cNvCxnSpPr>
                <a:cxnSpLocks noChangeShapeType="1"/>
                <a:stCxn id="15" idx="1"/>
              </p:cNvCxnSpPr>
              <p:nvPr/>
            </p:nvCxnSpPr>
            <p:spPr bwMode="auto">
              <a:xfrm rot="10800000" flipV="1">
                <a:off x="7404100" y="2652029"/>
                <a:ext cx="317500" cy="256270"/>
              </a:xfrm>
              <a:prstGeom prst="straightConnector1">
                <a:avLst/>
              </a:prstGeom>
              <a:noFill/>
              <a:ln w="50800" algn="ctr">
                <a:solidFill>
                  <a:srgbClr val="FF0000"/>
                </a:solidFill>
                <a:round/>
                <a:headEnd/>
                <a:tailEnd type="stealth" w="lg" len="lg"/>
              </a:ln>
            </p:spPr>
          </p:cxnSp>
          <p:cxnSp>
            <p:nvCxnSpPr>
              <p:cNvPr id="17" name="Straight Arrow Connector 44"/>
              <p:cNvCxnSpPr>
                <a:cxnSpLocks noChangeShapeType="1"/>
              </p:cNvCxnSpPr>
              <p:nvPr/>
            </p:nvCxnSpPr>
            <p:spPr bwMode="auto">
              <a:xfrm rot="5400000" flipH="1" flipV="1">
                <a:off x="7264400" y="4508500"/>
                <a:ext cx="431800" cy="127000"/>
              </a:xfrm>
              <a:prstGeom prst="straightConnector1">
                <a:avLst/>
              </a:prstGeom>
              <a:noFill/>
              <a:ln w="50800" algn="ctr">
                <a:solidFill>
                  <a:srgbClr val="FF0000"/>
                </a:solidFill>
                <a:round/>
                <a:headEnd/>
                <a:tailEnd type="stealth" w="lg" len="lg"/>
              </a:ln>
            </p:spPr>
          </p:cxnSp>
        </p:grpSp>
        <p:sp>
          <p:nvSpPr>
            <p:cNvPr id="9" name="Text Box 12"/>
            <p:cNvSpPr txBox="1">
              <a:spLocks noChangeArrowheads="1"/>
            </p:cNvSpPr>
            <p:nvPr/>
          </p:nvSpPr>
          <p:spPr bwMode="auto">
            <a:xfrm>
              <a:off x="2184400" y="2387600"/>
              <a:ext cx="2595481" cy="369332"/>
            </a:xfrm>
            <a:prstGeom prst="rect">
              <a:avLst/>
            </a:prstGeom>
            <a:solidFill>
              <a:schemeClr val="bg1"/>
            </a:solidFill>
            <a:ln w="9525" algn="ctr">
              <a:solidFill>
                <a:schemeClr val="tx1"/>
              </a:solidFill>
              <a:miter lim="800000"/>
              <a:headEnd/>
              <a:tailEnd/>
            </a:ln>
          </p:spPr>
          <p:txBody>
            <a:bodyPr wrap="none">
              <a:spAutoFit/>
            </a:bodyPr>
            <a:lstStyle/>
            <a:p>
              <a:pPr algn="l"/>
              <a:r>
                <a:rPr lang="en-US" b="1">
                  <a:latin typeface="Times New Roman" pitchFamily="18" charset="0"/>
                  <a:cs typeface="Times New Roman" pitchFamily="18" charset="0"/>
                </a:rPr>
                <a:t>TESLA cavity (1.3 GHz)</a:t>
              </a:r>
            </a:p>
          </p:txBody>
        </p:sp>
        <p:sp>
          <p:nvSpPr>
            <p:cNvPr id="10" name="Text Box 13"/>
            <p:cNvSpPr txBox="1">
              <a:spLocks noChangeArrowheads="1"/>
            </p:cNvSpPr>
            <p:nvPr/>
          </p:nvSpPr>
          <p:spPr bwMode="auto">
            <a:xfrm>
              <a:off x="2159000" y="5922963"/>
              <a:ext cx="3330575" cy="376237"/>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3</a:t>
              </a:r>
              <a:r>
                <a:rPr lang="en-US" b="1" baseline="30000">
                  <a:latin typeface="Times New Roman" pitchFamily="18" charset="0"/>
                  <a:cs typeface="Times New Roman" pitchFamily="18" charset="0"/>
                </a:rPr>
                <a:t>rd</a:t>
              </a:r>
              <a:r>
                <a:rPr lang="en-US" b="1">
                  <a:latin typeface="Times New Roman" pitchFamily="18" charset="0"/>
                  <a:cs typeface="Times New Roman" pitchFamily="18" charset="0"/>
                </a:rPr>
                <a:t> harmonic cavity (3.9 GHz)</a:t>
              </a:r>
            </a:p>
          </p:txBody>
        </p:sp>
        <p:cxnSp>
          <p:nvCxnSpPr>
            <p:cNvPr id="11" name="Straight Arrow Connector 14"/>
            <p:cNvCxnSpPr>
              <a:cxnSpLocks noChangeShapeType="1"/>
            </p:cNvCxnSpPr>
            <p:nvPr/>
          </p:nvCxnSpPr>
          <p:spPr bwMode="auto">
            <a:xfrm>
              <a:off x="2565400" y="4064000"/>
              <a:ext cx="5397500" cy="482600"/>
            </a:xfrm>
            <a:prstGeom prst="straightConnector1">
              <a:avLst/>
            </a:prstGeom>
            <a:noFill/>
            <a:ln w="50800" algn="ctr">
              <a:solidFill>
                <a:srgbClr val="FF0000"/>
              </a:solidFill>
              <a:round/>
              <a:headEnd type="stealth" w="lg" len="lg"/>
              <a:tailEnd type="stealth" w="lg" len="lg"/>
            </a:ln>
          </p:spPr>
        </p:cxnSp>
        <p:sp>
          <p:nvSpPr>
            <p:cNvPr id="12" name="Text Box 13"/>
            <p:cNvSpPr txBox="1">
              <a:spLocks noChangeArrowheads="1"/>
            </p:cNvSpPr>
            <p:nvPr/>
          </p:nvSpPr>
          <p:spPr bwMode="auto">
            <a:xfrm>
              <a:off x="4508500" y="4068763"/>
              <a:ext cx="612668" cy="369332"/>
            </a:xfrm>
            <a:prstGeom prst="rect">
              <a:avLst/>
            </a:prstGeom>
            <a:solidFill>
              <a:schemeClr val="bg1"/>
            </a:solidFill>
            <a:ln w="9525" algn="ctr">
              <a:solidFill>
                <a:schemeClr val="tx1"/>
              </a:solidFill>
              <a:miter lim="800000"/>
              <a:headEnd/>
              <a:tailEnd/>
            </a:ln>
          </p:spPr>
          <p:txBody>
            <a:bodyPr wrap="none">
              <a:spAutoFit/>
            </a:bodyPr>
            <a:lstStyle/>
            <a:p>
              <a:pPr algn="l"/>
              <a:r>
                <a:rPr lang="en-US" b="1">
                  <a:latin typeface="Times New Roman" pitchFamily="18" charset="0"/>
                  <a:cs typeface="Times New Roman" pitchFamily="18" charset="0"/>
                </a:rPr>
                <a:t>~1m</a:t>
              </a:r>
            </a:p>
          </p:txBody>
        </p:sp>
      </p:grpSp>
      <p:grpSp>
        <p:nvGrpSpPr>
          <p:cNvPr id="18" name="Group 36"/>
          <p:cNvGrpSpPr>
            <a:grpSpLocks/>
          </p:cNvGrpSpPr>
          <p:nvPr/>
        </p:nvGrpSpPr>
        <p:grpSpPr bwMode="auto">
          <a:xfrm>
            <a:off x="0" y="571480"/>
            <a:ext cx="8788400" cy="1774845"/>
            <a:chOff x="0" y="571480"/>
            <a:chExt cx="8788400" cy="1774845"/>
          </a:xfrm>
        </p:grpSpPr>
        <p:grpSp>
          <p:nvGrpSpPr>
            <p:cNvPr id="19" name="Group 34"/>
            <p:cNvGrpSpPr>
              <a:grpSpLocks/>
            </p:cNvGrpSpPr>
            <p:nvPr/>
          </p:nvGrpSpPr>
          <p:grpSpPr bwMode="auto">
            <a:xfrm>
              <a:off x="3133725" y="588963"/>
              <a:ext cx="5654675" cy="1757362"/>
              <a:chOff x="3133725" y="588963"/>
              <a:chExt cx="5654675" cy="1757362"/>
            </a:xfrm>
          </p:grpSpPr>
          <p:pic>
            <p:nvPicPr>
              <p:cNvPr id="21" name="Picture 5"/>
              <p:cNvPicPr>
                <a:picLocks noChangeAspect="1" noChangeArrowheads="1"/>
              </p:cNvPicPr>
              <p:nvPr/>
            </p:nvPicPr>
            <p:blipFill>
              <a:blip r:embed="rId3"/>
              <a:srcRect/>
              <a:stretch>
                <a:fillRect/>
              </a:stretch>
            </p:blipFill>
            <p:spPr bwMode="auto">
              <a:xfrm>
                <a:off x="3133725" y="741363"/>
                <a:ext cx="5654675" cy="1604962"/>
              </a:xfrm>
              <a:prstGeom prst="rect">
                <a:avLst/>
              </a:prstGeom>
              <a:noFill/>
              <a:ln w="9525">
                <a:noFill/>
                <a:miter lim="800000"/>
                <a:headEnd/>
                <a:tailEnd/>
              </a:ln>
            </p:spPr>
          </p:pic>
          <p:grpSp>
            <p:nvGrpSpPr>
              <p:cNvPr id="22" name="Group 29"/>
              <p:cNvGrpSpPr>
                <a:grpSpLocks/>
              </p:cNvGrpSpPr>
              <p:nvPr/>
            </p:nvGrpSpPr>
            <p:grpSpPr bwMode="auto">
              <a:xfrm>
                <a:off x="3835400" y="627063"/>
                <a:ext cx="1473200" cy="276999"/>
                <a:chOff x="3835400" y="627063"/>
                <a:chExt cx="1473200" cy="276999"/>
              </a:xfrm>
            </p:grpSpPr>
            <p:cxnSp>
              <p:nvCxnSpPr>
                <p:cNvPr id="26" name="Straight Arrow Connector 21"/>
                <p:cNvCxnSpPr>
                  <a:cxnSpLocks noChangeShapeType="1"/>
                </p:cNvCxnSpPr>
                <p:nvPr/>
              </p:nvCxnSpPr>
              <p:spPr bwMode="auto">
                <a:xfrm flipV="1">
                  <a:off x="3835400" y="838200"/>
                  <a:ext cx="1473200" cy="12700"/>
                </a:xfrm>
                <a:prstGeom prst="straightConnector1">
                  <a:avLst/>
                </a:prstGeom>
                <a:noFill/>
                <a:ln w="25400" algn="ctr">
                  <a:solidFill>
                    <a:srgbClr val="FF0000"/>
                  </a:solidFill>
                  <a:round/>
                  <a:headEnd type="stealth" w="med" len="lg"/>
                  <a:tailEnd type="stealth" w="med" len="lg"/>
                </a:ln>
              </p:spPr>
            </p:cxnSp>
            <p:sp>
              <p:nvSpPr>
                <p:cNvPr id="27" name="Text Box 13"/>
                <p:cNvSpPr txBox="1">
                  <a:spLocks noChangeArrowheads="1"/>
                </p:cNvSpPr>
                <p:nvPr/>
              </p:nvSpPr>
              <p:spPr bwMode="auto">
                <a:xfrm>
                  <a:off x="4152900" y="627063"/>
                  <a:ext cx="622300" cy="276999"/>
                </a:xfrm>
                <a:prstGeom prst="rect">
                  <a:avLst/>
                </a:prstGeom>
                <a:solidFill>
                  <a:schemeClr val="bg1"/>
                </a:solidFill>
                <a:ln w="9525" algn="ctr">
                  <a:noFill/>
                  <a:miter lim="800000"/>
                  <a:headEnd/>
                  <a:tailEnd/>
                </a:ln>
              </p:spPr>
              <p:txBody>
                <a:bodyPr>
                  <a:spAutoFit/>
                </a:bodyPr>
                <a:lstStyle/>
                <a:p>
                  <a:pPr algn="l"/>
                  <a:r>
                    <a:rPr lang="en-US" sz="1200" b="1">
                      <a:latin typeface="Times New Roman" pitchFamily="18" charset="0"/>
                      <a:cs typeface="Times New Roman" pitchFamily="18" charset="0"/>
                    </a:rPr>
                    <a:t>~11km</a:t>
                  </a:r>
                </a:p>
              </p:txBody>
            </p:sp>
          </p:grpSp>
          <p:grpSp>
            <p:nvGrpSpPr>
              <p:cNvPr id="23" name="Group 30"/>
              <p:cNvGrpSpPr>
                <a:grpSpLocks/>
              </p:cNvGrpSpPr>
              <p:nvPr/>
            </p:nvGrpSpPr>
            <p:grpSpPr bwMode="auto">
              <a:xfrm>
                <a:off x="6413500" y="588963"/>
                <a:ext cx="1473200" cy="276999"/>
                <a:chOff x="3835400" y="627063"/>
                <a:chExt cx="1473200" cy="276999"/>
              </a:xfrm>
            </p:grpSpPr>
            <p:cxnSp>
              <p:nvCxnSpPr>
                <p:cNvPr id="24" name="Straight Arrow Connector 31"/>
                <p:cNvCxnSpPr>
                  <a:cxnSpLocks noChangeShapeType="1"/>
                </p:cNvCxnSpPr>
                <p:nvPr/>
              </p:nvCxnSpPr>
              <p:spPr bwMode="auto">
                <a:xfrm flipV="1">
                  <a:off x="3835400" y="838200"/>
                  <a:ext cx="1473200" cy="12700"/>
                </a:xfrm>
                <a:prstGeom prst="straightConnector1">
                  <a:avLst/>
                </a:prstGeom>
                <a:noFill/>
                <a:ln w="25400" algn="ctr">
                  <a:solidFill>
                    <a:srgbClr val="FF0000"/>
                  </a:solidFill>
                  <a:round/>
                  <a:headEnd type="stealth" w="med" len="lg"/>
                  <a:tailEnd type="stealth" w="med" len="lg"/>
                </a:ln>
              </p:spPr>
            </p:cxnSp>
            <p:sp>
              <p:nvSpPr>
                <p:cNvPr id="25" name="Text Box 13"/>
                <p:cNvSpPr txBox="1">
                  <a:spLocks noChangeArrowheads="1"/>
                </p:cNvSpPr>
                <p:nvPr/>
              </p:nvSpPr>
              <p:spPr bwMode="auto">
                <a:xfrm>
                  <a:off x="4152900" y="627063"/>
                  <a:ext cx="622300" cy="276999"/>
                </a:xfrm>
                <a:prstGeom prst="rect">
                  <a:avLst/>
                </a:prstGeom>
                <a:solidFill>
                  <a:schemeClr val="bg1"/>
                </a:solidFill>
                <a:ln w="9525" algn="ctr">
                  <a:noFill/>
                  <a:miter lim="800000"/>
                  <a:headEnd/>
                  <a:tailEnd/>
                </a:ln>
              </p:spPr>
              <p:txBody>
                <a:bodyPr>
                  <a:spAutoFit/>
                </a:bodyPr>
                <a:lstStyle/>
                <a:p>
                  <a:pPr algn="l"/>
                  <a:r>
                    <a:rPr lang="en-US" sz="1200" b="1">
                      <a:latin typeface="Times New Roman" pitchFamily="18" charset="0"/>
                      <a:cs typeface="Times New Roman" pitchFamily="18" charset="0"/>
                    </a:rPr>
                    <a:t>~11km</a:t>
                  </a:r>
                </a:p>
              </p:txBody>
            </p:sp>
          </p:grpSp>
        </p:grpSp>
        <p:sp>
          <p:nvSpPr>
            <p:cNvPr id="20" name="TextBox 35"/>
            <p:cNvSpPr txBox="1">
              <a:spLocks noChangeArrowheads="1"/>
            </p:cNvSpPr>
            <p:nvPr/>
          </p:nvSpPr>
          <p:spPr bwMode="auto">
            <a:xfrm>
              <a:off x="0" y="571480"/>
              <a:ext cx="3187700" cy="1200329"/>
            </a:xfrm>
            <a:prstGeom prst="rect">
              <a:avLst/>
            </a:prstGeom>
            <a:noFill/>
            <a:ln w="9525">
              <a:noFill/>
              <a:miter lim="800000"/>
              <a:headEnd/>
              <a:tailEnd/>
            </a:ln>
          </p:spPr>
          <p:txBody>
            <a:bodyPr>
              <a:spAutoFit/>
            </a:bodyPr>
            <a:lstStyle/>
            <a:p>
              <a:pPr algn="l"/>
              <a:r>
                <a:rPr lang="en-US" sz="2400" b="1" dirty="0">
                  <a:latin typeface="Times New Roman" pitchFamily="18" charset="0"/>
                  <a:cs typeface="Times New Roman" pitchFamily="18" charset="0"/>
                </a:rPr>
                <a:t>Schematic of International Linear Collider (ILC)</a:t>
              </a:r>
              <a:endParaRPr lang="en-GB" sz="2400" b="1" dirty="0">
                <a:latin typeface="Times New Roman" pitchFamily="18" charset="0"/>
                <a:cs typeface="Times New Roman" pitchFamily="18" charset="0"/>
              </a:endParaRPr>
            </a:p>
          </p:txBody>
        </p:sp>
      </p:grpSp>
      <p:sp>
        <p:nvSpPr>
          <p:cNvPr id="28" name="TextBox 37"/>
          <p:cNvSpPr txBox="1">
            <a:spLocks noChangeArrowheads="1"/>
          </p:cNvSpPr>
          <p:nvPr/>
        </p:nvSpPr>
        <p:spPr bwMode="auto">
          <a:xfrm>
            <a:off x="0" y="1609725"/>
            <a:ext cx="2086149" cy="276999"/>
          </a:xfrm>
          <a:prstGeom prst="rect">
            <a:avLst/>
          </a:prstGeom>
          <a:noFill/>
          <a:ln w="9525">
            <a:noFill/>
            <a:miter lim="800000"/>
            <a:headEnd/>
            <a:tailEnd/>
          </a:ln>
        </p:spPr>
        <p:txBody>
          <a:bodyPr wrap="none">
            <a:spAutoFit/>
          </a:bodyPr>
          <a:lstStyle/>
          <a:p>
            <a:pPr algn="l"/>
            <a:r>
              <a:rPr lang="en-US" sz="1200" b="1">
                <a:latin typeface="Times New Roman" pitchFamily="18" charset="0"/>
                <a:cs typeface="Times New Roman" pitchFamily="18" charset="0"/>
              </a:rPr>
              <a:t>http://www.linearcollider.org</a:t>
            </a:r>
            <a:endParaRPr lang="en-GB" sz="1200" b="1">
              <a:latin typeface="Times New Roman" pitchFamily="18" charset="0"/>
              <a:cs typeface="Times New Roman" pitchFamily="18" charset="0"/>
            </a:endParaRPr>
          </a:p>
        </p:txBody>
      </p:sp>
      <p:sp>
        <p:nvSpPr>
          <p:cNvPr id="29" name="Left Arrow 28"/>
          <p:cNvSpPr>
            <a:spLocks noChangeArrowheads="1"/>
          </p:cNvSpPr>
          <p:nvPr/>
        </p:nvSpPr>
        <p:spPr bwMode="auto">
          <a:xfrm>
            <a:off x="1168400" y="4445000"/>
            <a:ext cx="1778000" cy="776288"/>
          </a:xfrm>
          <a:prstGeom prst="leftArrow">
            <a:avLst>
              <a:gd name="adj1" fmla="val 50000"/>
              <a:gd name="adj2" fmla="val 50028"/>
            </a:avLst>
          </a:prstGeom>
          <a:solidFill>
            <a:srgbClr val="0000FF"/>
          </a:solidFill>
          <a:ln w="9525" algn="ctr">
            <a:solidFill>
              <a:srgbClr val="0000FF"/>
            </a:solidFill>
            <a:round/>
            <a:headEnd/>
            <a:tailEnd/>
          </a:ln>
        </p:spPr>
        <p:txBody>
          <a:bodyPr wrap="none" anchor="ctr"/>
          <a:lstStyle/>
          <a:p>
            <a:pPr algn="l"/>
            <a:endParaRPr lang="en-GB" b="1">
              <a:latin typeface="Times New Roman" pitchFamily="18" charset="0"/>
              <a:cs typeface="Times New Roman" pitchFamily="18" charset="0"/>
            </a:endParaRPr>
          </a:p>
        </p:txBody>
      </p:sp>
      <p:sp>
        <p:nvSpPr>
          <p:cNvPr id="30" name="Left Arrow 29"/>
          <p:cNvSpPr>
            <a:spLocks noChangeArrowheads="1"/>
          </p:cNvSpPr>
          <p:nvPr/>
        </p:nvSpPr>
        <p:spPr bwMode="auto">
          <a:xfrm>
            <a:off x="1358900" y="3060700"/>
            <a:ext cx="1193800" cy="776288"/>
          </a:xfrm>
          <a:prstGeom prst="leftArrow">
            <a:avLst>
              <a:gd name="adj1" fmla="val 50000"/>
              <a:gd name="adj2" fmla="val 50029"/>
            </a:avLst>
          </a:prstGeom>
          <a:solidFill>
            <a:srgbClr val="0000FF"/>
          </a:solidFill>
          <a:ln w="9525" algn="ctr">
            <a:solidFill>
              <a:srgbClr val="0000FF"/>
            </a:solidFill>
            <a:round/>
            <a:headEnd/>
            <a:tailEnd/>
          </a:ln>
        </p:spPr>
        <p:txBody>
          <a:bodyPr wrap="none" anchor="ctr"/>
          <a:lstStyle/>
          <a:p>
            <a:pPr algn="l"/>
            <a:endParaRPr lang="en-GB" b="1">
              <a:latin typeface="Times New Roman" pitchFamily="18" charset="0"/>
              <a:cs typeface="Times New Roman" pitchFamily="18" charset="0"/>
            </a:endParaRPr>
          </a:p>
        </p:txBody>
      </p:sp>
      <p:sp>
        <p:nvSpPr>
          <p:cNvPr id="31" name="Down Arrow 30"/>
          <p:cNvSpPr>
            <a:spLocks noChangeArrowheads="1"/>
          </p:cNvSpPr>
          <p:nvPr/>
        </p:nvSpPr>
        <p:spPr bwMode="auto">
          <a:xfrm>
            <a:off x="6489700" y="1193800"/>
            <a:ext cx="914400" cy="1689100"/>
          </a:xfrm>
          <a:prstGeom prst="downArrow">
            <a:avLst>
              <a:gd name="adj1" fmla="val 50000"/>
              <a:gd name="adj2" fmla="val 50003"/>
            </a:avLst>
          </a:prstGeom>
          <a:solidFill>
            <a:srgbClr val="0000FF"/>
          </a:solidFill>
          <a:ln w="9525" algn="ctr">
            <a:solidFill>
              <a:srgbClr val="FF0000"/>
            </a:solidFill>
            <a:round/>
            <a:headEnd/>
            <a:tailEnd/>
          </a:ln>
        </p:spPr>
        <p:txBody>
          <a:bodyPr wrap="none" anchor="ctr"/>
          <a:lstStyle/>
          <a:p>
            <a:pPr algn="l"/>
            <a:endParaRPr lang="en-GB" b="1">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1"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dissolve">
                                      <p:cBhvr>
                                        <p:cTn id="15" dur="500"/>
                                        <p:tgtEl>
                                          <p:spTgt spid="31"/>
                                        </p:tgtEl>
                                      </p:cBhvr>
                                    </p:animEffect>
                                  </p:childTnLst>
                                </p:cTn>
                              </p:par>
                              <p:par>
                                <p:cTn id="16" presetID="9"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dissolve">
                                      <p:cBhvr>
                                        <p:cTn id="21" dur="500"/>
                                        <p:tgtEl>
                                          <p:spTgt spid="3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dissolve">
                                      <p:cBhvr>
                                        <p:cTn id="29" dur="500"/>
                                        <p:tgtEl>
                                          <p:spTgt spid="2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9" grpId="0" animBg="1"/>
      <p:bldP spid="30" grpId="0" animBg="1"/>
      <p:bldP spid="31" grpId="0" animBg="1"/>
      <p:bldP spid="31"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0" y="1371600"/>
            <a:ext cx="9144000" cy="5029200"/>
          </a:xfrm>
          <a:prstGeom prst="rect">
            <a:avLst/>
          </a:prstGeom>
        </p:spPr>
        <p:txBody>
          <a:bodyPr/>
          <a:lstStyle/>
          <a:p>
            <a:pPr marL="342900" indent="-342900" algn="l" eaLnBrk="0" hangingPunct="0">
              <a:spcBef>
                <a:spcPct val="20000"/>
              </a:spcBef>
              <a:buFont typeface="Wingdings" pitchFamily="2" charset="2"/>
              <a:buChar char="Ø"/>
              <a:defRPr/>
            </a:pPr>
            <a:r>
              <a:rPr lang="de-DE" sz="2800" b="1" kern="0" dirty="0">
                <a:latin typeface="Times New Roman" pitchFamily="18" charset="0"/>
                <a:cs typeface="Times New Roman" pitchFamily="18" charset="0"/>
              </a:rPr>
              <a:t>Source of Emittance Dilution </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W</a:t>
            </a:r>
            <a:r>
              <a:rPr lang="de-DE" sz="2800" b="1" kern="0" baseline="-25000" dirty="0">
                <a:latin typeface="Times New Roman" pitchFamily="18" charset="0"/>
                <a:cs typeface="Times New Roman" pitchFamily="18" charset="0"/>
              </a:rPr>
              <a:t>t </a:t>
            </a:r>
            <a:r>
              <a:rPr lang="de-DE" sz="2800" b="1" kern="0" dirty="0">
                <a:latin typeface="Times New Roman" pitchFamily="18" charset="0"/>
                <a:cs typeface="Times New Roman" pitchFamily="18" charset="0"/>
              </a:rPr>
              <a:t>, transverse wakefields (</a:t>
            </a:r>
            <a:r>
              <a:rPr lang="de-DE" sz="2800" b="1" i="1" kern="0" dirty="0">
                <a:latin typeface="Times New Roman" pitchFamily="18" charset="0"/>
                <a:cs typeface="Times New Roman" pitchFamily="18" charset="0"/>
              </a:rPr>
              <a:t>W</a:t>
            </a:r>
            <a:r>
              <a:rPr lang="de-DE" sz="2800" b="1" i="1" kern="0" baseline="-25000" dirty="0">
                <a:latin typeface="Times New Roman" pitchFamily="18" charset="0"/>
                <a:cs typeface="Times New Roman" pitchFamily="18" charset="0"/>
              </a:rPr>
              <a:t>t</a:t>
            </a:r>
            <a:r>
              <a:rPr lang="de-DE" sz="2800" b="1" kern="0" baseline="-25000" dirty="0">
                <a:latin typeface="Times New Roman" pitchFamily="18" charset="0"/>
                <a:cs typeface="Times New Roman" pitchFamily="18" charset="0"/>
              </a:rPr>
              <a:t> </a:t>
            </a:r>
            <a:r>
              <a:rPr lang="de-DE" sz="2800" b="1" kern="0" dirty="0">
                <a:latin typeface="Times New Roman" pitchFamily="18" charset="0"/>
                <a:cs typeface="Times New Roman" pitchFamily="18" charset="0"/>
              </a:rPr>
              <a:t>~ </a:t>
            </a:r>
            <a:r>
              <a:rPr lang="de-DE" sz="2800" b="1" i="1" kern="0" dirty="0" smtClean="0">
                <a:latin typeface="Times New Roman" pitchFamily="18" charset="0"/>
                <a:cs typeface="Times New Roman" pitchFamily="18" charset="0"/>
              </a:rPr>
              <a:t>a</a:t>
            </a:r>
            <a:r>
              <a:rPr lang="de-DE" sz="2800" b="1" kern="0" baseline="30000" dirty="0" smtClean="0">
                <a:latin typeface="Times New Roman" pitchFamily="18" charset="0"/>
                <a:cs typeface="Times New Roman" pitchFamily="18" charset="0"/>
              </a:rPr>
              <a:t>-3 </a:t>
            </a:r>
            <a:r>
              <a:rPr lang="de-DE" sz="2800" b="1" kern="0" dirty="0" smtClean="0">
                <a:latin typeface="Times New Roman" pitchFamily="18" charset="0"/>
                <a:cs typeface="Times New Roman" pitchFamily="18" charset="0"/>
              </a:rPr>
              <a:t> –</a:t>
            </a:r>
            <a:r>
              <a:rPr lang="de-DE" sz="2800" b="1" i="1" kern="0" dirty="0" smtClean="0">
                <a:latin typeface="Times New Roman" pitchFamily="18" charset="0"/>
                <a:cs typeface="Times New Roman" pitchFamily="18" charset="0"/>
              </a:rPr>
              <a:t>a</a:t>
            </a:r>
            <a:r>
              <a:rPr lang="de-DE" sz="2800" b="1" kern="0" dirty="0" smtClean="0">
                <a:latin typeface="Times New Roman" pitchFamily="18" charset="0"/>
                <a:cs typeface="Times New Roman" pitchFamily="18" charset="0"/>
              </a:rPr>
              <a:t> iris aperture) </a:t>
            </a:r>
            <a:endParaRPr lang="de-DE" sz="2800" b="1" kern="0" baseline="-25000" dirty="0">
              <a:latin typeface="Times New Roman" pitchFamily="18" charset="0"/>
              <a:cs typeface="Times New Roman" pitchFamily="18" charset="0"/>
            </a:endParaRP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Much stronger in 3.9 GHz than in 1.3 GHz cavities (each iris is r ~ 15 mm compared to 35 mm for TESLA). </a:t>
            </a:r>
          </a:p>
          <a:p>
            <a:pPr marL="742950" lvl="1" indent="-285750" algn="l" eaLnBrk="0" hangingPunct="0">
              <a:spcBef>
                <a:spcPct val="20000"/>
              </a:spcBef>
              <a:buFont typeface="Wingdings" pitchFamily="2" charset="2"/>
              <a:buChar char="Ø"/>
              <a:defRPr/>
            </a:pPr>
            <a:endParaRPr lang="de-DE" sz="2800" b="1" kern="0" dirty="0">
              <a:latin typeface="Times New Roman" pitchFamily="18" charset="0"/>
              <a:cs typeface="Times New Roman" pitchFamily="18" charset="0"/>
            </a:endParaRPr>
          </a:p>
          <a:p>
            <a:pPr marL="342900" indent="-342900" algn="l" eaLnBrk="0" hangingPunct="0">
              <a:spcBef>
                <a:spcPct val="20000"/>
              </a:spcBef>
              <a:buFont typeface="Wingdings" pitchFamily="2" charset="2"/>
              <a:buChar char="Ø"/>
              <a:defRPr/>
            </a:pPr>
            <a:r>
              <a:rPr lang="de-DE" sz="2800" b="1" kern="0" dirty="0">
                <a:latin typeface="Times New Roman" pitchFamily="18" charset="0"/>
                <a:cs typeface="Times New Roman" pitchFamily="18" charset="0"/>
              </a:rPr>
              <a:t>Utilise Wakefields as Diagnostic</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Sample HOMs to ascertain beam position (HOMBPM).</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Move beam to minimise impact on </a:t>
            </a:r>
            <a:r>
              <a:rPr lang="de-DE" sz="2800" b="1" kern="0" dirty="0" smtClean="0">
                <a:latin typeface="Times New Roman" pitchFamily="18" charset="0"/>
                <a:cs typeface="Times New Roman" pitchFamily="18" charset="0"/>
              </a:rPr>
              <a:t>itself </a:t>
            </a:r>
            <a:r>
              <a:rPr lang="de-DE" sz="2800" b="1" kern="0" dirty="0">
                <a:latin typeface="Times New Roman" pitchFamily="18" charset="0"/>
                <a:cs typeface="Times New Roman" pitchFamily="18" charset="0"/>
              </a:rPr>
              <a:t>and to </a:t>
            </a:r>
            <a:r>
              <a:rPr lang="de-DE" sz="2800" b="1" kern="0" dirty="0" smtClean="0">
                <a:latin typeface="Times New Roman" pitchFamily="18" charset="0"/>
                <a:cs typeface="Times New Roman" pitchFamily="18" charset="0"/>
              </a:rPr>
              <a:t>align </a:t>
            </a:r>
            <a:r>
              <a:rPr lang="de-DE" sz="2800" b="1" kern="0" dirty="0">
                <a:latin typeface="Times New Roman" pitchFamily="18" charset="0"/>
                <a:cs typeface="Times New Roman" pitchFamily="18" charset="0"/>
              </a:rPr>
              <a:t>to electrical axis. </a:t>
            </a:r>
            <a:br>
              <a:rPr lang="de-DE" sz="2800" b="1" kern="0" dirty="0">
                <a:latin typeface="Times New Roman" pitchFamily="18" charset="0"/>
                <a:cs typeface="Times New Roman" pitchFamily="18" charset="0"/>
              </a:rPr>
            </a:br>
            <a:endParaRPr lang="de-DE" sz="2800" b="1" kern="0" dirty="0">
              <a:latin typeface="Times New Roman" pitchFamily="18" charset="0"/>
              <a:cs typeface="Times New Roman" pitchFamily="18" charset="0"/>
              <a:sym typeface="Symbol" pitchFamily="18" charset="2"/>
            </a:endParaRPr>
          </a:p>
          <a:p>
            <a:pPr marL="742950" lvl="1" indent="-285750" algn="l" eaLnBrk="0" hangingPunct="0">
              <a:spcBef>
                <a:spcPct val="20000"/>
              </a:spcBef>
              <a:buFontTx/>
              <a:buChar char="–"/>
              <a:defRPr/>
            </a:pPr>
            <a:r>
              <a:rPr lang="de-DE" sz="2400" b="1" kern="0" dirty="0">
                <a:latin typeface="Times New Roman" pitchFamily="18" charset="0"/>
                <a:cs typeface="Times New Roman" pitchFamily="18" charset="0"/>
                <a:sym typeface="Symbol" pitchFamily="18" charset="2"/>
              </a:rPr>
              <a:t>Can also be used for measuring beam charge, phase etc.</a:t>
            </a:r>
          </a:p>
        </p:txBody>
      </p:sp>
      <p:sp>
        <p:nvSpPr>
          <p:cNvPr id="5" name="Text Box 2"/>
          <p:cNvSpPr txBox="1">
            <a:spLocks noChangeArrowheads="1"/>
          </p:cNvSpPr>
          <p:nvPr/>
        </p:nvSpPr>
        <p:spPr bwMode="auto">
          <a:xfrm>
            <a:off x="0" y="0"/>
            <a:ext cx="9144000" cy="1323975"/>
          </a:xfrm>
          <a:prstGeom prst="rect">
            <a:avLst/>
          </a:prstGeom>
          <a:solidFill>
            <a:srgbClr val="0000FF"/>
          </a:solidFill>
          <a:ln w="9525" algn="ctr">
            <a:noFill/>
            <a:miter lim="800000"/>
            <a:headEnd/>
            <a:tailEnd/>
          </a:ln>
        </p:spPr>
        <p:txBody>
          <a:bodyPr>
            <a:spAutoFit/>
          </a:bodyPr>
          <a:lstStyle/>
          <a:p>
            <a:pPr algn="ctr"/>
            <a:r>
              <a:rPr lang="en-GB" sz="4000" b="1" dirty="0" smtClean="0">
                <a:solidFill>
                  <a:schemeClr val="bg1"/>
                </a:solidFill>
                <a:latin typeface="Times New Roman" pitchFamily="18" charset="0"/>
                <a:cs typeface="Times New Roman" pitchFamily="18" charset="0"/>
              </a:rPr>
              <a:t>1.2 Minimising </a:t>
            </a:r>
            <a:r>
              <a:rPr lang="en-GB" sz="4000" b="1" dirty="0" err="1">
                <a:solidFill>
                  <a:schemeClr val="bg1"/>
                </a:solidFill>
                <a:latin typeface="Times New Roman" pitchFamily="18" charset="0"/>
                <a:cs typeface="Times New Roman" pitchFamily="18" charset="0"/>
              </a:rPr>
              <a:t>Emittance</a:t>
            </a:r>
            <a:r>
              <a:rPr lang="en-GB" sz="4000" b="1" dirty="0">
                <a:solidFill>
                  <a:schemeClr val="bg1"/>
                </a:solidFill>
                <a:latin typeface="Times New Roman" pitchFamily="18" charset="0"/>
                <a:cs typeface="Times New Roman" pitchFamily="18" charset="0"/>
              </a:rPr>
              <a:t> Dilution and HOMBPMs</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3067429"/>
            <a:ext cx="3024336" cy="255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07504" y="600575"/>
            <a:ext cx="8928992" cy="5493812"/>
          </a:xfrm>
          <a:prstGeom prst="rect">
            <a:avLst/>
          </a:prstGeom>
        </p:spPr>
        <p:txBody>
          <a:bodyPr wrap="square">
            <a:spAutoFit/>
          </a:bodyPr>
          <a:lstStyle/>
          <a:p>
            <a:pPr marL="225425" indent="-225425">
              <a:lnSpc>
                <a:spcPct val="150000"/>
              </a:lnSpc>
              <a:buFont typeface="Arial" pitchFamily="34" charset="0"/>
              <a:buChar char="•"/>
            </a:pPr>
            <a:r>
              <a:rPr lang="en-US" sz="2100" b="1" dirty="0">
                <a:latin typeface="Calibri" pitchFamily="34" charset="0"/>
                <a:cs typeface="Calibri" pitchFamily="34" charset="0"/>
              </a:rPr>
              <a:t>Higher order modes (HOMs) are excited by charge particles in cavity</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influence the beam both longitudinally and transversely</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non‐monopole modes excited by </a:t>
            </a:r>
            <a:r>
              <a:rPr lang="en-US" sz="2000" dirty="0" smtClean="0">
                <a:solidFill>
                  <a:srgbClr val="FF0000"/>
                </a:solidFill>
                <a:latin typeface="Calibri" pitchFamily="34" charset="0"/>
                <a:cs typeface="Calibri" pitchFamily="34" charset="0"/>
              </a:rPr>
              <a:t>off‐axis particles</a:t>
            </a:r>
            <a:r>
              <a:rPr lang="en-US" sz="2000" dirty="0" smtClean="0">
                <a:latin typeface="Calibri" pitchFamily="34" charset="0"/>
                <a:cs typeface="Calibri" pitchFamily="34" charset="0"/>
              </a:rPr>
              <a:t> effect bunch itself (intra) and subsequent (inter) bunches </a:t>
            </a:r>
          </a:p>
          <a:p>
            <a:pPr marL="225425" indent="-225425">
              <a:lnSpc>
                <a:spcPct val="150000"/>
              </a:lnSpc>
              <a:buFont typeface="Arial" pitchFamily="34" charset="0"/>
              <a:buChar char="•"/>
            </a:pPr>
            <a:r>
              <a:rPr lang="de-DE" sz="2100" b="1" dirty="0" smtClean="0">
                <a:solidFill>
                  <a:srgbClr val="FF0000"/>
                </a:solidFill>
                <a:latin typeface="Calibri" pitchFamily="34" charset="0"/>
                <a:cs typeface="Calibri" pitchFamily="34" charset="0"/>
              </a:rPr>
              <a:t>Dipole</a:t>
            </a:r>
            <a:r>
              <a:rPr lang="de-DE" sz="2100" b="1" dirty="0" smtClean="0">
                <a:latin typeface="Calibri" pitchFamily="34" charset="0"/>
                <a:cs typeface="Calibri" pitchFamily="34" charset="0"/>
              </a:rPr>
              <a:t> </a:t>
            </a:r>
            <a:r>
              <a:rPr lang="en-US" sz="2100" b="1" dirty="0" smtClean="0">
                <a:latin typeface="Calibri" pitchFamily="34" charset="0"/>
                <a:cs typeface="Calibri" pitchFamily="34" charset="0"/>
              </a:rPr>
              <a:t>modes</a:t>
            </a:r>
            <a:r>
              <a:rPr lang="de-DE" sz="2100" b="1" dirty="0" smtClean="0">
                <a:latin typeface="Calibri" pitchFamily="34" charset="0"/>
                <a:cs typeface="Calibri" pitchFamily="34" charset="0"/>
              </a:rPr>
              <a:t> </a:t>
            </a:r>
            <a:r>
              <a:rPr lang="de-DE" sz="2100" b="1" dirty="0">
                <a:latin typeface="Calibri" pitchFamily="34" charset="0"/>
                <a:cs typeface="Calibri" pitchFamily="34" charset="0"/>
              </a:rPr>
              <a:t>dominate transverse wake </a:t>
            </a:r>
            <a:r>
              <a:rPr lang="de-DE" sz="2100" b="1" dirty="0" smtClean="0">
                <a:latin typeface="Calibri" pitchFamily="34" charset="0"/>
                <a:cs typeface="Calibri" pitchFamily="34" charset="0"/>
              </a:rPr>
              <a:t>potentials</a:t>
            </a:r>
            <a:endParaRPr lang="de-DE" sz="2000" dirty="0">
              <a:latin typeface="Calibri" pitchFamily="34" charset="0"/>
              <a:cs typeface="Calibri" pitchFamily="34" charset="0"/>
            </a:endParaRPr>
          </a:p>
          <a:p>
            <a:pPr marL="225425" indent="-225425">
              <a:lnSpc>
                <a:spcPct val="150000"/>
              </a:lnSpc>
              <a:buFont typeface="Arial" pitchFamily="34" charset="0"/>
              <a:buChar char="•"/>
            </a:pPr>
            <a:endParaRPr lang="de-DE" sz="2000" b="1" dirty="0" smtClean="0">
              <a:latin typeface="Calibri" pitchFamily="34" charset="0"/>
              <a:cs typeface="Calibri" pitchFamily="34" charset="0"/>
            </a:endParaRPr>
          </a:p>
          <a:p>
            <a:pPr marL="225425" indent="-225425">
              <a:lnSpc>
                <a:spcPct val="150000"/>
              </a:lnSpc>
              <a:buFont typeface="Arial" pitchFamily="34" charset="0"/>
              <a:buChar char="•"/>
            </a:pPr>
            <a:endParaRPr lang="de-DE" sz="2000" b="1" dirty="0">
              <a:latin typeface="Calibri" pitchFamily="34" charset="0"/>
              <a:cs typeface="Calibri" pitchFamily="34" charset="0"/>
            </a:endParaRPr>
          </a:p>
          <a:p>
            <a:pPr>
              <a:lnSpc>
                <a:spcPct val="150000"/>
              </a:lnSpc>
            </a:pPr>
            <a:endParaRPr lang="en-US" sz="2000" b="1" dirty="0" smtClean="0">
              <a:latin typeface="Calibri" pitchFamily="34" charset="0"/>
              <a:cs typeface="Calibri" pitchFamily="34" charset="0"/>
            </a:endParaRPr>
          </a:p>
          <a:p>
            <a:pPr>
              <a:lnSpc>
                <a:spcPct val="150000"/>
              </a:lnSpc>
            </a:pPr>
            <a:endParaRPr lang="de-DE" sz="1200" b="1" dirty="0" smtClean="0">
              <a:latin typeface="Calibri" pitchFamily="34" charset="0"/>
              <a:cs typeface="Calibri" pitchFamily="34" charset="0"/>
            </a:endParaRPr>
          </a:p>
          <a:p>
            <a:pPr marL="225425" indent="-225425">
              <a:lnSpc>
                <a:spcPct val="150000"/>
              </a:lnSpc>
              <a:buFont typeface="Arial" pitchFamily="34" charset="0"/>
              <a:buChar char="•"/>
            </a:pPr>
            <a:r>
              <a:rPr lang="en-US" sz="2000" b="1" dirty="0" smtClean="0">
                <a:latin typeface="Calibri" pitchFamily="34" charset="0"/>
                <a:cs typeface="Calibri" pitchFamily="34" charset="0"/>
              </a:rPr>
              <a:t>Use HOMs (non‐monopole modes) to</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align the beam to the </a:t>
            </a:r>
            <a:r>
              <a:rPr lang="en-US" sz="2000" dirty="0">
                <a:solidFill>
                  <a:srgbClr val="FF0000"/>
                </a:solidFill>
                <a:latin typeface="Calibri" pitchFamily="34" charset="0"/>
                <a:cs typeface="Calibri" pitchFamily="34" charset="0"/>
              </a:rPr>
              <a:t>electric center</a:t>
            </a:r>
          </a:p>
          <a:p>
            <a:pPr>
              <a:lnSpc>
                <a:spcPct val="150000"/>
              </a:lnSpc>
            </a:pPr>
            <a:r>
              <a:rPr lang="de-DE" sz="2000" dirty="0" smtClean="0">
                <a:latin typeface="Calibri" pitchFamily="34" charset="0"/>
                <a:cs typeface="Calibri" pitchFamily="34" charset="0"/>
              </a:rPr>
              <a:t>  ‐ </a:t>
            </a:r>
            <a:r>
              <a:rPr lang="de-DE" sz="2000" dirty="0" err="1">
                <a:latin typeface="Calibri" pitchFamily="34" charset="0"/>
                <a:cs typeface="Calibri" pitchFamily="34" charset="0"/>
              </a:rPr>
              <a:t>monitor</a:t>
            </a:r>
            <a:r>
              <a:rPr lang="de-DE" sz="2000" dirty="0">
                <a:latin typeface="Calibri" pitchFamily="34" charset="0"/>
                <a:cs typeface="Calibri" pitchFamily="34" charset="0"/>
              </a:rPr>
              <a:t> beam </a:t>
            </a:r>
            <a:r>
              <a:rPr lang="de-DE" sz="2000" dirty="0" err="1">
                <a:latin typeface="Calibri" pitchFamily="34" charset="0"/>
                <a:cs typeface="Calibri" pitchFamily="34" charset="0"/>
              </a:rPr>
              <a:t>position</a:t>
            </a:r>
            <a:r>
              <a:rPr lang="de-DE" sz="2000" dirty="0">
                <a:latin typeface="Calibri" pitchFamily="34" charset="0"/>
                <a:cs typeface="Calibri" pitchFamily="34" charset="0"/>
              </a:rPr>
              <a:t> (HOM‐BPM)</a:t>
            </a:r>
          </a:p>
        </p:txBody>
      </p:sp>
      <p:graphicFrame>
        <p:nvGraphicFramePr>
          <p:cNvPr id="8" name="Object 2"/>
          <p:cNvGraphicFramePr>
            <a:graphicFrameLocks noChangeAspect="1"/>
          </p:cNvGraphicFramePr>
          <p:nvPr>
            <p:extLst>
              <p:ext uri="{D42A27DB-BD31-4B8C-83A1-F6EECF244321}">
                <p14:modId xmlns:p14="http://schemas.microsoft.com/office/powerpoint/2010/main" val="63236442"/>
              </p:ext>
            </p:extLst>
          </p:nvPr>
        </p:nvGraphicFramePr>
        <p:xfrm>
          <a:off x="678486" y="3205919"/>
          <a:ext cx="3196486" cy="853821"/>
        </p:xfrm>
        <a:graphic>
          <a:graphicData uri="http://schemas.openxmlformats.org/presentationml/2006/ole">
            <mc:AlternateContent xmlns:mc="http://schemas.openxmlformats.org/markup-compatibility/2006">
              <mc:Choice xmlns:v="urn:schemas-microsoft-com:vml" Requires="v">
                <p:oleObj spid="_x0000_s408588" name="Equation" r:id="rId4" imgW="1765300" imgH="469900" progId="Equation.3">
                  <p:embed/>
                </p:oleObj>
              </mc:Choice>
              <mc:Fallback>
                <p:oleObj name="Equation" r:id="rId4" imgW="17653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486" y="3205919"/>
                        <a:ext cx="3196486" cy="8538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26"/>
          <p:cNvSpPr txBox="1">
            <a:spLocks noChangeArrowheads="1"/>
          </p:cNvSpPr>
          <p:nvPr/>
        </p:nvSpPr>
        <p:spPr bwMode="auto">
          <a:xfrm>
            <a:off x="731590" y="405536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2000" i="1" dirty="0">
                <a:latin typeface="Times New Roman" pitchFamily="18" charset="0"/>
                <a:ea typeface="ＭＳ Ｐゴシック" pitchFamily="34" charset="-128"/>
                <a:cs typeface="Times New Roman" pitchFamily="18" charset="0"/>
              </a:rPr>
              <a:t>m</a:t>
            </a:r>
            <a:r>
              <a:rPr lang="en-US" sz="2000" dirty="0">
                <a:latin typeface="Times New Roman" pitchFamily="18" charset="0"/>
                <a:ea typeface="ＭＳ Ｐゴシック" pitchFamily="34" charset="-128"/>
                <a:cs typeface="Times New Roman" pitchFamily="18" charset="0"/>
              </a:rPr>
              <a:t>=1, dipole; </a:t>
            </a:r>
            <a:r>
              <a:rPr lang="en-US" sz="2000" i="1" dirty="0">
                <a:latin typeface="Times New Roman" pitchFamily="18" charset="0"/>
                <a:ea typeface="ＭＳ Ｐゴシック" pitchFamily="34" charset="-128"/>
                <a:cs typeface="Times New Roman" pitchFamily="18" charset="0"/>
              </a:rPr>
              <a:t>m</a:t>
            </a:r>
            <a:r>
              <a:rPr lang="en-US" sz="2000" dirty="0">
                <a:latin typeface="Times New Roman" pitchFamily="18" charset="0"/>
                <a:ea typeface="ＭＳ Ｐゴシック" pitchFamily="34" charset="-128"/>
                <a:cs typeface="Times New Roman" pitchFamily="18" charset="0"/>
              </a:rPr>
              <a:t>=2, </a:t>
            </a:r>
            <a:r>
              <a:rPr lang="en-US" sz="2000" dirty="0" err="1">
                <a:latin typeface="Times New Roman" pitchFamily="18" charset="0"/>
                <a:ea typeface="ＭＳ Ｐゴシック" pitchFamily="34" charset="-128"/>
                <a:cs typeface="Times New Roman" pitchFamily="18" charset="0"/>
              </a:rPr>
              <a:t>quadrupole</a:t>
            </a:r>
            <a:endParaRPr lang="en-GB" sz="2000" dirty="0">
              <a:latin typeface="Times New Roman" pitchFamily="18" charset="0"/>
              <a:ea typeface="ＭＳ Ｐゴシック" pitchFamily="34" charset="-128"/>
              <a:cs typeface="Times New Roman" pitchFamily="18" charset="0"/>
            </a:endParaRPr>
          </a:p>
        </p:txBody>
      </p:sp>
      <p:sp>
        <p:nvSpPr>
          <p:cNvPr id="10" name="TextBox 1"/>
          <p:cNvSpPr txBox="1">
            <a:spLocks noChangeArrowheads="1"/>
          </p:cNvSpPr>
          <p:nvPr/>
        </p:nvSpPr>
        <p:spPr bwMode="auto">
          <a:xfrm>
            <a:off x="3923928" y="3347481"/>
            <a:ext cx="19923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sz="2000" i="1" dirty="0">
                <a:latin typeface="Times New Roman" pitchFamily="18" charset="0"/>
                <a:ea typeface="ＭＳ Ｐゴシック" pitchFamily="34" charset="-128"/>
                <a:cs typeface="Times New Roman" pitchFamily="18" charset="0"/>
              </a:rPr>
              <a:t>r</a:t>
            </a:r>
            <a:r>
              <a:rPr lang="en-US" sz="2000" dirty="0">
                <a:latin typeface="Times New Roman" pitchFamily="18" charset="0"/>
                <a:ea typeface="ＭＳ Ｐゴシック" pitchFamily="34" charset="-128"/>
                <a:cs typeface="Times New Roman" pitchFamily="18" charset="0"/>
              </a:rPr>
              <a:t>: beam offset </a:t>
            </a:r>
          </a:p>
          <a:p>
            <a:pPr eaLnBrk="1" hangingPunct="1"/>
            <a:r>
              <a:rPr lang="en-US" sz="2000" i="1" dirty="0">
                <a:latin typeface="Times New Roman" pitchFamily="18" charset="0"/>
                <a:ea typeface="ＭＳ Ｐゴシック" pitchFamily="34" charset="-128"/>
                <a:cs typeface="Times New Roman" pitchFamily="18" charset="0"/>
              </a:rPr>
              <a:t>a</a:t>
            </a:r>
            <a:r>
              <a:rPr lang="en-US" sz="2000" dirty="0">
                <a:latin typeface="Times New Roman" pitchFamily="18" charset="0"/>
                <a:ea typeface="ＭＳ Ｐゴシック" pitchFamily="34" charset="-128"/>
                <a:cs typeface="Times New Roman" pitchFamily="18" charset="0"/>
              </a:rPr>
              <a:t>: iris radius</a:t>
            </a:r>
          </a:p>
        </p:txBody>
      </p:sp>
      <p:sp>
        <p:nvSpPr>
          <p:cNvPr id="11" name="Oval 10"/>
          <p:cNvSpPr/>
          <p:nvPr/>
        </p:nvSpPr>
        <p:spPr bwMode="auto">
          <a:xfrm>
            <a:off x="5916240" y="4620401"/>
            <a:ext cx="1293296" cy="1197884"/>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12" name="Rectangle 11"/>
          <p:cNvSpPr/>
          <p:nvPr/>
        </p:nvSpPr>
        <p:spPr>
          <a:xfrm>
            <a:off x="5002144" y="5087271"/>
            <a:ext cx="914096" cy="523220"/>
          </a:xfrm>
          <a:prstGeom prst="rect">
            <a:avLst/>
          </a:prstGeom>
        </p:spPr>
        <p:txBody>
          <a:bodyPr wrap="none">
            <a:spAutoFit/>
          </a:bodyPr>
          <a:lstStyle/>
          <a:p>
            <a:r>
              <a:rPr lang="en-US" sz="1400" dirty="0" smtClean="0">
                <a:latin typeface="Calibri" pitchFamily="34" charset="0"/>
                <a:cs typeface="Calibri" pitchFamily="34" charset="0"/>
              </a:rPr>
              <a:t>Region of </a:t>
            </a:r>
          </a:p>
          <a:p>
            <a:r>
              <a:rPr lang="en-US" sz="1400" dirty="0" smtClean="0">
                <a:latin typeface="Calibri" pitchFamily="34" charset="0"/>
                <a:cs typeface="Calibri" pitchFamily="34" charset="0"/>
              </a:rPr>
              <a:t>interest</a:t>
            </a:r>
            <a:endParaRPr lang="en-US" sz="1400" dirty="0">
              <a:latin typeface="Calibri" pitchFamily="34" charset="0"/>
              <a:cs typeface="Calibri" pitchFamily="34" charset="0"/>
            </a:endParaRPr>
          </a:p>
        </p:txBody>
      </p:sp>
      <p:sp>
        <p:nvSpPr>
          <p:cNvPr id="19"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1.2 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
        <p:nvSpPr>
          <p:cNvPr id="14" name="TextBox 18"/>
          <p:cNvSpPr txBox="1"/>
          <p:nvPr/>
        </p:nvSpPr>
        <p:spPr>
          <a:xfrm>
            <a:off x="125830" y="5948590"/>
            <a:ext cx="4161081" cy="738664"/>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a:lstStyle>
          <a:p>
            <a:r>
              <a:rPr lang="en-US" sz="1400" dirty="0" smtClean="0">
                <a:latin typeface="Calibri" pitchFamily="34" charset="0"/>
                <a:cs typeface="Calibri" pitchFamily="34" charset="0"/>
              </a:rPr>
              <a:t>Earlier work on 1.3 GHz demonstrated the principle</a:t>
            </a:r>
          </a:p>
          <a:p>
            <a:r>
              <a:rPr lang="en-US" sz="1400" dirty="0" smtClean="0">
                <a:latin typeface="Calibri" pitchFamily="34" charset="0"/>
                <a:cs typeface="Calibri" pitchFamily="34" charset="0"/>
              </a:rPr>
              <a:t>[1] G. </a:t>
            </a:r>
            <a:r>
              <a:rPr lang="en-US" sz="1400" dirty="0" err="1" smtClean="0">
                <a:latin typeface="Calibri" pitchFamily="34" charset="0"/>
                <a:cs typeface="Calibri" pitchFamily="34" charset="0"/>
              </a:rPr>
              <a:t>Devanz</a:t>
            </a:r>
            <a:r>
              <a:rPr lang="en-US" sz="1400" dirty="0" smtClean="0">
                <a:latin typeface="Calibri" pitchFamily="34" charset="0"/>
                <a:cs typeface="Calibri" pitchFamily="34" charset="0"/>
              </a:rPr>
              <a:t> et al., EPAC2002, WEAGB003</a:t>
            </a:r>
          </a:p>
          <a:p>
            <a:r>
              <a:rPr lang="en-US" sz="1400" dirty="0" smtClean="0">
                <a:latin typeface="Calibri" pitchFamily="34" charset="0"/>
                <a:cs typeface="Calibri" pitchFamily="34" charset="0"/>
              </a:rPr>
              <a:t>[2] N. </a:t>
            </a:r>
            <a:r>
              <a:rPr lang="en-US" sz="1400" dirty="0" err="1" smtClean="0">
                <a:latin typeface="Calibri" pitchFamily="34" charset="0"/>
                <a:cs typeface="Calibri" pitchFamily="34" charset="0"/>
              </a:rPr>
              <a:t>Baboi</a:t>
            </a:r>
            <a:r>
              <a:rPr lang="en-US" sz="1400" dirty="0">
                <a:latin typeface="Calibri" pitchFamily="34" charset="0"/>
                <a:cs typeface="Calibri" pitchFamily="34" charset="0"/>
              </a:rPr>
              <a:t> </a:t>
            </a:r>
            <a:r>
              <a:rPr lang="en-US" sz="1400" dirty="0" smtClean="0">
                <a:latin typeface="Calibri" pitchFamily="34" charset="0"/>
                <a:cs typeface="Calibri" pitchFamily="34" charset="0"/>
              </a:rPr>
              <a:t>et al., LINAC2004, MOP3</a:t>
            </a:r>
            <a:endParaRPr lang="de-DE" sz="1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
          <p:cNvGrpSpPr>
            <a:grpSpLocks/>
          </p:cNvGrpSpPr>
          <p:nvPr/>
        </p:nvGrpSpPr>
        <p:grpSpPr bwMode="auto">
          <a:xfrm>
            <a:off x="4343400" y="3702050"/>
            <a:ext cx="4572000" cy="2406650"/>
            <a:chOff x="2880" y="864"/>
            <a:chExt cx="2736" cy="1324"/>
          </a:xfrm>
        </p:grpSpPr>
        <p:pic>
          <p:nvPicPr>
            <p:cNvPr id="5" name="Picture 6"/>
            <p:cNvPicPr>
              <a:picLocks noChangeAspect="1" noChangeArrowheads="1"/>
            </p:cNvPicPr>
            <p:nvPr/>
          </p:nvPicPr>
          <p:blipFill>
            <a:blip r:embed="rId2"/>
            <a:srcRect/>
            <a:stretch>
              <a:fillRect/>
            </a:stretch>
          </p:blipFill>
          <p:spPr bwMode="auto">
            <a:xfrm>
              <a:off x="2880" y="1008"/>
              <a:ext cx="2736" cy="1180"/>
            </a:xfrm>
            <a:prstGeom prst="rect">
              <a:avLst/>
            </a:prstGeom>
            <a:noFill/>
            <a:ln w="9525">
              <a:noFill/>
              <a:miter lim="800000"/>
              <a:headEnd/>
              <a:tailEnd/>
            </a:ln>
          </p:spPr>
        </p:pic>
        <p:sp>
          <p:nvSpPr>
            <p:cNvPr id="6" name="Text Box 7"/>
            <p:cNvSpPr txBox="1">
              <a:spLocks noChangeArrowheads="1"/>
            </p:cNvSpPr>
            <p:nvPr/>
          </p:nvSpPr>
          <p:spPr bwMode="auto">
            <a:xfrm>
              <a:off x="3408" y="864"/>
              <a:ext cx="1751" cy="185"/>
            </a:xfrm>
            <a:prstGeom prst="rect">
              <a:avLst/>
            </a:prstGeom>
            <a:noFill/>
            <a:ln w="9525" algn="ctr">
              <a:noFill/>
              <a:miter lim="800000"/>
              <a:headEnd/>
              <a:tailEnd/>
            </a:ln>
          </p:spPr>
          <p:txBody>
            <a:bodyPr>
              <a:spAutoFit/>
            </a:bodyPr>
            <a:lstStyle/>
            <a:p>
              <a:pPr eaLnBrk="0" hangingPunct="0"/>
              <a:r>
                <a:rPr lang="en-US" sz="1600" b="1">
                  <a:latin typeface="Times New Roman" pitchFamily="18" charset="0"/>
                  <a:cs typeface="Times New Roman" pitchFamily="18" charset="0"/>
                </a:rPr>
                <a:t>HOM-couplers (pick-ups)</a:t>
              </a:r>
            </a:p>
          </p:txBody>
        </p:sp>
        <p:sp>
          <p:nvSpPr>
            <p:cNvPr id="7" name="Line 8"/>
            <p:cNvSpPr>
              <a:spLocks noChangeShapeType="1"/>
            </p:cNvSpPr>
            <p:nvPr/>
          </p:nvSpPr>
          <p:spPr bwMode="auto">
            <a:xfrm flipV="1">
              <a:off x="3161" y="1042"/>
              <a:ext cx="418" cy="503"/>
            </a:xfrm>
            <a:prstGeom prst="line">
              <a:avLst/>
            </a:prstGeom>
            <a:noFill/>
            <a:ln w="28575">
              <a:solidFill>
                <a:srgbClr val="000099"/>
              </a:solidFill>
              <a:round/>
              <a:headEnd/>
              <a:tailEnd type="triangle" w="med" len="med"/>
            </a:ln>
          </p:spPr>
          <p:txBody>
            <a:bodyPr/>
            <a:lstStyle/>
            <a:p>
              <a:endParaRPr lang="en-GB" b="1">
                <a:latin typeface="Times New Roman" pitchFamily="18" charset="0"/>
                <a:cs typeface="Times New Roman" pitchFamily="18" charset="0"/>
              </a:endParaRPr>
            </a:p>
          </p:txBody>
        </p:sp>
        <p:sp>
          <p:nvSpPr>
            <p:cNvPr id="8" name="Line 9"/>
            <p:cNvSpPr>
              <a:spLocks noChangeShapeType="1"/>
            </p:cNvSpPr>
            <p:nvPr/>
          </p:nvSpPr>
          <p:spPr bwMode="auto">
            <a:xfrm flipH="1" flipV="1">
              <a:off x="4962" y="1063"/>
              <a:ext cx="410" cy="231"/>
            </a:xfrm>
            <a:prstGeom prst="line">
              <a:avLst/>
            </a:prstGeom>
            <a:noFill/>
            <a:ln w="28575">
              <a:solidFill>
                <a:srgbClr val="000099"/>
              </a:solidFill>
              <a:round/>
              <a:headEnd/>
              <a:tailEnd type="triangle" w="med" len="med"/>
            </a:ln>
          </p:spPr>
          <p:txBody>
            <a:bodyPr/>
            <a:lstStyle/>
            <a:p>
              <a:endParaRPr lang="en-GB" b="1">
                <a:latin typeface="Times New Roman" pitchFamily="18" charset="0"/>
                <a:cs typeface="Times New Roman" pitchFamily="18" charset="0"/>
              </a:endParaRPr>
            </a:p>
          </p:txBody>
        </p:sp>
      </p:grpSp>
      <p:sp>
        <p:nvSpPr>
          <p:cNvPr id="9" name="Rectangle 3"/>
          <p:cNvSpPr txBox="1">
            <a:spLocks noChangeArrowheads="1"/>
          </p:cNvSpPr>
          <p:nvPr/>
        </p:nvSpPr>
        <p:spPr>
          <a:xfrm>
            <a:off x="0" y="1371600"/>
            <a:ext cx="8628063" cy="5029200"/>
          </a:xfrm>
          <a:prstGeom prst="rect">
            <a:avLst/>
          </a:prstGeom>
        </p:spPr>
        <p:txBody>
          <a:bodyPr/>
          <a:lstStyle/>
          <a:p>
            <a:pPr marL="342900" indent="-342900" algn="l" eaLnBrk="0" hangingPunct="0">
              <a:spcBef>
                <a:spcPct val="20000"/>
              </a:spcBef>
              <a:buFontTx/>
              <a:buChar char="•"/>
              <a:defRPr/>
            </a:pPr>
            <a:r>
              <a:rPr lang="en-US" sz="3200" b="1" kern="0" dirty="0">
                <a:latin typeface="Times New Roman" pitchFamily="18" charset="0"/>
                <a:cs typeface="Times New Roman" pitchFamily="18" charset="0"/>
              </a:rPr>
              <a:t>Task: </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D</a:t>
            </a:r>
            <a:r>
              <a:rPr lang="en-US" sz="2800" b="1" kern="0" dirty="0" err="1">
                <a:latin typeface="Times New Roman" pitchFamily="18" charset="0"/>
                <a:cs typeface="Times New Roman" pitchFamily="18" charset="0"/>
              </a:rPr>
              <a:t>evelop</a:t>
            </a:r>
            <a:r>
              <a:rPr lang="en-US" sz="2800" b="1" kern="0" dirty="0">
                <a:latin typeface="Times New Roman" pitchFamily="18" charset="0"/>
                <a:cs typeface="Times New Roman" pitchFamily="18" charset="0"/>
              </a:rPr>
              <a:t>, build, test electronics for 3.9 GHz cavities</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I</a:t>
            </a:r>
            <a:r>
              <a:rPr lang="en-US" sz="2800" b="1" kern="0" dirty="0" err="1">
                <a:latin typeface="Times New Roman" pitchFamily="18" charset="0"/>
                <a:cs typeface="Times New Roman" pitchFamily="18" charset="0"/>
              </a:rPr>
              <a:t>nterpret</a:t>
            </a:r>
            <a:r>
              <a:rPr lang="en-US" sz="2800" b="1" kern="0" dirty="0">
                <a:latin typeface="Times New Roman" pitchFamily="18" charset="0"/>
                <a:cs typeface="Times New Roman" pitchFamily="18" charset="0"/>
              </a:rPr>
              <a:t> signals and integrate in control system</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M</a:t>
            </a:r>
            <a:r>
              <a:rPr lang="en-US" sz="2800" b="1" kern="0" dirty="0" err="1">
                <a:latin typeface="Times New Roman" pitchFamily="18" charset="0"/>
                <a:cs typeface="Times New Roman" pitchFamily="18" charset="0"/>
              </a:rPr>
              <a:t>easure</a:t>
            </a:r>
            <a:r>
              <a:rPr lang="en-US" sz="2800" b="1" kern="0" dirty="0">
                <a:latin typeface="Times New Roman" pitchFamily="18" charset="0"/>
                <a:cs typeface="Times New Roman" pitchFamily="18" charset="0"/>
              </a:rPr>
              <a:t> cavity alignment</a:t>
            </a:r>
          </a:p>
          <a:p>
            <a:pPr marL="342900" indent="-342900" algn="l" eaLnBrk="0" hangingPunct="0">
              <a:spcBef>
                <a:spcPct val="20000"/>
              </a:spcBef>
              <a:buFontTx/>
              <a:buChar char="•"/>
              <a:defRPr/>
            </a:pPr>
            <a:r>
              <a:rPr lang="en-US" sz="3200" b="1" kern="0" dirty="0">
                <a:latin typeface="Times New Roman" pitchFamily="18" charset="0"/>
                <a:cs typeface="Times New Roman" pitchFamily="18" charset="0"/>
              </a:rPr>
              <a:t>HOM-couplers</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At end of each cavity</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E</a:t>
            </a:r>
            <a:r>
              <a:rPr lang="en-US" sz="2800" b="1" kern="0" dirty="0" err="1">
                <a:latin typeface="Times New Roman" pitchFamily="18" charset="0"/>
                <a:cs typeface="Times New Roman" pitchFamily="18" charset="0"/>
              </a:rPr>
              <a:t>nable</a:t>
            </a:r>
            <a:r>
              <a:rPr lang="en-US" sz="2800" b="1" kern="0" dirty="0">
                <a:latin typeface="Times New Roman" pitchFamily="18" charset="0"/>
                <a:cs typeface="Times New Roman" pitchFamily="18" charset="0"/>
              </a:rPr>
              <a:t> monitoring the </a:t>
            </a:r>
            <a:br>
              <a:rPr lang="en-US" sz="2800" b="1" kern="0" dirty="0">
                <a:latin typeface="Times New Roman" pitchFamily="18" charset="0"/>
                <a:cs typeface="Times New Roman" pitchFamily="18" charset="0"/>
              </a:rPr>
            </a:br>
            <a:r>
              <a:rPr lang="en-US" sz="2800" b="1" kern="0" dirty="0">
                <a:latin typeface="Times New Roman" pitchFamily="18" charset="0"/>
                <a:cs typeface="Times New Roman" pitchFamily="18" charset="0"/>
              </a:rPr>
              <a:t>HOMs excited by beam</a:t>
            </a:r>
          </a:p>
          <a:p>
            <a:pPr marL="742950" lvl="1" indent="-285750" algn="l" eaLnBrk="0" hangingPunct="0">
              <a:spcBef>
                <a:spcPct val="20000"/>
              </a:spcBef>
              <a:buFontTx/>
              <a:buChar char="–"/>
              <a:defRPr/>
            </a:pPr>
            <a:endParaRPr lang="en-US" sz="2800" b="1" kern="0" dirty="0">
              <a:latin typeface="Times New Roman" pitchFamily="18" charset="0"/>
              <a:cs typeface="Times New Roman" pitchFamily="18" charset="0"/>
            </a:endParaRPr>
          </a:p>
        </p:txBody>
      </p:sp>
      <p:sp>
        <p:nvSpPr>
          <p:cNvPr id="10" name="Text Box 10"/>
          <p:cNvSpPr txBox="1">
            <a:spLocks noChangeArrowheads="1"/>
          </p:cNvSpPr>
          <p:nvPr/>
        </p:nvSpPr>
        <p:spPr bwMode="auto">
          <a:xfrm>
            <a:off x="4459288" y="5905500"/>
            <a:ext cx="3963008" cy="584775"/>
          </a:xfrm>
          <a:prstGeom prst="rect">
            <a:avLst/>
          </a:prstGeom>
          <a:solidFill>
            <a:schemeClr val="bg1"/>
          </a:solidFill>
          <a:ln w="9525" algn="ctr">
            <a:noFill/>
            <a:miter lim="800000"/>
            <a:headEnd/>
            <a:tailEnd/>
          </a:ln>
        </p:spPr>
        <p:txBody>
          <a:bodyPr wrap="none">
            <a:spAutoFit/>
          </a:bodyPr>
          <a:lstStyle/>
          <a:p>
            <a:r>
              <a:rPr lang="de-DE" sz="1600" b="1">
                <a:latin typeface="Times New Roman" pitchFamily="18" charset="0"/>
                <a:cs typeface="Times New Roman" pitchFamily="18" charset="0"/>
              </a:rPr>
              <a:t>TESLA cavity Illustrated </a:t>
            </a:r>
          </a:p>
          <a:p>
            <a:r>
              <a:rPr lang="de-DE" sz="1600" b="1">
                <a:latin typeface="Times New Roman" pitchFamily="18" charset="0"/>
                <a:cs typeface="Times New Roman" pitchFamily="18" charset="0"/>
              </a:rPr>
              <a:t>(similar features present in 3.9 GHz cavity)</a:t>
            </a:r>
          </a:p>
        </p:txBody>
      </p:sp>
      <p:sp>
        <p:nvSpPr>
          <p:cNvPr id="12"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1.2 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52400" y="152400"/>
            <a:ext cx="8763000" cy="2133600"/>
          </a:xfrm>
          <a:prstGeom prst="roundRect">
            <a:avLst>
              <a:gd name="adj" fmla="val 16667"/>
            </a:avLst>
          </a:prstGeom>
          <a:solidFill>
            <a:srgbClr val="0000A4">
              <a:alpha val="25098"/>
            </a:srgbClr>
          </a:solidFill>
          <a:ln w="9525" algn="ctr">
            <a:solidFill>
              <a:schemeClr val="tx1"/>
            </a:solidFill>
            <a:round/>
            <a:headEnd/>
            <a:tailEnd/>
          </a:ln>
        </p:spPr>
        <p:txBody>
          <a:bodyPr wrap="none" anchor="ctr"/>
          <a:lstStyle/>
          <a:p>
            <a:endParaRPr lang="en-GB"/>
          </a:p>
        </p:txBody>
      </p:sp>
      <p:sp>
        <p:nvSpPr>
          <p:cNvPr id="5" name="AutoShape 3"/>
          <p:cNvSpPr>
            <a:spLocks noChangeArrowheads="1"/>
          </p:cNvSpPr>
          <p:nvPr/>
        </p:nvSpPr>
        <p:spPr bwMode="auto">
          <a:xfrm>
            <a:off x="1524000" y="228600"/>
            <a:ext cx="15240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6" name="AutoShape 4"/>
          <p:cNvSpPr>
            <a:spLocks noChangeArrowheads="1"/>
          </p:cNvSpPr>
          <p:nvPr/>
        </p:nvSpPr>
        <p:spPr bwMode="auto">
          <a:xfrm>
            <a:off x="5562600" y="381000"/>
            <a:ext cx="9906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7" name="AutoShape 5"/>
          <p:cNvSpPr>
            <a:spLocks noChangeArrowheads="1"/>
          </p:cNvSpPr>
          <p:nvPr/>
        </p:nvSpPr>
        <p:spPr bwMode="auto">
          <a:xfrm>
            <a:off x="1066800" y="1828800"/>
            <a:ext cx="1828800" cy="3810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8" name="AutoShape 6"/>
          <p:cNvSpPr>
            <a:spLocks noChangeArrowheads="1"/>
          </p:cNvSpPr>
          <p:nvPr/>
        </p:nvSpPr>
        <p:spPr bwMode="auto">
          <a:xfrm>
            <a:off x="4343400" y="1295400"/>
            <a:ext cx="13716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9" name="AutoShape 7"/>
          <p:cNvSpPr>
            <a:spLocks noChangeArrowheads="1"/>
          </p:cNvSpPr>
          <p:nvPr/>
        </p:nvSpPr>
        <p:spPr bwMode="auto">
          <a:xfrm>
            <a:off x="8001000" y="914400"/>
            <a:ext cx="838200" cy="1524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0" name="AutoShape 8"/>
          <p:cNvSpPr>
            <a:spLocks noChangeArrowheads="1"/>
          </p:cNvSpPr>
          <p:nvPr/>
        </p:nvSpPr>
        <p:spPr bwMode="auto">
          <a:xfrm>
            <a:off x="8229600" y="1676400"/>
            <a:ext cx="4572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1" name="AutoShape 9"/>
          <p:cNvSpPr>
            <a:spLocks noChangeArrowheads="1"/>
          </p:cNvSpPr>
          <p:nvPr/>
        </p:nvSpPr>
        <p:spPr bwMode="auto">
          <a:xfrm>
            <a:off x="6477000" y="838200"/>
            <a:ext cx="838200" cy="1524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2" name="AutoShape 10"/>
          <p:cNvSpPr>
            <a:spLocks noChangeArrowheads="1"/>
          </p:cNvSpPr>
          <p:nvPr/>
        </p:nvSpPr>
        <p:spPr bwMode="auto">
          <a:xfrm>
            <a:off x="304800" y="609600"/>
            <a:ext cx="3048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3" name="Rectangle 11"/>
          <p:cNvSpPr>
            <a:spLocks noChangeArrowheads="1"/>
          </p:cNvSpPr>
          <p:nvPr/>
        </p:nvSpPr>
        <p:spPr bwMode="auto">
          <a:xfrm>
            <a:off x="2451100" y="2273300"/>
            <a:ext cx="6692900" cy="2133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4" name="Text Box 12"/>
          <p:cNvSpPr txBox="1">
            <a:spLocks noChangeArrowheads="1"/>
          </p:cNvSpPr>
          <p:nvPr/>
        </p:nvSpPr>
        <p:spPr bwMode="auto">
          <a:xfrm>
            <a:off x="8229600" y="1524000"/>
            <a:ext cx="47783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endParaRPr lang="en-GB" sz="1000" b="0">
              <a:solidFill>
                <a:srgbClr val="000000"/>
              </a:solidFill>
              <a:latin typeface="Arial" pitchFamily="34" charset="0"/>
              <a:cs typeface="Times New Roman" pitchFamily="18" charset="0"/>
            </a:endParaRPr>
          </a:p>
          <a:p>
            <a:r>
              <a:rPr lang="en-GB" sz="1200">
                <a:solidFill>
                  <a:srgbClr val="000000"/>
                </a:solidFill>
                <a:latin typeface="Arial" pitchFamily="34" charset="0"/>
                <a:cs typeface="Times New Roman" pitchFamily="18" charset="0"/>
              </a:rPr>
              <a:t>dump</a:t>
            </a:r>
            <a:endParaRPr lang="en-GB" sz="1200">
              <a:solidFill>
                <a:schemeClr val="tx1"/>
              </a:solidFill>
              <a:latin typeface="Arial" pitchFamily="34" charset="0"/>
              <a:cs typeface="Arial" pitchFamily="34" charset="0"/>
            </a:endParaRPr>
          </a:p>
        </p:txBody>
      </p:sp>
      <p:sp>
        <p:nvSpPr>
          <p:cNvPr id="15" name="Text Box 13"/>
          <p:cNvSpPr txBox="1">
            <a:spLocks noChangeArrowheads="1"/>
          </p:cNvSpPr>
          <p:nvPr/>
        </p:nvSpPr>
        <p:spPr bwMode="auto">
          <a:xfrm>
            <a:off x="1524000" y="228600"/>
            <a:ext cx="15525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bunch compressors</a:t>
            </a:r>
            <a:endParaRPr lang="en-GB" sz="1200">
              <a:solidFill>
                <a:schemeClr val="tx1"/>
              </a:solidFill>
              <a:latin typeface="Arial" pitchFamily="34" charset="0"/>
              <a:cs typeface="Arial" pitchFamily="34" charset="0"/>
            </a:endParaRPr>
          </a:p>
        </p:txBody>
      </p:sp>
      <p:sp>
        <p:nvSpPr>
          <p:cNvPr id="16" name="Text Box 14"/>
          <p:cNvSpPr txBox="1">
            <a:spLocks noChangeArrowheads="1"/>
          </p:cNvSpPr>
          <p:nvPr/>
        </p:nvSpPr>
        <p:spPr bwMode="auto">
          <a:xfrm>
            <a:off x="4343400" y="1295400"/>
            <a:ext cx="14303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collimator section</a:t>
            </a:r>
            <a:endParaRPr lang="en-GB" sz="1200">
              <a:solidFill>
                <a:schemeClr val="tx1"/>
              </a:solidFill>
              <a:latin typeface="Arial" pitchFamily="34" charset="0"/>
              <a:cs typeface="Arial" pitchFamily="34" charset="0"/>
            </a:endParaRPr>
          </a:p>
        </p:txBody>
      </p:sp>
      <p:grpSp>
        <p:nvGrpSpPr>
          <p:cNvPr id="17" name="Group 15"/>
          <p:cNvGrpSpPr>
            <a:grpSpLocks/>
          </p:cNvGrpSpPr>
          <p:nvPr/>
        </p:nvGrpSpPr>
        <p:grpSpPr bwMode="auto">
          <a:xfrm>
            <a:off x="7796213" y="1119188"/>
            <a:ext cx="946150" cy="150812"/>
            <a:chOff x="9534" y="5573"/>
            <a:chExt cx="641" cy="50"/>
          </a:xfrm>
        </p:grpSpPr>
        <p:grpSp>
          <p:nvGrpSpPr>
            <p:cNvPr id="18" name="Group 16"/>
            <p:cNvGrpSpPr>
              <a:grpSpLocks/>
            </p:cNvGrpSpPr>
            <p:nvPr/>
          </p:nvGrpSpPr>
          <p:grpSpPr bwMode="auto">
            <a:xfrm>
              <a:off x="9534" y="5573"/>
              <a:ext cx="534" cy="50"/>
              <a:chOff x="15885" y="19597"/>
              <a:chExt cx="4991" cy="672"/>
            </a:xfrm>
          </p:grpSpPr>
          <p:grpSp>
            <p:nvGrpSpPr>
              <p:cNvPr id="22" name="Group 17"/>
              <p:cNvGrpSpPr>
                <a:grpSpLocks/>
              </p:cNvGrpSpPr>
              <p:nvPr/>
            </p:nvGrpSpPr>
            <p:grpSpPr bwMode="auto">
              <a:xfrm>
                <a:off x="18380" y="19639"/>
                <a:ext cx="625" cy="603"/>
                <a:chOff x="18380" y="19639"/>
                <a:chExt cx="625" cy="603"/>
              </a:xfrm>
            </p:grpSpPr>
            <p:grpSp>
              <p:nvGrpSpPr>
                <p:cNvPr id="72" name="Group 18"/>
                <p:cNvGrpSpPr>
                  <a:grpSpLocks/>
                </p:cNvGrpSpPr>
                <p:nvPr/>
              </p:nvGrpSpPr>
              <p:grpSpPr bwMode="auto">
                <a:xfrm>
                  <a:off x="18380" y="19639"/>
                  <a:ext cx="313" cy="301"/>
                  <a:chOff x="18380" y="19639"/>
                  <a:chExt cx="313" cy="301"/>
                </a:xfrm>
              </p:grpSpPr>
              <p:sp>
                <p:nvSpPr>
                  <p:cNvPr id="76" name="Arc 19"/>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7" name="Arc 20"/>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73" name="Group 21"/>
                <p:cNvGrpSpPr>
                  <a:grpSpLocks/>
                </p:cNvGrpSpPr>
                <p:nvPr/>
              </p:nvGrpSpPr>
              <p:grpSpPr bwMode="auto">
                <a:xfrm flipV="1">
                  <a:off x="18692" y="19941"/>
                  <a:ext cx="313" cy="301"/>
                  <a:chOff x="18380" y="19639"/>
                  <a:chExt cx="313" cy="301"/>
                </a:xfrm>
              </p:grpSpPr>
              <p:sp>
                <p:nvSpPr>
                  <p:cNvPr id="74" name="Arc 22"/>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5" name="Arc 23"/>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3" name="Group 24"/>
              <p:cNvGrpSpPr>
                <a:grpSpLocks/>
              </p:cNvGrpSpPr>
              <p:nvPr/>
            </p:nvGrpSpPr>
            <p:grpSpPr bwMode="auto">
              <a:xfrm>
                <a:off x="19002" y="19646"/>
                <a:ext cx="625" cy="603"/>
                <a:chOff x="18380" y="19639"/>
                <a:chExt cx="625" cy="603"/>
              </a:xfrm>
            </p:grpSpPr>
            <p:grpSp>
              <p:nvGrpSpPr>
                <p:cNvPr id="66" name="Group 25"/>
                <p:cNvGrpSpPr>
                  <a:grpSpLocks/>
                </p:cNvGrpSpPr>
                <p:nvPr/>
              </p:nvGrpSpPr>
              <p:grpSpPr bwMode="auto">
                <a:xfrm>
                  <a:off x="18380" y="19639"/>
                  <a:ext cx="313" cy="301"/>
                  <a:chOff x="18380" y="19639"/>
                  <a:chExt cx="313" cy="301"/>
                </a:xfrm>
              </p:grpSpPr>
              <p:sp>
                <p:nvSpPr>
                  <p:cNvPr id="70" name="Arc 26"/>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1" name="Arc 27"/>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67" name="Group 28"/>
                <p:cNvGrpSpPr>
                  <a:grpSpLocks/>
                </p:cNvGrpSpPr>
                <p:nvPr/>
              </p:nvGrpSpPr>
              <p:grpSpPr bwMode="auto">
                <a:xfrm flipV="1">
                  <a:off x="18692" y="19941"/>
                  <a:ext cx="313" cy="301"/>
                  <a:chOff x="18380" y="19639"/>
                  <a:chExt cx="313" cy="301"/>
                </a:xfrm>
              </p:grpSpPr>
              <p:sp>
                <p:nvSpPr>
                  <p:cNvPr id="68" name="Arc 29"/>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9" name="Arc 30"/>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4" name="Group 31"/>
              <p:cNvGrpSpPr>
                <a:grpSpLocks/>
              </p:cNvGrpSpPr>
              <p:nvPr/>
            </p:nvGrpSpPr>
            <p:grpSpPr bwMode="auto">
              <a:xfrm>
                <a:off x="19629" y="19659"/>
                <a:ext cx="625" cy="603"/>
                <a:chOff x="18380" y="19639"/>
                <a:chExt cx="625" cy="603"/>
              </a:xfrm>
            </p:grpSpPr>
            <p:grpSp>
              <p:nvGrpSpPr>
                <p:cNvPr id="60" name="Group 32"/>
                <p:cNvGrpSpPr>
                  <a:grpSpLocks/>
                </p:cNvGrpSpPr>
                <p:nvPr/>
              </p:nvGrpSpPr>
              <p:grpSpPr bwMode="auto">
                <a:xfrm>
                  <a:off x="18380" y="19639"/>
                  <a:ext cx="313" cy="301"/>
                  <a:chOff x="18380" y="19639"/>
                  <a:chExt cx="313" cy="301"/>
                </a:xfrm>
              </p:grpSpPr>
              <p:sp>
                <p:nvSpPr>
                  <p:cNvPr id="64" name="Arc 33"/>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5" name="Arc 34"/>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61" name="Group 35"/>
                <p:cNvGrpSpPr>
                  <a:grpSpLocks/>
                </p:cNvGrpSpPr>
                <p:nvPr/>
              </p:nvGrpSpPr>
              <p:grpSpPr bwMode="auto">
                <a:xfrm flipV="1">
                  <a:off x="18692" y="19941"/>
                  <a:ext cx="313" cy="301"/>
                  <a:chOff x="18380" y="19639"/>
                  <a:chExt cx="313" cy="301"/>
                </a:xfrm>
              </p:grpSpPr>
              <p:sp>
                <p:nvSpPr>
                  <p:cNvPr id="62" name="Arc 36"/>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3" name="Arc 37"/>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5" name="Group 38"/>
              <p:cNvGrpSpPr>
                <a:grpSpLocks/>
              </p:cNvGrpSpPr>
              <p:nvPr/>
            </p:nvGrpSpPr>
            <p:grpSpPr bwMode="auto">
              <a:xfrm>
                <a:off x="20251" y="19666"/>
                <a:ext cx="625" cy="603"/>
                <a:chOff x="18380" y="19639"/>
                <a:chExt cx="625" cy="603"/>
              </a:xfrm>
            </p:grpSpPr>
            <p:grpSp>
              <p:nvGrpSpPr>
                <p:cNvPr id="54" name="Group 39"/>
                <p:cNvGrpSpPr>
                  <a:grpSpLocks/>
                </p:cNvGrpSpPr>
                <p:nvPr/>
              </p:nvGrpSpPr>
              <p:grpSpPr bwMode="auto">
                <a:xfrm>
                  <a:off x="18380" y="19639"/>
                  <a:ext cx="313" cy="301"/>
                  <a:chOff x="18380" y="19639"/>
                  <a:chExt cx="313" cy="301"/>
                </a:xfrm>
              </p:grpSpPr>
              <p:sp>
                <p:nvSpPr>
                  <p:cNvPr id="58" name="Arc 40"/>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9" name="Arc 41"/>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55" name="Group 42"/>
                <p:cNvGrpSpPr>
                  <a:grpSpLocks/>
                </p:cNvGrpSpPr>
                <p:nvPr/>
              </p:nvGrpSpPr>
              <p:grpSpPr bwMode="auto">
                <a:xfrm flipV="1">
                  <a:off x="18692" y="19941"/>
                  <a:ext cx="313" cy="301"/>
                  <a:chOff x="18380" y="19639"/>
                  <a:chExt cx="313" cy="301"/>
                </a:xfrm>
              </p:grpSpPr>
              <p:sp>
                <p:nvSpPr>
                  <p:cNvPr id="56" name="Arc 43"/>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7" name="Arc 44"/>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6" name="Group 45"/>
              <p:cNvGrpSpPr>
                <a:grpSpLocks/>
              </p:cNvGrpSpPr>
              <p:nvPr/>
            </p:nvGrpSpPr>
            <p:grpSpPr bwMode="auto">
              <a:xfrm>
                <a:off x="15885" y="19597"/>
                <a:ext cx="625" cy="603"/>
                <a:chOff x="18380" y="19639"/>
                <a:chExt cx="625" cy="603"/>
              </a:xfrm>
            </p:grpSpPr>
            <p:grpSp>
              <p:nvGrpSpPr>
                <p:cNvPr id="48" name="Group 46"/>
                <p:cNvGrpSpPr>
                  <a:grpSpLocks/>
                </p:cNvGrpSpPr>
                <p:nvPr/>
              </p:nvGrpSpPr>
              <p:grpSpPr bwMode="auto">
                <a:xfrm>
                  <a:off x="18380" y="19639"/>
                  <a:ext cx="313" cy="301"/>
                  <a:chOff x="18380" y="19639"/>
                  <a:chExt cx="313" cy="301"/>
                </a:xfrm>
              </p:grpSpPr>
              <p:sp>
                <p:nvSpPr>
                  <p:cNvPr id="52" name="Arc 47"/>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3" name="Arc 48"/>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49" name="Group 49"/>
                <p:cNvGrpSpPr>
                  <a:grpSpLocks/>
                </p:cNvGrpSpPr>
                <p:nvPr/>
              </p:nvGrpSpPr>
              <p:grpSpPr bwMode="auto">
                <a:xfrm flipV="1">
                  <a:off x="18692" y="19941"/>
                  <a:ext cx="313" cy="301"/>
                  <a:chOff x="18380" y="19639"/>
                  <a:chExt cx="313" cy="301"/>
                </a:xfrm>
              </p:grpSpPr>
              <p:sp>
                <p:nvSpPr>
                  <p:cNvPr id="50" name="Arc 50"/>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1" name="Arc 51"/>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7" name="Group 52"/>
              <p:cNvGrpSpPr>
                <a:grpSpLocks/>
              </p:cNvGrpSpPr>
              <p:nvPr/>
            </p:nvGrpSpPr>
            <p:grpSpPr bwMode="auto">
              <a:xfrm>
                <a:off x="16507" y="19604"/>
                <a:ext cx="625" cy="603"/>
                <a:chOff x="18380" y="19639"/>
                <a:chExt cx="625" cy="603"/>
              </a:xfrm>
            </p:grpSpPr>
            <p:grpSp>
              <p:nvGrpSpPr>
                <p:cNvPr id="42" name="Group 53"/>
                <p:cNvGrpSpPr>
                  <a:grpSpLocks/>
                </p:cNvGrpSpPr>
                <p:nvPr/>
              </p:nvGrpSpPr>
              <p:grpSpPr bwMode="auto">
                <a:xfrm>
                  <a:off x="18380" y="19639"/>
                  <a:ext cx="313" cy="301"/>
                  <a:chOff x="18380" y="19639"/>
                  <a:chExt cx="313" cy="301"/>
                </a:xfrm>
              </p:grpSpPr>
              <p:sp>
                <p:nvSpPr>
                  <p:cNvPr id="46" name="Arc 54"/>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7" name="Arc 55"/>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43" name="Group 56"/>
                <p:cNvGrpSpPr>
                  <a:grpSpLocks/>
                </p:cNvGrpSpPr>
                <p:nvPr/>
              </p:nvGrpSpPr>
              <p:grpSpPr bwMode="auto">
                <a:xfrm flipV="1">
                  <a:off x="18692" y="19941"/>
                  <a:ext cx="313" cy="301"/>
                  <a:chOff x="18380" y="19639"/>
                  <a:chExt cx="313" cy="301"/>
                </a:xfrm>
              </p:grpSpPr>
              <p:sp>
                <p:nvSpPr>
                  <p:cNvPr id="44" name="Arc 57"/>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5" name="Arc 58"/>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8" name="Group 59"/>
              <p:cNvGrpSpPr>
                <a:grpSpLocks/>
              </p:cNvGrpSpPr>
              <p:nvPr/>
            </p:nvGrpSpPr>
            <p:grpSpPr bwMode="auto">
              <a:xfrm>
                <a:off x="17134" y="19617"/>
                <a:ext cx="625" cy="603"/>
                <a:chOff x="18380" y="19639"/>
                <a:chExt cx="625" cy="603"/>
              </a:xfrm>
            </p:grpSpPr>
            <p:grpSp>
              <p:nvGrpSpPr>
                <p:cNvPr id="36" name="Group 60"/>
                <p:cNvGrpSpPr>
                  <a:grpSpLocks/>
                </p:cNvGrpSpPr>
                <p:nvPr/>
              </p:nvGrpSpPr>
              <p:grpSpPr bwMode="auto">
                <a:xfrm>
                  <a:off x="18380" y="19639"/>
                  <a:ext cx="313" cy="301"/>
                  <a:chOff x="18380" y="19639"/>
                  <a:chExt cx="313" cy="301"/>
                </a:xfrm>
              </p:grpSpPr>
              <p:sp>
                <p:nvSpPr>
                  <p:cNvPr id="40" name="Arc 61"/>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1" name="Arc 62"/>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37" name="Group 63"/>
                <p:cNvGrpSpPr>
                  <a:grpSpLocks/>
                </p:cNvGrpSpPr>
                <p:nvPr/>
              </p:nvGrpSpPr>
              <p:grpSpPr bwMode="auto">
                <a:xfrm flipV="1">
                  <a:off x="18692" y="19941"/>
                  <a:ext cx="313" cy="301"/>
                  <a:chOff x="18380" y="19639"/>
                  <a:chExt cx="313" cy="301"/>
                </a:xfrm>
              </p:grpSpPr>
              <p:sp>
                <p:nvSpPr>
                  <p:cNvPr id="38" name="Arc 64"/>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9" name="Arc 65"/>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9" name="Group 66"/>
              <p:cNvGrpSpPr>
                <a:grpSpLocks/>
              </p:cNvGrpSpPr>
              <p:nvPr/>
            </p:nvGrpSpPr>
            <p:grpSpPr bwMode="auto">
              <a:xfrm>
                <a:off x="17756" y="19624"/>
                <a:ext cx="625" cy="603"/>
                <a:chOff x="18380" y="19639"/>
                <a:chExt cx="625" cy="603"/>
              </a:xfrm>
            </p:grpSpPr>
            <p:grpSp>
              <p:nvGrpSpPr>
                <p:cNvPr id="30" name="Group 67"/>
                <p:cNvGrpSpPr>
                  <a:grpSpLocks/>
                </p:cNvGrpSpPr>
                <p:nvPr/>
              </p:nvGrpSpPr>
              <p:grpSpPr bwMode="auto">
                <a:xfrm>
                  <a:off x="18380" y="19639"/>
                  <a:ext cx="313" cy="301"/>
                  <a:chOff x="18380" y="19639"/>
                  <a:chExt cx="313" cy="301"/>
                </a:xfrm>
              </p:grpSpPr>
              <p:sp>
                <p:nvSpPr>
                  <p:cNvPr id="34" name="Arc 68"/>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5" name="Arc 69"/>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31" name="Group 70"/>
                <p:cNvGrpSpPr>
                  <a:grpSpLocks/>
                </p:cNvGrpSpPr>
                <p:nvPr/>
              </p:nvGrpSpPr>
              <p:grpSpPr bwMode="auto">
                <a:xfrm flipV="1">
                  <a:off x="18692" y="19941"/>
                  <a:ext cx="313" cy="301"/>
                  <a:chOff x="18380" y="19639"/>
                  <a:chExt cx="313" cy="301"/>
                </a:xfrm>
              </p:grpSpPr>
              <p:sp>
                <p:nvSpPr>
                  <p:cNvPr id="32" name="Arc 71"/>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3" name="Arc 72"/>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sp>
          <p:nvSpPr>
            <p:cNvPr id="19" name="Line 73"/>
            <p:cNvSpPr>
              <a:spLocks noChangeShapeType="1"/>
            </p:cNvSpPr>
            <p:nvPr/>
          </p:nvSpPr>
          <p:spPr bwMode="auto">
            <a:xfrm>
              <a:off x="10065" y="5599"/>
              <a:ext cx="110" cy="0"/>
            </a:xfrm>
            <a:prstGeom prst="line">
              <a:avLst/>
            </a:prstGeom>
            <a:noFill/>
            <a:ln w="12700">
              <a:solidFill>
                <a:srgbClr val="FFCC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20" name="Line 74"/>
            <p:cNvSpPr>
              <a:spLocks noChangeShapeType="1"/>
            </p:cNvSpPr>
            <p:nvPr/>
          </p:nvSpPr>
          <p:spPr bwMode="auto">
            <a:xfrm>
              <a:off x="10082" y="5597"/>
              <a:ext cx="0" cy="0"/>
            </a:xfrm>
            <a:prstGeom prst="line">
              <a:avLst/>
            </a:prstGeom>
            <a:noFill/>
            <a:ln w="12700">
              <a:solidFill>
                <a:srgbClr val="FFCC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21" name="Line 75"/>
            <p:cNvSpPr>
              <a:spLocks noChangeShapeType="1"/>
            </p:cNvSpPr>
            <p:nvPr/>
          </p:nvSpPr>
          <p:spPr bwMode="auto">
            <a:xfrm>
              <a:off x="10110" y="5596"/>
              <a:ext cx="0" cy="0"/>
            </a:xfrm>
            <a:prstGeom prst="line">
              <a:avLst/>
            </a:prstGeom>
            <a:noFill/>
            <a:ln w="1270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78" name="Line 76"/>
          <p:cNvSpPr>
            <a:spLocks noChangeShapeType="1"/>
          </p:cNvSpPr>
          <p:nvPr/>
        </p:nvSpPr>
        <p:spPr bwMode="auto">
          <a:xfrm flipH="1">
            <a:off x="1524000" y="457200"/>
            <a:ext cx="457200" cy="38100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79" name="Freeform 77"/>
          <p:cNvSpPr>
            <a:spLocks/>
          </p:cNvSpPr>
          <p:nvPr/>
        </p:nvSpPr>
        <p:spPr bwMode="auto">
          <a:xfrm>
            <a:off x="4779963" y="638175"/>
            <a:ext cx="3165475" cy="520700"/>
          </a:xfrm>
          <a:custGeom>
            <a:avLst/>
            <a:gdLst>
              <a:gd name="T0" fmla="*/ 0 w 7664"/>
              <a:gd name="T1" fmla="*/ 395346 h 864"/>
              <a:gd name="T2" fmla="*/ 171821 w 7664"/>
              <a:gd name="T3" fmla="*/ 0 h 864"/>
              <a:gd name="T4" fmla="*/ 2973828 w 7664"/>
              <a:gd name="T5" fmla="*/ 0 h 864"/>
              <a:gd name="T6" fmla="*/ 3165475 w 7664"/>
              <a:gd name="T7" fmla="*/ 520700 h 864"/>
              <a:gd name="T8" fmla="*/ 0 60000 65536"/>
              <a:gd name="T9" fmla="*/ 0 60000 65536"/>
              <a:gd name="T10" fmla="*/ 0 60000 65536"/>
              <a:gd name="T11" fmla="*/ 0 60000 65536"/>
              <a:gd name="T12" fmla="*/ 0 w 7664"/>
              <a:gd name="T13" fmla="*/ 0 h 864"/>
              <a:gd name="T14" fmla="*/ 7664 w 7664"/>
              <a:gd name="T15" fmla="*/ 864 h 864"/>
            </a:gdLst>
            <a:ahLst/>
            <a:cxnLst>
              <a:cxn ang="T8">
                <a:pos x="T0" y="T1"/>
              </a:cxn>
              <a:cxn ang="T9">
                <a:pos x="T2" y="T3"/>
              </a:cxn>
              <a:cxn ang="T10">
                <a:pos x="T4" y="T5"/>
              </a:cxn>
              <a:cxn ang="T11">
                <a:pos x="T6" y="T7"/>
              </a:cxn>
            </a:cxnLst>
            <a:rect l="T12" t="T13" r="T14" b="T15"/>
            <a:pathLst>
              <a:path w="7664" h="864">
                <a:moveTo>
                  <a:pt x="0" y="656"/>
                </a:moveTo>
                <a:lnTo>
                  <a:pt x="416" y="0"/>
                </a:lnTo>
                <a:lnTo>
                  <a:pt x="7200" y="0"/>
                </a:lnTo>
                <a:lnTo>
                  <a:pt x="7664" y="864"/>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 name="Freeform 78"/>
          <p:cNvSpPr>
            <a:spLocks/>
          </p:cNvSpPr>
          <p:nvPr/>
        </p:nvSpPr>
        <p:spPr bwMode="auto">
          <a:xfrm>
            <a:off x="3367088" y="1041400"/>
            <a:ext cx="4867275" cy="788988"/>
          </a:xfrm>
          <a:custGeom>
            <a:avLst/>
            <a:gdLst>
              <a:gd name="T0" fmla="*/ 0 w 15292"/>
              <a:gd name="T1" fmla="*/ 0 h 2049"/>
              <a:gd name="T2" fmla="*/ 1417978 w 15292"/>
              <a:gd name="T3" fmla="*/ 0 h 2049"/>
              <a:gd name="T4" fmla="*/ 1650010 w 15292"/>
              <a:gd name="T5" fmla="*/ 118213 h 2049"/>
              <a:gd name="T6" fmla="*/ 4585271 w 15292"/>
              <a:gd name="T7" fmla="*/ 123604 h 2049"/>
              <a:gd name="T8" fmla="*/ 4867275 w 15292"/>
              <a:gd name="T9" fmla="*/ 788988 h 2049"/>
              <a:gd name="T10" fmla="*/ 0 60000 65536"/>
              <a:gd name="T11" fmla="*/ 0 60000 65536"/>
              <a:gd name="T12" fmla="*/ 0 60000 65536"/>
              <a:gd name="T13" fmla="*/ 0 60000 65536"/>
              <a:gd name="T14" fmla="*/ 0 60000 65536"/>
              <a:gd name="T15" fmla="*/ 0 w 15292"/>
              <a:gd name="T16" fmla="*/ 0 h 2049"/>
              <a:gd name="T17" fmla="*/ 15292 w 15292"/>
              <a:gd name="T18" fmla="*/ 2049 h 2049"/>
            </a:gdLst>
            <a:ahLst/>
            <a:cxnLst>
              <a:cxn ang="T10">
                <a:pos x="T0" y="T1"/>
              </a:cxn>
              <a:cxn ang="T11">
                <a:pos x="T2" y="T3"/>
              </a:cxn>
              <a:cxn ang="T12">
                <a:pos x="T4" y="T5"/>
              </a:cxn>
              <a:cxn ang="T13">
                <a:pos x="T6" y="T7"/>
              </a:cxn>
              <a:cxn ang="T14">
                <a:pos x="T8" y="T9"/>
              </a:cxn>
            </a:cxnLst>
            <a:rect l="T15" t="T16" r="T17" b="T18"/>
            <a:pathLst>
              <a:path w="15292" h="2049">
                <a:moveTo>
                  <a:pt x="0" y="0"/>
                </a:moveTo>
                <a:lnTo>
                  <a:pt x="4455" y="0"/>
                </a:lnTo>
                <a:lnTo>
                  <a:pt x="5184" y="307"/>
                </a:lnTo>
                <a:lnTo>
                  <a:pt x="14406" y="321"/>
                </a:lnTo>
                <a:lnTo>
                  <a:pt x="15292" y="2049"/>
                </a:lnTo>
              </a:path>
            </a:pathLst>
          </a:custGeom>
          <a:noFill/>
          <a:ln w="12700">
            <a:solidFill>
              <a:srgbClr val="000000"/>
            </a:solidFill>
            <a:round/>
            <a:headEnd/>
            <a:tailEnd type="triangle" w="sm" len="sm"/>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 name="Freeform 79"/>
          <p:cNvSpPr>
            <a:spLocks/>
          </p:cNvSpPr>
          <p:nvPr/>
        </p:nvSpPr>
        <p:spPr bwMode="auto">
          <a:xfrm>
            <a:off x="333375" y="896938"/>
            <a:ext cx="1489075" cy="147637"/>
          </a:xfrm>
          <a:custGeom>
            <a:avLst/>
            <a:gdLst>
              <a:gd name="T0" fmla="*/ 0 w 3604"/>
              <a:gd name="T1" fmla="*/ 144587 h 242"/>
              <a:gd name="T2" fmla="*/ 1016819 w 3604"/>
              <a:gd name="T3" fmla="*/ 144587 h 242"/>
              <a:gd name="T4" fmla="*/ 1058962 w 3604"/>
              <a:gd name="T5" fmla="*/ 0 h 242"/>
              <a:gd name="T6" fmla="*/ 1180848 w 3604"/>
              <a:gd name="T7" fmla="*/ 0 h 242"/>
              <a:gd name="T8" fmla="*/ 1230016 w 3604"/>
              <a:gd name="T9" fmla="*/ 146417 h 242"/>
              <a:gd name="T10" fmla="*/ 1483704 w 3604"/>
              <a:gd name="T11" fmla="*/ 146417 h 242"/>
              <a:gd name="T12" fmla="*/ 1489075 w 3604"/>
              <a:gd name="T13" fmla="*/ 147637 h 242"/>
              <a:gd name="T14" fmla="*/ 0 60000 65536"/>
              <a:gd name="T15" fmla="*/ 0 60000 65536"/>
              <a:gd name="T16" fmla="*/ 0 60000 65536"/>
              <a:gd name="T17" fmla="*/ 0 60000 65536"/>
              <a:gd name="T18" fmla="*/ 0 60000 65536"/>
              <a:gd name="T19" fmla="*/ 0 60000 65536"/>
              <a:gd name="T20" fmla="*/ 0 60000 65536"/>
              <a:gd name="T21" fmla="*/ 0 w 3604"/>
              <a:gd name="T22" fmla="*/ 0 h 242"/>
              <a:gd name="T23" fmla="*/ 3604 w 3604"/>
              <a:gd name="T24" fmla="*/ 242 h 2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4" h="242">
                <a:moveTo>
                  <a:pt x="0" y="237"/>
                </a:moveTo>
                <a:lnTo>
                  <a:pt x="2461" y="237"/>
                </a:lnTo>
                <a:lnTo>
                  <a:pt x="2563" y="0"/>
                </a:lnTo>
                <a:lnTo>
                  <a:pt x="2858" y="0"/>
                </a:lnTo>
                <a:lnTo>
                  <a:pt x="2977" y="240"/>
                </a:lnTo>
                <a:lnTo>
                  <a:pt x="3591" y="240"/>
                </a:lnTo>
                <a:lnTo>
                  <a:pt x="3604" y="24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 name="Freeform 80"/>
          <p:cNvSpPr>
            <a:spLocks/>
          </p:cNvSpPr>
          <p:nvPr/>
        </p:nvSpPr>
        <p:spPr bwMode="auto">
          <a:xfrm>
            <a:off x="2754313" y="887413"/>
            <a:ext cx="661987" cy="314325"/>
          </a:xfrm>
          <a:custGeom>
            <a:avLst/>
            <a:gdLst>
              <a:gd name="T0" fmla="*/ 0 w 1605"/>
              <a:gd name="T1" fmla="*/ 152963 h 524"/>
              <a:gd name="T2" fmla="*/ 254071 w 1605"/>
              <a:gd name="T3" fmla="*/ 152963 h 524"/>
              <a:gd name="T4" fmla="*/ 299853 w 1605"/>
              <a:gd name="T5" fmla="*/ 0 h 524"/>
              <a:gd name="T6" fmla="*/ 410803 w 1605"/>
              <a:gd name="T7" fmla="*/ 314325 h 524"/>
              <a:gd name="T8" fmla="*/ 450399 w 1605"/>
              <a:gd name="T9" fmla="*/ 152963 h 524"/>
              <a:gd name="T10" fmla="*/ 661987 w 1605"/>
              <a:gd name="T11" fmla="*/ 152963 h 524"/>
              <a:gd name="T12" fmla="*/ 0 60000 65536"/>
              <a:gd name="T13" fmla="*/ 0 60000 65536"/>
              <a:gd name="T14" fmla="*/ 0 60000 65536"/>
              <a:gd name="T15" fmla="*/ 0 60000 65536"/>
              <a:gd name="T16" fmla="*/ 0 60000 65536"/>
              <a:gd name="T17" fmla="*/ 0 60000 65536"/>
              <a:gd name="T18" fmla="*/ 0 w 1605"/>
              <a:gd name="T19" fmla="*/ 0 h 524"/>
              <a:gd name="T20" fmla="*/ 1605 w 1605"/>
              <a:gd name="T21" fmla="*/ 524 h 524"/>
            </a:gdLst>
            <a:ahLst/>
            <a:cxnLst>
              <a:cxn ang="T12">
                <a:pos x="T0" y="T1"/>
              </a:cxn>
              <a:cxn ang="T13">
                <a:pos x="T2" y="T3"/>
              </a:cxn>
              <a:cxn ang="T14">
                <a:pos x="T4" y="T5"/>
              </a:cxn>
              <a:cxn ang="T15">
                <a:pos x="T6" y="T7"/>
              </a:cxn>
              <a:cxn ang="T16">
                <a:pos x="T8" y="T9"/>
              </a:cxn>
              <a:cxn ang="T17">
                <a:pos x="T10" y="T11"/>
              </a:cxn>
            </a:cxnLst>
            <a:rect l="T18" t="T19" r="T20" b="T21"/>
            <a:pathLst>
              <a:path w="1605" h="524">
                <a:moveTo>
                  <a:pt x="0" y="255"/>
                </a:moveTo>
                <a:lnTo>
                  <a:pt x="616" y="255"/>
                </a:lnTo>
                <a:lnTo>
                  <a:pt x="727" y="0"/>
                </a:lnTo>
                <a:lnTo>
                  <a:pt x="996" y="524"/>
                </a:lnTo>
                <a:lnTo>
                  <a:pt x="1092" y="255"/>
                </a:lnTo>
                <a:lnTo>
                  <a:pt x="1605" y="25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 name="AutoShape 81"/>
          <p:cNvSpPr>
            <a:spLocks noChangeArrowheads="1"/>
          </p:cNvSpPr>
          <p:nvPr/>
        </p:nvSpPr>
        <p:spPr bwMode="auto">
          <a:xfrm>
            <a:off x="736600" y="917575"/>
            <a:ext cx="508000" cy="233363"/>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nvGrpSpPr>
          <p:cNvPr id="84" name="Group 82"/>
          <p:cNvGrpSpPr>
            <a:grpSpLocks/>
          </p:cNvGrpSpPr>
          <p:nvPr/>
        </p:nvGrpSpPr>
        <p:grpSpPr bwMode="auto">
          <a:xfrm>
            <a:off x="1822450" y="920750"/>
            <a:ext cx="1016000" cy="231775"/>
            <a:chOff x="3306" y="18291"/>
            <a:chExt cx="3197" cy="931"/>
          </a:xfrm>
        </p:grpSpPr>
        <p:sp>
          <p:nvSpPr>
            <p:cNvPr id="85" name="AutoShape 83"/>
            <p:cNvSpPr>
              <a:spLocks noChangeArrowheads="1"/>
            </p:cNvSpPr>
            <p:nvPr/>
          </p:nvSpPr>
          <p:spPr bwMode="auto">
            <a:xfrm>
              <a:off x="33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sp>
          <p:nvSpPr>
            <p:cNvPr id="86" name="AutoShape 84"/>
            <p:cNvSpPr>
              <a:spLocks noChangeArrowheads="1"/>
            </p:cNvSpPr>
            <p:nvPr/>
          </p:nvSpPr>
          <p:spPr bwMode="auto">
            <a:xfrm>
              <a:off x="49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grpSp>
        <p:nvGrpSpPr>
          <p:cNvPr id="87" name="Group 85"/>
          <p:cNvGrpSpPr>
            <a:grpSpLocks/>
          </p:cNvGrpSpPr>
          <p:nvPr/>
        </p:nvGrpSpPr>
        <p:grpSpPr bwMode="auto">
          <a:xfrm>
            <a:off x="327025" y="906463"/>
            <a:ext cx="231775" cy="274637"/>
            <a:chOff x="980" y="16876"/>
            <a:chExt cx="730" cy="711"/>
          </a:xfrm>
        </p:grpSpPr>
        <p:sp>
          <p:nvSpPr>
            <p:cNvPr id="88" name="Freeform 86"/>
            <p:cNvSpPr>
              <a:spLocks/>
            </p:cNvSpPr>
            <p:nvPr/>
          </p:nvSpPr>
          <p:spPr bwMode="auto">
            <a:xfrm>
              <a:off x="980" y="16876"/>
              <a:ext cx="730" cy="711"/>
            </a:xfrm>
            <a:custGeom>
              <a:avLst/>
              <a:gdLst>
                <a:gd name="T0" fmla="*/ 729 w 730"/>
                <a:gd name="T1" fmla="*/ 202 h 711"/>
                <a:gd name="T2" fmla="*/ 730 w 730"/>
                <a:gd name="T3" fmla="*/ 1 h 711"/>
                <a:gd name="T4" fmla="*/ 0 w 730"/>
                <a:gd name="T5" fmla="*/ 0 h 711"/>
                <a:gd name="T6" fmla="*/ 0 w 730"/>
                <a:gd name="T7" fmla="*/ 710 h 711"/>
                <a:gd name="T8" fmla="*/ 729 w 730"/>
                <a:gd name="T9" fmla="*/ 711 h 711"/>
                <a:gd name="T10" fmla="*/ 730 w 730"/>
                <a:gd name="T11" fmla="*/ 481 h 711"/>
                <a:gd name="T12" fmla="*/ 0 60000 65536"/>
                <a:gd name="T13" fmla="*/ 0 60000 65536"/>
                <a:gd name="T14" fmla="*/ 0 60000 65536"/>
                <a:gd name="T15" fmla="*/ 0 60000 65536"/>
                <a:gd name="T16" fmla="*/ 0 60000 65536"/>
                <a:gd name="T17" fmla="*/ 0 60000 65536"/>
                <a:gd name="T18" fmla="*/ 0 w 730"/>
                <a:gd name="T19" fmla="*/ 0 h 711"/>
                <a:gd name="T20" fmla="*/ 730 w 730"/>
                <a:gd name="T21" fmla="*/ 711 h 711"/>
              </a:gdLst>
              <a:ahLst/>
              <a:cxnLst>
                <a:cxn ang="T12">
                  <a:pos x="T0" y="T1"/>
                </a:cxn>
                <a:cxn ang="T13">
                  <a:pos x="T2" y="T3"/>
                </a:cxn>
                <a:cxn ang="T14">
                  <a:pos x="T4" y="T5"/>
                </a:cxn>
                <a:cxn ang="T15">
                  <a:pos x="T6" y="T7"/>
                </a:cxn>
                <a:cxn ang="T16">
                  <a:pos x="T8" y="T9"/>
                </a:cxn>
                <a:cxn ang="T17">
                  <a:pos x="T10" y="T11"/>
                </a:cxn>
              </a:cxnLst>
              <a:rect l="T18" t="T19" r="T20" b="T21"/>
              <a:pathLst>
                <a:path w="730" h="711">
                  <a:moveTo>
                    <a:pt x="729" y="202"/>
                  </a:moveTo>
                  <a:lnTo>
                    <a:pt x="730" y="1"/>
                  </a:lnTo>
                  <a:lnTo>
                    <a:pt x="0" y="0"/>
                  </a:lnTo>
                  <a:lnTo>
                    <a:pt x="0" y="710"/>
                  </a:lnTo>
                  <a:lnTo>
                    <a:pt x="729" y="711"/>
                  </a:lnTo>
                  <a:lnTo>
                    <a:pt x="730" y="481"/>
                  </a:lnTo>
                </a:path>
              </a:pathLst>
            </a:custGeom>
            <a:noFill/>
            <a:ln w="19050">
              <a:solidFill>
                <a:srgbClr val="99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Line 87"/>
            <p:cNvSpPr>
              <a:spLocks noChangeShapeType="1"/>
            </p:cNvSpPr>
            <p:nvPr/>
          </p:nvSpPr>
          <p:spPr bwMode="auto">
            <a:xfrm>
              <a:off x="1440" y="16877"/>
              <a:ext cx="0" cy="192"/>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88"/>
            <p:cNvSpPr>
              <a:spLocks noChangeShapeType="1"/>
            </p:cNvSpPr>
            <p:nvPr/>
          </p:nvSpPr>
          <p:spPr bwMode="auto">
            <a:xfrm>
              <a:off x="1437" y="17374"/>
              <a:ext cx="0" cy="192"/>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91" name="Group 89"/>
          <p:cNvGrpSpPr>
            <a:grpSpLocks/>
          </p:cNvGrpSpPr>
          <p:nvPr/>
        </p:nvGrpSpPr>
        <p:grpSpPr bwMode="auto">
          <a:xfrm>
            <a:off x="3384550" y="920750"/>
            <a:ext cx="1016000" cy="233363"/>
            <a:chOff x="3306" y="18291"/>
            <a:chExt cx="3197" cy="931"/>
          </a:xfrm>
        </p:grpSpPr>
        <p:sp>
          <p:nvSpPr>
            <p:cNvPr id="92" name="AutoShape 90"/>
            <p:cNvSpPr>
              <a:spLocks noChangeArrowheads="1"/>
            </p:cNvSpPr>
            <p:nvPr/>
          </p:nvSpPr>
          <p:spPr bwMode="auto">
            <a:xfrm>
              <a:off x="33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sp>
          <p:nvSpPr>
            <p:cNvPr id="93" name="AutoShape 91"/>
            <p:cNvSpPr>
              <a:spLocks noChangeArrowheads="1"/>
            </p:cNvSpPr>
            <p:nvPr/>
          </p:nvSpPr>
          <p:spPr bwMode="auto">
            <a:xfrm>
              <a:off x="49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grpSp>
        <p:nvGrpSpPr>
          <p:cNvPr id="94" name="Group 92"/>
          <p:cNvGrpSpPr>
            <a:grpSpLocks/>
          </p:cNvGrpSpPr>
          <p:nvPr/>
        </p:nvGrpSpPr>
        <p:grpSpPr bwMode="auto">
          <a:xfrm>
            <a:off x="5965825" y="1055688"/>
            <a:ext cx="1793875" cy="204787"/>
            <a:chOff x="14228" y="7125"/>
            <a:chExt cx="4344" cy="408"/>
          </a:xfrm>
        </p:grpSpPr>
        <p:sp>
          <p:nvSpPr>
            <p:cNvPr id="95" name="Rectangle 93"/>
            <p:cNvSpPr>
              <a:spLocks noChangeArrowheads="1"/>
            </p:cNvSpPr>
            <p:nvPr/>
          </p:nvSpPr>
          <p:spPr bwMode="auto">
            <a:xfrm>
              <a:off x="14228" y="7125"/>
              <a:ext cx="659"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96" name="Rectangle 94"/>
            <p:cNvSpPr>
              <a:spLocks noChangeArrowheads="1"/>
            </p:cNvSpPr>
            <p:nvPr/>
          </p:nvSpPr>
          <p:spPr bwMode="auto">
            <a:xfrm>
              <a:off x="14961" y="7126"/>
              <a:ext cx="659" cy="406"/>
            </a:xfrm>
            <a:prstGeom prst="rect">
              <a:avLst/>
            </a:prstGeom>
            <a:solidFill>
              <a:srgbClr val="FFFF66"/>
            </a:solidFill>
            <a:ln w="9525">
              <a:solidFill>
                <a:srgbClr val="FF9900"/>
              </a:solidFill>
              <a:miter lim="800000"/>
              <a:headEnd/>
              <a:tailEnd/>
            </a:ln>
          </p:spPr>
          <p:txBody>
            <a:bodyPr anchor="ctr"/>
            <a:lstStyle/>
            <a:p>
              <a:endParaRPr lang="en-GB"/>
            </a:p>
          </p:txBody>
        </p:sp>
        <p:sp>
          <p:nvSpPr>
            <p:cNvPr id="97" name="Rectangle 95"/>
            <p:cNvSpPr>
              <a:spLocks noChangeArrowheads="1"/>
            </p:cNvSpPr>
            <p:nvPr/>
          </p:nvSpPr>
          <p:spPr bwMode="auto">
            <a:xfrm>
              <a:off x="15699" y="7126"/>
              <a:ext cx="659" cy="406"/>
            </a:xfrm>
            <a:prstGeom prst="rect">
              <a:avLst/>
            </a:prstGeom>
            <a:solidFill>
              <a:srgbClr val="FFFF66"/>
            </a:solidFill>
            <a:ln w="9525">
              <a:solidFill>
                <a:srgbClr val="FF9900"/>
              </a:solidFill>
              <a:miter lim="800000"/>
              <a:headEnd/>
              <a:tailEnd/>
            </a:ln>
          </p:spPr>
          <p:txBody>
            <a:bodyPr anchor="ctr"/>
            <a:lstStyle/>
            <a:p>
              <a:endParaRPr lang="en-GB"/>
            </a:p>
          </p:txBody>
        </p:sp>
        <p:sp>
          <p:nvSpPr>
            <p:cNvPr id="98" name="Rectangle 96"/>
            <p:cNvSpPr>
              <a:spLocks noChangeArrowheads="1"/>
            </p:cNvSpPr>
            <p:nvPr/>
          </p:nvSpPr>
          <p:spPr bwMode="auto">
            <a:xfrm>
              <a:off x="16438" y="7128"/>
              <a:ext cx="643"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99" name="Rectangle 97"/>
            <p:cNvSpPr>
              <a:spLocks noChangeArrowheads="1"/>
            </p:cNvSpPr>
            <p:nvPr/>
          </p:nvSpPr>
          <p:spPr bwMode="auto">
            <a:xfrm>
              <a:off x="17173" y="7126"/>
              <a:ext cx="643"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100" name="Rectangle 98"/>
            <p:cNvSpPr>
              <a:spLocks noChangeArrowheads="1"/>
            </p:cNvSpPr>
            <p:nvPr/>
          </p:nvSpPr>
          <p:spPr bwMode="auto">
            <a:xfrm>
              <a:off x="17913" y="7127"/>
              <a:ext cx="659" cy="405"/>
            </a:xfrm>
            <a:prstGeom prst="rect">
              <a:avLst/>
            </a:prstGeom>
            <a:solidFill>
              <a:srgbClr val="FFFF66"/>
            </a:solidFill>
            <a:ln w="9525">
              <a:solidFill>
                <a:srgbClr val="FF9900"/>
              </a:solidFill>
              <a:miter lim="800000"/>
              <a:headEnd/>
              <a:tailEnd/>
            </a:ln>
          </p:spPr>
          <p:txBody>
            <a:bodyPr anchor="ctr"/>
            <a:lstStyle/>
            <a:p>
              <a:endParaRPr lang="en-GB"/>
            </a:p>
          </p:txBody>
        </p:sp>
      </p:grpSp>
      <p:sp>
        <p:nvSpPr>
          <p:cNvPr id="101" name="Text Box 99"/>
          <p:cNvSpPr txBox="1">
            <a:spLocks noChangeArrowheads="1"/>
          </p:cNvSpPr>
          <p:nvPr/>
        </p:nvSpPr>
        <p:spPr bwMode="auto">
          <a:xfrm>
            <a:off x="5661025" y="387350"/>
            <a:ext cx="86677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bypass line</a:t>
            </a:r>
            <a:endParaRPr lang="en-GB" sz="1200">
              <a:solidFill>
                <a:schemeClr val="tx1"/>
              </a:solidFill>
              <a:latin typeface="Arial" pitchFamily="34" charset="0"/>
              <a:cs typeface="Arial" pitchFamily="34" charset="0"/>
            </a:endParaRPr>
          </a:p>
        </p:txBody>
      </p:sp>
      <p:sp>
        <p:nvSpPr>
          <p:cNvPr id="102" name="Line 100"/>
          <p:cNvSpPr>
            <a:spLocks noChangeShapeType="1"/>
          </p:cNvSpPr>
          <p:nvPr/>
        </p:nvSpPr>
        <p:spPr bwMode="auto">
          <a:xfrm flipH="1" flipV="1">
            <a:off x="1066800" y="1219200"/>
            <a:ext cx="5334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3" name="Line 101"/>
          <p:cNvSpPr>
            <a:spLocks noChangeShapeType="1"/>
          </p:cNvSpPr>
          <p:nvPr/>
        </p:nvSpPr>
        <p:spPr bwMode="auto">
          <a:xfrm flipV="1">
            <a:off x="1981200" y="1219200"/>
            <a:ext cx="762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4" name="Line 102"/>
          <p:cNvSpPr>
            <a:spLocks noChangeShapeType="1"/>
          </p:cNvSpPr>
          <p:nvPr/>
        </p:nvSpPr>
        <p:spPr bwMode="auto">
          <a:xfrm flipV="1">
            <a:off x="2362200" y="1219200"/>
            <a:ext cx="1524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5" name="Line 103"/>
          <p:cNvSpPr>
            <a:spLocks noChangeShapeType="1"/>
          </p:cNvSpPr>
          <p:nvPr/>
        </p:nvSpPr>
        <p:spPr bwMode="auto">
          <a:xfrm>
            <a:off x="2438400" y="457200"/>
            <a:ext cx="609600" cy="38100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6" name="Line 104"/>
          <p:cNvSpPr>
            <a:spLocks noChangeShapeType="1"/>
          </p:cNvSpPr>
          <p:nvPr/>
        </p:nvSpPr>
        <p:spPr bwMode="auto">
          <a:xfrm flipV="1">
            <a:off x="2590800" y="1219200"/>
            <a:ext cx="10668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7" name="Line 105"/>
          <p:cNvSpPr>
            <a:spLocks noChangeShapeType="1"/>
          </p:cNvSpPr>
          <p:nvPr/>
        </p:nvSpPr>
        <p:spPr bwMode="auto">
          <a:xfrm flipV="1">
            <a:off x="2819400" y="1143000"/>
            <a:ext cx="1371600" cy="6858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8" name="Text Box 106"/>
          <p:cNvSpPr txBox="1">
            <a:spLocks noChangeArrowheads="1"/>
          </p:cNvSpPr>
          <p:nvPr/>
        </p:nvSpPr>
        <p:spPr bwMode="auto">
          <a:xfrm>
            <a:off x="1066800" y="1828800"/>
            <a:ext cx="185102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dirty="0" smtClean="0">
                <a:solidFill>
                  <a:srgbClr val="000000"/>
                </a:solidFill>
                <a:latin typeface="Arial" pitchFamily="34" charset="0"/>
                <a:cs typeface="Times New Roman" pitchFamily="18" charset="0"/>
              </a:rPr>
              <a:t>  5 </a:t>
            </a:r>
            <a:r>
              <a:rPr lang="en-GB" sz="1200" dirty="0">
                <a:solidFill>
                  <a:srgbClr val="000000"/>
                </a:solidFill>
                <a:latin typeface="Arial" pitchFamily="34" charset="0"/>
                <a:cs typeface="Times New Roman" pitchFamily="18" charset="0"/>
              </a:rPr>
              <a:t>accelerating modules</a:t>
            </a:r>
          </a:p>
          <a:p>
            <a:pPr eaLnBrk="1" hangingPunct="1"/>
            <a:r>
              <a:rPr lang="en-GB" sz="1200" dirty="0" smtClean="0">
                <a:solidFill>
                  <a:srgbClr val="000000"/>
                </a:solidFill>
                <a:latin typeface="Arial" pitchFamily="34" charset="0"/>
                <a:cs typeface="Times New Roman" pitchFamily="18" charset="0"/>
              </a:rPr>
              <a:t>     with </a:t>
            </a:r>
            <a:r>
              <a:rPr lang="en-GB" sz="1200" dirty="0">
                <a:solidFill>
                  <a:srgbClr val="000000"/>
                </a:solidFill>
                <a:latin typeface="Arial" pitchFamily="34" charset="0"/>
                <a:cs typeface="Times New Roman" pitchFamily="18" charset="0"/>
              </a:rPr>
              <a:t>8 cavities each</a:t>
            </a:r>
            <a:endParaRPr lang="en-GB" sz="1200" dirty="0">
              <a:solidFill>
                <a:schemeClr val="tx1"/>
              </a:solidFill>
              <a:latin typeface="Arial" pitchFamily="34" charset="0"/>
              <a:cs typeface="Arial" pitchFamily="34" charset="0"/>
            </a:endParaRPr>
          </a:p>
        </p:txBody>
      </p:sp>
      <p:sp>
        <p:nvSpPr>
          <p:cNvPr id="109" name="Text Box 107"/>
          <p:cNvSpPr txBox="1">
            <a:spLocks noChangeArrowheads="1"/>
          </p:cNvSpPr>
          <p:nvPr/>
        </p:nvSpPr>
        <p:spPr bwMode="auto">
          <a:xfrm>
            <a:off x="304800" y="609600"/>
            <a:ext cx="3000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gun</a:t>
            </a:r>
            <a:endParaRPr lang="en-GB" sz="1200">
              <a:solidFill>
                <a:schemeClr val="tx1"/>
              </a:solidFill>
              <a:latin typeface="Arial" pitchFamily="34" charset="0"/>
              <a:cs typeface="Arial" pitchFamily="34" charset="0"/>
            </a:endParaRPr>
          </a:p>
        </p:txBody>
      </p:sp>
      <p:sp>
        <p:nvSpPr>
          <p:cNvPr id="110" name="Text Box 108"/>
          <p:cNvSpPr txBox="1">
            <a:spLocks noChangeArrowheads="1"/>
          </p:cNvSpPr>
          <p:nvPr/>
        </p:nvSpPr>
        <p:spPr bwMode="auto">
          <a:xfrm>
            <a:off x="6462713" y="817563"/>
            <a:ext cx="865187"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chemeClr val="bg2"/>
                </a:solidFill>
                <a:latin typeface="Arial" pitchFamily="34" charset="0"/>
                <a:cs typeface="Times New Roman" pitchFamily="18" charset="0"/>
              </a:rPr>
              <a:t>undulators</a:t>
            </a:r>
            <a:endParaRPr lang="en-GB" sz="1200">
              <a:solidFill>
                <a:schemeClr val="bg2"/>
              </a:solidFill>
              <a:latin typeface="Arial" pitchFamily="34" charset="0"/>
              <a:cs typeface="Arial" pitchFamily="34" charset="0"/>
            </a:endParaRPr>
          </a:p>
        </p:txBody>
      </p:sp>
      <p:sp>
        <p:nvSpPr>
          <p:cNvPr id="111" name="Text Box 109"/>
          <p:cNvSpPr txBox="1">
            <a:spLocks noChangeArrowheads="1"/>
          </p:cNvSpPr>
          <p:nvPr/>
        </p:nvSpPr>
        <p:spPr bwMode="auto">
          <a:xfrm>
            <a:off x="8001000" y="914400"/>
            <a:ext cx="85090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FEL beam</a:t>
            </a:r>
            <a:endParaRPr lang="en-GB" sz="1200">
              <a:solidFill>
                <a:schemeClr val="tx1"/>
              </a:solidFill>
              <a:latin typeface="Arial" pitchFamily="34" charset="0"/>
              <a:cs typeface="Arial" pitchFamily="34" charset="0"/>
            </a:endParaRPr>
          </a:p>
        </p:txBody>
      </p:sp>
      <p:pic>
        <p:nvPicPr>
          <p:cNvPr id="112" name="Picture 110" descr="tesla_cav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5943600"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1" descr="HOMcoupler_schemat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267200"/>
            <a:ext cx="182245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Line 112"/>
          <p:cNvSpPr>
            <a:spLocks noChangeShapeType="1"/>
          </p:cNvSpPr>
          <p:nvPr/>
        </p:nvSpPr>
        <p:spPr bwMode="auto">
          <a:xfrm>
            <a:off x="2057400" y="2209800"/>
            <a:ext cx="304800" cy="23622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5" name="Line 113"/>
          <p:cNvSpPr>
            <a:spLocks noChangeShapeType="1"/>
          </p:cNvSpPr>
          <p:nvPr/>
        </p:nvSpPr>
        <p:spPr bwMode="auto">
          <a:xfrm>
            <a:off x="5486400" y="4876800"/>
            <a:ext cx="1905000" cy="3048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6" name="Text Box 114"/>
          <p:cNvSpPr txBox="1">
            <a:spLocks noChangeArrowheads="1"/>
          </p:cNvSpPr>
          <p:nvPr/>
        </p:nvSpPr>
        <p:spPr bwMode="auto">
          <a:xfrm>
            <a:off x="3035300" y="1968500"/>
            <a:ext cx="6705600"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Tx/>
              <a:buChar char="•"/>
            </a:pPr>
            <a:r>
              <a:rPr lang="en-US" sz="1600">
                <a:solidFill>
                  <a:schemeClr val="tx1"/>
                </a:solidFill>
              </a:rPr>
              <a:t>1.3GHz </a:t>
            </a:r>
            <a:r>
              <a:rPr lang="en-GB" sz="1600">
                <a:solidFill>
                  <a:schemeClr val="tx1"/>
                </a:solidFill>
              </a:rPr>
              <a:t>SC</a:t>
            </a:r>
            <a:r>
              <a:rPr lang="en-US" sz="1600">
                <a:solidFill>
                  <a:schemeClr val="tx1"/>
                </a:solidFill>
              </a:rPr>
              <a:t>, </a:t>
            </a:r>
            <a:r>
              <a:rPr lang="en-GB" sz="1600">
                <a:solidFill>
                  <a:schemeClr val="tx1"/>
                </a:solidFill>
              </a:rPr>
              <a:t>t</a:t>
            </a:r>
            <a:r>
              <a:rPr lang="en-US" sz="1600">
                <a:solidFill>
                  <a:schemeClr val="tx1"/>
                </a:solidFill>
              </a:rPr>
              <a:t>ypically 450-700MeV, 1 nC charg</a:t>
            </a:r>
            <a:r>
              <a:rPr lang="en-GB" sz="1600">
                <a:solidFill>
                  <a:schemeClr val="tx1"/>
                </a:solidFill>
              </a:rPr>
              <a:t>e</a:t>
            </a:r>
            <a:r>
              <a:rPr lang="en-GB">
                <a:solidFill>
                  <a:schemeClr val="tx1"/>
                </a:solidFill>
              </a:rPr>
              <a:t> for FLASH/XFEL</a:t>
            </a:r>
          </a:p>
          <a:p>
            <a:pPr algn="l" eaLnBrk="1" hangingPunct="1">
              <a:spcBef>
                <a:spcPct val="50000"/>
              </a:spcBef>
              <a:buFontTx/>
              <a:buChar char="•"/>
            </a:pPr>
            <a:r>
              <a:rPr lang="en-GB" sz="1600">
                <a:solidFill>
                  <a:schemeClr val="tx1"/>
                </a:solidFill>
              </a:rPr>
              <a:t>HOMs generated in accelerating cavities must be damped.</a:t>
            </a:r>
          </a:p>
          <a:p>
            <a:pPr algn="l" eaLnBrk="1" hangingPunct="1">
              <a:spcBef>
                <a:spcPct val="50000"/>
              </a:spcBef>
              <a:buFontTx/>
              <a:buChar char="•"/>
            </a:pPr>
            <a:r>
              <a:rPr lang="en-GB" sz="1600">
                <a:solidFill>
                  <a:schemeClr val="tx1"/>
                </a:solidFill>
              </a:rPr>
              <a:t>Monitored HOMs facilitate beam/cavity info</a:t>
            </a:r>
          </a:p>
          <a:p>
            <a:pPr algn="l" eaLnBrk="1" hangingPunct="1">
              <a:spcBef>
                <a:spcPct val="50000"/>
              </a:spcBef>
              <a:buFontTx/>
              <a:buChar char="•"/>
            </a:pPr>
            <a:r>
              <a:rPr lang="en-GB" sz="1600">
                <a:solidFill>
                  <a:schemeClr val="tx1"/>
                </a:solidFill>
              </a:rPr>
              <a:t> Forty cavities exist at FLASH.</a:t>
            </a:r>
            <a:br>
              <a:rPr lang="en-GB" sz="1600">
                <a:solidFill>
                  <a:schemeClr val="tx1"/>
                </a:solidFill>
              </a:rPr>
            </a:br>
            <a:r>
              <a:rPr lang="en-GB" sz="1400">
                <a:solidFill>
                  <a:schemeClr val="tx1"/>
                </a:solidFill>
              </a:rPr>
              <a:t> -</a:t>
            </a:r>
            <a:r>
              <a:rPr lang="en-GB" sz="1200">
                <a:solidFill>
                  <a:schemeClr val="tx1"/>
                </a:solidFill>
              </a:rPr>
              <a:t>Couplers/cables already exist.</a:t>
            </a:r>
          </a:p>
          <a:p>
            <a:pPr algn="l" eaLnBrk="1" hangingPunct="1">
              <a:spcBef>
                <a:spcPct val="50000"/>
              </a:spcBef>
            </a:pPr>
            <a:r>
              <a:rPr lang="en-GB" sz="1200">
                <a:solidFill>
                  <a:schemeClr val="tx1"/>
                </a:solidFill>
              </a:rPr>
              <a:t> -Electronics enable monitoring of HOMs (wideband and narrowband response).</a:t>
            </a:r>
          </a:p>
        </p:txBody>
      </p:sp>
      <p:sp>
        <p:nvSpPr>
          <p:cNvPr id="117" name="Line 115"/>
          <p:cNvSpPr>
            <a:spLocks noChangeShapeType="1"/>
          </p:cNvSpPr>
          <p:nvPr/>
        </p:nvSpPr>
        <p:spPr bwMode="auto">
          <a:xfrm flipV="1">
            <a:off x="685800" y="5334000"/>
            <a:ext cx="6629400" cy="1524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pic>
        <p:nvPicPr>
          <p:cNvPr id="118" name="Picture 116" descr="Steve + Nicoleta DESY Jan 20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2678113"/>
            <a:ext cx="2046288"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 name="Text Box 117"/>
          <p:cNvSpPr txBox="1">
            <a:spLocks noChangeArrowheads="1"/>
          </p:cNvSpPr>
          <p:nvPr/>
        </p:nvSpPr>
        <p:spPr bwMode="auto">
          <a:xfrm>
            <a:off x="1787525" y="4089400"/>
            <a:ext cx="7356475" cy="2530475"/>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4000" dirty="0">
                <a:solidFill>
                  <a:schemeClr val="bg1"/>
                </a:solidFill>
                <a:latin typeface="Times" charset="0"/>
              </a:rPr>
              <a:t>Based on 1.3 GHz </a:t>
            </a:r>
            <a:r>
              <a:rPr lang="en-GB" sz="4000" dirty="0" smtClean="0">
                <a:solidFill>
                  <a:schemeClr val="bg1"/>
                </a:solidFill>
                <a:latin typeface="Times" charset="0"/>
              </a:rPr>
              <a:t>(CEA/SLAC/FNAL/DESY</a:t>
            </a:r>
            <a:r>
              <a:rPr lang="en-GB" sz="4000" dirty="0">
                <a:solidFill>
                  <a:schemeClr val="bg1"/>
                </a:solidFill>
                <a:latin typeface="Times" charset="0"/>
              </a:rPr>
              <a:t>) Diagnostics </a:t>
            </a:r>
            <a:r>
              <a:rPr lang="en-GB" sz="4000" dirty="0" smtClean="0">
                <a:solidFill>
                  <a:schemeClr val="bg1"/>
                </a:solidFill>
                <a:latin typeface="Times" charset="0"/>
              </a:rPr>
              <a:t>–redesigned </a:t>
            </a:r>
            <a:r>
              <a:rPr lang="en-GB" sz="4000" dirty="0">
                <a:solidFill>
                  <a:schemeClr val="bg1"/>
                </a:solidFill>
                <a:latin typeface="Times" charset="0"/>
              </a:rPr>
              <a:t>for ACC39 as part of EuCARD</a:t>
            </a:r>
            <a:endParaRPr lang="en-US" sz="4000" b="0" dirty="0">
              <a:solidFill>
                <a:schemeClr val="bg1"/>
              </a:solidFill>
              <a:latin typeface="Arial" pitchFamily="34" charset="0"/>
            </a:endParaRPr>
          </a:p>
        </p:txBody>
      </p:sp>
      <p:sp>
        <p:nvSpPr>
          <p:cNvPr id="120" name="Text Box 118"/>
          <p:cNvSpPr txBox="1">
            <a:spLocks noChangeArrowheads="1"/>
          </p:cNvSpPr>
          <p:nvPr/>
        </p:nvSpPr>
        <p:spPr bwMode="auto">
          <a:xfrm>
            <a:off x="1130300" y="1270000"/>
            <a:ext cx="1016000" cy="369332"/>
          </a:xfrm>
          <a:prstGeom prst="rect">
            <a:avLst/>
          </a:prstGeom>
          <a:solidFill>
            <a:schemeClr val="accent1"/>
          </a:solidFill>
          <a:ln w="25400">
            <a:solidFill>
              <a:srgbClr val="FF0000"/>
            </a:solidFill>
            <a:miter lim="800000"/>
            <a:headEnd/>
            <a:tailEnd/>
          </a:ln>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spcBef>
                <a:spcPct val="50000"/>
              </a:spcBef>
            </a:pPr>
            <a:r>
              <a:rPr lang="en-GB" dirty="0">
                <a:solidFill>
                  <a:schemeClr val="tx1"/>
                </a:solidFill>
              </a:rPr>
              <a:t>ACC39</a:t>
            </a:r>
            <a:endParaRPr lang="en-US" dirty="0">
              <a:solidFill>
                <a:schemeClr val="tx1"/>
              </a:solidFill>
            </a:endParaRPr>
          </a:p>
        </p:txBody>
      </p:sp>
      <p:sp>
        <p:nvSpPr>
          <p:cNvPr id="121" name="Line 119"/>
          <p:cNvSpPr>
            <a:spLocks noChangeShapeType="1"/>
          </p:cNvSpPr>
          <p:nvPr/>
        </p:nvSpPr>
        <p:spPr bwMode="auto">
          <a:xfrm flipH="1" flipV="1">
            <a:off x="1308100" y="1016000"/>
            <a:ext cx="101600" cy="254000"/>
          </a:xfrm>
          <a:prstGeom prst="line">
            <a:avLst/>
          </a:prstGeom>
          <a:noFill/>
          <a:ln w="25400">
            <a:solidFill>
              <a:srgbClr val="FF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122" name="Group 122"/>
          <p:cNvGrpSpPr>
            <a:grpSpLocks/>
          </p:cNvGrpSpPr>
          <p:nvPr/>
        </p:nvGrpSpPr>
        <p:grpSpPr bwMode="auto">
          <a:xfrm>
            <a:off x="2197100" y="1231900"/>
            <a:ext cx="1854200" cy="431800"/>
            <a:chOff x="1384" y="776"/>
            <a:chExt cx="1168" cy="272"/>
          </a:xfrm>
        </p:grpSpPr>
        <p:sp>
          <p:nvSpPr>
            <p:cNvPr id="123" name="AutoShape 121"/>
            <p:cNvSpPr>
              <a:spLocks noChangeArrowheads="1"/>
            </p:cNvSpPr>
            <p:nvPr/>
          </p:nvSpPr>
          <p:spPr bwMode="auto">
            <a:xfrm>
              <a:off x="1416" y="776"/>
              <a:ext cx="1136" cy="272"/>
            </a:xfrm>
            <a:prstGeom prst="roundRect">
              <a:avLst>
                <a:gd name="adj" fmla="val 16667"/>
              </a:avLst>
            </a:prstGeom>
            <a:solidFill>
              <a:srgbClr val="EE941C"/>
            </a:solidFill>
            <a:ln w="31750" algn="ctr">
              <a:solidFill>
                <a:srgbClr val="FF0000"/>
              </a:solidFill>
              <a:round/>
              <a:headEnd/>
              <a:tailEnd/>
            </a:ln>
          </p:spPr>
          <p:txBody>
            <a:bodyPr wrap="none" anchor="ctr"/>
            <a:lstStyle/>
            <a:p>
              <a:endParaRPr lang="en-GB"/>
            </a:p>
          </p:txBody>
        </p:sp>
        <p:sp>
          <p:nvSpPr>
            <p:cNvPr id="124" name="Text Box 120"/>
            <p:cNvSpPr txBox="1">
              <a:spLocks noChangeArrowheads="1"/>
            </p:cNvSpPr>
            <p:nvPr/>
          </p:nvSpPr>
          <p:spPr bwMode="auto">
            <a:xfrm>
              <a:off x="1384" y="800"/>
              <a:ext cx="1166"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dirty="0" smtClean="0">
                  <a:solidFill>
                    <a:srgbClr val="000000"/>
                  </a:solidFill>
                  <a:latin typeface="Arial" pitchFamily="34" charset="0"/>
                  <a:cs typeface="Times New Roman" pitchFamily="18" charset="0"/>
                </a:rPr>
                <a:t>       4 </a:t>
              </a:r>
              <a:r>
                <a:rPr lang="en-GB" sz="1200" dirty="0">
                  <a:solidFill>
                    <a:srgbClr val="000000"/>
                  </a:solidFill>
                  <a:latin typeface="Arial" pitchFamily="34" charset="0"/>
                  <a:cs typeface="Times New Roman" pitchFamily="18" charset="0"/>
                </a:rPr>
                <a:t>cavities within</a:t>
              </a:r>
            </a:p>
            <a:p>
              <a:pPr eaLnBrk="1" hangingPunct="1"/>
              <a:r>
                <a:rPr lang="en-GB" sz="1200" dirty="0" smtClean="0">
                  <a:solidFill>
                    <a:srgbClr val="000000"/>
                  </a:solidFill>
                  <a:latin typeface="Arial" pitchFamily="34" charset="0"/>
                  <a:cs typeface="Times New Roman" pitchFamily="18" charset="0"/>
                </a:rPr>
                <a:t>       3.9GHz </a:t>
              </a:r>
              <a:r>
                <a:rPr lang="en-GB" sz="1200" dirty="0">
                  <a:solidFill>
                    <a:srgbClr val="000000"/>
                  </a:solidFill>
                  <a:latin typeface="Arial" pitchFamily="34" charset="0"/>
                  <a:cs typeface="Times New Roman" pitchFamily="18" charset="0"/>
                </a:rPr>
                <a:t>Module</a:t>
              </a:r>
              <a:endParaRPr lang="en-GB" sz="1200" dirty="0">
                <a:solidFill>
                  <a:schemeClr val="tx1"/>
                </a:solidFill>
                <a:latin typeface="Arial" pitchFamily="34" charset="0"/>
                <a:cs typeface="Arial" pitchFamily="34" charset="0"/>
              </a:endParaRPr>
            </a:p>
          </p:txBody>
        </p:sp>
      </p:grpSp>
    </p:spTree>
    <p:extLst>
      <p:ext uri="{BB962C8B-B14F-4D97-AF65-F5344CB8AC3E}">
        <p14:creationId xmlns:p14="http://schemas.microsoft.com/office/powerpoint/2010/main" val="318879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ppt_x"/>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500" fill="hold"/>
                                        <p:tgtEl>
                                          <p:spTgt spid="120"/>
                                        </p:tgtEl>
                                        <p:attrNameLst>
                                          <p:attrName>ppt_x</p:attrName>
                                        </p:attrNameLst>
                                      </p:cBhvr>
                                      <p:tavLst>
                                        <p:tav tm="0">
                                          <p:val>
                                            <p:strVal val="#ppt_x"/>
                                          </p:val>
                                        </p:tav>
                                        <p:tav tm="100000">
                                          <p:val>
                                            <p:strVal val="#ppt_x"/>
                                          </p:val>
                                        </p:tav>
                                      </p:tavLst>
                                    </p:anim>
                                    <p:anim calcmode="lin" valueType="num">
                                      <p:cBhvr additive="base">
                                        <p:cTn id="12" dur="500" fill="hold"/>
                                        <p:tgtEl>
                                          <p:spTgt spid="1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 calcmode="lin" valueType="num">
                                      <p:cBhvr additive="base">
                                        <p:cTn id="15" dur="500" fill="hold"/>
                                        <p:tgtEl>
                                          <p:spTgt spid="121"/>
                                        </p:tgtEl>
                                        <p:attrNameLst>
                                          <p:attrName>ppt_x</p:attrName>
                                        </p:attrNameLst>
                                      </p:cBhvr>
                                      <p:tavLst>
                                        <p:tav tm="0">
                                          <p:val>
                                            <p:strVal val="#ppt_x"/>
                                          </p:val>
                                        </p:tav>
                                        <p:tav tm="100000">
                                          <p:val>
                                            <p:strVal val="#ppt_x"/>
                                          </p:val>
                                        </p:tav>
                                      </p:tavLst>
                                    </p:anim>
                                    <p:anim calcmode="lin" valueType="num">
                                      <p:cBhvr additive="base">
                                        <p:cTn id="16" dur="500" fill="hold"/>
                                        <p:tgtEl>
                                          <p:spTgt spid="1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fill="hold"/>
                                        <p:tgtEl>
                                          <p:spTgt spid="122"/>
                                        </p:tgtEl>
                                        <p:attrNameLst>
                                          <p:attrName>ppt_x</p:attrName>
                                        </p:attrNameLst>
                                      </p:cBhvr>
                                      <p:tavLst>
                                        <p:tav tm="0">
                                          <p:val>
                                            <p:strVal val="#ppt_x"/>
                                          </p:val>
                                        </p:tav>
                                        <p:tav tm="100000">
                                          <p:val>
                                            <p:strVal val="#ppt_x"/>
                                          </p:val>
                                        </p:tav>
                                      </p:tavLst>
                                    </p:anim>
                                    <p:anim calcmode="lin" valueType="num">
                                      <p:cBhvr additive="base">
                                        <p:cTn id="20"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0" grpId="0" animBg="1"/>
      <p:bldP spid="1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1.2 Response </a:t>
            </a:r>
            <a:r>
              <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rPr>
              <a:t>of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HOM </a:t>
            </a:r>
            <a:r>
              <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rPr>
              <a:t>to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Beam</a:t>
            </a:r>
            <a:endPar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pic>
        <p:nvPicPr>
          <p:cNvPr id="5" name="Picture 3" descr="hom_signal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1841500"/>
            <a:ext cx="4443413"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HOM_signal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6838" y="1841500"/>
            <a:ext cx="3573462" cy="33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a:spLocks noChangeArrowheads="1"/>
          </p:cNvSpPr>
          <p:nvPr/>
        </p:nvSpPr>
        <p:spPr bwMode="auto">
          <a:xfrm>
            <a:off x="177800" y="3035300"/>
            <a:ext cx="5067300" cy="24765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Tree>
    <p:extLst>
      <p:ext uri="{BB962C8B-B14F-4D97-AF65-F5344CB8AC3E}">
        <p14:creationId xmlns:p14="http://schemas.microsoft.com/office/powerpoint/2010/main" val="60940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0" y="1371600"/>
            <a:ext cx="8610600" cy="5029200"/>
          </a:xfrm>
          <a:prstGeom prst="rect">
            <a:avLst/>
          </a:prstGeom>
        </p:spPr>
        <p:txBody>
          <a:bodyPr/>
          <a:lstStyle/>
          <a:p>
            <a:pPr indent="273050" algn="l" eaLnBrk="0" hangingPunct="0">
              <a:spcBef>
                <a:spcPct val="20000"/>
              </a:spcBef>
              <a:buFontTx/>
              <a:buChar char="•"/>
              <a:defRPr/>
            </a:pPr>
            <a:r>
              <a:rPr lang="en-US" sz="2400" kern="0" dirty="0">
                <a:latin typeface="Times New Roman" pitchFamily="18" charset="0"/>
                <a:cs typeface="Times New Roman" pitchFamily="18" charset="0"/>
              </a:rPr>
              <a:t>HOM-BPMs at 1.3GHz cavities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Use dipole mode at 1.7 GHz</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Installed in 5 accelerating </a:t>
            </a:r>
            <a:br>
              <a:rPr lang="en-US" sz="2000" kern="0" dirty="0">
                <a:latin typeface="Times New Roman" pitchFamily="18" charset="0"/>
                <a:cs typeface="Times New Roman" pitchFamily="18" charset="0"/>
              </a:rPr>
            </a:br>
            <a:r>
              <a:rPr lang="en-US" sz="2000" kern="0" dirty="0">
                <a:latin typeface="Times New Roman" pitchFamily="18" charset="0"/>
                <a:cs typeface="Times New Roman" pitchFamily="18" charset="0"/>
              </a:rPr>
              <a:t>modules (40 cavities)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C</a:t>
            </a:r>
            <a:r>
              <a:rPr lang="en-US" sz="2000" kern="0" dirty="0" err="1">
                <a:latin typeface="Times New Roman" pitchFamily="18" charset="0"/>
                <a:cs typeface="Times New Roman" pitchFamily="18" charset="0"/>
              </a:rPr>
              <a:t>alibration</a:t>
            </a:r>
            <a:r>
              <a:rPr lang="en-US" sz="2000" kern="0" dirty="0">
                <a:latin typeface="Times New Roman" pitchFamily="18" charset="0"/>
                <a:cs typeface="Times New Roman" pitchFamily="18" charset="0"/>
              </a:rPr>
              <a:t>: with SVD technique</a:t>
            </a:r>
          </a:p>
          <a:p>
            <a:pPr marL="1146175" lvl="2" indent="-228600" algn="l" eaLnBrk="0" hangingPunct="0">
              <a:spcBef>
                <a:spcPct val="20000"/>
              </a:spcBef>
              <a:buFontTx/>
              <a:buChar char="•"/>
              <a:defRPr/>
            </a:pPr>
            <a:r>
              <a:rPr lang="en-US" kern="0" dirty="0">
                <a:latin typeface="Times New Roman" pitchFamily="18" charset="0"/>
                <a:cs typeface="Times New Roman" pitchFamily="18" charset="0"/>
              </a:rPr>
              <a:t>problem: unstable in time</a:t>
            </a:r>
          </a:p>
          <a:p>
            <a:pPr indent="273050" algn="l" eaLnBrk="0" hangingPunct="0">
              <a:spcBef>
                <a:spcPct val="20000"/>
              </a:spcBef>
              <a:buFontTx/>
              <a:buChar char="•"/>
              <a:defRPr/>
            </a:pPr>
            <a:r>
              <a:rPr lang="en-US" sz="2400" kern="0" dirty="0">
                <a:latin typeface="Times New Roman" pitchFamily="18" charset="0"/>
                <a:cs typeface="Times New Roman" pitchFamily="18" charset="0"/>
              </a:rPr>
              <a:t>Beam Alignment in Modules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Now routinely used in </a:t>
            </a:r>
            <a:r>
              <a:rPr lang="en-US" sz="2000" kern="0" dirty="0" smtClean="0">
                <a:latin typeface="Times New Roman" pitchFamily="18" charset="0"/>
                <a:cs typeface="Times New Roman" pitchFamily="18" charset="0"/>
              </a:rPr>
              <a:t>FLASH</a:t>
            </a:r>
            <a:endParaRPr lang="en-US" sz="2000" kern="0" dirty="0">
              <a:latin typeface="Times New Roman" pitchFamily="18" charset="0"/>
              <a:cs typeface="Times New Roman" pitchFamily="18" charset="0"/>
            </a:endParaRPr>
          </a:p>
          <a:p>
            <a:pPr indent="273050" algn="l" eaLnBrk="0" hangingPunct="0">
              <a:spcBef>
                <a:spcPct val="20000"/>
              </a:spcBef>
              <a:buFontTx/>
              <a:buChar char="•"/>
              <a:defRPr/>
            </a:pPr>
            <a:r>
              <a:rPr lang="en-US" sz="2400" kern="0" dirty="0">
                <a:latin typeface="Times New Roman" pitchFamily="18" charset="0"/>
                <a:cs typeface="Times New Roman" pitchFamily="18" charset="0"/>
              </a:rPr>
              <a:t>Other studies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C</a:t>
            </a:r>
            <a:r>
              <a:rPr lang="en-US" sz="2000" kern="0" dirty="0" err="1">
                <a:latin typeface="Times New Roman" pitchFamily="18" charset="0"/>
                <a:cs typeface="Times New Roman" pitchFamily="18" charset="0"/>
              </a:rPr>
              <a:t>avity</a:t>
            </a:r>
            <a:r>
              <a:rPr lang="en-US" sz="2000" kern="0" dirty="0">
                <a:latin typeface="Times New Roman" pitchFamily="18" charset="0"/>
                <a:cs typeface="Times New Roman" pitchFamily="18" charset="0"/>
              </a:rPr>
              <a:t> alignment in </a:t>
            </a:r>
            <a:r>
              <a:rPr lang="en-US" sz="2000" kern="0" dirty="0" err="1">
                <a:latin typeface="Times New Roman" pitchFamily="18" charset="0"/>
                <a:cs typeface="Times New Roman" pitchFamily="18" charset="0"/>
              </a:rPr>
              <a:t>cryo</a:t>
            </a:r>
            <a:r>
              <a:rPr lang="en-US" sz="2000" kern="0" dirty="0">
                <a:latin typeface="Times New Roman" pitchFamily="18" charset="0"/>
                <a:cs typeface="Times New Roman" pitchFamily="18" charset="0"/>
              </a:rPr>
              <a:t>-module</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B</a:t>
            </a:r>
            <a:r>
              <a:rPr lang="en-US" sz="2000" kern="0" dirty="0" err="1">
                <a:latin typeface="Times New Roman" pitchFamily="18" charset="0"/>
                <a:cs typeface="Times New Roman" pitchFamily="18" charset="0"/>
              </a:rPr>
              <a:t>eam</a:t>
            </a:r>
            <a:r>
              <a:rPr lang="en-US" sz="2000" kern="0" dirty="0">
                <a:latin typeface="Times New Roman" pitchFamily="18" charset="0"/>
                <a:cs typeface="Times New Roman" pitchFamily="18" charset="0"/>
              </a:rPr>
              <a:t> phase measurement with monopole modes at ~2.4GHz</a:t>
            </a:r>
          </a:p>
          <a:p>
            <a:pPr indent="273050" algn="l" eaLnBrk="0" hangingPunct="0">
              <a:spcBef>
                <a:spcPct val="20000"/>
              </a:spcBef>
              <a:buFontTx/>
              <a:buChar char="•"/>
              <a:defRPr/>
            </a:pPr>
            <a:r>
              <a:rPr lang="en-US" sz="2400" kern="0" dirty="0">
                <a:latin typeface="Times New Roman" pitchFamily="18" charset="0"/>
                <a:cs typeface="Times New Roman" pitchFamily="18" charset="0"/>
              </a:rPr>
              <a:t>XFEL P</a:t>
            </a:r>
            <a:r>
              <a:rPr lang="en-US" sz="2400" kern="0" dirty="0" err="1">
                <a:latin typeface="Times New Roman" pitchFamily="18" charset="0"/>
                <a:cs typeface="Times New Roman" pitchFamily="18" charset="0"/>
              </a:rPr>
              <a:t>lans</a:t>
            </a:r>
            <a:r>
              <a:rPr lang="en-US" sz="2400" kern="0" dirty="0">
                <a:latin typeface="Times New Roman" pitchFamily="18" charset="0"/>
                <a:cs typeface="Times New Roman" pitchFamily="18" charset="0"/>
              </a:rPr>
              <a:t>: </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Install in some 1.3 GHz and in </a:t>
            </a:r>
            <a:r>
              <a:rPr lang="en-US" sz="2000" u="sng" kern="0" dirty="0">
                <a:latin typeface="Times New Roman" pitchFamily="18" charset="0"/>
                <a:cs typeface="Times New Roman" pitchFamily="18" charset="0"/>
              </a:rPr>
              <a:t>all 3.9 GHz cavities</a:t>
            </a:r>
          </a:p>
        </p:txBody>
      </p:sp>
      <p:pic>
        <p:nvPicPr>
          <p:cNvPr id="5" name="Picture 4" descr="electronics_schematic"/>
          <p:cNvPicPr>
            <a:picLocks noChangeAspect="1" noChangeArrowheads="1"/>
          </p:cNvPicPr>
          <p:nvPr/>
        </p:nvPicPr>
        <p:blipFill>
          <a:blip r:embed="rId2"/>
          <a:srcRect/>
          <a:stretch>
            <a:fillRect/>
          </a:stretch>
        </p:blipFill>
        <p:spPr bwMode="auto">
          <a:xfrm>
            <a:off x="4572000" y="1371600"/>
            <a:ext cx="4343400" cy="1447800"/>
          </a:xfrm>
          <a:prstGeom prst="rect">
            <a:avLst/>
          </a:prstGeom>
          <a:noFill/>
          <a:ln w="9525">
            <a:noFill/>
            <a:miter lim="800000"/>
            <a:headEnd/>
            <a:tailEnd/>
          </a:ln>
        </p:spPr>
      </p:pic>
      <p:pic>
        <p:nvPicPr>
          <p:cNvPr id="6" name="Picture 5" descr="digioutput_dipolemode"/>
          <p:cNvPicPr>
            <a:picLocks noChangeAspect="1" noChangeArrowheads="1"/>
          </p:cNvPicPr>
          <p:nvPr/>
        </p:nvPicPr>
        <p:blipFill>
          <a:blip r:embed="rId3"/>
          <a:srcRect/>
          <a:stretch>
            <a:fillRect/>
          </a:stretch>
        </p:blipFill>
        <p:spPr bwMode="auto">
          <a:xfrm>
            <a:off x="5210175" y="2971800"/>
            <a:ext cx="3705225" cy="1447800"/>
          </a:xfrm>
          <a:prstGeom prst="rect">
            <a:avLst/>
          </a:prstGeom>
          <a:noFill/>
          <a:ln w="9525">
            <a:noFill/>
            <a:miter lim="800000"/>
            <a:headEnd/>
            <a:tailEnd/>
          </a:ln>
        </p:spPr>
      </p:pic>
      <p:grpSp>
        <p:nvGrpSpPr>
          <p:cNvPr id="7" name="Group 6"/>
          <p:cNvGrpSpPr>
            <a:grpSpLocks/>
          </p:cNvGrpSpPr>
          <p:nvPr/>
        </p:nvGrpSpPr>
        <p:grpSpPr bwMode="auto">
          <a:xfrm>
            <a:off x="8458200" y="2438400"/>
            <a:ext cx="457200" cy="1066800"/>
            <a:chOff x="5328" y="2592"/>
            <a:chExt cx="288" cy="672"/>
          </a:xfrm>
        </p:grpSpPr>
        <p:sp>
          <p:nvSpPr>
            <p:cNvPr id="8" name="Line 7"/>
            <p:cNvSpPr>
              <a:spLocks noChangeShapeType="1"/>
            </p:cNvSpPr>
            <p:nvPr/>
          </p:nvSpPr>
          <p:spPr bwMode="auto">
            <a:xfrm flipH="1">
              <a:off x="5328" y="2928"/>
              <a:ext cx="288" cy="336"/>
            </a:xfrm>
            <a:prstGeom prst="line">
              <a:avLst/>
            </a:prstGeom>
            <a:noFill/>
            <a:ln w="19050">
              <a:solidFill>
                <a:schemeClr val="tx1"/>
              </a:solidFill>
              <a:round/>
              <a:headEnd/>
              <a:tailEnd type="triangle" w="lg" len="lg"/>
            </a:ln>
          </p:spPr>
          <p:txBody>
            <a:bodyPr/>
            <a:lstStyle/>
            <a:p>
              <a:endParaRPr lang="en-GB">
                <a:latin typeface="Times New Roman" pitchFamily="18" charset="0"/>
                <a:cs typeface="Times New Roman" pitchFamily="18" charset="0"/>
              </a:endParaRPr>
            </a:p>
          </p:txBody>
        </p:sp>
        <p:sp>
          <p:nvSpPr>
            <p:cNvPr id="9" name="Line 8"/>
            <p:cNvSpPr>
              <a:spLocks noChangeShapeType="1"/>
            </p:cNvSpPr>
            <p:nvPr/>
          </p:nvSpPr>
          <p:spPr bwMode="auto">
            <a:xfrm flipH="1" flipV="1">
              <a:off x="5520" y="2592"/>
              <a:ext cx="96" cy="336"/>
            </a:xfrm>
            <a:prstGeom prst="line">
              <a:avLst/>
            </a:prstGeom>
            <a:noFill/>
            <a:ln w="19050">
              <a:solidFill>
                <a:schemeClr val="tx1"/>
              </a:solidFill>
              <a:round/>
              <a:headEnd/>
              <a:tailEnd type="none" w="lg" len="lg"/>
            </a:ln>
          </p:spPr>
          <p:txBody>
            <a:bodyPr/>
            <a:lstStyle/>
            <a:p>
              <a:endParaRPr lang="en-GB">
                <a:latin typeface="Times New Roman" pitchFamily="18" charset="0"/>
                <a:cs typeface="Times New Roman" pitchFamily="18" charset="0"/>
              </a:endParaRPr>
            </a:p>
          </p:txBody>
        </p:sp>
      </p:grpSp>
      <p:sp>
        <p:nvSpPr>
          <p:cNvPr id="10" name="Rectangle 2"/>
          <p:cNvSpPr>
            <a:spLocks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US"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1.2 Extant </a:t>
            </a: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Work at 1.3 GHz:</a:t>
            </a:r>
            <a:b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b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 HOM-BPMs in TESLA Cavities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Rot="1"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 </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1.2 Analysis </a:t>
            </a: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of Narrowband Signals </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a:t>
            </a:r>
            <a:b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b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 </a:t>
            </a: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Beam Position (Previous 1.3 GHz Study)</a:t>
            </a:r>
          </a:p>
        </p:txBody>
      </p:sp>
      <p:sp>
        <p:nvSpPr>
          <p:cNvPr id="5" name="Rectangle 3"/>
          <p:cNvSpPr>
            <a:spLocks noRot="1" noChangeArrowheads="1"/>
          </p:cNvSpPr>
          <p:nvPr/>
        </p:nvSpPr>
        <p:spPr bwMode="auto">
          <a:xfrm>
            <a:off x="301625" y="1676400"/>
            <a:ext cx="4191000" cy="4422775"/>
          </a:xfrm>
          <a:prstGeom prst="rect">
            <a:avLst/>
          </a:prstGeom>
          <a:noFill/>
          <a:ln w="9525">
            <a:noFill/>
            <a:miter lim="800000"/>
            <a:headEnd/>
            <a:tailEnd/>
          </a:ln>
        </p:spPr>
        <p:txBody>
          <a:bodyPr/>
          <a:lstStyle/>
          <a:p>
            <a:pPr marL="342900" indent="-342900" algn="l">
              <a:spcBef>
                <a:spcPct val="20000"/>
              </a:spcBef>
              <a:buFontTx/>
              <a:buChar char="•"/>
            </a:pPr>
            <a:r>
              <a:rPr lang="en-GB" sz="2400" dirty="0">
                <a:latin typeface="Times New Roman" pitchFamily="18" charset="0"/>
                <a:cs typeface="Times New Roman" pitchFamily="18" charset="0"/>
              </a:rPr>
              <a:t>Resolution of position measurement.</a:t>
            </a:r>
          </a:p>
          <a:p>
            <a:pPr marL="742950" lvl="1" indent="-285750" algn="l">
              <a:spcBef>
                <a:spcPct val="20000"/>
              </a:spcBef>
              <a:buFontTx/>
              <a:buChar char="–"/>
            </a:pPr>
            <a:r>
              <a:rPr lang="en-GB" sz="2000" dirty="0">
                <a:latin typeface="Times New Roman" pitchFamily="18" charset="0"/>
                <a:cs typeface="Times New Roman" pitchFamily="18" charset="0"/>
              </a:rPr>
              <a:t>Predict the position at cavity 5 from the measurements at cavities 4 and 6.</a:t>
            </a:r>
          </a:p>
          <a:p>
            <a:pPr marL="742950" lvl="1" indent="-285750" algn="l">
              <a:spcBef>
                <a:spcPct val="20000"/>
              </a:spcBef>
              <a:buFontTx/>
              <a:buChar char="–"/>
            </a:pPr>
            <a:r>
              <a:rPr lang="en-GB" sz="2000" dirty="0">
                <a:latin typeface="Times New Roman" pitchFamily="18" charset="0"/>
                <a:cs typeface="Times New Roman" pitchFamily="18" charset="0"/>
              </a:rPr>
              <a:t>Compare with the measured value.</a:t>
            </a:r>
          </a:p>
          <a:p>
            <a:pPr marL="342900" indent="-342900" algn="l">
              <a:spcBef>
                <a:spcPct val="20000"/>
              </a:spcBef>
              <a:buFontTx/>
              <a:buChar char="•"/>
            </a:pPr>
            <a:r>
              <a:rPr lang="en-GB" sz="2400" dirty="0">
                <a:latin typeface="Times New Roman" pitchFamily="18" charset="0"/>
                <a:cs typeface="Times New Roman" pitchFamily="18" charset="0"/>
              </a:rPr>
              <a:t>X resolution</a:t>
            </a:r>
          </a:p>
          <a:p>
            <a:pPr marL="742950" lvl="1" indent="-285750" algn="l">
              <a:spcBef>
                <a:spcPct val="20000"/>
              </a:spcBef>
              <a:buFontTx/>
              <a:buChar char="–"/>
            </a:pPr>
            <a:r>
              <a:rPr lang="en-GB" sz="2000" dirty="0">
                <a:latin typeface="Times New Roman" pitchFamily="18" charset="0"/>
                <a:cs typeface="Times New Roman" pitchFamily="18" charset="0"/>
              </a:rPr>
              <a:t>~9 </a:t>
            </a:r>
            <a:r>
              <a:rPr lang="en-GB" sz="2000" dirty="0">
                <a:latin typeface="Times New Roman" pitchFamily="18" charset="0"/>
                <a:cs typeface="Times New Roman" pitchFamily="18" charset="0"/>
                <a:sym typeface="Symbol" pitchFamily="18" charset="2"/>
              </a:rPr>
              <a:t>m</a:t>
            </a:r>
            <a:endParaRPr lang="en-GB" sz="2000" dirty="0">
              <a:latin typeface="Times New Roman" pitchFamily="18" charset="0"/>
              <a:cs typeface="Times New Roman" pitchFamily="18" charset="0"/>
            </a:endParaRPr>
          </a:p>
          <a:p>
            <a:pPr marL="342900" indent="-342900" algn="l">
              <a:spcBef>
                <a:spcPct val="20000"/>
              </a:spcBef>
              <a:buFontTx/>
              <a:buChar char="•"/>
            </a:pPr>
            <a:r>
              <a:rPr lang="en-GB" sz="2400" dirty="0">
                <a:latin typeface="Times New Roman" pitchFamily="18" charset="0"/>
                <a:cs typeface="Times New Roman" pitchFamily="18" charset="0"/>
              </a:rPr>
              <a:t>Y resolution</a:t>
            </a:r>
          </a:p>
          <a:p>
            <a:pPr marL="742950" lvl="1" indent="-285750" algn="l">
              <a:spcBef>
                <a:spcPct val="20000"/>
              </a:spcBef>
              <a:buFontTx/>
              <a:buChar char="–"/>
            </a:pPr>
            <a:r>
              <a:rPr lang="en-GB" sz="2000" dirty="0">
                <a:latin typeface="Times New Roman" pitchFamily="18" charset="0"/>
                <a:cs typeface="Times New Roman" pitchFamily="18" charset="0"/>
              </a:rPr>
              <a:t>~4 </a:t>
            </a:r>
            <a:r>
              <a:rPr lang="en-GB" sz="2000" dirty="0">
                <a:latin typeface="Times New Roman" pitchFamily="18" charset="0"/>
                <a:cs typeface="Times New Roman" pitchFamily="18" charset="0"/>
                <a:sym typeface="Symbol" pitchFamily="18" charset="2"/>
              </a:rPr>
              <a:t></a:t>
            </a:r>
            <a:r>
              <a:rPr lang="en-GB" sz="2000" dirty="0">
                <a:latin typeface="Times New Roman" pitchFamily="18" charset="0"/>
                <a:cs typeface="Times New Roman" pitchFamily="18" charset="0"/>
              </a:rPr>
              <a:t>m</a:t>
            </a:r>
          </a:p>
        </p:txBody>
      </p:sp>
      <p:pic>
        <p:nvPicPr>
          <p:cNvPr id="6" name="Picture 4" descr="xres"/>
          <p:cNvPicPr>
            <a:picLocks noChangeAspect="1" noChangeArrowheads="1"/>
          </p:cNvPicPr>
          <p:nvPr/>
        </p:nvPicPr>
        <p:blipFill>
          <a:blip r:embed="rId2"/>
          <a:srcRect/>
          <a:stretch>
            <a:fillRect/>
          </a:stretch>
        </p:blipFill>
        <p:spPr bwMode="auto">
          <a:xfrm>
            <a:off x="5213350" y="1404938"/>
            <a:ext cx="3168650" cy="2381250"/>
          </a:xfrm>
          <a:prstGeom prst="rect">
            <a:avLst/>
          </a:prstGeom>
          <a:noFill/>
          <a:ln w="9525">
            <a:noFill/>
            <a:miter lim="800000"/>
            <a:headEnd/>
            <a:tailEnd/>
          </a:ln>
        </p:spPr>
      </p:pic>
      <p:pic>
        <p:nvPicPr>
          <p:cNvPr id="7" name="Picture 5" descr="yres"/>
          <p:cNvPicPr>
            <a:picLocks noChangeAspect="1" noChangeArrowheads="1"/>
          </p:cNvPicPr>
          <p:nvPr/>
        </p:nvPicPr>
        <p:blipFill>
          <a:blip r:embed="rId3"/>
          <a:srcRect/>
          <a:stretch>
            <a:fillRect/>
          </a:stretch>
        </p:blipFill>
        <p:spPr bwMode="auto">
          <a:xfrm>
            <a:off x="5211763" y="3938588"/>
            <a:ext cx="3246437" cy="2439987"/>
          </a:xfrm>
          <a:prstGeom prst="rect">
            <a:avLst/>
          </a:prstGeom>
          <a:noFill/>
          <a:ln w="9525">
            <a:noFill/>
            <a:miter lim="800000"/>
            <a:headEnd/>
            <a:tailEnd/>
          </a:ln>
        </p:spPr>
      </p:pic>
      <p:sp>
        <p:nvSpPr>
          <p:cNvPr id="8" name="Line 6"/>
          <p:cNvSpPr>
            <a:spLocks noChangeShapeType="1"/>
          </p:cNvSpPr>
          <p:nvPr/>
        </p:nvSpPr>
        <p:spPr bwMode="auto">
          <a:xfrm flipV="1">
            <a:off x="2500298" y="2643182"/>
            <a:ext cx="3467100" cy="1879600"/>
          </a:xfrm>
          <a:prstGeom prst="line">
            <a:avLst/>
          </a:prstGeom>
          <a:noFill/>
          <a:ln w="22225">
            <a:solidFill>
              <a:srgbClr val="FF0000"/>
            </a:solidFill>
            <a:round/>
            <a:headEnd/>
            <a:tailEnd type="triangle" w="med" len="med"/>
          </a:ln>
        </p:spPr>
        <p:txBody>
          <a:bodyPr/>
          <a:lstStyle/>
          <a:p>
            <a:endParaRPr lang="en-GB">
              <a:latin typeface="Times New Roman" pitchFamily="18" charset="0"/>
              <a:cs typeface="Times New Roman" pitchFamily="18" charset="0"/>
            </a:endParaRPr>
          </a:p>
        </p:txBody>
      </p:sp>
      <p:sp>
        <p:nvSpPr>
          <p:cNvPr id="9" name="Line 7"/>
          <p:cNvSpPr>
            <a:spLocks noChangeShapeType="1"/>
          </p:cNvSpPr>
          <p:nvPr/>
        </p:nvSpPr>
        <p:spPr bwMode="auto">
          <a:xfrm flipV="1">
            <a:off x="2500298" y="5214950"/>
            <a:ext cx="3352800" cy="304800"/>
          </a:xfrm>
          <a:prstGeom prst="line">
            <a:avLst/>
          </a:prstGeom>
          <a:noFill/>
          <a:ln w="22225">
            <a:solidFill>
              <a:srgbClr val="FF0000"/>
            </a:solidFill>
            <a:round/>
            <a:headEnd/>
            <a:tailEnd type="triangle" w="med" len="med"/>
          </a:ln>
        </p:spPr>
        <p:txBody>
          <a:bodyPr/>
          <a:lstStyle/>
          <a:p>
            <a:endParaRPr lang="en-GB">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938" y="1273640"/>
            <a:ext cx="8048125"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bwMode="auto">
          <a:xfrm>
            <a:off x="1259632" y="1777696"/>
            <a:ext cx="288032" cy="288032"/>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a typeface="ＭＳ Ｐゴシック" pitchFamily="34" charset="-128"/>
            </a:endParaRPr>
          </a:p>
        </p:txBody>
      </p:sp>
      <p:cxnSp>
        <p:nvCxnSpPr>
          <p:cNvPr id="8" name="Straight Arrow Connector 7"/>
          <p:cNvCxnSpPr/>
          <p:nvPr/>
        </p:nvCxnSpPr>
        <p:spPr bwMode="auto">
          <a:xfrm flipH="1">
            <a:off x="1115616" y="2065728"/>
            <a:ext cx="288032" cy="1147248"/>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835" y="3356992"/>
            <a:ext cx="3891149" cy="28803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bwMode="auto">
          <a:xfrm flipH="1">
            <a:off x="1346678" y="4653136"/>
            <a:ext cx="2592288" cy="360040"/>
          </a:xfrm>
          <a:prstGeom prst="straightConnector1">
            <a:avLst/>
          </a:prstGeom>
          <a:solidFill>
            <a:schemeClr val="accent1"/>
          </a:solidFill>
          <a:ln w="152400" cap="flat" cmpd="sng" algn="ctr">
            <a:solidFill>
              <a:srgbClr val="00FF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1871700" y="836712"/>
            <a:ext cx="5364596" cy="461665"/>
          </a:xfrm>
          <a:prstGeom prst="rect">
            <a:avLst/>
          </a:prstGeom>
          <a:noFill/>
        </p:spPr>
        <p:txBody>
          <a:bodyPr wrap="square" rtlCol="0">
            <a:spAutoFit/>
          </a:bodyPr>
          <a:lstStyle/>
          <a:p>
            <a:pPr algn="ctr"/>
            <a:r>
              <a:rPr lang="en-US" sz="2400" b="1" dirty="0" smtClean="0">
                <a:solidFill>
                  <a:srgbClr val="FF0000"/>
                </a:solidFill>
                <a:latin typeface="Calibri" pitchFamily="34" charset="0"/>
                <a:cs typeface="Calibri" pitchFamily="34" charset="0"/>
              </a:rPr>
              <a:t>F</a:t>
            </a:r>
            <a:r>
              <a:rPr lang="en-US" sz="2400" dirty="0" smtClean="0">
                <a:latin typeface="Calibri" pitchFamily="34" charset="0"/>
                <a:cs typeface="Calibri" pitchFamily="34" charset="0"/>
              </a:rPr>
              <a:t>ree-electron </a:t>
            </a:r>
            <a:r>
              <a:rPr lang="en-US" sz="2400" b="1" dirty="0" err="1" smtClean="0">
                <a:solidFill>
                  <a:srgbClr val="FF0000"/>
                </a:solidFill>
                <a:latin typeface="Calibri" pitchFamily="34" charset="0"/>
                <a:cs typeface="Calibri" pitchFamily="34" charset="0"/>
              </a:rPr>
              <a:t>LAS</a:t>
            </a:r>
            <a:r>
              <a:rPr lang="en-US" sz="2400" dirty="0" err="1" smtClean="0">
                <a:latin typeface="Calibri" pitchFamily="34" charset="0"/>
                <a:cs typeface="Calibri" pitchFamily="34" charset="0"/>
              </a:rPr>
              <a:t>er</a:t>
            </a:r>
            <a:r>
              <a:rPr lang="en-US" sz="2400" dirty="0" smtClean="0">
                <a:latin typeface="Calibri" pitchFamily="34" charset="0"/>
                <a:cs typeface="Calibri" pitchFamily="34" charset="0"/>
              </a:rPr>
              <a:t> in </a:t>
            </a:r>
            <a:r>
              <a:rPr lang="en-US" sz="2400" b="1" dirty="0" smtClean="0">
                <a:solidFill>
                  <a:srgbClr val="FF0000"/>
                </a:solidFill>
                <a:latin typeface="Calibri" pitchFamily="34" charset="0"/>
                <a:cs typeface="Calibri" pitchFamily="34" charset="0"/>
              </a:rPr>
              <a:t>H</a:t>
            </a:r>
            <a:r>
              <a:rPr lang="en-US" sz="2400" dirty="0" smtClean="0">
                <a:latin typeface="Calibri" pitchFamily="34" charset="0"/>
                <a:cs typeface="Calibri" pitchFamily="34" charset="0"/>
              </a:rPr>
              <a:t>amburg (</a:t>
            </a:r>
            <a:r>
              <a:rPr lang="en-US" sz="2400" b="1" dirty="0" smtClean="0">
                <a:solidFill>
                  <a:srgbClr val="FF0000"/>
                </a:solidFill>
                <a:latin typeface="Calibri" pitchFamily="34" charset="0"/>
                <a:cs typeface="Calibri" pitchFamily="34" charset="0"/>
              </a:rPr>
              <a:t>FLASH</a:t>
            </a:r>
            <a:r>
              <a:rPr lang="en-US" sz="2400" dirty="0" smtClean="0">
                <a:latin typeface="Calibri" pitchFamily="34" charset="0"/>
                <a:cs typeface="Calibri" pitchFamily="34" charset="0"/>
              </a:rPr>
              <a:t>) </a:t>
            </a:r>
            <a:endParaRPr lang="de-DE" sz="2400" dirty="0">
              <a:latin typeface="Calibri" pitchFamily="34" charset="0"/>
              <a:cs typeface="Calibri" pitchFamily="34" charset="0"/>
            </a:endParaRPr>
          </a:p>
        </p:txBody>
      </p:sp>
      <p:sp>
        <p:nvSpPr>
          <p:cNvPr id="13" name="Slide Number Placeholder 17"/>
          <p:cNvSpPr txBox="1">
            <a:spLocks noGrp="1"/>
          </p:cNvSpPr>
          <p:nvPr/>
        </p:nvSpPr>
        <p:spPr bwMode="auto">
          <a:xfrm>
            <a:off x="7884368" y="6577409"/>
            <a:ext cx="122470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a:r>
              <a:rPr lang="en-GB" sz="1400" dirty="0" smtClean="0">
                <a:solidFill>
                  <a:srgbClr val="000000"/>
                </a:solidFill>
                <a:latin typeface="Calibri" pitchFamily="34" charset="0"/>
              </a:rPr>
              <a:t>Page  </a:t>
            </a:r>
            <a:fld id="{FBA00BB5-2769-4C4F-8623-83B2E692548B}" type="slidenum">
              <a:rPr lang="en-GB" sz="1400" smtClean="0">
                <a:solidFill>
                  <a:srgbClr val="000000"/>
                </a:solidFill>
                <a:latin typeface="Calibri" pitchFamily="34" charset="0"/>
              </a:rPr>
              <a:pPr algn="r"/>
              <a:t>29</a:t>
            </a:fld>
            <a:endParaRPr lang="en-GB" sz="1400" dirty="0">
              <a:solidFill>
                <a:srgbClr val="000000"/>
              </a:solidFill>
              <a:latin typeface="Calibri" pitchFamily="34" charset="0"/>
            </a:endParaRPr>
          </a:p>
        </p:txBody>
      </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9638" y="3940788"/>
            <a:ext cx="3222151" cy="248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6199093" y="6289575"/>
            <a:ext cx="2122696" cy="276999"/>
          </a:xfrm>
          <a:prstGeom prst="rect">
            <a:avLst/>
          </a:prstGeom>
        </p:spPr>
        <p:txBody>
          <a:bodyPr wrap="none">
            <a:spAutoFit/>
          </a:bodyPr>
          <a:lstStyle/>
          <a:p>
            <a:pPr algn="r"/>
            <a:r>
              <a:rPr lang="en-US" sz="1200" i="1" dirty="0" smtClean="0">
                <a:latin typeface="Calibri" pitchFamily="34" charset="0"/>
                <a:cs typeface="Calibri" pitchFamily="34" charset="0"/>
              </a:rPr>
              <a:t>Photo courtesy E. Vogel &amp; DESY</a:t>
            </a:r>
            <a:endParaRPr lang="en-US" sz="1200" i="1" dirty="0">
              <a:latin typeface="Calibri" pitchFamily="34" charset="0"/>
              <a:cs typeface="Calibri" pitchFamily="34" charset="0"/>
            </a:endParaRPr>
          </a:p>
        </p:txBody>
      </p:sp>
      <p:pic>
        <p:nvPicPr>
          <p:cNvPr id="1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2996952"/>
            <a:ext cx="2976366" cy="89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 Box 6"/>
          <p:cNvSpPr txBox="1">
            <a:spLocks noChangeArrowheads="1"/>
          </p:cNvSpPr>
          <p:nvPr/>
        </p:nvSpPr>
        <p:spPr bwMode="auto">
          <a:xfrm>
            <a:off x="0" y="0"/>
            <a:ext cx="9144000" cy="785794"/>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latin typeface="Times" charset="0"/>
              </a:rPr>
              <a:t>1.2 FLASH and ACC39</a:t>
            </a:r>
            <a:endParaRPr lang="en-US" sz="4000" dirty="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4" name="Text Box 4"/>
          <p:cNvSpPr txBox="1">
            <a:spLocks noChangeArrowheads="1"/>
          </p:cNvSpPr>
          <p:nvPr/>
        </p:nvSpPr>
        <p:spPr bwMode="auto">
          <a:xfrm>
            <a:off x="2384425" y="287338"/>
            <a:ext cx="3079750" cy="914400"/>
          </a:xfrm>
          <a:prstGeom prst="rect">
            <a:avLst/>
          </a:prstGeom>
          <a:solidFill>
            <a:schemeClr val="accent2"/>
          </a:solidFill>
          <a:ln w="9525">
            <a:noFill/>
            <a:miter lim="800000"/>
            <a:headEnd/>
            <a:tailEnd/>
          </a:ln>
          <a:effectLst/>
        </p:spPr>
        <p:txBody>
          <a:bodyPr>
            <a:spAutoFit/>
          </a:bodyPr>
          <a:lstStyle/>
          <a:p>
            <a:r>
              <a:rPr lang="en-GB" sz="5400">
                <a:solidFill>
                  <a:schemeClr val="bg1"/>
                </a:solidFill>
              </a:rPr>
              <a:t>Overview</a:t>
            </a:r>
            <a:endParaRPr lang="en-US" sz="5400">
              <a:solidFill>
                <a:schemeClr val="bg1"/>
              </a:solidFill>
            </a:endParaRPr>
          </a:p>
        </p:txBody>
      </p:sp>
      <p:sp>
        <p:nvSpPr>
          <p:cNvPr id="322565" name="Text Box 5"/>
          <p:cNvSpPr txBox="1">
            <a:spLocks noChangeArrowheads="1"/>
          </p:cNvSpPr>
          <p:nvPr/>
        </p:nvSpPr>
        <p:spPr bwMode="auto">
          <a:xfrm>
            <a:off x="215900" y="1392238"/>
            <a:ext cx="8928100" cy="884237"/>
          </a:xfrm>
          <a:prstGeom prst="rect">
            <a:avLst/>
          </a:prstGeom>
          <a:noFill/>
          <a:ln w="127000">
            <a:noFill/>
            <a:miter lim="800000"/>
            <a:headEnd/>
            <a:tailEnd/>
          </a:ln>
          <a:effectLst/>
        </p:spPr>
        <p:txBody>
          <a:bodyPr>
            <a:spAutoFit/>
          </a:bodyPr>
          <a:lstStyle/>
          <a:p>
            <a:pPr marL="457200" indent="-457200" algn="l">
              <a:buFont typeface="Wingdings" pitchFamily="2" charset="2"/>
              <a:buChar char="Ø"/>
            </a:pPr>
            <a:r>
              <a:rPr lang="en-GB" sz="2400" dirty="0"/>
              <a:t>Focus of </a:t>
            </a:r>
            <a:r>
              <a:rPr lang="en-GB" sz="2800" u="sng" dirty="0">
                <a:sym typeface="Symbol" pitchFamily="18" charset="2"/>
              </a:rPr>
              <a:t></a:t>
            </a:r>
            <a:r>
              <a:rPr lang="en-GB" sz="2400" dirty="0"/>
              <a:t> </a:t>
            </a:r>
          </a:p>
          <a:p>
            <a:pPr marL="457200" indent="-457200" algn="l">
              <a:buFont typeface="Wingdings" pitchFamily="2" charset="2"/>
              <a:buNone/>
            </a:pPr>
            <a:r>
              <a:rPr lang="en-GB" sz="2400" dirty="0"/>
              <a:t>      </a:t>
            </a:r>
            <a:r>
              <a:rPr lang="en-GB" sz="2400" u="sng" dirty="0"/>
              <a:t>group</a:t>
            </a:r>
            <a:r>
              <a:rPr lang="en-GB" sz="2400" dirty="0"/>
              <a:t> is on SC and NC cavities -with some other </a:t>
            </a:r>
            <a:r>
              <a:rPr lang="en-GB" sz="2400" dirty="0" smtClean="0"/>
              <a:t>activities. </a:t>
            </a:r>
            <a:endParaRPr lang="en-GB" sz="2400" dirty="0"/>
          </a:p>
        </p:txBody>
      </p:sp>
      <p:sp>
        <p:nvSpPr>
          <p:cNvPr id="322566" name="Text Box 6"/>
          <p:cNvSpPr txBox="1">
            <a:spLocks noChangeArrowheads="1"/>
          </p:cNvSpPr>
          <p:nvPr/>
        </p:nvSpPr>
        <p:spPr bwMode="auto">
          <a:xfrm>
            <a:off x="212725" y="2552700"/>
            <a:ext cx="8337550" cy="2677656"/>
          </a:xfrm>
          <a:prstGeom prst="rect">
            <a:avLst/>
          </a:prstGeom>
          <a:noFill/>
          <a:ln w="25400">
            <a:noFill/>
            <a:miter lim="800000"/>
            <a:headEnd/>
            <a:tailEnd/>
          </a:ln>
          <a:effectLst/>
        </p:spPr>
        <p:txBody>
          <a:bodyPr>
            <a:spAutoFit/>
          </a:bodyPr>
          <a:lstStyle/>
          <a:p>
            <a:pPr algn="l">
              <a:buFont typeface="Wingdings" pitchFamily="2" charset="2"/>
              <a:buChar char="Ø"/>
            </a:pPr>
            <a:r>
              <a:rPr lang="en-GB" sz="2400" dirty="0"/>
              <a:t>SC cavities, frequency range ~ 1.3 GHz (XFEL/ILC) , </a:t>
            </a:r>
            <a:br>
              <a:rPr lang="en-GB" sz="2400" dirty="0"/>
            </a:br>
            <a:r>
              <a:rPr lang="en-GB" sz="2400" dirty="0"/>
              <a:t>3.9 GHz (FLASH), 101 MHz (HIE-ISOLDE</a:t>
            </a:r>
            <a:r>
              <a:rPr lang="en-GB" sz="2400" dirty="0" smtClean="0"/>
              <a:t>).</a:t>
            </a:r>
          </a:p>
          <a:p>
            <a:pPr algn="l">
              <a:buFont typeface="Wingdings" pitchFamily="2" charset="2"/>
              <a:buChar char="Ø"/>
            </a:pPr>
            <a:endParaRPr lang="en-GB" sz="2400" dirty="0"/>
          </a:p>
          <a:p>
            <a:pPr algn="l">
              <a:buFont typeface="Wingdings" pitchFamily="2" charset="2"/>
              <a:buChar char="Ø"/>
            </a:pPr>
            <a:r>
              <a:rPr lang="en-GB" sz="2400" dirty="0" smtClean="0"/>
              <a:t>ESS spoke and 704 MHz elliptical cavities</a:t>
            </a:r>
            <a:endParaRPr lang="en-GB" sz="2400" dirty="0"/>
          </a:p>
          <a:p>
            <a:pPr algn="l"/>
            <a:endParaRPr lang="en-GB" sz="2400" dirty="0"/>
          </a:p>
          <a:p>
            <a:pPr algn="l">
              <a:buFont typeface="Wingdings" pitchFamily="2" charset="2"/>
              <a:buChar char="Ø"/>
            </a:pPr>
            <a:r>
              <a:rPr lang="en-GB" sz="2400" dirty="0"/>
              <a:t>We investigate </a:t>
            </a:r>
            <a:r>
              <a:rPr lang="en-GB" sz="2400" dirty="0" err="1"/>
              <a:t>wakefields</a:t>
            </a:r>
            <a:r>
              <a:rPr lang="en-GB" sz="2400" dirty="0"/>
              <a:t>/impedances, HOM damping, maximising gradient, computational methods.</a:t>
            </a:r>
            <a:endParaRPr lang="en-US" dirty="0"/>
          </a:p>
        </p:txBody>
      </p:sp>
      <p:sp>
        <p:nvSpPr>
          <p:cNvPr id="322568" name="Text Box 8"/>
          <p:cNvSpPr txBox="1">
            <a:spLocks noChangeArrowheads="1"/>
          </p:cNvSpPr>
          <p:nvPr/>
        </p:nvSpPr>
        <p:spPr bwMode="auto">
          <a:xfrm>
            <a:off x="1060450" y="1435100"/>
            <a:ext cx="8337550" cy="457200"/>
          </a:xfrm>
          <a:prstGeom prst="rect">
            <a:avLst/>
          </a:prstGeom>
          <a:noFill/>
          <a:ln w="25400">
            <a:noFill/>
            <a:miter lim="800000"/>
            <a:headEnd/>
            <a:tailEnd/>
          </a:ln>
          <a:effectLst/>
        </p:spPr>
        <p:txBody>
          <a:bodyPr>
            <a:spAutoFit/>
          </a:bodyPr>
          <a:lstStyle/>
          <a:p>
            <a:r>
              <a:rPr lang="en-GB" sz="2400"/>
              <a:t>(Microwave Electrodynamics and Wakefields)</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2568"/>
                                        </p:tgtEl>
                                        <p:attrNameLst>
                                          <p:attrName>style.visibility</p:attrName>
                                        </p:attrNameLst>
                                      </p:cBhvr>
                                      <p:to>
                                        <p:strVal val="visible"/>
                                      </p:to>
                                    </p:set>
                                    <p:animEffect transition="in" filter="fade">
                                      <p:cBhvr>
                                        <p:cTn id="7" dur="500"/>
                                        <p:tgtEl>
                                          <p:spTgt spid="3225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2566"/>
                                        </p:tgtEl>
                                        <p:attrNameLst>
                                          <p:attrName>style.visibility</p:attrName>
                                        </p:attrNameLst>
                                      </p:cBhvr>
                                      <p:to>
                                        <p:strVal val="visible"/>
                                      </p:to>
                                    </p:set>
                                    <p:animEffect transition="in" filter="fade">
                                      <p:cBhvr>
                                        <p:cTn id="12" dur="500"/>
                                        <p:tgtEl>
                                          <p:spTgt spid="322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6" grpId="0"/>
      <p:bldP spid="32256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0" y="0"/>
            <a:ext cx="9144000" cy="10668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5400" dirty="0" smtClean="0">
                <a:solidFill>
                  <a:schemeClr val="bg1"/>
                </a:solidFill>
                <a:latin typeface="Times" charset="0"/>
              </a:rPr>
              <a:t>1.2 Selected Highlights</a:t>
            </a:r>
            <a:endParaRPr lang="en-US" sz="5400" dirty="0">
              <a:solidFill>
                <a:schemeClr val="bg1"/>
              </a:solidFill>
              <a:latin typeface="Arial" pitchFamily="34" charset="0"/>
            </a:endParaRPr>
          </a:p>
        </p:txBody>
      </p:sp>
      <p:sp>
        <p:nvSpPr>
          <p:cNvPr id="5" name="Text Box 4"/>
          <p:cNvSpPr txBox="1">
            <a:spLocks noChangeArrowheads="1"/>
          </p:cNvSpPr>
          <p:nvPr/>
        </p:nvSpPr>
        <p:spPr bwMode="auto">
          <a:xfrm>
            <a:off x="3748" y="1447800"/>
            <a:ext cx="8987852"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 typeface="Wingdings" pitchFamily="2" charset="2"/>
              <a:buChar char="Ø"/>
            </a:pPr>
            <a:r>
              <a:rPr lang="en-GB" sz="2400" dirty="0" smtClean="0">
                <a:solidFill>
                  <a:schemeClr val="tx1"/>
                </a:solidFill>
              </a:rPr>
              <a:t>S-matrix measurements and comparison with simulations.   </a:t>
            </a:r>
          </a:p>
          <a:p>
            <a:pPr marL="457200" indent="-457200" algn="l" eaLnBrk="1" hangingPunct="1">
              <a:spcBef>
                <a:spcPct val="50000"/>
              </a:spcBef>
              <a:buFont typeface="Arial" pitchFamily="34" charset="0"/>
              <a:buChar char="•"/>
            </a:pPr>
            <a:r>
              <a:rPr lang="en-GB" sz="2400" dirty="0" smtClean="0">
                <a:solidFill>
                  <a:schemeClr val="tx1"/>
                </a:solidFill>
              </a:rPr>
              <a:t>Transmission measurements. </a:t>
            </a:r>
          </a:p>
          <a:p>
            <a:pPr marL="457200" indent="-457200" algn="l" eaLnBrk="1" hangingPunct="1">
              <a:spcBef>
                <a:spcPct val="50000"/>
              </a:spcBef>
              <a:buFont typeface="Arial" pitchFamily="34" charset="0"/>
              <a:buChar char="•"/>
            </a:pPr>
            <a:r>
              <a:rPr lang="en-GB" sz="2400" dirty="0" smtClean="0">
                <a:solidFill>
                  <a:schemeClr val="tx1"/>
                </a:solidFill>
              </a:rPr>
              <a:t>Multi-cavity modes. </a:t>
            </a:r>
            <a:br>
              <a:rPr lang="en-GB" sz="2400" dirty="0" smtClean="0">
                <a:solidFill>
                  <a:schemeClr val="tx1"/>
                </a:solidFill>
              </a:rPr>
            </a:br>
            <a:endParaRPr lang="en-US" sz="2400" dirty="0">
              <a:solidFill>
                <a:schemeClr val="tx1"/>
              </a:solidFill>
            </a:endParaRPr>
          </a:p>
          <a:p>
            <a:pPr algn="l" eaLnBrk="1" hangingPunct="1">
              <a:spcBef>
                <a:spcPct val="50000"/>
              </a:spcBef>
              <a:buFont typeface="Wingdings" pitchFamily="2" charset="2"/>
              <a:buChar char="Ø"/>
            </a:pPr>
            <a:r>
              <a:rPr lang="en-US" sz="2400" dirty="0" smtClean="0">
                <a:solidFill>
                  <a:schemeClr val="tx1"/>
                </a:solidFill>
              </a:rPr>
              <a:t>Beam-based mode </a:t>
            </a:r>
            <a:r>
              <a:rPr lang="en-US" sz="2400" dirty="0" err="1" smtClean="0">
                <a:solidFill>
                  <a:schemeClr val="tx1"/>
                </a:solidFill>
              </a:rPr>
              <a:t>characterisation</a:t>
            </a:r>
            <a:r>
              <a:rPr lang="en-US" sz="2400" dirty="0" smtClean="0">
                <a:solidFill>
                  <a:schemeClr val="tx1"/>
                </a:solidFill>
              </a:rPr>
              <a:t>.</a:t>
            </a:r>
          </a:p>
          <a:p>
            <a:pPr marL="457200" indent="-457200" algn="l" eaLnBrk="1" hangingPunct="1">
              <a:spcBef>
                <a:spcPct val="50000"/>
              </a:spcBef>
              <a:buFont typeface="Arial" pitchFamily="34" charset="0"/>
              <a:buChar char="•"/>
            </a:pPr>
            <a:r>
              <a:rPr lang="en-US" sz="2400" dirty="0" smtClean="0">
                <a:solidFill>
                  <a:schemeClr val="tx1"/>
                </a:solidFill>
              </a:rPr>
              <a:t>HOM pickup </a:t>
            </a:r>
            <a:r>
              <a:rPr lang="en-US" sz="2400" dirty="0" err="1" smtClean="0">
                <a:solidFill>
                  <a:schemeClr val="tx1"/>
                </a:solidFill>
              </a:rPr>
              <a:t>vs</a:t>
            </a:r>
            <a:r>
              <a:rPr lang="en-US" sz="2400" dirty="0" smtClean="0">
                <a:solidFill>
                  <a:schemeClr val="tx1"/>
                </a:solidFill>
              </a:rPr>
              <a:t> beam offset for trapped/isolated modes</a:t>
            </a:r>
            <a:br>
              <a:rPr lang="en-US" sz="2400" dirty="0" smtClean="0">
                <a:solidFill>
                  <a:schemeClr val="tx1"/>
                </a:solidFill>
              </a:rPr>
            </a:br>
            <a:endParaRPr lang="en-US" sz="2400" dirty="0" smtClean="0">
              <a:solidFill>
                <a:schemeClr val="tx1"/>
              </a:solidFill>
            </a:endParaRPr>
          </a:p>
          <a:p>
            <a:pPr marL="457200" indent="-457200" algn="l" eaLnBrk="1" hangingPunct="1">
              <a:spcBef>
                <a:spcPct val="50000"/>
              </a:spcBef>
              <a:buFont typeface="Wingdings" pitchFamily="2" charset="2"/>
              <a:buChar char="Ø"/>
            </a:pPr>
            <a:r>
              <a:rPr lang="en-US" sz="2400" dirty="0" smtClean="0">
                <a:solidFill>
                  <a:schemeClr val="tx1"/>
                </a:solidFill>
              </a:rPr>
              <a:t>Comparison of analysis of data</a:t>
            </a:r>
          </a:p>
          <a:p>
            <a:pPr marL="457200" indent="-457200" algn="l" eaLnBrk="1" hangingPunct="1">
              <a:spcBef>
                <a:spcPct val="50000"/>
              </a:spcBef>
              <a:buFont typeface="Arial" pitchFamily="34" charset="0"/>
              <a:buChar char="•"/>
            </a:pPr>
            <a:r>
              <a:rPr lang="en-US" sz="2400" dirty="0" smtClean="0">
                <a:solidFill>
                  <a:schemeClr val="tx1"/>
                </a:solidFill>
              </a:rPr>
              <a:t>Direct Linear Regression (DLR) </a:t>
            </a:r>
            <a:r>
              <a:rPr lang="en-US" sz="2400" dirty="0" err="1" smtClean="0">
                <a:solidFill>
                  <a:schemeClr val="tx1"/>
                </a:solidFill>
              </a:rPr>
              <a:t>vs</a:t>
            </a:r>
            <a:r>
              <a:rPr lang="en-US" sz="2400" dirty="0" smtClean="0">
                <a:solidFill>
                  <a:schemeClr val="tx1"/>
                </a:solidFill>
              </a:rPr>
              <a:t> Singular Value Decomposition (SVD)</a:t>
            </a:r>
            <a:endParaRPr lang="en-US" sz="2400" dirty="0">
              <a:solidFill>
                <a:schemeClr val="tx1"/>
              </a:solidFill>
            </a:endParaRPr>
          </a:p>
        </p:txBody>
      </p:sp>
    </p:spTree>
    <p:extLst>
      <p:ext uri="{BB962C8B-B14F-4D97-AF65-F5344CB8AC3E}">
        <p14:creationId xmlns:p14="http://schemas.microsoft.com/office/powerpoint/2010/main" val="10570099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520857925"/>
              </p:ext>
            </p:extLst>
          </p:nvPr>
        </p:nvGraphicFramePr>
        <p:xfrm>
          <a:off x="935596" y="1412776"/>
          <a:ext cx="7272808" cy="4899672"/>
        </p:xfrm>
        <a:graphic>
          <a:graphicData uri="http://schemas.openxmlformats.org/drawingml/2006/table">
            <a:tbl>
              <a:tblPr firstRow="1" bandRow="1">
                <a:tableStyleId>{5C22544A-7EE6-4342-B048-85BDC9FD1C3A}</a:tableStyleId>
              </a:tblPr>
              <a:tblGrid>
                <a:gridCol w="1404156"/>
                <a:gridCol w="3888432"/>
                <a:gridCol w="1980220"/>
              </a:tblGrid>
              <a:tr h="504056">
                <a:tc>
                  <a:txBody>
                    <a:bodyPr/>
                    <a:lstStyle/>
                    <a:p>
                      <a:pPr algn="ctr"/>
                      <a:r>
                        <a:rPr lang="en-US" sz="2600" dirty="0" smtClean="0">
                          <a:latin typeface="Calibri" pitchFamily="34" charset="0"/>
                          <a:cs typeface="Calibri" pitchFamily="34" charset="0"/>
                        </a:rPr>
                        <a:t>Data</a:t>
                      </a:r>
                      <a:endParaRPr lang="en-US" sz="2600" dirty="0">
                        <a:latin typeface="Calibri" pitchFamily="34" charset="0"/>
                        <a:cs typeface="Calibri" pitchFamily="34" charset="0"/>
                      </a:endParaRPr>
                    </a:p>
                  </a:txBody>
                  <a:tcPr anchor="ctr"/>
                </a:tc>
                <a:tc>
                  <a:txBody>
                    <a:bodyPr/>
                    <a:lstStyle/>
                    <a:p>
                      <a:pPr algn="ctr"/>
                      <a:r>
                        <a:rPr lang="en-US" sz="2600" dirty="0" smtClean="0">
                          <a:latin typeface="Calibri" pitchFamily="34" charset="0"/>
                          <a:cs typeface="Calibri" pitchFamily="34" charset="0"/>
                        </a:rPr>
                        <a:t>Measurement info</a:t>
                      </a:r>
                      <a:endParaRPr lang="en-US" sz="2600" dirty="0">
                        <a:latin typeface="Calibri" pitchFamily="34" charset="0"/>
                        <a:cs typeface="Calibri" pitchFamily="34" charset="0"/>
                      </a:endParaRPr>
                    </a:p>
                  </a:txBody>
                  <a:tcPr anchor="ctr"/>
                </a:tc>
                <a:tc>
                  <a:txBody>
                    <a:bodyPr/>
                    <a:lstStyle/>
                    <a:p>
                      <a:pPr algn="ctr"/>
                      <a:r>
                        <a:rPr lang="en-US" sz="2600" dirty="0" smtClean="0">
                          <a:latin typeface="Calibri" pitchFamily="34" charset="0"/>
                          <a:cs typeface="Calibri" pitchFamily="34" charset="0"/>
                        </a:rPr>
                        <a:t>Beam info</a:t>
                      </a:r>
                      <a:endParaRPr lang="en-US" sz="2600" dirty="0">
                        <a:latin typeface="Calibri" pitchFamily="34" charset="0"/>
                        <a:cs typeface="Calibri" pitchFamily="34" charset="0"/>
                      </a:endParaRPr>
                    </a:p>
                  </a:txBody>
                  <a:tcPr anchor="ctr"/>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Apr.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Transmission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w/o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Jul.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1</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st</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parasitic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Nov.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2</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nd</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parasitic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Jan. 2011</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1</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st</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dedicated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algn="ctr"/>
                      <a:r>
                        <a:rPr lang="en-US" sz="2000" b="0" dirty="0" smtClean="0">
                          <a:solidFill>
                            <a:schemeClr val="tx1"/>
                          </a:solidFill>
                          <a:latin typeface="Calibri" pitchFamily="34" charset="0"/>
                          <a:cs typeface="Calibri" pitchFamily="34" charset="0"/>
                        </a:rPr>
                        <a:t>Feb.</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Multi-bunch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Mar.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2</a:t>
                      </a:r>
                      <a:r>
                        <a:rPr lang="en-US" sz="2000" b="0" baseline="30000" dirty="0" smtClean="0">
                          <a:solidFill>
                            <a:schemeClr val="tx1"/>
                          </a:solidFill>
                          <a:latin typeface="Calibri" pitchFamily="34" charset="0"/>
                          <a:cs typeface="Calibri" pitchFamily="34" charset="0"/>
                        </a:rPr>
                        <a:t>nd</a:t>
                      </a:r>
                      <a:r>
                        <a:rPr lang="en-US" sz="2000" b="0" dirty="0" smtClean="0">
                          <a:solidFill>
                            <a:schemeClr val="tx1"/>
                          </a:solidFill>
                          <a:latin typeface="Calibri" pitchFamily="34" charset="0"/>
                          <a:cs typeface="Calibri" pitchFamily="34" charset="0"/>
                        </a:rPr>
                        <a:t> dedicated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Apr.</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Transmission</a:t>
                      </a:r>
                      <a:r>
                        <a:rPr lang="en-US" sz="2000" b="0" baseline="0" dirty="0" smtClean="0">
                          <a:solidFill>
                            <a:schemeClr val="tx1"/>
                          </a:solidFill>
                          <a:latin typeface="Calibri" pitchFamily="34" charset="0"/>
                          <a:cs typeface="Calibri" pitchFamily="34" charset="0"/>
                        </a:rPr>
                        <a:t>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w/o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May</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Mini</a:t>
                      </a:r>
                      <a:r>
                        <a:rPr lang="en-US" sz="2000" b="0" baseline="0" dirty="0" smtClean="0">
                          <a:solidFill>
                            <a:schemeClr val="tx1"/>
                          </a:solidFill>
                          <a:latin typeface="Calibri" pitchFamily="34" charset="0"/>
                          <a:cs typeface="Calibri" pitchFamily="34" charset="0"/>
                        </a:rPr>
                        <a:t>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bl>
          </a:graphicData>
        </a:graphic>
      </p:graphicFrame>
      <p:sp>
        <p:nvSpPr>
          <p:cNvPr id="6" name="Text Box 6"/>
          <p:cNvSpPr txBox="1">
            <a:spLocks noChangeArrowheads="1"/>
          </p:cNvSpPr>
          <p:nvPr/>
        </p:nvSpPr>
        <p:spPr bwMode="auto">
          <a:xfrm>
            <a:off x="0" y="0"/>
            <a:ext cx="9144000" cy="1196752"/>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1.2 Measurement Programme </a:t>
            </a:r>
          </a:p>
          <a:p>
            <a:pPr algn="ctr" eaLnBrk="1" hangingPunct="1"/>
            <a:r>
              <a:rPr lang="en-GB" sz="3600" dirty="0" smtClean="0">
                <a:solidFill>
                  <a:schemeClr val="bg1"/>
                </a:solidFill>
                <a:latin typeface="Times" charset="0"/>
              </a:rPr>
              <a:t>(since last SRF WP10 review </a:t>
            </a:r>
            <a:r>
              <a:rPr lang="en-GB" sz="3600" dirty="0">
                <a:solidFill>
                  <a:schemeClr val="bg1"/>
                </a:solidFill>
                <a:latin typeface="Times" charset="0"/>
              </a:rPr>
              <a:t>m</a:t>
            </a:r>
            <a:r>
              <a:rPr lang="en-GB" sz="3600" dirty="0" smtClean="0">
                <a:solidFill>
                  <a:schemeClr val="bg1"/>
                </a:solidFill>
                <a:latin typeface="Times" charset="0"/>
              </a:rPr>
              <a:t>eeting)</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29044945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ll-cavities_CMTB-dip2"/>
          <p:cNvPicPr>
            <a:picLocks noChangeAspect="1" noChangeArrowheads="1"/>
          </p:cNvPicPr>
          <p:nvPr/>
        </p:nvPicPr>
        <p:blipFill>
          <a:blip r:embed="rId2"/>
          <a:srcRect/>
          <a:stretch>
            <a:fillRect/>
          </a:stretch>
        </p:blipFill>
        <p:spPr bwMode="auto">
          <a:xfrm>
            <a:off x="0" y="1371600"/>
            <a:ext cx="8610600" cy="5334000"/>
          </a:xfrm>
          <a:prstGeom prst="rect">
            <a:avLst/>
          </a:prstGeom>
          <a:noFill/>
          <a:ln w="9525">
            <a:noFill/>
            <a:miter lim="800000"/>
            <a:headEnd/>
            <a:tailEnd/>
          </a:ln>
        </p:spPr>
      </p:pic>
      <p:grpSp>
        <p:nvGrpSpPr>
          <p:cNvPr id="5" name="Group 9"/>
          <p:cNvGrpSpPr>
            <a:grpSpLocks/>
          </p:cNvGrpSpPr>
          <p:nvPr/>
        </p:nvGrpSpPr>
        <p:grpSpPr bwMode="auto">
          <a:xfrm>
            <a:off x="5486400" y="4114800"/>
            <a:ext cx="4267200" cy="3505200"/>
            <a:chOff x="3456" y="2496"/>
            <a:chExt cx="2160" cy="1632"/>
          </a:xfrm>
        </p:grpSpPr>
        <p:pic>
          <p:nvPicPr>
            <p:cNvPr id="6" name="Picture 10" descr="SCREN046"/>
            <p:cNvPicPr>
              <a:picLocks noChangeAspect="1" noChangeArrowheads="1"/>
            </p:cNvPicPr>
            <p:nvPr/>
          </p:nvPicPr>
          <p:blipFill>
            <a:blip r:embed="rId3"/>
            <a:srcRect/>
            <a:stretch>
              <a:fillRect/>
            </a:stretch>
          </p:blipFill>
          <p:spPr bwMode="auto">
            <a:xfrm>
              <a:off x="3456" y="2508"/>
              <a:ext cx="2160" cy="1620"/>
            </a:xfrm>
            <a:prstGeom prst="rect">
              <a:avLst/>
            </a:prstGeom>
            <a:noFill/>
            <a:ln w="9525">
              <a:noFill/>
              <a:miter lim="800000"/>
              <a:headEnd/>
              <a:tailEnd/>
            </a:ln>
          </p:spPr>
        </p:pic>
        <p:sp>
          <p:nvSpPr>
            <p:cNvPr id="7" name="Rectangle 11"/>
            <p:cNvSpPr>
              <a:spLocks noChangeArrowheads="1"/>
            </p:cNvSpPr>
            <p:nvPr/>
          </p:nvSpPr>
          <p:spPr bwMode="auto">
            <a:xfrm>
              <a:off x="3456" y="3552"/>
              <a:ext cx="2160" cy="576"/>
            </a:xfrm>
            <a:prstGeom prst="rect">
              <a:avLst/>
            </a:prstGeom>
            <a:solidFill>
              <a:schemeClr val="bg1"/>
            </a:solidFill>
            <a:ln w="9525" algn="ctr">
              <a:solidFill>
                <a:schemeClr val="bg1"/>
              </a:solidFill>
              <a:miter lim="800000"/>
              <a:headEnd/>
              <a:tailEnd/>
            </a:ln>
          </p:spPr>
          <p:txBody>
            <a:bodyPr wrap="none" anchor="ctr"/>
            <a:lstStyle/>
            <a:p>
              <a:endParaRPr lang="en-GB"/>
            </a:p>
          </p:txBody>
        </p:sp>
        <p:sp>
          <p:nvSpPr>
            <p:cNvPr id="8" name="Rectangle 12"/>
            <p:cNvSpPr>
              <a:spLocks noChangeArrowheads="1"/>
            </p:cNvSpPr>
            <p:nvPr/>
          </p:nvSpPr>
          <p:spPr bwMode="auto">
            <a:xfrm>
              <a:off x="5184" y="2496"/>
              <a:ext cx="432" cy="1056"/>
            </a:xfrm>
            <a:prstGeom prst="rect">
              <a:avLst/>
            </a:prstGeom>
            <a:solidFill>
              <a:schemeClr val="bg1"/>
            </a:solidFill>
            <a:ln w="9525" algn="ctr">
              <a:solidFill>
                <a:schemeClr val="bg1"/>
              </a:solidFill>
              <a:miter lim="800000"/>
              <a:headEnd/>
              <a:tailEnd/>
            </a:ln>
          </p:spPr>
          <p:txBody>
            <a:bodyPr wrap="none" anchor="ctr"/>
            <a:lstStyle/>
            <a:p>
              <a:endParaRPr lang="en-GB"/>
            </a:p>
          </p:txBody>
        </p:sp>
      </p:grpSp>
      <p:sp>
        <p:nvSpPr>
          <p:cNvPr id="9" name="Text Box 13"/>
          <p:cNvSpPr txBox="1">
            <a:spLocks noChangeArrowheads="1"/>
          </p:cNvSpPr>
          <p:nvPr/>
        </p:nvSpPr>
        <p:spPr bwMode="auto">
          <a:xfrm>
            <a:off x="5105400" y="4038600"/>
            <a:ext cx="4463786" cy="369332"/>
          </a:xfrm>
          <a:prstGeom prst="rect">
            <a:avLst/>
          </a:prstGeom>
          <a:solidFill>
            <a:schemeClr val="bg1"/>
          </a:solidFill>
          <a:ln w="9525" algn="ctr">
            <a:noFill/>
            <a:miter lim="800000"/>
            <a:headEnd/>
            <a:tailEnd/>
          </a:ln>
        </p:spPr>
        <p:txBody>
          <a:bodyPr wrap="none">
            <a:spAutoFit/>
          </a:bodyPr>
          <a:lstStyle/>
          <a:p>
            <a:r>
              <a:rPr lang="de-DE" dirty="0">
                <a:latin typeface="Times New Roman" pitchFamily="18" charset="0"/>
                <a:cs typeface="Times New Roman" pitchFamily="18" charset="0"/>
              </a:rPr>
              <a:t>For comparison: dipole band in TESLA cavity</a:t>
            </a:r>
          </a:p>
        </p:txBody>
      </p:sp>
      <p:sp>
        <p:nvSpPr>
          <p:cNvPr id="10" name="Rectangle 2"/>
          <p:cNvSpPr>
            <a:spLocks noChangeArrowheads="1"/>
          </p:cNvSpPr>
          <p:nvPr/>
        </p:nvSpPr>
        <p:spPr bwMode="auto">
          <a:xfrm>
            <a:off x="0" y="0"/>
            <a:ext cx="9144000" cy="1357298"/>
          </a:xfrm>
          <a:prstGeom prst="rect">
            <a:avLst/>
          </a:prstGeom>
          <a:solidFill>
            <a:srgbClr val="0000FF"/>
          </a:solidFill>
          <a:ln w="9525">
            <a:noFill/>
            <a:miter lim="800000"/>
            <a:headEnd/>
            <a:tailEnd/>
          </a:ln>
          <a:effectLst/>
        </p:spPr>
        <p:txBody>
          <a:bodyPr anchor="ctr"/>
          <a:lstStyle/>
          <a:p>
            <a:pPr algn="ctr">
              <a:defRPr/>
            </a:pPr>
            <a:r>
              <a:rPr lang="en-US"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1.2 ACC39 </a:t>
            </a: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Spectra Measured in CMTB:</a:t>
            </a:r>
          </a:p>
          <a:p>
            <a:pPr algn="ctr">
              <a:defRPr/>
            </a:pP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Focused on Dipole and Other Bands</a:t>
            </a:r>
          </a:p>
        </p:txBody>
      </p:sp>
      <p:sp>
        <p:nvSpPr>
          <p:cNvPr id="11" name="Rectangle 3"/>
          <p:cNvSpPr>
            <a:spLocks noRot="1" noChangeArrowheads="1"/>
          </p:cNvSpPr>
          <p:nvPr/>
        </p:nvSpPr>
        <p:spPr bwMode="auto">
          <a:xfrm>
            <a:off x="1495425" y="4559300"/>
            <a:ext cx="3289300" cy="1349375"/>
          </a:xfrm>
          <a:prstGeom prst="rect">
            <a:avLst/>
          </a:prstGeom>
          <a:noFill/>
          <a:ln w="9525">
            <a:noFill/>
            <a:miter lim="800000"/>
            <a:headEnd/>
            <a:tailEnd/>
          </a:ln>
        </p:spPr>
        <p:txBody>
          <a:bodyPr/>
          <a:lstStyle/>
          <a:p>
            <a:pPr marL="342900" indent="-342900" algn="l">
              <a:spcBef>
                <a:spcPct val="20000"/>
              </a:spcBef>
              <a:buFontTx/>
              <a:buChar char="•"/>
            </a:pPr>
            <a:r>
              <a:rPr lang="en-GB" sz="2400" dirty="0">
                <a:latin typeface="Times New Roman" pitchFamily="18" charset="0"/>
                <a:cs typeface="Times New Roman" pitchFamily="18" charset="0"/>
              </a:rPr>
              <a:t>Transmission matrix measurements made on all 4 cavities within ACC39</a:t>
            </a:r>
            <a:r>
              <a:rPr lang="en-GB" sz="24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7"/>
          <p:cNvSpPr txBox="1">
            <a:spLocks noGrp="1"/>
          </p:cNvSpPr>
          <p:nvPr/>
        </p:nvSpPr>
        <p:spPr bwMode="auto">
          <a:xfrm>
            <a:off x="7884368" y="6577409"/>
            <a:ext cx="122470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a:r>
              <a:rPr lang="en-GB" sz="1400" dirty="0" smtClean="0">
                <a:solidFill>
                  <a:srgbClr val="000000"/>
                </a:solidFill>
                <a:latin typeface="Calibri" pitchFamily="34" charset="0"/>
              </a:rPr>
              <a:t>Page  </a:t>
            </a:r>
            <a:fld id="{FBA00BB5-2769-4C4F-8623-83B2E692548B}" type="slidenum">
              <a:rPr lang="en-GB" sz="1400" smtClean="0">
                <a:solidFill>
                  <a:srgbClr val="000000"/>
                </a:solidFill>
                <a:latin typeface="Calibri" pitchFamily="34" charset="0"/>
              </a:rPr>
              <a:pPr algn="r"/>
              <a:t>33</a:t>
            </a:fld>
            <a:endParaRPr lang="en-GB" sz="1400" dirty="0">
              <a:solidFill>
                <a:srgbClr val="000000"/>
              </a:solidFill>
              <a:latin typeface="Calibri" pitchFamily="34" charset="0"/>
            </a:endParaRPr>
          </a:p>
        </p:txBody>
      </p:sp>
      <p:pic>
        <p:nvPicPr>
          <p:cNvPr id="9"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t="3052"/>
          <a:stretch>
            <a:fillRect/>
          </a:stretch>
        </p:blipFill>
        <p:spPr bwMode="auto">
          <a:xfrm>
            <a:off x="395536" y="981676"/>
            <a:ext cx="4926423" cy="2295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7" descr="s21_string"/>
          <p:cNvPicPr>
            <a:picLocks noChangeAspect="1" noChangeArrowheads="1"/>
          </p:cNvPicPr>
          <p:nvPr/>
        </p:nvPicPr>
        <p:blipFill>
          <a:blip r:embed="rId3">
            <a:extLst>
              <a:ext uri="{28A0092B-C50C-407E-A947-70E740481C1C}">
                <a14:useLocalDpi xmlns:a14="http://schemas.microsoft.com/office/drawing/2010/main" val="0"/>
              </a:ext>
            </a:extLst>
          </a:blip>
          <a:srcRect l="4135" t="1093" r="7433" b="1967"/>
          <a:stretch>
            <a:fillRect/>
          </a:stretch>
        </p:blipFill>
        <p:spPr bwMode="auto">
          <a:xfrm>
            <a:off x="653690" y="3837779"/>
            <a:ext cx="4710398" cy="225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4250" t="7487" r="51804" b="49837"/>
          <a:stretch/>
        </p:blipFill>
        <p:spPr>
          <a:xfrm>
            <a:off x="5363297" y="1034596"/>
            <a:ext cx="3127014" cy="2538419"/>
          </a:xfrm>
          <a:prstGeom prst="rect">
            <a:avLst/>
          </a:prstGeom>
        </p:spPr>
      </p:pic>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l="4250" t="50375" r="51804" b="2200"/>
          <a:stretch/>
        </p:blipFill>
        <p:spPr>
          <a:xfrm>
            <a:off x="5405426" y="3573016"/>
            <a:ext cx="3127014" cy="2952328"/>
          </a:xfrm>
          <a:prstGeom prst="rect">
            <a:avLst/>
          </a:prstGeom>
        </p:spPr>
      </p:pic>
      <p:sp>
        <p:nvSpPr>
          <p:cNvPr id="13" name="TextBox 12"/>
          <p:cNvSpPr txBox="1"/>
          <p:nvPr/>
        </p:nvSpPr>
        <p:spPr>
          <a:xfrm>
            <a:off x="6984268" y="880707"/>
            <a:ext cx="1620180" cy="307777"/>
          </a:xfrm>
          <a:prstGeom prst="rect">
            <a:avLst/>
          </a:prstGeom>
          <a:noFill/>
        </p:spPr>
        <p:txBody>
          <a:bodyPr wrap="square" rtlCol="0">
            <a:spAutoFit/>
          </a:bodyPr>
          <a:lstStyle/>
          <a:p>
            <a:pPr algn="ctr"/>
            <a:r>
              <a:rPr lang="de-DE" sz="1400" dirty="0" smtClean="0">
                <a:solidFill>
                  <a:srgbClr val="00B050"/>
                </a:solidFill>
                <a:latin typeface="Calibri" pitchFamily="34" charset="0"/>
                <a:cs typeface="Calibri" pitchFamily="34" charset="0"/>
              </a:rPr>
              <a:t>5</a:t>
            </a:r>
            <a:r>
              <a:rPr lang="de-DE" sz="1400" baseline="30000" dirty="0" smtClean="0">
                <a:solidFill>
                  <a:srgbClr val="00B050"/>
                </a:solidFill>
                <a:latin typeface="Calibri" pitchFamily="34" charset="0"/>
                <a:cs typeface="Calibri" pitchFamily="34" charset="0"/>
              </a:rPr>
              <a:t>th</a:t>
            </a:r>
            <a:r>
              <a:rPr lang="de-DE" sz="1400" dirty="0" smtClean="0">
                <a:solidFill>
                  <a:srgbClr val="00B050"/>
                </a:solidFill>
                <a:latin typeface="Calibri" pitchFamily="34" charset="0"/>
                <a:cs typeface="Calibri" pitchFamily="34" charset="0"/>
              </a:rPr>
              <a:t> </a:t>
            </a:r>
            <a:r>
              <a:rPr lang="de-DE" sz="1400" dirty="0" err="1" smtClean="0">
                <a:solidFill>
                  <a:srgbClr val="00B050"/>
                </a:solidFill>
                <a:latin typeface="Calibri" pitchFamily="34" charset="0"/>
                <a:cs typeface="Calibri" pitchFamily="34" charset="0"/>
              </a:rPr>
              <a:t>dipole</a:t>
            </a:r>
            <a:r>
              <a:rPr lang="de-DE" sz="1400" dirty="0" smtClean="0">
                <a:solidFill>
                  <a:srgbClr val="00B050"/>
                </a:solidFill>
                <a:latin typeface="Calibri" pitchFamily="34" charset="0"/>
                <a:cs typeface="Calibri" pitchFamily="34" charset="0"/>
              </a:rPr>
              <a:t> band</a:t>
            </a:r>
            <a:endParaRPr lang="de-DE" sz="1400" dirty="0">
              <a:solidFill>
                <a:srgbClr val="00B050"/>
              </a:solidFill>
              <a:latin typeface="Calibri" pitchFamily="34" charset="0"/>
              <a:cs typeface="Calibri" pitchFamily="34" charset="0"/>
            </a:endParaRPr>
          </a:p>
        </p:txBody>
      </p:sp>
      <p:sp>
        <p:nvSpPr>
          <p:cNvPr id="14" name="TextBox 13"/>
          <p:cNvSpPr txBox="1"/>
          <p:nvPr/>
        </p:nvSpPr>
        <p:spPr>
          <a:xfrm>
            <a:off x="179512" y="6258798"/>
            <a:ext cx="4680520" cy="338554"/>
          </a:xfrm>
          <a:prstGeom prst="rect">
            <a:avLst/>
          </a:prstGeom>
          <a:noFill/>
        </p:spPr>
        <p:txBody>
          <a:bodyPr wrap="square" rtlCol="0">
            <a:spAutoFit/>
          </a:bodyPr>
          <a:lstStyle/>
          <a:p>
            <a:pPr algn="ctr"/>
            <a:r>
              <a:rPr lang="en-US" sz="1600" dirty="0" smtClean="0">
                <a:solidFill>
                  <a:srgbClr val="000000"/>
                </a:solidFill>
                <a:latin typeface="Calibri" pitchFamily="34" charset="0"/>
                <a:cs typeface="Calibri" pitchFamily="34" charset="0"/>
              </a:rPr>
              <a:t>From transmission measurement done in CMTB</a:t>
            </a:r>
            <a:endParaRPr lang="de-DE" sz="1600" dirty="0">
              <a:solidFill>
                <a:srgbClr val="000000"/>
              </a:solidFill>
              <a:latin typeface="Calibri" pitchFamily="34" charset="0"/>
              <a:cs typeface="Calibri" pitchFamily="34" charset="0"/>
            </a:endParaRPr>
          </a:p>
        </p:txBody>
      </p:sp>
      <p:sp>
        <p:nvSpPr>
          <p:cNvPr id="15" name="Oval 14"/>
          <p:cNvSpPr/>
          <p:nvPr/>
        </p:nvSpPr>
        <p:spPr bwMode="auto">
          <a:xfrm>
            <a:off x="1547664" y="1700808"/>
            <a:ext cx="216024" cy="602997"/>
          </a:xfrm>
          <a:prstGeom prst="ellips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16" name="TextBox 15"/>
          <p:cNvSpPr txBox="1"/>
          <p:nvPr/>
        </p:nvSpPr>
        <p:spPr>
          <a:xfrm>
            <a:off x="3563888" y="3356992"/>
            <a:ext cx="2448272" cy="1015663"/>
          </a:xfrm>
          <a:prstGeom prst="rect">
            <a:avLst/>
          </a:prstGeom>
          <a:solidFill>
            <a:srgbClr val="FFFF00"/>
          </a:solidFill>
        </p:spPr>
        <p:txBody>
          <a:bodyPr wrap="square" rtlCol="0">
            <a:spAutoFit/>
          </a:bodyPr>
          <a:lstStyle/>
          <a:p>
            <a:pPr algn="ctr"/>
            <a:r>
              <a:rPr lang="en-US" sz="2000" b="1" dirty="0" smtClean="0">
                <a:latin typeface="Calibri" pitchFamily="34" charset="0"/>
                <a:cs typeface="Calibri" pitchFamily="34" charset="0"/>
              </a:rPr>
              <a:t>Potential HOM Diagnostic Candidates</a:t>
            </a:r>
            <a:endParaRPr lang="en-US" sz="2000" b="1" dirty="0">
              <a:latin typeface="Calibri" pitchFamily="34" charset="0"/>
              <a:cs typeface="Calibri" pitchFamily="34" charset="0"/>
            </a:endParaRPr>
          </a:p>
        </p:txBody>
      </p:sp>
      <p:cxnSp>
        <p:nvCxnSpPr>
          <p:cNvPr id="17" name="Elbow Connector 7"/>
          <p:cNvCxnSpPr>
            <a:stCxn id="16" idx="1"/>
            <a:endCxn id="15" idx="4"/>
          </p:cNvCxnSpPr>
          <p:nvPr/>
        </p:nvCxnSpPr>
        <p:spPr bwMode="auto">
          <a:xfrm rot="10800000">
            <a:off x="1655676" y="2303806"/>
            <a:ext cx="1908212" cy="1561019"/>
          </a:xfrm>
          <a:prstGeom prst="curvedConnector2">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Elbow Connector 7"/>
          <p:cNvCxnSpPr>
            <a:stCxn id="16" idx="3"/>
            <a:endCxn id="19" idx="3"/>
          </p:cNvCxnSpPr>
          <p:nvPr/>
        </p:nvCxnSpPr>
        <p:spPr bwMode="auto">
          <a:xfrm flipV="1">
            <a:off x="6012160" y="2732108"/>
            <a:ext cx="888805" cy="1132716"/>
          </a:xfrm>
          <a:prstGeom prst="curvedConnector2">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Oval 18"/>
          <p:cNvSpPr/>
          <p:nvPr/>
        </p:nvSpPr>
        <p:spPr bwMode="auto">
          <a:xfrm>
            <a:off x="6732240" y="1188484"/>
            <a:ext cx="1152127" cy="1808468"/>
          </a:xfrm>
          <a:prstGeom prst="ellips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20" name="Text Box 6"/>
          <p:cNvSpPr txBox="1">
            <a:spLocks noChangeArrowheads="1"/>
          </p:cNvSpPr>
          <p:nvPr/>
        </p:nvSpPr>
        <p:spPr bwMode="auto">
          <a:xfrm>
            <a:off x="0" y="0"/>
            <a:ext cx="9109075" cy="764704"/>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800" dirty="0" smtClean="0">
                <a:solidFill>
                  <a:schemeClr val="bg1"/>
                </a:solidFill>
                <a:latin typeface="Times" charset="0"/>
              </a:rPr>
              <a:t>1.2 Band Structure</a:t>
            </a:r>
            <a:endParaRPr lang="en-US" sz="4800" dirty="0">
              <a:solidFill>
                <a:schemeClr val="bg1"/>
              </a:solidFill>
              <a:latin typeface="Arial" pitchFamily="34" charset="0"/>
            </a:endParaRPr>
          </a:p>
        </p:txBody>
      </p:sp>
    </p:spTree>
    <p:extLst>
      <p:ext uri="{BB962C8B-B14F-4D97-AF65-F5344CB8AC3E}">
        <p14:creationId xmlns:p14="http://schemas.microsoft.com/office/powerpoint/2010/main" val="21173284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77" y="889416"/>
            <a:ext cx="6410325" cy="385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6"/>
          <p:cNvSpPr txBox="1">
            <a:spLocks noChangeArrowheads="1"/>
          </p:cNvSpPr>
          <p:nvPr/>
        </p:nvSpPr>
        <p:spPr bwMode="auto">
          <a:xfrm>
            <a:off x="0" y="0"/>
            <a:ext cx="9144000" cy="10668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800" dirty="0" smtClean="0">
                <a:solidFill>
                  <a:schemeClr val="bg1"/>
                </a:solidFill>
                <a:latin typeface="Times" charset="0"/>
              </a:rPr>
              <a:t>1.2 S</a:t>
            </a:r>
            <a:r>
              <a:rPr lang="en-GB" sz="4800" baseline="-25000" dirty="0" smtClean="0">
                <a:solidFill>
                  <a:schemeClr val="bg1"/>
                </a:solidFill>
                <a:latin typeface="Times" charset="0"/>
              </a:rPr>
              <a:t>21</a:t>
            </a:r>
            <a:r>
              <a:rPr lang="en-GB" sz="4800" dirty="0" smtClean="0">
                <a:solidFill>
                  <a:schemeClr val="bg1"/>
                </a:solidFill>
                <a:latin typeface="Times" charset="0"/>
              </a:rPr>
              <a:t> Exp </a:t>
            </a:r>
            <a:r>
              <a:rPr lang="en-GB" sz="4800" dirty="0" err="1" smtClean="0">
                <a:solidFill>
                  <a:schemeClr val="bg1"/>
                </a:solidFill>
                <a:latin typeface="Times" charset="0"/>
              </a:rPr>
              <a:t>vs</a:t>
            </a:r>
            <a:r>
              <a:rPr lang="en-GB" sz="4800" dirty="0" smtClean="0">
                <a:solidFill>
                  <a:schemeClr val="bg1"/>
                </a:solidFill>
                <a:latin typeface="Times" charset="0"/>
              </a:rPr>
              <a:t> Simulations</a:t>
            </a:r>
            <a:endParaRPr lang="en-US" sz="4800" dirty="0">
              <a:solidFill>
                <a:schemeClr val="bg1"/>
              </a:solidFill>
              <a:latin typeface="Arial"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596234"/>
            <a:ext cx="62198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6375348" y="1371600"/>
            <a:ext cx="2768652" cy="1828800"/>
          </a:xfrm>
        </p:spPr>
        <p:txBody>
          <a:bodyPr/>
          <a:lstStyle/>
          <a:p>
            <a:pPr marL="0" indent="0">
              <a:buNone/>
            </a:pPr>
            <a:endParaRPr lang="en-GB" sz="1800" dirty="0" smtClean="0">
              <a:latin typeface="Times New Roman" pitchFamily="18" charset="0"/>
              <a:cs typeface="Times New Roman" pitchFamily="18" charset="0"/>
            </a:endParaRPr>
          </a:p>
          <a:p>
            <a:pPr>
              <a:buFont typeface="Wingdings" pitchFamily="2" charset="2"/>
              <a:buChar char="Ø"/>
            </a:pPr>
            <a:r>
              <a:rPr lang="en-GB" sz="1800" b="1" dirty="0" smtClean="0">
                <a:latin typeface="Times New Roman" pitchFamily="18" charset="0"/>
                <a:cs typeface="Times New Roman" pitchFamily="18" charset="0"/>
              </a:rPr>
              <a:t>Transmission through single cavity in chain.</a:t>
            </a:r>
            <a:r>
              <a:rPr lang="en-GB" dirty="0" smtClean="0">
                <a:latin typeface="Times New Roman" pitchFamily="18" charset="0"/>
                <a:cs typeface="Times New Roman" pitchFamily="18" charset="0"/>
              </a:rPr>
              <a:t> </a:t>
            </a:r>
          </a:p>
        </p:txBody>
      </p:sp>
      <p:sp>
        <p:nvSpPr>
          <p:cNvPr id="8" name="Content Placeholder 2"/>
          <p:cNvSpPr txBox="1">
            <a:spLocks/>
          </p:cNvSpPr>
          <p:nvPr/>
        </p:nvSpPr>
        <p:spPr bwMode="auto">
          <a:xfrm>
            <a:off x="18738" y="5005621"/>
            <a:ext cx="2971799"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1800" b="1" dirty="0" smtClean="0">
                <a:latin typeface="Times New Roman" pitchFamily="18" charset="0"/>
                <a:cs typeface="Times New Roman" pitchFamily="18" charset="0"/>
              </a:rPr>
              <a:t>Transmission through complete chain.</a:t>
            </a:r>
            <a:r>
              <a:rPr lang="en-GB" dirty="0" smtClean="0">
                <a:latin typeface="Times New Roman" pitchFamily="18" charset="0"/>
                <a:cs typeface="Times New Roman" pitchFamily="18" charset="0"/>
              </a:rPr>
              <a:t> </a:t>
            </a:r>
          </a:p>
        </p:txBody>
      </p:sp>
    </p:spTree>
    <p:extLst>
      <p:ext uri="{BB962C8B-B14F-4D97-AF65-F5344CB8AC3E}">
        <p14:creationId xmlns:p14="http://schemas.microsoft.com/office/powerpoint/2010/main" val="409211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5123"/>
                                        </p:tgtEl>
                                        <p:attrNameLst>
                                          <p:attrName>style.visibility</p:attrName>
                                        </p:attrNameLst>
                                      </p:cBhvr>
                                      <p:to>
                                        <p:strVal val="visible"/>
                                      </p:to>
                                    </p:set>
                                    <p:animEffect transition="in" filter="fade">
                                      <p:cBhvr>
                                        <p:cTn id="18"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656" y="949370"/>
            <a:ext cx="8040687"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311860" y="5627143"/>
            <a:ext cx="2520280" cy="830997"/>
          </a:xfrm>
          <a:prstGeom prst="rect">
            <a:avLst/>
          </a:prstGeom>
          <a:noFill/>
        </p:spPr>
        <p:txBody>
          <a:bodyPr wrap="square" rtlCol="0">
            <a:spAutoFit/>
          </a:bodyPr>
          <a:lstStyle/>
          <a:p>
            <a:pPr algn="ctr"/>
            <a:r>
              <a:rPr lang="en-US" sz="2400" dirty="0" smtClean="0">
                <a:solidFill>
                  <a:srgbClr val="0000FF"/>
                </a:solidFill>
                <a:latin typeface="Calibri" pitchFamily="34" charset="0"/>
                <a:cs typeface="Calibri" pitchFamily="34" charset="0"/>
              </a:rPr>
              <a:t>Steer the beam in various ways</a:t>
            </a:r>
            <a:endParaRPr lang="de-DE" sz="2400" dirty="0">
              <a:solidFill>
                <a:srgbClr val="0000FF"/>
              </a:solidFill>
              <a:latin typeface="Calibri" pitchFamily="34" charset="0"/>
              <a:cs typeface="Calibri" pitchFamily="34"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292" y="3123842"/>
            <a:ext cx="2448272" cy="3264363"/>
          </a:xfrm>
          <a:prstGeom prst="rect">
            <a:avLst/>
          </a:prstGeom>
          <a:ln>
            <a:solidFill>
              <a:schemeClr val="bg2"/>
            </a:solidFill>
          </a:ln>
        </p:spPr>
      </p:pic>
      <p:sp>
        <p:nvSpPr>
          <p:cNvPr id="14" name="TextBox 13"/>
          <p:cNvSpPr txBox="1"/>
          <p:nvPr/>
        </p:nvSpPr>
        <p:spPr>
          <a:xfrm>
            <a:off x="7665827" y="949370"/>
            <a:ext cx="1443248" cy="369332"/>
          </a:xfrm>
          <a:prstGeom prst="rect">
            <a:avLst/>
          </a:prstGeom>
          <a:noFill/>
          <a:ln>
            <a:solidFill>
              <a:schemeClr val="tx1"/>
            </a:solidFill>
          </a:ln>
        </p:spPr>
        <p:txBody>
          <a:bodyPr wrap="square" rtlCol="0">
            <a:spAutoFit/>
          </a:bodyPr>
          <a:lstStyle/>
          <a:p>
            <a:pPr algn="ctr"/>
            <a:r>
              <a:rPr lang="en-US" dirty="0" smtClean="0">
                <a:latin typeface="Calibri" pitchFamily="34" charset="0"/>
                <a:cs typeface="Calibri" pitchFamily="34" charset="0"/>
              </a:rPr>
              <a:t>*Not to scale</a:t>
            </a:r>
            <a:endParaRPr lang="de-DE" dirty="0">
              <a:latin typeface="Calibri" pitchFamily="34" charset="0"/>
              <a:cs typeface="Calibri" pitchFamily="34" charset="0"/>
            </a:endParaRPr>
          </a:p>
        </p:txBody>
      </p: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6955" t="2732" r="52460" b="50000"/>
          <a:stretch/>
        </p:blipFill>
        <p:spPr>
          <a:xfrm>
            <a:off x="2987824" y="3068960"/>
            <a:ext cx="2736304" cy="2304256"/>
          </a:xfrm>
          <a:prstGeom prst="rect">
            <a:avLst/>
          </a:prstGeom>
        </p:spPr>
      </p:pic>
      <p:pic>
        <p:nvPicPr>
          <p:cNvPr id="16" name="Picture 15"/>
          <p:cNvPicPr>
            <a:picLocks noChangeAspect="1"/>
          </p:cNvPicPr>
          <p:nvPr/>
        </p:nvPicPr>
        <p:blipFill rotWithShape="1">
          <a:blip r:embed="rId5">
            <a:extLst>
              <a:ext uri="{28A0092B-C50C-407E-A947-70E740481C1C}">
                <a14:useLocalDpi xmlns:a14="http://schemas.microsoft.com/office/drawing/2010/main" val="0"/>
              </a:ext>
            </a:extLst>
          </a:blip>
          <a:srcRect l="6955" t="2732" r="52870" b="49727"/>
          <a:stretch/>
        </p:blipFill>
        <p:spPr>
          <a:xfrm>
            <a:off x="5845523" y="3789040"/>
            <a:ext cx="3015581" cy="2634825"/>
          </a:xfrm>
          <a:prstGeom prst="rect">
            <a:avLst/>
          </a:prstGeom>
        </p:spPr>
      </p:pic>
      <p:sp>
        <p:nvSpPr>
          <p:cNvPr id="17"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1.2 Beam-Based HOM Measurements</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12471942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684213" y="0"/>
            <a:ext cx="7772400" cy="692696"/>
          </a:xfrm>
        </p:spPr>
        <p:txBody>
          <a:bodyPr/>
          <a:lstStyle/>
          <a:p>
            <a:pPr defTabSz="457200" eaLnBrk="1" hangingPunct="1"/>
            <a:r>
              <a:rPr lang="en-US" sz="3200" b="1" dirty="0" smtClean="0">
                <a:solidFill>
                  <a:schemeClr val="bg1"/>
                </a:solidFill>
                <a:latin typeface="Arial" pitchFamily="34" charset="0"/>
                <a:cs typeface="Arial" pitchFamily="34" charset="0"/>
              </a:rPr>
              <a:t>HOM Signal (1</a:t>
            </a:r>
            <a:r>
              <a:rPr lang="en-US" sz="3200" b="1" baseline="30000" dirty="0" smtClean="0">
                <a:solidFill>
                  <a:schemeClr val="bg1"/>
                </a:solidFill>
                <a:latin typeface="Arial" pitchFamily="34" charset="0"/>
                <a:cs typeface="Arial" pitchFamily="34" charset="0"/>
              </a:rPr>
              <a:t>st</a:t>
            </a:r>
            <a:r>
              <a:rPr lang="en-US" sz="3200" b="1" dirty="0" smtClean="0">
                <a:solidFill>
                  <a:schemeClr val="bg1"/>
                </a:solidFill>
                <a:latin typeface="Arial" pitchFamily="34" charset="0"/>
                <a:cs typeface="Arial" pitchFamily="34" charset="0"/>
              </a:rPr>
              <a:t> and 2</a:t>
            </a:r>
            <a:r>
              <a:rPr lang="en-US" sz="3200" b="1" baseline="30000" dirty="0" smtClean="0">
                <a:solidFill>
                  <a:schemeClr val="bg1"/>
                </a:solidFill>
                <a:latin typeface="Arial" pitchFamily="34" charset="0"/>
                <a:cs typeface="Arial" pitchFamily="34" charset="0"/>
              </a:rPr>
              <a:t>nd</a:t>
            </a:r>
            <a:r>
              <a:rPr lang="en-US" sz="3200" b="1" dirty="0" smtClean="0">
                <a:solidFill>
                  <a:schemeClr val="bg1"/>
                </a:solidFill>
                <a:latin typeface="Arial" pitchFamily="34" charset="0"/>
                <a:cs typeface="Arial" pitchFamily="34" charset="0"/>
              </a:rPr>
              <a:t> Dipole Bands)</a:t>
            </a: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2487" t="6745" r="7400" b="1804"/>
          <a:stretch/>
        </p:blipFill>
        <p:spPr>
          <a:xfrm>
            <a:off x="0" y="928670"/>
            <a:ext cx="7196586" cy="5544616"/>
          </a:xfrm>
          <a:prstGeom prst="rect">
            <a:avLst/>
          </a:prstGeom>
        </p:spPr>
      </p:pic>
      <p:sp>
        <p:nvSpPr>
          <p:cNvPr id="12"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1.2 HOM Signal (1</a:t>
            </a:r>
            <a:r>
              <a:rPr lang="en-GB" sz="3600" baseline="30000" dirty="0" smtClean="0">
                <a:solidFill>
                  <a:schemeClr val="bg1"/>
                </a:solidFill>
                <a:latin typeface="Times" charset="0"/>
              </a:rPr>
              <a:t>st</a:t>
            </a:r>
            <a:r>
              <a:rPr lang="en-GB" sz="3600" dirty="0" smtClean="0">
                <a:solidFill>
                  <a:schemeClr val="bg1"/>
                </a:solidFill>
                <a:latin typeface="Times" charset="0"/>
              </a:rPr>
              <a:t> Two Dipole Bands)</a:t>
            </a:r>
            <a:endParaRPr lang="en-US" sz="3600" dirty="0">
              <a:solidFill>
                <a:schemeClr val="bg1"/>
              </a:solidFill>
              <a:latin typeface="Arial" pitchFamily="34" charset="0"/>
            </a:endParaRPr>
          </a:p>
        </p:txBody>
      </p:sp>
      <p:sp>
        <p:nvSpPr>
          <p:cNvPr id="13" name="Content Placeholder 2"/>
          <p:cNvSpPr txBox="1">
            <a:spLocks/>
          </p:cNvSpPr>
          <p:nvPr/>
        </p:nvSpPr>
        <p:spPr bwMode="auto">
          <a:xfrm>
            <a:off x="7000892" y="1214422"/>
            <a:ext cx="2000232"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2000" b="1" dirty="0" smtClean="0">
                <a:latin typeface="Times New Roman" pitchFamily="18" charset="0"/>
                <a:cs typeface="Times New Roman" pitchFamily="18" charset="0"/>
              </a:rPr>
              <a:t>Time Domain HOM pickup</a:t>
            </a:r>
            <a:endParaRPr lang="en-GB" sz="2000" dirty="0" smtClean="0">
              <a:latin typeface="Times New Roman" pitchFamily="18" charset="0"/>
              <a:cs typeface="Times New Roman" pitchFamily="18" charset="0"/>
            </a:endParaRPr>
          </a:p>
        </p:txBody>
      </p:sp>
      <p:sp>
        <p:nvSpPr>
          <p:cNvPr id="14" name="Content Placeholder 2"/>
          <p:cNvSpPr txBox="1">
            <a:spLocks/>
          </p:cNvSpPr>
          <p:nvPr/>
        </p:nvSpPr>
        <p:spPr bwMode="auto">
          <a:xfrm>
            <a:off x="7000892" y="3857628"/>
            <a:ext cx="2143108"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2000" b="1" dirty="0" smtClean="0">
                <a:latin typeface="Times New Roman" pitchFamily="18" charset="0"/>
                <a:cs typeface="Times New Roman" pitchFamily="18" charset="0"/>
              </a:rPr>
              <a:t>Comparison of  FFT of HOM pickup </a:t>
            </a:r>
            <a:r>
              <a:rPr lang="en-GB" sz="2000" b="1" dirty="0" err="1" smtClean="0">
                <a:latin typeface="Times New Roman" pitchFamily="18" charset="0"/>
                <a:cs typeface="Times New Roman" pitchFamily="18" charset="0"/>
              </a:rPr>
              <a:t>vs</a:t>
            </a:r>
            <a:r>
              <a:rPr lang="en-GB" sz="2000" b="1" dirty="0" smtClean="0">
                <a:latin typeface="Times New Roman" pitchFamily="18" charset="0"/>
                <a:cs typeface="Times New Roman" pitchFamily="18" charset="0"/>
              </a:rPr>
              <a:t> RSA </a:t>
            </a:r>
            <a:endParaRPr lang="en-GB"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3137" y="6106083"/>
            <a:ext cx="2052228" cy="43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3366" y="6117199"/>
            <a:ext cx="2082945" cy="443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895108"/>
            <a:ext cx="4416673" cy="1885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a:spLocks noChangeArrowheads="1"/>
          </p:cNvSpPr>
          <p:nvPr/>
        </p:nvSpPr>
        <p:spPr bwMode="auto">
          <a:xfrm>
            <a:off x="2871398" y="1116061"/>
            <a:ext cx="648072" cy="1291215"/>
          </a:xfrm>
          <a:prstGeom prst="rect">
            <a:avLst/>
          </a:prstGeom>
          <a:noFill/>
          <a:ln w="1905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5" name="Text Box 290"/>
          <p:cNvSpPr txBox="1">
            <a:spLocks noChangeArrowheads="1"/>
          </p:cNvSpPr>
          <p:nvPr/>
        </p:nvSpPr>
        <p:spPr bwMode="auto">
          <a:xfrm>
            <a:off x="5076056" y="2699628"/>
            <a:ext cx="39671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36538" indent="-236538"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a:spcBef>
                <a:spcPct val="50000"/>
              </a:spcBef>
              <a:buFont typeface="Arial" charset="0"/>
              <a:buChar char="•"/>
            </a:pPr>
            <a:r>
              <a:rPr lang="en-US" sz="1800" dirty="0" err="1">
                <a:latin typeface="Calibri" pitchFamily="34" charset="0"/>
                <a:cs typeface="Calibri" pitchFamily="34" charset="0"/>
              </a:rPr>
              <a:t>Lorentzian</a:t>
            </a:r>
            <a:r>
              <a:rPr lang="en-US" sz="1800" dirty="0">
                <a:latin typeface="Calibri" pitchFamily="34" charset="0"/>
                <a:cs typeface="Calibri" pitchFamily="34" charset="0"/>
              </a:rPr>
              <a:t> fit to get </a:t>
            </a:r>
            <a:r>
              <a:rPr lang="en-US" sz="1800" dirty="0" smtClean="0">
                <a:latin typeface="Calibri" pitchFamily="34" charset="0"/>
                <a:cs typeface="Calibri" pitchFamily="34" charset="0"/>
              </a:rPr>
              <a:t>mode amplitude</a:t>
            </a:r>
            <a:endParaRPr lang="en-US" sz="1800" i="1" dirty="0">
              <a:latin typeface="+mn-lt"/>
              <a:cs typeface="Calibri" pitchFamily="34"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2044247503"/>
              </p:ext>
            </p:extLst>
          </p:nvPr>
        </p:nvGraphicFramePr>
        <p:xfrm>
          <a:off x="5763114" y="3068960"/>
          <a:ext cx="2215709" cy="661662"/>
        </p:xfrm>
        <a:graphic>
          <a:graphicData uri="http://schemas.openxmlformats.org/presentationml/2006/ole">
            <mc:AlternateContent xmlns:mc="http://schemas.openxmlformats.org/markup-compatibility/2006">
              <mc:Choice xmlns:v="urn:schemas-microsoft-com:vml" Requires="v">
                <p:oleObj spid="_x0000_s409612" name="Equation" r:id="rId6" imgW="1574800" imgH="469900" progId="Equation.3">
                  <p:embed/>
                </p:oleObj>
              </mc:Choice>
              <mc:Fallback>
                <p:oleObj name="Equation" r:id="rId6" imgW="1574800" imgH="4699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3114" y="3068960"/>
                        <a:ext cx="2215709" cy="661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6524" y="6296843"/>
            <a:ext cx="225588" cy="257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8024" y="961630"/>
            <a:ext cx="4165890" cy="1675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521" y="3103915"/>
            <a:ext cx="4176464" cy="307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4957" y="3861048"/>
            <a:ext cx="435676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1.2 1</a:t>
            </a:r>
            <a:r>
              <a:rPr lang="en-GB" sz="3600" baseline="30000" dirty="0" smtClean="0">
                <a:solidFill>
                  <a:schemeClr val="bg1"/>
                </a:solidFill>
                <a:latin typeface="Times" charset="0"/>
              </a:rPr>
              <a:t>st</a:t>
            </a:r>
            <a:r>
              <a:rPr lang="en-GB" sz="3600" dirty="0" smtClean="0">
                <a:solidFill>
                  <a:schemeClr val="bg1"/>
                </a:solidFill>
                <a:latin typeface="Times" charset="0"/>
              </a:rPr>
              <a:t> Dipole </a:t>
            </a:r>
            <a:r>
              <a:rPr lang="en-GB" sz="3600" dirty="0" err="1" smtClean="0">
                <a:solidFill>
                  <a:schemeClr val="bg1"/>
                </a:solidFill>
                <a:latin typeface="Times" charset="0"/>
              </a:rPr>
              <a:t>Beampipe</a:t>
            </a:r>
            <a:r>
              <a:rPr lang="en-GB" sz="3600" dirty="0" smtClean="0">
                <a:solidFill>
                  <a:schemeClr val="bg1"/>
                </a:solidFill>
                <a:latin typeface="Times" charset="0"/>
              </a:rPr>
              <a:t> Modes</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6749939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755670" y="5311141"/>
            <a:ext cx="4165146" cy="1214203"/>
            <a:chOff x="2339753" y="2420863"/>
            <a:chExt cx="4165146" cy="1229169"/>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759" t="3935" r="51925" b="65792"/>
            <a:stretch/>
          </p:blipFill>
          <p:spPr>
            <a:xfrm>
              <a:off x="2339753" y="2420863"/>
              <a:ext cx="2056294" cy="1214203"/>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2252" t="64654" r="8557" b="6056"/>
            <a:stretch/>
          </p:blipFill>
          <p:spPr>
            <a:xfrm>
              <a:off x="4479737" y="2435829"/>
              <a:ext cx="2025162" cy="1214203"/>
            </a:xfrm>
            <a:prstGeom prst="rect">
              <a:avLst/>
            </a:prstGeom>
          </p:spPr>
        </p:pic>
      </p:grpSp>
      <p:sp>
        <p:nvSpPr>
          <p:cNvPr id="8" name="Title 1"/>
          <p:cNvSpPr>
            <a:spLocks noGrp="1"/>
          </p:cNvSpPr>
          <p:nvPr>
            <p:ph type="title" idx="4294967295"/>
          </p:nvPr>
        </p:nvSpPr>
        <p:spPr>
          <a:xfrm>
            <a:off x="684213" y="0"/>
            <a:ext cx="7772400" cy="692696"/>
          </a:xfrm>
        </p:spPr>
        <p:txBody>
          <a:bodyPr/>
          <a:lstStyle/>
          <a:p>
            <a:pPr defTabSz="457200" eaLnBrk="1" hangingPunct="1"/>
            <a:r>
              <a:rPr lang="en-US" sz="3200" b="1" dirty="0" smtClean="0">
                <a:solidFill>
                  <a:schemeClr val="bg1"/>
                </a:solidFill>
                <a:latin typeface="Arial" pitchFamily="34" charset="0"/>
                <a:cs typeface="Arial" pitchFamily="34" charset="0"/>
              </a:rPr>
              <a:t>5</a:t>
            </a:r>
            <a:r>
              <a:rPr lang="en-US" sz="3200" b="1" baseline="30000" dirty="0" smtClean="0">
                <a:solidFill>
                  <a:schemeClr val="bg1"/>
                </a:solidFill>
                <a:latin typeface="Arial" pitchFamily="34" charset="0"/>
                <a:cs typeface="Arial" pitchFamily="34" charset="0"/>
              </a:rPr>
              <a:t>th</a:t>
            </a:r>
            <a:r>
              <a:rPr lang="en-US" sz="3200" b="1" dirty="0" smtClean="0">
                <a:solidFill>
                  <a:schemeClr val="bg1"/>
                </a:solidFill>
                <a:latin typeface="Arial" pitchFamily="34" charset="0"/>
                <a:cs typeface="Arial" pitchFamily="34" charset="0"/>
              </a:rPr>
              <a:t> </a:t>
            </a:r>
            <a:r>
              <a:rPr lang="en-US" sz="3200" b="1" dirty="0">
                <a:solidFill>
                  <a:schemeClr val="bg1"/>
                </a:solidFill>
                <a:latin typeface="Arial" pitchFamily="34" charset="0"/>
                <a:cs typeface="Arial" pitchFamily="34" charset="0"/>
              </a:rPr>
              <a:t>Dipole Cavity Band</a:t>
            </a:r>
            <a:endParaRPr lang="en-US" sz="3200" b="1" dirty="0" smtClean="0">
              <a:solidFill>
                <a:schemeClr val="bg1"/>
              </a:solidFill>
              <a:latin typeface="Arial" pitchFamily="34" charset="0"/>
              <a:cs typeface="Arial" pitchFamily="34" charset="0"/>
            </a:endParaRPr>
          </a:p>
        </p:txBody>
      </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5635" t="2823" r="7488" b="51373"/>
          <a:stretch/>
        </p:blipFill>
        <p:spPr>
          <a:xfrm>
            <a:off x="282286" y="1052736"/>
            <a:ext cx="4361722" cy="1843592"/>
          </a:xfrm>
          <a:prstGeom prst="rect">
            <a:avLst/>
          </a:prstGeom>
        </p:spPr>
      </p:pic>
      <p:grpSp>
        <p:nvGrpSpPr>
          <p:cNvPr id="15" name="Group 14"/>
          <p:cNvGrpSpPr/>
          <p:nvPr/>
        </p:nvGrpSpPr>
        <p:grpSpPr>
          <a:xfrm>
            <a:off x="207382" y="3181357"/>
            <a:ext cx="4165147" cy="1214203"/>
            <a:chOff x="355467" y="2852936"/>
            <a:chExt cx="4165147" cy="1214203"/>
          </a:xfrm>
        </p:grpSpPr>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8793" t="4588" r="52049" b="65829"/>
            <a:stretch/>
          </p:blipFill>
          <p:spPr>
            <a:xfrm>
              <a:off x="355467" y="2852936"/>
              <a:ext cx="2056294" cy="1194558"/>
            </a:xfrm>
            <a:prstGeom prst="rect">
              <a:avLst/>
            </a:prstGeom>
          </p:spPr>
        </p:pic>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l="7434" t="64423" r="52049" b="5508"/>
            <a:stretch/>
          </p:blipFill>
          <p:spPr>
            <a:xfrm>
              <a:off x="2411761" y="2852936"/>
              <a:ext cx="2108853" cy="1214203"/>
            </a:xfrm>
            <a:prstGeom prst="rect">
              <a:avLst/>
            </a:prstGeom>
          </p:spPr>
        </p:pic>
      </p:grpSp>
      <p:grpSp>
        <p:nvGrpSpPr>
          <p:cNvPr id="18" name="Group 17"/>
          <p:cNvGrpSpPr/>
          <p:nvPr/>
        </p:nvGrpSpPr>
        <p:grpSpPr>
          <a:xfrm>
            <a:off x="4755670" y="4033878"/>
            <a:ext cx="4165146" cy="1195805"/>
            <a:chOff x="4644008" y="2276872"/>
            <a:chExt cx="4280827" cy="1224136"/>
          </a:xfrm>
        </p:grpSpPr>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7925" t="4374" r="51490" b="65597"/>
            <a:stretch/>
          </p:blipFill>
          <p:spPr>
            <a:xfrm>
              <a:off x="4644008" y="2276872"/>
              <a:ext cx="2128302" cy="1224136"/>
            </a:xfrm>
            <a:prstGeom prst="rect">
              <a:avLst/>
            </a:prstGeom>
          </p:spPr>
        </p:pic>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l="7925" t="64415" r="51490" b="5677"/>
            <a:stretch/>
          </p:blipFill>
          <p:spPr>
            <a:xfrm>
              <a:off x="6772310" y="2281808"/>
              <a:ext cx="2152525" cy="1219200"/>
            </a:xfrm>
            <a:prstGeom prst="rect">
              <a:avLst/>
            </a:prstGeom>
          </p:spPr>
        </p:pic>
      </p:grpSp>
      <p:pic>
        <p:nvPicPr>
          <p:cNvPr id="21" name="Picture 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37597" y="837873"/>
            <a:ext cx="3059665" cy="2676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bwMode="auto">
          <a:xfrm>
            <a:off x="5115272" y="1196752"/>
            <a:ext cx="3273152" cy="1955895"/>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000000"/>
              </a:solidFill>
            </a:endParaRPr>
          </a:p>
        </p:txBody>
      </p:sp>
      <p:cxnSp>
        <p:nvCxnSpPr>
          <p:cNvPr id="23" name="Straight Arrow Connector 22"/>
          <p:cNvCxnSpPr/>
          <p:nvPr/>
        </p:nvCxnSpPr>
        <p:spPr bwMode="auto">
          <a:xfrm flipH="1">
            <a:off x="7255507" y="3188190"/>
            <a:ext cx="103006" cy="455673"/>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5596677" y="3573016"/>
            <a:ext cx="2700585" cy="430887"/>
          </a:xfrm>
          <a:prstGeom prst="rect">
            <a:avLst/>
          </a:prstGeom>
          <a:noFill/>
        </p:spPr>
        <p:txBody>
          <a:bodyPr wrap="square" rtlCol="0">
            <a:spAutoFit/>
          </a:bodyPr>
          <a:lstStyle/>
          <a:p>
            <a:pPr algn="ctr" eaLnBrk="1" hangingPunct="1"/>
            <a:r>
              <a:rPr lang="en-US" sz="2200" b="1" dirty="0" smtClean="0">
                <a:solidFill>
                  <a:srgbClr val="0000FF"/>
                </a:solidFill>
                <a:latin typeface="Times New Roman" pitchFamily="18" charset="0"/>
                <a:cs typeface="Times New Roman" pitchFamily="18" charset="0"/>
              </a:rPr>
              <a:t>localized!</a:t>
            </a:r>
            <a:endParaRPr lang="en-US" sz="2200" b="1" dirty="0">
              <a:solidFill>
                <a:srgbClr val="0000FF"/>
              </a:solidFill>
              <a:latin typeface="Times New Roman" pitchFamily="18" charset="0"/>
              <a:cs typeface="Times New Roman" pitchFamily="18" charset="0"/>
            </a:endParaRPr>
          </a:p>
        </p:txBody>
      </p:sp>
      <p:sp>
        <p:nvSpPr>
          <p:cNvPr id="25" name="Rectangle 13"/>
          <p:cNvSpPr>
            <a:spLocks noChangeArrowheads="1"/>
          </p:cNvSpPr>
          <p:nvPr/>
        </p:nvSpPr>
        <p:spPr bwMode="auto">
          <a:xfrm>
            <a:off x="1835696" y="1268760"/>
            <a:ext cx="792088" cy="1296144"/>
          </a:xfrm>
          <a:prstGeom prst="rect">
            <a:avLst/>
          </a:prstGeom>
          <a:noFill/>
          <a:ln w="19050" algn="ctr">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TextBox 25"/>
          <p:cNvSpPr txBox="1"/>
          <p:nvPr/>
        </p:nvSpPr>
        <p:spPr>
          <a:xfrm>
            <a:off x="194895" y="6320353"/>
            <a:ext cx="4161081" cy="276999"/>
          </a:xfrm>
          <a:prstGeom prst="rect">
            <a:avLst/>
          </a:prstGeom>
          <a:noFill/>
        </p:spPr>
        <p:txBody>
          <a:bodyPr wrap="square" rtlCol="0">
            <a:spAutoFit/>
          </a:bodyPr>
          <a:lstStyle/>
          <a:p>
            <a:r>
              <a:rPr lang="en-US" sz="1200" b="1" baseline="30000" dirty="0" smtClean="0">
                <a:latin typeface="Calibri" pitchFamily="34" charset="0"/>
                <a:cs typeface="Calibri" pitchFamily="34" charset="0"/>
              </a:rPr>
              <a:t>†</a:t>
            </a:r>
            <a:r>
              <a:rPr lang="en-US" sz="1200" dirty="0" smtClean="0">
                <a:latin typeface="Calibri" pitchFamily="34" charset="0"/>
                <a:cs typeface="Calibri" pitchFamily="34" charset="0"/>
              </a:rPr>
              <a:t> I.R.R. </a:t>
            </a:r>
            <a:r>
              <a:rPr lang="en-US" sz="1200" dirty="0" err="1" smtClean="0">
                <a:latin typeface="Calibri" pitchFamily="34" charset="0"/>
                <a:cs typeface="Calibri" pitchFamily="34" charset="0"/>
              </a:rPr>
              <a:t>Shinton</a:t>
            </a:r>
            <a:r>
              <a:rPr lang="en-US" sz="1200" dirty="0" smtClean="0">
                <a:latin typeface="Calibri" pitchFamily="34" charset="0"/>
                <a:cs typeface="Calibri" pitchFamily="34" charset="0"/>
              </a:rPr>
              <a:t>, et al., “Mode Distribution …”, CI Internal Note</a:t>
            </a:r>
            <a:endParaRPr lang="de-DE" sz="1200" dirty="0">
              <a:latin typeface="Calibri" pitchFamily="34" charset="0"/>
              <a:cs typeface="Calibri" pitchFamily="34" charset="0"/>
            </a:endParaRPr>
          </a:p>
        </p:txBody>
      </p:sp>
      <p:grpSp>
        <p:nvGrpSpPr>
          <p:cNvPr id="27" name="Group 26"/>
          <p:cNvGrpSpPr/>
          <p:nvPr/>
        </p:nvGrpSpPr>
        <p:grpSpPr>
          <a:xfrm>
            <a:off x="190829" y="4725144"/>
            <a:ext cx="4165147" cy="1194558"/>
            <a:chOff x="1547664" y="3501008"/>
            <a:chExt cx="4165147" cy="1194558"/>
          </a:xfrm>
        </p:grpSpPr>
        <p:pic>
          <p:nvPicPr>
            <p:cNvPr id="28" name="Picture 27"/>
            <p:cNvPicPr>
              <a:picLocks noChangeAspect="1"/>
            </p:cNvPicPr>
            <p:nvPr/>
          </p:nvPicPr>
          <p:blipFill rotWithShape="1">
            <a:blip r:embed="rId7">
              <a:extLst>
                <a:ext uri="{28A0092B-C50C-407E-A947-70E740481C1C}">
                  <a14:useLocalDpi xmlns:a14="http://schemas.microsoft.com/office/drawing/2010/main" val="0"/>
                </a:ext>
              </a:extLst>
            </a:blip>
            <a:srcRect l="52050" t="64700" r="8103" b="5792"/>
            <a:stretch/>
          </p:blipFill>
          <p:spPr>
            <a:xfrm>
              <a:off x="3603958" y="3501008"/>
              <a:ext cx="2108853" cy="1194558"/>
            </a:xfrm>
            <a:prstGeom prst="rect">
              <a:avLst/>
            </a:prstGeom>
          </p:spPr>
        </p:pic>
        <p:pic>
          <p:nvPicPr>
            <p:cNvPr id="29" name="Picture 28"/>
            <p:cNvPicPr>
              <a:picLocks noChangeAspect="1"/>
            </p:cNvPicPr>
            <p:nvPr/>
          </p:nvPicPr>
          <p:blipFill rotWithShape="1">
            <a:blip r:embed="rId7">
              <a:extLst>
                <a:ext uri="{28A0092B-C50C-407E-A947-70E740481C1C}">
                  <a14:useLocalDpi xmlns:a14="http://schemas.microsoft.com/office/drawing/2010/main" val="0"/>
                </a:ext>
              </a:extLst>
            </a:blip>
            <a:srcRect l="8735" t="4479" r="52566" b="65575"/>
            <a:stretch/>
          </p:blipFill>
          <p:spPr>
            <a:xfrm>
              <a:off x="1547664" y="3501008"/>
              <a:ext cx="2056294" cy="1194558"/>
            </a:xfrm>
            <a:prstGeom prst="rect">
              <a:avLst/>
            </a:prstGeom>
          </p:spPr>
        </p:pic>
      </p:grpSp>
      <p:sp>
        <p:nvSpPr>
          <p:cNvPr id="30" name="TextBox 29"/>
          <p:cNvSpPr txBox="1"/>
          <p:nvPr/>
        </p:nvSpPr>
        <p:spPr>
          <a:xfrm>
            <a:off x="2424876" y="3872081"/>
            <a:ext cx="1067004" cy="276999"/>
          </a:xfrm>
          <a:prstGeom prst="rect">
            <a:avLst/>
          </a:prstGeom>
          <a:noFill/>
        </p:spPr>
        <p:txBody>
          <a:bodyPr wrap="square" rtlCol="0">
            <a:spAutoFit/>
          </a:bodyPr>
          <a:lstStyle/>
          <a:p>
            <a:pPr algn="ctr"/>
            <a:r>
              <a:rPr lang="en-US" sz="1200" b="1" dirty="0">
                <a:solidFill>
                  <a:srgbClr val="0000FF"/>
                </a:solidFill>
              </a:rPr>
              <a:t>h</a:t>
            </a:r>
            <a:r>
              <a:rPr lang="en-US" sz="1200" b="1" dirty="0" smtClean="0">
                <a:solidFill>
                  <a:srgbClr val="0000FF"/>
                </a:solidFill>
              </a:rPr>
              <a:t>or. move</a:t>
            </a:r>
            <a:endParaRPr lang="en-US" sz="1200" b="1" dirty="0">
              <a:solidFill>
                <a:srgbClr val="0000FF"/>
              </a:solidFill>
            </a:endParaRPr>
          </a:p>
        </p:txBody>
      </p:sp>
      <p:sp>
        <p:nvSpPr>
          <p:cNvPr id="31" name="TextBox 30"/>
          <p:cNvSpPr txBox="1"/>
          <p:nvPr/>
        </p:nvSpPr>
        <p:spPr>
          <a:xfrm>
            <a:off x="2483768" y="4880193"/>
            <a:ext cx="1067004" cy="276999"/>
          </a:xfrm>
          <a:prstGeom prst="rect">
            <a:avLst/>
          </a:prstGeom>
          <a:noFill/>
        </p:spPr>
        <p:txBody>
          <a:bodyPr wrap="square" rtlCol="0">
            <a:spAutoFit/>
          </a:bodyPr>
          <a:lstStyle/>
          <a:p>
            <a:pPr algn="ctr"/>
            <a:r>
              <a:rPr lang="en-US" sz="1200" b="1" dirty="0" smtClean="0">
                <a:solidFill>
                  <a:srgbClr val="0000FF"/>
                </a:solidFill>
              </a:rPr>
              <a:t>vert. move</a:t>
            </a:r>
            <a:endParaRPr lang="en-US" sz="1200" b="1" dirty="0">
              <a:solidFill>
                <a:srgbClr val="0000FF"/>
              </a:solidFill>
            </a:endParaRPr>
          </a:p>
        </p:txBody>
      </p:sp>
      <p:sp>
        <p:nvSpPr>
          <p:cNvPr id="32" name="TextBox 31"/>
          <p:cNvSpPr txBox="1"/>
          <p:nvPr/>
        </p:nvSpPr>
        <p:spPr>
          <a:xfrm>
            <a:off x="7033388" y="4221088"/>
            <a:ext cx="1067004" cy="276999"/>
          </a:xfrm>
          <a:prstGeom prst="rect">
            <a:avLst/>
          </a:prstGeom>
          <a:noFill/>
        </p:spPr>
        <p:txBody>
          <a:bodyPr wrap="square" rtlCol="0">
            <a:spAutoFit/>
          </a:bodyPr>
          <a:lstStyle/>
          <a:p>
            <a:pPr algn="ctr"/>
            <a:r>
              <a:rPr lang="en-US" sz="1200" b="1" dirty="0">
                <a:solidFill>
                  <a:srgbClr val="0000FF"/>
                </a:solidFill>
              </a:rPr>
              <a:t>h</a:t>
            </a:r>
            <a:r>
              <a:rPr lang="en-US" sz="1200" b="1" dirty="0" smtClean="0">
                <a:solidFill>
                  <a:srgbClr val="0000FF"/>
                </a:solidFill>
              </a:rPr>
              <a:t>or. move</a:t>
            </a:r>
            <a:endParaRPr lang="en-US" sz="1200" b="1" dirty="0">
              <a:solidFill>
                <a:srgbClr val="0000FF"/>
              </a:solidFill>
            </a:endParaRPr>
          </a:p>
        </p:txBody>
      </p:sp>
      <p:sp>
        <p:nvSpPr>
          <p:cNvPr id="33" name="TextBox 32"/>
          <p:cNvSpPr txBox="1"/>
          <p:nvPr/>
        </p:nvSpPr>
        <p:spPr>
          <a:xfrm>
            <a:off x="7105396" y="5517232"/>
            <a:ext cx="1067004" cy="276999"/>
          </a:xfrm>
          <a:prstGeom prst="rect">
            <a:avLst/>
          </a:prstGeom>
          <a:noFill/>
        </p:spPr>
        <p:txBody>
          <a:bodyPr wrap="square" rtlCol="0">
            <a:spAutoFit/>
          </a:bodyPr>
          <a:lstStyle/>
          <a:p>
            <a:pPr algn="ctr"/>
            <a:r>
              <a:rPr lang="en-US" sz="1200" b="1" dirty="0" smtClean="0">
                <a:solidFill>
                  <a:srgbClr val="0000FF"/>
                </a:solidFill>
              </a:rPr>
              <a:t>vert. move</a:t>
            </a:r>
            <a:endParaRPr lang="en-US" sz="1200" b="1" dirty="0">
              <a:solidFill>
                <a:srgbClr val="0000FF"/>
              </a:solidFill>
            </a:endParaRPr>
          </a:p>
        </p:txBody>
      </p:sp>
      <p:sp>
        <p:nvSpPr>
          <p:cNvPr id="34" name="Text Box 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cs typeface="Times New Roman" pitchFamily="18" charset="0"/>
              </a:rPr>
              <a:t>1.2 5</a:t>
            </a:r>
            <a:r>
              <a:rPr lang="en-GB" sz="4000" baseline="30000" dirty="0" smtClean="0">
                <a:solidFill>
                  <a:schemeClr val="bg1"/>
                </a:solidFill>
                <a:cs typeface="Times New Roman" pitchFamily="18" charset="0"/>
              </a:rPr>
              <a:t>th</a:t>
            </a:r>
            <a:r>
              <a:rPr lang="en-GB" sz="4000" dirty="0" smtClean="0">
                <a:solidFill>
                  <a:schemeClr val="bg1"/>
                </a:solidFill>
                <a:cs typeface="Times New Roman" pitchFamily="18" charset="0"/>
              </a:rPr>
              <a:t> Dipole Cavity Band</a:t>
            </a:r>
            <a:endParaRPr lang="en-US" sz="4000" dirty="0">
              <a:solidFill>
                <a:schemeClr val="bg1"/>
              </a:solidFill>
              <a:cs typeface="Times New Roman" pitchFamily="18" charset="0"/>
            </a:endParaRPr>
          </a:p>
        </p:txBody>
      </p:sp>
    </p:spTree>
    <p:extLst>
      <p:ext uri="{BB962C8B-B14F-4D97-AF65-F5344CB8AC3E}">
        <p14:creationId xmlns:p14="http://schemas.microsoft.com/office/powerpoint/2010/main" val="14302914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cs typeface="Times New Roman" pitchFamily="18" charset="0"/>
              </a:rPr>
              <a:t>1.2 Comparison of DLR </a:t>
            </a:r>
            <a:r>
              <a:rPr lang="en-GB" sz="4000" dirty="0" err="1" smtClean="0">
                <a:solidFill>
                  <a:schemeClr val="bg1"/>
                </a:solidFill>
                <a:cs typeface="Times New Roman" pitchFamily="18" charset="0"/>
              </a:rPr>
              <a:t>vs</a:t>
            </a:r>
            <a:r>
              <a:rPr lang="en-GB" sz="4000" dirty="0" smtClean="0">
                <a:solidFill>
                  <a:schemeClr val="bg1"/>
                </a:solidFill>
                <a:cs typeface="Times New Roman" pitchFamily="18" charset="0"/>
              </a:rPr>
              <a:t> SVD</a:t>
            </a:r>
            <a:endParaRPr lang="en-US" sz="4000" dirty="0">
              <a:solidFill>
                <a:schemeClr val="bg1"/>
              </a:solidFill>
              <a:cs typeface="Times New Roman" pitchFamily="18" charset="0"/>
            </a:endParaRPr>
          </a:p>
        </p:txBody>
      </p:sp>
      <p:sp>
        <p:nvSpPr>
          <p:cNvPr id="16" name="Text Box 290"/>
          <p:cNvSpPr txBox="1">
            <a:spLocks noChangeArrowheads="1"/>
          </p:cNvSpPr>
          <p:nvPr/>
        </p:nvSpPr>
        <p:spPr bwMode="auto">
          <a:xfrm>
            <a:off x="447779" y="4581128"/>
            <a:ext cx="39081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marL="225425" indent="-225425">
              <a:spcBef>
                <a:spcPct val="50000"/>
              </a:spcBef>
              <a:buFont typeface="Arial" pitchFamily="34" charset="0"/>
              <a:buChar char="•"/>
            </a:pPr>
            <a:r>
              <a:rPr lang="en-US" sz="2000" b="1" dirty="0">
                <a:solidFill>
                  <a:srgbClr val="0000FF"/>
                </a:solidFill>
                <a:latin typeface="Calibri" pitchFamily="34" charset="0"/>
                <a:cs typeface="Calibri" pitchFamily="34" charset="0"/>
              </a:rPr>
              <a:t>Direct Linear Regression (DLR)</a:t>
            </a:r>
          </a:p>
        </p:txBody>
      </p:sp>
      <p:graphicFrame>
        <p:nvGraphicFramePr>
          <p:cNvPr id="17" name="Object 5"/>
          <p:cNvGraphicFramePr>
            <a:graphicFrameLocks noChangeAspect="1"/>
          </p:cNvGraphicFramePr>
          <p:nvPr>
            <p:extLst>
              <p:ext uri="{D42A27DB-BD31-4B8C-83A1-F6EECF244321}">
                <p14:modId xmlns:p14="http://schemas.microsoft.com/office/powerpoint/2010/main" val="809039607"/>
              </p:ext>
            </p:extLst>
          </p:nvPr>
        </p:nvGraphicFramePr>
        <p:xfrm>
          <a:off x="1187624" y="5226560"/>
          <a:ext cx="1859330" cy="441637"/>
        </p:xfrm>
        <a:graphic>
          <a:graphicData uri="http://schemas.openxmlformats.org/presentationml/2006/ole">
            <mc:AlternateContent xmlns:mc="http://schemas.openxmlformats.org/markup-compatibility/2006">
              <mc:Choice xmlns:v="urn:schemas-microsoft-com:vml" Requires="v">
                <p:oleObj spid="_x0000_s410666" name="Equation" r:id="rId3" imgW="927100" imgH="228600" progId="Equation.3">
                  <p:embed/>
                </p:oleObj>
              </mc:Choice>
              <mc:Fallback>
                <p:oleObj name="Equation" r:id="rId3" imgW="9271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5226560"/>
                        <a:ext cx="1859330" cy="441637"/>
                      </a:xfrm>
                      <a:prstGeom prst="rect">
                        <a:avLst/>
                      </a:prstGeom>
                      <a:noFill/>
                      <a:ln>
                        <a:noFill/>
                      </a:ln>
                      <a:extLst/>
                    </p:spPr>
                  </p:pic>
                </p:oleObj>
              </mc:Fallback>
            </mc:AlternateContent>
          </a:graphicData>
        </a:graphic>
      </p:graphicFrame>
      <p:graphicFrame>
        <p:nvGraphicFramePr>
          <p:cNvPr id="18" name="Object 4"/>
          <p:cNvGraphicFramePr>
            <a:graphicFrameLocks noChangeAspect="1"/>
          </p:cNvGraphicFramePr>
          <p:nvPr>
            <p:extLst>
              <p:ext uri="{D42A27DB-BD31-4B8C-83A1-F6EECF244321}">
                <p14:modId xmlns:p14="http://schemas.microsoft.com/office/powerpoint/2010/main" val="3768210285"/>
              </p:ext>
            </p:extLst>
          </p:nvPr>
        </p:nvGraphicFramePr>
        <p:xfrm>
          <a:off x="4914180" y="5133407"/>
          <a:ext cx="1656184" cy="406560"/>
        </p:xfrm>
        <a:graphic>
          <a:graphicData uri="http://schemas.openxmlformats.org/presentationml/2006/ole">
            <mc:AlternateContent xmlns:mc="http://schemas.openxmlformats.org/markup-compatibility/2006">
              <mc:Choice xmlns:v="urn:schemas-microsoft-com:vml" Requires="v">
                <p:oleObj spid="_x0000_s410667" name="Equation" r:id="rId5" imgW="825500" imgH="203200" progId="Equation.3">
                  <p:embed/>
                </p:oleObj>
              </mc:Choice>
              <mc:Fallback>
                <p:oleObj name="Equation" r:id="rId5" imgW="825500" imgH="203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14180" y="5133407"/>
                        <a:ext cx="1656184" cy="406560"/>
                      </a:xfrm>
                      <a:prstGeom prst="rect">
                        <a:avLst/>
                      </a:prstGeom>
                      <a:noFill/>
                      <a:ln>
                        <a:noFill/>
                      </a:ln>
                      <a:extLst/>
                    </p:spPr>
                  </p:pic>
                </p:oleObj>
              </mc:Fallback>
            </mc:AlternateContent>
          </a:graphicData>
        </a:graphic>
      </p:graphicFrame>
      <p:sp>
        <p:nvSpPr>
          <p:cNvPr id="19" name="Text Box 290"/>
          <p:cNvSpPr txBox="1">
            <a:spLocks noChangeArrowheads="1"/>
          </p:cNvSpPr>
          <p:nvPr/>
        </p:nvSpPr>
        <p:spPr bwMode="auto">
          <a:xfrm>
            <a:off x="4427984" y="4591671"/>
            <a:ext cx="428476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marL="228600" indent="-228600">
              <a:spcBef>
                <a:spcPct val="50000"/>
              </a:spcBef>
              <a:buFont typeface="Arial" pitchFamily="34" charset="0"/>
              <a:buChar char="•"/>
            </a:pPr>
            <a:r>
              <a:rPr lang="en-US" sz="2000" b="1" dirty="0">
                <a:solidFill>
                  <a:srgbClr val="0000FF"/>
                </a:solidFill>
                <a:latin typeface="Calibri" pitchFamily="34" charset="0"/>
                <a:cs typeface="Calibri" pitchFamily="34" charset="0"/>
              </a:rPr>
              <a:t>Singular Value Decomposition (SVD)</a:t>
            </a:r>
          </a:p>
        </p:txBody>
      </p:sp>
      <p:cxnSp>
        <p:nvCxnSpPr>
          <p:cNvPr id="20" name="Straight Arrow Connector 7"/>
          <p:cNvCxnSpPr>
            <a:cxnSpLocks noChangeShapeType="1"/>
          </p:cNvCxnSpPr>
          <p:nvPr/>
        </p:nvCxnSpPr>
        <p:spPr bwMode="auto">
          <a:xfrm>
            <a:off x="6570364" y="5373216"/>
            <a:ext cx="665932"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25" name="Object 8"/>
          <p:cNvGraphicFramePr>
            <a:graphicFrameLocks noChangeAspect="1"/>
          </p:cNvGraphicFramePr>
          <p:nvPr>
            <p:extLst>
              <p:ext uri="{D42A27DB-BD31-4B8C-83A1-F6EECF244321}">
                <p14:modId xmlns:p14="http://schemas.microsoft.com/office/powerpoint/2010/main" val="121231535"/>
              </p:ext>
            </p:extLst>
          </p:nvPr>
        </p:nvGraphicFramePr>
        <p:xfrm>
          <a:off x="7380312" y="5157192"/>
          <a:ext cx="412304" cy="462317"/>
        </p:xfrm>
        <a:graphic>
          <a:graphicData uri="http://schemas.openxmlformats.org/presentationml/2006/ole">
            <mc:AlternateContent xmlns:mc="http://schemas.openxmlformats.org/markup-compatibility/2006">
              <mc:Choice xmlns:v="urn:schemas-microsoft-com:vml" Requires="v">
                <p:oleObj spid="_x0000_s410668" name="Equation" r:id="rId7" imgW="203112" imgH="228501" progId="Equation.3">
                  <p:embed/>
                </p:oleObj>
              </mc:Choice>
              <mc:Fallback>
                <p:oleObj name="Equation" r:id="rId7" imgW="203112" imgH="22850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80312" y="5157192"/>
                        <a:ext cx="412304" cy="462317"/>
                      </a:xfrm>
                      <a:prstGeom prst="rect">
                        <a:avLst/>
                      </a:prstGeom>
                      <a:noFill/>
                      <a:ln>
                        <a:noFill/>
                      </a:ln>
                      <a:extLst/>
                    </p:spPr>
                  </p:pic>
                </p:oleObj>
              </mc:Fallback>
            </mc:AlternateContent>
          </a:graphicData>
        </a:graphic>
      </p:graphicFrame>
      <p:graphicFrame>
        <p:nvGraphicFramePr>
          <p:cNvPr id="26" name="Object 9"/>
          <p:cNvGraphicFramePr>
            <a:graphicFrameLocks noChangeAspect="1"/>
          </p:cNvGraphicFramePr>
          <p:nvPr>
            <p:extLst>
              <p:ext uri="{D42A27DB-BD31-4B8C-83A1-F6EECF244321}">
                <p14:modId xmlns:p14="http://schemas.microsoft.com/office/powerpoint/2010/main" val="1120530017"/>
              </p:ext>
            </p:extLst>
          </p:nvPr>
        </p:nvGraphicFramePr>
        <p:xfrm>
          <a:off x="4872522" y="5805264"/>
          <a:ext cx="2030808" cy="400110"/>
        </p:xfrm>
        <a:graphic>
          <a:graphicData uri="http://schemas.openxmlformats.org/presentationml/2006/ole">
            <mc:AlternateContent xmlns:mc="http://schemas.openxmlformats.org/markup-compatibility/2006">
              <mc:Choice xmlns:v="urn:schemas-microsoft-com:vml" Requires="v">
                <p:oleObj spid="_x0000_s410669" name="Equation" r:id="rId9" imgW="1117600" imgH="228600" progId="Equation.3">
                  <p:embed/>
                </p:oleObj>
              </mc:Choice>
              <mc:Fallback>
                <p:oleObj name="Equation" r:id="rId9" imgW="11176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2522" y="5805264"/>
                        <a:ext cx="2030808" cy="400110"/>
                      </a:xfrm>
                      <a:prstGeom prst="rect">
                        <a:avLst/>
                      </a:prstGeom>
                      <a:noFill/>
                      <a:ln>
                        <a:noFill/>
                      </a:ln>
                      <a:extLst/>
                    </p:spPr>
                  </p:pic>
                </p:oleObj>
              </mc:Fallback>
            </mc:AlternateContent>
          </a:graphicData>
        </a:graphic>
      </p:graphicFrame>
      <p:pic>
        <p:nvPicPr>
          <p:cNvPr id="32" name="Picture 31"/>
          <p:cNvPicPr>
            <a:picLocks noChangeAspect="1"/>
          </p:cNvPicPr>
          <p:nvPr/>
        </p:nvPicPr>
        <p:blipFill rotWithShape="1">
          <a:blip r:embed="rId11" cstate="print">
            <a:extLst>
              <a:ext uri="{28A0092B-C50C-407E-A947-70E740481C1C}">
                <a14:useLocalDpi xmlns:a14="http://schemas.microsoft.com/office/drawing/2010/main" val="0"/>
              </a:ext>
            </a:extLst>
          </a:blip>
          <a:srcRect r="8235"/>
          <a:stretch/>
        </p:blipFill>
        <p:spPr>
          <a:xfrm>
            <a:off x="557290" y="764704"/>
            <a:ext cx="4374750" cy="3432447"/>
          </a:xfrm>
          <a:prstGeom prst="rect">
            <a:avLst/>
          </a:prstGeom>
        </p:spPr>
      </p:pic>
      <p:sp>
        <p:nvSpPr>
          <p:cNvPr id="33" name="TextBox 32"/>
          <p:cNvSpPr txBox="1"/>
          <p:nvPr/>
        </p:nvSpPr>
        <p:spPr>
          <a:xfrm>
            <a:off x="323528" y="3908573"/>
            <a:ext cx="2114373" cy="338554"/>
          </a:xfrm>
          <a:prstGeom prst="rect">
            <a:avLst/>
          </a:prstGeom>
          <a:noFill/>
        </p:spPr>
        <p:txBody>
          <a:bodyPr wrap="square" rtlCol="0">
            <a:spAutoFit/>
          </a:bodyPr>
          <a:lstStyle/>
          <a:p>
            <a:pPr algn="ctr"/>
            <a:r>
              <a:rPr lang="en-US" sz="1600" dirty="0" smtClean="0">
                <a:solidFill>
                  <a:srgbClr val="000000"/>
                </a:solidFill>
                <a:latin typeface="Calibri" pitchFamily="34" charset="0"/>
                <a:cs typeface="Calibri" pitchFamily="34" charset="0"/>
              </a:rPr>
              <a:t>2</a:t>
            </a:r>
            <a:r>
              <a:rPr lang="en-US" sz="1600" baseline="30000" dirty="0" smtClean="0">
                <a:solidFill>
                  <a:srgbClr val="000000"/>
                </a:solidFill>
                <a:latin typeface="Calibri" pitchFamily="34" charset="0"/>
                <a:cs typeface="Calibri" pitchFamily="34" charset="0"/>
              </a:rPr>
              <a:t>nd</a:t>
            </a:r>
            <a:r>
              <a:rPr lang="en-US" sz="1600" dirty="0" smtClean="0">
                <a:solidFill>
                  <a:srgbClr val="000000"/>
                </a:solidFill>
                <a:latin typeface="Calibri" pitchFamily="34" charset="0"/>
                <a:cs typeface="Calibri" pitchFamily="34" charset="0"/>
              </a:rPr>
              <a:t> dipole cavity band</a:t>
            </a:r>
            <a:endParaRPr lang="de-DE" sz="1600" dirty="0">
              <a:solidFill>
                <a:srgbClr val="000000"/>
              </a:solidFill>
              <a:latin typeface="Calibri" pitchFamily="34" charset="0"/>
              <a:cs typeface="Calibri" pitchFamily="34" charset="0"/>
            </a:endParaRPr>
          </a:p>
        </p:txBody>
      </p:sp>
      <p:pic>
        <p:nvPicPr>
          <p:cNvPr id="34" name="Picture 1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34934" y="908720"/>
            <a:ext cx="2553490" cy="3473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2384425" y="13018"/>
            <a:ext cx="3079750" cy="914400"/>
          </a:xfrm>
          <a:prstGeom prst="rect">
            <a:avLst/>
          </a:prstGeom>
          <a:solidFill>
            <a:schemeClr val="accent2"/>
          </a:solidFill>
          <a:ln w="9525">
            <a:noFill/>
            <a:miter lim="800000"/>
            <a:headEnd/>
            <a:tailEnd/>
          </a:ln>
          <a:effectLst/>
        </p:spPr>
        <p:txBody>
          <a:bodyPr>
            <a:spAutoFit/>
          </a:bodyPr>
          <a:lstStyle/>
          <a:p>
            <a:r>
              <a:rPr lang="en-GB" sz="5400" dirty="0">
                <a:solidFill>
                  <a:schemeClr val="bg1"/>
                </a:solidFill>
              </a:rPr>
              <a:t>Personnel</a:t>
            </a:r>
            <a:endParaRPr lang="en-US" sz="5400" dirty="0">
              <a:solidFill>
                <a:schemeClr val="bg1"/>
              </a:solidFill>
            </a:endParaRPr>
          </a:p>
        </p:txBody>
      </p:sp>
      <p:sp>
        <p:nvSpPr>
          <p:cNvPr id="134147" name="Text Box 3"/>
          <p:cNvSpPr txBox="1">
            <a:spLocks noChangeArrowheads="1"/>
          </p:cNvSpPr>
          <p:nvPr/>
        </p:nvSpPr>
        <p:spPr bwMode="auto">
          <a:xfrm>
            <a:off x="175578" y="927418"/>
            <a:ext cx="8888412" cy="6001643"/>
          </a:xfrm>
          <a:prstGeom prst="rect">
            <a:avLst/>
          </a:prstGeom>
          <a:noFill/>
          <a:ln w="9525">
            <a:noFill/>
            <a:miter lim="800000"/>
            <a:headEnd/>
            <a:tailEnd/>
          </a:ln>
          <a:effectLst/>
        </p:spPr>
        <p:txBody>
          <a:bodyPr>
            <a:spAutoFit/>
          </a:bodyPr>
          <a:lstStyle/>
          <a:p>
            <a:pPr algn="l"/>
            <a:r>
              <a:rPr lang="en-GB" sz="2400" u="sng" dirty="0"/>
              <a:t>PDRAs</a:t>
            </a:r>
            <a:r>
              <a:rPr lang="en-GB" sz="2400" dirty="0"/>
              <a:t>: </a:t>
            </a:r>
            <a:r>
              <a:rPr lang="en-GB" sz="2400" i="1" dirty="0"/>
              <a:t>Ian Shinton (Univ. Manchester), Alessandro D’Elia (Univ. Manchester/CERN), </a:t>
            </a:r>
            <a:r>
              <a:rPr lang="en-US" sz="2400" b="0" dirty="0" smtClean="0"/>
              <a:t>Inna </a:t>
            </a:r>
            <a:r>
              <a:rPr lang="en-US" sz="2400" b="0" dirty="0" err="1" smtClean="0"/>
              <a:t>Nesmiyan</a:t>
            </a:r>
            <a:r>
              <a:rPr lang="en-US" sz="2400" b="0" dirty="0" smtClean="0"/>
              <a:t>, TBH</a:t>
            </a:r>
          </a:p>
          <a:p>
            <a:pPr algn="l"/>
            <a:r>
              <a:rPr lang="en-GB" sz="2400" i="1" dirty="0" smtClean="0"/>
              <a:t>                               </a:t>
            </a:r>
            <a:endParaRPr lang="en-GB" sz="2400" b="0" dirty="0"/>
          </a:p>
          <a:p>
            <a:pPr algn="l"/>
            <a:r>
              <a:rPr lang="en-GB" sz="2400" u="sng" dirty="0"/>
              <a:t>Ph.D. Students</a:t>
            </a:r>
            <a:r>
              <a:rPr lang="en-GB" sz="2400" dirty="0"/>
              <a:t>: </a:t>
            </a:r>
            <a:r>
              <a:rPr lang="en-GB" sz="2400" i="1" dirty="0"/>
              <a:t>Chris </a:t>
            </a:r>
            <a:r>
              <a:rPr lang="en-GB" sz="2400" i="1" dirty="0" err="1"/>
              <a:t>Glasman</a:t>
            </a:r>
            <a:r>
              <a:rPr lang="en-GB" sz="2400" i="1" dirty="0"/>
              <a:t>, Nawin Juntong, </a:t>
            </a:r>
            <a:r>
              <a:rPr lang="en-GB" sz="2400" i="1" dirty="0" smtClean="0"/>
              <a:t>Lee Carver, </a:t>
            </a:r>
            <a:r>
              <a:rPr lang="en-GB" sz="2400" i="1" dirty="0"/>
              <a:t>Narong Chanlek, Matthew </a:t>
            </a:r>
            <a:r>
              <a:rPr lang="en-GB" sz="2400" i="1" dirty="0" smtClean="0"/>
              <a:t>Fraser, Hugo Day , N</a:t>
            </a:r>
            <a:r>
              <a:rPr lang="en-GB" sz="2400" i="1" dirty="0"/>
              <a:t>. </a:t>
            </a:r>
            <a:r>
              <a:rPr lang="en-GB" sz="2400" i="1" dirty="0" smtClean="0"/>
              <a:t>Shipman</a:t>
            </a:r>
          </a:p>
          <a:p>
            <a:pPr algn="l"/>
            <a:endParaRPr lang="en-GB" sz="2400" dirty="0"/>
          </a:p>
          <a:p>
            <a:pPr algn="l"/>
            <a:r>
              <a:rPr lang="en-GB" sz="2400" dirty="0" smtClean="0"/>
              <a:t>Graduated PhD students: </a:t>
            </a:r>
            <a:r>
              <a:rPr lang="en-GB" sz="2400" b="0" dirty="0" err="1" smtClean="0"/>
              <a:t>Vasim</a:t>
            </a:r>
            <a:r>
              <a:rPr lang="en-GB" sz="2400" b="0" dirty="0" smtClean="0"/>
              <a:t> Khan (now CERN Fellow)</a:t>
            </a:r>
          </a:p>
          <a:p>
            <a:pPr algn="l"/>
            <a:r>
              <a:rPr lang="en-GB" sz="2400" dirty="0" smtClean="0"/>
              <a:t>Graduated </a:t>
            </a:r>
            <a:r>
              <a:rPr lang="en-GB" sz="2400" dirty="0"/>
              <a:t>MSc students: </a:t>
            </a:r>
            <a:r>
              <a:rPr lang="en-GB" sz="2400" b="0" dirty="0"/>
              <a:t>Narong Chanlek, Chris </a:t>
            </a:r>
            <a:r>
              <a:rPr lang="en-GB" sz="2400" b="0" dirty="0" err="1"/>
              <a:t>Glasman</a:t>
            </a:r>
            <a:r>
              <a:rPr lang="en-GB" sz="2400" b="0" dirty="0"/>
              <a:t> (Univ. Manchester) </a:t>
            </a:r>
          </a:p>
          <a:p>
            <a:pPr algn="l"/>
            <a:endParaRPr lang="en-GB" sz="2400" b="0" dirty="0"/>
          </a:p>
          <a:p>
            <a:pPr algn="l"/>
            <a:r>
              <a:rPr lang="en-GB" sz="2400" u="sng" dirty="0"/>
              <a:t>Collaborators</a:t>
            </a:r>
            <a:r>
              <a:rPr lang="en-GB" sz="2400" dirty="0"/>
              <a:t>:</a:t>
            </a:r>
            <a:r>
              <a:rPr lang="en-US" sz="2400" b="0" dirty="0"/>
              <a:t> </a:t>
            </a:r>
            <a:r>
              <a:rPr lang="en-GB" sz="2400" b="0" dirty="0"/>
              <a:t>Walter </a:t>
            </a:r>
            <a:r>
              <a:rPr lang="en-GB" sz="2400" b="0" dirty="0" err="1"/>
              <a:t>Wuensch</a:t>
            </a:r>
            <a:r>
              <a:rPr lang="en-GB" sz="2400" b="0" dirty="0" smtClean="0"/>
              <a:t>, Alexei </a:t>
            </a:r>
            <a:r>
              <a:rPr lang="en-GB" sz="2400" b="0" dirty="0" err="1" smtClean="0"/>
              <a:t>Grudiev</a:t>
            </a:r>
            <a:r>
              <a:rPr lang="en-GB" sz="2400" b="0" dirty="0" smtClean="0"/>
              <a:t>, </a:t>
            </a:r>
            <a:r>
              <a:rPr lang="en-GB" sz="2400" b="0" dirty="0"/>
              <a:t>Riccardo </a:t>
            </a:r>
            <a:r>
              <a:rPr lang="en-GB" sz="2400" b="0" dirty="0" err="1"/>
              <a:t>Zennaro</a:t>
            </a:r>
            <a:r>
              <a:rPr lang="en-GB" sz="2400" b="0" dirty="0"/>
              <a:t>, Germana Riddone (CERN), Nicoleta Baboi (DESY), Ulla van Rienen (Univ. Rostock), Mats </a:t>
            </a:r>
            <a:r>
              <a:rPr lang="en-GB" sz="2400" b="0" dirty="0" err="1" smtClean="0"/>
              <a:t>Lindroos</a:t>
            </a:r>
            <a:r>
              <a:rPr lang="en-GB" sz="2400" b="0" dirty="0" smtClean="0"/>
              <a:t>, Steve </a:t>
            </a:r>
            <a:r>
              <a:rPr lang="en-GB" sz="2400" b="0" dirty="0" err="1" smtClean="0"/>
              <a:t>Peggs</a:t>
            </a:r>
            <a:r>
              <a:rPr lang="en-GB" sz="2400" b="0" dirty="0"/>
              <a:t>,</a:t>
            </a:r>
            <a:r>
              <a:rPr lang="en-GB" sz="2400" b="0" dirty="0" smtClean="0"/>
              <a:t> </a:t>
            </a:r>
            <a:r>
              <a:rPr lang="en-GB" sz="2400" b="0" dirty="0"/>
              <a:t>Steve Molloy </a:t>
            </a:r>
            <a:r>
              <a:rPr lang="en-GB" sz="2400" b="0" dirty="0" smtClean="0"/>
              <a:t>(ESS), </a:t>
            </a:r>
            <a:r>
              <a:rPr lang="en-GB" sz="2400" b="0" dirty="0" err="1"/>
              <a:t>Toshiyasu</a:t>
            </a:r>
            <a:r>
              <a:rPr lang="en-GB" sz="2400" b="0" dirty="0"/>
              <a:t> Higo, (KEK), Graham Burt, Amos Dexter, Richard Carter (Univ. Lancaster), Valery Dolgashev (SLAC)</a:t>
            </a:r>
            <a:endParaRPr lang="en-GB" sz="2400" dirty="0"/>
          </a:p>
          <a:p>
            <a:pPr algn="l"/>
            <a:endParaRPr lang="en-GB"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idx="4294967295"/>
          </p:nvPr>
        </p:nvSpPr>
        <p:spPr>
          <a:xfrm>
            <a:off x="684213" y="0"/>
            <a:ext cx="7772400" cy="692696"/>
          </a:xfrm>
        </p:spPr>
        <p:txBody>
          <a:bodyPr/>
          <a:lstStyle/>
          <a:p>
            <a:pPr defTabSz="457200" eaLnBrk="1" hangingPunct="1"/>
            <a:r>
              <a:rPr lang="en-US" sz="3400" b="1" dirty="0" smtClean="0">
                <a:solidFill>
                  <a:schemeClr val="bg1"/>
                </a:solidFill>
                <a:latin typeface="Arial" pitchFamily="34" charset="0"/>
                <a:cs typeface="Arial" pitchFamily="34" charset="0"/>
              </a:rPr>
              <a:t>Direct Linear Regression</a:t>
            </a:r>
          </a:p>
        </p:txBody>
      </p:sp>
      <p:sp>
        <p:nvSpPr>
          <p:cNvPr id="20" name="Text Box 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cs typeface="Times New Roman" pitchFamily="18" charset="0"/>
              </a:rPr>
              <a:t>1.2 Direct Linear Regression</a:t>
            </a:r>
            <a:endParaRPr lang="en-US" sz="4000" dirty="0">
              <a:solidFill>
                <a:schemeClr val="bg1"/>
              </a:solidFill>
              <a:cs typeface="Times New Roman" pitchFamily="18" charset="0"/>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8617" t="3170" r="8594" b="49890"/>
          <a:stretch/>
        </p:blipFill>
        <p:spPr>
          <a:xfrm>
            <a:off x="4811848" y="4031881"/>
            <a:ext cx="3960440" cy="202454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r="8235"/>
          <a:stretch/>
        </p:blipFill>
        <p:spPr>
          <a:xfrm>
            <a:off x="631327" y="897686"/>
            <a:ext cx="4327545" cy="3395410"/>
          </a:xfrm>
          <a:prstGeom prst="rect">
            <a:avLst/>
          </a:prstGeom>
        </p:spPr>
      </p:pic>
      <p:sp>
        <p:nvSpPr>
          <p:cNvPr id="21" name="TextBox 20"/>
          <p:cNvSpPr txBox="1"/>
          <p:nvPr/>
        </p:nvSpPr>
        <p:spPr>
          <a:xfrm>
            <a:off x="571698" y="981363"/>
            <a:ext cx="784373" cy="430887"/>
          </a:xfrm>
          <a:prstGeom prst="rect">
            <a:avLst/>
          </a:prstGeom>
          <a:noFill/>
        </p:spPr>
        <p:txBody>
          <a:bodyPr wrap="square" rtlCol="0">
            <a:spAutoFit/>
          </a:bodyPr>
          <a:lstStyle/>
          <a:p>
            <a:pPr algn="ctr"/>
            <a:r>
              <a:rPr lang="en-US" sz="2200" b="1" dirty="0" smtClean="0">
                <a:solidFill>
                  <a:srgbClr val="0000FF"/>
                </a:solidFill>
                <a:latin typeface="Calibri" pitchFamily="34" charset="0"/>
                <a:cs typeface="Calibri" pitchFamily="34" charset="0"/>
              </a:rPr>
              <a:t>RSA</a:t>
            </a:r>
            <a:endParaRPr lang="de-DE" sz="2200" b="1" dirty="0">
              <a:solidFill>
                <a:srgbClr val="0000FF"/>
              </a:solidFill>
              <a:latin typeface="Calibri" pitchFamily="34" charset="0"/>
              <a:cs typeface="Calibri" pitchFamily="34" charset="0"/>
            </a:endParaRPr>
          </a:p>
        </p:txBody>
      </p:sp>
      <p:sp>
        <p:nvSpPr>
          <p:cNvPr id="22" name="TextBox 21"/>
          <p:cNvSpPr txBox="1"/>
          <p:nvPr/>
        </p:nvSpPr>
        <p:spPr>
          <a:xfrm>
            <a:off x="179512" y="3908573"/>
            <a:ext cx="2114373" cy="338554"/>
          </a:xfrm>
          <a:prstGeom prst="rect">
            <a:avLst/>
          </a:prstGeom>
          <a:noFill/>
        </p:spPr>
        <p:txBody>
          <a:bodyPr wrap="square" rtlCol="0">
            <a:spAutoFit/>
          </a:bodyPr>
          <a:lstStyle/>
          <a:p>
            <a:pPr algn="ctr"/>
            <a:r>
              <a:rPr lang="en-US" sz="1600" dirty="0" smtClean="0">
                <a:solidFill>
                  <a:srgbClr val="000000"/>
                </a:solidFill>
                <a:latin typeface="Calibri" pitchFamily="34" charset="0"/>
                <a:cs typeface="Calibri" pitchFamily="34" charset="0"/>
              </a:rPr>
              <a:t>2</a:t>
            </a:r>
            <a:r>
              <a:rPr lang="en-US" sz="1600" baseline="30000" dirty="0" smtClean="0">
                <a:solidFill>
                  <a:srgbClr val="000000"/>
                </a:solidFill>
                <a:latin typeface="Calibri" pitchFamily="34" charset="0"/>
                <a:cs typeface="Calibri" pitchFamily="34" charset="0"/>
              </a:rPr>
              <a:t>nd</a:t>
            </a:r>
            <a:r>
              <a:rPr lang="en-US" sz="1600" dirty="0" smtClean="0">
                <a:solidFill>
                  <a:srgbClr val="000000"/>
                </a:solidFill>
                <a:latin typeface="Calibri" pitchFamily="34" charset="0"/>
                <a:cs typeface="Calibri" pitchFamily="34" charset="0"/>
              </a:rPr>
              <a:t> dipole cavity band</a:t>
            </a:r>
            <a:endParaRPr lang="de-DE" sz="1600" dirty="0">
              <a:solidFill>
                <a:srgbClr val="000000"/>
              </a:solidFill>
              <a:latin typeface="Calibri" pitchFamily="34" charset="0"/>
              <a:cs typeface="Calibri" pitchFamily="34" charset="0"/>
            </a:endParaRPr>
          </a:p>
        </p:txBody>
      </p:sp>
      <p:pic>
        <p:nvPicPr>
          <p:cNvPr id="23" name="Picture 22"/>
          <p:cNvPicPr>
            <a:picLocks noChangeAspect="1"/>
          </p:cNvPicPr>
          <p:nvPr/>
        </p:nvPicPr>
        <p:blipFill rotWithShape="1">
          <a:blip r:embed="rId5" cstate="print">
            <a:extLst>
              <a:ext uri="{28A0092B-C50C-407E-A947-70E740481C1C}">
                <a14:useLocalDpi xmlns:a14="http://schemas.microsoft.com/office/drawing/2010/main" val="0"/>
              </a:ext>
            </a:extLst>
          </a:blip>
          <a:srcRect l="3935" r="7951"/>
          <a:stretch/>
        </p:blipFill>
        <p:spPr>
          <a:xfrm>
            <a:off x="5517947" y="837347"/>
            <a:ext cx="2932641" cy="2496154"/>
          </a:xfrm>
          <a:prstGeom prst="rect">
            <a:avLst/>
          </a:prstGeom>
        </p:spPr>
      </p:pic>
      <p:sp>
        <p:nvSpPr>
          <p:cNvPr id="24" name="Text Box 290"/>
          <p:cNvSpPr txBox="1">
            <a:spLocks noChangeArrowheads="1"/>
          </p:cNvSpPr>
          <p:nvPr/>
        </p:nvSpPr>
        <p:spPr bwMode="auto">
          <a:xfrm>
            <a:off x="467544" y="4657095"/>
            <a:ext cx="39081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marL="225425" indent="-225425">
              <a:spcBef>
                <a:spcPct val="50000"/>
              </a:spcBef>
              <a:buFont typeface="Arial" pitchFamily="34" charset="0"/>
              <a:buChar char="•"/>
            </a:pPr>
            <a:r>
              <a:rPr lang="en-US" sz="2000" b="1" dirty="0">
                <a:latin typeface="Calibri" pitchFamily="34" charset="0"/>
                <a:cs typeface="Calibri" pitchFamily="34" charset="0"/>
              </a:rPr>
              <a:t>Direct Linear Regression (DLR)</a:t>
            </a:r>
          </a:p>
        </p:txBody>
      </p:sp>
      <p:graphicFrame>
        <p:nvGraphicFramePr>
          <p:cNvPr id="25" name="Object 5"/>
          <p:cNvGraphicFramePr>
            <a:graphicFrameLocks noChangeAspect="1"/>
          </p:cNvGraphicFramePr>
          <p:nvPr>
            <p:extLst>
              <p:ext uri="{D42A27DB-BD31-4B8C-83A1-F6EECF244321}">
                <p14:modId xmlns:p14="http://schemas.microsoft.com/office/powerpoint/2010/main" val="1522865063"/>
              </p:ext>
            </p:extLst>
          </p:nvPr>
        </p:nvGraphicFramePr>
        <p:xfrm>
          <a:off x="1184622" y="5226356"/>
          <a:ext cx="1859330" cy="441637"/>
        </p:xfrm>
        <a:graphic>
          <a:graphicData uri="http://schemas.openxmlformats.org/presentationml/2006/ole">
            <mc:AlternateContent xmlns:mc="http://schemas.openxmlformats.org/markup-compatibility/2006">
              <mc:Choice xmlns:v="urn:schemas-microsoft-com:vml" Requires="v">
                <p:oleObj spid="_x0000_s411660" name="Equation" r:id="rId6" imgW="927100" imgH="228600" progId="Equation.3">
                  <p:embed/>
                </p:oleObj>
              </mc:Choice>
              <mc:Fallback>
                <p:oleObj name="Equation" r:id="rId6" imgW="9271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84622" y="5226356"/>
                        <a:ext cx="1859330" cy="441637"/>
                      </a:xfrm>
                      <a:prstGeom prst="rect">
                        <a:avLst/>
                      </a:prstGeom>
                      <a:noFill/>
                      <a:ln>
                        <a:noFill/>
                      </a:ln>
                      <a:extLst/>
                    </p:spPr>
                  </p:pic>
                </p:oleObj>
              </mc:Fallback>
            </mc:AlternateContent>
          </a:graphicData>
        </a:graphic>
      </p:graphicFrame>
      <p:pic>
        <p:nvPicPr>
          <p:cNvPr id="26"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09107" y="6125898"/>
            <a:ext cx="1070602" cy="41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1033745" y="5733256"/>
            <a:ext cx="2520280" cy="646331"/>
          </a:xfrm>
          <a:prstGeom prst="rect">
            <a:avLst/>
          </a:prstGeom>
          <a:noFill/>
        </p:spPr>
        <p:txBody>
          <a:bodyPr wrap="square" rtlCol="0">
            <a:spAutoFit/>
          </a:bodyPr>
          <a:lstStyle/>
          <a:p>
            <a:r>
              <a:rPr lang="en-US" b="1" i="1" dirty="0" smtClean="0">
                <a:latin typeface="+mn-lt"/>
                <a:cs typeface="Calibri" pitchFamily="34" charset="0"/>
              </a:rPr>
              <a:t>A</a:t>
            </a:r>
            <a:r>
              <a:rPr lang="en-US" dirty="0" smtClean="0">
                <a:latin typeface="+mn-lt"/>
                <a:cs typeface="Calibri" pitchFamily="34" charset="0"/>
              </a:rPr>
              <a:t>: </a:t>
            </a:r>
            <a:r>
              <a:rPr lang="en-US" dirty="0" smtClean="0">
                <a:latin typeface="Calibri" pitchFamily="34" charset="0"/>
                <a:cs typeface="Calibri" pitchFamily="34" charset="0"/>
              </a:rPr>
              <a:t>spectra matrix</a:t>
            </a:r>
          </a:p>
          <a:p>
            <a:r>
              <a:rPr lang="en-US" b="1" i="1" dirty="0" smtClean="0">
                <a:latin typeface="+mn-lt"/>
                <a:cs typeface="Calibri" pitchFamily="34" charset="0"/>
              </a:rPr>
              <a:t>B</a:t>
            </a:r>
            <a:r>
              <a:rPr lang="en-US" dirty="0" smtClean="0">
                <a:latin typeface="+mn-lt"/>
                <a:cs typeface="Calibri" pitchFamily="34" charset="0"/>
              </a:rPr>
              <a:t>: </a:t>
            </a:r>
            <a:r>
              <a:rPr lang="en-US" dirty="0" smtClean="0">
                <a:latin typeface="Calibri" pitchFamily="34" charset="0"/>
                <a:cs typeface="Calibri" pitchFamily="34" charset="0"/>
              </a:rPr>
              <a:t>beam position matrix</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cs typeface="Times New Roman" pitchFamily="18" charset="0"/>
              </a:rPr>
              <a:t>1.2 Singular Value </a:t>
            </a:r>
            <a:r>
              <a:rPr lang="en-GB" sz="4000" dirty="0" err="1" smtClean="0">
                <a:solidFill>
                  <a:schemeClr val="bg1"/>
                </a:solidFill>
                <a:cs typeface="Times New Roman" pitchFamily="18" charset="0"/>
              </a:rPr>
              <a:t>Decompostion</a:t>
            </a:r>
            <a:endParaRPr lang="en-US" sz="4000" dirty="0">
              <a:solidFill>
                <a:schemeClr val="bg1"/>
              </a:solidFill>
              <a:cs typeface="Times New Roman" pitchFamily="18" charset="0"/>
            </a:endParaRPr>
          </a:p>
        </p:txBody>
      </p:sp>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8599" t="3060" r="8924" b="50091"/>
          <a:stretch/>
        </p:blipFill>
        <p:spPr>
          <a:xfrm>
            <a:off x="5920090" y="4941168"/>
            <a:ext cx="2986359" cy="1452409"/>
          </a:xfrm>
          <a:prstGeom prst="rect">
            <a:avLst/>
          </a:prstGeom>
        </p:spPr>
      </p:pic>
      <p:pic>
        <p:nvPicPr>
          <p:cNvPr id="20" name="Picture 19"/>
          <p:cNvPicPr>
            <a:picLocks noChangeAspect="1"/>
          </p:cNvPicPr>
          <p:nvPr/>
        </p:nvPicPr>
        <p:blipFill rotWithShape="1">
          <a:blip r:embed="rId4" cstate="print">
            <a:extLst>
              <a:ext uri="{28A0092B-C50C-407E-A947-70E740481C1C}">
                <a14:useLocalDpi xmlns:a14="http://schemas.microsoft.com/office/drawing/2010/main" val="0"/>
              </a:ext>
            </a:extLst>
          </a:blip>
          <a:srcRect r="8235"/>
          <a:stretch/>
        </p:blipFill>
        <p:spPr>
          <a:xfrm>
            <a:off x="631328" y="753669"/>
            <a:ext cx="4156696" cy="3261361"/>
          </a:xfrm>
          <a:prstGeom prst="rect">
            <a:avLst/>
          </a:prstGeom>
        </p:spPr>
      </p:pic>
      <p:sp>
        <p:nvSpPr>
          <p:cNvPr id="28" name="TextBox 27"/>
          <p:cNvSpPr txBox="1"/>
          <p:nvPr/>
        </p:nvSpPr>
        <p:spPr>
          <a:xfrm>
            <a:off x="571698" y="837347"/>
            <a:ext cx="784373" cy="430887"/>
          </a:xfrm>
          <a:prstGeom prst="rect">
            <a:avLst/>
          </a:prstGeom>
          <a:noFill/>
        </p:spPr>
        <p:txBody>
          <a:bodyPr wrap="square" rtlCol="0">
            <a:spAutoFit/>
          </a:bodyPr>
          <a:lstStyle/>
          <a:p>
            <a:pPr algn="ctr"/>
            <a:r>
              <a:rPr lang="en-US" sz="2200" b="1" dirty="0" smtClean="0">
                <a:solidFill>
                  <a:srgbClr val="0000FF"/>
                </a:solidFill>
                <a:latin typeface="Calibri" pitchFamily="34" charset="0"/>
                <a:cs typeface="Calibri" pitchFamily="34" charset="0"/>
              </a:rPr>
              <a:t>RSA</a:t>
            </a:r>
            <a:endParaRPr lang="de-DE" sz="2200" b="1" dirty="0">
              <a:solidFill>
                <a:srgbClr val="0000FF"/>
              </a:solidFill>
              <a:latin typeface="Calibri" pitchFamily="34" charset="0"/>
              <a:cs typeface="Calibri" pitchFamily="34" charset="0"/>
            </a:endParaRPr>
          </a:p>
        </p:txBody>
      </p:sp>
      <p:graphicFrame>
        <p:nvGraphicFramePr>
          <p:cNvPr id="29" name="Object 4"/>
          <p:cNvGraphicFramePr>
            <a:graphicFrameLocks noChangeAspect="1"/>
          </p:cNvGraphicFramePr>
          <p:nvPr>
            <p:extLst>
              <p:ext uri="{D42A27DB-BD31-4B8C-83A1-F6EECF244321}">
                <p14:modId xmlns:p14="http://schemas.microsoft.com/office/powerpoint/2010/main" val="373297922"/>
              </p:ext>
            </p:extLst>
          </p:nvPr>
        </p:nvGraphicFramePr>
        <p:xfrm>
          <a:off x="395524" y="5000432"/>
          <a:ext cx="1656184" cy="406560"/>
        </p:xfrm>
        <a:graphic>
          <a:graphicData uri="http://schemas.openxmlformats.org/presentationml/2006/ole">
            <mc:AlternateContent xmlns:mc="http://schemas.openxmlformats.org/markup-compatibility/2006">
              <mc:Choice xmlns:v="urn:schemas-microsoft-com:vml" Requires="v">
                <p:oleObj spid="_x0000_s412704" name="Equation" r:id="rId5" imgW="825500" imgH="203200" progId="Equation.3">
                  <p:embed/>
                </p:oleObj>
              </mc:Choice>
              <mc:Fallback>
                <p:oleObj name="Equation" r:id="rId5" imgW="825500" imgH="203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24" y="5000432"/>
                        <a:ext cx="1656184" cy="406560"/>
                      </a:xfrm>
                      <a:prstGeom prst="rect">
                        <a:avLst/>
                      </a:prstGeom>
                      <a:noFill/>
                      <a:ln>
                        <a:noFill/>
                      </a:ln>
                      <a:extLst/>
                    </p:spPr>
                  </p:pic>
                </p:oleObj>
              </mc:Fallback>
            </mc:AlternateContent>
          </a:graphicData>
        </a:graphic>
      </p:graphicFrame>
      <p:cxnSp>
        <p:nvCxnSpPr>
          <p:cNvPr id="30" name="Straight Arrow Connector 7"/>
          <p:cNvCxnSpPr>
            <a:cxnSpLocks noChangeShapeType="1"/>
          </p:cNvCxnSpPr>
          <p:nvPr/>
        </p:nvCxnSpPr>
        <p:spPr bwMode="auto">
          <a:xfrm>
            <a:off x="2051708" y="5262976"/>
            <a:ext cx="504056"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31" name="Object 8"/>
          <p:cNvGraphicFramePr>
            <a:graphicFrameLocks noChangeAspect="1"/>
          </p:cNvGraphicFramePr>
          <p:nvPr>
            <p:extLst>
              <p:ext uri="{D42A27DB-BD31-4B8C-83A1-F6EECF244321}">
                <p14:modId xmlns:p14="http://schemas.microsoft.com/office/powerpoint/2010/main" val="3807741410"/>
              </p:ext>
            </p:extLst>
          </p:nvPr>
        </p:nvGraphicFramePr>
        <p:xfrm>
          <a:off x="2575520" y="5031817"/>
          <a:ext cx="412304" cy="462317"/>
        </p:xfrm>
        <a:graphic>
          <a:graphicData uri="http://schemas.openxmlformats.org/presentationml/2006/ole">
            <mc:AlternateContent xmlns:mc="http://schemas.openxmlformats.org/markup-compatibility/2006">
              <mc:Choice xmlns:v="urn:schemas-microsoft-com:vml" Requires="v">
                <p:oleObj spid="_x0000_s412705" name="Equation" r:id="rId7" imgW="203112" imgH="228501" progId="Equation.3">
                  <p:embed/>
                </p:oleObj>
              </mc:Choice>
              <mc:Fallback>
                <p:oleObj name="Equation" r:id="rId7" imgW="203112" imgH="22850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75520" y="5031817"/>
                        <a:ext cx="412304" cy="462317"/>
                      </a:xfrm>
                      <a:prstGeom prst="rect">
                        <a:avLst/>
                      </a:prstGeom>
                      <a:noFill/>
                      <a:ln>
                        <a:noFill/>
                      </a:ln>
                      <a:extLst/>
                    </p:spPr>
                  </p:pic>
                </p:oleObj>
              </mc:Fallback>
            </mc:AlternateContent>
          </a:graphicData>
        </a:graphic>
      </p:graphicFrame>
      <p:graphicFrame>
        <p:nvGraphicFramePr>
          <p:cNvPr id="32" name="Object 9"/>
          <p:cNvGraphicFramePr>
            <a:graphicFrameLocks noChangeAspect="1"/>
          </p:cNvGraphicFramePr>
          <p:nvPr>
            <p:extLst>
              <p:ext uri="{D42A27DB-BD31-4B8C-83A1-F6EECF244321}">
                <p14:modId xmlns:p14="http://schemas.microsoft.com/office/powerpoint/2010/main" val="2974760184"/>
              </p:ext>
            </p:extLst>
          </p:nvPr>
        </p:nvGraphicFramePr>
        <p:xfrm>
          <a:off x="353865" y="5619475"/>
          <a:ext cx="2273919" cy="448008"/>
        </p:xfrm>
        <a:graphic>
          <a:graphicData uri="http://schemas.openxmlformats.org/presentationml/2006/ole">
            <mc:AlternateContent xmlns:mc="http://schemas.openxmlformats.org/markup-compatibility/2006">
              <mc:Choice xmlns:v="urn:schemas-microsoft-com:vml" Requires="v">
                <p:oleObj spid="_x0000_s412706" name="Equation" r:id="rId9" imgW="1117600" imgH="228600" progId="Equation.3">
                  <p:embed/>
                </p:oleObj>
              </mc:Choice>
              <mc:Fallback>
                <p:oleObj name="Equation" r:id="rId9" imgW="11176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865" y="5619475"/>
                        <a:ext cx="2273919" cy="448008"/>
                      </a:xfrm>
                      <a:prstGeom prst="rect">
                        <a:avLst/>
                      </a:prstGeom>
                      <a:noFill/>
                      <a:ln>
                        <a:noFill/>
                      </a:ln>
                      <a:extLst/>
                    </p:spPr>
                  </p:pic>
                </p:oleObj>
              </mc:Fallback>
            </mc:AlternateContent>
          </a:graphicData>
        </a:graphic>
      </p:graphicFrame>
      <p:sp>
        <p:nvSpPr>
          <p:cNvPr id="33" name="Text Box 290"/>
          <p:cNvSpPr txBox="1">
            <a:spLocks noChangeArrowheads="1"/>
          </p:cNvSpPr>
          <p:nvPr/>
        </p:nvSpPr>
        <p:spPr bwMode="auto">
          <a:xfrm>
            <a:off x="288346" y="4437112"/>
            <a:ext cx="233943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marL="225425" indent="-225425">
              <a:spcBef>
                <a:spcPct val="50000"/>
              </a:spcBef>
              <a:buFont typeface="Arial" pitchFamily="34" charset="0"/>
              <a:buChar char="•"/>
            </a:pPr>
            <a:r>
              <a:rPr lang="en-US" sz="2200" b="1" dirty="0" smtClean="0">
                <a:solidFill>
                  <a:srgbClr val="000000"/>
                </a:solidFill>
                <a:latin typeface="Calibri" pitchFamily="34" charset="0"/>
                <a:cs typeface="Calibri" pitchFamily="34" charset="0"/>
              </a:rPr>
              <a:t>Two steps</a:t>
            </a:r>
            <a:endParaRPr lang="en-US" sz="2200" b="1" dirty="0">
              <a:solidFill>
                <a:srgbClr val="000000"/>
              </a:solidFill>
              <a:latin typeface="Calibri" pitchFamily="34" charset="0"/>
              <a:cs typeface="Calibri" pitchFamily="34" charset="0"/>
            </a:endParaRPr>
          </a:p>
        </p:txBody>
      </p:sp>
      <p:sp>
        <p:nvSpPr>
          <p:cNvPr id="34" name="TextBox 33"/>
          <p:cNvSpPr txBox="1"/>
          <p:nvPr/>
        </p:nvSpPr>
        <p:spPr>
          <a:xfrm>
            <a:off x="154987" y="3691976"/>
            <a:ext cx="2114373" cy="338554"/>
          </a:xfrm>
          <a:prstGeom prst="rect">
            <a:avLst/>
          </a:prstGeom>
          <a:noFill/>
        </p:spPr>
        <p:txBody>
          <a:bodyPr wrap="square" rtlCol="0">
            <a:spAutoFit/>
          </a:bodyPr>
          <a:lstStyle/>
          <a:p>
            <a:pPr algn="ctr"/>
            <a:r>
              <a:rPr lang="en-US" sz="1600" dirty="0" smtClean="0">
                <a:solidFill>
                  <a:srgbClr val="000000"/>
                </a:solidFill>
                <a:latin typeface="Calibri" pitchFamily="34" charset="0"/>
                <a:cs typeface="Calibri" pitchFamily="34" charset="0"/>
              </a:rPr>
              <a:t>2</a:t>
            </a:r>
            <a:r>
              <a:rPr lang="en-US" sz="1600" baseline="30000" dirty="0" smtClean="0">
                <a:solidFill>
                  <a:srgbClr val="000000"/>
                </a:solidFill>
                <a:latin typeface="Calibri" pitchFamily="34" charset="0"/>
                <a:cs typeface="Calibri" pitchFamily="34" charset="0"/>
              </a:rPr>
              <a:t>nd</a:t>
            </a:r>
            <a:r>
              <a:rPr lang="en-US" sz="1600" dirty="0" smtClean="0">
                <a:solidFill>
                  <a:srgbClr val="000000"/>
                </a:solidFill>
                <a:latin typeface="Calibri" pitchFamily="34" charset="0"/>
                <a:cs typeface="Calibri" pitchFamily="34" charset="0"/>
              </a:rPr>
              <a:t> dipole cavity band</a:t>
            </a:r>
            <a:endParaRPr lang="de-DE" sz="1600" dirty="0">
              <a:solidFill>
                <a:srgbClr val="000000"/>
              </a:solidFill>
              <a:latin typeface="Calibri" pitchFamily="34" charset="0"/>
              <a:cs typeface="Calibri" pitchFamily="34" charset="0"/>
            </a:endParaRPr>
          </a:p>
        </p:txBody>
      </p:sp>
      <p:pic>
        <p:nvPicPr>
          <p:cNvPr id="35" name="Picture 34"/>
          <p:cNvPicPr>
            <a:picLocks noChangeAspect="1"/>
          </p:cNvPicPr>
          <p:nvPr/>
        </p:nvPicPr>
        <p:blipFill rotWithShape="1">
          <a:blip r:embed="rId11" cstate="print">
            <a:extLst>
              <a:ext uri="{28A0092B-C50C-407E-A947-70E740481C1C}">
                <a14:useLocalDpi xmlns:a14="http://schemas.microsoft.com/office/drawing/2010/main" val="0"/>
              </a:ext>
            </a:extLst>
          </a:blip>
          <a:srcRect l="8884" t="3060" r="8677" b="50055"/>
          <a:stretch/>
        </p:blipFill>
        <p:spPr>
          <a:xfrm>
            <a:off x="5920090" y="3394527"/>
            <a:ext cx="2986359" cy="1452409"/>
          </a:xfrm>
          <a:prstGeom prst="rect">
            <a:avLst/>
          </a:prstGeom>
        </p:spPr>
      </p:pic>
      <p:pic>
        <p:nvPicPr>
          <p:cNvPr id="36"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292080" y="6181736"/>
            <a:ext cx="1070602" cy="41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54119" y="4181114"/>
            <a:ext cx="2334647" cy="2000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7107235" y="3383994"/>
            <a:ext cx="612068" cy="276999"/>
          </a:xfrm>
          <a:prstGeom prst="rect">
            <a:avLst/>
          </a:prstGeom>
          <a:solidFill>
            <a:srgbClr val="FFFF00"/>
          </a:solidFill>
        </p:spPr>
        <p:txBody>
          <a:bodyPr wrap="square" lIns="0" tIns="0" rIns="0" bIns="0" rtlCol="0">
            <a:spAutoFit/>
          </a:bodyPr>
          <a:lstStyle/>
          <a:p>
            <a:pPr algn="ctr"/>
            <a:r>
              <a:rPr lang="en-US" b="1" dirty="0" err="1" smtClean="0">
                <a:solidFill>
                  <a:srgbClr val="000000"/>
                </a:solidFill>
                <a:latin typeface="Calibri" pitchFamily="34" charset="0"/>
                <a:cs typeface="Calibri" pitchFamily="34" charset="0"/>
              </a:rPr>
              <a:t>Calib</a:t>
            </a:r>
            <a:r>
              <a:rPr lang="en-US" b="1" dirty="0" smtClean="0">
                <a:solidFill>
                  <a:srgbClr val="000000"/>
                </a:solidFill>
                <a:latin typeface="Calibri" pitchFamily="34" charset="0"/>
                <a:cs typeface="Calibri" pitchFamily="34" charset="0"/>
              </a:rPr>
              <a:t>.</a:t>
            </a:r>
            <a:endParaRPr lang="de-DE" b="1" dirty="0">
              <a:solidFill>
                <a:srgbClr val="000000"/>
              </a:solidFill>
              <a:latin typeface="Calibri" pitchFamily="34" charset="0"/>
              <a:cs typeface="Calibri" pitchFamily="34" charset="0"/>
            </a:endParaRPr>
          </a:p>
        </p:txBody>
      </p:sp>
      <p:sp>
        <p:nvSpPr>
          <p:cNvPr id="39" name="TextBox 38"/>
          <p:cNvSpPr txBox="1"/>
          <p:nvPr/>
        </p:nvSpPr>
        <p:spPr>
          <a:xfrm>
            <a:off x="7213855" y="6185571"/>
            <a:ext cx="576064" cy="276999"/>
          </a:xfrm>
          <a:prstGeom prst="rect">
            <a:avLst/>
          </a:prstGeom>
          <a:solidFill>
            <a:srgbClr val="FFFF00"/>
          </a:solidFill>
        </p:spPr>
        <p:txBody>
          <a:bodyPr wrap="square" lIns="0" tIns="0" rIns="0" bIns="0" rtlCol="0">
            <a:spAutoFit/>
          </a:bodyPr>
          <a:lstStyle/>
          <a:p>
            <a:pPr algn="ctr"/>
            <a:r>
              <a:rPr lang="en-US" b="1" dirty="0" smtClean="0">
                <a:solidFill>
                  <a:srgbClr val="000000"/>
                </a:solidFill>
                <a:latin typeface="Calibri" pitchFamily="34" charset="0"/>
                <a:cs typeface="Calibri" pitchFamily="34" charset="0"/>
              </a:rPr>
              <a:t>Valid.</a:t>
            </a:r>
            <a:endParaRPr lang="de-DE" b="1" dirty="0">
              <a:solidFill>
                <a:srgbClr val="000000"/>
              </a:solidFill>
              <a:latin typeface="Calibri" pitchFamily="34" charset="0"/>
              <a:cs typeface="Calibri" pitchFamily="34" charset="0"/>
            </a:endParaRPr>
          </a:p>
        </p:txBody>
      </p:sp>
      <p:pic>
        <p:nvPicPr>
          <p:cNvPr id="40" name="Picture 39"/>
          <p:cNvPicPr>
            <a:picLocks noChangeAspect="1"/>
          </p:cNvPicPr>
          <p:nvPr/>
        </p:nvPicPr>
        <p:blipFill rotWithShape="1">
          <a:blip r:embed="rId14" cstate="print">
            <a:extLst>
              <a:ext uri="{28A0092B-C50C-407E-A947-70E740481C1C}">
                <a14:useLocalDpi xmlns:a14="http://schemas.microsoft.com/office/drawing/2010/main" val="0"/>
              </a:ext>
            </a:extLst>
          </a:blip>
          <a:srcRect l="3935" r="7951"/>
          <a:stretch/>
        </p:blipFill>
        <p:spPr>
          <a:xfrm>
            <a:off x="5602819" y="865000"/>
            <a:ext cx="2594989" cy="2208757"/>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08574" cy="1340768"/>
          </a:xfrm>
          <a:prstGeom prst="rect">
            <a:avLst/>
          </a:prstGeom>
          <a:solidFill>
            <a:srgbClr val="0000FF"/>
          </a:solidFill>
          <a:ln w="9525">
            <a:noFill/>
            <a:miter lim="800000"/>
            <a:headEnd/>
            <a:tailEnd/>
          </a:ln>
          <a:effectLst/>
        </p:spPr>
        <p:txBody>
          <a:bodyPr anchor="ctr"/>
          <a:lstStyle/>
          <a:p>
            <a:pPr algn="ctr">
              <a:defRPr/>
            </a:pP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1.2 Concluding </a:t>
            </a: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Remarks on HOM  Third Harmonic Cavities</a:t>
            </a:r>
            <a:endParaRPr lang="en-US" sz="40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5" name="Rectangle 3"/>
          <p:cNvSpPr>
            <a:spLocks noChangeArrowheads="1"/>
          </p:cNvSpPr>
          <p:nvPr/>
        </p:nvSpPr>
        <p:spPr bwMode="auto">
          <a:xfrm>
            <a:off x="-35426" y="1340768"/>
            <a:ext cx="9144000" cy="5078313"/>
          </a:xfrm>
          <a:prstGeom prst="rect">
            <a:avLst/>
          </a:prstGeom>
          <a:noFill/>
          <a:ln w="9525">
            <a:noFill/>
            <a:miter lim="800000"/>
            <a:headEnd/>
            <a:tailEnd/>
          </a:ln>
        </p:spPr>
        <p:txBody>
          <a:bodyPr wrap="square">
            <a:spAutoFit/>
          </a:bodyPr>
          <a:lstStyle/>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ACC39</a:t>
            </a:r>
            <a:r>
              <a:rPr lang="en-GB" altLang="ko-KR" sz="2000" b="1" dirty="0">
                <a:latin typeface="Times New Roman" pitchFamily="18" charset="0"/>
                <a:ea typeface="Gulim" pitchFamily="34" charset="-127"/>
                <a:cs typeface="Times New Roman" pitchFamily="18" charset="0"/>
              </a:rPr>
              <a:t>, has been received by DESY, characterised at the CMTF, and subsequently installed at FLASH</a:t>
            </a:r>
            <a:r>
              <a:rPr lang="en-GB" altLang="ko-KR" sz="2000" b="1" dirty="0" smtClean="0">
                <a:latin typeface="Times New Roman" pitchFamily="18" charset="0"/>
                <a:ea typeface="Gulim" pitchFamily="34" charset="-127"/>
                <a:cs typeface="Times New Roman" pitchFamily="18" charset="0"/>
              </a:rPr>
              <a:t>.</a:t>
            </a:r>
            <a:br>
              <a:rPr lang="en-GB" altLang="ko-KR" sz="2000" b="1" dirty="0" smtClean="0">
                <a:latin typeface="Times New Roman" pitchFamily="18" charset="0"/>
                <a:ea typeface="Gulim" pitchFamily="34" charset="-127"/>
                <a:cs typeface="Times New Roman" pitchFamily="18" charset="0"/>
              </a:rPr>
            </a:br>
            <a:r>
              <a:rPr lang="en-GB" altLang="ko-KR" sz="2000" b="1" dirty="0" smtClean="0">
                <a:latin typeface="Times New Roman" pitchFamily="18" charset="0"/>
                <a:ea typeface="Gulim" pitchFamily="34" charset="-127"/>
                <a:cs typeface="Times New Roman" pitchFamily="18" charset="0"/>
              </a:rPr>
              <a:t> </a:t>
            </a:r>
            <a:endParaRPr lang="en-GB"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a:latin typeface="Times New Roman" pitchFamily="18" charset="0"/>
                <a:ea typeface="Gulim" pitchFamily="34" charset="-127"/>
                <a:cs typeface="Times New Roman" pitchFamily="18" charset="0"/>
              </a:rPr>
              <a:t> Beam tubes connecting cavities are above cut-off and allows for strong coupling between all 4 cavities –suite of simulations being used to characterise the coupling and sensitivity to geometrical perturbations</a:t>
            </a:r>
            <a:r>
              <a:rPr lang="en-GB" altLang="ko-KR" sz="2000" b="1" dirty="0" smtClean="0">
                <a:latin typeface="Times New Roman" pitchFamily="18" charset="0"/>
                <a:ea typeface="Gulim" pitchFamily="34" charset="-127"/>
                <a:cs typeface="Times New Roman" pitchFamily="18" charset="0"/>
              </a:rPr>
              <a:t>.</a:t>
            </a:r>
            <a:br>
              <a:rPr lang="en-GB" altLang="ko-KR" sz="2000" b="1" dirty="0" smtClean="0">
                <a:latin typeface="Times New Roman" pitchFamily="18" charset="0"/>
                <a:ea typeface="Gulim" pitchFamily="34" charset="-127"/>
                <a:cs typeface="Times New Roman" pitchFamily="18" charset="0"/>
              </a:rPr>
            </a:br>
            <a:endParaRPr lang="en-US"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US" altLang="ko-KR" sz="2000" b="1" dirty="0">
                <a:latin typeface="Times New Roman" pitchFamily="18" charset="0"/>
                <a:ea typeface="Gulim" pitchFamily="34" charset="-127"/>
                <a:cs typeface="Times New Roman" pitchFamily="18" charset="0"/>
              </a:rPr>
              <a:t>Experiments </a:t>
            </a:r>
            <a:r>
              <a:rPr lang="en-US" altLang="ko-KR" sz="2000" b="1" dirty="0" smtClean="0">
                <a:latin typeface="Times New Roman" pitchFamily="18" charset="0"/>
                <a:ea typeface="Gulim" pitchFamily="34" charset="-127"/>
                <a:cs typeface="Times New Roman" pitchFamily="18" charset="0"/>
              </a:rPr>
              <a:t>indicate trapped modes in 5</a:t>
            </a:r>
            <a:r>
              <a:rPr lang="en-US" altLang="ko-KR" sz="2000" b="1" baseline="30000" dirty="0" smtClean="0">
                <a:latin typeface="Times New Roman" pitchFamily="18" charset="0"/>
                <a:ea typeface="Gulim" pitchFamily="34" charset="-127"/>
                <a:cs typeface="Times New Roman" pitchFamily="18" charset="0"/>
              </a:rPr>
              <a:t>th</a:t>
            </a:r>
            <a:r>
              <a:rPr lang="en-US" altLang="ko-KR" sz="2000" b="1" dirty="0" smtClean="0">
                <a:latin typeface="Times New Roman" pitchFamily="18" charset="0"/>
                <a:ea typeface="Gulim" pitchFamily="34" charset="-127"/>
                <a:cs typeface="Times New Roman" pitchFamily="18" charset="0"/>
              </a:rPr>
              <a:t> band (~ 9GHz) and expected linear dependence.  Mode candidate for diagnostics? First systematic comparison of DLR </a:t>
            </a:r>
            <a:r>
              <a:rPr lang="en-US" altLang="ko-KR" sz="2000" b="1" dirty="0" err="1" smtClean="0">
                <a:latin typeface="Times New Roman" pitchFamily="18" charset="0"/>
                <a:ea typeface="Gulim" pitchFamily="34" charset="-127"/>
                <a:cs typeface="Times New Roman" pitchFamily="18" charset="0"/>
              </a:rPr>
              <a:t>vs</a:t>
            </a:r>
            <a:r>
              <a:rPr lang="en-US" altLang="ko-KR" sz="2000" b="1" dirty="0" smtClean="0">
                <a:latin typeface="Times New Roman" pitchFamily="18" charset="0"/>
                <a:ea typeface="Gulim" pitchFamily="34" charset="-127"/>
                <a:cs typeface="Times New Roman" pitchFamily="18" charset="0"/>
              </a:rPr>
              <a:t> SVD indicates consistent </a:t>
            </a:r>
            <a:r>
              <a:rPr lang="en-US" altLang="ko-KR" sz="2000" b="1" dirty="0" err="1" smtClean="0">
                <a:latin typeface="Times New Roman" pitchFamily="18" charset="0"/>
                <a:ea typeface="Gulim" pitchFamily="34" charset="-127"/>
                <a:cs typeface="Times New Roman" pitchFamily="18" charset="0"/>
              </a:rPr>
              <a:t>behaviour</a:t>
            </a:r>
            <a:r>
              <a:rPr lang="en-US" altLang="ko-KR" sz="2000" b="1" dirty="0" smtClean="0">
                <a:latin typeface="Times New Roman" pitchFamily="18" charset="0"/>
                <a:ea typeface="Gulim" pitchFamily="34" charset="-127"/>
                <a:cs typeface="Times New Roman" pitchFamily="18" charset="0"/>
              </a:rPr>
              <a:t>. (other candidates are based on modes which exist in the </a:t>
            </a:r>
            <a:r>
              <a:rPr lang="en-US" altLang="ko-KR" sz="2000" b="1" dirty="0" err="1" smtClean="0">
                <a:latin typeface="Times New Roman" pitchFamily="18" charset="0"/>
                <a:ea typeface="Gulim" pitchFamily="34" charset="-127"/>
                <a:cs typeface="Times New Roman" pitchFamily="18" charset="0"/>
              </a:rPr>
              <a:t>beampipe</a:t>
            </a:r>
            <a:r>
              <a:rPr lang="en-US" altLang="ko-KR" sz="2000" b="1" dirty="0" smtClean="0">
                <a:latin typeface="Times New Roman" pitchFamily="18" charset="0"/>
                <a:ea typeface="Gulim" pitchFamily="34" charset="-127"/>
                <a:cs typeface="Times New Roman" pitchFamily="18" charset="0"/>
              </a:rPr>
              <a:t> and stretch over the complete module)  </a:t>
            </a:r>
            <a:br>
              <a:rPr lang="en-US" altLang="ko-KR" sz="2000" b="1" dirty="0" smtClean="0">
                <a:latin typeface="Times New Roman" pitchFamily="18" charset="0"/>
                <a:ea typeface="Gulim" pitchFamily="34" charset="-127"/>
                <a:cs typeface="Times New Roman" pitchFamily="18" charset="0"/>
              </a:rPr>
            </a:br>
            <a:endParaRPr lang="en-GB"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a:latin typeface="Times New Roman" pitchFamily="18" charset="0"/>
                <a:ea typeface="Gulim" pitchFamily="34" charset="-127"/>
                <a:cs typeface="Times New Roman" pitchFamily="18" charset="0"/>
              </a:rPr>
              <a:t>HOM electronics will </a:t>
            </a:r>
            <a:r>
              <a:rPr lang="en-GB" altLang="ko-KR" sz="2000" b="1" dirty="0" smtClean="0">
                <a:latin typeface="Times New Roman" pitchFamily="18" charset="0"/>
                <a:ea typeface="Gulim" pitchFamily="34" charset="-127"/>
                <a:cs typeface="Times New Roman" pitchFamily="18" charset="0"/>
              </a:rPr>
              <a:t>be </a:t>
            </a:r>
            <a:r>
              <a:rPr lang="en-GB" altLang="ko-KR" sz="2000" b="1" dirty="0">
                <a:latin typeface="Times New Roman" pitchFamily="18" charset="0"/>
                <a:ea typeface="Gulim" pitchFamily="34" charset="-127"/>
                <a:cs typeface="Times New Roman" pitchFamily="18" charset="0"/>
              </a:rPr>
              <a:t>tested for 3.9 GHZ cavities in </a:t>
            </a:r>
            <a:r>
              <a:rPr lang="en-GB" altLang="ko-KR" sz="2000" b="1" dirty="0" smtClean="0">
                <a:latin typeface="Times New Roman" pitchFamily="18" charset="0"/>
                <a:ea typeface="Gulim" pitchFamily="34" charset="-127"/>
                <a:cs typeface="Times New Roman" pitchFamily="18" charset="0"/>
              </a:rPr>
              <a:t>2012.</a:t>
            </a:r>
          </a:p>
          <a:p>
            <a:pPr indent="-228600" algn="l">
              <a:buFont typeface="Wingdings" pitchFamily="2" charset="2"/>
              <a:buChar char="Ø"/>
              <a:tabLst>
                <a:tab pos="457200" algn="l"/>
              </a:tabLst>
            </a:pPr>
            <a:endParaRPr lang="en-GB"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Good overall progress!</a:t>
            </a:r>
            <a:br>
              <a:rPr lang="en-GB" altLang="ko-KR" sz="2000" b="1" dirty="0" smtClean="0">
                <a:latin typeface="Times New Roman" pitchFamily="18" charset="0"/>
                <a:ea typeface="Gulim" pitchFamily="34" charset="-127"/>
                <a:cs typeface="Times New Roman" pitchFamily="18" charset="0"/>
              </a:rPr>
            </a:br>
            <a:endParaRPr lang="fr-FR" altLang="ko-KR" sz="2400" dirty="0">
              <a:latin typeface="Arial" pitchFamily="34" charset="0"/>
              <a:ea typeface="Gulim" pitchFamily="34" charset="-127"/>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0" y="1028700"/>
            <a:ext cx="9144000" cy="2246769"/>
          </a:xfrm>
          <a:prstGeom prst="rect">
            <a:avLst/>
          </a:prstGeom>
          <a:noFill/>
          <a:ln w="9525">
            <a:noFill/>
            <a:miter lim="800000"/>
            <a:headEnd/>
            <a:tailEnd/>
          </a:ln>
        </p:spPr>
        <p:txBody>
          <a:bodyPr>
            <a:spAutoFit/>
          </a:bodyPr>
          <a:lstStyle/>
          <a:p>
            <a:pPr algn="l">
              <a:buFont typeface="Wingdings" pitchFamily="2" charset="2"/>
              <a:buChar char="Ø"/>
            </a:pPr>
            <a:r>
              <a:rPr lang="en-GB" sz="2000" dirty="0">
                <a:latin typeface="Times New Roman" pitchFamily="18" charset="0"/>
                <a:cs typeface="Times New Roman" pitchFamily="18" charset="0"/>
              </a:rPr>
              <a:t>I wish to express thanks for </a:t>
            </a:r>
            <a:r>
              <a:rPr lang="en-GB" sz="2000" dirty="0" smtClean="0">
                <a:latin typeface="Times New Roman" pitchFamily="18" charset="0"/>
                <a:cs typeface="Times New Roman" pitchFamily="18" charset="0"/>
              </a:rPr>
              <a:t>the organising committee for giving me this opportunity to report on the work of this task. </a:t>
            </a:r>
          </a:p>
          <a:p>
            <a:pPr algn="l">
              <a:buFont typeface="Wingdings" pitchFamily="2" charset="2"/>
              <a:buChar char="Ø"/>
            </a:pPr>
            <a:r>
              <a:rPr lang="en-GB" sz="2000" dirty="0" smtClean="0">
                <a:latin typeface="Times New Roman" pitchFamily="18" charset="0"/>
                <a:cs typeface="Times New Roman" pitchFamily="18" charset="0"/>
              </a:rPr>
              <a:t>I acknowledge </a:t>
            </a:r>
            <a:r>
              <a:rPr lang="en-GB" sz="2000" dirty="0">
                <a:latin typeface="Times New Roman" pitchFamily="18" charset="0"/>
                <a:cs typeface="Times New Roman" pitchFamily="18" charset="0"/>
              </a:rPr>
              <a:t>materials supplied, and/or many useful discussions with: N. Baboi, E. Vogel (DESY),  P. Zhang (University of Manchester/Cockcroft Inst./DESY) , I.R.R. Shinton (University of Manchester/Cockcroft Inst.), U. Van Rienen, H.-W. Glock, T. Flisgen (University of Rostock), S. Molloy (</a:t>
            </a:r>
            <a:r>
              <a:rPr lang="en-GB" sz="2000" dirty="0" smtClean="0">
                <a:latin typeface="Times New Roman" pitchFamily="18" charset="0"/>
                <a:cs typeface="Times New Roman" pitchFamily="18" charset="0"/>
              </a:rPr>
              <a:t>RHUL/ESS), </a:t>
            </a:r>
            <a:r>
              <a:rPr lang="en-GB" sz="2000" dirty="0">
                <a:latin typeface="Times New Roman" pitchFamily="18" charset="0"/>
                <a:cs typeface="Times New Roman" pitchFamily="18" charset="0"/>
              </a:rPr>
              <a:t>N. Eddy, T.N. </a:t>
            </a:r>
            <a:r>
              <a:rPr lang="en-GB" sz="2000" dirty="0" err="1">
                <a:latin typeface="Times New Roman" pitchFamily="18" charset="0"/>
                <a:cs typeface="Times New Roman" pitchFamily="18" charset="0"/>
              </a:rPr>
              <a:t>Khabiboulline</a:t>
            </a:r>
            <a:r>
              <a:rPr lang="en-GB" sz="2000" dirty="0">
                <a:latin typeface="Times New Roman" pitchFamily="18" charset="0"/>
                <a:cs typeface="Times New Roman" pitchFamily="18" charset="0"/>
              </a:rPr>
              <a:t> (FNAL).</a:t>
            </a:r>
          </a:p>
        </p:txBody>
      </p:sp>
      <p:sp>
        <p:nvSpPr>
          <p:cNvPr id="3" name="Rectangle 2"/>
          <p:cNvSpPr>
            <a:spLocks noChangeArrowheads="1"/>
          </p:cNvSpPr>
          <p:nvPr/>
        </p:nvSpPr>
        <p:spPr bwMode="auto">
          <a:xfrm>
            <a:off x="0" y="0"/>
            <a:ext cx="9144000" cy="952500"/>
          </a:xfrm>
          <a:prstGeom prst="rect">
            <a:avLst/>
          </a:prstGeom>
          <a:solidFill>
            <a:srgbClr val="0000FF"/>
          </a:solidFill>
          <a:ln w="9525">
            <a:noFill/>
            <a:miter lim="800000"/>
            <a:headEnd/>
            <a:tailEnd/>
          </a:ln>
          <a:effectLst/>
        </p:spPr>
        <p:txBody>
          <a:bodyPr anchor="ctr"/>
          <a:lstStyle/>
          <a:p>
            <a:pPr algn="ctr">
              <a:defRPr/>
            </a:pPr>
            <a:r>
              <a:rPr lang="en-GB" sz="4400" dirty="0">
                <a:solidFill>
                  <a:schemeClr val="bg1"/>
                </a:solidFill>
                <a:effectLst>
                  <a:outerShdw blurRad="38100" dist="38100" dir="2700000" algn="tl">
                    <a:srgbClr val="000000"/>
                  </a:outerShdw>
                </a:effectLst>
                <a:latin typeface="Times New Roman" pitchFamily="18" charset="0"/>
                <a:cs typeface="Times New Roman" pitchFamily="18" charset="0"/>
              </a:rPr>
              <a:t>Acknowledgements</a:t>
            </a:r>
            <a:endParaRPr lang="en-US" sz="44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4" name="Rectangle 2"/>
          <p:cNvSpPr>
            <a:spLocks noChangeArrowheads="1"/>
          </p:cNvSpPr>
          <p:nvPr/>
        </p:nvSpPr>
        <p:spPr bwMode="auto">
          <a:xfrm>
            <a:off x="0" y="3327400"/>
            <a:ext cx="9144000" cy="863600"/>
          </a:xfrm>
          <a:prstGeom prst="rect">
            <a:avLst/>
          </a:prstGeom>
          <a:solidFill>
            <a:srgbClr val="0000FF"/>
          </a:solidFill>
          <a:ln w="9525">
            <a:noFill/>
            <a:miter lim="800000"/>
            <a:headEnd/>
            <a:tailEnd/>
          </a:ln>
          <a:effectLst/>
        </p:spPr>
        <p:txBody>
          <a:bodyPr anchor="ctr"/>
          <a:lstStyle/>
          <a:p>
            <a:pPr algn="ctr">
              <a:defRPr/>
            </a:pPr>
            <a:r>
              <a:rPr lang="en-GB" sz="4400" dirty="0">
                <a:solidFill>
                  <a:schemeClr val="bg1"/>
                </a:solidFill>
                <a:effectLst>
                  <a:outerShdw blurRad="38100" dist="38100" dir="2700000" algn="tl">
                    <a:srgbClr val="000000"/>
                  </a:outerShdw>
                </a:effectLst>
                <a:latin typeface="Times New Roman" pitchFamily="18" charset="0"/>
                <a:cs typeface="Times New Roman" pitchFamily="18" charset="0"/>
              </a:rPr>
              <a:t>Publications</a:t>
            </a:r>
            <a:endParaRPr lang="en-US" sz="44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5" name="TextBox 3"/>
          <p:cNvSpPr txBox="1">
            <a:spLocks noChangeArrowheads="1"/>
          </p:cNvSpPr>
          <p:nvPr/>
        </p:nvSpPr>
        <p:spPr bwMode="auto">
          <a:xfrm>
            <a:off x="0" y="4256088"/>
            <a:ext cx="9144000" cy="2462213"/>
          </a:xfrm>
          <a:prstGeom prst="rect">
            <a:avLst/>
          </a:prstGeom>
          <a:noFill/>
          <a:ln w="9525">
            <a:noFill/>
            <a:miter lim="800000"/>
            <a:headEnd/>
            <a:tailEnd/>
          </a:ln>
        </p:spPr>
        <p:txBody>
          <a:bodyPr>
            <a:spAutoFit/>
          </a:bodyPr>
          <a:lstStyle/>
          <a:p>
            <a:pPr marL="342900" indent="-342900" algn="l">
              <a:buFontTx/>
              <a:buAutoNum type="arabicPeriod"/>
              <a:defRPr/>
            </a:pPr>
            <a:r>
              <a:rPr lang="en-GB" sz="1400" i="1" dirty="0">
                <a:latin typeface="Times New Roman" pitchFamily="18" charset="0"/>
                <a:cs typeface="Times New Roman" pitchFamily="18" charset="0"/>
              </a:rPr>
              <a:t>Higher Order Modes In Third Harmonic Cavities at FLASH</a:t>
            </a:r>
            <a:r>
              <a:rPr lang="en-GB" sz="1400" dirty="0">
                <a:latin typeface="Times New Roman" pitchFamily="18" charset="0"/>
                <a:cs typeface="Times New Roman" pitchFamily="18" charset="0"/>
              </a:rPr>
              <a:t>, I.R.R. Shinton, N. Baboi, T. Flisgen, H.W. Glock, R.M. Jones, U van Rienen, P. Zhang,  Proc. Of </a:t>
            </a:r>
            <a:r>
              <a:rPr lang="en-GB" sz="1400" dirty="0" err="1">
                <a:latin typeface="Times New Roman" pitchFamily="18" charset="0"/>
                <a:cs typeface="Times New Roman" pitchFamily="18" charset="0"/>
              </a:rPr>
              <a:t>Linac</a:t>
            </a:r>
            <a:r>
              <a:rPr lang="en-GB" sz="1400" dirty="0">
                <a:latin typeface="Times New Roman" pitchFamily="18" charset="0"/>
                <a:cs typeface="Times New Roman" pitchFamily="18" charset="0"/>
              </a:rPr>
              <a:t> 2010</a:t>
            </a:r>
          </a:p>
          <a:p>
            <a:pPr marL="342900" indent="-342900" algn="l">
              <a:buFontTx/>
              <a:buAutoNum type="arabicPeriod"/>
              <a:defRPr/>
            </a:pPr>
            <a:r>
              <a:rPr lang="en-GB" sz="1400" i="1" dirty="0">
                <a:latin typeface="Times New Roman" pitchFamily="18" charset="0"/>
                <a:cs typeface="Times New Roman" pitchFamily="18" charset="0"/>
              </a:rPr>
              <a:t>First Beam Spectra of SC Third Harmonic Cavity at FLASH, </a:t>
            </a:r>
            <a:r>
              <a:rPr lang="en-GB" sz="1400" dirty="0">
                <a:latin typeface="Times New Roman" pitchFamily="18" charset="0"/>
                <a:cs typeface="Times New Roman" pitchFamily="18" charset="0"/>
              </a:rPr>
              <a:t>P. Zhang, N. Baboi, T. Flisgen, H.W. Glock, R.M. Jones, B. Lorbeer, U van Rienen, I.R.R. Shinton, Proc. Of </a:t>
            </a:r>
            <a:r>
              <a:rPr lang="en-GB" sz="1400" dirty="0" err="1">
                <a:latin typeface="Times New Roman" pitchFamily="18" charset="0"/>
                <a:cs typeface="Times New Roman" pitchFamily="18" charset="0"/>
              </a:rPr>
              <a:t>Linac</a:t>
            </a:r>
            <a:r>
              <a:rPr lang="en-GB" sz="1400" dirty="0">
                <a:latin typeface="Times New Roman" pitchFamily="18" charset="0"/>
                <a:cs typeface="Times New Roman" pitchFamily="18" charset="0"/>
              </a:rPr>
              <a:t> 2010.</a:t>
            </a:r>
          </a:p>
          <a:p>
            <a:pPr marL="342900" indent="-342900" algn="l">
              <a:buFontTx/>
              <a:buAutoNum type="arabicPeriod"/>
              <a:defRPr/>
            </a:pPr>
            <a:r>
              <a:rPr lang="en-GB" sz="1400" i="1" dirty="0">
                <a:latin typeface="Times New Roman" pitchFamily="18" charset="0"/>
                <a:cs typeface="Times New Roman" pitchFamily="18" charset="0"/>
              </a:rPr>
              <a:t>SCRF Third Harmonic Cavity HOM Diagnostics and the Quest for High Gradient Cavities for XFEL and ILC,</a:t>
            </a:r>
            <a:r>
              <a:rPr lang="en-GB" sz="1400" dirty="0">
                <a:latin typeface="Times New Roman" pitchFamily="18" charset="0"/>
                <a:cs typeface="Times New Roman" pitchFamily="18" charset="0"/>
              </a:rPr>
              <a:t/>
            </a:r>
            <a:br>
              <a:rPr lang="en-GB" sz="1400" dirty="0">
                <a:latin typeface="Times New Roman" pitchFamily="18" charset="0"/>
                <a:cs typeface="Times New Roman" pitchFamily="18" charset="0"/>
              </a:rPr>
            </a:br>
            <a:r>
              <a:rPr lang="en-GB" sz="1400" dirty="0">
                <a:latin typeface="Times New Roman" pitchFamily="18" charset="0"/>
                <a:cs typeface="Times New Roman" pitchFamily="18" charset="0"/>
              </a:rPr>
              <a:t>By MEW Collaboration (R.M. Jones</a:t>
            </a:r>
            <a:r>
              <a:rPr lang="en-GB" sz="1400" i="1" dirty="0">
                <a:latin typeface="Times New Roman" pitchFamily="18" charset="0"/>
                <a:cs typeface="Times New Roman" pitchFamily="18" charset="0"/>
              </a:rPr>
              <a:t> </a:t>
            </a:r>
            <a:r>
              <a:rPr lang="en-GB" sz="1400" dirty="0">
                <a:latin typeface="Times New Roman" pitchFamily="18" charset="0"/>
                <a:cs typeface="Times New Roman" pitchFamily="18" charset="0"/>
              </a:rPr>
              <a:t>for the collaboration). 2010. 4pp. </a:t>
            </a:r>
            <a:br>
              <a:rPr lang="en-GB" sz="1400" dirty="0">
                <a:latin typeface="Times New Roman" pitchFamily="18" charset="0"/>
                <a:cs typeface="Times New Roman" pitchFamily="18" charset="0"/>
              </a:rPr>
            </a:br>
            <a:r>
              <a:rPr lang="en-GB" sz="1400" dirty="0">
                <a:latin typeface="Times New Roman" pitchFamily="18" charset="0"/>
                <a:cs typeface="Times New Roman" pitchFamily="18" charset="0"/>
              </a:rPr>
              <a:t>Published in ICFA Beam Dyn.Newslett.51:182-185,2010</a:t>
            </a:r>
          </a:p>
          <a:p>
            <a:pPr marL="342900" indent="-342900" algn="l">
              <a:buFontTx/>
              <a:buAutoNum type="arabicPeriod"/>
              <a:defRPr/>
            </a:pPr>
            <a:r>
              <a:rPr lang="en-GB" sz="1400" i="1" dirty="0">
                <a:latin typeface="Times New Roman" pitchFamily="18" charset="0"/>
                <a:cs typeface="Times New Roman" pitchFamily="18" charset="0"/>
              </a:rPr>
              <a:t>Higher Order Modes in Third Harmonic Cavities for XFEL/FLASH, </a:t>
            </a:r>
            <a:r>
              <a:rPr lang="en-GB" sz="1400" dirty="0">
                <a:latin typeface="Times New Roman" pitchFamily="18" charset="0"/>
                <a:cs typeface="Times New Roman" pitchFamily="18" charset="0"/>
              </a:rPr>
              <a:t>I.R.R. Shinton, N. Baboi, N. Eddy, T. Flisgen, H.W. Glock, R.M. Jones, N. Juntong, T.N. </a:t>
            </a:r>
            <a:r>
              <a:rPr lang="en-GB" sz="1400" dirty="0" err="1">
                <a:latin typeface="Times New Roman" pitchFamily="18" charset="0"/>
                <a:cs typeface="Times New Roman" pitchFamily="18" charset="0"/>
              </a:rPr>
              <a:t>Khabiboulline</a:t>
            </a:r>
            <a:r>
              <a:rPr lang="en-GB" sz="1400" dirty="0">
                <a:latin typeface="Times New Roman" pitchFamily="18" charset="0"/>
                <a:cs typeface="Times New Roman" pitchFamily="18" charset="0"/>
              </a:rPr>
              <a:t>, U van Rienen, P. Zhang, FERMILAB-CONF-10-302-TD. </a:t>
            </a:r>
          </a:p>
          <a:p>
            <a:pPr marL="342900" indent="-342900" algn="l">
              <a:buFontTx/>
              <a:buAutoNum type="arabicPeriod"/>
              <a:defRPr/>
            </a:pPr>
            <a:r>
              <a:rPr lang="en-GB" sz="1400" i="1" dirty="0">
                <a:latin typeface="Times New Roman" pitchFamily="18" charset="0"/>
                <a:cs typeface="Times New Roman" pitchFamily="18" charset="0"/>
              </a:rPr>
              <a:t>Third Harmonic Cavity Modal Analysis</a:t>
            </a:r>
            <a:r>
              <a:rPr lang="en-GB" sz="1400" dirty="0">
                <a:latin typeface="Times New Roman" pitchFamily="18" charset="0"/>
                <a:cs typeface="Times New Roman" pitchFamily="18" charset="0"/>
              </a:rPr>
              <a:t>, B. </a:t>
            </a:r>
            <a:r>
              <a:rPr lang="en-GB" sz="1400" dirty="0" err="1">
                <a:latin typeface="Times New Roman" pitchFamily="18" charset="0"/>
                <a:cs typeface="Times New Roman" pitchFamily="18" charset="0"/>
              </a:rPr>
              <a:t>Szczesny</a:t>
            </a:r>
            <a:r>
              <a:rPr lang="en-GB" sz="1400" dirty="0">
                <a:latin typeface="Times New Roman" pitchFamily="18" charset="0"/>
                <a:cs typeface="Times New Roman" pitchFamily="18" charset="0"/>
              </a:rPr>
              <a:t>, I.R.R. Shinton, R.M. Jones, Proc. Of SRF 2009. </a:t>
            </a:r>
            <a:br>
              <a:rPr lang="en-GB" sz="1400" dirty="0">
                <a:latin typeface="Times New Roman" pitchFamily="18" charset="0"/>
                <a:cs typeface="Times New Roman" pitchFamily="18" charset="0"/>
              </a:rPr>
            </a:br>
            <a:endParaRPr lang="en-GB"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1" name="Text Box 5"/>
          <p:cNvSpPr txBox="1">
            <a:spLocks noChangeArrowheads="1"/>
          </p:cNvSpPr>
          <p:nvPr/>
        </p:nvSpPr>
        <p:spPr bwMode="auto">
          <a:xfrm>
            <a:off x="0" y="1300163"/>
            <a:ext cx="4002088" cy="2895600"/>
          </a:xfrm>
          <a:prstGeom prst="rect">
            <a:avLst/>
          </a:prstGeom>
          <a:noFill/>
          <a:ln w="9525">
            <a:noFill/>
            <a:miter lim="800000"/>
            <a:headEnd/>
            <a:tailEnd/>
          </a:ln>
          <a:effectLst/>
        </p:spPr>
        <p:txBody>
          <a:bodyPr>
            <a:spAutoFit/>
          </a:bodyPr>
          <a:lstStyle/>
          <a:p>
            <a:pPr algn="l">
              <a:buFont typeface="Wingdings" pitchFamily="2" charset="2"/>
              <a:buChar char="Ø"/>
            </a:pPr>
            <a:r>
              <a:rPr lang="en-GB" sz="2000"/>
              <a:t>Experience gained on FLASH measurements will be invaluable.  </a:t>
            </a:r>
          </a:p>
          <a:p>
            <a:pPr algn="l">
              <a:buFont typeface="Wingdings" pitchFamily="2" charset="2"/>
              <a:buChar char="Ø"/>
            </a:pPr>
            <a:r>
              <a:rPr lang="en-GB" sz="2000"/>
              <a:t>HOMs in ALICE TESLA cavities will provide information on:</a:t>
            </a:r>
          </a:p>
          <a:p>
            <a:pPr algn="l">
              <a:buFont typeface="Wingdings" pitchFamily="2" charset="2"/>
              <a:buChar char="Ø"/>
            </a:pPr>
            <a:r>
              <a:rPr lang="en-GB" sz="2000"/>
              <a:t> 1. Beam position (effectively a built-in BPM)</a:t>
            </a:r>
          </a:p>
          <a:p>
            <a:pPr algn="l">
              <a:buFont typeface="Wingdings" pitchFamily="2" charset="2"/>
              <a:buChar char="Ø"/>
            </a:pPr>
            <a:r>
              <a:rPr lang="en-GB" sz="2000"/>
              <a:t>2. Alignment of cells (and groups thereof).</a:t>
            </a:r>
            <a:r>
              <a:rPr lang="en-GB" sz="2400"/>
              <a:t>  </a:t>
            </a:r>
            <a:endParaRPr lang="en-US" sz="2400"/>
          </a:p>
        </p:txBody>
      </p:sp>
      <p:pic>
        <p:nvPicPr>
          <p:cNvPr id="326662" name="Picture 6"/>
          <p:cNvPicPr>
            <a:picLocks noChangeAspect="1" noChangeArrowheads="1"/>
          </p:cNvPicPr>
          <p:nvPr/>
        </p:nvPicPr>
        <p:blipFill>
          <a:blip r:embed="rId2"/>
          <a:srcRect l="-127"/>
          <a:stretch>
            <a:fillRect/>
          </a:stretch>
        </p:blipFill>
        <p:spPr bwMode="auto">
          <a:xfrm>
            <a:off x="3929063" y="1401763"/>
            <a:ext cx="4865687" cy="3063875"/>
          </a:xfrm>
          <a:prstGeom prst="rect">
            <a:avLst/>
          </a:prstGeom>
          <a:noFill/>
          <a:ln w="25400">
            <a:solidFill>
              <a:schemeClr val="accent2"/>
            </a:solidFill>
            <a:miter lim="800000"/>
            <a:headEnd/>
            <a:tailEnd/>
          </a:ln>
        </p:spPr>
      </p:pic>
      <p:sp>
        <p:nvSpPr>
          <p:cNvPr id="326663" name="Text Box 7"/>
          <p:cNvSpPr txBox="1">
            <a:spLocks noChangeArrowheads="1"/>
          </p:cNvSpPr>
          <p:nvPr/>
        </p:nvSpPr>
        <p:spPr bwMode="auto">
          <a:xfrm>
            <a:off x="4641850" y="4476750"/>
            <a:ext cx="3508375" cy="396875"/>
          </a:xfrm>
          <a:prstGeom prst="rect">
            <a:avLst/>
          </a:prstGeom>
          <a:noFill/>
          <a:ln w="9525">
            <a:noFill/>
            <a:miter lim="800000"/>
            <a:headEnd/>
            <a:tailEnd/>
          </a:ln>
          <a:effectLst/>
        </p:spPr>
        <p:txBody>
          <a:bodyPr wrap="none">
            <a:spAutoFit/>
          </a:bodyPr>
          <a:lstStyle/>
          <a:p>
            <a:r>
              <a:rPr lang="en-GB" sz="2000"/>
              <a:t>Schematic illustrating ALICE</a:t>
            </a:r>
            <a:r>
              <a:rPr lang="en-GB" sz="2000" baseline="30000"/>
              <a:t>*</a:t>
            </a:r>
            <a:endParaRPr lang="en-US" sz="2000" baseline="30000"/>
          </a:p>
        </p:txBody>
      </p:sp>
      <p:pic>
        <p:nvPicPr>
          <p:cNvPr id="326664" name="Picture 8"/>
          <p:cNvPicPr>
            <a:picLocks noChangeAspect="1" noChangeArrowheads="1"/>
          </p:cNvPicPr>
          <p:nvPr/>
        </p:nvPicPr>
        <p:blipFill>
          <a:blip r:embed="rId3"/>
          <a:srcRect/>
          <a:stretch>
            <a:fillRect/>
          </a:stretch>
        </p:blipFill>
        <p:spPr bwMode="auto">
          <a:xfrm>
            <a:off x="6837363" y="4967288"/>
            <a:ext cx="762000" cy="1352550"/>
          </a:xfrm>
          <a:prstGeom prst="rect">
            <a:avLst/>
          </a:prstGeom>
          <a:noFill/>
          <a:ln w="25400">
            <a:noFill/>
            <a:miter lim="800000"/>
            <a:headEnd/>
            <a:tailEnd/>
          </a:ln>
          <a:effectLst/>
        </p:spPr>
      </p:pic>
      <p:pic>
        <p:nvPicPr>
          <p:cNvPr id="326665" name="Picture 9"/>
          <p:cNvPicPr>
            <a:picLocks noChangeAspect="1" noChangeArrowheads="1"/>
          </p:cNvPicPr>
          <p:nvPr/>
        </p:nvPicPr>
        <p:blipFill>
          <a:blip r:embed="rId4"/>
          <a:srcRect/>
          <a:stretch>
            <a:fillRect/>
          </a:stretch>
        </p:blipFill>
        <p:spPr bwMode="auto">
          <a:xfrm>
            <a:off x="7791450" y="4978400"/>
            <a:ext cx="715963" cy="1358900"/>
          </a:xfrm>
          <a:prstGeom prst="rect">
            <a:avLst/>
          </a:prstGeom>
          <a:noFill/>
          <a:ln w="25400">
            <a:noFill/>
            <a:miter lim="800000"/>
            <a:headEnd/>
            <a:tailEnd/>
          </a:ln>
          <a:effectLst/>
        </p:spPr>
      </p:pic>
      <p:sp>
        <p:nvSpPr>
          <p:cNvPr id="326666" name="Text Box 10"/>
          <p:cNvSpPr txBox="1">
            <a:spLocks noChangeArrowheads="1"/>
          </p:cNvSpPr>
          <p:nvPr/>
        </p:nvSpPr>
        <p:spPr bwMode="auto">
          <a:xfrm>
            <a:off x="4102100" y="5105400"/>
            <a:ext cx="2679700" cy="1004888"/>
          </a:xfrm>
          <a:prstGeom prst="rect">
            <a:avLst/>
          </a:prstGeom>
          <a:noFill/>
          <a:ln w="25400">
            <a:noFill/>
            <a:miter lim="800000"/>
            <a:headEnd/>
            <a:tailEnd/>
          </a:ln>
          <a:effectLst/>
        </p:spPr>
        <p:txBody>
          <a:bodyPr>
            <a:spAutoFit/>
          </a:bodyPr>
          <a:lstStyle/>
          <a:p>
            <a:pPr algn="l"/>
            <a:r>
              <a:rPr lang="en-GB" sz="1200"/>
              <a:t>CI/Univ. of Manchester PDRA I. Shinton (left) and Ph.D. student N. Juntong (right; supported by the Thai Government)  participated in ALICE commissioning in Dec 2008</a:t>
            </a:r>
            <a:endParaRPr lang="en-US" sz="1200"/>
          </a:p>
        </p:txBody>
      </p:sp>
      <p:sp>
        <p:nvSpPr>
          <p:cNvPr id="326667" name="Rectangle 11"/>
          <p:cNvSpPr>
            <a:spLocks noChangeArrowheads="1"/>
          </p:cNvSpPr>
          <p:nvPr/>
        </p:nvSpPr>
        <p:spPr bwMode="auto">
          <a:xfrm>
            <a:off x="0" y="0"/>
            <a:ext cx="9144000" cy="884238"/>
          </a:xfrm>
          <a:prstGeom prst="rect">
            <a:avLst/>
          </a:prstGeom>
          <a:solidFill>
            <a:srgbClr val="0000FF"/>
          </a:solidFill>
          <a:ln w="9525">
            <a:solidFill>
              <a:schemeClr val="accent2"/>
            </a:solidFill>
            <a:miter lim="800000"/>
            <a:headEnd/>
            <a:tailEnd/>
          </a:ln>
          <a:effectLst/>
        </p:spPr>
        <p:txBody>
          <a:bodyPr anchor="ctr"/>
          <a:lstStyle/>
          <a:p>
            <a:r>
              <a:rPr lang="en-GB" sz="4000">
                <a:solidFill>
                  <a:schemeClr val="bg1"/>
                </a:solidFill>
                <a:effectLst>
                  <a:outerShdw blurRad="38100" dist="38100" dir="2700000" algn="tl">
                    <a:srgbClr val="000000"/>
                  </a:outerShdw>
                </a:effectLst>
              </a:rPr>
              <a:t>1.2 </a:t>
            </a:r>
            <a:r>
              <a:rPr lang="en-US" sz="4000">
                <a:solidFill>
                  <a:schemeClr val="bg1"/>
                </a:solidFill>
                <a:effectLst>
                  <a:outerShdw blurRad="38100" dist="38100" dir="2700000" algn="tl">
                    <a:srgbClr val="000000"/>
                  </a:outerShdw>
                </a:effectLst>
              </a:rPr>
              <a:t>HOMs in SC Accelerator Cavities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TextBox 3"/>
          <p:cNvSpPr txBox="1">
            <a:spLocks noChangeArrowheads="1"/>
          </p:cNvSpPr>
          <p:nvPr/>
        </p:nvSpPr>
        <p:spPr bwMode="auto">
          <a:xfrm>
            <a:off x="0" y="1028700"/>
            <a:ext cx="9144000" cy="2282825"/>
          </a:xfrm>
          <a:prstGeom prst="rect">
            <a:avLst/>
          </a:prstGeom>
          <a:noFill/>
          <a:ln w="9525">
            <a:noFill/>
            <a:miter lim="800000"/>
            <a:headEnd/>
            <a:tailEnd/>
          </a:ln>
        </p:spPr>
        <p:txBody>
          <a:bodyPr>
            <a:spAutoFit/>
          </a:bodyPr>
          <a:lstStyle/>
          <a:p>
            <a:pPr algn="l"/>
            <a:r>
              <a:rPr lang="en-GB" sz="2400"/>
              <a:t>I wish to express thanks for the materials supplied, and/or many useful discussions with: N. Baboi, E. Vogel (DESY),  P. Zhang (University of Manchester/Cockcroft Inst./DESY) , I.R.R. Shinton (University of Manchester/Cockcroft Inst.), U. Van Rienen, H.-W. Glock, T. Flisgen (University of Rostock), S. Molloy (RHUL), N. Eddy, </a:t>
            </a:r>
            <a:r>
              <a:rPr lang="en-GB" sz="2400">
                <a:solidFill>
                  <a:srgbClr val="2D2DB9"/>
                </a:solidFill>
              </a:rPr>
              <a:t>T.N. Khabiboulline (FNAL)</a:t>
            </a:r>
            <a:r>
              <a:rPr lang="en-GB" sz="2400"/>
              <a:t>.</a:t>
            </a:r>
          </a:p>
        </p:txBody>
      </p:sp>
      <p:sp>
        <p:nvSpPr>
          <p:cNvPr id="5" name="Rectangle 2"/>
          <p:cNvSpPr>
            <a:spLocks noChangeArrowheads="1"/>
          </p:cNvSpPr>
          <p:nvPr/>
        </p:nvSpPr>
        <p:spPr bwMode="auto">
          <a:xfrm>
            <a:off x="0" y="0"/>
            <a:ext cx="9144000" cy="952500"/>
          </a:xfrm>
          <a:prstGeom prst="rect">
            <a:avLst/>
          </a:prstGeom>
          <a:solidFill>
            <a:srgbClr val="0000FF"/>
          </a:solidFill>
          <a:ln w="9525">
            <a:noFill/>
            <a:miter lim="800000"/>
            <a:headEnd/>
            <a:tailEnd/>
          </a:ln>
          <a:effectLst/>
        </p:spPr>
        <p:txBody>
          <a:bodyPr anchor="ctr"/>
          <a:lstStyle/>
          <a:p>
            <a:r>
              <a:rPr lang="en-GB" sz="4400">
                <a:solidFill>
                  <a:schemeClr val="bg1"/>
                </a:solidFill>
                <a:effectLst>
                  <a:outerShdw blurRad="38100" dist="38100" dir="2700000" algn="tl">
                    <a:srgbClr val="000000"/>
                  </a:outerShdw>
                </a:effectLst>
              </a:rPr>
              <a:t>1.2 Acknowledgements</a:t>
            </a:r>
            <a:endParaRPr lang="en-US" sz="4400">
              <a:solidFill>
                <a:schemeClr val="bg1"/>
              </a:solidFill>
              <a:effectLst>
                <a:outerShdw blurRad="38100" dist="38100" dir="2700000" algn="tl">
                  <a:srgbClr val="000000"/>
                </a:outerShdw>
              </a:effectLst>
            </a:endParaRPr>
          </a:p>
        </p:txBody>
      </p:sp>
      <p:sp>
        <p:nvSpPr>
          <p:cNvPr id="4" name="Rectangle 2"/>
          <p:cNvSpPr>
            <a:spLocks noChangeArrowheads="1"/>
          </p:cNvSpPr>
          <p:nvPr/>
        </p:nvSpPr>
        <p:spPr bwMode="auto">
          <a:xfrm>
            <a:off x="0" y="3327400"/>
            <a:ext cx="9144000" cy="863600"/>
          </a:xfrm>
          <a:prstGeom prst="rect">
            <a:avLst/>
          </a:prstGeom>
          <a:solidFill>
            <a:srgbClr val="0000FF"/>
          </a:solidFill>
          <a:ln w="9525">
            <a:noFill/>
            <a:miter lim="800000"/>
            <a:headEnd/>
            <a:tailEnd/>
          </a:ln>
          <a:effectLst/>
        </p:spPr>
        <p:txBody>
          <a:bodyPr anchor="ctr"/>
          <a:lstStyle/>
          <a:p>
            <a:r>
              <a:rPr lang="en-GB" sz="4400">
                <a:solidFill>
                  <a:schemeClr val="bg1"/>
                </a:solidFill>
                <a:effectLst>
                  <a:outerShdw blurRad="38100" dist="38100" dir="2700000" algn="tl">
                    <a:srgbClr val="000000"/>
                  </a:outerShdw>
                </a:effectLst>
              </a:rPr>
              <a:t>1.2 Publications</a:t>
            </a:r>
            <a:endParaRPr lang="en-US" sz="4400">
              <a:solidFill>
                <a:schemeClr val="bg1"/>
              </a:solidFill>
              <a:effectLst>
                <a:outerShdw blurRad="38100" dist="38100" dir="2700000" algn="tl">
                  <a:srgbClr val="000000"/>
                </a:outerShdw>
              </a:effectLst>
            </a:endParaRPr>
          </a:p>
        </p:txBody>
      </p:sp>
      <p:sp>
        <p:nvSpPr>
          <p:cNvPr id="6" name="TextBox 3"/>
          <p:cNvSpPr txBox="1">
            <a:spLocks noChangeArrowheads="1"/>
          </p:cNvSpPr>
          <p:nvPr/>
        </p:nvSpPr>
        <p:spPr bwMode="auto">
          <a:xfrm>
            <a:off x="0" y="4256088"/>
            <a:ext cx="9144000" cy="2676525"/>
          </a:xfrm>
          <a:prstGeom prst="rect">
            <a:avLst/>
          </a:prstGeom>
          <a:noFill/>
          <a:ln w="9525">
            <a:noFill/>
            <a:miter lim="800000"/>
            <a:headEnd/>
            <a:tailEnd/>
          </a:ln>
        </p:spPr>
        <p:txBody>
          <a:bodyPr>
            <a:spAutoFit/>
          </a:bodyPr>
          <a:lstStyle/>
          <a:p>
            <a:pPr marL="342900" indent="-342900" algn="l">
              <a:buFontTx/>
              <a:buAutoNum type="arabicPeriod"/>
              <a:defRPr/>
            </a:pPr>
            <a:r>
              <a:rPr lang="en-GB" sz="1400" i="1" dirty="0">
                <a:solidFill>
                  <a:schemeClr val="accent6"/>
                </a:solidFill>
                <a:latin typeface="+mj-lt"/>
              </a:rPr>
              <a:t>Higher Order Modes In Third Harmonic Cavities at FLASH</a:t>
            </a:r>
            <a:r>
              <a:rPr lang="en-GB" sz="1400" dirty="0">
                <a:solidFill>
                  <a:schemeClr val="accent6"/>
                </a:solidFill>
                <a:latin typeface="+mj-lt"/>
              </a:rPr>
              <a:t>, I.R.R. Shinton, N. Baboi, T. Flisgen, H.W. Glock, R.M. Jones, U van Rienen, P. Zhang,  Proc. Of </a:t>
            </a:r>
            <a:r>
              <a:rPr lang="en-GB" sz="1400" dirty="0" err="1">
                <a:solidFill>
                  <a:schemeClr val="accent6"/>
                </a:solidFill>
                <a:latin typeface="+mj-lt"/>
              </a:rPr>
              <a:t>Linac</a:t>
            </a:r>
            <a:r>
              <a:rPr lang="en-GB" sz="1400" dirty="0">
                <a:solidFill>
                  <a:schemeClr val="accent6"/>
                </a:solidFill>
                <a:latin typeface="+mj-lt"/>
              </a:rPr>
              <a:t> 2010</a:t>
            </a:r>
          </a:p>
          <a:p>
            <a:pPr marL="342900" indent="-342900" algn="l">
              <a:buFontTx/>
              <a:buAutoNum type="arabicPeriod"/>
              <a:defRPr/>
            </a:pPr>
            <a:r>
              <a:rPr lang="en-GB" sz="1400" i="1" dirty="0">
                <a:solidFill>
                  <a:schemeClr val="accent6"/>
                </a:solidFill>
                <a:latin typeface="+mj-lt"/>
              </a:rPr>
              <a:t>First Beam Spectra of SC Third Harmonic Cavity at FLASH, </a:t>
            </a:r>
            <a:r>
              <a:rPr lang="en-GB" sz="1400" dirty="0">
                <a:solidFill>
                  <a:schemeClr val="accent6"/>
                </a:solidFill>
                <a:latin typeface="+mj-lt"/>
              </a:rPr>
              <a:t>P. Zhang, N. Baboi, T. Flisgen, H.W. Glock, R.M. Jones, B. Lorbeer, U van Rienen, I.R.R. Shinton, Proc. Of </a:t>
            </a:r>
            <a:r>
              <a:rPr lang="en-GB" sz="1400" dirty="0" err="1">
                <a:solidFill>
                  <a:schemeClr val="accent6"/>
                </a:solidFill>
                <a:latin typeface="+mj-lt"/>
              </a:rPr>
              <a:t>Linac</a:t>
            </a:r>
            <a:r>
              <a:rPr lang="en-GB" sz="1400" dirty="0">
                <a:solidFill>
                  <a:schemeClr val="accent6"/>
                </a:solidFill>
                <a:latin typeface="+mj-lt"/>
              </a:rPr>
              <a:t> 2010.</a:t>
            </a:r>
          </a:p>
          <a:p>
            <a:pPr marL="342900" indent="-342900" algn="l">
              <a:buFontTx/>
              <a:buAutoNum type="arabicPeriod"/>
              <a:defRPr/>
            </a:pPr>
            <a:r>
              <a:rPr lang="en-GB" sz="1400" i="1" dirty="0">
                <a:solidFill>
                  <a:schemeClr val="accent6"/>
                </a:solidFill>
                <a:latin typeface="+mj-lt"/>
              </a:rPr>
              <a:t>SCRF Third Harmonic Cavity HOM Diagnostics and the Quest for High Gradient Cavities for XFEL and ILC,</a:t>
            </a:r>
            <a:r>
              <a:rPr lang="en-GB" sz="1400" dirty="0">
                <a:solidFill>
                  <a:schemeClr val="accent6"/>
                </a:solidFill>
                <a:latin typeface="+mj-lt"/>
              </a:rPr>
              <a:t/>
            </a:r>
            <a:br>
              <a:rPr lang="en-GB" sz="1400" dirty="0">
                <a:solidFill>
                  <a:schemeClr val="accent6"/>
                </a:solidFill>
                <a:latin typeface="+mj-lt"/>
              </a:rPr>
            </a:br>
            <a:r>
              <a:rPr lang="en-GB" sz="1400" dirty="0">
                <a:solidFill>
                  <a:schemeClr val="accent6"/>
                </a:solidFill>
                <a:latin typeface="+mj-lt"/>
              </a:rPr>
              <a:t>By MEW Collaboration (R.M. Jones</a:t>
            </a:r>
            <a:r>
              <a:rPr lang="en-GB" sz="1400" i="1" dirty="0">
                <a:solidFill>
                  <a:schemeClr val="accent6"/>
                </a:solidFill>
                <a:latin typeface="+mj-lt"/>
              </a:rPr>
              <a:t> </a:t>
            </a:r>
            <a:r>
              <a:rPr lang="en-GB" sz="1400" dirty="0">
                <a:solidFill>
                  <a:schemeClr val="accent6"/>
                </a:solidFill>
                <a:latin typeface="+mj-lt"/>
              </a:rPr>
              <a:t>for the collaboration). 2010. 4pp. </a:t>
            </a:r>
            <a:br>
              <a:rPr lang="en-GB" sz="1400" dirty="0">
                <a:solidFill>
                  <a:schemeClr val="accent6"/>
                </a:solidFill>
                <a:latin typeface="+mj-lt"/>
              </a:rPr>
            </a:br>
            <a:r>
              <a:rPr lang="en-GB" sz="1400" dirty="0">
                <a:solidFill>
                  <a:schemeClr val="accent6"/>
                </a:solidFill>
                <a:latin typeface="+mj-lt"/>
              </a:rPr>
              <a:t>Published in ICFA Beam Dyn.Newslett.51:182-185,2010</a:t>
            </a:r>
          </a:p>
          <a:p>
            <a:pPr marL="342900" indent="-342900" algn="l">
              <a:buFontTx/>
              <a:buAutoNum type="arabicPeriod"/>
              <a:defRPr/>
            </a:pPr>
            <a:r>
              <a:rPr lang="en-GB" sz="1400" i="1" dirty="0">
                <a:solidFill>
                  <a:schemeClr val="accent6"/>
                </a:solidFill>
                <a:latin typeface="+mj-lt"/>
              </a:rPr>
              <a:t>Higher Order Modes in Third Harmonic Cavities for XFEL/FLASH, </a:t>
            </a:r>
            <a:r>
              <a:rPr lang="en-GB" sz="1400" dirty="0">
                <a:solidFill>
                  <a:schemeClr val="accent6"/>
                </a:solidFill>
                <a:latin typeface="+mj-lt"/>
              </a:rPr>
              <a:t>I.R.R. Shinton, N. Baboi, N. Eddy, T. Flisgen, H.W. Glock, R.M. Jones, N. Juntong, T.N. </a:t>
            </a:r>
            <a:r>
              <a:rPr lang="en-GB" sz="1400" dirty="0" err="1">
                <a:solidFill>
                  <a:schemeClr val="accent6"/>
                </a:solidFill>
                <a:latin typeface="+mj-lt"/>
              </a:rPr>
              <a:t>Khabiboulline</a:t>
            </a:r>
            <a:r>
              <a:rPr lang="en-GB" sz="1400" dirty="0">
                <a:solidFill>
                  <a:schemeClr val="accent6"/>
                </a:solidFill>
                <a:latin typeface="+mj-lt"/>
              </a:rPr>
              <a:t>, U van Rienen, P. Zhang, FERMILAB-CONF-10-302-TD. </a:t>
            </a:r>
          </a:p>
          <a:p>
            <a:pPr marL="342900" indent="-342900" algn="l">
              <a:buFontTx/>
              <a:buAutoNum type="arabicPeriod"/>
              <a:defRPr/>
            </a:pPr>
            <a:r>
              <a:rPr lang="en-GB" sz="1400" i="1" dirty="0"/>
              <a:t>Third Harmonic Cavity Modal Analysis</a:t>
            </a:r>
            <a:r>
              <a:rPr lang="en-GB" sz="1400" dirty="0"/>
              <a:t>, B. </a:t>
            </a:r>
            <a:r>
              <a:rPr lang="en-GB" sz="1400" dirty="0" err="1"/>
              <a:t>Szczesny</a:t>
            </a:r>
            <a:r>
              <a:rPr lang="en-GB" sz="1400" dirty="0"/>
              <a:t>, I.R.R. Shinton, R.M. Jones, Proc. Of SRF 2009. </a:t>
            </a:r>
            <a:br>
              <a:rPr lang="en-GB" sz="1400" dirty="0"/>
            </a:br>
            <a:endParaRPr lang="en-GB" sz="1400" dirty="0">
              <a:solidFill>
                <a:schemeClr val="accent6"/>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ChangeArrowheads="1"/>
          </p:cNvSpPr>
          <p:nvPr/>
        </p:nvSpPr>
        <p:spPr bwMode="auto">
          <a:xfrm>
            <a:off x="0" y="0"/>
            <a:ext cx="9144000" cy="1013988"/>
          </a:xfrm>
          <a:prstGeom prst="rect">
            <a:avLst/>
          </a:prstGeom>
          <a:solidFill>
            <a:srgbClr val="0000FF"/>
          </a:solidFill>
          <a:ln w="9525">
            <a:noFill/>
            <a:miter lim="800000"/>
            <a:headEnd/>
            <a:tailEnd/>
          </a:ln>
          <a:effectLst/>
        </p:spPr>
        <p:txBody>
          <a:bodyPr anchor="ctr"/>
          <a:lstStyle/>
          <a:p>
            <a:r>
              <a:rPr lang="en-GB" sz="4400">
                <a:solidFill>
                  <a:schemeClr val="bg1"/>
                </a:solidFill>
                <a:effectLst>
                  <a:outerShdw blurRad="38100" dist="38100" dir="2700000" algn="tl">
                    <a:srgbClr val="000000"/>
                  </a:outerShdw>
                </a:effectLst>
              </a:rPr>
              <a:t>Concluding Remarks on SCRF</a:t>
            </a:r>
            <a:endParaRPr lang="en-US" sz="4400">
              <a:solidFill>
                <a:schemeClr val="bg1"/>
              </a:solidFill>
              <a:effectLst>
                <a:outerShdw blurRad="38100" dist="38100" dir="2700000" algn="tl">
                  <a:srgbClr val="000000"/>
                </a:outerShdw>
              </a:effectLst>
            </a:endParaRPr>
          </a:p>
        </p:txBody>
      </p:sp>
      <p:sp>
        <p:nvSpPr>
          <p:cNvPr id="272387" name="Rectangle 3"/>
          <p:cNvSpPr>
            <a:spLocks noChangeArrowheads="1"/>
          </p:cNvSpPr>
          <p:nvPr/>
        </p:nvSpPr>
        <p:spPr bwMode="auto">
          <a:xfrm>
            <a:off x="0" y="1107180"/>
            <a:ext cx="8610600" cy="6370975"/>
          </a:xfrm>
          <a:prstGeom prst="rect">
            <a:avLst/>
          </a:prstGeom>
          <a:noFill/>
          <a:ln w="9525">
            <a:noFill/>
            <a:miter lim="800000"/>
            <a:headEnd/>
            <a:tailEnd/>
          </a:ln>
          <a:effectLst/>
        </p:spPr>
        <p:txBody>
          <a:bodyPr>
            <a:spAutoFit/>
          </a:bodyPr>
          <a:lstStyle/>
          <a:p>
            <a:pPr indent="-228600" algn="just">
              <a:buFont typeface="Wingdings" pitchFamily="2" charset="2"/>
              <a:buChar char="Ø"/>
              <a:tabLst>
                <a:tab pos="457200" algn="l"/>
              </a:tabLst>
            </a:pPr>
            <a:r>
              <a:rPr lang="en-US" altLang="ko-KR" sz="2400" dirty="0">
                <a:ea typeface="Gulim" pitchFamily="34" charset="-127"/>
              </a:rPr>
              <a:t>New Low Surface Field  (NLSF) Design has the potential to reach in excess of 50 MV/m –all three parameters </a:t>
            </a:r>
            <a:r>
              <a:rPr lang="en-US" altLang="ko-KR" sz="2400" dirty="0" err="1">
                <a:ea typeface="Gulim" pitchFamily="34" charset="-127"/>
              </a:rPr>
              <a:t>optimised</a:t>
            </a:r>
            <a:r>
              <a:rPr lang="en-US" altLang="ko-KR" sz="2400" dirty="0">
                <a:ea typeface="Gulim" pitchFamily="34" charset="-127"/>
              </a:rPr>
              <a:t>!</a:t>
            </a:r>
            <a:br>
              <a:rPr lang="en-US" altLang="ko-KR" sz="2400" dirty="0">
                <a:ea typeface="Gulim" pitchFamily="34" charset="-127"/>
              </a:rPr>
            </a:br>
            <a:endParaRPr lang="en-US" altLang="ko-KR" sz="2400" dirty="0">
              <a:ea typeface="Gulim" pitchFamily="34" charset="-127"/>
            </a:endParaRPr>
          </a:p>
          <a:p>
            <a:pPr indent="-228600" algn="l">
              <a:buFont typeface="Wingdings" pitchFamily="2" charset="2"/>
              <a:buChar char="Ø"/>
              <a:tabLst>
                <a:tab pos="457200" algn="l"/>
              </a:tabLst>
            </a:pPr>
            <a:r>
              <a:rPr lang="en-GB" altLang="ko-KR" sz="2400" dirty="0">
                <a:ea typeface="Gulim" pitchFamily="34" charset="-127"/>
              </a:rPr>
              <a:t>Third harmonic cavities received by </a:t>
            </a:r>
            <a:r>
              <a:rPr lang="en-GB" altLang="ko-KR" sz="2400" dirty="0" smtClean="0">
                <a:ea typeface="Gulim" pitchFamily="34" charset="-127"/>
              </a:rPr>
              <a:t>DESY, characterised at </a:t>
            </a:r>
            <a:r>
              <a:rPr lang="en-GB" altLang="ko-KR" sz="2400" dirty="0">
                <a:ea typeface="Gulim" pitchFamily="34" charset="-127"/>
              </a:rPr>
              <a:t>the </a:t>
            </a:r>
            <a:r>
              <a:rPr lang="en-GB" altLang="ko-KR" sz="2400" dirty="0" smtClean="0">
                <a:ea typeface="Gulim" pitchFamily="34" charset="-127"/>
              </a:rPr>
              <a:t>CMTF, beam-based tests ongoing.  </a:t>
            </a:r>
          </a:p>
          <a:p>
            <a:pPr indent="-228600" algn="l">
              <a:buFont typeface="Wingdings" pitchFamily="2" charset="2"/>
              <a:buChar char="Ø"/>
              <a:tabLst>
                <a:tab pos="457200" algn="l"/>
              </a:tabLst>
            </a:pPr>
            <a:endParaRPr lang="en-GB" altLang="ko-KR" sz="2400" dirty="0">
              <a:ea typeface="Gulim" pitchFamily="34" charset="-127"/>
            </a:endParaRPr>
          </a:p>
          <a:p>
            <a:pPr indent="-228600" algn="l">
              <a:buFont typeface="Wingdings" pitchFamily="2" charset="2"/>
              <a:buChar char="Ø"/>
              <a:tabLst>
                <a:tab pos="457200" algn="l"/>
              </a:tabLst>
            </a:pPr>
            <a:r>
              <a:rPr lang="en-GB" altLang="ko-KR" sz="2400" dirty="0" smtClean="0">
                <a:ea typeface="Gulim" pitchFamily="34" charset="-127"/>
              </a:rPr>
              <a:t>Strong coupling of cavity modes within module ACC39 –suite of simulations in progress to assess mode for electronics diagnostics.  </a:t>
            </a:r>
            <a:r>
              <a:rPr lang="en-GB" altLang="ko-KR" sz="2400" dirty="0">
                <a:ea typeface="Gulim" pitchFamily="34" charset="-127"/>
              </a:rPr>
              <a:t/>
            </a:r>
            <a:br>
              <a:rPr lang="en-GB" altLang="ko-KR" sz="2400" dirty="0">
                <a:ea typeface="Gulim" pitchFamily="34" charset="-127"/>
              </a:rPr>
            </a:br>
            <a:r>
              <a:rPr lang="en-GB" altLang="ko-KR" sz="2400" dirty="0">
                <a:ea typeface="Gulim" pitchFamily="34" charset="-127"/>
              </a:rPr>
              <a:t> </a:t>
            </a:r>
          </a:p>
          <a:p>
            <a:pPr indent="-228600" algn="l">
              <a:buFont typeface="Wingdings" pitchFamily="2" charset="2"/>
              <a:buChar char="Ø"/>
              <a:tabLst>
                <a:tab pos="457200" algn="l"/>
              </a:tabLst>
            </a:pPr>
            <a:r>
              <a:rPr lang="en-GB" altLang="ko-KR" sz="2400" dirty="0">
                <a:ea typeface="Gulim" pitchFamily="34" charset="-127"/>
              </a:rPr>
              <a:t>HOM electronics will be built designed and tested for 3.9 GHZ cavities in </a:t>
            </a:r>
            <a:r>
              <a:rPr lang="en-GB" altLang="ko-KR" sz="2400" dirty="0" smtClean="0">
                <a:ea typeface="Gulim" pitchFamily="34" charset="-127"/>
              </a:rPr>
              <a:t>2012.</a:t>
            </a:r>
            <a:r>
              <a:rPr lang="en-GB" altLang="ko-KR" sz="2400" dirty="0">
                <a:ea typeface="Gulim" pitchFamily="34" charset="-127"/>
              </a:rPr>
              <a:t/>
            </a:r>
            <a:br>
              <a:rPr lang="en-GB" altLang="ko-KR" sz="2400" dirty="0">
                <a:ea typeface="Gulim" pitchFamily="34" charset="-127"/>
              </a:rPr>
            </a:br>
            <a:r>
              <a:rPr lang="en-GB" altLang="ko-KR" sz="2400" dirty="0">
                <a:ea typeface="Gulim" pitchFamily="34" charset="-127"/>
              </a:rPr>
              <a:t>  </a:t>
            </a:r>
          </a:p>
          <a:p>
            <a:pPr indent="-228600" algn="just">
              <a:buFont typeface="Wingdings" pitchFamily="2" charset="2"/>
              <a:buChar char="Ø"/>
              <a:tabLst>
                <a:tab pos="457200" algn="l"/>
              </a:tabLst>
            </a:pPr>
            <a:r>
              <a:rPr lang="en-GB" altLang="ko-KR" sz="2400" dirty="0">
                <a:ea typeface="Gulim" pitchFamily="34" charset="-127"/>
              </a:rPr>
              <a:t>HOM simulations on cavity alignment/beam based alignment in progress for third harmonic cavities.</a:t>
            </a:r>
            <a:endParaRPr lang="en-US" altLang="ko-KR" sz="2400" dirty="0">
              <a:ea typeface="Gulim" pitchFamily="34" charset="-127"/>
            </a:endParaRPr>
          </a:p>
          <a:p>
            <a:pPr indent="-228600" algn="just">
              <a:buFont typeface="Wingdings" pitchFamily="2" charset="2"/>
              <a:buChar char="Ø"/>
              <a:tabLst>
                <a:tab pos="457200" algn="l"/>
              </a:tabLst>
            </a:pPr>
            <a:endParaRPr lang="en-GB" altLang="ko-KR" sz="2400" dirty="0">
              <a:ea typeface="Gulim" pitchFamily="34" charset="-127"/>
            </a:endParaRPr>
          </a:p>
          <a:p>
            <a:pPr indent="-228600" algn="just">
              <a:buFont typeface="Wingdings" pitchFamily="2" charset="2"/>
              <a:buChar char="§"/>
              <a:tabLst>
                <a:tab pos="457200" algn="l"/>
              </a:tabLst>
            </a:pPr>
            <a:endParaRPr lang="fr-FR" altLang="ko-KR" sz="2400" dirty="0">
              <a:latin typeface="Arial" charset="0"/>
              <a:ea typeface="Gulim" pitchFamily="34" charset="-127"/>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31" name="Picture 11" descr="cockcroft_at_controls_1934"/>
          <p:cNvPicPr>
            <a:picLocks noChangeAspect="1" noChangeArrowheads="1"/>
          </p:cNvPicPr>
          <p:nvPr/>
        </p:nvPicPr>
        <p:blipFill>
          <a:blip r:embed="rId2">
            <a:lum bright="60000" contrast="-72000"/>
          </a:blip>
          <a:srcRect l="4834" r="10333" b="10962"/>
          <a:stretch>
            <a:fillRect/>
          </a:stretch>
        </p:blipFill>
        <p:spPr bwMode="auto">
          <a:xfrm>
            <a:off x="-66676" y="-71438"/>
            <a:ext cx="9210676" cy="6899276"/>
          </a:xfrm>
          <a:prstGeom prst="rect">
            <a:avLst/>
          </a:prstGeom>
          <a:noFill/>
        </p:spPr>
      </p:pic>
      <p:sp>
        <p:nvSpPr>
          <p:cNvPr id="158722" name="Text Box 2"/>
          <p:cNvSpPr txBox="1">
            <a:spLocks noChangeArrowheads="1"/>
          </p:cNvSpPr>
          <p:nvPr/>
        </p:nvSpPr>
        <p:spPr bwMode="auto">
          <a:xfrm>
            <a:off x="2124692" y="0"/>
            <a:ext cx="5256567" cy="1138773"/>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rPr>
              <a:t>2</a:t>
            </a:r>
            <a:r>
              <a:rPr lang="en-GB" sz="4400" dirty="0" smtClean="0">
                <a:solidFill>
                  <a:schemeClr val="bg1"/>
                </a:solidFill>
              </a:rPr>
              <a:t>. </a:t>
            </a:r>
            <a:r>
              <a:rPr lang="en-GB" sz="4400" dirty="0">
                <a:solidFill>
                  <a:schemeClr val="bg1"/>
                </a:solidFill>
              </a:rPr>
              <a:t>HIE-ISOLDE</a:t>
            </a:r>
          </a:p>
          <a:p>
            <a:pPr eaLnBrk="0" hangingPunct="0"/>
            <a:r>
              <a:rPr lang="en-GB" sz="2400" dirty="0">
                <a:solidFill>
                  <a:schemeClr val="bg1"/>
                </a:solidFill>
              </a:rPr>
              <a:t>High Intensity and Energy at ISOLDE</a:t>
            </a:r>
            <a:endParaRPr lang="en-US" sz="2400" dirty="0">
              <a:solidFill>
                <a:schemeClr val="bg1"/>
              </a:solidFill>
            </a:endParaRPr>
          </a:p>
        </p:txBody>
      </p:sp>
      <p:pic>
        <p:nvPicPr>
          <p:cNvPr id="158723" name="Picture 3"/>
          <p:cNvPicPr>
            <a:picLocks noChangeAspect="1" noChangeArrowheads="1"/>
          </p:cNvPicPr>
          <p:nvPr/>
        </p:nvPicPr>
        <p:blipFill>
          <a:blip r:embed="rId3"/>
          <a:srcRect/>
          <a:stretch>
            <a:fillRect/>
          </a:stretch>
        </p:blipFill>
        <p:spPr bwMode="auto">
          <a:xfrm>
            <a:off x="1639887" y="1274445"/>
            <a:ext cx="6226175" cy="4413250"/>
          </a:xfrm>
          <a:prstGeom prst="rect">
            <a:avLst/>
          </a:prstGeom>
          <a:solidFill>
            <a:srgbClr val="0000CC"/>
          </a:solidFill>
          <a:ln w="31750">
            <a:solidFill>
              <a:srgbClr val="0000CC"/>
            </a:solidFill>
            <a:miter lim="800000"/>
            <a:headEnd/>
            <a:tailEnd/>
          </a:ln>
          <a:effectLst/>
        </p:spPr>
      </p:pic>
      <p:sp>
        <p:nvSpPr>
          <p:cNvPr id="158730" name="Rectangle 10"/>
          <p:cNvSpPr>
            <a:spLocks noChangeArrowheads="1"/>
          </p:cNvSpPr>
          <p:nvPr/>
        </p:nvSpPr>
        <p:spPr bwMode="auto">
          <a:xfrm>
            <a:off x="-250208" y="248711"/>
            <a:ext cx="2374900" cy="641350"/>
          </a:xfrm>
          <a:prstGeom prst="rect">
            <a:avLst/>
          </a:prstGeom>
          <a:noFill/>
          <a:ln w="25400">
            <a:noFill/>
            <a:miter lim="800000"/>
            <a:headEnd/>
            <a:tailEnd/>
          </a:ln>
          <a:effectLst/>
        </p:spPr>
        <p:txBody>
          <a:bodyPr>
            <a:spAutoFit/>
          </a:bodyPr>
          <a:lstStyle/>
          <a:p>
            <a:r>
              <a:rPr lang="en-US" b="0" dirty="0">
                <a:solidFill>
                  <a:srgbClr val="FF0000"/>
                </a:solidFill>
              </a:rPr>
              <a:t>Isotope Separation</a:t>
            </a:r>
          </a:p>
          <a:p>
            <a:r>
              <a:rPr lang="en-US" b="0" dirty="0">
                <a:solidFill>
                  <a:srgbClr val="FF0000"/>
                </a:solidFill>
              </a:rPr>
              <a:t> On-Line (ISOL)</a:t>
            </a:r>
          </a:p>
        </p:txBody>
      </p:sp>
      <p:sp>
        <p:nvSpPr>
          <p:cNvPr id="158735" name="Oval 15"/>
          <p:cNvSpPr>
            <a:spLocks noChangeArrowheads="1"/>
          </p:cNvSpPr>
          <p:nvPr/>
        </p:nvSpPr>
        <p:spPr bwMode="auto">
          <a:xfrm>
            <a:off x="1895157" y="3481070"/>
            <a:ext cx="1371600" cy="1270000"/>
          </a:xfrm>
          <a:prstGeom prst="ellipse">
            <a:avLst/>
          </a:prstGeom>
          <a:noFill/>
          <a:ln w="25400">
            <a:solidFill>
              <a:srgbClr val="FF0000"/>
            </a:solidFill>
            <a:round/>
            <a:headEnd/>
            <a:tailEnd/>
          </a:ln>
          <a:effectLst/>
        </p:spPr>
        <p:txBody>
          <a:bodyPr wrap="none" anchor="ctr"/>
          <a:lstStyle/>
          <a:p>
            <a:endParaRPr lang="en-GB"/>
          </a:p>
        </p:txBody>
      </p:sp>
      <p:sp>
        <p:nvSpPr>
          <p:cNvPr id="10" name="Text Box 34"/>
          <p:cNvSpPr txBox="1">
            <a:spLocks noChangeArrowheads="1"/>
          </p:cNvSpPr>
          <p:nvPr/>
        </p:nvSpPr>
        <p:spPr bwMode="auto">
          <a:xfrm>
            <a:off x="1" y="5798016"/>
            <a:ext cx="9144000" cy="646331"/>
          </a:xfrm>
          <a:prstGeom prst="rect">
            <a:avLst/>
          </a:prstGeom>
          <a:solidFill>
            <a:schemeClr val="bg1"/>
          </a:solidFill>
          <a:ln w="25400">
            <a:noFill/>
            <a:miter lim="800000"/>
            <a:headEnd/>
            <a:tailEnd/>
          </a:ln>
          <a:effectLst/>
        </p:spPr>
        <p:txBody>
          <a:bodyPr wrap="square">
            <a:spAutoFit/>
          </a:bodyPr>
          <a:lstStyle/>
          <a:p>
            <a:pPr marL="285750" indent="-285750" algn="l">
              <a:buFont typeface="Wingdings" pitchFamily="2" charset="2"/>
              <a:buChar char="q"/>
            </a:pPr>
            <a:r>
              <a:rPr lang="en-GB" dirty="0"/>
              <a:t>M. Fraser, Univ. </a:t>
            </a:r>
            <a:r>
              <a:rPr lang="en-GB" dirty="0" smtClean="0"/>
              <a:t>Manchester/Cockcroft Inst. PhD </a:t>
            </a:r>
            <a:r>
              <a:rPr lang="en-GB" dirty="0"/>
              <a:t>student, </a:t>
            </a:r>
            <a:r>
              <a:rPr lang="en-GB" u="sng" dirty="0" smtClean="0"/>
              <a:t>Leads  Beam Dynamics Work</a:t>
            </a:r>
          </a:p>
          <a:p>
            <a:pPr marL="285750" indent="-285750" algn="l">
              <a:buFont typeface="Wingdings" pitchFamily="2" charset="2"/>
              <a:buChar char="q"/>
            </a:pPr>
            <a:r>
              <a:rPr lang="en-US" dirty="0" smtClean="0"/>
              <a:t>Alessandro D’Elia, Univ. Manchester/Cockcroft Inst. , </a:t>
            </a:r>
            <a:r>
              <a:rPr lang="en-US" u="sng" dirty="0" smtClean="0"/>
              <a:t>Leads RF Cavity Design</a:t>
            </a:r>
            <a:endParaRPr lang="en-US"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8735"/>
                                        </p:tgtEl>
                                        <p:attrNameLst>
                                          <p:attrName>style.visibility</p:attrName>
                                        </p:attrNameLst>
                                      </p:cBhvr>
                                      <p:to>
                                        <p:strVal val="visible"/>
                                      </p:to>
                                    </p:set>
                                    <p:animEffect transition="in" filter="fade">
                                      <p:cBhvr>
                                        <p:cTn id="7" dur="500"/>
                                        <p:tgtEl>
                                          <p:spTgt spid="1587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35"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Existing Rex"/>
          <p:cNvPicPr>
            <a:picLocks noChangeAspect="1" noChangeArrowheads="1"/>
          </p:cNvPicPr>
          <p:nvPr/>
        </p:nvPicPr>
        <p:blipFill>
          <a:blip r:embed="rId2"/>
          <a:srcRect r="71201" b="88000"/>
          <a:stretch>
            <a:fillRect/>
          </a:stretch>
        </p:blipFill>
        <p:spPr bwMode="auto">
          <a:xfrm>
            <a:off x="700088" y="1585913"/>
            <a:ext cx="3228975" cy="935037"/>
          </a:xfrm>
          <a:prstGeom prst="rect">
            <a:avLst/>
          </a:prstGeom>
          <a:noFill/>
          <a:ln w="9525">
            <a:noFill/>
            <a:miter lim="800000"/>
            <a:headEnd/>
            <a:tailEnd/>
          </a:ln>
        </p:spPr>
      </p:pic>
      <p:sp>
        <p:nvSpPr>
          <p:cNvPr id="223235" name="Text Box 3"/>
          <p:cNvSpPr txBox="1">
            <a:spLocks noChangeArrowheads="1"/>
          </p:cNvSpPr>
          <p:nvPr/>
        </p:nvSpPr>
        <p:spPr bwMode="auto">
          <a:xfrm>
            <a:off x="1187450" y="2201863"/>
            <a:ext cx="2336800" cy="366712"/>
          </a:xfrm>
          <a:prstGeom prst="rect">
            <a:avLst/>
          </a:prstGeom>
          <a:noFill/>
          <a:ln w="9525">
            <a:noFill/>
            <a:miter lim="800000"/>
            <a:headEnd/>
            <a:tailEnd/>
          </a:ln>
          <a:effectLst/>
        </p:spPr>
        <p:txBody>
          <a:bodyPr wrap="none">
            <a:spAutoFit/>
          </a:bodyPr>
          <a:lstStyle/>
          <a:p>
            <a:pPr algn="l" eaLnBrk="0" hangingPunct="0"/>
            <a:r>
              <a:rPr lang="en-GB"/>
              <a:t>Existing REX-LINAC</a:t>
            </a:r>
            <a:endParaRPr lang="en-US"/>
          </a:p>
        </p:txBody>
      </p:sp>
      <p:grpSp>
        <p:nvGrpSpPr>
          <p:cNvPr id="223236" name="Group 4"/>
          <p:cNvGrpSpPr>
            <a:grpSpLocks/>
          </p:cNvGrpSpPr>
          <p:nvPr/>
        </p:nvGrpSpPr>
        <p:grpSpPr bwMode="auto">
          <a:xfrm>
            <a:off x="698500" y="800894"/>
            <a:ext cx="8031163" cy="2027237"/>
            <a:chOff x="423" y="1011"/>
            <a:chExt cx="5059" cy="1277"/>
          </a:xfrm>
        </p:grpSpPr>
        <p:pic>
          <p:nvPicPr>
            <p:cNvPr id="223237" name="Picture 5" descr="HIE-linac layout"/>
            <p:cNvPicPr>
              <a:picLocks noChangeAspect="1" noChangeArrowheads="1"/>
            </p:cNvPicPr>
            <p:nvPr/>
          </p:nvPicPr>
          <p:blipFill>
            <a:blip r:embed="rId3"/>
            <a:srcRect r="28888" b="74792"/>
            <a:stretch>
              <a:fillRect/>
            </a:stretch>
          </p:blipFill>
          <p:spPr bwMode="auto">
            <a:xfrm>
              <a:off x="423" y="1011"/>
              <a:ext cx="5059" cy="1277"/>
            </a:xfrm>
            <a:prstGeom prst="rect">
              <a:avLst/>
            </a:prstGeom>
            <a:noFill/>
            <a:ln w="9525">
              <a:noFill/>
              <a:miter lim="800000"/>
              <a:headEnd/>
              <a:tailEnd/>
            </a:ln>
          </p:spPr>
        </p:pic>
        <p:sp>
          <p:nvSpPr>
            <p:cNvPr id="223238" name="Text Box 6"/>
            <p:cNvSpPr txBox="1">
              <a:spLocks noChangeArrowheads="1"/>
            </p:cNvSpPr>
            <p:nvPr/>
          </p:nvSpPr>
          <p:spPr bwMode="auto">
            <a:xfrm>
              <a:off x="2755" y="1686"/>
              <a:ext cx="1464" cy="231"/>
            </a:xfrm>
            <a:prstGeom prst="rect">
              <a:avLst/>
            </a:prstGeom>
            <a:noFill/>
            <a:ln w="9525">
              <a:noFill/>
              <a:miter lim="800000"/>
              <a:headEnd/>
              <a:tailEnd/>
            </a:ln>
            <a:effectLst/>
          </p:spPr>
          <p:txBody>
            <a:bodyPr wrap="none">
              <a:spAutoFit/>
            </a:bodyPr>
            <a:lstStyle/>
            <a:p>
              <a:pPr algn="l" eaLnBrk="0" hangingPunct="0"/>
              <a:r>
                <a:rPr lang="en-GB"/>
                <a:t>HIE-LINAC Upgrade</a:t>
              </a:r>
              <a:endParaRPr lang="en-US"/>
            </a:p>
          </p:txBody>
        </p:sp>
      </p:grpSp>
      <p:grpSp>
        <p:nvGrpSpPr>
          <p:cNvPr id="223240" name="Group 8"/>
          <p:cNvGrpSpPr>
            <a:grpSpLocks/>
          </p:cNvGrpSpPr>
          <p:nvPr/>
        </p:nvGrpSpPr>
        <p:grpSpPr bwMode="auto">
          <a:xfrm>
            <a:off x="306229" y="2828131"/>
            <a:ext cx="5491162" cy="2078037"/>
            <a:chOff x="966" y="2592"/>
            <a:chExt cx="3459" cy="1309"/>
          </a:xfrm>
        </p:grpSpPr>
        <p:pic>
          <p:nvPicPr>
            <p:cNvPr id="223241" name="Picture 9" descr="HIE-linac layout"/>
            <p:cNvPicPr>
              <a:picLocks noChangeAspect="1" noChangeArrowheads="1"/>
            </p:cNvPicPr>
            <p:nvPr/>
          </p:nvPicPr>
          <p:blipFill>
            <a:blip r:embed="rId3"/>
            <a:srcRect l="-151" t="25613" r="30879" b="37592"/>
            <a:stretch>
              <a:fillRect/>
            </a:stretch>
          </p:blipFill>
          <p:spPr bwMode="auto">
            <a:xfrm>
              <a:off x="966" y="2592"/>
              <a:ext cx="3459" cy="1309"/>
            </a:xfrm>
            <a:prstGeom prst="rect">
              <a:avLst/>
            </a:prstGeom>
            <a:noFill/>
            <a:ln w="9525">
              <a:noFill/>
              <a:miter lim="800000"/>
              <a:headEnd/>
              <a:tailEnd/>
            </a:ln>
          </p:spPr>
        </p:pic>
        <p:sp>
          <p:nvSpPr>
            <p:cNvPr id="223242" name="Text Box 10"/>
            <p:cNvSpPr txBox="1">
              <a:spLocks noChangeArrowheads="1"/>
            </p:cNvSpPr>
            <p:nvPr/>
          </p:nvSpPr>
          <p:spPr bwMode="auto">
            <a:xfrm>
              <a:off x="1699" y="3589"/>
              <a:ext cx="1652" cy="231"/>
            </a:xfrm>
            <a:prstGeom prst="rect">
              <a:avLst/>
            </a:prstGeom>
            <a:noFill/>
            <a:ln w="9525">
              <a:noFill/>
              <a:miter lim="800000"/>
              <a:headEnd/>
              <a:tailEnd/>
            </a:ln>
            <a:effectLst/>
          </p:spPr>
          <p:txBody>
            <a:bodyPr wrap="none">
              <a:spAutoFit/>
            </a:bodyPr>
            <a:lstStyle/>
            <a:p>
              <a:pPr algn="l" eaLnBrk="0" hangingPunct="0"/>
              <a:r>
                <a:rPr lang="en-GB" dirty="0" err="1"/>
                <a:t>Cryo</a:t>
              </a:r>
              <a:r>
                <a:rPr lang="en-GB" dirty="0"/>
                <a:t>-Module Schematic </a:t>
              </a:r>
              <a:endParaRPr lang="en-US" dirty="0"/>
            </a:p>
          </p:txBody>
        </p:sp>
      </p:grpSp>
      <p:sp>
        <p:nvSpPr>
          <p:cNvPr id="223243" name="Text Box 11"/>
          <p:cNvSpPr txBox="1">
            <a:spLocks noChangeArrowheads="1"/>
          </p:cNvSpPr>
          <p:nvPr/>
        </p:nvSpPr>
        <p:spPr bwMode="auto">
          <a:xfrm>
            <a:off x="2858859" y="0"/>
            <a:ext cx="3789820"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rPr>
              <a:t>2</a:t>
            </a:r>
            <a:r>
              <a:rPr lang="en-GB" sz="4400" dirty="0" smtClean="0">
                <a:solidFill>
                  <a:schemeClr val="bg1"/>
                </a:solidFill>
              </a:rPr>
              <a:t>. </a:t>
            </a:r>
            <a:r>
              <a:rPr lang="en-GB" sz="4400" dirty="0">
                <a:solidFill>
                  <a:schemeClr val="bg1"/>
                </a:solidFill>
              </a:rPr>
              <a:t>HIE-LINAC</a:t>
            </a:r>
            <a:endParaRPr lang="en-US" sz="4400" dirty="0">
              <a:solidFill>
                <a:schemeClr val="bg1"/>
              </a:solidFill>
            </a:endParaRPr>
          </a:p>
        </p:txBody>
      </p:sp>
      <p:sp>
        <p:nvSpPr>
          <p:cNvPr id="11" name="Text Box 17"/>
          <p:cNvSpPr txBox="1">
            <a:spLocks noChangeArrowheads="1"/>
          </p:cNvSpPr>
          <p:nvPr/>
        </p:nvSpPr>
        <p:spPr bwMode="auto">
          <a:xfrm>
            <a:off x="173514" y="2385219"/>
            <a:ext cx="8782050" cy="641350"/>
          </a:xfrm>
          <a:prstGeom prst="rect">
            <a:avLst/>
          </a:prstGeom>
          <a:noFill/>
          <a:ln w="25400">
            <a:noFill/>
            <a:miter lim="800000"/>
            <a:headEnd/>
            <a:tailEnd/>
          </a:ln>
          <a:effectLst/>
        </p:spPr>
        <p:txBody>
          <a:bodyPr wrap="square">
            <a:spAutoFit/>
          </a:bodyPr>
          <a:lstStyle/>
          <a:p>
            <a:pPr marL="457200" indent="-457200" algn="l"/>
            <a:r>
              <a:rPr lang="en-GB" dirty="0" smtClean="0">
                <a:solidFill>
                  <a:srgbClr val="FF0000"/>
                </a:solidFill>
              </a:rPr>
              <a:t>Energy </a:t>
            </a:r>
            <a:r>
              <a:rPr lang="en-US" dirty="0">
                <a:solidFill>
                  <a:srgbClr val="FF0000"/>
                </a:solidFill>
              </a:rPr>
              <a:t>– provided by the HIE-LINAC (superconducting machine providing full energy variability from 1.2 </a:t>
            </a:r>
            <a:r>
              <a:rPr lang="en-US" dirty="0" err="1">
                <a:solidFill>
                  <a:srgbClr val="FF0000"/>
                </a:solidFill>
              </a:rPr>
              <a:t>Mev</a:t>
            </a:r>
            <a:r>
              <a:rPr lang="en-US" dirty="0">
                <a:solidFill>
                  <a:srgbClr val="FF0000"/>
                </a:solidFill>
              </a:rPr>
              <a:t>/u to over 10 MeV/u)</a:t>
            </a:r>
            <a:endParaRPr lang="en-GB" dirty="0">
              <a:solidFill>
                <a:srgbClr val="FF0000"/>
              </a:solidFill>
            </a:endParaRPr>
          </a:p>
        </p:txBody>
      </p:sp>
      <p:sp>
        <p:nvSpPr>
          <p:cNvPr id="2" name="Rectangle 1"/>
          <p:cNvSpPr/>
          <p:nvPr/>
        </p:nvSpPr>
        <p:spPr>
          <a:xfrm>
            <a:off x="388619" y="4842451"/>
            <a:ext cx="8341044" cy="1815882"/>
          </a:xfrm>
          <a:prstGeom prst="rect">
            <a:avLst/>
          </a:prstGeom>
        </p:spPr>
        <p:txBody>
          <a:bodyPr wrap="square">
            <a:spAutoFit/>
          </a:bodyPr>
          <a:lstStyle/>
          <a:p>
            <a:pPr algn="l"/>
            <a:r>
              <a:rPr lang="fr-CH" sz="1600" dirty="0" err="1" smtClean="0">
                <a:ea typeface="ＭＳ Ｐゴシック" pitchFamily="34" charset="-128"/>
              </a:rPr>
              <a:t>Focussed</a:t>
            </a:r>
            <a:r>
              <a:rPr lang="fr-CH" sz="1600" dirty="0" smtClean="0">
                <a:ea typeface="ＭＳ Ｐゴシック" pitchFamily="34" charset="-128"/>
              </a:rPr>
              <a:t> </a:t>
            </a:r>
            <a:r>
              <a:rPr lang="fr-CH" sz="1600" dirty="0">
                <a:ea typeface="ＭＳ Ｐゴシック" pitchFamily="34" charset="-128"/>
              </a:rPr>
              <a:t>on the </a:t>
            </a:r>
            <a:r>
              <a:rPr lang="fr-CH" sz="1600" dirty="0" err="1">
                <a:ea typeface="ＭＳ Ｐゴシック" pitchFamily="34" charset="-128"/>
              </a:rPr>
              <a:t>cavity</a:t>
            </a:r>
            <a:r>
              <a:rPr lang="fr-CH" sz="1600" dirty="0">
                <a:ea typeface="ＭＳ Ｐゴシック" pitchFamily="34" charset="-128"/>
              </a:rPr>
              <a:t> </a:t>
            </a:r>
            <a:r>
              <a:rPr lang="fr-CH" sz="1600" dirty="0" err="1">
                <a:ea typeface="ＭＳ Ｐゴシック" pitchFamily="34" charset="-128"/>
              </a:rPr>
              <a:t>rf</a:t>
            </a:r>
            <a:r>
              <a:rPr lang="fr-CH" sz="1600" dirty="0">
                <a:ea typeface="ＭＳ Ｐゴシック" pitchFamily="34" charset="-128"/>
              </a:rPr>
              <a:t> and </a:t>
            </a:r>
            <a:r>
              <a:rPr lang="fr-CH" sz="1600" dirty="0" err="1">
                <a:ea typeface="ＭＳ Ｐゴシック" pitchFamily="34" charset="-128"/>
              </a:rPr>
              <a:t>beam</a:t>
            </a:r>
            <a:r>
              <a:rPr lang="fr-CH" sz="1600" dirty="0">
                <a:ea typeface="ＭＳ Ｐゴシック" pitchFamily="34" charset="-128"/>
              </a:rPr>
              <a:t> </a:t>
            </a:r>
            <a:r>
              <a:rPr lang="fr-CH" sz="1600" dirty="0" err="1">
                <a:ea typeface="ＭＳ Ｐゴシック" pitchFamily="34" charset="-128"/>
              </a:rPr>
              <a:t>dynamics</a:t>
            </a:r>
            <a:r>
              <a:rPr lang="fr-CH" sz="1600" dirty="0">
                <a:ea typeface="ＭＳ Ｐゴシック" pitchFamily="34" charset="-128"/>
              </a:rPr>
              <a:t> design for the HIE-LINAC </a:t>
            </a:r>
            <a:r>
              <a:rPr lang="fr-CH" sz="1600" dirty="0" err="1">
                <a:ea typeface="ＭＳ Ｐゴシック" pitchFamily="34" charset="-128"/>
              </a:rPr>
              <a:t>including</a:t>
            </a:r>
            <a:r>
              <a:rPr lang="fr-CH" sz="1600" dirty="0">
                <a:ea typeface="ＭＳ Ｐゴシック" pitchFamily="34" charset="-128"/>
              </a:rPr>
              <a:t>:</a:t>
            </a:r>
          </a:p>
          <a:p>
            <a:pPr marL="800100" lvl="1" indent="-342900" algn="l">
              <a:buFont typeface="Franklin Gothic Medium" pitchFamily="34" charset="0"/>
              <a:buAutoNum type="arabicPeriod"/>
            </a:pPr>
            <a:r>
              <a:rPr lang="fr-CH" sz="1600" dirty="0">
                <a:ea typeface="ＭＳ Ｐゴシック" pitchFamily="34" charset="-128"/>
              </a:rPr>
              <a:t>A first-</a:t>
            </a:r>
            <a:r>
              <a:rPr lang="fr-CH" sz="1600" dirty="0" err="1">
                <a:ea typeface="ＭＳ Ｐゴシック" pitchFamily="34" charset="-128"/>
              </a:rPr>
              <a:t>order</a:t>
            </a:r>
            <a:r>
              <a:rPr lang="fr-CH" sz="1600" dirty="0">
                <a:ea typeface="ＭＳ Ｐゴシック" pitchFamily="34" charset="-128"/>
              </a:rPr>
              <a:t> </a:t>
            </a:r>
            <a:r>
              <a:rPr lang="fr-CH" sz="1600" dirty="0" err="1">
                <a:ea typeface="ＭＳ Ｐゴシック" pitchFamily="34" charset="-128"/>
              </a:rPr>
              <a:t>beam</a:t>
            </a:r>
            <a:r>
              <a:rPr lang="fr-CH" sz="1600" dirty="0">
                <a:ea typeface="ＭＳ Ｐゴシック" pitchFamily="34" charset="-128"/>
              </a:rPr>
              <a:t> </a:t>
            </a:r>
            <a:r>
              <a:rPr lang="fr-CH" sz="1600" dirty="0" err="1">
                <a:ea typeface="ＭＳ Ｐゴシック" pitchFamily="34" charset="-128"/>
              </a:rPr>
              <a:t>dynamics</a:t>
            </a:r>
            <a:r>
              <a:rPr lang="fr-CH" sz="1600" dirty="0">
                <a:ea typeface="ＭＳ Ｐゴシック" pitchFamily="34" charset="-128"/>
              </a:rPr>
              <a:t> </a:t>
            </a:r>
            <a:r>
              <a:rPr lang="fr-CH" sz="1600" dirty="0" err="1">
                <a:ea typeface="ＭＳ Ｐゴシック" pitchFamily="34" charset="-128"/>
              </a:rPr>
              <a:t>study</a:t>
            </a:r>
            <a:r>
              <a:rPr lang="fr-CH" sz="1600" dirty="0">
                <a:ea typeface="ＭＳ Ｐゴシック" pitchFamily="34" charset="-128"/>
              </a:rPr>
              <a:t> of the </a:t>
            </a:r>
            <a:r>
              <a:rPr lang="fr-CH" sz="1600" dirty="0" err="1">
                <a:ea typeface="ＭＳ Ｐゴシック" pitchFamily="34" charset="-128"/>
              </a:rPr>
              <a:t>whole</a:t>
            </a:r>
            <a:r>
              <a:rPr lang="fr-CH" sz="1600" dirty="0">
                <a:ea typeface="ＭＳ Ｐゴシック" pitchFamily="34" charset="-128"/>
              </a:rPr>
              <a:t> </a:t>
            </a:r>
            <a:r>
              <a:rPr lang="fr-CH" sz="1600" dirty="0" err="1">
                <a:ea typeface="ＭＳ Ｐゴシック" pitchFamily="34" charset="-128"/>
              </a:rPr>
              <a:t>linac</a:t>
            </a:r>
            <a:r>
              <a:rPr lang="fr-CH" sz="1600" dirty="0">
                <a:ea typeface="ＭＳ Ｐゴシック" pitchFamily="34" charset="-128"/>
              </a:rPr>
              <a:t>.</a:t>
            </a:r>
          </a:p>
          <a:p>
            <a:pPr marL="800100" lvl="1" indent="-342900" algn="l">
              <a:buFont typeface="Franklin Gothic Medium" pitchFamily="34" charset="0"/>
              <a:buAutoNum type="arabicPeriod"/>
            </a:pPr>
            <a:r>
              <a:rPr lang="fr-CH" sz="1600" dirty="0">
                <a:ea typeface="ＭＳ Ｐゴシック" pitchFamily="34" charset="-128"/>
              </a:rPr>
              <a:t>A </a:t>
            </a:r>
            <a:r>
              <a:rPr lang="fr-CH" sz="1600" dirty="0" err="1">
                <a:ea typeface="ＭＳ Ｐゴシック" pitchFamily="34" charset="-128"/>
              </a:rPr>
              <a:t>realistic</a:t>
            </a:r>
            <a:r>
              <a:rPr lang="fr-CH" sz="1600" dirty="0">
                <a:ea typeface="ＭＳ Ｐゴシック" pitchFamily="34" charset="-128"/>
              </a:rPr>
              <a:t> </a:t>
            </a:r>
            <a:r>
              <a:rPr lang="fr-CH" sz="1600" dirty="0" err="1">
                <a:ea typeface="ＭＳ Ｐゴシック" pitchFamily="34" charset="-128"/>
              </a:rPr>
              <a:t>field</a:t>
            </a:r>
            <a:r>
              <a:rPr lang="fr-CH" sz="1600" dirty="0">
                <a:ea typeface="ＭＳ Ｐゴシック" pitchFamily="34" charset="-128"/>
              </a:rPr>
              <a:t> </a:t>
            </a:r>
            <a:r>
              <a:rPr lang="fr-CH" sz="1600" dirty="0" err="1">
                <a:ea typeface="ＭＳ Ｐゴシック" pitchFamily="34" charset="-128"/>
              </a:rPr>
              <a:t>beam</a:t>
            </a:r>
            <a:r>
              <a:rPr lang="fr-CH" sz="1600" dirty="0">
                <a:ea typeface="ＭＳ Ｐゴシック" pitchFamily="34" charset="-128"/>
              </a:rPr>
              <a:t> </a:t>
            </a:r>
            <a:r>
              <a:rPr lang="fr-CH" sz="1600" dirty="0" err="1">
                <a:ea typeface="ＭＳ Ｐゴシック" pitchFamily="34" charset="-128"/>
              </a:rPr>
              <a:t>dynamics</a:t>
            </a:r>
            <a:r>
              <a:rPr lang="fr-CH" sz="1600" dirty="0">
                <a:ea typeface="ＭＳ Ｐゴシック" pitchFamily="34" charset="-128"/>
              </a:rPr>
              <a:t> </a:t>
            </a:r>
            <a:r>
              <a:rPr lang="fr-CH" sz="1600" dirty="0" err="1">
                <a:ea typeface="ＭＳ Ｐゴシック" pitchFamily="34" charset="-128"/>
              </a:rPr>
              <a:t>study</a:t>
            </a:r>
            <a:r>
              <a:rPr lang="fr-CH" sz="1600" dirty="0">
                <a:ea typeface="ＭＳ Ｐゴシック" pitchFamily="34" charset="-128"/>
              </a:rPr>
              <a:t> of the </a:t>
            </a:r>
            <a:r>
              <a:rPr lang="fr-CH" sz="1600" dirty="0" err="1">
                <a:ea typeface="ＭＳ Ｐゴシック" pitchFamily="34" charset="-128"/>
              </a:rPr>
              <a:t>high-energy</a:t>
            </a:r>
            <a:r>
              <a:rPr lang="fr-CH" sz="1600" dirty="0">
                <a:ea typeface="ＭＳ Ｐゴシック" pitchFamily="34" charset="-128"/>
              </a:rPr>
              <a:t> section of the HIE-LINAC.</a:t>
            </a:r>
          </a:p>
          <a:p>
            <a:pPr marL="800100" lvl="1" indent="-342900" algn="l">
              <a:buFont typeface="Franklin Gothic Medium" pitchFamily="34" charset="0"/>
              <a:buAutoNum type="arabicPeriod"/>
            </a:pPr>
            <a:r>
              <a:rPr lang="fr-CH" sz="1600" dirty="0">
                <a:ea typeface="ＭＳ Ｐゴシック" pitchFamily="34" charset="-128"/>
              </a:rPr>
              <a:t>Single </a:t>
            </a:r>
            <a:r>
              <a:rPr lang="fr-CH" sz="1600" dirty="0" err="1">
                <a:ea typeface="ＭＳ Ｐゴシック" pitchFamily="34" charset="-128"/>
              </a:rPr>
              <a:t>particle</a:t>
            </a:r>
            <a:r>
              <a:rPr lang="fr-CH" sz="1600" dirty="0">
                <a:ea typeface="ＭＳ Ｐゴシック" pitchFamily="34" charset="-128"/>
              </a:rPr>
              <a:t> </a:t>
            </a:r>
            <a:r>
              <a:rPr lang="fr-CH" sz="1600" dirty="0" err="1">
                <a:ea typeface="ＭＳ Ｐゴシック" pitchFamily="34" charset="-128"/>
              </a:rPr>
              <a:t>dynamics</a:t>
            </a:r>
            <a:r>
              <a:rPr lang="fr-CH" sz="1600" dirty="0">
                <a:ea typeface="ＭＳ Ｐゴシック" pitchFamily="34" charset="-128"/>
              </a:rPr>
              <a:t> </a:t>
            </a:r>
            <a:r>
              <a:rPr lang="fr-CH" sz="1600" dirty="0" err="1">
                <a:ea typeface="ＭＳ Ｐゴシック" pitchFamily="34" charset="-128"/>
              </a:rPr>
              <a:t>study</a:t>
            </a:r>
            <a:r>
              <a:rPr lang="fr-CH" sz="1600" dirty="0">
                <a:ea typeface="ＭＳ Ｐゴシック" pitchFamily="34" charset="-128"/>
              </a:rPr>
              <a:t> in QWR to </a:t>
            </a:r>
            <a:r>
              <a:rPr lang="fr-CH" sz="1600" dirty="0" err="1">
                <a:ea typeface="ＭＳ Ｐゴシック" pitchFamily="34" charset="-128"/>
              </a:rPr>
              <a:t>investigate</a:t>
            </a:r>
            <a:r>
              <a:rPr lang="fr-CH" sz="1600" dirty="0">
                <a:ea typeface="ＭＳ Ｐゴシック" pitchFamily="34" charset="-128"/>
              </a:rPr>
              <a:t> the </a:t>
            </a:r>
            <a:r>
              <a:rPr lang="fr-CH" sz="1600" dirty="0" err="1">
                <a:ea typeface="ＭＳ Ｐゴシック" pitchFamily="34" charset="-128"/>
              </a:rPr>
              <a:t>effects</a:t>
            </a:r>
            <a:r>
              <a:rPr lang="fr-CH" sz="1600" dirty="0">
                <a:ea typeface="ＭＳ Ｐゴシック" pitchFamily="34" charset="-128"/>
              </a:rPr>
              <a:t> of </a:t>
            </a:r>
            <a:r>
              <a:rPr lang="fr-CH" sz="1600" dirty="0" err="1">
                <a:ea typeface="ＭＳ Ｐゴシック" pitchFamily="34" charset="-128"/>
              </a:rPr>
              <a:t>beam</a:t>
            </a:r>
            <a:r>
              <a:rPr lang="fr-CH" sz="1600" dirty="0">
                <a:ea typeface="ＭＳ Ｐゴシック" pitchFamily="34" charset="-128"/>
              </a:rPr>
              <a:t> </a:t>
            </a:r>
            <a:r>
              <a:rPr lang="fr-CH" sz="1600" dirty="0" err="1">
                <a:ea typeface="ＭＳ Ｐゴシック" pitchFamily="34" charset="-128"/>
              </a:rPr>
              <a:t>steering</a:t>
            </a:r>
            <a:r>
              <a:rPr lang="fr-CH" sz="1600" dirty="0">
                <a:ea typeface="ＭＳ Ｐゴシック" pitchFamily="34" charset="-128"/>
              </a:rPr>
              <a:t> and transverse </a:t>
            </a:r>
            <a:r>
              <a:rPr lang="fr-CH" sz="1600" dirty="0" err="1">
                <a:ea typeface="ＭＳ Ｐゴシック" pitchFamily="34" charset="-128"/>
              </a:rPr>
              <a:t>field</a:t>
            </a:r>
            <a:r>
              <a:rPr lang="fr-CH" sz="1600" dirty="0">
                <a:ea typeface="ＭＳ Ｐゴシック" pitchFamily="34" charset="-128"/>
              </a:rPr>
              <a:t> </a:t>
            </a:r>
            <a:r>
              <a:rPr lang="fr-CH" sz="1600" dirty="0" err="1">
                <a:ea typeface="ＭＳ Ｐゴシック" pitchFamily="34" charset="-128"/>
              </a:rPr>
              <a:t>asymmetry</a:t>
            </a:r>
            <a:r>
              <a:rPr lang="fr-CH" sz="1600" dirty="0">
                <a:ea typeface="ＭＳ Ｐゴシック" pitchFamily="34" charset="-128"/>
              </a:rPr>
              <a:t> </a:t>
            </a:r>
            <a:r>
              <a:rPr lang="fr-CH" sz="1600" dirty="0" err="1">
                <a:ea typeface="ＭＳ Ｐゴシック" pitchFamily="34" charset="-128"/>
              </a:rPr>
              <a:t>intrinsic</a:t>
            </a:r>
            <a:r>
              <a:rPr lang="fr-CH" sz="1600" dirty="0">
                <a:ea typeface="ＭＳ Ｐゴシック" pitchFamily="34" charset="-128"/>
              </a:rPr>
              <a:t> to the </a:t>
            </a:r>
            <a:r>
              <a:rPr lang="fr-CH" sz="1600" dirty="0" err="1">
                <a:ea typeface="ＭＳ Ｐゴシック" pitchFamily="34" charset="-128"/>
              </a:rPr>
              <a:t>cavity</a:t>
            </a:r>
            <a:r>
              <a:rPr lang="fr-CH" sz="1600" dirty="0">
                <a:ea typeface="ＭＳ Ｐゴシック" pitchFamily="34" charset="-128"/>
              </a:rPr>
              <a:t>.</a:t>
            </a:r>
          </a:p>
          <a:p>
            <a:pPr marL="800100" lvl="1" indent="-342900" algn="l">
              <a:buFont typeface="Franklin Gothic Medium" pitchFamily="34" charset="0"/>
              <a:buAutoNum type="arabicPeriod"/>
            </a:pPr>
            <a:r>
              <a:rPr lang="fr-CH" sz="1600" dirty="0">
                <a:ea typeface="ＭＳ Ｐゴシック" pitchFamily="34" charset="-128"/>
              </a:rPr>
              <a:t>Compensation of </a:t>
            </a:r>
            <a:r>
              <a:rPr lang="fr-CH" sz="1600" dirty="0" err="1">
                <a:ea typeface="ＭＳ Ｐゴシック" pitchFamily="34" charset="-128"/>
              </a:rPr>
              <a:t>field</a:t>
            </a:r>
            <a:r>
              <a:rPr lang="fr-CH" sz="1600" dirty="0">
                <a:ea typeface="ＭＳ Ｐゴシック" pitchFamily="34" charset="-128"/>
              </a:rPr>
              <a:t> </a:t>
            </a:r>
            <a:r>
              <a:rPr lang="fr-CH" sz="1600" dirty="0" err="1">
                <a:ea typeface="ＭＳ Ｐゴシック" pitchFamily="34" charset="-128"/>
              </a:rPr>
              <a:t>asymmetry</a:t>
            </a:r>
            <a:r>
              <a:rPr lang="fr-CH" sz="1600" dirty="0">
                <a:ea typeface="ＭＳ Ｐゴシック" pitchFamily="34" charset="-128"/>
              </a:rPr>
              <a:t> by </a:t>
            </a:r>
            <a:r>
              <a:rPr lang="fr-CH" sz="1600" dirty="0" err="1">
                <a:ea typeface="ＭＳ Ｐゴシック" pitchFamily="34" charset="-128"/>
              </a:rPr>
              <a:t>geometric</a:t>
            </a:r>
            <a:r>
              <a:rPr lang="fr-CH" sz="1600" dirty="0">
                <a:ea typeface="ＭＳ Ｐゴシック" pitchFamily="34" charset="-128"/>
              </a:rPr>
              <a:t> modifications to the </a:t>
            </a:r>
            <a:r>
              <a:rPr lang="fr-CH" sz="1600" dirty="0" err="1">
                <a:ea typeface="ＭＳ Ｐゴシック" pitchFamily="34" charset="-128"/>
              </a:rPr>
              <a:t>cavity</a:t>
            </a:r>
            <a:r>
              <a:rPr lang="fr-CH" sz="1600" dirty="0">
                <a:ea typeface="ＭＳ Ｐゴシック" pitchFamily="34" charset="-128"/>
              </a:rPr>
              <a:t>.</a:t>
            </a:r>
          </a:p>
          <a:p>
            <a:pPr marL="800100" lvl="1" indent="-342900" algn="l">
              <a:buFont typeface="Franklin Gothic Medium" pitchFamily="34" charset="0"/>
              <a:buAutoNum type="arabicPeriod"/>
            </a:pPr>
            <a:r>
              <a:rPr lang="fr-CH" sz="1600" dirty="0" err="1">
                <a:ea typeface="ＭＳ Ｐゴシック" pitchFamily="34" charset="-128"/>
              </a:rPr>
              <a:t>Error</a:t>
            </a:r>
            <a:r>
              <a:rPr lang="fr-CH" sz="1600" dirty="0">
                <a:ea typeface="ＭＳ Ｐゴシック" pitchFamily="34" charset="-128"/>
              </a:rPr>
              <a:t> and </a:t>
            </a:r>
            <a:r>
              <a:rPr lang="fr-CH" sz="1600" dirty="0" err="1">
                <a:ea typeface="ＭＳ Ｐゴシック" pitchFamily="34" charset="-128"/>
              </a:rPr>
              <a:t>misalignment</a:t>
            </a:r>
            <a:r>
              <a:rPr lang="fr-CH" sz="1600" dirty="0">
                <a:ea typeface="ＭＳ Ｐゴシック" pitchFamily="34" charset="-128"/>
              </a:rPr>
              <a:t> </a:t>
            </a:r>
            <a:r>
              <a:rPr lang="fr-CH" sz="1600" dirty="0" err="1">
                <a:ea typeface="ＭＳ Ｐゴシック" pitchFamily="34" charset="-128"/>
              </a:rPr>
              <a:t>study</a:t>
            </a:r>
            <a:r>
              <a:rPr lang="fr-CH" sz="1600" dirty="0">
                <a:ea typeface="ＭＳ Ｐゴシック" pitchFamily="34" charset="-128"/>
              </a:rPr>
              <a:t>.</a:t>
            </a:r>
            <a:endParaRPr lang="fr-CH" sz="1600" dirty="0">
              <a:ea typeface="ＭＳ Ｐゴシック" pitchFamily="34" charset="-128"/>
            </a:endParaRPr>
          </a:p>
        </p:txBody>
      </p:sp>
      <p:sp>
        <p:nvSpPr>
          <p:cNvPr id="13" name="TextBox 21"/>
          <p:cNvSpPr txBox="1">
            <a:spLocks noChangeArrowheads="1"/>
          </p:cNvSpPr>
          <p:nvPr/>
        </p:nvSpPr>
        <p:spPr bwMode="auto">
          <a:xfrm>
            <a:off x="5181599" y="2933540"/>
            <a:ext cx="3929063" cy="1477328"/>
          </a:xfrm>
          <a:prstGeom prst="rect">
            <a:avLst/>
          </a:prstGeom>
          <a:noFill/>
          <a:ln w="9525">
            <a:noFill/>
            <a:miter lim="800000"/>
            <a:headEnd/>
            <a:tailEnd/>
          </a:ln>
        </p:spPr>
        <p:txBody>
          <a:bodyPr wrap="square">
            <a:spAutoFit/>
          </a:bodyPr>
          <a:lstStyle/>
          <a:p>
            <a:pPr algn="l"/>
            <a:r>
              <a:rPr lang="fr-CH" sz="1000" dirty="0" smtClean="0">
                <a:ea typeface="ＭＳ Ｐゴシック" pitchFamily="34" charset="-128"/>
              </a:rPr>
              <a:t>HIE-ISOLDE </a:t>
            </a:r>
            <a:r>
              <a:rPr lang="fr-CH" sz="1000" dirty="0" err="1">
                <a:ea typeface="ＭＳ Ｐゴシック" pitchFamily="34" charset="-128"/>
              </a:rPr>
              <a:t>project</a:t>
            </a:r>
            <a:r>
              <a:rPr lang="fr-CH" sz="1000" dirty="0">
                <a:ea typeface="ＭＳ Ｐゴシック" pitchFamily="34" charset="-128"/>
              </a:rPr>
              <a:t> </a:t>
            </a:r>
            <a:r>
              <a:rPr lang="fr-CH" sz="1000" dirty="0" err="1">
                <a:ea typeface="ＭＳ Ｐゴシック" pitchFamily="34" charset="-128"/>
              </a:rPr>
              <a:t>aim</a:t>
            </a:r>
            <a:r>
              <a:rPr lang="fr-CH" sz="1000" dirty="0">
                <a:ea typeface="ＭＳ Ｐゴシック" pitchFamily="34" charset="-128"/>
              </a:rPr>
              <a:t>:</a:t>
            </a:r>
          </a:p>
          <a:p>
            <a:pPr algn="l"/>
            <a:r>
              <a:rPr lang="fr-CH" sz="1000" dirty="0">
                <a:ea typeface="ＭＳ Ｐゴシック" pitchFamily="34" charset="-128"/>
              </a:rPr>
              <a:t>To upgrade the </a:t>
            </a:r>
            <a:r>
              <a:rPr lang="fr-CH" sz="1000" dirty="0" err="1">
                <a:ea typeface="ＭＳ Ｐゴシック" pitchFamily="34" charset="-128"/>
              </a:rPr>
              <a:t>current</a:t>
            </a:r>
            <a:r>
              <a:rPr lang="fr-CH" sz="1000" dirty="0">
                <a:ea typeface="ＭＳ Ｐゴシック" pitchFamily="34" charset="-128"/>
              </a:rPr>
              <a:t> ISOLDE </a:t>
            </a:r>
            <a:r>
              <a:rPr lang="fr-CH" sz="1000" dirty="0" err="1">
                <a:ea typeface="ＭＳ Ｐゴシック" pitchFamily="34" charset="-128"/>
              </a:rPr>
              <a:t>nuclear</a:t>
            </a:r>
            <a:r>
              <a:rPr lang="fr-CH" sz="1000" dirty="0">
                <a:ea typeface="ＭＳ Ｐゴシック" pitchFamily="34" charset="-128"/>
              </a:rPr>
              <a:t> </a:t>
            </a:r>
            <a:r>
              <a:rPr lang="fr-CH" sz="1000" dirty="0" err="1">
                <a:ea typeface="ＭＳ Ｐゴシック" pitchFamily="34" charset="-128"/>
              </a:rPr>
              <a:t>research</a:t>
            </a:r>
            <a:r>
              <a:rPr lang="fr-CH" sz="1000" dirty="0">
                <a:ea typeface="ＭＳ Ｐゴシック" pitchFamily="34" charset="-128"/>
              </a:rPr>
              <a:t> </a:t>
            </a:r>
            <a:r>
              <a:rPr lang="fr-CH" sz="1000" dirty="0" err="1">
                <a:ea typeface="ＭＳ Ｐゴシック" pitchFamily="34" charset="-128"/>
              </a:rPr>
              <a:t>facility</a:t>
            </a:r>
            <a:r>
              <a:rPr lang="fr-CH" sz="1000" dirty="0">
                <a:ea typeface="ＭＳ Ｐゴシック" pitchFamily="34" charset="-128"/>
              </a:rPr>
              <a:t> in </a:t>
            </a:r>
            <a:r>
              <a:rPr lang="fr-CH" sz="1000" dirty="0" err="1">
                <a:ea typeface="ＭＳ Ｐゴシック" pitchFamily="34" charset="-128"/>
              </a:rPr>
              <a:t>three</a:t>
            </a:r>
            <a:r>
              <a:rPr lang="fr-CH" sz="1000" dirty="0">
                <a:ea typeface="ＭＳ Ｐゴシック" pitchFamily="34" charset="-128"/>
              </a:rPr>
              <a:t> </a:t>
            </a:r>
            <a:r>
              <a:rPr lang="fr-CH" sz="1000" dirty="0" err="1">
                <a:ea typeface="ＭＳ Ｐゴシック" pitchFamily="34" charset="-128"/>
              </a:rPr>
              <a:t>key</a:t>
            </a:r>
            <a:r>
              <a:rPr lang="fr-CH" sz="1000" dirty="0">
                <a:ea typeface="ＭＳ Ｐゴシック" pitchFamily="34" charset="-128"/>
              </a:rPr>
              <a:t> </a:t>
            </a:r>
            <a:r>
              <a:rPr lang="fr-CH" sz="1000" dirty="0" err="1">
                <a:ea typeface="ＭＳ Ｐゴシック" pitchFamily="34" charset="-128"/>
              </a:rPr>
              <a:t>ways</a:t>
            </a:r>
            <a:r>
              <a:rPr lang="fr-CH" sz="1000" dirty="0">
                <a:ea typeface="ＭＳ Ｐゴシック" pitchFamily="34" charset="-128"/>
              </a:rPr>
              <a:t>, </a:t>
            </a:r>
            <a:r>
              <a:rPr lang="fr-CH" sz="1000" dirty="0" err="1">
                <a:ea typeface="ＭＳ Ｐゴシック" pitchFamily="34" charset="-128"/>
              </a:rPr>
              <a:t>with</a:t>
            </a:r>
            <a:r>
              <a:rPr lang="fr-CH" sz="1000" dirty="0">
                <a:ea typeface="ＭＳ Ｐゴシック" pitchFamily="34" charset="-128"/>
              </a:rPr>
              <a:t> a focus on post-</a:t>
            </a:r>
            <a:r>
              <a:rPr lang="fr-CH" sz="1000" dirty="0" err="1">
                <a:ea typeface="ＭＳ Ｐゴシック" pitchFamily="34" charset="-128"/>
              </a:rPr>
              <a:t>accelerated</a:t>
            </a:r>
            <a:r>
              <a:rPr lang="fr-CH" sz="1000" dirty="0">
                <a:ea typeface="ＭＳ Ｐゴシック" pitchFamily="34" charset="-128"/>
              </a:rPr>
              <a:t> radioactive ion </a:t>
            </a:r>
            <a:r>
              <a:rPr lang="fr-CH" sz="1000" dirty="0" err="1">
                <a:ea typeface="ＭＳ Ｐゴシック" pitchFamily="34" charset="-128"/>
              </a:rPr>
              <a:t>beams</a:t>
            </a:r>
            <a:r>
              <a:rPr lang="fr-CH" sz="1000" dirty="0">
                <a:ea typeface="ＭＳ Ｐゴシック" pitchFamily="34" charset="-128"/>
              </a:rPr>
              <a:t> (RIB):</a:t>
            </a:r>
          </a:p>
          <a:p>
            <a:pPr lvl="1" algn="l"/>
            <a:r>
              <a:rPr lang="fr-CH" sz="1000" dirty="0" smtClean="0">
                <a:ea typeface="ＭＳ Ｐゴシック" pitchFamily="34" charset="-128"/>
              </a:rPr>
              <a:t>1.  </a:t>
            </a:r>
            <a:r>
              <a:rPr lang="fr-CH" sz="1000" dirty="0" err="1" smtClean="0">
                <a:ea typeface="ＭＳ Ｐゴシック" pitchFamily="34" charset="-128"/>
              </a:rPr>
              <a:t>Intensity</a:t>
            </a:r>
            <a:r>
              <a:rPr lang="fr-CH" sz="1000" dirty="0" smtClean="0">
                <a:ea typeface="ＭＳ Ｐゴシック" pitchFamily="34" charset="-128"/>
              </a:rPr>
              <a:t> </a:t>
            </a:r>
            <a:r>
              <a:rPr lang="fr-CH" sz="1000" dirty="0">
                <a:ea typeface="ＭＳ Ｐゴシック" pitchFamily="34" charset="-128"/>
              </a:rPr>
              <a:t>(</a:t>
            </a:r>
            <a:r>
              <a:rPr lang="en-GB" sz="1000" dirty="0">
                <a:ea typeface="ＭＳ Ｐゴシック" pitchFamily="34" charset="-128"/>
              </a:rPr>
              <a:t>upgrade of proton driver to 10 kW through linac4) </a:t>
            </a:r>
            <a:r>
              <a:rPr lang="en-US" sz="1000" dirty="0">
                <a:ea typeface="ＭＳ Ｐゴシック" pitchFamily="34" charset="-128"/>
              </a:rPr>
              <a:t>– </a:t>
            </a:r>
            <a:r>
              <a:rPr lang="en-GB" sz="1000" dirty="0">
                <a:ea typeface="ＭＳ Ｐゴシック" pitchFamily="34" charset="-128"/>
              </a:rPr>
              <a:t>R&amp;D is required for the production target.</a:t>
            </a:r>
          </a:p>
          <a:p>
            <a:pPr lvl="1" algn="l"/>
            <a:r>
              <a:rPr lang="en-GB" sz="1000" dirty="0" smtClean="0">
                <a:ea typeface="ＭＳ Ｐゴシック" pitchFamily="34" charset="-128"/>
              </a:rPr>
              <a:t>2. Quality </a:t>
            </a:r>
            <a:r>
              <a:rPr lang="en-GB" sz="1000" dirty="0">
                <a:ea typeface="ＭＳ Ｐゴシック" pitchFamily="34" charset="-128"/>
              </a:rPr>
              <a:t>(improved isotope selection using laser ionisation, improved charge breeding, cooling and accumulation stages prior to post-acceleration).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3236"/>
                                        </p:tgtEl>
                                        <p:attrNameLst>
                                          <p:attrName>style.visibility</p:attrName>
                                        </p:attrNameLst>
                                      </p:cBhvr>
                                      <p:to>
                                        <p:strVal val="visible"/>
                                      </p:to>
                                    </p:set>
                                    <p:animEffect transition="in" filter="dissolve">
                                      <p:cBhvr>
                                        <p:cTn id="7" dur="500"/>
                                        <p:tgtEl>
                                          <p:spTgt spid="22323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23240"/>
                                        </p:tgtEl>
                                        <p:attrNameLst>
                                          <p:attrName>style.visibility</p:attrName>
                                        </p:attrNameLst>
                                      </p:cBhvr>
                                      <p:to>
                                        <p:strVal val="visible"/>
                                      </p:to>
                                    </p:set>
                                    <p:animEffect transition="in" filter="diamond(in)">
                                      <p:cBhvr>
                                        <p:cTn id="12" dur="500"/>
                                        <p:tgtEl>
                                          <p:spTgt spid="2232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Title 1"/>
          <p:cNvSpPr>
            <a:spLocks noGrp="1"/>
          </p:cNvSpPr>
          <p:nvPr>
            <p:ph type="title" idx="4294967295"/>
          </p:nvPr>
        </p:nvSpPr>
        <p:spPr>
          <a:xfrm>
            <a:off x="0" y="1185863"/>
            <a:ext cx="3868738" cy="450850"/>
          </a:xfrm>
          <a:ln/>
        </p:spPr>
        <p:txBody>
          <a:bodyPr/>
          <a:lstStyle/>
          <a:p>
            <a:r>
              <a:rPr lang="en-GB" sz="2400">
                <a:solidFill>
                  <a:schemeClr val="accent2"/>
                </a:solidFill>
              </a:rPr>
              <a:t>High-</a:t>
            </a:r>
            <a:r>
              <a:rPr lang="el-GR" sz="2400">
                <a:solidFill>
                  <a:schemeClr val="accent2"/>
                </a:solidFill>
              </a:rPr>
              <a:t>β</a:t>
            </a:r>
            <a:r>
              <a:rPr lang="en-GB" sz="2400">
                <a:solidFill>
                  <a:schemeClr val="accent2"/>
                </a:solidFill>
              </a:rPr>
              <a:t> cavity RF Design</a:t>
            </a:r>
          </a:p>
        </p:txBody>
      </p:sp>
      <p:graphicFrame>
        <p:nvGraphicFramePr>
          <p:cNvPr id="233475" name="Group 3"/>
          <p:cNvGraphicFramePr>
            <a:graphicFrameLocks noGrp="1"/>
          </p:cNvGraphicFramePr>
          <p:nvPr>
            <p:ph sz="half" idx="4294967295"/>
          </p:nvPr>
        </p:nvGraphicFramePr>
        <p:xfrm>
          <a:off x="211138" y="1690688"/>
          <a:ext cx="3505200" cy="4370389"/>
        </p:xfrm>
        <a:graphic>
          <a:graphicData uri="http://schemas.openxmlformats.org/drawingml/2006/table">
            <a:tbl>
              <a:tblPr/>
              <a:tblGrid>
                <a:gridCol w="2719387"/>
                <a:gridCol w="785813"/>
              </a:tblGrid>
              <a:tr h="44926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f (MHz)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101.28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Inner Cond. Diam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Outer Cond Diam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300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1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Mechanical Length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320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Gap length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Beam Apert. Diam. (mm)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1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U/Ea</a:t>
                      </a:r>
                      <a:r>
                        <a:rPr kumimoji="0" lang="en-US" sz="1200" b="1" i="0" u="none" strike="noStrike" cap="none" normalizeH="0" baseline="30000" smtClean="0">
                          <a:ln>
                            <a:noFill/>
                          </a:ln>
                          <a:solidFill>
                            <a:schemeClr val="accent2"/>
                          </a:solidFill>
                          <a:effectLst/>
                          <a:latin typeface="Times New Roman" pitchFamily="18" charset="0"/>
                          <a:sym typeface="Gill Sans" charset="0"/>
                        </a:rPr>
                        <a:t>2</a:t>
                      </a:r>
                      <a:r>
                        <a:rPr kumimoji="0" lang="en-US" sz="1200" b="1" i="0" u="none" strike="noStrike" cap="none" normalizeH="0" baseline="0" smtClean="0">
                          <a:ln>
                            <a:noFill/>
                          </a:ln>
                          <a:solidFill>
                            <a:schemeClr val="accent2"/>
                          </a:solidFill>
                          <a:effectLst/>
                          <a:latin typeface="Times New Roman" pitchFamily="18" charset="0"/>
                          <a:sym typeface="Gill Sans" charset="0"/>
                        </a:rPr>
                        <a:t> (mJ/(MV/m))</a:t>
                      </a:r>
                      <a:r>
                        <a:rPr kumimoji="0" lang="en-US" sz="1200" b="1" i="0" u="none" strike="noStrike" cap="none" normalizeH="0" baseline="30000" smtClean="0">
                          <a:ln>
                            <a:noFill/>
                          </a:ln>
                          <a:solidFill>
                            <a:schemeClr val="accent2"/>
                          </a:solidFill>
                          <a:effectLst/>
                          <a:latin typeface="Times New Roman" pitchFamily="18" charset="0"/>
                          <a:sym typeface="Gill Sans" charset="0"/>
                        </a:rPr>
                        <a:t>2</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Times New Roman" pitchFamily="18" charset="0"/>
                          <a:sym typeface="Gill Sans" charset="0"/>
                        </a:rPr>
                        <a:t>207</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1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Ep/Ea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Times New Roman" pitchFamily="18" charset="0"/>
                          <a:sym typeface="Gill Sans" charset="0"/>
                        </a:rPr>
                        <a:t>5.6</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Hp/Ea  (Oe/MV/m)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100.7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Rsh/Q (Ohm)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548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Q0 min for 6 MV/m at 7W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5x10</a:t>
                      </a:r>
                      <a:r>
                        <a:rPr kumimoji="0" lang="en-US" sz="1200" b="1" i="0" u="none" strike="noStrike" cap="none" normalizeH="0" baseline="30000" smtClean="0">
                          <a:ln>
                            <a:noFill/>
                          </a:ln>
                          <a:solidFill>
                            <a:schemeClr val="accent2"/>
                          </a:solidFill>
                          <a:effectLst/>
                          <a:latin typeface="Times New Roman" pitchFamily="18" charset="0"/>
                          <a:sym typeface="Gill Sans" charset="0"/>
                        </a:rPr>
                        <a:t>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TTF max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0.9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Symbol" pitchFamily="18" charset="2"/>
                          <a:sym typeface="Gill Sans" charset="0"/>
                        </a:rPr>
                        <a:t>b</a:t>
                      </a:r>
                      <a:r>
                        <a:rPr kumimoji="0" lang="en-GB" sz="1200" b="1" i="0" u="none" strike="noStrike" cap="none" normalizeH="0" baseline="-25000" smtClean="0">
                          <a:ln>
                            <a:noFill/>
                          </a:ln>
                          <a:solidFill>
                            <a:schemeClr val="accent2"/>
                          </a:solidFill>
                          <a:effectLst/>
                          <a:latin typeface="Symbol" pitchFamily="18" charset="2"/>
                          <a:sym typeface="Gill Sans" charset="0"/>
                        </a:rPr>
                        <a:t>0</a:t>
                      </a:r>
                      <a:endParaRPr kumimoji="0" lang="en-US" sz="1200" b="1" i="0" u="none" strike="noStrike" cap="none" normalizeH="0" baseline="0" smtClean="0">
                        <a:ln>
                          <a:noFill/>
                        </a:ln>
                        <a:solidFill>
                          <a:schemeClr val="accent2"/>
                        </a:solidFill>
                        <a:effectLst/>
                        <a:latin typeface="Symbol" pitchFamily="18" charset="2"/>
                        <a:sym typeface="Gill San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US" sz="1200" b="1" i="0" u="none" strike="noStrike" cap="none" normalizeH="0" baseline="0" smtClean="0">
                          <a:ln>
                            <a:noFill/>
                          </a:ln>
                          <a:solidFill>
                            <a:schemeClr val="accent2"/>
                          </a:solidFill>
                          <a:effectLst/>
                          <a:latin typeface="Times New Roman" pitchFamily="18" charset="0"/>
                          <a:sym typeface="Gill Sans" charset="0"/>
                        </a:rPr>
                        <a:t>10.3%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Times New Roman" pitchFamily="18" charset="0"/>
                          <a:sym typeface="Gill Sans" charset="0"/>
                        </a:rPr>
                        <a:t>Design Gradient E</a:t>
                      </a:r>
                      <a:r>
                        <a:rPr kumimoji="0" lang="en-GB" sz="1200" b="1" i="0" u="none" strike="noStrike" cap="none" normalizeH="0" baseline="-25000" smtClean="0">
                          <a:ln>
                            <a:noFill/>
                          </a:ln>
                          <a:solidFill>
                            <a:schemeClr val="accent2"/>
                          </a:solidFill>
                          <a:effectLst/>
                          <a:latin typeface="Times New Roman" pitchFamily="18" charset="0"/>
                          <a:sym typeface="Gill Sans" charset="0"/>
                        </a:rPr>
                        <a:t>acc</a:t>
                      </a:r>
                      <a:r>
                        <a:rPr kumimoji="0" lang="en-GB" sz="1200" b="1" i="0" u="none" strike="noStrike" cap="none" normalizeH="0" baseline="0" smtClean="0">
                          <a:ln>
                            <a:noFill/>
                          </a:ln>
                          <a:solidFill>
                            <a:schemeClr val="accent2"/>
                          </a:solidFill>
                          <a:effectLst/>
                          <a:latin typeface="Times New Roman" pitchFamily="18" charset="0"/>
                          <a:sym typeface="Gill Sans" charset="0"/>
                        </a:rPr>
                        <a:t> (MV/m)</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Times New Roman" pitchFamily="18" charset="0"/>
                          <a:sym typeface="Gill Sans" charset="0"/>
                        </a:rPr>
                        <a:t>6</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smtClean="0">
                          <a:ln>
                            <a:noFill/>
                          </a:ln>
                          <a:solidFill>
                            <a:schemeClr val="accent2"/>
                          </a:solidFill>
                          <a:effectLst/>
                          <a:latin typeface="Times New Roman" pitchFamily="18" charset="0"/>
                          <a:sym typeface="Gill Sans" charset="0"/>
                        </a:rPr>
                        <a:t>Number of cavities</a:t>
                      </a:r>
                      <a:endParaRPr kumimoji="0" lang="en-US" sz="1200" b="1" i="0" u="none" strike="noStrike" cap="none" normalizeH="0" baseline="0" smtClean="0">
                        <a:ln>
                          <a:noFill/>
                        </a:ln>
                        <a:solidFill>
                          <a:schemeClr val="accent2"/>
                        </a:solidFill>
                        <a:effectLst/>
                        <a:latin typeface="Times New Roman" pitchFamily="18" charset="0"/>
                        <a:sym typeface="Gill San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800"/>
                        </a:spcBef>
                        <a:spcAft>
                          <a:spcPct val="0"/>
                        </a:spcAft>
                        <a:buClrTx/>
                        <a:buSzPct val="171000"/>
                        <a:buFont typeface="Lucida Grande" charset="0"/>
                        <a:buNone/>
                        <a:tabLst/>
                      </a:pPr>
                      <a:r>
                        <a:rPr kumimoji="0" lang="en-GB" sz="1200" b="1" i="0" u="none" strike="noStrike" cap="none" normalizeH="0" baseline="0" dirty="0" smtClean="0">
                          <a:ln>
                            <a:noFill/>
                          </a:ln>
                          <a:solidFill>
                            <a:schemeClr val="accent2"/>
                          </a:solidFill>
                          <a:effectLst/>
                          <a:latin typeface="Times New Roman" pitchFamily="18" charset="0"/>
                          <a:sym typeface="Gill Sans" charset="0"/>
                        </a:rPr>
                        <a:t>20</a:t>
                      </a:r>
                      <a:endParaRPr kumimoji="0" lang="en-US" sz="1200" b="1" i="0" u="none" strike="noStrike" cap="none" normalizeH="0" baseline="0" dirty="0" smtClean="0">
                        <a:ln>
                          <a:noFill/>
                        </a:ln>
                        <a:solidFill>
                          <a:schemeClr val="accent2"/>
                        </a:solidFill>
                        <a:effectLst/>
                        <a:latin typeface="Times New Roman" pitchFamily="18" charset="0"/>
                        <a:sym typeface="Gill San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3525" name="Rectangle 53"/>
          <p:cNvSpPr>
            <a:spLocks noChangeArrowheads="1"/>
          </p:cNvSpPr>
          <p:nvPr/>
        </p:nvSpPr>
        <p:spPr bwMode="auto">
          <a:xfrm>
            <a:off x="452438" y="312738"/>
            <a:ext cx="8248650" cy="1357312"/>
          </a:xfrm>
          <a:prstGeom prst="rect">
            <a:avLst/>
          </a:prstGeom>
          <a:noFill/>
          <a:ln w="9525">
            <a:noFill/>
            <a:miter lim="800000"/>
            <a:headEnd/>
            <a:tailEnd/>
          </a:ln>
          <a:effectLst/>
        </p:spPr>
        <p:txBody>
          <a:bodyPr anchor="ctr"/>
          <a:lstStyle/>
          <a:p>
            <a:r>
              <a:rPr lang="en-GB" sz="2800" dirty="0"/>
              <a:t>WP3: Cavity RF and Beam Dynamics</a:t>
            </a:r>
            <a:endParaRPr lang="en-US" sz="2800" dirty="0"/>
          </a:p>
        </p:txBody>
      </p:sp>
      <p:pic>
        <p:nvPicPr>
          <p:cNvPr id="233526" name="Picture 54"/>
          <p:cNvPicPr>
            <a:picLocks noChangeAspect="1" noChangeArrowheads="1"/>
          </p:cNvPicPr>
          <p:nvPr/>
        </p:nvPicPr>
        <p:blipFill>
          <a:blip r:embed="rId3"/>
          <a:srcRect/>
          <a:stretch>
            <a:fillRect/>
          </a:stretch>
        </p:blipFill>
        <p:spPr bwMode="auto">
          <a:xfrm>
            <a:off x="3906838" y="1448594"/>
            <a:ext cx="5237162" cy="3865562"/>
          </a:xfrm>
          <a:prstGeom prst="rect">
            <a:avLst/>
          </a:prstGeom>
          <a:noFill/>
          <a:ln w="9525">
            <a:noFill/>
            <a:miter lim="800000"/>
            <a:headEnd/>
            <a:tailEnd/>
          </a:ln>
          <a:effectLst/>
        </p:spPr>
      </p:pic>
      <p:pic>
        <p:nvPicPr>
          <p:cNvPr id="233527" name="Picture 11"/>
          <p:cNvPicPr>
            <a:picLocks noChangeAspect="1" noChangeArrowheads="1"/>
          </p:cNvPicPr>
          <p:nvPr/>
        </p:nvPicPr>
        <p:blipFill>
          <a:blip r:embed="rId4"/>
          <a:srcRect r="8388"/>
          <a:stretch>
            <a:fillRect/>
          </a:stretch>
        </p:blipFill>
        <p:spPr bwMode="auto">
          <a:xfrm>
            <a:off x="4974431" y="2545556"/>
            <a:ext cx="974725" cy="2078038"/>
          </a:xfrm>
          <a:prstGeom prst="rect">
            <a:avLst/>
          </a:prstGeom>
          <a:noFill/>
          <a:ln w="9525">
            <a:noFill/>
            <a:miter lim="800000"/>
            <a:headEnd/>
            <a:tailEnd/>
          </a:ln>
        </p:spPr>
      </p:pic>
      <p:pic>
        <p:nvPicPr>
          <p:cNvPr id="233528" name="Picture 11"/>
          <p:cNvPicPr>
            <a:picLocks noChangeAspect="1" noChangeArrowheads="1"/>
          </p:cNvPicPr>
          <p:nvPr/>
        </p:nvPicPr>
        <p:blipFill>
          <a:blip r:embed="rId4"/>
          <a:srcRect r="8388"/>
          <a:stretch>
            <a:fillRect/>
          </a:stretch>
        </p:blipFill>
        <p:spPr bwMode="auto">
          <a:xfrm>
            <a:off x="7263924" y="2398871"/>
            <a:ext cx="974725" cy="2078038"/>
          </a:xfrm>
          <a:prstGeom prst="rect">
            <a:avLst/>
          </a:prstGeom>
          <a:noFill/>
          <a:ln w="9525">
            <a:noFill/>
            <a:miter lim="800000"/>
            <a:headEnd/>
            <a:tailEnd/>
          </a:ln>
        </p:spPr>
      </p:pic>
      <p:sp>
        <p:nvSpPr>
          <p:cNvPr id="233529" name="Title 1"/>
          <p:cNvSpPr>
            <a:spLocks/>
          </p:cNvSpPr>
          <p:nvPr/>
        </p:nvSpPr>
        <p:spPr bwMode="auto">
          <a:xfrm>
            <a:off x="6828631" y="1559719"/>
            <a:ext cx="1363663" cy="577850"/>
          </a:xfrm>
          <a:prstGeom prst="rect">
            <a:avLst/>
          </a:prstGeom>
          <a:solidFill>
            <a:srgbClr val="FFFFFF"/>
          </a:solidFill>
          <a:ln w="9525">
            <a:noFill/>
            <a:miter lim="800000"/>
            <a:headEnd/>
            <a:tailEnd/>
          </a:ln>
        </p:spPr>
        <p:txBody>
          <a:bodyPr anchor="ctr"/>
          <a:lstStyle/>
          <a:p>
            <a:r>
              <a:rPr lang="en-GB" sz="2400" b="0"/>
              <a:t>High-</a:t>
            </a:r>
            <a:r>
              <a:rPr lang="el-GR" sz="2400" b="0"/>
              <a:t>β</a:t>
            </a:r>
            <a:endParaRPr lang="en-GB" sz="2400" b="0"/>
          </a:p>
        </p:txBody>
      </p:sp>
      <p:sp>
        <p:nvSpPr>
          <p:cNvPr id="233530" name="Title 1"/>
          <p:cNvSpPr>
            <a:spLocks/>
          </p:cNvSpPr>
          <p:nvPr/>
        </p:nvSpPr>
        <p:spPr bwMode="auto">
          <a:xfrm>
            <a:off x="4768056" y="1621631"/>
            <a:ext cx="1233488" cy="409575"/>
          </a:xfrm>
          <a:prstGeom prst="rect">
            <a:avLst/>
          </a:prstGeom>
          <a:solidFill>
            <a:srgbClr val="FFFFFF"/>
          </a:solidFill>
          <a:ln w="9525">
            <a:noFill/>
            <a:miter lim="800000"/>
            <a:headEnd/>
            <a:tailEnd/>
          </a:ln>
        </p:spPr>
        <p:txBody>
          <a:bodyPr anchor="ctr"/>
          <a:lstStyle/>
          <a:p>
            <a:r>
              <a:rPr lang="en-GB" sz="2400" b="0"/>
              <a:t>Low-</a:t>
            </a:r>
            <a:r>
              <a:rPr lang="el-GR" sz="2400" b="0"/>
              <a:t>β</a:t>
            </a:r>
            <a:endParaRPr lang="en-GB" sz="2400" b="0"/>
          </a:p>
        </p:txBody>
      </p:sp>
      <p:sp>
        <p:nvSpPr>
          <p:cNvPr id="233531" name="Text Box 59"/>
          <p:cNvSpPr txBox="1">
            <a:spLocks noChangeArrowheads="1"/>
          </p:cNvSpPr>
          <p:nvPr/>
        </p:nvSpPr>
        <p:spPr bwMode="auto">
          <a:xfrm>
            <a:off x="5604897" y="1164431"/>
            <a:ext cx="2087563" cy="457200"/>
          </a:xfrm>
          <a:prstGeom prst="rect">
            <a:avLst/>
          </a:prstGeom>
          <a:noFill/>
          <a:ln w="9525">
            <a:noFill/>
            <a:miter lim="800000"/>
            <a:headEnd/>
            <a:tailEnd/>
          </a:ln>
          <a:effectLst/>
        </p:spPr>
        <p:txBody>
          <a:bodyPr wrap="none">
            <a:spAutoFit/>
          </a:bodyPr>
          <a:lstStyle/>
          <a:p>
            <a:pPr algn="l" eaLnBrk="0" hangingPunct="0"/>
            <a:r>
              <a:rPr lang="en-GB" sz="2400" dirty="0"/>
              <a:t>Transit Factor</a:t>
            </a:r>
            <a:endParaRPr lang="en-US" sz="2400" dirty="0"/>
          </a:p>
        </p:txBody>
      </p:sp>
      <p:sp>
        <p:nvSpPr>
          <p:cNvPr id="233532" name="Text Box 60"/>
          <p:cNvSpPr txBox="1">
            <a:spLocks noChangeArrowheads="1"/>
          </p:cNvSpPr>
          <p:nvPr/>
        </p:nvSpPr>
        <p:spPr bwMode="auto">
          <a:xfrm>
            <a:off x="2858859" y="0"/>
            <a:ext cx="3789820"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rPr>
              <a:t>2</a:t>
            </a:r>
            <a:r>
              <a:rPr lang="en-GB" sz="4400" dirty="0" smtClean="0">
                <a:solidFill>
                  <a:schemeClr val="bg1"/>
                </a:solidFill>
              </a:rPr>
              <a:t>. </a:t>
            </a:r>
            <a:r>
              <a:rPr lang="en-GB" sz="4400" dirty="0">
                <a:solidFill>
                  <a:schemeClr val="bg1"/>
                </a:solidFill>
              </a:rPr>
              <a:t>HIE-LINAC</a:t>
            </a:r>
            <a:endParaRPr lang="en-US" sz="4400" dirty="0">
              <a:solidFill>
                <a:schemeClr val="bg1"/>
              </a:solidFill>
            </a:endParaRPr>
          </a:p>
        </p:txBody>
      </p:sp>
      <p:pic>
        <p:nvPicPr>
          <p:cNvPr id="12" name="Picture 2" descr="https://dfs.cern.ch/dfs/Divisions/EST/Groups/SM/ThinFilms/DataFiles/Building252/HIE-ISOLDE/Photos/Cavit%c3%a9CuivreISOLDE/DSCN0080.JPG"/>
          <p:cNvPicPr>
            <a:picLocks noChangeAspect="1" noChangeArrowheads="1"/>
          </p:cNvPicPr>
          <p:nvPr/>
        </p:nvPicPr>
        <p:blipFill>
          <a:blip r:embed="rId5" cstate="print"/>
          <a:srcRect/>
          <a:stretch>
            <a:fillRect/>
          </a:stretch>
        </p:blipFill>
        <p:spPr bwMode="auto">
          <a:xfrm>
            <a:off x="6001544" y="3012391"/>
            <a:ext cx="1209278" cy="1611203"/>
          </a:xfrm>
          <a:prstGeom prst="rect">
            <a:avLst/>
          </a:prstGeom>
          <a:noFill/>
          <a:ln w="9525">
            <a:noFill/>
            <a:miter lim="800000"/>
            <a:headEnd/>
            <a:tailEnd/>
          </a:ln>
        </p:spPr>
      </p:pic>
      <p:pic>
        <p:nvPicPr>
          <p:cNvPr id="13" name="Picture 4" descr="https://dfs.cern.ch/dfs/Divisions/EST/Groups/SM/ThinFilms/DataFiles/Building252/HIE-ISOLDE/Photos/Cavit%c3%a9CuivreISOLDE/DSCN0104.JPG"/>
          <p:cNvPicPr>
            <a:picLocks noChangeAspect="1" noChangeArrowheads="1"/>
          </p:cNvPicPr>
          <p:nvPr/>
        </p:nvPicPr>
        <p:blipFill>
          <a:blip r:embed="rId6" cstate="print"/>
          <a:srcRect/>
          <a:stretch>
            <a:fillRect/>
          </a:stretch>
        </p:blipFill>
        <p:spPr bwMode="auto">
          <a:xfrm>
            <a:off x="7221141" y="5314156"/>
            <a:ext cx="1366511" cy="1025418"/>
          </a:xfrm>
          <a:prstGeom prst="rect">
            <a:avLst/>
          </a:prstGeom>
          <a:noFill/>
          <a:ln w="9525">
            <a:noFill/>
            <a:miter lim="800000"/>
            <a:headEnd/>
            <a:tailEnd/>
          </a:ln>
        </p:spPr>
      </p:pic>
      <p:pic>
        <p:nvPicPr>
          <p:cNvPr id="14" name="Picture 21" descr="THPPO026f8.eps"/>
          <p:cNvPicPr>
            <a:picLocks noChangeAspect="1"/>
          </p:cNvPicPr>
          <p:nvPr/>
        </p:nvPicPr>
        <p:blipFill>
          <a:blip r:embed="rId7" cstate="print"/>
          <a:srcRect/>
          <a:stretch>
            <a:fillRect/>
          </a:stretch>
        </p:blipFill>
        <p:spPr bwMode="auto">
          <a:xfrm>
            <a:off x="4143623" y="5256212"/>
            <a:ext cx="2216378" cy="1652313"/>
          </a:xfrm>
          <a:prstGeom prst="rect">
            <a:avLst/>
          </a:prstGeom>
          <a:noFill/>
          <a:ln w="9525">
            <a:noFill/>
            <a:miter lim="800000"/>
            <a:headEnd/>
            <a:tailEnd/>
          </a:ln>
        </p:spPr>
      </p:pic>
      <p:pic>
        <p:nvPicPr>
          <p:cNvPr id="15" name="Picture 16" descr="ISOLDE_MATT_FRASER_UMAN_DSC04357"/>
          <p:cNvPicPr>
            <a:picLocks noChangeAspect="1" noChangeArrowheads="1"/>
          </p:cNvPicPr>
          <p:nvPr/>
        </p:nvPicPr>
        <p:blipFill>
          <a:blip r:embed="rId8" cstate="print"/>
          <a:srcRect/>
          <a:stretch>
            <a:fillRect/>
          </a:stretch>
        </p:blipFill>
        <p:spPr bwMode="auto">
          <a:xfrm>
            <a:off x="7754909" y="1"/>
            <a:ext cx="1322257" cy="99139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90" name="Picture 18" descr="cockcroft_at_controls_1934"/>
          <p:cNvPicPr>
            <a:picLocks noChangeAspect="1" noChangeArrowheads="1"/>
          </p:cNvPicPr>
          <p:nvPr/>
        </p:nvPicPr>
        <p:blipFill>
          <a:blip r:embed="rId2">
            <a:lum bright="60000" contrast="-72000"/>
          </a:blip>
          <a:srcRect l="4834" r="10333" b="10962"/>
          <a:stretch>
            <a:fillRect/>
          </a:stretch>
        </p:blipFill>
        <p:spPr bwMode="auto">
          <a:xfrm>
            <a:off x="-46038" y="-36513"/>
            <a:ext cx="9210676" cy="6899276"/>
          </a:xfrm>
          <a:prstGeom prst="rect">
            <a:avLst/>
          </a:prstGeom>
          <a:noFill/>
        </p:spPr>
      </p:pic>
      <p:sp>
        <p:nvSpPr>
          <p:cNvPr id="259075" name="Rectangle 3"/>
          <p:cNvSpPr>
            <a:spLocks noChangeArrowheads="1"/>
          </p:cNvSpPr>
          <p:nvPr/>
        </p:nvSpPr>
        <p:spPr bwMode="auto">
          <a:xfrm>
            <a:off x="0" y="2882900"/>
            <a:ext cx="8851900" cy="1414463"/>
          </a:xfrm>
          <a:prstGeom prst="rect">
            <a:avLst/>
          </a:prstGeom>
          <a:noFill/>
          <a:ln w="9525">
            <a:noFill/>
            <a:miter lim="800000"/>
            <a:headEnd/>
            <a:tailEnd/>
          </a:ln>
          <a:effectLst/>
        </p:spPr>
        <p:txBody>
          <a:bodyPr/>
          <a:lstStyle/>
          <a:p>
            <a:pPr marL="342900" indent="-342900">
              <a:spcBef>
                <a:spcPct val="20000"/>
              </a:spcBef>
            </a:pPr>
            <a:r>
              <a:rPr lang="en-GB" sz="2400" u="sng" dirty="0">
                <a:solidFill>
                  <a:schemeClr val="tx1"/>
                </a:solidFill>
              </a:rPr>
              <a:t>Roger M. Jones</a:t>
            </a:r>
            <a:br>
              <a:rPr lang="en-GB" sz="2400" u="sng" dirty="0">
                <a:solidFill>
                  <a:schemeClr val="tx1"/>
                </a:solidFill>
              </a:rPr>
            </a:br>
            <a:r>
              <a:rPr lang="en-GB" sz="2400" dirty="0">
                <a:solidFill>
                  <a:schemeClr val="tx1"/>
                </a:solidFill>
              </a:rPr>
              <a:t>Cockcroft Institute and</a:t>
            </a:r>
            <a:br>
              <a:rPr lang="en-GB" sz="2400" dirty="0">
                <a:solidFill>
                  <a:schemeClr val="tx1"/>
                </a:solidFill>
              </a:rPr>
            </a:br>
            <a:r>
              <a:rPr lang="en-GB" sz="2400" dirty="0">
                <a:solidFill>
                  <a:schemeClr val="tx1"/>
                </a:solidFill>
              </a:rPr>
              <a:t>The University of Manchester</a:t>
            </a:r>
          </a:p>
        </p:txBody>
      </p:sp>
      <p:pic>
        <p:nvPicPr>
          <p:cNvPr id="259076" name="Picture 4" descr="CI_logo_small"/>
          <p:cNvPicPr>
            <a:picLocks noChangeAspect="1" noChangeArrowheads="1"/>
          </p:cNvPicPr>
          <p:nvPr/>
        </p:nvPicPr>
        <p:blipFill>
          <a:blip r:embed="rId3"/>
          <a:srcRect/>
          <a:stretch>
            <a:fillRect/>
          </a:stretch>
        </p:blipFill>
        <p:spPr bwMode="auto">
          <a:xfrm>
            <a:off x="0" y="0"/>
            <a:ext cx="1644650" cy="930275"/>
          </a:xfrm>
          <a:prstGeom prst="rect">
            <a:avLst/>
          </a:prstGeom>
          <a:noFill/>
        </p:spPr>
      </p:pic>
      <p:pic>
        <p:nvPicPr>
          <p:cNvPr id="259077" name="Picture 5" descr="From old to new, Manchester as a modern university with a blueprint for the future."/>
          <p:cNvPicPr>
            <a:picLocks noChangeAspect="1" noChangeArrowheads="1"/>
          </p:cNvPicPr>
          <p:nvPr/>
        </p:nvPicPr>
        <p:blipFill>
          <a:blip r:embed="rId4"/>
          <a:srcRect/>
          <a:stretch>
            <a:fillRect/>
          </a:stretch>
        </p:blipFill>
        <p:spPr bwMode="auto">
          <a:xfrm>
            <a:off x="642938" y="4608513"/>
            <a:ext cx="977900" cy="1236662"/>
          </a:xfrm>
          <a:prstGeom prst="rect">
            <a:avLst/>
          </a:prstGeom>
          <a:noFill/>
        </p:spPr>
      </p:pic>
      <p:pic>
        <p:nvPicPr>
          <p:cNvPr id="259078" name="Picture 6" descr="DL0508202_500"/>
          <p:cNvPicPr>
            <a:picLocks noChangeAspect="1" noChangeArrowheads="1"/>
          </p:cNvPicPr>
          <p:nvPr/>
        </p:nvPicPr>
        <p:blipFill>
          <a:blip r:embed="rId5" cstate="print"/>
          <a:srcRect/>
          <a:stretch>
            <a:fillRect/>
          </a:stretch>
        </p:blipFill>
        <p:spPr bwMode="auto">
          <a:xfrm>
            <a:off x="6696075" y="4625975"/>
            <a:ext cx="1990725" cy="1230313"/>
          </a:xfrm>
          <a:prstGeom prst="rect">
            <a:avLst/>
          </a:prstGeom>
          <a:noFill/>
        </p:spPr>
      </p:pic>
      <p:pic>
        <p:nvPicPr>
          <p:cNvPr id="259079" name="Picture 7"/>
          <p:cNvPicPr>
            <a:picLocks noChangeAspect="1" noChangeArrowheads="1"/>
          </p:cNvPicPr>
          <p:nvPr/>
        </p:nvPicPr>
        <p:blipFill>
          <a:blip r:embed="rId6"/>
          <a:srcRect/>
          <a:stretch>
            <a:fillRect/>
          </a:stretch>
        </p:blipFill>
        <p:spPr bwMode="auto">
          <a:xfrm>
            <a:off x="242888" y="2460625"/>
            <a:ext cx="2344737" cy="509588"/>
          </a:xfrm>
          <a:prstGeom prst="rect">
            <a:avLst/>
          </a:prstGeom>
          <a:noFill/>
        </p:spPr>
      </p:pic>
      <p:grpSp>
        <p:nvGrpSpPr>
          <p:cNvPr id="259080" name="Group 8"/>
          <p:cNvGrpSpPr>
            <a:grpSpLocks/>
          </p:cNvGrpSpPr>
          <p:nvPr/>
        </p:nvGrpSpPr>
        <p:grpSpPr bwMode="auto">
          <a:xfrm>
            <a:off x="3043238" y="8226425"/>
            <a:ext cx="5545137" cy="4392613"/>
            <a:chOff x="8176" y="3640"/>
            <a:chExt cx="3493" cy="2767"/>
          </a:xfrm>
        </p:grpSpPr>
        <p:sp>
          <p:nvSpPr>
            <p:cNvPr id="259081" name="Rectangle 9"/>
            <p:cNvSpPr>
              <a:spLocks noChangeArrowheads="1"/>
            </p:cNvSpPr>
            <p:nvPr/>
          </p:nvSpPr>
          <p:spPr bwMode="auto">
            <a:xfrm>
              <a:off x="8176" y="3640"/>
              <a:ext cx="3493" cy="2767"/>
            </a:xfrm>
            <a:prstGeom prst="rect">
              <a:avLst/>
            </a:prstGeom>
            <a:solidFill>
              <a:schemeClr val="bg1"/>
            </a:solidFill>
            <a:ln w="9525">
              <a:noFill/>
              <a:miter lim="800000"/>
              <a:headEnd/>
              <a:tailEnd/>
            </a:ln>
            <a:effectLst/>
          </p:spPr>
          <p:txBody>
            <a:bodyPr wrap="none" anchor="ctr"/>
            <a:lstStyle/>
            <a:p>
              <a:endParaRPr lang="en-GB"/>
            </a:p>
          </p:txBody>
        </p:sp>
        <p:pic>
          <p:nvPicPr>
            <p:cNvPr id="259082" name="Picture 10" descr="NLSFSloperz3"/>
            <p:cNvPicPr>
              <a:picLocks noChangeAspect="1" noChangeArrowheads="1"/>
            </p:cNvPicPr>
            <p:nvPr/>
          </p:nvPicPr>
          <p:blipFill>
            <a:blip r:embed="rId7"/>
            <a:srcRect/>
            <a:stretch>
              <a:fillRect/>
            </a:stretch>
          </p:blipFill>
          <p:spPr bwMode="auto">
            <a:xfrm>
              <a:off x="8312" y="3685"/>
              <a:ext cx="3266" cy="2541"/>
            </a:xfrm>
            <a:prstGeom prst="rect">
              <a:avLst/>
            </a:prstGeom>
            <a:noFill/>
          </p:spPr>
        </p:pic>
      </p:grpSp>
      <p:pic>
        <p:nvPicPr>
          <p:cNvPr id="259083" name="Picture 11" descr="fig1"/>
          <p:cNvPicPr>
            <a:picLocks noChangeAspect="1" noChangeArrowheads="1"/>
          </p:cNvPicPr>
          <p:nvPr/>
        </p:nvPicPr>
        <p:blipFill>
          <a:blip r:embed="rId8"/>
          <a:srcRect/>
          <a:stretch>
            <a:fillRect/>
          </a:stretch>
        </p:blipFill>
        <p:spPr bwMode="auto">
          <a:xfrm>
            <a:off x="0" y="3122756"/>
            <a:ext cx="1157288" cy="901700"/>
          </a:xfrm>
          <a:prstGeom prst="rect">
            <a:avLst/>
          </a:prstGeom>
          <a:noFill/>
        </p:spPr>
      </p:pic>
      <p:pic>
        <p:nvPicPr>
          <p:cNvPr id="259084" name="Picture 12" descr="Fermi_cryo_cavity_1"/>
          <p:cNvPicPr>
            <a:picLocks noChangeAspect="1" noChangeArrowheads="1"/>
          </p:cNvPicPr>
          <p:nvPr/>
        </p:nvPicPr>
        <p:blipFill>
          <a:blip r:embed="rId9"/>
          <a:srcRect l="1511"/>
          <a:stretch>
            <a:fillRect/>
          </a:stretch>
        </p:blipFill>
        <p:spPr bwMode="auto">
          <a:xfrm>
            <a:off x="9378950" y="11971338"/>
            <a:ext cx="4657725" cy="3598862"/>
          </a:xfrm>
          <a:prstGeom prst="rect">
            <a:avLst/>
          </a:prstGeom>
          <a:noFill/>
        </p:spPr>
      </p:pic>
      <p:pic>
        <p:nvPicPr>
          <p:cNvPr id="259085" name="Picture 13" descr="Fermi_cryo_cavity_1"/>
          <p:cNvPicPr>
            <a:picLocks noChangeAspect="1" noChangeArrowheads="1"/>
          </p:cNvPicPr>
          <p:nvPr/>
        </p:nvPicPr>
        <p:blipFill>
          <a:blip r:embed="rId9"/>
          <a:srcRect l="1511"/>
          <a:stretch>
            <a:fillRect/>
          </a:stretch>
        </p:blipFill>
        <p:spPr bwMode="auto">
          <a:xfrm>
            <a:off x="9531350" y="12123738"/>
            <a:ext cx="4657725" cy="3598862"/>
          </a:xfrm>
          <a:prstGeom prst="rect">
            <a:avLst/>
          </a:prstGeom>
          <a:noFill/>
        </p:spPr>
      </p:pic>
      <p:pic>
        <p:nvPicPr>
          <p:cNvPr id="259086" name="Picture 14" descr="Fermi_cryo_cavity_1"/>
          <p:cNvPicPr>
            <a:picLocks noChangeAspect="1" noChangeArrowheads="1"/>
          </p:cNvPicPr>
          <p:nvPr/>
        </p:nvPicPr>
        <p:blipFill>
          <a:blip r:embed="rId9"/>
          <a:srcRect l="1511"/>
          <a:stretch>
            <a:fillRect/>
          </a:stretch>
        </p:blipFill>
        <p:spPr bwMode="auto">
          <a:xfrm>
            <a:off x="9683750" y="12276138"/>
            <a:ext cx="4657725" cy="3598862"/>
          </a:xfrm>
          <a:prstGeom prst="rect">
            <a:avLst/>
          </a:prstGeom>
          <a:noFill/>
        </p:spPr>
      </p:pic>
      <p:sp>
        <p:nvSpPr>
          <p:cNvPr id="259089" name="Rectangle 17"/>
          <p:cNvSpPr>
            <a:spLocks noChangeArrowheads="1"/>
          </p:cNvSpPr>
          <p:nvPr/>
        </p:nvSpPr>
        <p:spPr bwMode="auto">
          <a:xfrm>
            <a:off x="304800" y="515938"/>
            <a:ext cx="8839200" cy="1719262"/>
          </a:xfrm>
          <a:prstGeom prst="rect">
            <a:avLst/>
          </a:prstGeom>
          <a:solidFill>
            <a:srgbClr val="0000FF"/>
          </a:solidFill>
          <a:ln w="9525">
            <a:noFill/>
            <a:miter lim="800000"/>
            <a:headEnd/>
            <a:tailEnd/>
          </a:ln>
          <a:effectLst/>
        </p:spPr>
        <p:txBody>
          <a:bodyPr anchor="ctr"/>
          <a:lstStyle/>
          <a:p>
            <a:r>
              <a:rPr lang="en-GB" sz="4000">
                <a:solidFill>
                  <a:schemeClr val="bg1"/>
                </a:solidFill>
                <a:effectLst>
                  <a:outerShdw blurRad="38100" dist="38100" dir="2700000" algn="tl">
                    <a:srgbClr val="000000"/>
                  </a:outerShdw>
                </a:effectLst>
                <a:latin typeface="Albertus MT" pitchFamily="18" charset="0"/>
              </a:rPr>
              <a:t>1. </a:t>
            </a:r>
            <a:r>
              <a:rPr lang="en-US" sz="4000">
                <a:solidFill>
                  <a:schemeClr val="bg1"/>
                </a:solidFill>
                <a:effectLst>
                  <a:outerShdw blurRad="38100" dist="38100" dir="2700000" algn="tl">
                    <a:srgbClr val="000000"/>
                  </a:outerShdw>
                </a:effectLst>
                <a:latin typeface="Albertus MT" pitchFamily="18" charset="0"/>
              </a:rPr>
              <a:t>ILC High Gradient Cavities and FLASH/XFEL Third Harmonic Cavities</a:t>
            </a:r>
          </a:p>
        </p:txBody>
      </p:sp>
      <p:pic>
        <p:nvPicPr>
          <p:cNvPr id="18" name="Picture 8" descr="IMG_2723"/>
          <p:cNvPicPr>
            <a:picLocks noChangeAspect="1" noChangeArrowheads="1"/>
          </p:cNvPicPr>
          <p:nvPr/>
        </p:nvPicPr>
        <p:blipFill>
          <a:blip r:embed="rId10" cstate="print"/>
          <a:srcRect/>
          <a:stretch>
            <a:fillRect/>
          </a:stretch>
        </p:blipFill>
        <p:spPr bwMode="auto">
          <a:xfrm>
            <a:off x="6722023" y="2769711"/>
            <a:ext cx="1729809" cy="1543671"/>
          </a:xfrm>
          <a:prstGeom prst="rect">
            <a:avLst/>
          </a:prstGeom>
          <a:noFill/>
          <a:ln w="9525">
            <a:noFill/>
            <a:miter lim="800000"/>
            <a:headEnd/>
            <a:tailEnd/>
          </a:ln>
        </p:spPr>
      </p:pic>
      <p:pic>
        <p:nvPicPr>
          <p:cNvPr id="19" name="Picture 9" descr="3rd_harmonic_pic"/>
          <p:cNvPicPr>
            <a:picLocks noChangeAspect="1" noChangeArrowheads="1"/>
          </p:cNvPicPr>
          <p:nvPr/>
        </p:nvPicPr>
        <p:blipFill>
          <a:blip r:embed="rId11" cstate="print"/>
          <a:srcRect/>
          <a:stretch>
            <a:fillRect/>
          </a:stretch>
        </p:blipFill>
        <p:spPr bwMode="auto">
          <a:xfrm>
            <a:off x="7524825" y="2623587"/>
            <a:ext cx="1249720" cy="904579"/>
          </a:xfrm>
          <a:prstGeom prst="rect">
            <a:avLst/>
          </a:prstGeom>
          <a:noFill/>
          <a:effectLst>
            <a:outerShdw dist="56796" dir="6993903" algn="ctr" rotWithShape="0">
              <a:schemeClr val="bg1"/>
            </a:outerShdw>
          </a:effectLst>
        </p:spPr>
      </p:pic>
      <p:pic>
        <p:nvPicPr>
          <p:cNvPr id="20" name="Picture 8" descr="IMG_7328"/>
          <p:cNvPicPr>
            <a:picLocks noChangeAspect="1" noChangeArrowheads="1"/>
          </p:cNvPicPr>
          <p:nvPr/>
        </p:nvPicPr>
        <p:blipFill>
          <a:blip r:embed="rId12" cstate="print"/>
          <a:srcRect/>
          <a:stretch>
            <a:fillRect/>
          </a:stretch>
        </p:blipFill>
        <p:spPr bwMode="auto">
          <a:xfrm>
            <a:off x="1311978" y="3205570"/>
            <a:ext cx="1274204" cy="8490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body" idx="1"/>
          </p:nvPr>
        </p:nvSpPr>
        <p:spPr>
          <a:xfrm>
            <a:off x="1" y="1141413"/>
            <a:ext cx="9144000" cy="5180012"/>
          </a:xfrm>
        </p:spPr>
        <p:txBody>
          <a:bodyPr/>
          <a:lstStyle/>
          <a:p>
            <a:pPr>
              <a:lnSpc>
                <a:spcPct val="80000"/>
              </a:lnSpc>
              <a:buClr>
                <a:schemeClr val="tx1"/>
              </a:buClr>
              <a:buFont typeface="Wingdings" pitchFamily="2" charset="2"/>
              <a:buChar char="Ø"/>
            </a:pPr>
            <a:r>
              <a:rPr lang="en-GB" sz="2400" b="1" dirty="0">
                <a:solidFill>
                  <a:schemeClr val="accent2"/>
                </a:solidFill>
              </a:rPr>
              <a:t>SC cavities will facilitate the provision of variable-energy beams of exotic ions with concomitant improvement in beam quality. </a:t>
            </a:r>
            <a:br>
              <a:rPr lang="en-GB" sz="2400" b="1" dirty="0">
                <a:solidFill>
                  <a:schemeClr val="accent2"/>
                </a:solidFill>
              </a:rPr>
            </a:br>
            <a:endParaRPr lang="en-GB" sz="2400" b="1" dirty="0">
              <a:solidFill>
                <a:schemeClr val="accent2"/>
              </a:solidFill>
            </a:endParaRPr>
          </a:p>
          <a:p>
            <a:pPr>
              <a:lnSpc>
                <a:spcPct val="80000"/>
              </a:lnSpc>
              <a:buClr>
                <a:schemeClr val="tx1"/>
              </a:buClr>
              <a:buFont typeface="Wingdings" pitchFamily="2" charset="2"/>
              <a:buChar char="Ø"/>
            </a:pPr>
            <a:r>
              <a:rPr lang="en-GB" sz="2400" b="1" dirty="0" err="1">
                <a:solidFill>
                  <a:schemeClr val="accent2"/>
                </a:solidFill>
              </a:rPr>
              <a:t>Nb</a:t>
            </a:r>
            <a:r>
              <a:rPr lang="en-GB" sz="2400" b="1" dirty="0">
                <a:solidFill>
                  <a:schemeClr val="accent2"/>
                </a:solidFill>
              </a:rPr>
              <a:t> sputtered onto Cu quarter-wave cavities have the potential to radically reduce costs and serve as a technological base for future accelerators.  Prototype high-</a:t>
            </a:r>
            <a:r>
              <a:rPr lang="en-GB" sz="2400" b="1" dirty="0">
                <a:solidFill>
                  <a:schemeClr val="accent2"/>
                </a:solidFill>
                <a:sym typeface="Symbol" pitchFamily="18" charset="2"/>
              </a:rPr>
              <a:t> </a:t>
            </a:r>
            <a:r>
              <a:rPr lang="en-GB" sz="2400" b="1" dirty="0">
                <a:solidFill>
                  <a:schemeClr val="accent2"/>
                </a:solidFill>
              </a:rPr>
              <a:t>cavity built and </a:t>
            </a:r>
            <a:r>
              <a:rPr lang="en-GB" sz="2400" b="1" dirty="0" smtClean="0">
                <a:solidFill>
                  <a:schemeClr val="accent2"/>
                </a:solidFill>
              </a:rPr>
              <a:t>sputtered, tested at TRIUMF.  Re-sputtered and in tests at CERN</a:t>
            </a:r>
            <a:endParaRPr lang="en-GB" sz="2400" b="1" dirty="0">
              <a:solidFill>
                <a:schemeClr val="accent2"/>
              </a:solidFill>
            </a:endParaRPr>
          </a:p>
          <a:p>
            <a:pPr>
              <a:lnSpc>
                <a:spcPct val="80000"/>
              </a:lnSpc>
              <a:buClr>
                <a:schemeClr val="tx1"/>
              </a:buClr>
              <a:buFont typeface="Wingdings" pitchFamily="2" charset="2"/>
              <a:buChar char="Ø"/>
            </a:pPr>
            <a:endParaRPr lang="en-GB" sz="2400" b="1" dirty="0">
              <a:solidFill>
                <a:schemeClr val="accent2"/>
              </a:solidFill>
            </a:endParaRPr>
          </a:p>
          <a:p>
            <a:pPr>
              <a:lnSpc>
                <a:spcPct val="80000"/>
              </a:lnSpc>
              <a:buClr>
                <a:schemeClr val="tx1"/>
              </a:buClr>
              <a:buFont typeface="Wingdings" pitchFamily="2" charset="2"/>
              <a:buChar char="Ø"/>
            </a:pPr>
            <a:r>
              <a:rPr lang="en-GB" sz="2400" b="1" dirty="0">
                <a:solidFill>
                  <a:schemeClr val="accent2"/>
                </a:solidFill>
              </a:rPr>
              <a:t>RF cavity and beam dynamics studies to both design the overall system and to perform “cradle to grave” simulations –improvements beam port designs completed</a:t>
            </a:r>
            <a:br>
              <a:rPr lang="en-GB" sz="2400" b="1" dirty="0">
                <a:solidFill>
                  <a:schemeClr val="accent2"/>
                </a:solidFill>
              </a:rPr>
            </a:br>
            <a:endParaRPr lang="en-GB" sz="2400" b="1" dirty="0">
              <a:solidFill>
                <a:schemeClr val="accent2"/>
              </a:solidFill>
            </a:endParaRPr>
          </a:p>
          <a:p>
            <a:pPr>
              <a:lnSpc>
                <a:spcPct val="80000"/>
              </a:lnSpc>
              <a:buClr>
                <a:schemeClr val="tx1"/>
              </a:buClr>
              <a:buFont typeface="Wingdings" pitchFamily="2" charset="2"/>
              <a:buChar char="Ø"/>
            </a:pPr>
            <a:r>
              <a:rPr lang="en-GB" sz="2400" b="1" dirty="0">
                <a:solidFill>
                  <a:schemeClr val="accent2"/>
                </a:solidFill>
              </a:rPr>
              <a:t> Influence of transverse kicks to the beam has been investigated utilising state-of-the art beam dynamics RF computer codes (LANA and others). </a:t>
            </a:r>
            <a:br>
              <a:rPr lang="en-GB" sz="2400" b="1" dirty="0">
                <a:solidFill>
                  <a:schemeClr val="accent2"/>
                </a:solidFill>
              </a:rPr>
            </a:br>
            <a:endParaRPr lang="en-US" sz="2400" b="1" dirty="0">
              <a:solidFill>
                <a:schemeClr val="accent2"/>
              </a:solidFill>
            </a:endParaRPr>
          </a:p>
        </p:txBody>
      </p:sp>
      <p:sp>
        <p:nvSpPr>
          <p:cNvPr id="243715" name="Rectangle 3"/>
          <p:cNvSpPr>
            <a:spLocks noChangeArrowheads="1"/>
          </p:cNvSpPr>
          <p:nvPr/>
        </p:nvSpPr>
        <p:spPr bwMode="auto">
          <a:xfrm>
            <a:off x="0" y="565150"/>
            <a:ext cx="8248650" cy="728663"/>
          </a:xfrm>
          <a:prstGeom prst="rect">
            <a:avLst/>
          </a:prstGeom>
          <a:noFill/>
          <a:ln w="9525">
            <a:noFill/>
            <a:miter lim="800000"/>
            <a:headEnd/>
            <a:tailEnd/>
          </a:ln>
          <a:effectLst/>
        </p:spPr>
        <p:txBody>
          <a:bodyPr anchor="ctr"/>
          <a:lstStyle/>
          <a:p>
            <a:r>
              <a:rPr lang="en-GB" sz="3700"/>
              <a:t>Summary</a:t>
            </a:r>
            <a:endParaRPr lang="en-US" sz="3700"/>
          </a:p>
        </p:txBody>
      </p:sp>
      <p:sp>
        <p:nvSpPr>
          <p:cNvPr id="243716" name="Text Box 4"/>
          <p:cNvSpPr txBox="1">
            <a:spLocks noChangeArrowheads="1"/>
          </p:cNvSpPr>
          <p:nvPr/>
        </p:nvSpPr>
        <p:spPr bwMode="auto">
          <a:xfrm>
            <a:off x="2581046" y="0"/>
            <a:ext cx="3789820"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rPr>
              <a:t>2</a:t>
            </a:r>
            <a:r>
              <a:rPr lang="en-GB" sz="4400" dirty="0" smtClean="0">
                <a:solidFill>
                  <a:schemeClr val="bg1"/>
                </a:solidFill>
              </a:rPr>
              <a:t>. </a:t>
            </a:r>
            <a:r>
              <a:rPr lang="en-GB" sz="4400" dirty="0">
                <a:solidFill>
                  <a:schemeClr val="bg1"/>
                </a:solidFill>
              </a:rPr>
              <a:t>HIE-LINAC</a:t>
            </a:r>
            <a:endParaRPr lang="en-US" sz="4400" dirty="0">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25" y="4643438"/>
            <a:ext cx="176212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4714875"/>
            <a:ext cx="337185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1428750" y="4643438"/>
            <a:ext cx="1357313" cy="2000250"/>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rgbClr val="3333CC"/>
              </a:solidFill>
              <a:latin typeface="+mj-lt"/>
            </a:endParaRPr>
          </a:p>
        </p:txBody>
      </p:sp>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1143000"/>
            <a:ext cx="7345362"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p:cNvSpPr/>
          <p:nvPr/>
        </p:nvSpPr>
        <p:spPr>
          <a:xfrm>
            <a:off x="4429125" y="1071563"/>
            <a:ext cx="1000125" cy="1071562"/>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solidFill>
                <a:srgbClr val="3333CC"/>
              </a:solidFill>
              <a:latin typeface="+mj-lt"/>
            </a:endParaRPr>
          </a:p>
        </p:txBody>
      </p:sp>
      <p:sp>
        <p:nvSpPr>
          <p:cNvPr id="9" name="TextBox 6"/>
          <p:cNvSpPr txBox="1">
            <a:spLocks noChangeArrowheads="1"/>
          </p:cNvSpPr>
          <p:nvPr/>
        </p:nvSpPr>
        <p:spPr bwMode="auto">
          <a:xfrm>
            <a:off x="1" y="2707779"/>
            <a:ext cx="91440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dirty="0">
                <a:solidFill>
                  <a:srgbClr val="3333CC"/>
                </a:solidFill>
                <a:latin typeface="+mj-lt"/>
              </a:rPr>
              <a:t>Initially focus on the l</a:t>
            </a:r>
            <a:r>
              <a:rPr lang="en-GB" dirty="0" smtClean="0">
                <a:solidFill>
                  <a:srgbClr val="3333CC"/>
                </a:solidFill>
                <a:latin typeface="+mj-lt"/>
              </a:rPr>
              <a:t>ow </a:t>
            </a:r>
            <a:r>
              <a:rPr lang="en-GB" dirty="0" smtClean="0">
                <a:solidFill>
                  <a:srgbClr val="3333CC"/>
                </a:solidFill>
                <a:latin typeface="+mj-lt"/>
                <a:sym typeface="Symbol"/>
              </a:rPr>
              <a:t></a:t>
            </a:r>
            <a:r>
              <a:rPr lang="en-GB" dirty="0" smtClean="0">
                <a:solidFill>
                  <a:srgbClr val="3333CC"/>
                </a:solidFill>
                <a:latin typeface="+mj-lt"/>
              </a:rPr>
              <a:t> </a:t>
            </a:r>
            <a:r>
              <a:rPr lang="en-GB" dirty="0">
                <a:solidFill>
                  <a:srgbClr val="3333CC"/>
                </a:solidFill>
                <a:latin typeface="+mj-lt"/>
              </a:rPr>
              <a:t>end of ESS, which has ~15 modules with 4 cavities per module. After HOM studies on this section have been made investigation of the </a:t>
            </a:r>
            <a:r>
              <a:rPr lang="en-GB" dirty="0" smtClean="0">
                <a:solidFill>
                  <a:srgbClr val="3333CC"/>
                </a:solidFill>
                <a:latin typeface="+mj-lt"/>
              </a:rPr>
              <a:t>high </a:t>
            </a:r>
            <a:r>
              <a:rPr lang="en-GB" dirty="0" smtClean="0">
                <a:solidFill>
                  <a:srgbClr val="3333CC"/>
                </a:solidFill>
                <a:latin typeface="+mj-lt"/>
                <a:sym typeface="Symbol"/>
              </a:rPr>
              <a:t></a:t>
            </a:r>
            <a:r>
              <a:rPr lang="en-GB" dirty="0" smtClean="0">
                <a:solidFill>
                  <a:srgbClr val="3333CC"/>
                </a:solidFill>
                <a:latin typeface="+mj-lt"/>
              </a:rPr>
              <a:t> </a:t>
            </a:r>
            <a:r>
              <a:rPr lang="en-GB" dirty="0">
                <a:solidFill>
                  <a:srgbClr val="3333CC"/>
                </a:solidFill>
                <a:latin typeface="+mj-lt"/>
              </a:rPr>
              <a:t>end of ESS will be made, followed by a concatenation of the results. </a:t>
            </a:r>
          </a:p>
          <a:p>
            <a:pPr algn="l" eaLnBrk="1" hangingPunct="1">
              <a:buFont typeface="Wingdings" pitchFamily="2" charset="2"/>
              <a:buChar char="Ø"/>
            </a:pPr>
            <a:endParaRPr lang="en-GB" dirty="0">
              <a:solidFill>
                <a:srgbClr val="3333CC"/>
              </a:solidFill>
              <a:latin typeface="+mj-lt"/>
            </a:endParaRPr>
          </a:p>
          <a:p>
            <a:pPr algn="l" eaLnBrk="1" hangingPunct="1">
              <a:buFont typeface="Wingdings" pitchFamily="2" charset="2"/>
              <a:buChar char="Ø"/>
            </a:pPr>
            <a:r>
              <a:rPr lang="en-GB" b="1" dirty="0" smtClean="0">
                <a:solidFill>
                  <a:srgbClr val="3333CC"/>
                </a:solidFill>
                <a:latin typeface="+mj-lt"/>
              </a:rPr>
              <a:t>ESS  cavity geometry unavailable  – conduct some preliminary studies with dimensions taken  from different cavity (2001 </a:t>
            </a:r>
            <a:r>
              <a:rPr lang="en-GB" b="1" dirty="0">
                <a:solidFill>
                  <a:srgbClr val="3333CC"/>
                </a:solidFill>
                <a:latin typeface="+mj-lt"/>
              </a:rPr>
              <a:t>ASH </a:t>
            </a:r>
            <a:r>
              <a:rPr lang="en-GB" b="1" dirty="0" smtClean="0">
                <a:solidFill>
                  <a:srgbClr val="3333CC"/>
                </a:solidFill>
                <a:latin typeface="+mj-lt"/>
              </a:rPr>
              <a:t>cells).  Objective:  HOM’s </a:t>
            </a:r>
            <a:r>
              <a:rPr lang="en-GB" b="1" dirty="0">
                <a:solidFill>
                  <a:srgbClr val="3333CC"/>
                </a:solidFill>
                <a:latin typeface="+mj-lt"/>
              </a:rPr>
              <a:t>in a high intensity proton machine</a:t>
            </a:r>
          </a:p>
        </p:txBody>
      </p:sp>
      <p:sp>
        <p:nvSpPr>
          <p:cNvPr id="10" name="TextBox 7"/>
          <p:cNvSpPr txBox="1">
            <a:spLocks noChangeArrowheads="1"/>
          </p:cNvSpPr>
          <p:nvPr/>
        </p:nvSpPr>
        <p:spPr bwMode="auto">
          <a:xfrm>
            <a:off x="5429250" y="4572000"/>
            <a:ext cx="357187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sz="1400" dirty="0">
                <a:solidFill>
                  <a:srgbClr val="3333CC"/>
                </a:solidFill>
                <a:latin typeface="+mj-lt"/>
              </a:rPr>
              <a:t>Focused on looking at low beta ASH (Superconducting Accelerator for Hybrid) cell geometry [</a:t>
            </a:r>
            <a:r>
              <a:rPr lang="en-GB" sz="1400" dirty="0" smtClean="0">
                <a:solidFill>
                  <a:srgbClr val="3333CC"/>
                </a:solidFill>
                <a:latin typeface="+mj-lt"/>
              </a:rPr>
              <a:t>J–L </a:t>
            </a:r>
            <a:r>
              <a:rPr lang="en-GB" sz="1400" dirty="0" err="1" smtClean="0">
                <a:solidFill>
                  <a:srgbClr val="3333CC"/>
                </a:solidFill>
                <a:latin typeface="+mj-lt"/>
              </a:rPr>
              <a:t>Biarrotte</a:t>
            </a:r>
            <a:r>
              <a:rPr lang="en-GB" sz="1400" dirty="0" smtClean="0">
                <a:solidFill>
                  <a:srgbClr val="3333CC"/>
                </a:solidFill>
                <a:latin typeface="+mj-lt"/>
              </a:rPr>
              <a:t> </a:t>
            </a:r>
            <a:r>
              <a:rPr lang="en-GB" sz="1400" dirty="0">
                <a:solidFill>
                  <a:srgbClr val="3333CC"/>
                </a:solidFill>
                <a:latin typeface="+mj-lt"/>
              </a:rPr>
              <a:t>et al.,” 704 MHz superconducting cavities for a high intensity proton accelerator”, Proc. of SRF99</a:t>
            </a:r>
            <a:r>
              <a:rPr lang="en-GB" sz="1400" dirty="0" smtClean="0">
                <a:solidFill>
                  <a:srgbClr val="3333CC"/>
                </a:solidFill>
                <a:latin typeface="+mj-lt"/>
              </a:rPr>
              <a:t>, Santa-Fe</a:t>
            </a:r>
            <a:r>
              <a:rPr lang="en-GB" sz="1400" dirty="0">
                <a:solidFill>
                  <a:srgbClr val="3333CC"/>
                </a:solidFill>
                <a:latin typeface="+mj-lt"/>
              </a:rPr>
              <a:t>, NM, 1999. ], as a precursor </a:t>
            </a:r>
            <a:r>
              <a:rPr lang="en-GB" sz="1400" dirty="0" smtClean="0">
                <a:solidFill>
                  <a:srgbClr val="3333CC"/>
                </a:solidFill>
                <a:latin typeface="+mj-lt"/>
              </a:rPr>
              <a:t>investigating ESS cavities.</a:t>
            </a:r>
            <a:endParaRPr lang="en-GB" sz="1400" dirty="0">
              <a:solidFill>
                <a:srgbClr val="3333CC"/>
              </a:solidFill>
              <a:latin typeface="+mj-lt"/>
            </a:endParaRPr>
          </a:p>
        </p:txBody>
      </p:sp>
      <p:sp>
        <p:nvSpPr>
          <p:cNvPr id="12" name="TextBox 9"/>
          <p:cNvSpPr txBox="1">
            <a:spLocks noChangeArrowheads="1"/>
          </p:cNvSpPr>
          <p:nvPr/>
        </p:nvSpPr>
        <p:spPr bwMode="auto">
          <a:xfrm>
            <a:off x="3609521" y="2428875"/>
            <a:ext cx="1702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1600" i="1" dirty="0" smtClean="0">
                <a:solidFill>
                  <a:srgbClr val="3333CC"/>
                </a:solidFill>
                <a:latin typeface="+mj-lt"/>
              </a:rPr>
              <a:t>Schematic </a:t>
            </a:r>
            <a:r>
              <a:rPr lang="en-GB" sz="1600" i="1" dirty="0">
                <a:solidFill>
                  <a:srgbClr val="3333CC"/>
                </a:solidFill>
                <a:latin typeface="+mj-lt"/>
              </a:rPr>
              <a:t>of ESS</a:t>
            </a:r>
          </a:p>
        </p:txBody>
      </p:sp>
      <p:sp>
        <p:nvSpPr>
          <p:cNvPr id="13" name="Text Box 4"/>
          <p:cNvSpPr txBox="1">
            <a:spLocks noChangeArrowheads="1"/>
          </p:cNvSpPr>
          <p:nvPr/>
        </p:nvSpPr>
        <p:spPr bwMode="auto">
          <a:xfrm>
            <a:off x="392956" y="0"/>
            <a:ext cx="8166018"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latin typeface="+mj-lt"/>
              </a:rPr>
              <a:t>3</a:t>
            </a:r>
            <a:r>
              <a:rPr lang="en-GB" sz="4400" dirty="0" smtClean="0">
                <a:solidFill>
                  <a:schemeClr val="bg1"/>
                </a:solidFill>
                <a:latin typeface="+mj-lt"/>
              </a:rPr>
              <a:t>. HOM Studies on ESS Cavities </a:t>
            </a:r>
            <a:endParaRPr lang="en-US" sz="4400" dirty="0">
              <a:solidFill>
                <a:schemeClr val="bg1"/>
              </a:solidFill>
              <a:latin typeface="+mj-lt"/>
            </a:endParaRPr>
          </a:p>
        </p:txBody>
      </p:sp>
      <p:sp>
        <p:nvSpPr>
          <p:cNvPr id="14" name="Rectangle 8"/>
          <p:cNvSpPr>
            <a:spLocks noChangeArrowheads="1"/>
          </p:cNvSpPr>
          <p:nvPr/>
        </p:nvSpPr>
        <p:spPr bwMode="auto">
          <a:xfrm>
            <a:off x="461121" y="6520577"/>
            <a:ext cx="973344" cy="246221"/>
          </a:xfrm>
          <a:prstGeom prst="rect">
            <a:avLst/>
          </a:prstGeom>
          <a:noFill/>
          <a:ln w="9525">
            <a:noFill/>
            <a:miter lim="800000"/>
            <a:headEnd/>
            <a:tailEnd/>
          </a:ln>
          <a:effectLst/>
        </p:spPr>
        <p:txBody>
          <a:bodyPr wrap="none">
            <a:spAutoFit/>
          </a:bodyPr>
          <a:lstStyle/>
          <a:p>
            <a:r>
              <a:rPr lang="en-GB" sz="1000" dirty="0" smtClean="0">
                <a:solidFill>
                  <a:srgbClr val="3333CC"/>
                </a:solidFill>
                <a:latin typeface="+mj-lt"/>
              </a:rPr>
              <a:t>I.R.R. </a:t>
            </a:r>
            <a:r>
              <a:rPr lang="en-GB" sz="1000" dirty="0" err="1" smtClean="0">
                <a:solidFill>
                  <a:srgbClr val="3333CC"/>
                </a:solidFill>
                <a:latin typeface="+mj-lt"/>
              </a:rPr>
              <a:t>Shinton</a:t>
            </a:r>
            <a:endParaRPr lang="en-GB" sz="1000" dirty="0">
              <a:solidFill>
                <a:srgbClr val="3333CC"/>
              </a:solidFill>
              <a:latin typeface="+mj-lt"/>
            </a:endParaRPr>
          </a:p>
        </p:txBody>
      </p:sp>
    </p:spTree>
    <p:extLst>
      <p:ext uri="{BB962C8B-B14F-4D97-AF65-F5344CB8AC3E}">
        <p14:creationId xmlns:p14="http://schemas.microsoft.com/office/powerpoint/2010/main" val="5469143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92956" y="0"/>
            <a:ext cx="8166018"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a:solidFill>
                  <a:schemeClr val="bg1"/>
                </a:solidFill>
              </a:rPr>
              <a:t>3</a:t>
            </a:r>
            <a:r>
              <a:rPr lang="en-GB" sz="4400" dirty="0" smtClean="0">
                <a:solidFill>
                  <a:schemeClr val="bg1"/>
                </a:solidFill>
              </a:rPr>
              <a:t>. HOM Studies on ESS Cavities </a:t>
            </a:r>
            <a:endParaRPr lang="en-US" sz="4400" dirty="0">
              <a:solidFill>
                <a:schemeClr val="bg1"/>
              </a:solidFill>
            </a:endParaRPr>
          </a:p>
        </p:txBody>
      </p:sp>
      <p:sp>
        <p:nvSpPr>
          <p:cNvPr id="5" name="TextBox 6"/>
          <p:cNvSpPr txBox="1">
            <a:spLocks noChangeArrowheads="1"/>
          </p:cNvSpPr>
          <p:nvPr/>
        </p:nvSpPr>
        <p:spPr bwMode="auto">
          <a:xfrm>
            <a:off x="285749" y="901263"/>
            <a:ext cx="6275069"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sz="2400" b="1" dirty="0" smtClean="0">
                <a:solidFill>
                  <a:srgbClr val="3333CC"/>
                </a:solidFill>
                <a:latin typeface="+mj-lt"/>
              </a:rPr>
              <a:t>Major difference between electron and low to medium </a:t>
            </a:r>
            <a:r>
              <a:rPr lang="en-GB" sz="2400" b="1" dirty="0" smtClean="0">
                <a:solidFill>
                  <a:srgbClr val="3333CC"/>
                </a:solidFill>
                <a:latin typeface="+mj-lt"/>
                <a:sym typeface="Symbol"/>
              </a:rPr>
              <a:t> cavity is of course the charged particles are not ultra-relativistic (v&lt;c)</a:t>
            </a:r>
          </a:p>
          <a:p>
            <a:pPr algn="l" eaLnBrk="1" hangingPunct="1">
              <a:buFont typeface="Wingdings" pitchFamily="2" charset="2"/>
              <a:buChar char="Ø"/>
            </a:pPr>
            <a:r>
              <a:rPr lang="en-GB" sz="2400" dirty="0" smtClean="0">
                <a:solidFill>
                  <a:srgbClr val="3333CC"/>
                </a:solidFill>
                <a:latin typeface="+mj-lt"/>
                <a:sym typeface="Symbol"/>
              </a:rPr>
              <a:t>The major consequence of this is the usual modal formula –summation over discrete modes –needs modification to take into account the velocity variation and to make use of the characteristic pancake shape of the transverse field.  The </a:t>
            </a:r>
            <a:r>
              <a:rPr lang="en-GB" sz="2400" dirty="0" err="1" smtClean="0">
                <a:solidFill>
                  <a:srgbClr val="3333CC"/>
                </a:solidFill>
                <a:latin typeface="+mj-lt"/>
                <a:sym typeface="Symbol"/>
              </a:rPr>
              <a:t>wakefield</a:t>
            </a:r>
            <a:r>
              <a:rPr lang="en-GB" sz="2400" dirty="0" smtClean="0">
                <a:solidFill>
                  <a:srgbClr val="3333CC"/>
                </a:solidFill>
                <a:latin typeface="+mj-lt"/>
                <a:sym typeface="Symbol"/>
              </a:rPr>
              <a:t> peers ahead, as well as behind, the bunches </a:t>
            </a:r>
          </a:p>
          <a:p>
            <a:pPr algn="l" eaLnBrk="1" hangingPunct="1">
              <a:buFont typeface="Wingdings" pitchFamily="2" charset="2"/>
              <a:buChar char="Ø"/>
            </a:pPr>
            <a:r>
              <a:rPr lang="en-GB" sz="2400" b="1" dirty="0" smtClean="0">
                <a:solidFill>
                  <a:srgbClr val="3333CC"/>
                </a:solidFill>
                <a:latin typeface="+mj-lt"/>
                <a:sym typeface="Symbol"/>
              </a:rPr>
              <a:t>Needs to be incorporated into beam dynamics studies</a:t>
            </a:r>
            <a:endParaRPr lang="en-GB" sz="2400" b="1" dirty="0">
              <a:solidFill>
                <a:srgbClr val="3333CC"/>
              </a:solidFill>
              <a:latin typeface="+mj-lt"/>
            </a:endParaRPr>
          </a:p>
        </p:txBody>
      </p:sp>
      <p:pic>
        <p:nvPicPr>
          <p:cNvPr id="407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6445" y="1296988"/>
            <a:ext cx="1358900"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7" name="Object 6"/>
          <p:cNvGraphicFramePr>
            <a:graphicFrameLocks noChangeAspect="1"/>
          </p:cNvGraphicFramePr>
          <p:nvPr>
            <p:extLst>
              <p:ext uri="{D42A27DB-BD31-4B8C-83A1-F6EECF244321}">
                <p14:modId xmlns:p14="http://schemas.microsoft.com/office/powerpoint/2010/main" val="4236120774"/>
              </p:ext>
            </p:extLst>
          </p:nvPr>
        </p:nvGraphicFramePr>
        <p:xfrm>
          <a:off x="6960870" y="3943350"/>
          <a:ext cx="1952625" cy="466725"/>
        </p:xfrm>
        <a:graphic>
          <a:graphicData uri="http://schemas.openxmlformats.org/presentationml/2006/ole">
            <mc:AlternateContent xmlns:mc="http://schemas.openxmlformats.org/markup-compatibility/2006">
              <mc:Choice xmlns:v="urn:schemas-microsoft-com:vml" Requires="v">
                <p:oleObj spid="_x0000_s407646" name="Equation" r:id="rId4" imgW="1955800" imgH="469900" progId="Equation.DSMT4">
                  <p:embed/>
                </p:oleObj>
              </mc:Choice>
              <mc:Fallback>
                <p:oleObj name="Equation" r:id="rId4" imgW="1955800" imgH="4699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0870" y="3943350"/>
                        <a:ext cx="1952625" cy="466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Object 8"/>
          <p:cNvGraphicFramePr>
            <a:graphicFrameLocks noChangeAspect="1"/>
          </p:cNvGraphicFramePr>
          <p:nvPr>
            <p:extLst>
              <p:ext uri="{D42A27DB-BD31-4B8C-83A1-F6EECF244321}">
                <p14:modId xmlns:p14="http://schemas.microsoft.com/office/powerpoint/2010/main" val="3526958679"/>
              </p:ext>
            </p:extLst>
          </p:nvPr>
        </p:nvGraphicFramePr>
        <p:xfrm>
          <a:off x="7116445" y="4469130"/>
          <a:ext cx="1095375" cy="266700"/>
        </p:xfrm>
        <a:graphic>
          <a:graphicData uri="http://schemas.openxmlformats.org/presentationml/2006/ole">
            <mc:AlternateContent xmlns:mc="http://schemas.openxmlformats.org/markup-compatibility/2006">
              <mc:Choice xmlns:v="urn:schemas-microsoft-com:vml" Requires="v">
                <p:oleObj spid="_x0000_s407647" name="Equation" r:id="rId6" imgW="1091726" imgH="266584" progId="Equation.DSMT4">
                  <p:embed/>
                </p:oleObj>
              </mc:Choice>
              <mc:Fallback>
                <p:oleObj name="Equation" r:id="rId6" imgW="1091726" imgH="266584"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16445" y="4469130"/>
                        <a:ext cx="1095375"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Object 10"/>
          <p:cNvGraphicFramePr>
            <a:graphicFrameLocks noChangeAspect="1"/>
          </p:cNvGraphicFramePr>
          <p:nvPr>
            <p:extLst>
              <p:ext uri="{D42A27DB-BD31-4B8C-83A1-F6EECF244321}">
                <p14:modId xmlns:p14="http://schemas.microsoft.com/office/powerpoint/2010/main" val="3903922101"/>
              </p:ext>
            </p:extLst>
          </p:nvPr>
        </p:nvGraphicFramePr>
        <p:xfrm>
          <a:off x="6896735" y="4880610"/>
          <a:ext cx="1981200" cy="600075"/>
        </p:xfrm>
        <a:graphic>
          <a:graphicData uri="http://schemas.openxmlformats.org/presentationml/2006/ole">
            <mc:AlternateContent xmlns:mc="http://schemas.openxmlformats.org/markup-compatibility/2006">
              <mc:Choice xmlns:v="urn:schemas-microsoft-com:vml" Requires="v">
                <p:oleObj spid="_x0000_s407648" name="Equation" r:id="rId8" imgW="1981200" imgH="596900" progId="Equation.DSMT4">
                  <p:embed/>
                </p:oleObj>
              </mc:Choice>
              <mc:Fallback>
                <p:oleObj name="Equation" r:id="rId8" imgW="1981200" imgH="5969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96735" y="4880610"/>
                        <a:ext cx="1981200" cy="600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1"/>
          <p:cNvSpPr/>
          <p:nvPr/>
        </p:nvSpPr>
        <p:spPr bwMode="auto">
          <a:xfrm>
            <a:off x="6789420" y="3817620"/>
            <a:ext cx="2228850" cy="1748790"/>
          </a:xfrm>
          <a:prstGeom prst="rect">
            <a:avLst/>
          </a:prstGeom>
          <a:noFill/>
          <a:ln w="25400" cap="flat" cmpd="sng" algn="ctr">
            <a:solidFill>
              <a:srgbClr val="FF0000"/>
            </a:solidFill>
            <a:prstDash val="solid"/>
            <a:round/>
            <a:headEnd type="none" w="med" len="med"/>
            <a:tailEnd type="stealth"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accent2"/>
              </a:solidFill>
              <a:effectLst/>
              <a:latin typeface="Times New Roman" pitchFamily="18" charset="0"/>
            </a:endParaRPr>
          </a:p>
        </p:txBody>
      </p:sp>
      <p:pic>
        <p:nvPicPr>
          <p:cNvPr id="407573" name="Picture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11643" y="5077022"/>
            <a:ext cx="3758882" cy="1432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
          <p:cNvSpPr txBox="1">
            <a:spLocks noChangeArrowheads="1"/>
          </p:cNvSpPr>
          <p:nvPr/>
        </p:nvSpPr>
        <p:spPr bwMode="auto">
          <a:xfrm>
            <a:off x="3007210" y="6324778"/>
            <a:ext cx="37822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r>
              <a:rPr lang="en-GB" b="1" dirty="0" smtClean="0">
                <a:solidFill>
                  <a:srgbClr val="3333CC"/>
                </a:solidFill>
                <a:latin typeface="+mj-lt"/>
              </a:rPr>
              <a:t>Envelope of Transverse Wakefield </a:t>
            </a:r>
            <a:endParaRPr lang="en-GB" b="1" dirty="0">
              <a:solidFill>
                <a:srgbClr val="3333CC"/>
              </a:solidFill>
              <a:latin typeface="+mj-lt"/>
            </a:endParaRPr>
          </a:p>
        </p:txBody>
      </p:sp>
    </p:spTree>
    <p:extLst>
      <p:ext uri="{BB962C8B-B14F-4D97-AF65-F5344CB8AC3E}">
        <p14:creationId xmlns:p14="http://schemas.microsoft.com/office/powerpoint/2010/main" val="29329183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ESS_ASH_b47_module.jpg"/>
          <p:cNvPicPr>
            <a:picLocks noChangeAspect="1"/>
          </p:cNvPicPr>
          <p:nvPr/>
        </p:nvPicPr>
        <p:blipFill>
          <a:blip r:embed="rId2">
            <a:extLst>
              <a:ext uri="{28A0092B-C50C-407E-A947-70E740481C1C}">
                <a14:useLocalDpi xmlns:a14="http://schemas.microsoft.com/office/drawing/2010/main" val="0"/>
              </a:ext>
            </a:extLst>
          </a:blip>
          <a:srcRect t="42096" b="37704"/>
          <a:stretch>
            <a:fillRect/>
          </a:stretch>
        </p:blipFill>
        <p:spPr bwMode="auto">
          <a:xfrm>
            <a:off x="142875" y="5683568"/>
            <a:ext cx="6410325"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SS_ASH_cavity_B47.jpg"/>
          <p:cNvPicPr>
            <a:picLocks noChangeAspect="1"/>
          </p:cNvPicPr>
          <p:nvPr/>
        </p:nvPicPr>
        <p:blipFill>
          <a:blip r:embed="rId3">
            <a:extLst>
              <a:ext uri="{28A0092B-C50C-407E-A947-70E740481C1C}">
                <a14:useLocalDpi xmlns:a14="http://schemas.microsoft.com/office/drawing/2010/main" val="0"/>
              </a:ext>
            </a:extLst>
          </a:blip>
          <a:srcRect t="40340" b="36826"/>
          <a:stretch>
            <a:fillRect/>
          </a:stretch>
        </p:blipFill>
        <p:spPr bwMode="auto">
          <a:xfrm>
            <a:off x="262890" y="2313513"/>
            <a:ext cx="4080510" cy="1182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142875" y="4743539"/>
            <a:ext cx="88582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dirty="0">
                <a:solidFill>
                  <a:srgbClr val="3333CC"/>
                </a:solidFill>
                <a:latin typeface="Calibri" pitchFamily="34" charset="0"/>
              </a:rPr>
              <a:t>S</a:t>
            </a:r>
            <a:r>
              <a:rPr lang="en-GB" dirty="0" smtClean="0">
                <a:solidFill>
                  <a:srgbClr val="3333CC"/>
                </a:solidFill>
                <a:latin typeface="Calibri" pitchFamily="34" charset="0"/>
              </a:rPr>
              <a:t>imulations capitalise scalable properties of Omega3P (part of ACE3P suite) to </a:t>
            </a:r>
            <a:r>
              <a:rPr lang="en-GB" dirty="0">
                <a:solidFill>
                  <a:srgbClr val="3333CC"/>
                </a:solidFill>
                <a:latin typeface="Calibri" pitchFamily="34" charset="0"/>
              </a:rPr>
              <a:t>simulate  a series of cavity strings will be used to investigate the effects of HOM’s including trapped modes and multi-cavity modes (above the beam-pipe cut-off) that propagate throughout the entire  </a:t>
            </a:r>
            <a:r>
              <a:rPr lang="en-GB" dirty="0" smtClean="0">
                <a:solidFill>
                  <a:srgbClr val="3333CC"/>
                </a:solidFill>
                <a:latin typeface="Calibri" pitchFamily="34" charset="0"/>
              </a:rPr>
              <a:t>structure (work in progress!)</a:t>
            </a:r>
            <a:endParaRPr lang="en-GB" dirty="0">
              <a:solidFill>
                <a:srgbClr val="3333CC"/>
              </a:solidFill>
              <a:latin typeface="Calibri" pitchFamily="34" charset="0"/>
            </a:endParaRPr>
          </a:p>
        </p:txBody>
      </p:sp>
      <p:sp>
        <p:nvSpPr>
          <p:cNvPr id="7" name="TextBox 4"/>
          <p:cNvSpPr txBox="1">
            <a:spLocks noChangeArrowheads="1"/>
          </p:cNvSpPr>
          <p:nvPr/>
        </p:nvSpPr>
        <p:spPr bwMode="auto">
          <a:xfrm>
            <a:off x="142875" y="1797368"/>
            <a:ext cx="88582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dirty="0">
                <a:solidFill>
                  <a:srgbClr val="3333CC"/>
                </a:solidFill>
                <a:latin typeface="Calibri" pitchFamily="34" charset="0"/>
              </a:rPr>
              <a:t>Initial results will involve simulations with HFSS of an idealised cavity, this results will give an overview for any potentially harmful </a:t>
            </a:r>
            <a:r>
              <a:rPr lang="en-GB" dirty="0" smtClean="0">
                <a:solidFill>
                  <a:srgbClr val="3333CC"/>
                </a:solidFill>
                <a:latin typeface="Calibri" pitchFamily="34" charset="0"/>
              </a:rPr>
              <a:t>HOMs</a:t>
            </a:r>
            <a:endParaRPr lang="en-GB" dirty="0">
              <a:solidFill>
                <a:srgbClr val="3333CC"/>
              </a:solidFill>
              <a:latin typeface="Calibri" pitchFamily="34" charset="0"/>
            </a:endParaRPr>
          </a:p>
        </p:txBody>
      </p:sp>
      <p:sp>
        <p:nvSpPr>
          <p:cNvPr id="9" name="Text Box 4"/>
          <p:cNvSpPr txBox="1">
            <a:spLocks noChangeArrowheads="1"/>
          </p:cNvSpPr>
          <p:nvPr/>
        </p:nvSpPr>
        <p:spPr bwMode="auto">
          <a:xfrm>
            <a:off x="0" y="-53390"/>
            <a:ext cx="9144000" cy="1446550"/>
          </a:xfrm>
          <a:prstGeom prst="rect">
            <a:avLst/>
          </a:prstGeom>
          <a:solidFill>
            <a:srgbClr val="0000FF"/>
          </a:solidFill>
          <a:ln w="9525">
            <a:noFill/>
            <a:miter lim="800000"/>
            <a:headEnd/>
            <a:tailEnd/>
          </a:ln>
          <a:effectLst/>
        </p:spPr>
        <p:txBody>
          <a:bodyPr wrap="square">
            <a:spAutoFit/>
          </a:bodyPr>
          <a:lstStyle/>
          <a:p>
            <a:pPr eaLnBrk="0" hangingPunct="0"/>
            <a:r>
              <a:rPr lang="en-GB" sz="4400" dirty="0">
                <a:solidFill>
                  <a:schemeClr val="bg1"/>
                </a:solidFill>
              </a:rPr>
              <a:t>3</a:t>
            </a:r>
            <a:r>
              <a:rPr lang="en-GB" sz="4400" dirty="0" smtClean="0">
                <a:solidFill>
                  <a:schemeClr val="bg1"/>
                </a:solidFill>
              </a:rPr>
              <a:t>. HOM Characterisation </a:t>
            </a:r>
          </a:p>
          <a:p>
            <a:pPr eaLnBrk="0" hangingPunct="0"/>
            <a:r>
              <a:rPr lang="en-GB" sz="4400" dirty="0" smtClean="0">
                <a:solidFill>
                  <a:schemeClr val="bg1"/>
                </a:solidFill>
              </a:rPr>
              <a:t>of 704 MHz Cavities </a:t>
            </a:r>
            <a:endParaRPr lang="en-US" sz="4400" dirty="0">
              <a:solidFill>
                <a:schemeClr val="bg1"/>
              </a:solidFill>
            </a:endParaRPr>
          </a:p>
        </p:txBody>
      </p:sp>
      <p:sp>
        <p:nvSpPr>
          <p:cNvPr id="10" name="Rectangle 8"/>
          <p:cNvSpPr>
            <a:spLocks noChangeArrowheads="1"/>
          </p:cNvSpPr>
          <p:nvPr/>
        </p:nvSpPr>
        <p:spPr bwMode="auto">
          <a:xfrm>
            <a:off x="552561" y="3360996"/>
            <a:ext cx="973344" cy="246221"/>
          </a:xfrm>
          <a:prstGeom prst="rect">
            <a:avLst/>
          </a:prstGeom>
          <a:noFill/>
          <a:ln w="9525">
            <a:noFill/>
            <a:miter lim="800000"/>
            <a:headEnd/>
            <a:tailEnd/>
          </a:ln>
          <a:effectLst/>
        </p:spPr>
        <p:txBody>
          <a:bodyPr wrap="none">
            <a:spAutoFit/>
          </a:bodyPr>
          <a:lstStyle/>
          <a:p>
            <a:r>
              <a:rPr lang="en-GB" sz="1000" dirty="0" smtClean="0">
                <a:solidFill>
                  <a:srgbClr val="3333CC"/>
                </a:solidFill>
              </a:rPr>
              <a:t>I.R.R. </a:t>
            </a:r>
            <a:r>
              <a:rPr lang="en-GB" sz="1000" dirty="0" err="1" smtClean="0">
                <a:solidFill>
                  <a:srgbClr val="3333CC"/>
                </a:solidFill>
              </a:rPr>
              <a:t>Shinton</a:t>
            </a:r>
            <a:endParaRPr lang="en-GB" sz="1000" dirty="0">
              <a:solidFill>
                <a:srgbClr val="3333CC"/>
              </a:solidFill>
            </a:endParaRPr>
          </a:p>
        </p:txBody>
      </p:sp>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7660" y="2413683"/>
            <a:ext cx="2521151" cy="189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Dis_Mono.jpg"/>
          <p:cNvPicPr>
            <a:picLocks noChangeAspect="1"/>
          </p:cNvPicPr>
          <p:nvPr/>
        </p:nvPicPr>
        <p:blipFill>
          <a:blip r:embed="rId5" cstate="print">
            <a:extLst>
              <a:ext uri="{28A0092B-C50C-407E-A947-70E740481C1C}">
                <a14:useLocalDpi xmlns:a14="http://schemas.microsoft.com/office/drawing/2010/main" val="0"/>
              </a:ext>
            </a:extLst>
          </a:blip>
          <a:srcRect l="31641"/>
          <a:stretch>
            <a:fillRect/>
          </a:stretch>
        </p:blipFill>
        <p:spPr bwMode="auto">
          <a:xfrm>
            <a:off x="445211" y="3233346"/>
            <a:ext cx="1188044" cy="112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135200" y="4067930"/>
            <a:ext cx="23488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1400" dirty="0" smtClean="0">
                <a:solidFill>
                  <a:srgbClr val="3333CC"/>
                </a:solidFill>
                <a:latin typeface="Calibri" pitchFamily="34" charset="0"/>
              </a:rPr>
              <a:t>Slice used to simulate  monopole modes</a:t>
            </a:r>
            <a:endParaRPr lang="en-GB" sz="1400" dirty="0">
              <a:solidFill>
                <a:srgbClr val="3333CC"/>
              </a:solidFill>
              <a:latin typeface="Calibri" pitchFamily="34" charset="0"/>
            </a:endParaRPr>
          </a:p>
        </p:txBody>
      </p:sp>
      <p:pic>
        <p:nvPicPr>
          <p:cNvPr id="14" name="Picture 13" descr="Dis_Di.jpg"/>
          <p:cNvPicPr>
            <a:picLocks noChangeAspect="1"/>
          </p:cNvPicPr>
          <p:nvPr/>
        </p:nvPicPr>
        <p:blipFill>
          <a:blip r:embed="rId6" cstate="print">
            <a:extLst>
              <a:ext uri="{28A0092B-C50C-407E-A947-70E740481C1C}">
                <a14:useLocalDpi xmlns:a14="http://schemas.microsoft.com/office/drawing/2010/main" val="0"/>
              </a:ext>
            </a:extLst>
          </a:blip>
          <a:srcRect l="27968"/>
          <a:stretch>
            <a:fillRect/>
          </a:stretch>
        </p:blipFill>
        <p:spPr bwMode="auto">
          <a:xfrm>
            <a:off x="2303145" y="3294901"/>
            <a:ext cx="1196602" cy="1075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a:spLocks noChangeArrowheads="1"/>
          </p:cNvSpPr>
          <p:nvPr/>
        </p:nvSpPr>
        <p:spPr bwMode="auto">
          <a:xfrm>
            <a:off x="1903094" y="4109287"/>
            <a:ext cx="23488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1400" dirty="0" smtClean="0">
                <a:solidFill>
                  <a:srgbClr val="3333CC"/>
                </a:solidFill>
                <a:latin typeface="Calibri" pitchFamily="34" charset="0"/>
              </a:rPr>
              <a:t>Quarter cell used </a:t>
            </a:r>
          </a:p>
          <a:p>
            <a:pPr eaLnBrk="1" hangingPunct="1"/>
            <a:r>
              <a:rPr lang="en-GB" sz="1400" dirty="0" smtClean="0">
                <a:solidFill>
                  <a:srgbClr val="3333CC"/>
                </a:solidFill>
                <a:latin typeface="Calibri" pitchFamily="34" charset="0"/>
              </a:rPr>
              <a:t>to simulate dipole modes</a:t>
            </a:r>
            <a:endParaRPr lang="en-GB" sz="1400" dirty="0">
              <a:solidFill>
                <a:srgbClr val="3333CC"/>
              </a:solidFill>
              <a:latin typeface="Calibri" pitchFamily="34" charset="0"/>
            </a:endParaRPr>
          </a:p>
        </p:txBody>
      </p:sp>
      <p:pic>
        <p:nvPicPr>
          <p:cNvPr id="1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2380152"/>
            <a:ext cx="2565770" cy="192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a:spLocks noChangeArrowheads="1"/>
          </p:cNvSpPr>
          <p:nvPr/>
        </p:nvSpPr>
        <p:spPr bwMode="auto">
          <a:xfrm>
            <a:off x="4600913" y="4263175"/>
            <a:ext cx="15946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dirty="0">
                <a:solidFill>
                  <a:srgbClr val="3333CC"/>
                </a:solidFill>
                <a:latin typeface="Calibri" pitchFamily="34" charset="0"/>
              </a:rPr>
              <a:t>Monopole</a:t>
            </a:r>
          </a:p>
        </p:txBody>
      </p:sp>
      <p:sp>
        <p:nvSpPr>
          <p:cNvPr id="18" name="TextBox 6"/>
          <p:cNvSpPr txBox="1">
            <a:spLocks noChangeArrowheads="1"/>
          </p:cNvSpPr>
          <p:nvPr/>
        </p:nvSpPr>
        <p:spPr bwMode="auto">
          <a:xfrm>
            <a:off x="6800465" y="4254546"/>
            <a:ext cx="22200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dirty="0">
                <a:solidFill>
                  <a:srgbClr val="3333CC"/>
                </a:solidFill>
                <a:latin typeface="Calibri" pitchFamily="34" charset="0"/>
              </a:rPr>
              <a:t>Dipole and </a:t>
            </a:r>
            <a:r>
              <a:rPr lang="en-GB" dirty="0" err="1">
                <a:solidFill>
                  <a:srgbClr val="3333CC"/>
                </a:solidFill>
                <a:latin typeface="Calibri" pitchFamily="34" charset="0"/>
              </a:rPr>
              <a:t>Sextupole</a:t>
            </a:r>
            <a:endParaRPr lang="en-GB" dirty="0">
              <a:solidFill>
                <a:srgbClr val="3333CC"/>
              </a:solidFill>
              <a:latin typeface="Calibri" pitchFamily="34" charset="0"/>
            </a:endParaRPr>
          </a:p>
        </p:txBody>
      </p:sp>
    </p:spTree>
    <p:extLst>
      <p:ext uri="{BB962C8B-B14F-4D97-AF65-F5344CB8AC3E}">
        <p14:creationId xmlns:p14="http://schemas.microsoft.com/office/powerpoint/2010/main" val="7555366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888490" y="5487194"/>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spAutoFit/>
          </a:bodyPr>
          <a:lstStyle>
            <a:lvl1pPr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1pPr>
            <a:lvl2pPr marL="742950" indent="-28575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2pPr>
            <a:lvl3pPr marL="11430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3pPr>
            <a:lvl4pPr marL="16002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4pPr>
            <a:lvl5pPr marL="20574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5pPr>
            <a:lvl6pPr marL="25146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6pPr>
            <a:lvl7pPr marL="29718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7pPr>
            <a:lvl8pPr marL="34290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8pPr>
            <a:lvl9pPr marL="38862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9pPr>
          </a:lstStyle>
          <a:p>
            <a:pPr algn="ctr" eaLnBrk="1">
              <a:spcAft>
                <a:spcPts val="125"/>
              </a:spcAft>
              <a:buClr>
                <a:srgbClr val="000000"/>
              </a:buClr>
              <a:buSzPct val="45000"/>
              <a:buFont typeface="StarSymbol"/>
              <a:buNone/>
            </a:pPr>
            <a:r>
              <a:rPr lang="en-GB" sz="2400" b="1" dirty="0">
                <a:solidFill>
                  <a:srgbClr val="0000FF"/>
                </a:solidFill>
                <a:latin typeface="Palatino Linotype" pitchFamily="18" charset="0"/>
                <a:cs typeface="Times New Roman" pitchFamily="18" charset="0"/>
              </a:rPr>
              <a:t>Monopole bands</a:t>
            </a:r>
          </a:p>
        </p:txBody>
      </p:sp>
      <p:graphicFrame>
        <p:nvGraphicFramePr>
          <p:cNvPr id="5" name="Table 4"/>
          <p:cNvGraphicFramePr>
            <a:graphicFrameLocks noGrp="1"/>
          </p:cNvGraphicFramePr>
          <p:nvPr/>
        </p:nvGraphicFramePr>
        <p:xfrm>
          <a:off x="285750" y="642938"/>
          <a:ext cx="3857625" cy="2973385"/>
        </p:xfrm>
        <a:graphic>
          <a:graphicData uri="http://schemas.openxmlformats.org/drawingml/2006/table">
            <a:tbl>
              <a:tblPr firstRow="1" bandRow="1">
                <a:tableStyleId>{5940675A-B579-460E-94D1-54222C63F5DA}</a:tableStyleId>
              </a:tblPr>
              <a:tblGrid>
                <a:gridCol w="2428874"/>
                <a:gridCol w="714376"/>
                <a:gridCol w="714375"/>
              </a:tblGrid>
              <a:tr h="655760">
                <a:tc>
                  <a:txBody>
                    <a:bodyPr/>
                    <a:lstStyle/>
                    <a:p>
                      <a:endParaRPr lang="en-GB" sz="1800" dirty="0"/>
                    </a:p>
                  </a:txBody>
                  <a:tcPr marL="91439" marR="91439" marT="45715" marB="45715"/>
                </a:tc>
                <a:tc>
                  <a:txBody>
                    <a:bodyPr/>
                    <a:lstStyle/>
                    <a:p>
                      <a:r>
                        <a:rPr lang="en-GB" sz="1800" dirty="0" smtClean="0"/>
                        <a:t>F:MHz</a:t>
                      </a:r>
                      <a:endParaRPr lang="en-GB" sz="1800" dirty="0"/>
                    </a:p>
                  </a:txBody>
                  <a:tcPr marL="91439" marR="91439" marT="45715" marB="45715"/>
                </a:tc>
                <a:tc>
                  <a:txBody>
                    <a:bodyPr/>
                    <a:lstStyle/>
                    <a:p>
                      <a:r>
                        <a:rPr lang="en-GB" sz="1800" dirty="0" smtClean="0"/>
                        <a:t>Band</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696.4</a:t>
                      </a:r>
                      <a:endParaRPr lang="en-GB" sz="1800" dirty="0"/>
                    </a:p>
                  </a:txBody>
                  <a:tcPr marL="91439" marR="91439" marT="45715" marB="45715"/>
                </a:tc>
                <a:tc>
                  <a:txBody>
                    <a:bodyPr/>
                    <a:lstStyle/>
                    <a:p>
                      <a:r>
                        <a:rPr lang="en-GB" sz="1800" dirty="0" smtClean="0"/>
                        <a:t>1</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698.9</a:t>
                      </a:r>
                      <a:endParaRPr lang="en-GB" sz="1800" dirty="0"/>
                    </a:p>
                  </a:txBody>
                  <a:tcPr marL="91439" marR="91439" marT="45715" marB="45715"/>
                </a:tc>
                <a:tc>
                  <a:txBody>
                    <a:bodyPr/>
                    <a:lstStyle/>
                    <a:p>
                      <a:r>
                        <a:rPr lang="en-GB" sz="1800" dirty="0" smtClean="0"/>
                        <a:t>1</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701.7</a:t>
                      </a:r>
                      <a:endParaRPr lang="en-GB" sz="1800" dirty="0"/>
                    </a:p>
                  </a:txBody>
                  <a:tcPr marL="91439" marR="91439" marT="45715" marB="45715"/>
                </a:tc>
                <a:tc>
                  <a:txBody>
                    <a:bodyPr/>
                    <a:lstStyle/>
                    <a:p>
                      <a:r>
                        <a:rPr lang="en-GB" sz="1800" dirty="0" smtClean="0"/>
                        <a:t>1</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703.9</a:t>
                      </a:r>
                      <a:endParaRPr lang="en-GB" sz="1800" dirty="0"/>
                    </a:p>
                  </a:txBody>
                  <a:tcPr marL="91439" marR="91439" marT="45715" marB="45715"/>
                </a:tc>
                <a:tc>
                  <a:txBody>
                    <a:bodyPr/>
                    <a:lstStyle/>
                    <a:p>
                      <a:r>
                        <a:rPr lang="en-GB" sz="1800" dirty="0" smtClean="0"/>
                        <a:t>1</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704.8</a:t>
                      </a:r>
                      <a:endParaRPr lang="en-GB" sz="1800" dirty="0"/>
                    </a:p>
                  </a:txBody>
                  <a:tcPr marL="91439" marR="91439" marT="45715" marB="45715"/>
                </a:tc>
                <a:tc>
                  <a:txBody>
                    <a:bodyPr/>
                    <a:lstStyle/>
                    <a:p>
                      <a:r>
                        <a:rPr lang="en-GB" sz="1800" dirty="0" smtClean="0"/>
                        <a:t>1</a:t>
                      </a:r>
                      <a:endParaRPr lang="en-GB" sz="1800" dirty="0"/>
                    </a:p>
                  </a:txBody>
                  <a:tcPr marL="91439" marR="91439" marT="45715" marB="45715"/>
                </a:tc>
              </a:tr>
            </a:tbl>
          </a:graphicData>
        </a:graphic>
      </p:graphicFrame>
      <p:graphicFrame>
        <p:nvGraphicFramePr>
          <p:cNvPr id="6" name="Table 5"/>
          <p:cNvGraphicFramePr>
            <a:graphicFrameLocks noGrp="1"/>
          </p:cNvGraphicFramePr>
          <p:nvPr/>
        </p:nvGraphicFramePr>
        <p:xfrm>
          <a:off x="285750" y="3714750"/>
          <a:ext cx="3857625" cy="2973386"/>
        </p:xfrm>
        <a:graphic>
          <a:graphicData uri="http://schemas.openxmlformats.org/drawingml/2006/table">
            <a:tbl>
              <a:tblPr firstRow="1" bandRow="1">
                <a:tableStyleId>{5940675A-B579-460E-94D1-54222C63F5DA}</a:tableStyleId>
              </a:tblPr>
              <a:tblGrid>
                <a:gridCol w="2428874"/>
                <a:gridCol w="714376"/>
                <a:gridCol w="714375"/>
              </a:tblGrid>
              <a:tr h="655761">
                <a:tc>
                  <a:txBody>
                    <a:bodyPr/>
                    <a:lstStyle/>
                    <a:p>
                      <a:endParaRPr lang="en-GB" sz="1800" dirty="0"/>
                    </a:p>
                  </a:txBody>
                  <a:tcPr marL="91439" marR="91439" marT="45715" marB="45715"/>
                </a:tc>
                <a:tc>
                  <a:txBody>
                    <a:bodyPr/>
                    <a:lstStyle/>
                    <a:p>
                      <a:r>
                        <a:rPr lang="en-GB" sz="1800" dirty="0" smtClean="0"/>
                        <a:t>F:GHz</a:t>
                      </a:r>
                      <a:endParaRPr lang="en-GB" sz="1800" dirty="0"/>
                    </a:p>
                  </a:txBody>
                  <a:tcPr marL="91439" marR="91439" marT="45715" marB="45715"/>
                </a:tc>
                <a:tc>
                  <a:txBody>
                    <a:bodyPr/>
                    <a:lstStyle/>
                    <a:p>
                      <a:r>
                        <a:rPr lang="en-GB" sz="1800" dirty="0" smtClean="0"/>
                        <a:t>Band</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1.540</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1.548</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2.250</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2.258</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2.270</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bl>
          </a:graphicData>
        </a:graphic>
      </p:graphicFrame>
      <p:pic>
        <p:nvPicPr>
          <p:cNvPr id="7" name="Picture 9" descr="1.jpg"/>
          <p:cNvPicPr>
            <a:picLocks noChangeAspect="1"/>
          </p:cNvPicPr>
          <p:nvPr/>
        </p:nvPicPr>
        <p:blipFill>
          <a:blip r:embed="rId2">
            <a:extLst>
              <a:ext uri="{28A0092B-C50C-407E-A947-70E740481C1C}">
                <a14:useLocalDpi xmlns:a14="http://schemas.microsoft.com/office/drawing/2010/main" val="0"/>
              </a:ext>
            </a:extLst>
          </a:blip>
          <a:srcRect t="24532" b="52635"/>
          <a:stretch>
            <a:fillRect/>
          </a:stretch>
        </p:blipFill>
        <p:spPr bwMode="auto">
          <a:xfrm>
            <a:off x="857250" y="1357313"/>
            <a:ext cx="1282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2.jpg"/>
          <p:cNvPicPr>
            <a:picLocks noChangeAspect="1"/>
          </p:cNvPicPr>
          <p:nvPr/>
        </p:nvPicPr>
        <p:blipFill>
          <a:blip r:embed="rId3" cstate="print">
            <a:extLst>
              <a:ext uri="{28A0092B-C50C-407E-A947-70E740481C1C}">
                <a14:useLocalDpi xmlns:a14="http://schemas.microsoft.com/office/drawing/2010/main" val="0"/>
              </a:ext>
            </a:extLst>
          </a:blip>
          <a:srcRect t="25410" b="53513"/>
          <a:stretch>
            <a:fillRect/>
          </a:stretch>
        </p:blipFill>
        <p:spPr bwMode="auto">
          <a:xfrm>
            <a:off x="857250" y="1857375"/>
            <a:ext cx="12827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3.jpg"/>
          <p:cNvPicPr>
            <a:picLocks noChangeAspect="1"/>
          </p:cNvPicPr>
          <p:nvPr/>
        </p:nvPicPr>
        <p:blipFill>
          <a:blip r:embed="rId4">
            <a:extLst>
              <a:ext uri="{28A0092B-C50C-407E-A947-70E740481C1C}">
                <a14:useLocalDpi xmlns:a14="http://schemas.microsoft.com/office/drawing/2010/main" val="0"/>
              </a:ext>
            </a:extLst>
          </a:blip>
          <a:srcRect t="26288" b="54391"/>
          <a:stretch>
            <a:fillRect/>
          </a:stretch>
        </p:blipFill>
        <p:spPr bwMode="auto">
          <a:xfrm>
            <a:off x="857250" y="2357438"/>
            <a:ext cx="12827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4.jpg"/>
          <p:cNvPicPr>
            <a:picLocks noChangeAspect="1"/>
          </p:cNvPicPr>
          <p:nvPr/>
        </p:nvPicPr>
        <p:blipFill>
          <a:blip r:embed="rId5">
            <a:extLst>
              <a:ext uri="{28A0092B-C50C-407E-A947-70E740481C1C}">
                <a14:useLocalDpi xmlns:a14="http://schemas.microsoft.com/office/drawing/2010/main" val="0"/>
              </a:ext>
            </a:extLst>
          </a:blip>
          <a:srcRect t="26288" b="55269"/>
          <a:stretch>
            <a:fillRect/>
          </a:stretch>
        </p:blipFill>
        <p:spPr bwMode="auto">
          <a:xfrm>
            <a:off x="857250" y="2786063"/>
            <a:ext cx="12827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3" descr="5.jpg"/>
          <p:cNvPicPr>
            <a:picLocks noChangeAspect="1"/>
          </p:cNvPicPr>
          <p:nvPr/>
        </p:nvPicPr>
        <p:blipFill>
          <a:blip r:embed="rId6">
            <a:extLst>
              <a:ext uri="{28A0092B-C50C-407E-A947-70E740481C1C}">
                <a14:useLocalDpi xmlns:a14="http://schemas.microsoft.com/office/drawing/2010/main" val="0"/>
              </a:ext>
            </a:extLst>
          </a:blip>
          <a:srcRect t="26288" b="53513"/>
          <a:stretch>
            <a:fillRect/>
          </a:stretch>
        </p:blipFill>
        <p:spPr bwMode="auto">
          <a:xfrm>
            <a:off x="857250" y="3214688"/>
            <a:ext cx="1282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4" descr="1.jpg"/>
          <p:cNvPicPr>
            <a:picLocks noChangeAspect="1"/>
          </p:cNvPicPr>
          <p:nvPr/>
        </p:nvPicPr>
        <p:blipFill>
          <a:blip r:embed="rId7">
            <a:extLst>
              <a:ext uri="{28A0092B-C50C-407E-A947-70E740481C1C}">
                <a14:useLocalDpi xmlns:a14="http://schemas.microsoft.com/office/drawing/2010/main" val="0"/>
              </a:ext>
            </a:extLst>
          </a:blip>
          <a:srcRect t="21896" b="57027"/>
          <a:stretch>
            <a:fillRect/>
          </a:stretch>
        </p:blipFill>
        <p:spPr bwMode="auto">
          <a:xfrm>
            <a:off x="857250" y="4429125"/>
            <a:ext cx="12827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descr="2.jpg"/>
          <p:cNvPicPr>
            <a:picLocks noChangeAspect="1"/>
          </p:cNvPicPr>
          <p:nvPr/>
        </p:nvPicPr>
        <p:blipFill>
          <a:blip r:embed="rId8">
            <a:extLst>
              <a:ext uri="{28A0092B-C50C-407E-A947-70E740481C1C}">
                <a14:useLocalDpi xmlns:a14="http://schemas.microsoft.com/office/drawing/2010/main" val="0"/>
              </a:ext>
            </a:extLst>
          </a:blip>
          <a:srcRect t="21896" b="55269"/>
          <a:stretch>
            <a:fillRect/>
          </a:stretch>
        </p:blipFill>
        <p:spPr bwMode="auto">
          <a:xfrm>
            <a:off x="857250" y="4857750"/>
            <a:ext cx="1282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descr="6.jpg"/>
          <p:cNvPicPr>
            <a:picLocks noChangeAspect="1"/>
          </p:cNvPicPr>
          <p:nvPr/>
        </p:nvPicPr>
        <p:blipFill>
          <a:blip r:embed="rId9">
            <a:extLst>
              <a:ext uri="{28A0092B-C50C-407E-A947-70E740481C1C}">
                <a14:useLocalDpi xmlns:a14="http://schemas.microsoft.com/office/drawing/2010/main" val="0"/>
              </a:ext>
            </a:extLst>
          </a:blip>
          <a:srcRect t="21896" b="58781"/>
          <a:stretch>
            <a:fillRect/>
          </a:stretch>
        </p:blipFill>
        <p:spPr bwMode="auto">
          <a:xfrm>
            <a:off x="857250" y="5357813"/>
            <a:ext cx="12827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7" descr="7.jpg"/>
          <p:cNvPicPr>
            <a:picLocks noChangeAspect="1"/>
          </p:cNvPicPr>
          <p:nvPr/>
        </p:nvPicPr>
        <p:blipFill>
          <a:blip r:embed="rId10">
            <a:extLst>
              <a:ext uri="{28A0092B-C50C-407E-A947-70E740481C1C}">
                <a14:useLocalDpi xmlns:a14="http://schemas.microsoft.com/office/drawing/2010/main" val="0"/>
              </a:ext>
            </a:extLst>
          </a:blip>
          <a:srcRect t="21019" b="55269"/>
          <a:stretch>
            <a:fillRect/>
          </a:stretch>
        </p:blipFill>
        <p:spPr bwMode="auto">
          <a:xfrm>
            <a:off x="857250" y="5786438"/>
            <a:ext cx="12827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8" descr="8.jpg"/>
          <p:cNvPicPr>
            <a:picLocks noChangeAspect="1"/>
          </p:cNvPicPr>
          <p:nvPr/>
        </p:nvPicPr>
        <p:blipFill>
          <a:blip r:embed="rId11">
            <a:extLst>
              <a:ext uri="{28A0092B-C50C-407E-A947-70E740481C1C}">
                <a14:useLocalDpi xmlns:a14="http://schemas.microsoft.com/office/drawing/2010/main" val="0"/>
              </a:ext>
            </a:extLst>
          </a:blip>
          <a:srcRect t="20140" b="57904"/>
          <a:stretch>
            <a:fillRect/>
          </a:stretch>
        </p:blipFill>
        <p:spPr bwMode="auto">
          <a:xfrm>
            <a:off x="857250" y="6286500"/>
            <a:ext cx="12827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Table 16"/>
          <p:cNvGraphicFramePr>
            <a:graphicFrameLocks noGrp="1"/>
          </p:cNvGraphicFramePr>
          <p:nvPr/>
        </p:nvGraphicFramePr>
        <p:xfrm>
          <a:off x="4857750" y="642938"/>
          <a:ext cx="3857625" cy="2973385"/>
        </p:xfrm>
        <a:graphic>
          <a:graphicData uri="http://schemas.openxmlformats.org/drawingml/2006/table">
            <a:tbl>
              <a:tblPr firstRow="1" bandRow="1">
                <a:tableStyleId>{5940675A-B579-460E-94D1-54222C63F5DA}</a:tableStyleId>
              </a:tblPr>
              <a:tblGrid>
                <a:gridCol w="2428874"/>
                <a:gridCol w="714376"/>
                <a:gridCol w="714375"/>
              </a:tblGrid>
              <a:tr h="655760">
                <a:tc>
                  <a:txBody>
                    <a:bodyPr/>
                    <a:lstStyle/>
                    <a:p>
                      <a:endParaRPr lang="en-GB" sz="1800" dirty="0"/>
                    </a:p>
                  </a:txBody>
                  <a:tcPr marL="91439" marR="91439" marT="45715" marB="45715"/>
                </a:tc>
                <a:tc>
                  <a:txBody>
                    <a:bodyPr/>
                    <a:lstStyle/>
                    <a:p>
                      <a:r>
                        <a:rPr lang="en-GB" sz="1800" dirty="0" smtClean="0"/>
                        <a:t>F:GHz</a:t>
                      </a:r>
                      <a:endParaRPr lang="en-GB" sz="1800" dirty="0"/>
                    </a:p>
                  </a:txBody>
                  <a:tcPr marL="91439" marR="91439" marT="45715" marB="45715"/>
                </a:tc>
                <a:tc>
                  <a:txBody>
                    <a:bodyPr/>
                    <a:lstStyle/>
                    <a:p>
                      <a:r>
                        <a:rPr lang="en-GB" sz="1800" dirty="0" smtClean="0"/>
                        <a:t>Band</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2.250</a:t>
                      </a:r>
                      <a:endParaRPr lang="en-GB" sz="1800" dirty="0"/>
                    </a:p>
                  </a:txBody>
                  <a:tcPr marL="91439" marR="91439" marT="45715" marB="45715"/>
                </a:tc>
                <a:tc>
                  <a:txBody>
                    <a:bodyPr/>
                    <a:lstStyle/>
                    <a:p>
                      <a:r>
                        <a:rPr lang="en-GB" sz="1800" dirty="0" smtClean="0"/>
                        <a:t>3</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2.260</a:t>
                      </a:r>
                      <a:endParaRPr lang="en-GB" sz="1800" dirty="0"/>
                    </a:p>
                  </a:txBody>
                  <a:tcPr marL="91439" marR="91439" marT="45715" marB="45715"/>
                </a:tc>
                <a:tc>
                  <a:txBody>
                    <a:bodyPr/>
                    <a:lstStyle/>
                    <a:p>
                      <a:r>
                        <a:rPr lang="en-GB" sz="1800" dirty="0" smtClean="0"/>
                        <a:t>3</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2.270</a:t>
                      </a:r>
                      <a:endParaRPr lang="en-GB" sz="1800" dirty="0"/>
                    </a:p>
                  </a:txBody>
                  <a:tcPr marL="91439" marR="91439" marT="45715" marB="45715"/>
                </a:tc>
                <a:tc>
                  <a:txBody>
                    <a:bodyPr/>
                    <a:lstStyle/>
                    <a:p>
                      <a:r>
                        <a:rPr lang="en-GB" sz="1800" dirty="0" smtClean="0"/>
                        <a:t>3</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2.282</a:t>
                      </a:r>
                      <a:endParaRPr lang="en-GB" sz="1800" dirty="0"/>
                    </a:p>
                  </a:txBody>
                  <a:tcPr marL="91439" marR="91439" marT="45715" marB="45715"/>
                </a:tc>
                <a:tc>
                  <a:txBody>
                    <a:bodyPr/>
                    <a:lstStyle/>
                    <a:p>
                      <a:r>
                        <a:rPr lang="en-GB" sz="1800" dirty="0" smtClean="0"/>
                        <a:t>3</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2.294</a:t>
                      </a:r>
                      <a:endParaRPr lang="en-GB" sz="1800" dirty="0"/>
                    </a:p>
                  </a:txBody>
                  <a:tcPr marL="91439" marR="91439" marT="45715" marB="45715"/>
                </a:tc>
                <a:tc>
                  <a:txBody>
                    <a:bodyPr/>
                    <a:lstStyle/>
                    <a:p>
                      <a:r>
                        <a:rPr lang="en-GB" sz="1800" dirty="0" smtClean="0"/>
                        <a:t>3</a:t>
                      </a:r>
                      <a:endParaRPr lang="en-GB" sz="1800" dirty="0"/>
                    </a:p>
                  </a:txBody>
                  <a:tcPr marL="91439" marR="91439" marT="45715" marB="45715"/>
                </a:tc>
              </a:tr>
            </a:tbl>
          </a:graphicData>
        </a:graphic>
      </p:graphicFrame>
      <p:pic>
        <p:nvPicPr>
          <p:cNvPr id="18" name="Picture 20" descr="1.jpg"/>
          <p:cNvPicPr>
            <a:picLocks noChangeAspect="1"/>
          </p:cNvPicPr>
          <p:nvPr/>
        </p:nvPicPr>
        <p:blipFill>
          <a:blip r:embed="rId12">
            <a:extLst>
              <a:ext uri="{28A0092B-C50C-407E-A947-70E740481C1C}">
                <a14:useLocalDpi xmlns:a14="http://schemas.microsoft.com/office/drawing/2010/main" val="0"/>
              </a:ext>
            </a:extLst>
          </a:blip>
          <a:srcRect t="20140" b="57904"/>
          <a:stretch>
            <a:fillRect/>
          </a:stretch>
        </p:blipFill>
        <p:spPr bwMode="auto">
          <a:xfrm>
            <a:off x="5500688" y="1357313"/>
            <a:ext cx="1282700"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descr="2.jpg"/>
          <p:cNvPicPr>
            <a:picLocks noChangeAspect="1"/>
          </p:cNvPicPr>
          <p:nvPr/>
        </p:nvPicPr>
        <p:blipFill>
          <a:blip r:embed="rId13">
            <a:extLst>
              <a:ext uri="{28A0092B-C50C-407E-A947-70E740481C1C}">
                <a14:useLocalDpi xmlns:a14="http://schemas.microsoft.com/office/drawing/2010/main" val="0"/>
              </a:ext>
            </a:extLst>
          </a:blip>
          <a:srcRect t="18384" b="57904"/>
          <a:stretch>
            <a:fillRect/>
          </a:stretch>
        </p:blipFill>
        <p:spPr bwMode="auto">
          <a:xfrm>
            <a:off x="5500688" y="1785938"/>
            <a:ext cx="12827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2" descr="3.jpg"/>
          <p:cNvPicPr>
            <a:picLocks noChangeAspect="1"/>
          </p:cNvPicPr>
          <p:nvPr/>
        </p:nvPicPr>
        <p:blipFill>
          <a:blip r:embed="rId14">
            <a:extLst>
              <a:ext uri="{28A0092B-C50C-407E-A947-70E740481C1C}">
                <a14:useLocalDpi xmlns:a14="http://schemas.microsoft.com/office/drawing/2010/main" val="0"/>
              </a:ext>
            </a:extLst>
          </a:blip>
          <a:srcRect t="18384" b="57904"/>
          <a:stretch>
            <a:fillRect/>
          </a:stretch>
        </p:blipFill>
        <p:spPr bwMode="auto">
          <a:xfrm>
            <a:off x="5500688" y="2286000"/>
            <a:ext cx="12827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3" descr="4.jpg"/>
          <p:cNvPicPr>
            <a:picLocks noChangeAspect="1"/>
          </p:cNvPicPr>
          <p:nvPr/>
        </p:nvPicPr>
        <p:blipFill>
          <a:blip r:embed="rId15">
            <a:extLst>
              <a:ext uri="{28A0092B-C50C-407E-A947-70E740481C1C}">
                <a14:useLocalDpi xmlns:a14="http://schemas.microsoft.com/office/drawing/2010/main" val="0"/>
              </a:ext>
            </a:extLst>
          </a:blip>
          <a:srcRect t="19263" b="60539"/>
          <a:stretch>
            <a:fillRect/>
          </a:stretch>
        </p:blipFill>
        <p:spPr bwMode="auto">
          <a:xfrm>
            <a:off x="5500688" y="2786063"/>
            <a:ext cx="1282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4" descr="5.jpg"/>
          <p:cNvPicPr>
            <a:picLocks noChangeAspect="1"/>
          </p:cNvPicPr>
          <p:nvPr/>
        </p:nvPicPr>
        <p:blipFill>
          <a:blip r:embed="rId16">
            <a:extLst>
              <a:ext uri="{28A0092B-C50C-407E-A947-70E740481C1C}">
                <a14:useLocalDpi xmlns:a14="http://schemas.microsoft.com/office/drawing/2010/main" val="0"/>
              </a:ext>
            </a:extLst>
          </a:blip>
          <a:srcRect t="19263" b="60539"/>
          <a:stretch>
            <a:fillRect/>
          </a:stretch>
        </p:blipFill>
        <p:spPr bwMode="auto">
          <a:xfrm>
            <a:off x="5500688" y="3214688"/>
            <a:ext cx="1282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5"/>
          <p:cNvSpPr txBox="1">
            <a:spLocks noChangeArrowheads="1"/>
          </p:cNvSpPr>
          <p:nvPr/>
        </p:nvSpPr>
        <p:spPr bwMode="auto">
          <a:xfrm>
            <a:off x="4812030" y="3885287"/>
            <a:ext cx="365474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dirty="0" smtClean="0">
                <a:latin typeface="Calibri" pitchFamily="34" charset="0"/>
              </a:rPr>
              <a:t>All </a:t>
            </a:r>
            <a:r>
              <a:rPr lang="en-GB" dirty="0">
                <a:latin typeface="Calibri" pitchFamily="34" charset="0"/>
              </a:rPr>
              <a:t>monopole bands below 2</a:t>
            </a:r>
            <a:r>
              <a:rPr lang="en-GB" baseline="30000" dirty="0">
                <a:latin typeface="Calibri" pitchFamily="34" charset="0"/>
              </a:rPr>
              <a:t>nd</a:t>
            </a:r>
            <a:r>
              <a:rPr lang="en-GB" dirty="0">
                <a:latin typeface="Calibri" pitchFamily="34" charset="0"/>
              </a:rPr>
              <a:t> are below cut-off of the power coupler </a:t>
            </a:r>
            <a:r>
              <a:rPr lang="en-GB" dirty="0" smtClean="0">
                <a:latin typeface="Calibri" pitchFamily="34" charset="0"/>
              </a:rPr>
              <a:t>beam-pipe</a:t>
            </a:r>
          </a:p>
          <a:p>
            <a:pPr algn="l" eaLnBrk="1" hangingPunct="1">
              <a:buFont typeface="Wingdings" pitchFamily="2" charset="2"/>
              <a:buChar char="Ø"/>
            </a:pPr>
            <a:r>
              <a:rPr lang="en-GB" dirty="0" smtClean="0">
                <a:latin typeface="Calibri" pitchFamily="34" charset="0"/>
              </a:rPr>
              <a:t>Simulations performed with </a:t>
            </a:r>
            <a:r>
              <a:rPr lang="en-GB" dirty="0" err="1" smtClean="0">
                <a:latin typeface="Calibri" pitchFamily="34" charset="0"/>
              </a:rPr>
              <a:t>eigenmode</a:t>
            </a:r>
            <a:r>
              <a:rPr lang="en-GB" dirty="0" smtClean="0">
                <a:latin typeface="Calibri" pitchFamily="34" charset="0"/>
              </a:rPr>
              <a:t> module of HFSS</a:t>
            </a:r>
            <a:endParaRPr lang="en-GB" dirty="0">
              <a:latin typeface="Calibri" pitchFamily="34" charset="0"/>
            </a:endParaRPr>
          </a:p>
        </p:txBody>
      </p:sp>
      <p:sp>
        <p:nvSpPr>
          <p:cNvPr id="24" name="Text Box 4"/>
          <p:cNvSpPr txBox="1">
            <a:spLocks noChangeArrowheads="1"/>
          </p:cNvSpPr>
          <p:nvPr/>
        </p:nvSpPr>
        <p:spPr bwMode="auto">
          <a:xfrm>
            <a:off x="0" y="-53390"/>
            <a:ext cx="9144000" cy="584775"/>
          </a:xfrm>
          <a:prstGeom prst="rect">
            <a:avLst/>
          </a:prstGeom>
          <a:solidFill>
            <a:srgbClr val="0000FF"/>
          </a:solidFill>
          <a:ln w="9525">
            <a:noFill/>
            <a:miter lim="800000"/>
            <a:headEnd/>
            <a:tailEnd/>
          </a:ln>
          <a:effectLst/>
        </p:spPr>
        <p:txBody>
          <a:bodyPr wrap="square">
            <a:spAutoFit/>
          </a:bodyPr>
          <a:lstStyle/>
          <a:p>
            <a:pPr eaLnBrk="0" hangingPunct="0"/>
            <a:r>
              <a:rPr lang="en-GB" sz="3200" dirty="0">
                <a:solidFill>
                  <a:schemeClr val="bg1"/>
                </a:solidFill>
              </a:rPr>
              <a:t>3</a:t>
            </a:r>
            <a:r>
              <a:rPr lang="en-GB" sz="3200" dirty="0" smtClean="0">
                <a:solidFill>
                  <a:schemeClr val="bg1"/>
                </a:solidFill>
              </a:rPr>
              <a:t>. HOM Characterisation of 704 MHz Cavities </a:t>
            </a:r>
            <a:endParaRPr lang="en-US" sz="3200" dirty="0">
              <a:solidFill>
                <a:schemeClr val="bg1"/>
              </a:solidFill>
            </a:endParaRPr>
          </a:p>
        </p:txBody>
      </p:sp>
      <p:sp>
        <p:nvSpPr>
          <p:cNvPr id="25" name="Rectangle 8"/>
          <p:cNvSpPr>
            <a:spLocks noChangeArrowheads="1"/>
          </p:cNvSpPr>
          <p:nvPr/>
        </p:nvSpPr>
        <p:spPr bwMode="auto">
          <a:xfrm>
            <a:off x="370578" y="6643688"/>
            <a:ext cx="973344" cy="246221"/>
          </a:xfrm>
          <a:prstGeom prst="rect">
            <a:avLst/>
          </a:prstGeom>
          <a:noFill/>
          <a:ln w="9525">
            <a:noFill/>
            <a:miter lim="800000"/>
            <a:headEnd/>
            <a:tailEnd/>
          </a:ln>
          <a:effectLst/>
        </p:spPr>
        <p:txBody>
          <a:bodyPr wrap="none">
            <a:spAutoFit/>
          </a:bodyPr>
          <a:lstStyle/>
          <a:p>
            <a:r>
              <a:rPr lang="en-GB" sz="1000" dirty="0" smtClean="0"/>
              <a:t>I.R.R. </a:t>
            </a:r>
            <a:r>
              <a:rPr lang="en-GB" sz="1000" dirty="0" err="1" smtClean="0"/>
              <a:t>Shinton</a:t>
            </a:r>
            <a:endParaRPr lang="en-GB" sz="1000" dirty="0">
              <a:solidFill>
                <a:schemeClr val="tx1"/>
              </a:solidFill>
            </a:endParaRPr>
          </a:p>
        </p:txBody>
      </p:sp>
    </p:spTree>
    <p:extLst>
      <p:ext uri="{BB962C8B-B14F-4D97-AF65-F5344CB8AC3E}">
        <p14:creationId xmlns:p14="http://schemas.microsoft.com/office/powerpoint/2010/main" val="36050222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894205" y="630237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spAutoFit/>
          </a:bodyPr>
          <a:lstStyle>
            <a:lvl1pPr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1pPr>
            <a:lvl2pPr marL="742950" indent="-28575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2pPr>
            <a:lvl3pPr marL="11430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3pPr>
            <a:lvl4pPr marL="16002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4pPr>
            <a:lvl5pPr marL="2057400" indent="-228600" defTabSz="103188" eaLnBrk="0" hangingPunct="0">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5pPr>
            <a:lvl6pPr marL="25146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6pPr>
            <a:lvl7pPr marL="29718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7pPr>
            <a:lvl8pPr marL="34290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8pPr>
            <a:lvl9pPr marL="3886200" indent="-228600" defTabSz="103188" eaLnBrk="0" fontAlgn="base" hangingPunct="0">
              <a:spcBef>
                <a:spcPct val="0"/>
              </a:spcBef>
              <a:spcAft>
                <a:spcPct val="0"/>
              </a:spcAft>
              <a:tabLst>
                <a:tab pos="166688" algn="l"/>
                <a:tab pos="331788" algn="l"/>
                <a:tab pos="498475" algn="l"/>
                <a:tab pos="663575" algn="l"/>
                <a:tab pos="830263" algn="l"/>
                <a:tab pos="995363" algn="l"/>
                <a:tab pos="1162050" algn="l"/>
                <a:tab pos="1327150" algn="l"/>
                <a:tab pos="1493838" algn="l"/>
                <a:tab pos="1660525" algn="l"/>
                <a:tab pos="1825625" algn="l"/>
                <a:tab pos="1992313" algn="l"/>
                <a:tab pos="2157413" algn="l"/>
              </a:tabLst>
              <a:defRPr>
                <a:solidFill>
                  <a:schemeClr val="tx1"/>
                </a:solidFill>
                <a:latin typeface="Arial" pitchFamily="34" charset="0"/>
              </a:defRPr>
            </a:lvl9pPr>
          </a:lstStyle>
          <a:p>
            <a:pPr algn="ctr" eaLnBrk="1">
              <a:spcAft>
                <a:spcPts val="125"/>
              </a:spcAft>
              <a:buClr>
                <a:srgbClr val="000000"/>
              </a:buClr>
              <a:buSzPct val="45000"/>
              <a:buFont typeface="StarSymbol"/>
              <a:buNone/>
            </a:pPr>
            <a:r>
              <a:rPr lang="en-GB" sz="2400" b="1" dirty="0" smtClean="0">
                <a:solidFill>
                  <a:srgbClr val="0000FF"/>
                </a:solidFill>
                <a:latin typeface="Palatino Linotype" pitchFamily="18" charset="0"/>
                <a:cs typeface="Times New Roman" pitchFamily="18" charset="0"/>
              </a:rPr>
              <a:t>Selected Dipole </a:t>
            </a:r>
            <a:r>
              <a:rPr lang="en-GB" sz="2400" dirty="0" smtClean="0">
                <a:solidFill>
                  <a:srgbClr val="0000FF"/>
                </a:solidFill>
                <a:latin typeface="Palatino Linotype" pitchFamily="18" charset="0"/>
                <a:cs typeface="Times New Roman" pitchFamily="18" charset="0"/>
              </a:rPr>
              <a:t>B</a:t>
            </a:r>
            <a:r>
              <a:rPr lang="en-GB" sz="2400" b="1" dirty="0" smtClean="0">
                <a:solidFill>
                  <a:srgbClr val="0000FF"/>
                </a:solidFill>
                <a:latin typeface="Palatino Linotype" pitchFamily="18" charset="0"/>
                <a:cs typeface="Times New Roman" pitchFamily="18" charset="0"/>
              </a:rPr>
              <a:t>ands</a:t>
            </a:r>
            <a:endParaRPr lang="en-GB" sz="2400" b="1" dirty="0">
              <a:solidFill>
                <a:srgbClr val="0000FF"/>
              </a:solidFill>
              <a:latin typeface="Palatino Linotype" pitchFamily="18" charset="0"/>
              <a:cs typeface="Times New Roman" pitchFamily="18" charset="0"/>
            </a:endParaRPr>
          </a:p>
        </p:txBody>
      </p:sp>
      <p:graphicFrame>
        <p:nvGraphicFramePr>
          <p:cNvPr id="5" name="Table 4"/>
          <p:cNvGraphicFramePr>
            <a:graphicFrameLocks noGrp="1"/>
          </p:cNvGraphicFramePr>
          <p:nvPr/>
        </p:nvGraphicFramePr>
        <p:xfrm>
          <a:off x="285750" y="642938"/>
          <a:ext cx="3857625" cy="2509838"/>
        </p:xfrm>
        <a:graphic>
          <a:graphicData uri="http://schemas.openxmlformats.org/drawingml/2006/table">
            <a:tbl>
              <a:tblPr firstRow="1" bandRow="1">
                <a:tableStyleId>{5940675A-B579-460E-94D1-54222C63F5DA}</a:tableStyleId>
              </a:tblPr>
              <a:tblGrid>
                <a:gridCol w="2428874"/>
                <a:gridCol w="714376"/>
                <a:gridCol w="714375"/>
              </a:tblGrid>
              <a:tr h="655754">
                <a:tc>
                  <a:txBody>
                    <a:bodyPr/>
                    <a:lstStyle/>
                    <a:p>
                      <a:endParaRPr lang="en-GB" sz="1800" dirty="0"/>
                    </a:p>
                  </a:txBody>
                  <a:tcPr marL="91439" marR="91439" marT="45714" marB="45714"/>
                </a:tc>
                <a:tc>
                  <a:txBody>
                    <a:bodyPr/>
                    <a:lstStyle/>
                    <a:p>
                      <a:r>
                        <a:rPr lang="en-GB" sz="1800" dirty="0" smtClean="0"/>
                        <a:t>F:GHz</a:t>
                      </a:r>
                      <a:endParaRPr lang="en-GB" sz="1800" dirty="0"/>
                    </a:p>
                  </a:txBody>
                  <a:tcPr marL="91439" marR="91439" marT="45714" marB="45714"/>
                </a:tc>
                <a:tc>
                  <a:txBody>
                    <a:bodyPr/>
                    <a:lstStyle/>
                    <a:p>
                      <a:r>
                        <a:rPr lang="en-GB" sz="1800" dirty="0" smtClean="0"/>
                        <a:t>Band</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1.025</a:t>
                      </a:r>
                      <a:endParaRPr lang="en-GB" sz="1800" dirty="0"/>
                    </a:p>
                  </a:txBody>
                  <a:tcPr marL="91439" marR="91439" marT="45714" marB="45714"/>
                </a:tc>
                <a:tc>
                  <a:txBody>
                    <a:bodyPr/>
                    <a:lstStyle/>
                    <a:p>
                      <a:r>
                        <a:rPr lang="en-GB" sz="1800" dirty="0" smtClean="0"/>
                        <a:t>1</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1.032</a:t>
                      </a:r>
                      <a:endParaRPr lang="en-GB" sz="1800" dirty="0"/>
                    </a:p>
                  </a:txBody>
                  <a:tcPr marL="91439" marR="91439" marT="45714" marB="45714"/>
                </a:tc>
                <a:tc>
                  <a:txBody>
                    <a:bodyPr/>
                    <a:lstStyle/>
                    <a:p>
                      <a:r>
                        <a:rPr lang="en-GB" sz="1800" dirty="0" smtClean="0"/>
                        <a:t>1</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1.040</a:t>
                      </a:r>
                      <a:endParaRPr lang="en-GB" sz="1800" dirty="0"/>
                    </a:p>
                  </a:txBody>
                  <a:tcPr marL="91439" marR="91439" marT="45714" marB="45714"/>
                </a:tc>
                <a:tc>
                  <a:txBody>
                    <a:bodyPr/>
                    <a:lstStyle/>
                    <a:p>
                      <a:r>
                        <a:rPr lang="en-GB" sz="1800" dirty="0" smtClean="0"/>
                        <a:t>1</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1.047</a:t>
                      </a:r>
                      <a:endParaRPr lang="en-GB" sz="1800" dirty="0"/>
                    </a:p>
                  </a:txBody>
                  <a:tcPr marL="91439" marR="91439" marT="45714" marB="45714"/>
                </a:tc>
                <a:tc>
                  <a:txBody>
                    <a:bodyPr/>
                    <a:lstStyle/>
                    <a:p>
                      <a:r>
                        <a:rPr lang="en-GB" sz="1800" dirty="0" smtClean="0"/>
                        <a:t>1</a:t>
                      </a:r>
                      <a:endParaRPr lang="en-GB" sz="1800" dirty="0"/>
                    </a:p>
                  </a:txBody>
                  <a:tcPr marL="91439" marR="91439" marT="45714" marB="45714"/>
                </a:tc>
              </a:tr>
            </a:tbl>
          </a:graphicData>
        </a:graphic>
      </p:graphicFrame>
      <p:graphicFrame>
        <p:nvGraphicFramePr>
          <p:cNvPr id="6" name="Table 5"/>
          <p:cNvGraphicFramePr>
            <a:graphicFrameLocks noGrp="1"/>
          </p:cNvGraphicFramePr>
          <p:nvPr/>
        </p:nvGraphicFramePr>
        <p:xfrm>
          <a:off x="285750" y="3714750"/>
          <a:ext cx="3857625" cy="2973386"/>
        </p:xfrm>
        <a:graphic>
          <a:graphicData uri="http://schemas.openxmlformats.org/drawingml/2006/table">
            <a:tbl>
              <a:tblPr firstRow="1" bandRow="1">
                <a:tableStyleId>{5940675A-B579-460E-94D1-54222C63F5DA}</a:tableStyleId>
              </a:tblPr>
              <a:tblGrid>
                <a:gridCol w="2428874"/>
                <a:gridCol w="714376"/>
                <a:gridCol w="714375"/>
              </a:tblGrid>
              <a:tr h="655761">
                <a:tc>
                  <a:txBody>
                    <a:bodyPr/>
                    <a:lstStyle/>
                    <a:p>
                      <a:endParaRPr lang="en-GB" sz="1800" dirty="0"/>
                    </a:p>
                  </a:txBody>
                  <a:tcPr marL="91439" marR="91439" marT="45715" marB="45715"/>
                </a:tc>
                <a:tc>
                  <a:txBody>
                    <a:bodyPr/>
                    <a:lstStyle/>
                    <a:p>
                      <a:r>
                        <a:rPr lang="en-GB" sz="1800" dirty="0" smtClean="0"/>
                        <a:t>F:GHz</a:t>
                      </a:r>
                      <a:endParaRPr lang="en-GB" sz="1800" dirty="0"/>
                    </a:p>
                  </a:txBody>
                  <a:tcPr marL="91439" marR="91439" marT="45715" marB="45715"/>
                </a:tc>
                <a:tc>
                  <a:txBody>
                    <a:bodyPr/>
                    <a:lstStyle/>
                    <a:p>
                      <a:r>
                        <a:rPr lang="en-GB" sz="1800" dirty="0" smtClean="0"/>
                        <a:t>Band</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1.546</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1.570</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1.628</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1.702</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r h="463525">
                <a:tc>
                  <a:txBody>
                    <a:bodyPr/>
                    <a:lstStyle/>
                    <a:p>
                      <a:endParaRPr lang="en-GB" sz="1800" dirty="0"/>
                    </a:p>
                  </a:txBody>
                  <a:tcPr marL="91439" marR="91439" marT="45715" marB="45715"/>
                </a:tc>
                <a:tc>
                  <a:txBody>
                    <a:bodyPr/>
                    <a:lstStyle/>
                    <a:p>
                      <a:r>
                        <a:rPr lang="en-GB" sz="1800" dirty="0" smtClean="0"/>
                        <a:t>1.765</a:t>
                      </a:r>
                      <a:endParaRPr lang="en-GB" sz="1800" dirty="0"/>
                    </a:p>
                  </a:txBody>
                  <a:tcPr marL="91439" marR="91439" marT="45715" marB="45715"/>
                </a:tc>
                <a:tc>
                  <a:txBody>
                    <a:bodyPr/>
                    <a:lstStyle/>
                    <a:p>
                      <a:r>
                        <a:rPr lang="en-GB" sz="1800" dirty="0" smtClean="0"/>
                        <a:t>2</a:t>
                      </a:r>
                      <a:endParaRPr lang="en-GB" sz="1800" dirty="0"/>
                    </a:p>
                  </a:txBody>
                  <a:tcPr marL="91439" marR="91439" marT="45715" marB="45715"/>
                </a:tc>
              </a:tr>
            </a:tbl>
          </a:graphicData>
        </a:graphic>
      </p:graphicFrame>
      <p:pic>
        <p:nvPicPr>
          <p:cNvPr id="7" name="Picture 5" descr="2.jpg"/>
          <p:cNvPicPr>
            <a:picLocks noChangeAspect="1"/>
          </p:cNvPicPr>
          <p:nvPr/>
        </p:nvPicPr>
        <p:blipFill>
          <a:blip r:embed="rId2">
            <a:extLst>
              <a:ext uri="{28A0092B-C50C-407E-A947-70E740481C1C}">
                <a14:useLocalDpi xmlns:a14="http://schemas.microsoft.com/office/drawing/2010/main" val="0"/>
              </a:ext>
            </a:extLst>
          </a:blip>
          <a:srcRect t="40340" b="39461"/>
          <a:stretch>
            <a:fillRect/>
          </a:stretch>
        </p:blipFill>
        <p:spPr bwMode="auto">
          <a:xfrm>
            <a:off x="928688" y="4857750"/>
            <a:ext cx="12827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1.jpg"/>
          <p:cNvPicPr>
            <a:picLocks noChangeAspect="1"/>
          </p:cNvPicPr>
          <p:nvPr/>
        </p:nvPicPr>
        <p:blipFill>
          <a:blip r:embed="rId3" cstate="print">
            <a:extLst>
              <a:ext uri="{28A0092B-C50C-407E-A947-70E740481C1C}">
                <a14:useLocalDpi xmlns:a14="http://schemas.microsoft.com/office/drawing/2010/main" val="0"/>
              </a:ext>
            </a:extLst>
          </a:blip>
          <a:srcRect t="41277" b="39401"/>
          <a:stretch>
            <a:fillRect/>
          </a:stretch>
        </p:blipFill>
        <p:spPr bwMode="auto">
          <a:xfrm>
            <a:off x="928688" y="4429125"/>
            <a:ext cx="12827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3.jpg"/>
          <p:cNvPicPr>
            <a:picLocks noChangeAspect="1"/>
          </p:cNvPicPr>
          <p:nvPr/>
        </p:nvPicPr>
        <p:blipFill>
          <a:blip r:embed="rId4">
            <a:extLst>
              <a:ext uri="{28A0092B-C50C-407E-A947-70E740481C1C}">
                <a14:useLocalDpi xmlns:a14="http://schemas.microsoft.com/office/drawing/2010/main" val="0"/>
              </a:ext>
            </a:extLst>
          </a:blip>
          <a:srcRect t="40340" b="39461"/>
          <a:stretch>
            <a:fillRect/>
          </a:stretch>
        </p:blipFill>
        <p:spPr bwMode="auto">
          <a:xfrm>
            <a:off x="928688" y="5357813"/>
            <a:ext cx="1282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5.jpg"/>
          <p:cNvPicPr>
            <a:picLocks noChangeAspect="1"/>
          </p:cNvPicPr>
          <p:nvPr/>
        </p:nvPicPr>
        <p:blipFill>
          <a:blip r:embed="rId5">
            <a:extLst>
              <a:ext uri="{28A0092B-C50C-407E-A947-70E740481C1C}">
                <a14:useLocalDpi xmlns:a14="http://schemas.microsoft.com/office/drawing/2010/main" val="0"/>
              </a:ext>
            </a:extLst>
          </a:blip>
          <a:srcRect t="38583" b="37704"/>
          <a:stretch>
            <a:fillRect/>
          </a:stretch>
        </p:blipFill>
        <p:spPr bwMode="auto">
          <a:xfrm>
            <a:off x="928688" y="5786438"/>
            <a:ext cx="12827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2.jpg"/>
          <p:cNvPicPr>
            <a:picLocks noChangeAspect="1"/>
          </p:cNvPicPr>
          <p:nvPr/>
        </p:nvPicPr>
        <p:blipFill>
          <a:blip r:embed="rId6">
            <a:extLst>
              <a:ext uri="{28A0092B-C50C-407E-A947-70E740481C1C}">
                <a14:useLocalDpi xmlns:a14="http://schemas.microsoft.com/office/drawing/2010/main" val="0"/>
              </a:ext>
            </a:extLst>
          </a:blip>
          <a:srcRect t="22775" b="54391"/>
          <a:stretch>
            <a:fillRect/>
          </a:stretch>
        </p:blipFill>
        <p:spPr bwMode="auto">
          <a:xfrm>
            <a:off x="857250" y="1357313"/>
            <a:ext cx="1282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0" descr="3.jpg"/>
          <p:cNvPicPr>
            <a:picLocks noChangeAspect="1"/>
          </p:cNvPicPr>
          <p:nvPr/>
        </p:nvPicPr>
        <p:blipFill>
          <a:blip r:embed="rId7">
            <a:extLst>
              <a:ext uri="{28A0092B-C50C-407E-A947-70E740481C1C}">
                <a14:useLocalDpi xmlns:a14="http://schemas.microsoft.com/office/drawing/2010/main" val="0"/>
              </a:ext>
            </a:extLst>
          </a:blip>
          <a:srcRect t="23653" b="56148"/>
          <a:stretch>
            <a:fillRect/>
          </a:stretch>
        </p:blipFill>
        <p:spPr bwMode="auto">
          <a:xfrm>
            <a:off x="857250" y="1785938"/>
            <a:ext cx="128270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1" descr="4.jpg"/>
          <p:cNvPicPr>
            <a:picLocks noChangeAspect="1"/>
          </p:cNvPicPr>
          <p:nvPr/>
        </p:nvPicPr>
        <p:blipFill>
          <a:blip r:embed="rId8">
            <a:extLst>
              <a:ext uri="{28A0092B-C50C-407E-A947-70E740481C1C}">
                <a14:useLocalDpi xmlns:a14="http://schemas.microsoft.com/office/drawing/2010/main" val="0"/>
              </a:ext>
            </a:extLst>
          </a:blip>
          <a:srcRect t="22775" b="55269"/>
          <a:stretch>
            <a:fillRect/>
          </a:stretch>
        </p:blipFill>
        <p:spPr bwMode="auto">
          <a:xfrm>
            <a:off x="857250" y="2286000"/>
            <a:ext cx="12827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2" descr="5.jpg"/>
          <p:cNvPicPr>
            <a:picLocks noChangeAspect="1"/>
          </p:cNvPicPr>
          <p:nvPr/>
        </p:nvPicPr>
        <p:blipFill>
          <a:blip r:embed="rId9">
            <a:extLst>
              <a:ext uri="{28A0092B-C50C-407E-A947-70E740481C1C}">
                <a14:useLocalDpi xmlns:a14="http://schemas.microsoft.com/office/drawing/2010/main" val="0"/>
              </a:ext>
            </a:extLst>
          </a:blip>
          <a:srcRect t="21017" b="57027"/>
          <a:stretch>
            <a:fillRect/>
          </a:stretch>
        </p:blipFill>
        <p:spPr bwMode="auto">
          <a:xfrm>
            <a:off x="857250" y="2714625"/>
            <a:ext cx="12827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descr="7.jpg"/>
          <p:cNvPicPr>
            <a:picLocks noChangeAspect="1"/>
          </p:cNvPicPr>
          <p:nvPr/>
        </p:nvPicPr>
        <p:blipFill>
          <a:blip r:embed="rId10">
            <a:extLst>
              <a:ext uri="{28A0092B-C50C-407E-A947-70E740481C1C}">
                <a14:useLocalDpi xmlns:a14="http://schemas.microsoft.com/office/drawing/2010/main" val="0"/>
              </a:ext>
            </a:extLst>
          </a:blip>
          <a:srcRect t="20140" b="56148"/>
          <a:stretch>
            <a:fillRect/>
          </a:stretch>
        </p:blipFill>
        <p:spPr bwMode="auto">
          <a:xfrm>
            <a:off x="928688" y="6286500"/>
            <a:ext cx="12827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4"/>
          <p:cNvSpPr txBox="1">
            <a:spLocks noChangeArrowheads="1"/>
          </p:cNvSpPr>
          <p:nvPr/>
        </p:nvSpPr>
        <p:spPr bwMode="auto">
          <a:xfrm>
            <a:off x="374015" y="3682841"/>
            <a:ext cx="224917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r>
              <a:rPr lang="en-GB" sz="1400" dirty="0">
                <a:latin typeface="Times" pitchFamily="18" charset="0"/>
                <a:cs typeface="Times" pitchFamily="18" charset="0"/>
              </a:rPr>
              <a:t>All dipole bands above 2nd are above cut-off of the power coupler beam-pipe</a:t>
            </a:r>
          </a:p>
        </p:txBody>
      </p:sp>
      <p:sp>
        <p:nvSpPr>
          <p:cNvPr id="17" name="TextBox 4"/>
          <p:cNvSpPr txBox="1">
            <a:spLocks noChangeArrowheads="1"/>
          </p:cNvSpPr>
          <p:nvPr/>
        </p:nvSpPr>
        <p:spPr bwMode="auto">
          <a:xfrm>
            <a:off x="271463" y="668337"/>
            <a:ext cx="22774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r>
              <a:rPr lang="en-GB" sz="1400" dirty="0">
                <a:latin typeface="Times" pitchFamily="18" charset="0"/>
                <a:cs typeface="Times" pitchFamily="18" charset="0"/>
              </a:rPr>
              <a:t>The first dipole band is localised within the cavity</a:t>
            </a:r>
          </a:p>
        </p:txBody>
      </p:sp>
      <p:graphicFrame>
        <p:nvGraphicFramePr>
          <p:cNvPr id="18" name="Table 17"/>
          <p:cNvGraphicFramePr>
            <a:graphicFrameLocks noGrp="1"/>
          </p:cNvGraphicFramePr>
          <p:nvPr>
            <p:extLst>
              <p:ext uri="{D42A27DB-BD31-4B8C-83A1-F6EECF244321}">
                <p14:modId xmlns:p14="http://schemas.microsoft.com/office/powerpoint/2010/main" val="332590077"/>
              </p:ext>
            </p:extLst>
          </p:nvPr>
        </p:nvGraphicFramePr>
        <p:xfrm>
          <a:off x="4469130" y="651192"/>
          <a:ext cx="3857625" cy="2714624"/>
        </p:xfrm>
        <a:graphic>
          <a:graphicData uri="http://schemas.openxmlformats.org/drawingml/2006/table">
            <a:tbl>
              <a:tblPr firstRow="1" bandRow="1">
                <a:tableStyleId>{5940675A-B579-460E-94D1-54222C63F5DA}</a:tableStyleId>
              </a:tblPr>
              <a:tblGrid>
                <a:gridCol w="2428874"/>
                <a:gridCol w="714376"/>
                <a:gridCol w="714375"/>
              </a:tblGrid>
              <a:tr h="709260">
                <a:tc>
                  <a:txBody>
                    <a:bodyPr/>
                    <a:lstStyle/>
                    <a:p>
                      <a:endParaRPr lang="en-GB" sz="1800" dirty="0"/>
                    </a:p>
                  </a:txBody>
                  <a:tcPr marL="91439" marR="91439"/>
                </a:tc>
                <a:tc>
                  <a:txBody>
                    <a:bodyPr/>
                    <a:lstStyle/>
                    <a:p>
                      <a:r>
                        <a:rPr lang="en-GB" sz="1800" dirty="0" smtClean="0"/>
                        <a:t>F:GHz</a:t>
                      </a:r>
                      <a:endParaRPr lang="en-GB" sz="1800" dirty="0"/>
                    </a:p>
                  </a:txBody>
                  <a:tcPr marL="91439" marR="91439"/>
                </a:tc>
                <a:tc>
                  <a:txBody>
                    <a:bodyPr/>
                    <a:lstStyle/>
                    <a:p>
                      <a:r>
                        <a:rPr lang="en-GB" sz="1800" dirty="0" smtClean="0"/>
                        <a:t>Band</a:t>
                      </a:r>
                      <a:endParaRPr lang="en-GB" sz="1800" dirty="0"/>
                    </a:p>
                  </a:txBody>
                  <a:tcPr marL="91439" marR="91439"/>
                </a:tc>
              </a:tr>
              <a:tr h="501341">
                <a:tc>
                  <a:txBody>
                    <a:bodyPr/>
                    <a:lstStyle/>
                    <a:p>
                      <a:endParaRPr lang="en-GB" sz="1800" dirty="0"/>
                    </a:p>
                  </a:txBody>
                  <a:tcPr marL="91439" marR="91439"/>
                </a:tc>
                <a:tc>
                  <a:txBody>
                    <a:bodyPr/>
                    <a:lstStyle/>
                    <a:p>
                      <a:r>
                        <a:rPr lang="en-GB" sz="1800" dirty="0" smtClean="0"/>
                        <a:t>1.868</a:t>
                      </a:r>
                      <a:endParaRPr lang="en-GB" sz="1800" dirty="0"/>
                    </a:p>
                  </a:txBody>
                  <a:tcPr marL="91439" marR="91439"/>
                </a:tc>
                <a:tc>
                  <a:txBody>
                    <a:bodyPr/>
                    <a:lstStyle/>
                    <a:p>
                      <a:r>
                        <a:rPr lang="en-GB" sz="1800" dirty="0" smtClean="0"/>
                        <a:t>4</a:t>
                      </a:r>
                      <a:endParaRPr lang="en-GB" sz="1800" dirty="0"/>
                    </a:p>
                  </a:txBody>
                  <a:tcPr marL="91439" marR="91439"/>
                </a:tc>
              </a:tr>
              <a:tr h="501341">
                <a:tc>
                  <a:txBody>
                    <a:bodyPr/>
                    <a:lstStyle/>
                    <a:p>
                      <a:endParaRPr lang="en-GB" sz="1800" dirty="0"/>
                    </a:p>
                  </a:txBody>
                  <a:tcPr marL="91439" marR="91439"/>
                </a:tc>
                <a:tc>
                  <a:txBody>
                    <a:bodyPr/>
                    <a:lstStyle/>
                    <a:p>
                      <a:r>
                        <a:rPr lang="en-GB" sz="1800" dirty="0" smtClean="0"/>
                        <a:t>1.871</a:t>
                      </a:r>
                      <a:endParaRPr lang="en-GB" sz="1800" dirty="0"/>
                    </a:p>
                  </a:txBody>
                  <a:tcPr marL="91439" marR="91439"/>
                </a:tc>
                <a:tc>
                  <a:txBody>
                    <a:bodyPr/>
                    <a:lstStyle/>
                    <a:p>
                      <a:r>
                        <a:rPr lang="en-GB" sz="1800" dirty="0" smtClean="0"/>
                        <a:t>4</a:t>
                      </a:r>
                      <a:endParaRPr lang="en-GB" sz="1800" dirty="0"/>
                    </a:p>
                  </a:txBody>
                  <a:tcPr marL="91439" marR="91439"/>
                </a:tc>
              </a:tr>
              <a:tr h="501341">
                <a:tc>
                  <a:txBody>
                    <a:bodyPr/>
                    <a:lstStyle/>
                    <a:p>
                      <a:endParaRPr lang="en-GB" sz="1800" dirty="0"/>
                    </a:p>
                  </a:txBody>
                  <a:tcPr marL="91439" marR="91439"/>
                </a:tc>
                <a:tc>
                  <a:txBody>
                    <a:bodyPr/>
                    <a:lstStyle/>
                    <a:p>
                      <a:r>
                        <a:rPr lang="en-GB" sz="1800" dirty="0" smtClean="0"/>
                        <a:t>1.875</a:t>
                      </a:r>
                      <a:endParaRPr lang="en-GB" sz="1800" dirty="0"/>
                    </a:p>
                  </a:txBody>
                  <a:tcPr marL="91439" marR="91439"/>
                </a:tc>
                <a:tc>
                  <a:txBody>
                    <a:bodyPr/>
                    <a:lstStyle/>
                    <a:p>
                      <a:r>
                        <a:rPr lang="en-GB" sz="1800" dirty="0" smtClean="0"/>
                        <a:t>4</a:t>
                      </a:r>
                      <a:endParaRPr lang="en-GB" sz="1800" dirty="0"/>
                    </a:p>
                  </a:txBody>
                  <a:tcPr marL="91439" marR="91439"/>
                </a:tc>
              </a:tr>
              <a:tr h="501341">
                <a:tc>
                  <a:txBody>
                    <a:bodyPr/>
                    <a:lstStyle/>
                    <a:p>
                      <a:endParaRPr lang="en-GB" sz="1800" dirty="0"/>
                    </a:p>
                  </a:txBody>
                  <a:tcPr marL="91439" marR="91439"/>
                </a:tc>
                <a:tc>
                  <a:txBody>
                    <a:bodyPr/>
                    <a:lstStyle/>
                    <a:p>
                      <a:r>
                        <a:rPr lang="en-GB" sz="1800" dirty="0" smtClean="0"/>
                        <a:t>1.883</a:t>
                      </a:r>
                      <a:endParaRPr lang="en-GB" sz="1800" dirty="0"/>
                    </a:p>
                  </a:txBody>
                  <a:tcPr marL="91439" marR="91439"/>
                </a:tc>
                <a:tc>
                  <a:txBody>
                    <a:bodyPr/>
                    <a:lstStyle/>
                    <a:p>
                      <a:r>
                        <a:rPr lang="en-GB" sz="1800" dirty="0" smtClean="0"/>
                        <a:t>4</a:t>
                      </a:r>
                      <a:endParaRPr lang="en-GB" sz="1800" dirty="0"/>
                    </a:p>
                  </a:txBody>
                  <a:tcPr marL="91439" marR="91439"/>
                </a:tc>
              </a:tr>
            </a:tbl>
          </a:graphicData>
        </a:graphic>
      </p:graphicFrame>
      <p:pic>
        <p:nvPicPr>
          <p:cNvPr id="19" name="Picture 15" descr="1.jpg"/>
          <p:cNvPicPr>
            <a:picLocks noChangeAspect="1"/>
          </p:cNvPicPr>
          <p:nvPr/>
        </p:nvPicPr>
        <p:blipFill>
          <a:blip r:embed="rId11">
            <a:extLst>
              <a:ext uri="{28A0092B-C50C-407E-A947-70E740481C1C}">
                <a14:useLocalDpi xmlns:a14="http://schemas.microsoft.com/office/drawing/2010/main" val="0"/>
              </a:ext>
            </a:extLst>
          </a:blip>
          <a:srcRect t="18384" b="56148"/>
          <a:stretch>
            <a:fillRect/>
          </a:stretch>
        </p:blipFill>
        <p:spPr bwMode="auto">
          <a:xfrm>
            <a:off x="5183505" y="1437004"/>
            <a:ext cx="12827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descr="2.jpg"/>
          <p:cNvPicPr>
            <a:picLocks noChangeAspect="1"/>
          </p:cNvPicPr>
          <p:nvPr/>
        </p:nvPicPr>
        <p:blipFill>
          <a:blip r:embed="rId12">
            <a:extLst>
              <a:ext uri="{28A0092B-C50C-407E-A947-70E740481C1C}">
                <a14:useLocalDpi xmlns:a14="http://schemas.microsoft.com/office/drawing/2010/main" val="0"/>
              </a:ext>
            </a:extLst>
          </a:blip>
          <a:srcRect t="20140" b="57904"/>
          <a:stretch>
            <a:fillRect/>
          </a:stretch>
        </p:blipFill>
        <p:spPr bwMode="auto">
          <a:xfrm>
            <a:off x="5183505" y="1937067"/>
            <a:ext cx="1282700"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7" descr="3.jpg"/>
          <p:cNvPicPr>
            <a:picLocks noChangeAspect="1"/>
          </p:cNvPicPr>
          <p:nvPr/>
        </p:nvPicPr>
        <p:blipFill>
          <a:blip r:embed="rId13">
            <a:extLst>
              <a:ext uri="{28A0092B-C50C-407E-A947-70E740481C1C}">
                <a14:useLocalDpi xmlns:a14="http://schemas.microsoft.com/office/drawing/2010/main" val="0"/>
              </a:ext>
            </a:extLst>
          </a:blip>
          <a:srcRect t="22775" b="53513"/>
          <a:stretch>
            <a:fillRect/>
          </a:stretch>
        </p:blipFill>
        <p:spPr bwMode="auto">
          <a:xfrm>
            <a:off x="5183505" y="2437129"/>
            <a:ext cx="12827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8" descr="4.jpg"/>
          <p:cNvPicPr>
            <a:picLocks noChangeAspect="1"/>
          </p:cNvPicPr>
          <p:nvPr/>
        </p:nvPicPr>
        <p:blipFill>
          <a:blip r:embed="rId14" cstate="print">
            <a:extLst>
              <a:ext uri="{28A0092B-C50C-407E-A947-70E740481C1C}">
                <a14:useLocalDpi xmlns:a14="http://schemas.microsoft.com/office/drawing/2010/main" val="0"/>
              </a:ext>
            </a:extLst>
          </a:blip>
          <a:srcRect t="23653" b="58781"/>
          <a:stretch>
            <a:fillRect/>
          </a:stretch>
        </p:blipFill>
        <p:spPr bwMode="auto">
          <a:xfrm>
            <a:off x="5183505" y="3008629"/>
            <a:ext cx="12827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Table 22"/>
          <p:cNvGraphicFramePr>
            <a:graphicFrameLocks noGrp="1"/>
          </p:cNvGraphicFramePr>
          <p:nvPr>
            <p:extLst>
              <p:ext uri="{D42A27DB-BD31-4B8C-83A1-F6EECF244321}">
                <p14:modId xmlns:p14="http://schemas.microsoft.com/office/powerpoint/2010/main" val="497677617"/>
              </p:ext>
            </p:extLst>
          </p:nvPr>
        </p:nvGraphicFramePr>
        <p:xfrm>
          <a:off x="4537392" y="3759517"/>
          <a:ext cx="3857625" cy="2509838"/>
        </p:xfrm>
        <a:graphic>
          <a:graphicData uri="http://schemas.openxmlformats.org/drawingml/2006/table">
            <a:tbl>
              <a:tblPr firstRow="1" bandRow="1">
                <a:tableStyleId>{5940675A-B579-460E-94D1-54222C63F5DA}</a:tableStyleId>
              </a:tblPr>
              <a:tblGrid>
                <a:gridCol w="2428874"/>
                <a:gridCol w="714376"/>
                <a:gridCol w="714375"/>
              </a:tblGrid>
              <a:tr h="655754">
                <a:tc>
                  <a:txBody>
                    <a:bodyPr/>
                    <a:lstStyle/>
                    <a:p>
                      <a:endParaRPr lang="en-GB" sz="1800" dirty="0"/>
                    </a:p>
                  </a:txBody>
                  <a:tcPr marL="91439" marR="91439" marT="45714" marB="45714"/>
                </a:tc>
                <a:tc>
                  <a:txBody>
                    <a:bodyPr/>
                    <a:lstStyle/>
                    <a:p>
                      <a:r>
                        <a:rPr lang="en-GB" sz="1800" dirty="0" smtClean="0"/>
                        <a:t>F:GHz</a:t>
                      </a:r>
                      <a:endParaRPr lang="en-GB" sz="1800" dirty="0"/>
                    </a:p>
                  </a:txBody>
                  <a:tcPr marL="91439" marR="91439" marT="45714" marB="45714"/>
                </a:tc>
                <a:tc>
                  <a:txBody>
                    <a:bodyPr/>
                    <a:lstStyle/>
                    <a:p>
                      <a:r>
                        <a:rPr lang="en-GB" sz="1800" dirty="0" smtClean="0"/>
                        <a:t>Band</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2.292</a:t>
                      </a:r>
                      <a:endParaRPr lang="en-GB" sz="1800" dirty="0"/>
                    </a:p>
                  </a:txBody>
                  <a:tcPr marL="91439" marR="91439" marT="45714" marB="45714"/>
                </a:tc>
                <a:tc>
                  <a:txBody>
                    <a:bodyPr/>
                    <a:lstStyle/>
                    <a:p>
                      <a:r>
                        <a:rPr lang="en-GB" sz="1800" dirty="0" smtClean="0"/>
                        <a:t>5</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2.302</a:t>
                      </a:r>
                      <a:endParaRPr lang="en-GB" sz="1800" dirty="0"/>
                    </a:p>
                  </a:txBody>
                  <a:tcPr marL="91439" marR="91439" marT="45714" marB="45714"/>
                </a:tc>
                <a:tc>
                  <a:txBody>
                    <a:bodyPr/>
                    <a:lstStyle/>
                    <a:p>
                      <a:r>
                        <a:rPr lang="en-GB" sz="1800" dirty="0" smtClean="0"/>
                        <a:t>5</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2.324</a:t>
                      </a:r>
                      <a:endParaRPr lang="en-GB" sz="1800" dirty="0"/>
                    </a:p>
                  </a:txBody>
                  <a:tcPr marL="91439" marR="91439" marT="45714" marB="45714"/>
                </a:tc>
                <a:tc>
                  <a:txBody>
                    <a:bodyPr/>
                    <a:lstStyle/>
                    <a:p>
                      <a:r>
                        <a:rPr lang="en-GB" sz="1800" dirty="0" smtClean="0"/>
                        <a:t>5</a:t>
                      </a:r>
                      <a:endParaRPr lang="en-GB" sz="1800" dirty="0"/>
                    </a:p>
                  </a:txBody>
                  <a:tcPr marL="91439" marR="91439" marT="45714" marB="45714"/>
                </a:tc>
              </a:tr>
              <a:tr h="463521">
                <a:tc>
                  <a:txBody>
                    <a:bodyPr/>
                    <a:lstStyle/>
                    <a:p>
                      <a:endParaRPr lang="en-GB" sz="1800" dirty="0"/>
                    </a:p>
                  </a:txBody>
                  <a:tcPr marL="91439" marR="91439" marT="45714" marB="45714"/>
                </a:tc>
                <a:tc>
                  <a:txBody>
                    <a:bodyPr/>
                    <a:lstStyle/>
                    <a:p>
                      <a:r>
                        <a:rPr lang="en-GB" sz="1800" dirty="0" smtClean="0"/>
                        <a:t>2.334</a:t>
                      </a:r>
                      <a:endParaRPr lang="en-GB" sz="1800" dirty="0"/>
                    </a:p>
                  </a:txBody>
                  <a:tcPr marL="91439" marR="91439" marT="45714" marB="45714"/>
                </a:tc>
                <a:tc>
                  <a:txBody>
                    <a:bodyPr/>
                    <a:lstStyle/>
                    <a:p>
                      <a:r>
                        <a:rPr lang="en-GB" sz="1800" dirty="0" smtClean="0"/>
                        <a:t>5</a:t>
                      </a:r>
                      <a:endParaRPr lang="en-GB" sz="1800" dirty="0"/>
                    </a:p>
                  </a:txBody>
                  <a:tcPr marL="91439" marR="91439" marT="45714" marB="45714"/>
                </a:tc>
              </a:tr>
            </a:tbl>
          </a:graphicData>
        </a:graphic>
      </p:graphicFrame>
      <p:pic>
        <p:nvPicPr>
          <p:cNvPr id="24" name="Picture 19" descr="4.jpg"/>
          <p:cNvPicPr>
            <a:picLocks noChangeAspect="1"/>
          </p:cNvPicPr>
          <p:nvPr/>
        </p:nvPicPr>
        <p:blipFill>
          <a:blip r:embed="rId15" cstate="print">
            <a:extLst>
              <a:ext uri="{28A0092B-C50C-407E-A947-70E740481C1C}">
                <a14:useLocalDpi xmlns:a14="http://schemas.microsoft.com/office/drawing/2010/main" val="0"/>
              </a:ext>
            </a:extLst>
          </a:blip>
          <a:srcRect t="19263" b="57904"/>
          <a:stretch>
            <a:fillRect/>
          </a:stretch>
        </p:blipFill>
        <p:spPr bwMode="auto">
          <a:xfrm>
            <a:off x="5251767" y="4473892"/>
            <a:ext cx="12827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0" descr="5.jpg"/>
          <p:cNvPicPr>
            <a:picLocks noChangeAspect="1"/>
          </p:cNvPicPr>
          <p:nvPr/>
        </p:nvPicPr>
        <p:blipFill>
          <a:blip r:embed="rId16">
            <a:extLst>
              <a:ext uri="{28A0092B-C50C-407E-A947-70E740481C1C}">
                <a14:useLocalDpi xmlns:a14="http://schemas.microsoft.com/office/drawing/2010/main" val="0"/>
              </a:ext>
            </a:extLst>
          </a:blip>
          <a:srcRect t="20140" b="57904"/>
          <a:stretch>
            <a:fillRect/>
          </a:stretch>
        </p:blipFill>
        <p:spPr bwMode="auto">
          <a:xfrm>
            <a:off x="5251767" y="4973955"/>
            <a:ext cx="1282700"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1" descr="8.jpg"/>
          <p:cNvPicPr>
            <a:picLocks noChangeAspect="1"/>
          </p:cNvPicPr>
          <p:nvPr/>
        </p:nvPicPr>
        <p:blipFill>
          <a:blip r:embed="rId17">
            <a:extLst>
              <a:ext uri="{28A0092B-C50C-407E-A947-70E740481C1C}">
                <a14:useLocalDpi xmlns:a14="http://schemas.microsoft.com/office/drawing/2010/main" val="0"/>
              </a:ext>
            </a:extLst>
          </a:blip>
          <a:srcRect t="19263" b="57027"/>
          <a:stretch>
            <a:fillRect/>
          </a:stretch>
        </p:blipFill>
        <p:spPr bwMode="auto">
          <a:xfrm>
            <a:off x="5251767" y="5402580"/>
            <a:ext cx="12827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4" descr="2.jpg"/>
          <p:cNvPicPr>
            <a:picLocks noChangeAspect="1"/>
          </p:cNvPicPr>
          <p:nvPr/>
        </p:nvPicPr>
        <p:blipFill>
          <a:blip r:embed="rId18">
            <a:extLst>
              <a:ext uri="{28A0092B-C50C-407E-A947-70E740481C1C}">
                <a14:useLocalDpi xmlns:a14="http://schemas.microsoft.com/office/drawing/2010/main" val="0"/>
              </a:ext>
            </a:extLst>
          </a:blip>
          <a:srcRect t="21896" b="52635"/>
          <a:stretch>
            <a:fillRect/>
          </a:stretch>
        </p:blipFill>
        <p:spPr bwMode="auto">
          <a:xfrm>
            <a:off x="5251767" y="5831205"/>
            <a:ext cx="12827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
          <p:cNvSpPr txBox="1">
            <a:spLocks noChangeArrowheads="1"/>
          </p:cNvSpPr>
          <p:nvPr/>
        </p:nvSpPr>
        <p:spPr bwMode="auto">
          <a:xfrm>
            <a:off x="0" y="-53390"/>
            <a:ext cx="9144000" cy="584775"/>
          </a:xfrm>
          <a:prstGeom prst="rect">
            <a:avLst/>
          </a:prstGeom>
          <a:solidFill>
            <a:srgbClr val="0000FF"/>
          </a:solidFill>
          <a:ln w="9525">
            <a:noFill/>
            <a:miter lim="800000"/>
            <a:headEnd/>
            <a:tailEnd/>
          </a:ln>
          <a:effectLst/>
        </p:spPr>
        <p:txBody>
          <a:bodyPr wrap="square">
            <a:spAutoFit/>
          </a:bodyPr>
          <a:lstStyle/>
          <a:p>
            <a:pPr eaLnBrk="0" hangingPunct="0"/>
            <a:r>
              <a:rPr lang="en-GB" sz="3200" dirty="0">
                <a:solidFill>
                  <a:schemeClr val="bg1"/>
                </a:solidFill>
              </a:rPr>
              <a:t>3</a:t>
            </a:r>
            <a:r>
              <a:rPr lang="en-GB" sz="3200" dirty="0" smtClean="0">
                <a:solidFill>
                  <a:schemeClr val="bg1"/>
                </a:solidFill>
              </a:rPr>
              <a:t>. HOM Characterisation of 704 MHz Cavities </a:t>
            </a:r>
            <a:endParaRPr lang="en-US" sz="3200" dirty="0">
              <a:solidFill>
                <a:schemeClr val="bg1"/>
              </a:solidFill>
            </a:endParaRPr>
          </a:p>
        </p:txBody>
      </p:sp>
    </p:spTree>
    <p:extLst>
      <p:ext uri="{BB962C8B-B14F-4D97-AF65-F5344CB8AC3E}">
        <p14:creationId xmlns:p14="http://schemas.microsoft.com/office/powerpoint/2010/main" val="4072338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a:spLocks noChangeArrowheads="1"/>
          </p:cNvSpPr>
          <p:nvPr/>
        </p:nvSpPr>
        <p:spPr bwMode="auto">
          <a:xfrm>
            <a:off x="0" y="789146"/>
            <a:ext cx="885825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buFont typeface="Wingdings" pitchFamily="2" charset="2"/>
              <a:buChar char="Ø"/>
            </a:pPr>
            <a:r>
              <a:rPr lang="en-GB" sz="2000" dirty="0">
                <a:solidFill>
                  <a:srgbClr val="3333CC"/>
                </a:solidFill>
                <a:latin typeface="+mj-lt"/>
              </a:rPr>
              <a:t>Preliminary </a:t>
            </a:r>
            <a:r>
              <a:rPr lang="en-GB" sz="2000" dirty="0" smtClean="0">
                <a:solidFill>
                  <a:srgbClr val="3333CC"/>
                </a:solidFill>
                <a:latin typeface="+mj-lt"/>
              </a:rPr>
              <a:t>study of multi-cavity modes</a:t>
            </a:r>
            <a:r>
              <a:rPr lang="en-GB" sz="2000" dirty="0">
                <a:solidFill>
                  <a:srgbClr val="3333CC"/>
                </a:solidFill>
                <a:latin typeface="+mj-lt"/>
              </a:rPr>
              <a:t> </a:t>
            </a:r>
            <a:r>
              <a:rPr lang="en-GB" sz="2000" dirty="0" smtClean="0">
                <a:solidFill>
                  <a:srgbClr val="3333CC"/>
                </a:solidFill>
                <a:latin typeface="+mj-lt"/>
              </a:rPr>
              <a:t>using </a:t>
            </a:r>
            <a:r>
              <a:rPr lang="en-GB" sz="2000" dirty="0">
                <a:solidFill>
                  <a:srgbClr val="3333CC"/>
                </a:solidFill>
                <a:latin typeface="+mj-lt"/>
              </a:rPr>
              <a:t>the Omega3P frequency domain solver of the ACE3P suite</a:t>
            </a:r>
          </a:p>
          <a:p>
            <a:pPr>
              <a:buFont typeface="Wingdings" pitchFamily="2" charset="2"/>
              <a:buChar char="Ø"/>
            </a:pPr>
            <a:r>
              <a:rPr lang="en-GB" sz="2000" dirty="0" smtClean="0">
                <a:solidFill>
                  <a:srgbClr val="3333CC"/>
                </a:solidFill>
                <a:latin typeface="+mj-lt"/>
              </a:rPr>
              <a:t>Additional full </a:t>
            </a:r>
            <a:r>
              <a:rPr lang="en-GB" sz="2000" dirty="0">
                <a:solidFill>
                  <a:srgbClr val="3333CC"/>
                </a:solidFill>
                <a:latin typeface="+mj-lt"/>
              </a:rPr>
              <a:t>module simulations and strings of modules in </a:t>
            </a:r>
            <a:r>
              <a:rPr lang="en-GB" sz="2000" dirty="0" smtClean="0">
                <a:solidFill>
                  <a:srgbClr val="3333CC"/>
                </a:solidFill>
                <a:latin typeface="+mj-lt"/>
              </a:rPr>
              <a:t>progress</a:t>
            </a:r>
            <a:r>
              <a:rPr lang="en-GB" sz="2000" dirty="0">
                <a:solidFill>
                  <a:srgbClr val="3333CC"/>
                </a:solidFill>
                <a:latin typeface="+mj-lt"/>
              </a:rPr>
              <a:t> </a:t>
            </a:r>
            <a:r>
              <a:rPr lang="en-GB" sz="2000" dirty="0" smtClean="0">
                <a:solidFill>
                  <a:srgbClr val="3333CC"/>
                </a:solidFill>
                <a:latin typeface="+mj-lt"/>
              </a:rPr>
              <a:t>(in </a:t>
            </a:r>
            <a:r>
              <a:rPr lang="en-GB" sz="2000" dirty="0">
                <a:solidFill>
                  <a:srgbClr val="3333CC"/>
                </a:solidFill>
                <a:latin typeface="+mj-lt"/>
              </a:rPr>
              <a:t>NERSC job </a:t>
            </a:r>
            <a:r>
              <a:rPr lang="en-GB" sz="2000" dirty="0" smtClean="0">
                <a:solidFill>
                  <a:srgbClr val="3333CC"/>
                </a:solidFill>
                <a:latin typeface="+mj-lt"/>
              </a:rPr>
              <a:t>queue!)</a:t>
            </a:r>
            <a:endParaRPr lang="en-GB" sz="2000" dirty="0">
              <a:solidFill>
                <a:srgbClr val="3333CC"/>
              </a:solidFill>
              <a:latin typeface="+mj-lt"/>
            </a:endParaRPr>
          </a:p>
        </p:txBody>
      </p:sp>
      <p:pic>
        <p:nvPicPr>
          <p:cNvPr id="6" name="Picture 5" descr="1.7637819e+09.mod_B.bmp"/>
          <p:cNvPicPr>
            <a:picLocks noChangeAspect="1"/>
          </p:cNvPicPr>
          <p:nvPr/>
        </p:nvPicPr>
        <p:blipFill>
          <a:blip r:embed="rId2">
            <a:extLst>
              <a:ext uri="{28A0092B-C50C-407E-A947-70E740481C1C}">
                <a14:useLocalDpi xmlns:a14="http://schemas.microsoft.com/office/drawing/2010/main" val="0"/>
              </a:ext>
            </a:extLst>
          </a:blip>
          <a:srcRect l="13245" t="23958" r="27628"/>
          <a:stretch>
            <a:fillRect/>
          </a:stretch>
        </p:blipFill>
        <p:spPr bwMode="auto">
          <a:xfrm>
            <a:off x="95361" y="2303144"/>
            <a:ext cx="428625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1.7637819e+09.mod.bmp"/>
          <p:cNvPicPr>
            <a:picLocks noChangeAspect="1"/>
          </p:cNvPicPr>
          <p:nvPr/>
        </p:nvPicPr>
        <p:blipFill>
          <a:blip r:embed="rId3">
            <a:extLst>
              <a:ext uri="{28A0092B-C50C-407E-A947-70E740481C1C}">
                <a14:useLocalDpi xmlns:a14="http://schemas.microsoft.com/office/drawing/2010/main" val="0"/>
              </a:ext>
            </a:extLst>
          </a:blip>
          <a:srcRect l="38542" r="39583"/>
          <a:stretch>
            <a:fillRect/>
          </a:stretch>
        </p:blipFill>
        <p:spPr bwMode="auto">
          <a:xfrm>
            <a:off x="5667534" y="1883092"/>
            <a:ext cx="779462"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0"/>
          <p:cNvSpPr txBox="1">
            <a:spLocks noChangeArrowheads="1"/>
          </p:cNvSpPr>
          <p:nvPr/>
        </p:nvSpPr>
        <p:spPr bwMode="auto">
          <a:xfrm>
            <a:off x="6500813" y="2268854"/>
            <a:ext cx="2643187"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buFont typeface="Wingdings" pitchFamily="2" charset="2"/>
              <a:buChar char="Ø"/>
            </a:pPr>
            <a:r>
              <a:rPr lang="en-GB" sz="2000" dirty="0">
                <a:solidFill>
                  <a:srgbClr val="3333CC"/>
                </a:solidFill>
                <a:latin typeface="+mj-lt"/>
              </a:rPr>
              <a:t>Example </a:t>
            </a:r>
            <a:r>
              <a:rPr lang="en-GB" sz="2000" dirty="0" smtClean="0">
                <a:solidFill>
                  <a:srgbClr val="3333CC"/>
                </a:solidFill>
                <a:latin typeface="+mj-lt"/>
              </a:rPr>
              <a:t>of a </a:t>
            </a:r>
            <a:r>
              <a:rPr lang="en-GB" sz="2000" dirty="0" err="1" smtClean="0">
                <a:solidFill>
                  <a:srgbClr val="3333CC"/>
                </a:solidFill>
                <a:latin typeface="+mj-lt"/>
              </a:rPr>
              <a:t>diple</a:t>
            </a:r>
            <a:r>
              <a:rPr lang="en-GB" sz="2000" dirty="0" smtClean="0">
                <a:solidFill>
                  <a:srgbClr val="3333CC"/>
                </a:solidFill>
                <a:latin typeface="+mj-lt"/>
              </a:rPr>
              <a:t> mode at ~1.76378GHz </a:t>
            </a:r>
            <a:r>
              <a:rPr lang="en-GB" sz="2000" dirty="0">
                <a:solidFill>
                  <a:srgbClr val="3333CC"/>
                </a:solidFill>
                <a:latin typeface="+mj-lt"/>
              </a:rPr>
              <a:t>in the second dipole band</a:t>
            </a:r>
          </a:p>
          <a:p>
            <a:pPr>
              <a:buFont typeface="Wingdings" pitchFamily="2" charset="2"/>
              <a:buChar char="Ø"/>
            </a:pPr>
            <a:r>
              <a:rPr lang="en-GB" sz="2000" dirty="0">
                <a:solidFill>
                  <a:srgbClr val="3333CC"/>
                </a:solidFill>
                <a:latin typeface="+mj-lt"/>
              </a:rPr>
              <a:t>Frequency shift from idealised single cavity values due to propagation through power coupler beam-pipe</a:t>
            </a:r>
          </a:p>
        </p:txBody>
      </p:sp>
      <p:sp>
        <p:nvSpPr>
          <p:cNvPr id="9" name="Text Box 4"/>
          <p:cNvSpPr txBox="1">
            <a:spLocks noChangeArrowheads="1"/>
          </p:cNvSpPr>
          <p:nvPr/>
        </p:nvSpPr>
        <p:spPr bwMode="auto">
          <a:xfrm>
            <a:off x="0" y="-53390"/>
            <a:ext cx="9144000" cy="584775"/>
          </a:xfrm>
          <a:prstGeom prst="rect">
            <a:avLst/>
          </a:prstGeom>
          <a:solidFill>
            <a:srgbClr val="0000FF"/>
          </a:solidFill>
          <a:ln w="9525">
            <a:noFill/>
            <a:miter lim="800000"/>
            <a:headEnd/>
            <a:tailEnd/>
          </a:ln>
          <a:effectLst/>
        </p:spPr>
        <p:txBody>
          <a:bodyPr wrap="square">
            <a:spAutoFit/>
          </a:bodyPr>
          <a:lstStyle/>
          <a:p>
            <a:pPr eaLnBrk="0" hangingPunct="0"/>
            <a:r>
              <a:rPr lang="en-GB" sz="3200" dirty="0">
                <a:solidFill>
                  <a:schemeClr val="bg1"/>
                </a:solidFill>
              </a:rPr>
              <a:t>3</a:t>
            </a:r>
            <a:r>
              <a:rPr lang="en-GB" sz="3200" dirty="0" smtClean="0">
                <a:solidFill>
                  <a:schemeClr val="bg1"/>
                </a:solidFill>
              </a:rPr>
              <a:t>. HOM Characterisation of 704 MHz Cavities </a:t>
            </a:r>
            <a:endParaRPr lang="en-US" sz="3200" dirty="0">
              <a:solidFill>
                <a:schemeClr val="bg1"/>
              </a:solidFill>
            </a:endParaRPr>
          </a:p>
        </p:txBody>
      </p:sp>
      <p:sp>
        <p:nvSpPr>
          <p:cNvPr id="4" name="Text Box 4"/>
          <p:cNvSpPr txBox="1">
            <a:spLocks noChangeArrowheads="1"/>
          </p:cNvSpPr>
          <p:nvPr/>
        </p:nvSpPr>
        <p:spPr bwMode="auto">
          <a:xfrm>
            <a:off x="1840230" y="4667047"/>
            <a:ext cx="3771900" cy="185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0" tIns="0" rIns="0" bIns="0"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hangingPunct="0">
              <a:spcAft>
                <a:spcPts val="125"/>
              </a:spcAft>
              <a:buClr>
                <a:srgbClr val="000000"/>
              </a:buClr>
              <a:buSzPct val="45000"/>
              <a:buFont typeface="StarSymbol"/>
              <a:buNone/>
            </a:pPr>
            <a:endParaRPr lang="en-GB" sz="2400" b="1" dirty="0" smtClean="0">
              <a:solidFill>
                <a:srgbClr val="0000FF"/>
              </a:solidFill>
              <a:latin typeface="Palatino Linotype" pitchFamily="18" charset="0"/>
              <a:cs typeface="Times New Roman" pitchFamily="18" charset="0"/>
            </a:endParaRPr>
          </a:p>
          <a:p>
            <a:pPr algn="ctr" hangingPunct="0">
              <a:spcAft>
                <a:spcPts val="125"/>
              </a:spcAft>
              <a:buClr>
                <a:srgbClr val="000000"/>
              </a:buClr>
              <a:buSzPct val="45000"/>
              <a:buFont typeface="StarSymbol"/>
              <a:buNone/>
            </a:pPr>
            <a:r>
              <a:rPr lang="en-GB" sz="2400" dirty="0" smtClean="0">
                <a:solidFill>
                  <a:srgbClr val="0000FF"/>
                </a:solidFill>
                <a:latin typeface="Palatino Linotype" pitchFamily="18" charset="0"/>
                <a:cs typeface="Times New Roman" pitchFamily="18" charset="0"/>
              </a:rPr>
              <a:t>Simulations of Coupled Four-Cavity Module with OMEGA3P</a:t>
            </a:r>
            <a:r>
              <a:rPr lang="en-GB" sz="2400" dirty="0">
                <a:solidFill>
                  <a:srgbClr val="0000FF"/>
                </a:solidFill>
                <a:latin typeface="Palatino Linotype" pitchFamily="18" charset="0"/>
                <a:cs typeface="Times New Roman" pitchFamily="18" charset="0"/>
              </a:rPr>
              <a:t> </a:t>
            </a:r>
            <a:r>
              <a:rPr lang="en-GB" sz="2400" dirty="0" smtClean="0">
                <a:solidFill>
                  <a:srgbClr val="0000FF"/>
                </a:solidFill>
                <a:latin typeface="Palatino Linotype" pitchFamily="18" charset="0"/>
                <a:cs typeface="Times New Roman" pitchFamily="18" charset="0"/>
              </a:rPr>
              <a:t>(part of ACE3P Suite)</a:t>
            </a:r>
            <a:endParaRPr lang="en-GB" sz="2400" b="1" dirty="0">
              <a:solidFill>
                <a:srgbClr val="0000FF"/>
              </a:solidFill>
              <a:latin typeface="Palatino Linotype" pitchFamily="18" charset="0"/>
              <a:cs typeface="Times New Roman" pitchFamily="18" charset="0"/>
            </a:endParaRPr>
          </a:p>
        </p:txBody>
      </p:sp>
      <p:sp>
        <p:nvSpPr>
          <p:cNvPr id="10" name="Rectangle 8"/>
          <p:cNvSpPr>
            <a:spLocks noChangeArrowheads="1"/>
          </p:cNvSpPr>
          <p:nvPr/>
        </p:nvSpPr>
        <p:spPr bwMode="auto">
          <a:xfrm>
            <a:off x="95361" y="2039540"/>
            <a:ext cx="973344" cy="246221"/>
          </a:xfrm>
          <a:prstGeom prst="rect">
            <a:avLst/>
          </a:prstGeom>
          <a:noFill/>
          <a:ln w="9525">
            <a:noFill/>
            <a:miter lim="800000"/>
            <a:headEnd/>
            <a:tailEnd/>
          </a:ln>
          <a:effectLst/>
        </p:spPr>
        <p:txBody>
          <a:bodyPr wrap="none">
            <a:spAutoFit/>
          </a:bodyPr>
          <a:lstStyle/>
          <a:p>
            <a:r>
              <a:rPr lang="en-GB" sz="1000" dirty="0" smtClean="0">
                <a:solidFill>
                  <a:srgbClr val="3333CC"/>
                </a:solidFill>
                <a:latin typeface="+mj-lt"/>
              </a:rPr>
              <a:t>I.R.R. </a:t>
            </a:r>
            <a:r>
              <a:rPr lang="en-GB" sz="1000" dirty="0" err="1" smtClean="0">
                <a:solidFill>
                  <a:srgbClr val="3333CC"/>
                </a:solidFill>
                <a:latin typeface="+mj-lt"/>
              </a:rPr>
              <a:t>Shinton</a:t>
            </a:r>
            <a:endParaRPr lang="en-GB" sz="1000" dirty="0">
              <a:solidFill>
                <a:srgbClr val="3333CC"/>
              </a:solidFill>
              <a:latin typeface="+mj-lt"/>
            </a:endParaRPr>
          </a:p>
        </p:txBody>
      </p:sp>
    </p:spTree>
    <p:extLst>
      <p:ext uri="{BB962C8B-B14F-4D97-AF65-F5344CB8AC3E}">
        <p14:creationId xmlns:p14="http://schemas.microsoft.com/office/powerpoint/2010/main" val="14432105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ChangeArrowheads="1"/>
          </p:cNvSpPr>
          <p:nvPr/>
        </p:nvSpPr>
        <p:spPr bwMode="auto">
          <a:xfrm>
            <a:off x="749300" y="0"/>
            <a:ext cx="8193088" cy="770084"/>
          </a:xfrm>
          <a:prstGeom prst="rect">
            <a:avLst/>
          </a:prstGeom>
          <a:solidFill>
            <a:srgbClr val="0000FF"/>
          </a:solidFill>
          <a:ln w="9525">
            <a:noFill/>
            <a:miter lim="800000"/>
            <a:headEnd/>
            <a:tailEnd/>
          </a:ln>
          <a:effectLst/>
        </p:spPr>
        <p:txBody>
          <a:bodyPr lIns="92075" tIns="46038" rIns="92075" bIns="46038">
            <a:spAutoFit/>
          </a:bodyPr>
          <a:lstStyle/>
          <a:p>
            <a:pPr eaLnBrk="0" hangingPunct="0"/>
            <a:r>
              <a:rPr lang="en-GB" sz="4400" dirty="0" smtClean="0">
                <a:solidFill>
                  <a:schemeClr val="bg1"/>
                </a:solidFill>
              </a:rPr>
              <a:t>Summary</a:t>
            </a:r>
            <a:endParaRPr lang="en-US" sz="4400" dirty="0">
              <a:solidFill>
                <a:schemeClr val="bg1"/>
              </a:solidFill>
            </a:endParaRPr>
          </a:p>
        </p:txBody>
      </p:sp>
      <p:sp>
        <p:nvSpPr>
          <p:cNvPr id="190467" name="Rectangle 3"/>
          <p:cNvSpPr>
            <a:spLocks noChangeArrowheads="1"/>
          </p:cNvSpPr>
          <p:nvPr/>
        </p:nvSpPr>
        <p:spPr bwMode="auto">
          <a:xfrm>
            <a:off x="38100" y="735013"/>
            <a:ext cx="9315450" cy="4770537"/>
          </a:xfrm>
          <a:prstGeom prst="rect">
            <a:avLst/>
          </a:prstGeom>
          <a:noFill/>
          <a:ln w="9525">
            <a:noFill/>
            <a:miter lim="800000"/>
            <a:headEnd/>
            <a:tailEnd type="none" w="med" len="lg"/>
          </a:ln>
          <a:effectLst/>
        </p:spPr>
        <p:txBody>
          <a:bodyPr>
            <a:spAutoFit/>
          </a:bodyPr>
          <a:lstStyle/>
          <a:p>
            <a:pPr algn="l">
              <a:buFont typeface="Wingdings" pitchFamily="2" charset="2"/>
              <a:buChar char="Ø"/>
            </a:pPr>
            <a:r>
              <a:rPr lang="en-GB" sz="2200" dirty="0"/>
              <a:t>1. HOM characterisation of cavity wake-fields and beam dynamics for ILC/XFEL.  Globalised scattering technique provides a unique method to enable trapped modes in modules to be probed.</a:t>
            </a:r>
          </a:p>
          <a:p>
            <a:pPr algn="l">
              <a:buFont typeface="Wingdings" pitchFamily="2" charset="2"/>
              <a:buChar char="Ø"/>
            </a:pPr>
            <a:r>
              <a:rPr lang="en-US" sz="2200" dirty="0"/>
              <a:t> </a:t>
            </a:r>
            <a:r>
              <a:rPr lang="en-GB" sz="2200" dirty="0"/>
              <a:t>1. HOMs as BPM diagnostic for ILC/XFEL: FP7 as part of DESY/Cockcroft/</a:t>
            </a:r>
            <a:r>
              <a:rPr lang="en-GB" sz="2200" dirty="0" err="1"/>
              <a:t>Univs</a:t>
            </a:r>
            <a:r>
              <a:rPr lang="en-GB" sz="2200" dirty="0"/>
              <a:t> Manchester &amp; Rostock collaboration.  Participating in exp program at FLASH/DESY.  </a:t>
            </a:r>
            <a:r>
              <a:rPr lang="en-GB" i="1" u="sng" dirty="0"/>
              <a:t>EuCARD FP7,  R.M. Jones, Task Leader</a:t>
            </a:r>
          </a:p>
          <a:p>
            <a:pPr algn="l">
              <a:buFont typeface="Wingdings" pitchFamily="2" charset="2"/>
              <a:buChar char="Ø"/>
            </a:pPr>
            <a:r>
              <a:rPr lang="en-GB" sz="2200" dirty="0"/>
              <a:t>2</a:t>
            </a:r>
            <a:r>
              <a:rPr lang="en-GB" sz="2200" dirty="0" smtClean="0"/>
              <a:t>. </a:t>
            </a:r>
            <a:r>
              <a:rPr lang="en-GB" sz="2200" dirty="0"/>
              <a:t>HIE-ISOLDE energy upgrade ongoing.  </a:t>
            </a:r>
            <a:r>
              <a:rPr lang="en-GB" sz="2200" dirty="0" err="1" smtClean="0"/>
              <a:t>Protoype</a:t>
            </a:r>
            <a:r>
              <a:rPr lang="en-GB" sz="2200" dirty="0" smtClean="0"/>
              <a:t> </a:t>
            </a:r>
            <a:r>
              <a:rPr lang="en-GB" sz="2200" dirty="0"/>
              <a:t>quarter wave cavity built (inc. tuners).  Well-reviewed by recent intl. committee. Ph.D. student –beam dynamics simulations, PDRA –cavity/coupler/tuner design.  </a:t>
            </a:r>
            <a:r>
              <a:rPr lang="en-GB" sz="2200" dirty="0" smtClean="0"/>
              <a:t>Sputtered cavity tested at TRIUMF,VA.  Re-sputtered being tested at CERN. </a:t>
            </a:r>
            <a:br>
              <a:rPr lang="en-GB" sz="2200" dirty="0" smtClean="0"/>
            </a:br>
            <a:endParaRPr lang="en-GB" i="1" u="sng" dirty="0"/>
          </a:p>
          <a:p>
            <a:pPr algn="l">
              <a:buFont typeface="Wingdings" pitchFamily="2" charset="2"/>
              <a:buChar char="Ø"/>
            </a:pPr>
            <a:r>
              <a:rPr lang="en-GB" sz="2200" dirty="0" smtClean="0"/>
              <a:t>3.  HOMs in spoke and elliptical cavities will be analysed and means to provide sufficient Q damping suggested.  </a:t>
            </a:r>
          </a:p>
          <a:p>
            <a:pPr algn="l"/>
            <a:endParaRPr lang="en-US" sz="2200" dirty="0"/>
          </a:p>
        </p:txBody>
      </p:sp>
      <p:sp>
        <p:nvSpPr>
          <p:cNvPr id="2" name="TextBox 1"/>
          <p:cNvSpPr txBox="1"/>
          <p:nvPr/>
        </p:nvSpPr>
        <p:spPr>
          <a:xfrm>
            <a:off x="137159" y="5226784"/>
            <a:ext cx="8915399" cy="1631216"/>
          </a:xfrm>
          <a:prstGeom prst="rect">
            <a:avLst/>
          </a:prstGeom>
          <a:noFill/>
        </p:spPr>
        <p:txBody>
          <a:bodyPr wrap="square" rtlCol="0">
            <a:spAutoFit/>
          </a:bodyPr>
          <a:lstStyle/>
          <a:p>
            <a:pPr marL="342900" indent="-342900" algn="l">
              <a:buFont typeface="Wingdings" pitchFamily="2" charset="2"/>
              <a:buChar char="q"/>
            </a:pPr>
            <a:r>
              <a:rPr lang="en-GB" sz="2000" i="1" dirty="0">
                <a:solidFill>
                  <a:srgbClr val="FF0000"/>
                </a:solidFill>
              </a:rPr>
              <a:t>Both isolated and multi-cavity modes will be simulated and analysed.</a:t>
            </a:r>
          </a:p>
          <a:p>
            <a:pPr marL="342900" indent="-342900" algn="l">
              <a:buFont typeface="Wingdings" pitchFamily="2" charset="2"/>
              <a:buChar char="q"/>
            </a:pPr>
            <a:r>
              <a:rPr lang="en-GB" sz="2000" i="1" dirty="0">
                <a:solidFill>
                  <a:srgbClr val="FF0000"/>
                </a:solidFill>
              </a:rPr>
              <a:t>HOM as diagnostic BPMs could be advantageous in these cavities also.</a:t>
            </a:r>
          </a:p>
          <a:p>
            <a:pPr marL="342900" indent="-342900" algn="l">
              <a:buFont typeface="Wingdings" pitchFamily="2" charset="2"/>
              <a:buChar char="q"/>
            </a:pPr>
            <a:r>
              <a:rPr lang="en-GB" sz="2000" i="1" dirty="0">
                <a:solidFill>
                  <a:srgbClr val="FF0000"/>
                </a:solidFill>
              </a:rPr>
              <a:t>Anticipate exchange of information, on both sets of cavity structures, from our European and international collaborators!</a:t>
            </a:r>
            <a:endParaRPr lang="en-GB" sz="2000" i="1" u="sng" dirty="0">
              <a:solidFill>
                <a:srgbClr val="FF0000"/>
              </a:solidFill>
            </a:endParaRPr>
          </a:p>
          <a:p>
            <a:endParaRPr lang="en-GB" sz="20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903517" y="0"/>
            <a:ext cx="7144906" cy="769441"/>
          </a:xfrm>
          <a:prstGeom prst="rect">
            <a:avLst/>
          </a:prstGeom>
          <a:solidFill>
            <a:srgbClr val="0000FF"/>
          </a:solidFill>
          <a:ln w="9525">
            <a:noFill/>
            <a:miter lim="800000"/>
            <a:headEnd/>
            <a:tailEnd/>
          </a:ln>
          <a:effectLst/>
        </p:spPr>
        <p:txBody>
          <a:bodyPr wrap="none">
            <a:spAutoFit/>
          </a:bodyPr>
          <a:lstStyle/>
          <a:p>
            <a:pPr eaLnBrk="0" hangingPunct="0"/>
            <a:r>
              <a:rPr lang="en-GB" sz="4400" dirty="0" smtClean="0">
                <a:solidFill>
                  <a:schemeClr val="bg1"/>
                </a:solidFill>
              </a:rPr>
              <a:t>ESS HOMs -Summary Cont.</a:t>
            </a:r>
            <a:endParaRPr lang="en-US" sz="4400" dirty="0">
              <a:solidFill>
                <a:schemeClr val="bg1"/>
              </a:solidFill>
            </a:endParaRPr>
          </a:p>
        </p:txBody>
      </p:sp>
      <p:sp>
        <p:nvSpPr>
          <p:cNvPr id="5" name="TextBox 6"/>
          <p:cNvSpPr txBox="1">
            <a:spLocks noChangeArrowheads="1"/>
          </p:cNvSpPr>
          <p:nvPr/>
        </p:nvSpPr>
        <p:spPr bwMode="auto">
          <a:xfrm>
            <a:off x="0" y="627937"/>
            <a:ext cx="9144000"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hangingPunct="1">
              <a:buFont typeface="Wingdings" pitchFamily="2" charset="2"/>
              <a:buChar char="Ø"/>
            </a:pPr>
            <a:r>
              <a:rPr lang="en-GB" sz="2400" dirty="0" smtClean="0">
                <a:solidFill>
                  <a:srgbClr val="3333CC"/>
                </a:solidFill>
                <a:latin typeface="Times" pitchFamily="18" charset="0"/>
                <a:cs typeface="Times" pitchFamily="18" charset="0"/>
              </a:rPr>
              <a:t>Wakefield is distributed among the HOMs generated.  Main issue is how much transverse momentum is distributed to the beam –or how large are the kick factors?</a:t>
            </a:r>
          </a:p>
          <a:p>
            <a:pPr algn="l" eaLnBrk="1" hangingPunct="1">
              <a:buFont typeface="Wingdings" pitchFamily="2" charset="2"/>
              <a:buChar char="Ø"/>
            </a:pPr>
            <a:r>
              <a:rPr lang="en-GB" sz="2400" dirty="0" smtClean="0">
                <a:solidFill>
                  <a:srgbClr val="3333CC"/>
                </a:solidFill>
                <a:latin typeface="Times" pitchFamily="18" charset="0"/>
                <a:cs typeface="Times" pitchFamily="18" charset="0"/>
              </a:rPr>
              <a:t>Beam dynamics simulations will indicate how much (if any?!) suppression of modes is necessary.</a:t>
            </a:r>
          </a:p>
          <a:p>
            <a:pPr algn="l" eaLnBrk="1" hangingPunct="1">
              <a:buFont typeface="Wingdings" pitchFamily="2" charset="2"/>
              <a:buChar char="Ø"/>
            </a:pPr>
            <a:r>
              <a:rPr lang="en-GB" sz="2400" dirty="0" smtClean="0">
                <a:solidFill>
                  <a:srgbClr val="3333CC"/>
                </a:solidFill>
                <a:latin typeface="Times" pitchFamily="18" charset="0"/>
                <a:cs typeface="Times" pitchFamily="18" charset="0"/>
              </a:rPr>
              <a:t>Experience with SNS indicated that the couplers may not be necessary (and indeed introduced a major headache due to </a:t>
            </a:r>
            <a:r>
              <a:rPr lang="en-GB" sz="2400" dirty="0" err="1" smtClean="0">
                <a:solidFill>
                  <a:srgbClr val="3333CC"/>
                </a:solidFill>
                <a:latin typeface="Times" pitchFamily="18" charset="0"/>
                <a:cs typeface="Times" pitchFamily="18" charset="0"/>
              </a:rPr>
              <a:t>multipacting</a:t>
            </a:r>
            <a:r>
              <a:rPr lang="en-GB" sz="2400" dirty="0" smtClean="0">
                <a:solidFill>
                  <a:srgbClr val="3333CC"/>
                </a:solidFill>
                <a:latin typeface="Times" pitchFamily="18" charset="0"/>
                <a:cs typeface="Times" pitchFamily="18" charset="0"/>
              </a:rPr>
              <a:t>)</a:t>
            </a:r>
          </a:p>
          <a:p>
            <a:pPr algn="l" eaLnBrk="1" hangingPunct="1">
              <a:buFont typeface="Wingdings" pitchFamily="2" charset="2"/>
              <a:buChar char="Ø"/>
            </a:pPr>
            <a:r>
              <a:rPr lang="en-GB" sz="2400" dirty="0" smtClean="0">
                <a:solidFill>
                  <a:srgbClr val="3333CC"/>
                </a:solidFill>
                <a:latin typeface="Times" pitchFamily="18" charset="0"/>
                <a:cs typeface="Times" pitchFamily="18" charset="0"/>
              </a:rPr>
              <a:t>Project X is investigating whether or not HOM damping/couplers are necessary  -influence of (inevitable during fabrication) random errors reduces the overall average kick to the beam!</a:t>
            </a:r>
          </a:p>
          <a:p>
            <a:pPr algn="l" eaLnBrk="1" hangingPunct="1">
              <a:buFont typeface="Wingdings" pitchFamily="2" charset="2"/>
              <a:buChar char="Ø"/>
            </a:pPr>
            <a:r>
              <a:rPr lang="en-GB" sz="2400" dirty="0" smtClean="0">
                <a:solidFill>
                  <a:srgbClr val="3333CC"/>
                </a:solidFill>
                <a:latin typeface="Times" pitchFamily="18" charset="0"/>
                <a:cs typeface="Times" pitchFamily="18" charset="0"/>
              </a:rPr>
              <a:t>Overall conclusion :</a:t>
            </a:r>
          </a:p>
          <a:p>
            <a:pPr marL="342900" indent="-342900" algn="l" eaLnBrk="1" hangingPunct="1">
              <a:buFont typeface="Wingdings" pitchFamily="2" charset="2"/>
              <a:buChar char="§"/>
            </a:pPr>
            <a:r>
              <a:rPr lang="en-GB" sz="2400" i="1" dirty="0" smtClean="0">
                <a:solidFill>
                  <a:srgbClr val="FF0000"/>
                </a:solidFill>
                <a:latin typeface="Times" pitchFamily="18" charset="0"/>
                <a:cs typeface="Times" pitchFamily="18" charset="0"/>
              </a:rPr>
              <a:t>Full analysis of coupled multi-cavity modes needed and the largest ones isolated .  If there are trapped modes –do they matter (inconsequential R/Q)? </a:t>
            </a:r>
          </a:p>
          <a:p>
            <a:pPr marL="342900" indent="-342900" algn="l" eaLnBrk="1" hangingPunct="1">
              <a:buFont typeface="Wingdings" pitchFamily="2" charset="2"/>
              <a:buChar char="§"/>
            </a:pPr>
            <a:r>
              <a:rPr lang="en-GB" sz="2400" i="1" dirty="0" smtClean="0">
                <a:solidFill>
                  <a:srgbClr val="FF0000"/>
                </a:solidFill>
                <a:latin typeface="Times" pitchFamily="18" charset="0"/>
                <a:cs typeface="Times" pitchFamily="18" charset="0"/>
              </a:rPr>
              <a:t>Beam dynamics study incorporating these modes (including realistic sources of errors).</a:t>
            </a:r>
            <a:endParaRPr lang="en-GB" sz="2400" b="1" i="1" dirty="0">
              <a:solidFill>
                <a:srgbClr val="FF0000"/>
              </a:solidFill>
              <a:latin typeface="Times" pitchFamily="18" charset="0"/>
              <a:cs typeface="Times" pitchFamily="18" charset="0"/>
            </a:endParaRPr>
          </a:p>
        </p:txBody>
      </p:sp>
    </p:spTree>
    <p:extLst>
      <p:ext uri="{BB962C8B-B14F-4D97-AF65-F5344CB8AC3E}">
        <p14:creationId xmlns:p14="http://schemas.microsoft.com/office/powerpoint/2010/main" val="217719823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upload.wikimedia.org/wikipedia/commons/thumb/6/68/Lund_domkyrkan2007.jpg/250px-Lund_domkyrkan2007.jpg">
            <a:hlinkClick r:id="rId2" tooltip="File:Lund domkyrkan2007.jpg"/>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8387" y="1310063"/>
            <a:ext cx="2312881" cy="29789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428978" y="4451880"/>
            <a:ext cx="5684520" cy="861774"/>
          </a:xfrm>
          <a:prstGeom prst="rect">
            <a:avLst/>
          </a:prstGeom>
          <a:noFill/>
          <a:ln w="9525">
            <a:noFill/>
            <a:miter lim="800000"/>
            <a:headEnd/>
            <a:tailEnd type="none" w="med" len="lg"/>
          </a:ln>
          <a:effectLst/>
        </p:spPr>
        <p:txBody>
          <a:bodyPr wrap="square">
            <a:spAutoFit/>
          </a:bodyPr>
          <a:lstStyle/>
          <a:p>
            <a:pPr algn="l"/>
            <a:r>
              <a:rPr lang="en-GB" sz="2800" dirty="0" smtClean="0"/>
              <a:t>Thank you for your attention!</a:t>
            </a:r>
          </a:p>
          <a:p>
            <a:pPr algn="l"/>
            <a:endParaRPr lang="en-US" sz="2200" dirty="0"/>
          </a:p>
        </p:txBody>
      </p:sp>
    </p:spTree>
    <p:extLst>
      <p:ext uri="{BB962C8B-B14F-4D97-AF65-F5344CB8AC3E}">
        <p14:creationId xmlns:p14="http://schemas.microsoft.com/office/powerpoint/2010/main" val="3527421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Text Box 2"/>
          <p:cNvSpPr txBox="1">
            <a:spLocks noChangeArrowheads="1"/>
          </p:cNvSpPr>
          <p:nvPr/>
        </p:nvSpPr>
        <p:spPr bwMode="auto">
          <a:xfrm>
            <a:off x="0" y="1189038"/>
            <a:ext cx="8277225" cy="5262979"/>
          </a:xfrm>
          <a:prstGeom prst="rect">
            <a:avLst/>
          </a:prstGeom>
          <a:noFill/>
          <a:ln w="127000">
            <a:noFill/>
            <a:miter lim="800000"/>
            <a:headEnd/>
            <a:tailEnd/>
          </a:ln>
          <a:effectLst/>
        </p:spPr>
        <p:txBody>
          <a:bodyPr>
            <a:spAutoFit/>
          </a:bodyPr>
          <a:lstStyle/>
          <a:p>
            <a:pPr algn="l">
              <a:buFont typeface="Wingdings" pitchFamily="2" charset="2"/>
              <a:buChar char="Ø"/>
            </a:pPr>
            <a:r>
              <a:rPr lang="en-GB" sz="2400" dirty="0"/>
              <a:t>Roger M. Jones (Univ. of Manchester faculty)</a:t>
            </a:r>
          </a:p>
          <a:p>
            <a:pPr algn="l">
              <a:buFont typeface="Wingdings" pitchFamily="2" charset="2"/>
              <a:buChar char="Ø"/>
            </a:pPr>
            <a:r>
              <a:rPr lang="en-GB" sz="2400" dirty="0"/>
              <a:t>Ian Shinton (Univ. of Manchester PDRA based at Cockcroft –April 2009, 100%)</a:t>
            </a:r>
          </a:p>
          <a:p>
            <a:pPr algn="l">
              <a:buFont typeface="Wingdings" pitchFamily="2" charset="2"/>
              <a:buChar char="Ø"/>
            </a:pPr>
            <a:r>
              <a:rPr lang="en-GB" sz="2400" dirty="0"/>
              <a:t> Nawin Juntong (Ph.D. student, 100%)</a:t>
            </a:r>
          </a:p>
          <a:p>
            <a:pPr algn="l">
              <a:buFont typeface="Wingdings" pitchFamily="2" charset="2"/>
              <a:buChar char="Ø"/>
            </a:pPr>
            <a:r>
              <a:rPr lang="en-GB" sz="2400" dirty="0"/>
              <a:t>Chris </a:t>
            </a:r>
            <a:r>
              <a:rPr lang="en-GB" sz="2400" dirty="0" err="1"/>
              <a:t>Glasman</a:t>
            </a:r>
            <a:r>
              <a:rPr lang="en-GB" sz="2400" dirty="0"/>
              <a:t> (Ph.D. student, 100%)</a:t>
            </a:r>
          </a:p>
          <a:p>
            <a:pPr algn="l">
              <a:buFont typeface="Wingdings" pitchFamily="2" charset="2"/>
              <a:buChar char="Ø"/>
            </a:pPr>
            <a:r>
              <a:rPr lang="en-GB" sz="2400" dirty="0"/>
              <a:t>Part of </a:t>
            </a:r>
            <a:r>
              <a:rPr lang="en-GB" sz="2400" dirty="0" err="1"/>
              <a:t>EuCard</a:t>
            </a:r>
            <a:r>
              <a:rPr lang="en-GB" sz="2400" dirty="0"/>
              <a:t> ( European Coordination Task Leader for Accelerator Research and Development) FP7 </a:t>
            </a:r>
            <a:r>
              <a:rPr lang="en-GB" sz="2400" dirty="0" err="1"/>
              <a:t>SCLinac</a:t>
            </a:r>
            <a:r>
              <a:rPr lang="en-GB" sz="2400" dirty="0"/>
              <a:t> Task 10.5.   Three associated sub-tasks.</a:t>
            </a:r>
          </a:p>
          <a:p>
            <a:pPr algn="l">
              <a:buFont typeface="Wingdings" pitchFamily="2" charset="2"/>
              <a:buNone/>
            </a:pPr>
            <a:r>
              <a:rPr lang="en-GB" sz="2400" dirty="0"/>
              <a:t/>
            </a:r>
            <a:br>
              <a:rPr lang="en-GB" sz="2400" dirty="0"/>
            </a:br>
            <a:endParaRPr lang="en-GB" sz="2400" dirty="0"/>
          </a:p>
          <a:p>
            <a:pPr algn="l">
              <a:buFont typeface="Wingdings" pitchFamily="2" charset="2"/>
              <a:buNone/>
            </a:pPr>
            <a:endParaRPr lang="en-GB" sz="2400" dirty="0"/>
          </a:p>
          <a:p>
            <a:pPr algn="l">
              <a:buFont typeface="Wingdings" pitchFamily="2" charset="2"/>
              <a:buNone/>
            </a:pPr>
            <a:endParaRPr lang="en-GB" sz="2400" dirty="0"/>
          </a:p>
          <a:p>
            <a:pPr algn="l">
              <a:buFont typeface="Wingdings" pitchFamily="2" charset="2"/>
              <a:buChar char="Ø"/>
            </a:pPr>
            <a:r>
              <a:rPr lang="en-GB" sz="2400" dirty="0"/>
              <a:t>EuCARD FP7 WP 10.5 Members:</a:t>
            </a:r>
            <a:br>
              <a:rPr lang="en-GB" sz="2400" dirty="0"/>
            </a:br>
            <a:r>
              <a:rPr lang="en-GB" sz="2400" dirty="0"/>
              <a:t> R.M. Jones, N. Baboi (DESY), U. V</a:t>
            </a:r>
            <a:r>
              <a:rPr lang="en-GB" sz="2400" dirty="0" smtClean="0"/>
              <a:t>an Rienen </a:t>
            </a:r>
            <a:r>
              <a:rPr lang="en-GB" sz="2400" dirty="0"/>
              <a:t>(Univ. Rostock)</a:t>
            </a:r>
            <a:endParaRPr lang="en-US" sz="2400" dirty="0"/>
          </a:p>
        </p:txBody>
      </p:sp>
      <p:sp>
        <p:nvSpPr>
          <p:cNvPr id="260099" name="Text Box 3"/>
          <p:cNvSpPr txBox="1">
            <a:spLocks noChangeArrowheads="1"/>
          </p:cNvSpPr>
          <p:nvPr/>
        </p:nvSpPr>
        <p:spPr bwMode="auto">
          <a:xfrm>
            <a:off x="1154113" y="0"/>
            <a:ext cx="7470775" cy="701675"/>
          </a:xfrm>
          <a:prstGeom prst="rect">
            <a:avLst/>
          </a:prstGeom>
          <a:solidFill>
            <a:srgbClr val="0000FF"/>
          </a:solidFill>
          <a:ln w="9525" algn="ctr">
            <a:noFill/>
            <a:miter lim="800000"/>
            <a:headEnd/>
            <a:tailEnd/>
          </a:ln>
          <a:effectLst/>
        </p:spPr>
        <p:txBody>
          <a:bodyPr>
            <a:spAutoFit/>
          </a:bodyPr>
          <a:lstStyle/>
          <a:p>
            <a:r>
              <a:rPr lang="en-GB" sz="4000">
                <a:solidFill>
                  <a:schemeClr val="bg1"/>
                </a:solidFill>
                <a:latin typeface="Times" pitchFamily="18" charset="0"/>
              </a:rPr>
              <a:t>LC + XFEL SC Linac -Staff</a:t>
            </a:r>
            <a:endParaRPr lang="en-US" sz="4000" b="0">
              <a:solidFill>
                <a:schemeClr val="bg1"/>
              </a:solidFill>
              <a:latin typeface="Arial" charset="0"/>
            </a:endParaRPr>
          </a:p>
        </p:txBody>
      </p:sp>
      <p:pic>
        <p:nvPicPr>
          <p:cNvPr id="260100" name="Picture 4"/>
          <p:cNvPicPr>
            <a:picLocks noChangeAspect="1" noChangeArrowheads="1"/>
          </p:cNvPicPr>
          <p:nvPr/>
        </p:nvPicPr>
        <p:blipFill>
          <a:blip r:embed="rId2"/>
          <a:srcRect/>
          <a:stretch>
            <a:fillRect/>
          </a:stretch>
        </p:blipFill>
        <p:spPr bwMode="auto">
          <a:xfrm>
            <a:off x="1096963" y="4230688"/>
            <a:ext cx="768350" cy="1365250"/>
          </a:xfrm>
          <a:prstGeom prst="rect">
            <a:avLst/>
          </a:prstGeom>
          <a:noFill/>
          <a:ln w="25400">
            <a:noFill/>
            <a:miter lim="800000"/>
            <a:headEnd/>
            <a:tailEnd/>
          </a:ln>
          <a:effectLst/>
        </p:spPr>
      </p:pic>
      <p:pic>
        <p:nvPicPr>
          <p:cNvPr id="260101" name="Picture 5"/>
          <p:cNvPicPr>
            <a:picLocks noChangeAspect="1" noChangeArrowheads="1"/>
          </p:cNvPicPr>
          <p:nvPr/>
        </p:nvPicPr>
        <p:blipFill>
          <a:blip r:embed="rId3"/>
          <a:srcRect/>
          <a:stretch>
            <a:fillRect/>
          </a:stretch>
        </p:blipFill>
        <p:spPr bwMode="auto">
          <a:xfrm>
            <a:off x="2101850" y="4259263"/>
            <a:ext cx="695325" cy="1320800"/>
          </a:xfrm>
          <a:prstGeom prst="rect">
            <a:avLst/>
          </a:prstGeom>
          <a:noFill/>
          <a:ln w="25400">
            <a:noFill/>
            <a:miter lim="800000"/>
            <a:headEnd/>
            <a:tailEnd/>
          </a:ln>
          <a:effectLst/>
        </p:spPr>
      </p:pic>
      <p:sp>
        <p:nvSpPr>
          <p:cNvPr id="260102" name="Text Box 6"/>
          <p:cNvSpPr txBox="1">
            <a:spLocks noChangeArrowheads="1"/>
          </p:cNvSpPr>
          <p:nvPr/>
        </p:nvSpPr>
        <p:spPr bwMode="auto">
          <a:xfrm>
            <a:off x="2908300" y="4394200"/>
            <a:ext cx="2552700" cy="1004888"/>
          </a:xfrm>
          <a:prstGeom prst="rect">
            <a:avLst/>
          </a:prstGeom>
          <a:noFill/>
          <a:ln w="25400">
            <a:noFill/>
            <a:miter lim="800000"/>
            <a:headEnd/>
            <a:tailEnd/>
          </a:ln>
          <a:effectLst/>
        </p:spPr>
        <p:txBody>
          <a:bodyPr>
            <a:spAutoFit/>
          </a:bodyPr>
          <a:lstStyle/>
          <a:p>
            <a:pPr algn="l"/>
            <a:r>
              <a:rPr lang="en-GB" sz="1200"/>
              <a:t>CI/Univ. of Manchester PDRA I. Shinton (left) and Ph.D. student </a:t>
            </a:r>
            <a:br>
              <a:rPr lang="en-GB" sz="1200"/>
            </a:br>
            <a:r>
              <a:rPr lang="en-GB" sz="1200"/>
              <a:t>N. Juntong (right; supported by the Royal Thai Government and Thai Synchrotron Light Source)</a:t>
            </a:r>
            <a:endParaRPr lang="en-US" sz="12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ext Box 2"/>
          <p:cNvSpPr txBox="1">
            <a:spLocks noChangeArrowheads="1"/>
          </p:cNvSpPr>
          <p:nvPr/>
        </p:nvSpPr>
        <p:spPr bwMode="auto">
          <a:xfrm>
            <a:off x="2035175" y="2593975"/>
            <a:ext cx="5194300" cy="914400"/>
          </a:xfrm>
          <a:prstGeom prst="rect">
            <a:avLst/>
          </a:prstGeom>
          <a:noFill/>
          <a:ln w="25400">
            <a:noFill/>
            <a:miter lim="800000"/>
            <a:headEnd/>
            <a:tailEnd/>
          </a:ln>
          <a:effectLst/>
        </p:spPr>
        <p:txBody>
          <a:bodyPr wrap="none">
            <a:spAutoFit/>
          </a:bodyPr>
          <a:lstStyle/>
          <a:p>
            <a:r>
              <a:rPr lang="en-GB" sz="5400"/>
              <a:t>Additional Slides</a:t>
            </a:r>
            <a:endParaRPr lang="en-US" sz="54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ChangeArrowheads="1"/>
          </p:cNvSpPr>
          <p:nvPr/>
        </p:nvSpPr>
        <p:spPr bwMode="auto">
          <a:xfrm>
            <a:off x="0" y="0"/>
            <a:ext cx="9144000" cy="823913"/>
          </a:xfrm>
          <a:prstGeom prst="rect">
            <a:avLst/>
          </a:prstGeom>
          <a:solidFill>
            <a:srgbClr val="0000FF"/>
          </a:solidFill>
          <a:ln w="9525">
            <a:noFill/>
            <a:miter lim="800000"/>
            <a:headEnd/>
            <a:tailEnd/>
          </a:ln>
          <a:effectLst/>
        </p:spPr>
        <p:txBody>
          <a:bodyPr wrap="square" lIns="92075" tIns="46038" rIns="92075" bIns="46038">
            <a:spAutoFit/>
          </a:bodyPr>
          <a:lstStyle/>
          <a:p>
            <a:pPr eaLnBrk="0" hangingPunct="0"/>
            <a:r>
              <a:rPr lang="en-GB" sz="4400" dirty="0" smtClean="0">
                <a:solidFill>
                  <a:schemeClr val="bg1"/>
                </a:solidFill>
              </a:rPr>
              <a:t>2009/2010 </a:t>
            </a:r>
            <a:r>
              <a:rPr lang="en-GB" sz="4400" dirty="0">
                <a:solidFill>
                  <a:schemeClr val="bg1"/>
                </a:solidFill>
              </a:rPr>
              <a:t>Publications of </a:t>
            </a:r>
            <a:r>
              <a:rPr lang="en-GB" sz="4800" dirty="0">
                <a:solidFill>
                  <a:schemeClr val="bg1"/>
                </a:solidFill>
                <a:latin typeface="Times" pitchFamily="18" charset="0"/>
                <a:sym typeface="Symbol" pitchFamily="18" charset="2"/>
              </a:rPr>
              <a:t></a:t>
            </a:r>
            <a:r>
              <a:rPr lang="en-GB" sz="4400" dirty="0">
                <a:solidFill>
                  <a:schemeClr val="bg1"/>
                </a:solidFill>
              </a:rPr>
              <a:t> Group</a:t>
            </a:r>
            <a:endParaRPr lang="en-US" sz="4400" dirty="0">
              <a:solidFill>
                <a:schemeClr val="bg1"/>
              </a:solidFill>
            </a:endParaRPr>
          </a:p>
        </p:txBody>
      </p:sp>
      <p:sp>
        <p:nvSpPr>
          <p:cNvPr id="313349" name="Text Box 5"/>
          <p:cNvSpPr txBox="1">
            <a:spLocks noChangeArrowheads="1"/>
          </p:cNvSpPr>
          <p:nvPr/>
        </p:nvSpPr>
        <p:spPr bwMode="auto">
          <a:xfrm>
            <a:off x="384175" y="1181100"/>
            <a:ext cx="8451850" cy="4737100"/>
          </a:xfrm>
          <a:prstGeom prst="rect">
            <a:avLst/>
          </a:prstGeom>
          <a:noFill/>
          <a:ln w="25400">
            <a:noFill/>
            <a:miter lim="800000"/>
            <a:headEnd/>
            <a:tailEnd/>
          </a:ln>
          <a:effectLst/>
        </p:spPr>
        <p:txBody>
          <a:bodyPr>
            <a:spAutoFit/>
          </a:bodyPr>
          <a:lstStyle/>
          <a:p>
            <a:pPr marL="457200" indent="-457200" algn="l">
              <a:buFontTx/>
              <a:buAutoNum type="arabicPeriod"/>
            </a:pPr>
            <a:r>
              <a:rPr lang="en-US" sz="1600" u="sng" dirty="0"/>
              <a:t>R. M. Jones</a:t>
            </a:r>
            <a:r>
              <a:rPr lang="en-US" sz="1600" dirty="0"/>
              <a:t>, Wake field Suppression in </a:t>
            </a:r>
            <a:r>
              <a:rPr lang="en-US" sz="1600" i="1" dirty="0"/>
              <a:t>High gradient </a:t>
            </a:r>
            <a:r>
              <a:rPr lang="en-US" sz="1600" i="1" dirty="0" err="1"/>
              <a:t>linacs</a:t>
            </a:r>
            <a:r>
              <a:rPr lang="en-US" sz="1600" i="1" dirty="0"/>
              <a:t> for lepton linear colliders</a:t>
            </a:r>
            <a:r>
              <a:rPr lang="en-US" sz="1600" dirty="0"/>
              <a:t>, Phys. Rev. ST </a:t>
            </a:r>
            <a:r>
              <a:rPr lang="en-US" sz="1600" dirty="0" err="1"/>
              <a:t>Accel</a:t>
            </a:r>
            <a:r>
              <a:rPr lang="en-US" sz="1600" dirty="0"/>
              <a:t>. Beams 12, 104801, 2009, 14pp.</a:t>
            </a:r>
            <a:br>
              <a:rPr lang="en-US" sz="1600" dirty="0"/>
            </a:br>
            <a:endParaRPr lang="en-US" sz="1600" dirty="0"/>
          </a:p>
          <a:p>
            <a:pPr marL="457200" indent="-457200" algn="l">
              <a:buFontTx/>
              <a:buAutoNum type="arabicPeriod"/>
            </a:pPr>
            <a:r>
              <a:rPr lang="en-US" sz="1600" u="sng" dirty="0"/>
              <a:t>R. M. Jones</a:t>
            </a:r>
            <a:r>
              <a:rPr lang="en-US" sz="1600" dirty="0"/>
              <a:t>, V. A. Dolgashev, and J. W. Wang, </a:t>
            </a:r>
            <a:r>
              <a:rPr lang="en-US" sz="1600" i="1" dirty="0"/>
              <a:t>Dispersion and energy compensation in high-gradient </a:t>
            </a:r>
            <a:r>
              <a:rPr lang="en-US" sz="1600" i="1" dirty="0" err="1"/>
              <a:t>linacs</a:t>
            </a:r>
            <a:r>
              <a:rPr lang="en-US" sz="1600" i="1" dirty="0"/>
              <a:t> for lepton colliders</a:t>
            </a:r>
            <a:r>
              <a:rPr lang="en-US" sz="1600" dirty="0"/>
              <a:t>, Phys. Rev. ST </a:t>
            </a:r>
            <a:r>
              <a:rPr lang="en-US" sz="1600" dirty="0" err="1"/>
              <a:t>Accel</a:t>
            </a:r>
            <a:r>
              <a:rPr lang="en-US" sz="1600" dirty="0"/>
              <a:t>. Beams 12, 051001 2009, 11pp. </a:t>
            </a:r>
            <a:br>
              <a:rPr lang="en-US" sz="1600" dirty="0"/>
            </a:br>
            <a:endParaRPr lang="en-US" sz="1600" dirty="0"/>
          </a:p>
          <a:p>
            <a:pPr marL="457200" indent="-457200" algn="l">
              <a:buFontTx/>
              <a:buAutoNum type="arabicPeriod"/>
            </a:pPr>
            <a:r>
              <a:rPr lang="en-US" sz="1600" dirty="0"/>
              <a:t> </a:t>
            </a:r>
            <a:r>
              <a:rPr lang="en-US" sz="1600" u="sng" dirty="0"/>
              <a:t>R.M. Jones</a:t>
            </a:r>
            <a:r>
              <a:rPr lang="en-US" sz="1600" dirty="0"/>
              <a:t>, C.E. </a:t>
            </a:r>
            <a:r>
              <a:rPr lang="en-US" sz="1600" dirty="0" err="1"/>
              <a:t>Adolphsen</a:t>
            </a:r>
            <a:r>
              <a:rPr lang="en-US" sz="1600" dirty="0"/>
              <a:t>, R.H. Miller, J.W. Wang , T. Higo, </a:t>
            </a:r>
            <a:r>
              <a:rPr lang="en-US" sz="1600" i="1" dirty="0"/>
              <a:t>Influence of fabrication errors on wake function suppression in NC X-band accelerating structures for linear colliders</a:t>
            </a:r>
            <a:r>
              <a:rPr lang="en-US" sz="1600" dirty="0"/>
              <a:t>, New J. Phys.11:033013,2009, 13pp. </a:t>
            </a:r>
            <a:br>
              <a:rPr lang="en-US" sz="1600" dirty="0"/>
            </a:br>
            <a:endParaRPr lang="en-US" sz="1600" dirty="0"/>
          </a:p>
          <a:p>
            <a:pPr marL="457200" indent="-457200" algn="l">
              <a:buFontTx/>
              <a:buAutoNum type="arabicPeriod"/>
            </a:pPr>
            <a:r>
              <a:rPr lang="en-US" sz="1600" dirty="0"/>
              <a:t> W. </a:t>
            </a:r>
            <a:r>
              <a:rPr lang="en-US" sz="1600" dirty="0" err="1"/>
              <a:t>Salah</a:t>
            </a:r>
            <a:r>
              <a:rPr lang="en-US" sz="1600" dirty="0"/>
              <a:t>, </a:t>
            </a:r>
            <a:r>
              <a:rPr lang="en-US" sz="1600" u="sng" dirty="0"/>
              <a:t>R.M. Jones</a:t>
            </a:r>
            <a:r>
              <a:rPr lang="en-US" sz="1600" dirty="0"/>
              <a:t>, J.L. </a:t>
            </a:r>
            <a:r>
              <a:rPr lang="en-US" sz="1600" dirty="0" err="1"/>
              <a:t>Coacolo</a:t>
            </a:r>
            <a:r>
              <a:rPr lang="en-US" sz="1600" dirty="0"/>
              <a:t>, </a:t>
            </a:r>
            <a:r>
              <a:rPr lang="en-US" sz="1600" i="1" dirty="0"/>
              <a:t>Analysis of space charge fields using </a:t>
            </a:r>
            <a:r>
              <a:rPr lang="en-US" sz="1600" i="1" dirty="0" err="1"/>
              <a:t>lienard-wiechert</a:t>
            </a:r>
            <a:r>
              <a:rPr lang="en-US" sz="1600" i="1" dirty="0"/>
              <a:t> potentials and the method of images in the RF-free electron laser </a:t>
            </a:r>
            <a:r>
              <a:rPr lang="en-US" sz="1600" i="1" dirty="0" err="1"/>
              <a:t>photoinjectors</a:t>
            </a:r>
            <a:r>
              <a:rPr lang="en-US" sz="1600" dirty="0"/>
              <a:t>, doi:10.1016/j.nima.2009.05.188 . </a:t>
            </a:r>
            <a:br>
              <a:rPr lang="en-US" sz="1600" dirty="0"/>
            </a:br>
            <a:endParaRPr lang="en-US" sz="1600" dirty="0"/>
          </a:p>
          <a:p>
            <a:pPr marL="457200" indent="-457200" algn="l">
              <a:buFontTx/>
              <a:buAutoNum type="arabicPeriod"/>
            </a:pPr>
            <a:r>
              <a:rPr lang="en-US" sz="1600" dirty="0"/>
              <a:t>W. </a:t>
            </a:r>
            <a:r>
              <a:rPr lang="en-US" sz="1600" dirty="0" err="1"/>
              <a:t>Salah</a:t>
            </a:r>
            <a:r>
              <a:rPr lang="en-US" sz="1600" dirty="0"/>
              <a:t>, </a:t>
            </a:r>
            <a:r>
              <a:rPr lang="en-US" sz="1600" u="sng" dirty="0"/>
              <a:t>R.M. Jones</a:t>
            </a:r>
            <a:r>
              <a:rPr lang="en-US" sz="1600" dirty="0"/>
              <a:t>, J.L. </a:t>
            </a:r>
            <a:r>
              <a:rPr lang="en-US" sz="1600" dirty="0" err="1"/>
              <a:t>Coacolo</a:t>
            </a:r>
            <a:r>
              <a:rPr lang="en-US" sz="1600" dirty="0"/>
              <a:t>, </a:t>
            </a:r>
            <a:r>
              <a:rPr lang="en-US" sz="1600" i="1" dirty="0"/>
              <a:t>Analysis of the transverse kick to beams in low-frequency </a:t>
            </a:r>
            <a:r>
              <a:rPr lang="en-US" sz="1600" i="1" dirty="0" err="1"/>
              <a:t>photoinjectors</a:t>
            </a:r>
            <a:r>
              <a:rPr lang="en-US" sz="1600" i="1" dirty="0"/>
              <a:t> due to </a:t>
            </a:r>
            <a:r>
              <a:rPr lang="en-US" sz="1600" i="1" dirty="0" err="1"/>
              <a:t>wakefield</a:t>
            </a:r>
            <a:r>
              <a:rPr lang="en-US" sz="1600" i="1" dirty="0"/>
              <a:t> effects</a:t>
            </a:r>
            <a:r>
              <a:rPr lang="en-US" sz="1600" dirty="0"/>
              <a:t>, Nuclear Instruments and Methods in Physics Research Section A: Accelerators, Spectrometers, Detectors and Associated Equipment, Volume 601, Issue 3, 1 April 2009, Pages 264-269</a:t>
            </a:r>
          </a:p>
        </p:txBody>
      </p:sp>
      <p:sp>
        <p:nvSpPr>
          <p:cNvPr id="313350" name="Rectangle 6"/>
          <p:cNvSpPr>
            <a:spLocks noChangeArrowheads="1"/>
          </p:cNvSpPr>
          <p:nvPr/>
        </p:nvSpPr>
        <p:spPr bwMode="auto">
          <a:xfrm>
            <a:off x="452438" y="261938"/>
            <a:ext cx="8248650" cy="1357312"/>
          </a:xfrm>
          <a:prstGeom prst="rect">
            <a:avLst/>
          </a:prstGeom>
          <a:noFill/>
          <a:ln w="9525">
            <a:noFill/>
            <a:miter lim="800000"/>
            <a:headEnd/>
            <a:tailEnd/>
          </a:ln>
          <a:effectLst/>
        </p:spPr>
        <p:txBody>
          <a:bodyPr anchor="ctr"/>
          <a:lstStyle/>
          <a:p>
            <a:r>
              <a:rPr lang="en-GB" sz="2800" dirty="0"/>
              <a:t>Journal Pubs.</a:t>
            </a:r>
            <a:endParaRPr lang="en-US" sz="2800" dirty="0"/>
          </a:p>
        </p:txBody>
      </p:sp>
      <p:sp>
        <p:nvSpPr>
          <p:cNvPr id="313351" name="Rectangle 7"/>
          <p:cNvSpPr>
            <a:spLocks noChangeArrowheads="1"/>
          </p:cNvSpPr>
          <p:nvPr/>
        </p:nvSpPr>
        <p:spPr bwMode="auto">
          <a:xfrm>
            <a:off x="512292" y="5549979"/>
            <a:ext cx="8248650" cy="1154112"/>
          </a:xfrm>
          <a:prstGeom prst="rect">
            <a:avLst/>
          </a:prstGeom>
          <a:noFill/>
          <a:ln w="9525">
            <a:noFill/>
            <a:miter lim="800000"/>
            <a:headEnd/>
            <a:tailEnd/>
          </a:ln>
          <a:effectLst/>
        </p:spPr>
        <p:txBody>
          <a:bodyPr anchor="ctr"/>
          <a:lstStyle/>
          <a:p>
            <a:r>
              <a:rPr lang="en-GB" sz="2800" dirty="0"/>
              <a:t>Conf. Pubs.</a:t>
            </a:r>
            <a:endParaRPr lang="en-US" sz="2800" dirty="0"/>
          </a:p>
        </p:txBody>
      </p:sp>
      <p:sp>
        <p:nvSpPr>
          <p:cNvPr id="313352" name="Text Box 8"/>
          <p:cNvSpPr txBox="1">
            <a:spLocks noChangeArrowheads="1"/>
          </p:cNvSpPr>
          <p:nvPr/>
        </p:nvSpPr>
        <p:spPr bwMode="auto">
          <a:xfrm>
            <a:off x="692150" y="6273800"/>
            <a:ext cx="8451850" cy="336550"/>
          </a:xfrm>
          <a:prstGeom prst="rect">
            <a:avLst/>
          </a:prstGeom>
          <a:noFill/>
          <a:ln w="25400">
            <a:noFill/>
            <a:miter lim="800000"/>
            <a:headEnd/>
            <a:tailEnd/>
          </a:ln>
          <a:effectLst/>
        </p:spPr>
        <p:txBody>
          <a:bodyPr>
            <a:spAutoFit/>
          </a:bodyPr>
          <a:lstStyle/>
          <a:p>
            <a:pPr marL="457200" indent="-457200" algn="l"/>
            <a:r>
              <a:rPr lang="en-US" sz="1600" dirty="0" smtClean="0"/>
              <a:t>In 2009 (2010) we published ~10 (12) </a:t>
            </a:r>
            <a:r>
              <a:rPr lang="en-US" sz="1600" dirty="0"/>
              <a:t>conference proceedings pubs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4373" name="Object 5"/>
          <p:cNvGraphicFramePr>
            <a:graphicFrameLocks noChangeAspect="1"/>
          </p:cNvGraphicFramePr>
          <p:nvPr/>
        </p:nvGraphicFramePr>
        <p:xfrm>
          <a:off x="4521200" y="3340100"/>
          <a:ext cx="101600" cy="177800"/>
        </p:xfrm>
        <a:graphic>
          <a:graphicData uri="http://schemas.openxmlformats.org/presentationml/2006/ole">
            <mc:AlternateContent xmlns:mc="http://schemas.openxmlformats.org/markup-compatibility/2006">
              <mc:Choice xmlns:v="urn:schemas-microsoft-com:vml" Requires="v">
                <p:oleObj spid="_x0000_s314479" name="Équation" r:id="rId3" imgW="101600" imgH="177800" progId="Equation.3">
                  <p:embed/>
                </p:oleObj>
              </mc:Choice>
              <mc:Fallback>
                <p:oleObj name="Équation" r:id="rId3" imgW="101600" imgH="177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1200" y="3340100"/>
                        <a:ext cx="1016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 name="Title 1"/>
          <p:cNvPicPr>
            <a:picLocks noChangeArrowheads="1"/>
          </p:cNvPicPr>
          <p:nvPr/>
        </p:nvPicPr>
        <p:blipFill>
          <a:blip r:embed="rId5"/>
          <a:srcRect/>
          <a:stretch>
            <a:fillRect/>
          </a:stretch>
        </p:blipFill>
        <p:spPr bwMode="auto">
          <a:xfrm>
            <a:off x="298450" y="-6350"/>
            <a:ext cx="8851900" cy="1133475"/>
          </a:xfrm>
          <a:prstGeom prst="rect">
            <a:avLst/>
          </a:prstGeom>
          <a:noFill/>
          <a:ln w="9525">
            <a:noFill/>
            <a:miter lim="800000"/>
            <a:headEnd/>
            <a:tailEnd/>
          </a:ln>
        </p:spPr>
      </p:pic>
      <p:pic>
        <p:nvPicPr>
          <p:cNvPr id="314375" name="Picture 9" descr="HIE-LINAC - Staged Construction (colour).eps"/>
          <p:cNvPicPr>
            <a:picLocks noChangeAspect="1"/>
          </p:cNvPicPr>
          <p:nvPr/>
        </p:nvPicPr>
        <p:blipFill>
          <a:blip r:embed="rId6"/>
          <a:srcRect t="69781" r="-1801"/>
          <a:stretch>
            <a:fillRect/>
          </a:stretch>
        </p:blipFill>
        <p:spPr bwMode="auto">
          <a:xfrm>
            <a:off x="228600" y="849313"/>
            <a:ext cx="8920163" cy="955675"/>
          </a:xfrm>
          <a:prstGeom prst="rect">
            <a:avLst/>
          </a:prstGeom>
          <a:solidFill>
            <a:schemeClr val="bg1"/>
          </a:solidFill>
          <a:ln w="9525">
            <a:solidFill>
              <a:schemeClr val="tx1"/>
            </a:solidFill>
            <a:miter lim="800000"/>
            <a:headEnd/>
            <a:tailEnd/>
          </a:ln>
        </p:spPr>
      </p:pic>
      <p:sp>
        <p:nvSpPr>
          <p:cNvPr id="314376" name="TextBox 11"/>
          <p:cNvSpPr txBox="1">
            <a:spLocks noChangeArrowheads="1"/>
          </p:cNvSpPr>
          <p:nvPr/>
        </p:nvSpPr>
        <p:spPr bwMode="auto">
          <a:xfrm>
            <a:off x="647700" y="1473200"/>
            <a:ext cx="850900" cy="366713"/>
          </a:xfrm>
          <a:prstGeom prst="rect">
            <a:avLst/>
          </a:prstGeom>
          <a:noFill/>
          <a:ln w="9525">
            <a:noFill/>
            <a:miter lim="800000"/>
            <a:headEnd/>
            <a:tailEnd/>
          </a:ln>
        </p:spPr>
        <p:txBody>
          <a:bodyPr>
            <a:spAutoFit/>
          </a:bodyPr>
          <a:lstStyle/>
          <a:p>
            <a:pPr algn="l"/>
            <a:r>
              <a:rPr lang="en-GB">
                <a:solidFill>
                  <a:schemeClr val="tx1"/>
                </a:solidFill>
                <a:ea typeface="ＭＳ Ｐゴシック" pitchFamily="34" charset="-128"/>
              </a:rPr>
              <a:t>RFQ</a:t>
            </a:r>
          </a:p>
        </p:txBody>
      </p:sp>
      <p:sp>
        <p:nvSpPr>
          <p:cNvPr id="314377" name="TextBox 12"/>
          <p:cNvSpPr txBox="1">
            <a:spLocks noChangeArrowheads="1"/>
          </p:cNvSpPr>
          <p:nvPr/>
        </p:nvSpPr>
        <p:spPr bwMode="auto">
          <a:xfrm>
            <a:off x="1701800" y="1422400"/>
            <a:ext cx="1524000" cy="366713"/>
          </a:xfrm>
          <a:prstGeom prst="rect">
            <a:avLst/>
          </a:prstGeom>
          <a:noFill/>
          <a:ln w="9525">
            <a:noFill/>
            <a:miter lim="800000"/>
            <a:headEnd/>
            <a:tailEnd/>
          </a:ln>
        </p:spPr>
        <p:txBody>
          <a:bodyPr>
            <a:spAutoFit/>
          </a:bodyPr>
          <a:lstStyle/>
          <a:p>
            <a:pPr algn="l"/>
            <a:r>
              <a:rPr lang="en-GB">
                <a:solidFill>
                  <a:schemeClr val="tx1"/>
                </a:solidFill>
                <a:ea typeface="ＭＳ Ｐゴシック" pitchFamily="34" charset="-128"/>
              </a:rPr>
              <a:t>IH-Structure</a:t>
            </a:r>
          </a:p>
        </p:txBody>
      </p:sp>
      <p:pic>
        <p:nvPicPr>
          <p:cNvPr id="314378" name="Picture 14" descr="Cryomodule Dimensions.eps"/>
          <p:cNvPicPr>
            <a:picLocks noChangeAspect="1"/>
          </p:cNvPicPr>
          <p:nvPr/>
        </p:nvPicPr>
        <p:blipFill>
          <a:blip r:embed="rId7" cstate="print"/>
          <a:srcRect l="20000" r="22266" b="850"/>
          <a:stretch>
            <a:fillRect/>
          </a:stretch>
        </p:blipFill>
        <p:spPr bwMode="auto">
          <a:xfrm>
            <a:off x="5257800" y="2184400"/>
            <a:ext cx="3654425" cy="3940175"/>
          </a:xfrm>
          <a:prstGeom prst="rect">
            <a:avLst/>
          </a:prstGeom>
          <a:solidFill>
            <a:schemeClr val="bg1"/>
          </a:solidFill>
          <a:ln w="9525">
            <a:solidFill>
              <a:schemeClr val="tx1"/>
            </a:solidFill>
            <a:miter lim="800000"/>
            <a:headEnd/>
            <a:tailEnd/>
          </a:ln>
        </p:spPr>
      </p:pic>
      <p:sp>
        <p:nvSpPr>
          <p:cNvPr id="314379" name="TextBox 15"/>
          <p:cNvSpPr txBox="1">
            <a:spLocks noChangeArrowheads="1"/>
          </p:cNvSpPr>
          <p:nvPr/>
        </p:nvSpPr>
        <p:spPr bwMode="auto">
          <a:xfrm>
            <a:off x="165100" y="2046288"/>
            <a:ext cx="4838700" cy="3937000"/>
          </a:xfrm>
          <a:prstGeom prst="rect">
            <a:avLst/>
          </a:prstGeom>
          <a:noFill/>
          <a:ln w="9525">
            <a:noFill/>
            <a:miter lim="800000"/>
            <a:headEnd/>
            <a:tailEnd/>
          </a:ln>
        </p:spPr>
        <p:txBody>
          <a:bodyPr>
            <a:spAutoFit/>
          </a:bodyPr>
          <a:lstStyle/>
          <a:p>
            <a:pPr algn="l">
              <a:buFont typeface="Wingdings" pitchFamily="2" charset="2"/>
              <a:buChar char="ü"/>
            </a:pPr>
            <a:r>
              <a:rPr lang="fr-CH">
                <a:ea typeface="ＭＳ Ｐゴシック" pitchFamily="34" charset="-128"/>
              </a:rPr>
              <a:t> Acceleration: 2-gap superconducting QWRs</a:t>
            </a:r>
            <a:r>
              <a:rPr lang="en-GB">
                <a:ea typeface="ＭＳ Ｐゴシック" pitchFamily="34" charset="-128"/>
              </a:rPr>
              <a:t>. </a:t>
            </a:r>
          </a:p>
          <a:p>
            <a:pPr marL="800100" lvl="1" indent="-342900" algn="l">
              <a:buFont typeface="Franklin Gothic Medium" pitchFamily="34" charset="0"/>
              <a:buAutoNum type="arabicPeriod"/>
            </a:pPr>
            <a:r>
              <a:rPr lang="en-GB">
                <a:ea typeface="ＭＳ Ｐゴシック" pitchFamily="34" charset="-128"/>
              </a:rPr>
              <a:t>Low-energy section: β</a:t>
            </a:r>
            <a:r>
              <a:rPr lang="en-GB" baseline="-25000">
                <a:ea typeface="ＭＳ Ｐゴシック" pitchFamily="34" charset="-128"/>
              </a:rPr>
              <a:t>g</a:t>
            </a:r>
            <a:r>
              <a:rPr lang="en-GB">
                <a:ea typeface="ＭＳ Ｐゴシック" pitchFamily="34" charset="-128"/>
              </a:rPr>
              <a:t> = 6.3 %</a:t>
            </a:r>
          </a:p>
          <a:p>
            <a:pPr marL="800100" lvl="1" indent="-342900" algn="l">
              <a:buFont typeface="Franklin Gothic Medium" pitchFamily="34" charset="0"/>
              <a:buAutoNum type="arabicPeriod"/>
            </a:pPr>
            <a:r>
              <a:rPr lang="en-GB">
                <a:ea typeface="ＭＳ Ｐゴシック" pitchFamily="34" charset="-128"/>
              </a:rPr>
              <a:t>High-energy section: β</a:t>
            </a:r>
            <a:r>
              <a:rPr lang="en-GB" baseline="-25000">
                <a:ea typeface="ＭＳ Ｐゴシック" pitchFamily="34" charset="-128"/>
              </a:rPr>
              <a:t>g</a:t>
            </a:r>
            <a:r>
              <a:rPr lang="en-GB">
                <a:ea typeface="ＭＳ Ｐゴシック" pitchFamily="34" charset="-128"/>
              </a:rPr>
              <a:t> = 10.3 %</a:t>
            </a:r>
          </a:p>
          <a:p>
            <a:pPr marL="800100" lvl="1" indent="-342900" algn="l">
              <a:buFont typeface="Franklin Gothic Medium" pitchFamily="34" charset="0"/>
              <a:buAutoNum type="arabicPeriod"/>
            </a:pPr>
            <a:endParaRPr lang="en-GB">
              <a:ea typeface="ＭＳ Ｐゴシック" pitchFamily="34" charset="-128"/>
            </a:endParaRPr>
          </a:p>
          <a:p>
            <a:pPr algn="l">
              <a:buFont typeface="Wingdings" pitchFamily="2" charset="2"/>
              <a:buChar char="ü"/>
            </a:pPr>
            <a:r>
              <a:rPr lang="en-GB">
                <a:ea typeface="ＭＳ Ｐゴシック" pitchFamily="34" charset="-128"/>
              </a:rPr>
              <a:t> Each cavity independently powered allowing for a flexible velocity profile: 2.5 &lt; A/q &lt; 4.5.</a:t>
            </a:r>
          </a:p>
          <a:p>
            <a:pPr algn="l">
              <a:buFont typeface="Wingdings" pitchFamily="2" charset="2"/>
              <a:buChar char="ü"/>
            </a:pPr>
            <a:endParaRPr lang="en-GB">
              <a:ea typeface="ＭＳ Ｐゴシック" pitchFamily="34" charset="-128"/>
            </a:endParaRPr>
          </a:p>
          <a:p>
            <a:pPr algn="l">
              <a:buFont typeface="Wingdings" pitchFamily="2" charset="2"/>
              <a:buChar char="ü"/>
            </a:pPr>
            <a:r>
              <a:rPr lang="en-GB">
                <a:ea typeface="ＭＳ Ｐゴシック" pitchFamily="34" charset="-128"/>
              </a:rPr>
              <a:t> Focusing: superconducting solenoids.</a:t>
            </a:r>
          </a:p>
          <a:p>
            <a:pPr algn="l"/>
            <a:endParaRPr lang="en-GB">
              <a:ea typeface="ＭＳ Ｐゴシック" pitchFamily="34" charset="-128"/>
            </a:endParaRPr>
          </a:p>
          <a:p>
            <a:pPr algn="l">
              <a:buFont typeface="Wingdings" pitchFamily="2" charset="2"/>
              <a:buChar char="ü"/>
            </a:pPr>
            <a:r>
              <a:rPr lang="en-GB">
                <a:ea typeface="ＭＳ Ｐゴシック" pitchFamily="34" charset="-128"/>
              </a:rPr>
              <a:t> Dedicated lattices for low and high-energy:</a:t>
            </a:r>
          </a:p>
          <a:p>
            <a:pPr marL="800100" lvl="1" indent="-342900" algn="l">
              <a:buFont typeface="Franklin Gothic Medium" pitchFamily="34" charset="0"/>
              <a:buAutoNum type="arabicPeriod"/>
            </a:pPr>
            <a:r>
              <a:rPr lang="en-GB">
                <a:ea typeface="ＭＳ Ｐゴシック" pitchFamily="34" charset="-128"/>
              </a:rPr>
              <a:t>Strong RF defocusing at low-energy so 2 solenoids per cryomodule are used.</a:t>
            </a:r>
          </a:p>
          <a:p>
            <a:pPr marL="800100" lvl="1" indent="-342900" algn="l">
              <a:buFont typeface="Franklin Gothic Medium" pitchFamily="34" charset="0"/>
              <a:buAutoNum type="arabicPeriod"/>
            </a:pPr>
            <a:r>
              <a:rPr lang="en-GB">
                <a:ea typeface="ＭＳ Ｐゴシック" pitchFamily="34" charset="-128"/>
              </a:rPr>
              <a:t>First low-β cavity separated to operate as a buncher.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Text Box 2"/>
          <p:cNvSpPr txBox="1">
            <a:spLocks noChangeArrowheads="1"/>
          </p:cNvSpPr>
          <p:nvPr/>
        </p:nvSpPr>
        <p:spPr bwMode="auto">
          <a:xfrm>
            <a:off x="2760663" y="161925"/>
            <a:ext cx="3632200" cy="701675"/>
          </a:xfrm>
          <a:prstGeom prst="rect">
            <a:avLst/>
          </a:prstGeom>
          <a:solidFill>
            <a:srgbClr val="0000FF"/>
          </a:solidFill>
          <a:ln w="9525" algn="ctr">
            <a:noFill/>
            <a:miter lim="800000"/>
            <a:headEnd/>
            <a:tailEnd/>
          </a:ln>
          <a:effectLst/>
        </p:spPr>
        <p:txBody>
          <a:bodyPr>
            <a:spAutoFit/>
          </a:bodyPr>
          <a:lstStyle/>
          <a:p>
            <a:r>
              <a:rPr lang="en-GB" sz="4000">
                <a:solidFill>
                  <a:schemeClr val="bg1"/>
                </a:solidFill>
                <a:latin typeface="Times" pitchFamily="18" charset="0"/>
              </a:rPr>
              <a:t>Overview</a:t>
            </a:r>
            <a:endParaRPr lang="en-US" sz="4000" b="0">
              <a:solidFill>
                <a:schemeClr val="bg1"/>
              </a:solidFill>
              <a:latin typeface="Arial" charset="0"/>
            </a:endParaRPr>
          </a:p>
        </p:txBody>
      </p:sp>
      <p:sp>
        <p:nvSpPr>
          <p:cNvPr id="261123" name="Text Box 3"/>
          <p:cNvSpPr txBox="1">
            <a:spLocks noChangeArrowheads="1"/>
          </p:cNvSpPr>
          <p:nvPr/>
        </p:nvSpPr>
        <p:spPr bwMode="auto">
          <a:xfrm>
            <a:off x="669925" y="2381250"/>
            <a:ext cx="7356475" cy="3743325"/>
          </a:xfrm>
          <a:prstGeom prst="rect">
            <a:avLst/>
          </a:prstGeom>
          <a:noFill/>
          <a:ln w="9525">
            <a:noFill/>
            <a:miter lim="800000"/>
            <a:headEnd/>
            <a:tailEnd type="none" w="med" len="lg"/>
          </a:ln>
          <a:effectLst/>
        </p:spPr>
        <p:txBody>
          <a:bodyPr>
            <a:spAutoFit/>
          </a:bodyPr>
          <a:lstStyle/>
          <a:p>
            <a:pPr marL="457200" indent="-457200" algn="l">
              <a:buFont typeface="Wingdings" pitchFamily="2" charset="2"/>
              <a:buNone/>
            </a:pPr>
            <a:endParaRPr lang="en-GB" sz="2400" i="1">
              <a:latin typeface="Times" pitchFamily="18" charset="0"/>
            </a:endParaRPr>
          </a:p>
          <a:p>
            <a:pPr marL="457200" indent="-457200" algn="l">
              <a:buFont typeface="Wingdings" pitchFamily="2" charset="2"/>
              <a:buNone/>
            </a:pPr>
            <a:r>
              <a:rPr lang="en-GB" sz="2400" i="1">
                <a:latin typeface="Times" pitchFamily="18" charset="0"/>
              </a:rPr>
              <a:t>1.1  ILC High Gradient Cavities </a:t>
            </a:r>
            <a:r>
              <a:rPr lang="en-GB" i="1" baseline="30000"/>
              <a:t>*</a:t>
            </a:r>
            <a:r>
              <a:rPr lang="en-GB" i="1"/>
              <a:t> </a:t>
            </a:r>
            <a:r>
              <a:rPr lang="en-GB" sz="2400" i="1">
                <a:latin typeface="Times" pitchFamily="18" charset="0"/>
              </a:rPr>
              <a:t>:  New Low Surface Field Design</a:t>
            </a:r>
            <a:br>
              <a:rPr lang="en-GB" sz="2400" i="1">
                <a:latin typeface="Times" pitchFamily="18" charset="0"/>
              </a:rPr>
            </a:br>
            <a:r>
              <a:rPr lang="en-GB" sz="2400" i="1">
                <a:latin typeface="Times" pitchFamily="18" charset="0"/>
              </a:rPr>
              <a:t>-exploration of large parameter space</a:t>
            </a:r>
          </a:p>
          <a:p>
            <a:pPr marL="457200" indent="-457200" algn="l">
              <a:buFont typeface="Wingdings" pitchFamily="2" charset="2"/>
              <a:buNone/>
            </a:pPr>
            <a:r>
              <a:rPr lang="en-GB" sz="2400" i="1">
                <a:latin typeface="Times" pitchFamily="18" charset="0"/>
              </a:rPr>
              <a:t>	</a:t>
            </a:r>
          </a:p>
          <a:p>
            <a:pPr marL="457200" indent="-457200" algn="l">
              <a:buFont typeface="Wingdings" pitchFamily="2" charset="2"/>
              <a:buNone/>
            </a:pPr>
            <a:r>
              <a:rPr lang="en-GB" sz="2400" i="1">
                <a:latin typeface="Times" pitchFamily="18" charset="0"/>
              </a:rPr>
              <a:t>1.2	Third Harmonic Cavities at FLASH/XFEL –entails intensive simulations and construction of HOM diagnostics</a:t>
            </a:r>
            <a:endParaRPr lang="en-GB" sz="2400" i="1" baseline="30000">
              <a:latin typeface="Times" pitchFamily="18" charset="0"/>
            </a:endParaRPr>
          </a:p>
          <a:p>
            <a:pPr marL="457200" indent="-457200" algn="l">
              <a:buFont typeface="Wingdings" pitchFamily="2" charset="2"/>
              <a:buNone/>
            </a:pPr>
            <a:r>
              <a:rPr lang="en-GB" sz="2400">
                <a:solidFill>
                  <a:srgbClr val="0000FF"/>
                </a:solidFill>
                <a:latin typeface="Times" pitchFamily="18" charset="0"/>
              </a:rPr>
              <a:t/>
            </a:r>
            <a:br>
              <a:rPr lang="en-GB" sz="2400">
                <a:solidFill>
                  <a:srgbClr val="0000FF"/>
                </a:solidFill>
                <a:latin typeface="Times" pitchFamily="18" charset="0"/>
              </a:rPr>
            </a:br>
            <a:endParaRPr lang="en-GB" sz="2400">
              <a:solidFill>
                <a:srgbClr val="0000FF"/>
              </a:solidFill>
              <a:latin typeface="Times" pitchFamily="18" charset="0"/>
            </a:endParaRPr>
          </a:p>
        </p:txBody>
      </p:sp>
      <p:sp>
        <p:nvSpPr>
          <p:cNvPr id="261124" name="Text Box 4"/>
          <p:cNvSpPr txBox="1">
            <a:spLocks noChangeArrowheads="1"/>
          </p:cNvSpPr>
          <p:nvPr/>
        </p:nvSpPr>
        <p:spPr bwMode="auto">
          <a:xfrm>
            <a:off x="0" y="6308725"/>
            <a:ext cx="2025650" cy="549275"/>
          </a:xfrm>
          <a:prstGeom prst="rect">
            <a:avLst/>
          </a:prstGeom>
          <a:noFill/>
          <a:ln w="9525">
            <a:noFill/>
            <a:miter lim="800000"/>
            <a:headEnd/>
            <a:tailEnd/>
          </a:ln>
          <a:effectLst/>
        </p:spPr>
        <p:txBody>
          <a:bodyPr wrap="none">
            <a:spAutoFit/>
          </a:bodyPr>
          <a:lstStyle/>
          <a:p>
            <a:pPr algn="l"/>
            <a:r>
              <a:rPr lang="en-GB" sz="1000"/>
              <a:t>Refs:</a:t>
            </a:r>
          </a:p>
          <a:p>
            <a:pPr algn="l"/>
            <a:r>
              <a:rPr lang="en-GB" sz="1000"/>
              <a:t>1. Juntong et al, PAC09, SRF2009</a:t>
            </a:r>
          </a:p>
          <a:p>
            <a:pPr algn="l"/>
            <a:r>
              <a:rPr lang="en-GB" sz="1000"/>
              <a:t>2. Shinton et al, SRF 2009</a:t>
            </a:r>
            <a:endParaRPr lang="en-US" sz="1000"/>
          </a:p>
        </p:txBody>
      </p:sp>
      <p:sp>
        <p:nvSpPr>
          <p:cNvPr id="261125" name="Text Box 5"/>
          <p:cNvSpPr txBox="1">
            <a:spLocks noChangeArrowheads="1"/>
          </p:cNvSpPr>
          <p:nvPr/>
        </p:nvSpPr>
        <p:spPr bwMode="auto">
          <a:xfrm>
            <a:off x="0" y="5575300"/>
            <a:ext cx="7842250" cy="584775"/>
          </a:xfrm>
          <a:prstGeom prst="rect">
            <a:avLst/>
          </a:prstGeom>
          <a:noFill/>
          <a:ln w="9525">
            <a:noFill/>
            <a:miter lim="800000"/>
            <a:headEnd/>
            <a:tailEnd/>
          </a:ln>
          <a:effectLst/>
        </p:spPr>
        <p:txBody>
          <a:bodyPr>
            <a:spAutoFit/>
          </a:bodyPr>
          <a:lstStyle/>
          <a:p>
            <a:pPr algn="l"/>
            <a:r>
              <a:rPr lang="en-GB" dirty="0">
                <a:solidFill>
                  <a:srgbClr val="0000FF"/>
                </a:solidFill>
              </a:rPr>
              <a:t>*</a:t>
            </a:r>
            <a:r>
              <a:rPr lang="en-GB" sz="1400" dirty="0">
                <a:solidFill>
                  <a:srgbClr val="0000FF"/>
                </a:solidFill>
              </a:rPr>
              <a:t>Detailed beam dynamics simulations by </a:t>
            </a:r>
            <a:r>
              <a:rPr lang="en-GB" sz="1400" dirty="0" err="1">
                <a:solidFill>
                  <a:srgbClr val="0000FF"/>
                </a:solidFill>
              </a:rPr>
              <a:t>Glasman</a:t>
            </a:r>
            <a:r>
              <a:rPr lang="en-GB" sz="1400" dirty="0">
                <a:solidFill>
                  <a:srgbClr val="0000FF"/>
                </a:solidFill>
              </a:rPr>
              <a:t> </a:t>
            </a:r>
            <a:r>
              <a:rPr lang="en-GB" sz="1400" i="1" dirty="0">
                <a:solidFill>
                  <a:srgbClr val="0000FF"/>
                </a:solidFill>
              </a:rPr>
              <a:t>et al.</a:t>
            </a:r>
            <a:r>
              <a:rPr lang="en-GB" sz="1400" dirty="0">
                <a:solidFill>
                  <a:srgbClr val="0000FF"/>
                </a:solidFill>
              </a:rPr>
              <a:t> on several alternative high gradient designs have also been conducted, but skipped here due to time constraints!  </a:t>
            </a:r>
          </a:p>
        </p:txBody>
      </p:sp>
      <p:sp>
        <p:nvSpPr>
          <p:cNvPr id="261126" name="Text Box 6"/>
          <p:cNvSpPr txBox="1">
            <a:spLocks noChangeArrowheads="1"/>
          </p:cNvSpPr>
          <p:nvPr/>
        </p:nvSpPr>
        <p:spPr bwMode="auto">
          <a:xfrm>
            <a:off x="742950" y="1958975"/>
            <a:ext cx="7151688" cy="457200"/>
          </a:xfrm>
          <a:prstGeom prst="rect">
            <a:avLst/>
          </a:prstGeom>
          <a:noFill/>
          <a:ln w="25400">
            <a:noFill/>
            <a:miter lim="800000"/>
            <a:headEnd/>
            <a:tailEnd/>
          </a:ln>
          <a:effectLst/>
        </p:spPr>
        <p:txBody>
          <a:bodyPr wrap="none">
            <a:spAutoFit/>
          </a:bodyPr>
          <a:lstStyle/>
          <a:p>
            <a:r>
              <a:rPr lang="en-GB" sz="2400"/>
              <a:t>1.0 Introduction to  Globalised Scattering Techniques</a:t>
            </a:r>
            <a:endParaRPr lang="en-US" sz="2400"/>
          </a:p>
        </p:txBody>
      </p:sp>
      <p:sp>
        <p:nvSpPr>
          <p:cNvPr id="261128" name="Text Box 8"/>
          <p:cNvSpPr txBox="1">
            <a:spLocks noChangeArrowheads="1"/>
          </p:cNvSpPr>
          <p:nvPr/>
        </p:nvSpPr>
        <p:spPr bwMode="auto">
          <a:xfrm>
            <a:off x="639763" y="1339850"/>
            <a:ext cx="3141662" cy="579438"/>
          </a:xfrm>
          <a:prstGeom prst="rect">
            <a:avLst/>
          </a:prstGeom>
          <a:noFill/>
          <a:ln w="25400">
            <a:noFill/>
            <a:miter lim="800000"/>
            <a:headEnd/>
            <a:tailEnd/>
          </a:ln>
          <a:effectLst/>
        </p:spPr>
        <p:txBody>
          <a:bodyPr wrap="none">
            <a:spAutoFit/>
          </a:bodyPr>
          <a:lstStyle/>
          <a:p>
            <a:r>
              <a:rPr lang="en-GB" sz="3200">
                <a:solidFill>
                  <a:srgbClr val="3333CC"/>
                </a:solidFill>
              </a:rPr>
              <a:t>Two Main Parts:</a:t>
            </a:r>
            <a:endParaRPr lang="en-US" sz="3200">
              <a:solidFill>
                <a:srgbClr val="33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1124"/>
                                        </p:tgtEl>
                                        <p:attrNameLst>
                                          <p:attrName>style.visibility</p:attrName>
                                        </p:attrNameLst>
                                      </p:cBhvr>
                                      <p:to>
                                        <p:strVal val="visible"/>
                                      </p:to>
                                    </p:set>
                                    <p:animEffect transition="in" filter="fade">
                                      <p:cBhvr>
                                        <p:cTn id="7" dur="500"/>
                                        <p:tgtEl>
                                          <p:spTgt spid="2611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1123"/>
                                        </p:tgtEl>
                                        <p:attrNameLst>
                                          <p:attrName>style.visibility</p:attrName>
                                        </p:attrNameLst>
                                      </p:cBhvr>
                                      <p:to>
                                        <p:strVal val="visible"/>
                                      </p:to>
                                    </p:set>
                                    <p:animEffect transition="in" filter="fade">
                                      <p:cBhvr>
                                        <p:cTn id="10" dur="500"/>
                                        <p:tgtEl>
                                          <p:spTgt spid="2611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1125"/>
                                        </p:tgtEl>
                                        <p:attrNameLst>
                                          <p:attrName>style.visibility</p:attrName>
                                        </p:attrNameLst>
                                      </p:cBhvr>
                                      <p:to>
                                        <p:strVal val="visible"/>
                                      </p:to>
                                    </p:set>
                                    <p:animEffect transition="in" filter="fade">
                                      <p:cBhvr>
                                        <p:cTn id="13" dur="500"/>
                                        <p:tgtEl>
                                          <p:spTgt spid="261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p:bldP spid="261124" grpId="0"/>
      <p:bldP spid="2611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ChangeArrowheads="1"/>
          </p:cNvSpPr>
          <p:nvPr/>
        </p:nvSpPr>
        <p:spPr bwMode="auto">
          <a:xfrm>
            <a:off x="368300" y="1679575"/>
            <a:ext cx="8447088" cy="4789488"/>
          </a:xfrm>
          <a:prstGeom prst="rect">
            <a:avLst/>
          </a:prstGeom>
          <a:noFill/>
          <a:ln w="9525">
            <a:noFill/>
            <a:miter lim="800000"/>
            <a:headEnd/>
            <a:tailEnd/>
          </a:ln>
          <a:effectLst/>
        </p:spPr>
        <p:txBody>
          <a:bodyPr>
            <a:spAutoFit/>
          </a:bodyPr>
          <a:lstStyle/>
          <a:p>
            <a:pPr marL="457200" indent="-457200" algn="l">
              <a:buFont typeface="Wingdings" pitchFamily="2" charset="2"/>
              <a:buChar char="Ø"/>
            </a:pPr>
            <a:r>
              <a:rPr lang="en-GB" sz="2800" dirty="0"/>
              <a:t>Simulation of Higher Order Modes (HOMs) in high gradient cavities</a:t>
            </a:r>
          </a:p>
          <a:p>
            <a:pPr marL="457200" indent="-457200" algn="l">
              <a:buFont typeface="Wingdings" pitchFamily="2" charset="2"/>
              <a:buChar char="Ø"/>
            </a:pPr>
            <a:r>
              <a:rPr lang="en-GB" sz="2800" dirty="0"/>
              <a:t>Utilise 3D codes: </a:t>
            </a:r>
            <a:r>
              <a:rPr lang="en-GB" sz="2800" dirty="0" err="1"/>
              <a:t>GdfidL</a:t>
            </a:r>
            <a:r>
              <a:rPr lang="en-GB" sz="2800" dirty="0"/>
              <a:t>, HFSS, </a:t>
            </a:r>
            <a:r>
              <a:rPr lang="en-GB" sz="2800" dirty="0" smtClean="0"/>
              <a:t>ACE3P suite</a:t>
            </a:r>
            <a:endParaRPr lang="en-GB" sz="2800" dirty="0"/>
          </a:p>
          <a:p>
            <a:pPr marL="457200" indent="-457200" algn="l">
              <a:buFont typeface="Wingdings" pitchFamily="2" charset="2"/>
              <a:buChar char="Ø"/>
            </a:pPr>
            <a:r>
              <a:rPr lang="en-GB" sz="2800" dirty="0"/>
              <a:t>Use 2D codes, ABCI, Echo2D for bulk of cavity structures.</a:t>
            </a:r>
          </a:p>
          <a:p>
            <a:pPr marL="457200" indent="-457200" algn="l">
              <a:buFont typeface="Wingdings" pitchFamily="2" charset="2"/>
              <a:buChar char="Ø"/>
            </a:pPr>
            <a:r>
              <a:rPr lang="en-GB" sz="2800" dirty="0"/>
              <a:t>Develop interface that </a:t>
            </a:r>
            <a:r>
              <a:rPr lang="en-GB" sz="2800" i="1" dirty="0"/>
              <a:t>cascades</a:t>
            </a:r>
            <a:r>
              <a:rPr lang="en-GB" sz="2800" dirty="0"/>
              <a:t> given sections to make more efficient calculations of overall fields.</a:t>
            </a:r>
          </a:p>
          <a:p>
            <a:pPr marL="457200" indent="-457200" algn="l">
              <a:buFont typeface="Wingdings" pitchFamily="2" charset="2"/>
              <a:buChar char="Ø"/>
            </a:pPr>
            <a:r>
              <a:rPr lang="en-GB" sz="2800" dirty="0"/>
              <a:t>Focus on:</a:t>
            </a:r>
          </a:p>
          <a:p>
            <a:pPr marL="457200" indent="-457200" algn="l">
              <a:buFont typeface="Wingdings" pitchFamily="2" charset="2"/>
              <a:buAutoNum type="arabicPeriod"/>
            </a:pPr>
            <a:r>
              <a:rPr lang="en-GB" sz="2800" dirty="0"/>
              <a:t>Re-entrant  -Cornell Univ. design</a:t>
            </a:r>
          </a:p>
          <a:p>
            <a:pPr marL="457200" indent="-457200" algn="l">
              <a:buFont typeface="Wingdings" pitchFamily="2" charset="2"/>
              <a:buAutoNum type="arabicPeriod"/>
            </a:pPr>
            <a:r>
              <a:rPr lang="en-GB" sz="2800" dirty="0"/>
              <a:t>Low-loss (Ichiro variant) –KEK design.</a:t>
            </a:r>
          </a:p>
          <a:p>
            <a:pPr marL="457200" indent="-457200" algn="l">
              <a:buFont typeface="Wingdings" pitchFamily="2" charset="2"/>
              <a:buAutoNum type="arabicPeriod"/>
            </a:pPr>
            <a:r>
              <a:rPr lang="en-GB" sz="2800" dirty="0"/>
              <a:t>Z. Li’s redesign</a:t>
            </a:r>
          </a:p>
        </p:txBody>
      </p:sp>
      <p:sp>
        <p:nvSpPr>
          <p:cNvPr id="309251" name="Text Box 3"/>
          <p:cNvSpPr txBox="1">
            <a:spLocks noChangeArrowheads="1"/>
          </p:cNvSpPr>
          <p:nvPr/>
        </p:nvSpPr>
        <p:spPr bwMode="auto">
          <a:xfrm>
            <a:off x="0" y="234950"/>
            <a:ext cx="9144000" cy="1431925"/>
          </a:xfrm>
          <a:prstGeom prst="rect">
            <a:avLst/>
          </a:prstGeom>
          <a:solidFill>
            <a:schemeClr val="accent2"/>
          </a:solidFill>
          <a:ln w="9525">
            <a:noFill/>
            <a:miter lim="800000"/>
            <a:headEnd/>
            <a:tailEnd/>
          </a:ln>
          <a:effectLst/>
        </p:spPr>
        <p:txBody>
          <a:bodyPr>
            <a:spAutoFit/>
          </a:bodyPr>
          <a:lstStyle/>
          <a:p>
            <a:r>
              <a:rPr lang="en-GB" sz="4400">
                <a:solidFill>
                  <a:schemeClr val="bg1"/>
                </a:solidFill>
              </a:rPr>
              <a:t>1.0 Introduction to  Globalised Scattering Techniques</a:t>
            </a:r>
            <a:endParaRPr lang="en-US" sz="440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1119188" y="0"/>
            <a:ext cx="8024812" cy="1365250"/>
          </a:xfrm>
          <a:prstGeom prst="rect">
            <a:avLst/>
          </a:prstGeom>
          <a:solidFill>
            <a:schemeClr val="accent2"/>
          </a:solidFill>
          <a:ln w="9525">
            <a:noFill/>
            <a:round/>
            <a:headEnd/>
            <a:tailEnd/>
          </a:ln>
          <a:effectLst/>
        </p:spPr>
        <p:txBody>
          <a:bodyPr lIns="0" tIns="0" rIns="0" bIns="0" anchor="ctr">
            <a:spAutoFit/>
          </a:bodyPr>
          <a:lstStyle/>
          <a:p>
            <a:pPr marL="457200" indent="-457200" defTabSz="449263">
              <a:lnSpc>
                <a:spcPct val="112000"/>
              </a:lnSpc>
              <a:buFontTx/>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4000">
                <a:solidFill>
                  <a:schemeClr val="bg1"/>
                </a:solidFill>
                <a:latin typeface="Palatino Linotype" pitchFamily="18" charset="0"/>
              </a:rPr>
              <a:t>0 Cascaded Computation of EM Fields and Dispersion Relations</a:t>
            </a:r>
          </a:p>
        </p:txBody>
      </p:sp>
      <p:pic>
        <p:nvPicPr>
          <p:cNvPr id="310275" name="Picture 3" descr="Tesla_9cell_midmid_3039MHz_noaxes_EDIT"/>
          <p:cNvPicPr>
            <a:picLocks noChangeAspect="1" noChangeArrowheads="1"/>
          </p:cNvPicPr>
          <p:nvPr/>
        </p:nvPicPr>
        <p:blipFill>
          <a:blip r:embed="rId3"/>
          <a:srcRect/>
          <a:stretch>
            <a:fillRect/>
          </a:stretch>
        </p:blipFill>
        <p:spPr bwMode="auto">
          <a:xfrm>
            <a:off x="3049588" y="1763713"/>
            <a:ext cx="3260725" cy="1238250"/>
          </a:xfrm>
          <a:prstGeom prst="rect">
            <a:avLst/>
          </a:prstGeom>
          <a:noFill/>
          <a:ln w="9525">
            <a:noFill/>
            <a:miter lim="800000"/>
            <a:headEnd/>
            <a:tailEnd/>
          </a:ln>
        </p:spPr>
      </p:pic>
      <p:pic>
        <p:nvPicPr>
          <p:cNvPr id="310276" name="Picture 4"/>
          <p:cNvPicPr>
            <a:picLocks noChangeAspect="1" noChangeArrowheads="1"/>
          </p:cNvPicPr>
          <p:nvPr/>
        </p:nvPicPr>
        <p:blipFill>
          <a:blip r:embed="rId4"/>
          <a:srcRect/>
          <a:stretch>
            <a:fillRect/>
          </a:stretch>
        </p:blipFill>
        <p:spPr bwMode="auto">
          <a:xfrm>
            <a:off x="3276600" y="2911475"/>
            <a:ext cx="3168650" cy="1201738"/>
          </a:xfrm>
          <a:prstGeom prst="rect">
            <a:avLst/>
          </a:prstGeom>
          <a:noFill/>
          <a:ln w="9525">
            <a:noFill/>
            <a:miter lim="800000"/>
            <a:headEnd/>
            <a:tailEnd/>
          </a:ln>
        </p:spPr>
      </p:pic>
      <p:pic>
        <p:nvPicPr>
          <p:cNvPr id="310277" name="Picture 5" descr="Diagram 2"/>
          <p:cNvPicPr>
            <a:picLocks noChangeAspect="1" noChangeArrowheads="1"/>
          </p:cNvPicPr>
          <p:nvPr/>
        </p:nvPicPr>
        <p:blipFill>
          <a:blip r:embed="rId5"/>
          <a:srcRect/>
          <a:stretch>
            <a:fillRect/>
          </a:stretch>
        </p:blipFill>
        <p:spPr bwMode="auto">
          <a:xfrm>
            <a:off x="266700" y="1935163"/>
            <a:ext cx="2479675" cy="1609725"/>
          </a:xfrm>
          <a:prstGeom prst="rect">
            <a:avLst/>
          </a:prstGeom>
          <a:solidFill>
            <a:schemeClr val="bg1"/>
          </a:solidFill>
          <a:ln w="9525">
            <a:solidFill>
              <a:schemeClr val="bg1"/>
            </a:solidFill>
            <a:miter lim="800000"/>
            <a:headEnd/>
            <a:tailEnd/>
          </a:ln>
        </p:spPr>
      </p:pic>
      <p:sp>
        <p:nvSpPr>
          <p:cNvPr id="310278" name="Text Box 6"/>
          <p:cNvSpPr txBox="1">
            <a:spLocks noChangeArrowheads="1"/>
          </p:cNvSpPr>
          <p:nvPr/>
        </p:nvSpPr>
        <p:spPr bwMode="auto">
          <a:xfrm>
            <a:off x="6362700" y="1846263"/>
            <a:ext cx="2781300" cy="2289175"/>
          </a:xfrm>
          <a:prstGeom prst="rect">
            <a:avLst/>
          </a:prstGeom>
          <a:noFill/>
          <a:ln w="25400">
            <a:noFill/>
            <a:miter lim="800000"/>
            <a:headEnd/>
            <a:tailEnd/>
          </a:ln>
          <a:effectLst/>
        </p:spPr>
        <p:txBody>
          <a:bodyPr>
            <a:spAutoFit/>
          </a:bodyPr>
          <a:lstStyle/>
          <a:p>
            <a:pPr algn="l">
              <a:buFont typeface="Wingdings" pitchFamily="2" charset="2"/>
              <a:buChar char="Ø"/>
            </a:pPr>
            <a:r>
              <a:rPr lang="en-GB" u="sng"/>
              <a:t>Field distribution</a:t>
            </a:r>
            <a:r>
              <a:rPr lang="en-GB"/>
              <a:t> at interface enables rapid determination of fields and potentially trapped modes</a:t>
            </a:r>
            <a:br>
              <a:rPr lang="en-GB"/>
            </a:br>
            <a:endParaRPr lang="en-GB"/>
          </a:p>
          <a:p>
            <a:pPr algn="l">
              <a:buFont typeface="Wingdings" pitchFamily="2" charset="2"/>
              <a:buChar char="Ø"/>
            </a:pPr>
            <a:r>
              <a:rPr lang="en-GB"/>
              <a:t>Fields obtained from HFSS single cells cascaded</a:t>
            </a:r>
            <a:endParaRPr lang="en-US"/>
          </a:p>
        </p:txBody>
      </p:sp>
      <p:sp>
        <p:nvSpPr>
          <p:cNvPr id="310279" name="Text Box 7"/>
          <p:cNvSpPr txBox="1">
            <a:spLocks noChangeArrowheads="1"/>
          </p:cNvSpPr>
          <p:nvPr/>
        </p:nvSpPr>
        <p:spPr bwMode="auto">
          <a:xfrm>
            <a:off x="3711575" y="1703388"/>
            <a:ext cx="2265363" cy="336550"/>
          </a:xfrm>
          <a:prstGeom prst="rect">
            <a:avLst/>
          </a:prstGeom>
          <a:noFill/>
          <a:ln w="25400">
            <a:noFill/>
            <a:miter lim="800000"/>
            <a:headEnd/>
            <a:tailEnd/>
          </a:ln>
          <a:effectLst/>
        </p:spPr>
        <p:txBody>
          <a:bodyPr wrap="none">
            <a:spAutoFit/>
          </a:bodyPr>
          <a:lstStyle/>
          <a:p>
            <a:r>
              <a:rPr lang="en-GB" sz="1600"/>
              <a:t>HFSS 9-Cell Simulation</a:t>
            </a:r>
            <a:endParaRPr lang="en-US" sz="1600"/>
          </a:p>
        </p:txBody>
      </p:sp>
      <p:sp>
        <p:nvSpPr>
          <p:cNvPr id="310280" name="Text Box 8"/>
          <p:cNvSpPr txBox="1">
            <a:spLocks noChangeArrowheads="1"/>
          </p:cNvSpPr>
          <p:nvPr/>
        </p:nvSpPr>
        <p:spPr bwMode="auto">
          <a:xfrm>
            <a:off x="3513138" y="2698750"/>
            <a:ext cx="2520950" cy="336550"/>
          </a:xfrm>
          <a:prstGeom prst="rect">
            <a:avLst/>
          </a:prstGeom>
          <a:noFill/>
          <a:ln w="25400">
            <a:noFill/>
            <a:miter lim="800000"/>
            <a:headEnd/>
            <a:tailEnd/>
          </a:ln>
          <a:effectLst/>
        </p:spPr>
        <p:txBody>
          <a:bodyPr>
            <a:spAutoFit/>
          </a:bodyPr>
          <a:lstStyle/>
          <a:p>
            <a:r>
              <a:rPr lang="en-GB" sz="1600"/>
              <a:t>Cascaded Single-Cell E</a:t>
            </a:r>
            <a:r>
              <a:rPr lang="en-GB" sz="1600" baseline="-25000"/>
              <a:t>z</a:t>
            </a:r>
            <a:endParaRPr lang="en-US" sz="1600"/>
          </a:p>
        </p:txBody>
      </p:sp>
      <p:sp>
        <p:nvSpPr>
          <p:cNvPr id="310281" name="Text Box 9"/>
          <p:cNvSpPr txBox="1">
            <a:spLocks noChangeArrowheads="1"/>
          </p:cNvSpPr>
          <p:nvPr/>
        </p:nvSpPr>
        <p:spPr bwMode="auto">
          <a:xfrm>
            <a:off x="0" y="1724025"/>
            <a:ext cx="3309938" cy="336550"/>
          </a:xfrm>
          <a:prstGeom prst="rect">
            <a:avLst/>
          </a:prstGeom>
          <a:noFill/>
          <a:ln w="25400">
            <a:noFill/>
            <a:miter lim="800000"/>
            <a:headEnd/>
            <a:tailEnd/>
          </a:ln>
          <a:effectLst/>
        </p:spPr>
        <p:txBody>
          <a:bodyPr>
            <a:spAutoFit/>
          </a:bodyPr>
          <a:lstStyle/>
          <a:p>
            <a:r>
              <a:rPr lang="en-GB" sz="1600"/>
              <a:t>Field Calc. from S-Matrix</a:t>
            </a:r>
            <a:endParaRPr lang="en-US" sz="1600"/>
          </a:p>
        </p:txBody>
      </p:sp>
      <p:pic>
        <p:nvPicPr>
          <p:cNvPr id="310282" name="Picture 493" descr="Linac08_WN1"/>
          <p:cNvPicPr>
            <a:picLocks noChangeAspect="1" noChangeArrowheads="1"/>
          </p:cNvPicPr>
          <p:nvPr/>
        </p:nvPicPr>
        <p:blipFill>
          <a:blip r:embed="rId6"/>
          <a:srcRect/>
          <a:stretch>
            <a:fillRect/>
          </a:stretch>
        </p:blipFill>
        <p:spPr bwMode="auto">
          <a:xfrm>
            <a:off x="2306638" y="4114800"/>
            <a:ext cx="1768475" cy="1247775"/>
          </a:xfrm>
          <a:prstGeom prst="rect">
            <a:avLst/>
          </a:prstGeom>
          <a:noFill/>
          <a:ln w="9525">
            <a:noFill/>
            <a:miter lim="800000"/>
            <a:headEnd/>
            <a:tailEnd/>
          </a:ln>
        </p:spPr>
      </p:pic>
      <p:grpSp>
        <p:nvGrpSpPr>
          <p:cNvPr id="310283" name="Group 468"/>
          <p:cNvGrpSpPr>
            <a:grpSpLocks/>
          </p:cNvGrpSpPr>
          <p:nvPr/>
        </p:nvGrpSpPr>
        <p:grpSpPr bwMode="auto">
          <a:xfrm>
            <a:off x="257175" y="4881563"/>
            <a:ext cx="1873250" cy="935037"/>
            <a:chOff x="7478" y="9764"/>
            <a:chExt cx="1771" cy="1362"/>
          </a:xfrm>
        </p:grpSpPr>
        <p:graphicFrame>
          <p:nvGraphicFramePr>
            <p:cNvPr id="310284" name="Object 463"/>
            <p:cNvGraphicFramePr>
              <a:graphicFrameLocks noChangeAspect="1"/>
            </p:cNvGraphicFramePr>
            <p:nvPr/>
          </p:nvGraphicFramePr>
          <p:xfrm>
            <a:off x="7478" y="9764"/>
            <a:ext cx="1771" cy="300"/>
          </p:xfrm>
          <a:graphic>
            <a:graphicData uri="http://schemas.openxmlformats.org/presentationml/2006/ole">
              <mc:AlternateContent xmlns:mc="http://schemas.openxmlformats.org/markup-compatibility/2006">
                <mc:Choice xmlns:v="urn:schemas-microsoft-com:vml" Requires="v">
                  <p:oleObj spid="_x0000_s310921" name="Equation" r:id="rId7" imgW="1866600" imgH="317160" progId="Equation.3">
                    <p:embed/>
                  </p:oleObj>
                </mc:Choice>
                <mc:Fallback>
                  <p:oleObj name="Equation" r:id="rId7" imgW="1866600" imgH="317160" progId="Equation.3">
                    <p:embed/>
                    <p:pic>
                      <p:nvPicPr>
                        <p:cNvPr id="0" name="Object 46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78" y="9764"/>
                          <a:ext cx="1771" cy="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285" name="Object 464"/>
            <p:cNvGraphicFramePr>
              <a:graphicFrameLocks noChangeAspect="1"/>
            </p:cNvGraphicFramePr>
            <p:nvPr/>
          </p:nvGraphicFramePr>
          <p:xfrm>
            <a:off x="7490" y="10172"/>
            <a:ext cx="988" cy="228"/>
          </p:xfrm>
          <a:graphic>
            <a:graphicData uri="http://schemas.openxmlformats.org/presentationml/2006/ole">
              <mc:AlternateContent xmlns:mc="http://schemas.openxmlformats.org/markup-compatibility/2006">
                <mc:Choice xmlns:v="urn:schemas-microsoft-com:vml" Requires="v">
                  <p:oleObj spid="_x0000_s310922" name="Equation" r:id="rId9" imgW="1041120" imgH="241200" progId="Equation.3">
                    <p:embed/>
                  </p:oleObj>
                </mc:Choice>
                <mc:Fallback>
                  <p:oleObj name="Equation" r:id="rId9" imgW="1041120" imgH="241200" progId="Equation.3">
                    <p:embed/>
                    <p:pic>
                      <p:nvPicPr>
                        <p:cNvPr id="0" name="Object 46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90" y="10172"/>
                          <a:ext cx="988" cy="2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286" name="Object 465"/>
            <p:cNvGraphicFramePr>
              <a:graphicFrameLocks noChangeAspect="1"/>
            </p:cNvGraphicFramePr>
            <p:nvPr/>
          </p:nvGraphicFramePr>
          <p:xfrm>
            <a:off x="7484" y="10490"/>
            <a:ext cx="1711" cy="300"/>
          </p:xfrm>
          <a:graphic>
            <a:graphicData uri="http://schemas.openxmlformats.org/presentationml/2006/ole">
              <mc:AlternateContent xmlns:mc="http://schemas.openxmlformats.org/markup-compatibility/2006">
                <mc:Choice xmlns:v="urn:schemas-microsoft-com:vml" Requires="v">
                  <p:oleObj spid="_x0000_s310923" name="Equation" r:id="rId11" imgW="1803240" imgH="317160" progId="Equation.3">
                    <p:embed/>
                  </p:oleObj>
                </mc:Choice>
                <mc:Fallback>
                  <p:oleObj name="Equation" r:id="rId11" imgW="1803240" imgH="317160" progId="Equation.3">
                    <p:embed/>
                    <p:pic>
                      <p:nvPicPr>
                        <p:cNvPr id="0" name="Object 46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84" y="10490"/>
                          <a:ext cx="1711" cy="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287" name="Object 466"/>
            <p:cNvGraphicFramePr>
              <a:graphicFrameLocks noChangeAspect="1"/>
            </p:cNvGraphicFramePr>
            <p:nvPr/>
          </p:nvGraphicFramePr>
          <p:xfrm>
            <a:off x="7490" y="10898"/>
            <a:ext cx="1121" cy="228"/>
          </p:xfrm>
          <a:graphic>
            <a:graphicData uri="http://schemas.openxmlformats.org/presentationml/2006/ole">
              <mc:AlternateContent xmlns:mc="http://schemas.openxmlformats.org/markup-compatibility/2006">
                <mc:Choice xmlns:v="urn:schemas-microsoft-com:vml" Requires="v">
                  <p:oleObj spid="_x0000_s310924" name="Equation" r:id="rId13" imgW="1180800" imgH="241200" progId="Equation.3">
                    <p:embed/>
                  </p:oleObj>
                </mc:Choice>
                <mc:Fallback>
                  <p:oleObj name="Equation" r:id="rId13" imgW="1180800" imgH="241200" progId="Equation.3">
                    <p:embed/>
                    <p:pic>
                      <p:nvPicPr>
                        <p:cNvPr id="0" name="Object 46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90" y="10898"/>
                          <a:ext cx="1121" cy="2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310288" name="Object 476"/>
          <p:cNvGraphicFramePr>
            <a:graphicFrameLocks noChangeAspect="1"/>
          </p:cNvGraphicFramePr>
          <p:nvPr/>
        </p:nvGraphicFramePr>
        <p:xfrm>
          <a:off x="244475" y="4424363"/>
          <a:ext cx="1604963" cy="374650"/>
        </p:xfrm>
        <a:graphic>
          <a:graphicData uri="http://schemas.openxmlformats.org/presentationml/2006/ole">
            <mc:AlternateContent xmlns:mc="http://schemas.openxmlformats.org/markup-compatibility/2006">
              <mc:Choice xmlns:v="urn:schemas-microsoft-com:vml" Requires="v">
                <p:oleObj spid="_x0000_s310925" name="Equation" r:id="rId15" imgW="1993680" imgH="469800" progId="Equation.3">
                  <p:embed/>
                </p:oleObj>
              </mc:Choice>
              <mc:Fallback>
                <p:oleObj name="Equation" r:id="rId15" imgW="1993680" imgH="469800" progId="Equation.3">
                  <p:embed/>
                  <p:pic>
                    <p:nvPicPr>
                      <p:cNvPr id="0" name="Object 47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4475" y="4424363"/>
                        <a:ext cx="1604963" cy="37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289" name="Text Box 17"/>
          <p:cNvSpPr txBox="1">
            <a:spLocks noChangeArrowheads="1"/>
          </p:cNvSpPr>
          <p:nvPr/>
        </p:nvSpPr>
        <p:spPr bwMode="auto">
          <a:xfrm>
            <a:off x="0" y="6253163"/>
            <a:ext cx="2476500" cy="641350"/>
          </a:xfrm>
          <a:prstGeom prst="rect">
            <a:avLst/>
          </a:prstGeom>
          <a:noFill/>
          <a:ln w="9525">
            <a:noFill/>
            <a:miter lim="800000"/>
            <a:headEnd/>
            <a:tailEnd/>
          </a:ln>
          <a:effectLst/>
        </p:spPr>
        <p:txBody>
          <a:bodyPr wrap="none">
            <a:spAutoFit/>
          </a:bodyPr>
          <a:lstStyle/>
          <a:p>
            <a:pPr algn="l"/>
            <a:r>
              <a:rPr lang="en-GB" u="sng"/>
              <a:t>See Shinton and Jones, </a:t>
            </a:r>
          </a:p>
          <a:p>
            <a:pPr algn="l"/>
            <a:r>
              <a:rPr lang="en-GB" u="sng"/>
              <a:t>LINAC08.</a:t>
            </a:r>
            <a:endParaRPr lang="en-US" u="sng"/>
          </a:p>
        </p:txBody>
      </p:sp>
      <p:graphicFrame>
        <p:nvGraphicFramePr>
          <p:cNvPr id="310290" name="Object 446"/>
          <p:cNvGraphicFramePr>
            <a:graphicFrameLocks noGrp="1" noChangeAspect="1"/>
          </p:cNvGraphicFramePr>
          <p:nvPr>
            <p:ph/>
          </p:nvPr>
        </p:nvGraphicFramePr>
        <p:xfrm>
          <a:off x="323850" y="5922963"/>
          <a:ext cx="1498600" cy="374650"/>
        </p:xfrm>
        <a:graphic>
          <a:graphicData uri="http://schemas.openxmlformats.org/presentationml/2006/ole">
            <mc:AlternateContent xmlns:mc="http://schemas.openxmlformats.org/markup-compatibility/2006">
              <mc:Choice xmlns:v="urn:schemas-microsoft-com:vml" Requires="v">
                <p:oleObj spid="_x0000_s310926" name="Equation" r:id="rId17" imgW="2133360" imgH="533160" progId="Equation.3">
                  <p:embed/>
                </p:oleObj>
              </mc:Choice>
              <mc:Fallback>
                <p:oleObj name="Equation" r:id="rId17" imgW="2133360" imgH="533160" progId="Equation.3">
                  <p:embed/>
                  <p:pic>
                    <p:nvPicPr>
                      <p:cNvPr id="0" name="Object 44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3850" y="5922963"/>
                        <a:ext cx="1498600" cy="37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291" name="Text Box 19"/>
          <p:cNvSpPr txBox="1">
            <a:spLocks noChangeArrowheads="1"/>
          </p:cNvSpPr>
          <p:nvPr/>
        </p:nvSpPr>
        <p:spPr bwMode="auto">
          <a:xfrm>
            <a:off x="4141788" y="4313238"/>
            <a:ext cx="4384675" cy="2289175"/>
          </a:xfrm>
          <a:prstGeom prst="rect">
            <a:avLst/>
          </a:prstGeom>
          <a:noFill/>
          <a:ln w="25400">
            <a:noFill/>
            <a:miter lim="800000"/>
            <a:headEnd/>
            <a:tailEnd/>
          </a:ln>
          <a:effectLst/>
        </p:spPr>
        <p:txBody>
          <a:bodyPr>
            <a:spAutoFit/>
          </a:bodyPr>
          <a:lstStyle/>
          <a:p>
            <a:pPr algn="l">
              <a:buFont typeface="Wingdings" pitchFamily="2" charset="2"/>
              <a:buChar char="Ø"/>
            </a:pPr>
            <a:r>
              <a:rPr lang="en-GB" u="sng"/>
              <a:t>Dispersion Calculations</a:t>
            </a:r>
            <a:r>
              <a:rPr lang="en-GB"/>
              <a:t> via GSM enables efficient characterisation of cavities</a:t>
            </a:r>
            <a:br>
              <a:rPr lang="en-GB"/>
            </a:br>
            <a:endParaRPr lang="en-GB"/>
          </a:p>
          <a:p>
            <a:pPr algn="l">
              <a:buFont typeface="Wingdings" pitchFamily="2" charset="2"/>
              <a:buChar char="Ø"/>
            </a:pPr>
            <a:r>
              <a:rPr lang="en-GB" u="sng"/>
              <a:t>Bethe hole perturbation</a:t>
            </a:r>
            <a:r>
              <a:rPr lang="en-GB"/>
              <a:t> coupling formulation investigated for X-band structures.  Good agreement for a limited cells (thin iris approx)</a:t>
            </a:r>
            <a:endParaRPr lang="en-US"/>
          </a:p>
        </p:txBody>
      </p:sp>
      <p:pic>
        <p:nvPicPr>
          <p:cNvPr id="310292" name="Picture 20"/>
          <p:cNvPicPr>
            <a:picLocks noChangeAspect="1" noChangeArrowheads="1"/>
          </p:cNvPicPr>
          <p:nvPr/>
        </p:nvPicPr>
        <p:blipFill>
          <a:blip r:embed="rId19"/>
          <a:srcRect/>
          <a:stretch>
            <a:fillRect/>
          </a:stretch>
        </p:blipFill>
        <p:spPr bwMode="auto">
          <a:xfrm>
            <a:off x="2220913" y="5310188"/>
            <a:ext cx="1689100" cy="12652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FF0000"/>
          </a:solidFill>
          <a:prstDash val="solid"/>
          <a:round/>
          <a:headEnd type="none" w="med" len="med"/>
          <a:tailEnd type="stealth"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accent2"/>
            </a:solidFill>
            <a:effectLst/>
            <a:latin typeface="Times New Roman" pitchFamily="18" charset="0"/>
          </a:defRPr>
        </a:defPPr>
      </a:lstStyle>
    </a:spDef>
    <a:lnDef>
      <a:spPr bwMode="auto">
        <a:xfrm>
          <a:off x="0" y="0"/>
          <a:ext cx="1" cy="1"/>
        </a:xfrm>
        <a:custGeom>
          <a:avLst/>
          <a:gdLst/>
          <a:ahLst/>
          <a:cxnLst/>
          <a:rect l="0" t="0" r="0" b="0"/>
          <a:pathLst/>
        </a:custGeom>
        <a:noFill/>
        <a:ln w="25400" cap="flat" cmpd="sng" algn="ctr">
          <a:solidFill>
            <a:srgbClr val="FF0000"/>
          </a:solidFill>
          <a:prstDash val="solid"/>
          <a:round/>
          <a:headEnd type="none" w="med" len="med"/>
          <a:tailEnd type="stealth"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accent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49779</TotalTime>
  <Words>4142</Words>
  <Application>Microsoft Office PowerPoint</Application>
  <PresentationFormat>On-screen Show (4:3)</PresentationFormat>
  <Paragraphs>648</Paragraphs>
  <Slides>62</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62</vt:i4>
      </vt:variant>
    </vt:vector>
  </HeadingPairs>
  <TitlesOfParts>
    <vt:vector size="66" baseType="lpstr">
      <vt:lpstr>Default Design</vt:lpstr>
      <vt:lpstr>Equation</vt:lpstr>
      <vt:lpstr>Picture</vt:lpstr>
      <vt:lpstr>Équation</vt:lpstr>
      <vt:lpstr>HOMs in ESS Cavities:  Spoke and Elliptical Work Proposed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 Signal (1st and 2nd Dipole Bands)</vt:lpstr>
      <vt:lpstr>PowerPoint Presentation</vt:lpstr>
      <vt:lpstr>5th Dipole Cavity Band</vt:lpstr>
      <vt:lpstr>PowerPoint Presentation</vt:lpstr>
      <vt:lpstr>Direct Linear Regression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High-β cavity RF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R.M. Jones</dc:creator>
  <cp:lastModifiedBy>rmj</cp:lastModifiedBy>
  <cp:revision>917</cp:revision>
  <dcterms:created xsi:type="dcterms:W3CDTF">2003-06-22T02:36:25Z</dcterms:created>
  <dcterms:modified xsi:type="dcterms:W3CDTF">2011-09-22T12:38:13Z</dcterms:modified>
</cp:coreProperties>
</file>