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6" r:id="rId3"/>
    <p:sldId id="307" r:id="rId4"/>
    <p:sldId id="311" r:id="rId5"/>
    <p:sldId id="31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MS UI Gothic" pitchFamily="34" charset="-128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MS UI Gothic" pitchFamily="34" charset="-128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MS UI Gothic" pitchFamily="34" charset="-128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MS UI Gothic" pitchFamily="34" charset="-128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MS UI Gothic" pitchFamily="34" charset="-128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MS UI Gothic" pitchFamily="34" charset="-128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MS UI Gothic" pitchFamily="34" charset="-128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MS UI Gothic" pitchFamily="34" charset="-128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MS UI Gothic" pitchFamily="34" charset="-128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CC0000"/>
    <a:srgbClr val="006699"/>
    <a:srgbClr val="009999"/>
    <a:srgbClr val="008080"/>
    <a:srgbClr val="FF3399"/>
    <a:srgbClr val="FF0000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73" autoAdjust="0"/>
    <p:restoredTop sz="96815" autoAdjust="0"/>
  </p:normalViewPr>
  <p:slideViewPr>
    <p:cSldViewPr>
      <p:cViewPr varScale="1">
        <p:scale>
          <a:sx n="88" d="100"/>
          <a:sy n="88" d="100"/>
        </p:scale>
        <p:origin x="-400" y="-112"/>
      </p:cViewPr>
      <p:guideLst>
        <p:guide orient="horz" pos="2160"/>
        <p:guide pos="41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E9AE3-9746-4555-8AC0-73DD40C83E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04712-FCBF-4699-A137-193893FD9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5F952-2564-432A-9202-A850FB332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35D02-F5C5-4654-9EA3-176C9446AB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4DCE3-A85E-4BBE-9251-ADFE5F55CF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594EF-CF69-47FC-A61B-7663A35295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79489-BE48-4B40-8195-8C755304AB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8F95C-99DE-4F8E-8ABD-DC04FF0C07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8BCFB-F96B-472C-8817-BDD8B1817C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8AFE5-9990-4F4A-A91D-23A390DE7F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5F031-9459-4B97-8581-A49221E4CB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1558450-1B36-4731-AC59-3EC57BEB60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647700" y="5429598"/>
            <a:ext cx="7848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 smtClean="0">
                <a:solidFill>
                  <a:srgbClr val="00B2AE"/>
                </a:solidFill>
                <a:latin typeface="Lucida Sans Unicode" pitchFamily="34" charset="0"/>
              </a:rPr>
              <a:t>ESS, 22 September 2011</a:t>
            </a:r>
            <a:endParaRPr lang="en-GB" sz="1800" b="1">
              <a:solidFill>
                <a:srgbClr val="00B2AE"/>
              </a:solidFill>
              <a:latin typeface="Lucida Sans Unicode" pitchFamily="34" charset="0"/>
            </a:endParaRPr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647700" y="3586510"/>
            <a:ext cx="7848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v-SE" sz="2600" b="1">
                <a:solidFill>
                  <a:srgbClr val="006699"/>
                </a:solidFill>
                <a:latin typeface="Lucida Sans Unicode" pitchFamily="34" charset="0"/>
              </a:rPr>
              <a:t>Håkan </a:t>
            </a:r>
            <a:r>
              <a:rPr lang="sv-SE" sz="2600" b="1" smtClean="0">
                <a:solidFill>
                  <a:srgbClr val="006699"/>
                </a:solidFill>
                <a:latin typeface="Lucida Sans Unicode" pitchFamily="34" charset="0"/>
              </a:rPr>
              <a:t>Danared</a:t>
            </a:r>
            <a:endParaRPr lang="sv-SE" sz="2600" b="1">
              <a:solidFill>
                <a:srgbClr val="006699"/>
              </a:solidFill>
              <a:latin typeface="Lucida Sans Unicode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sv-SE" sz="2000" b="1" smtClean="0">
                <a:solidFill>
                  <a:srgbClr val="006699"/>
                </a:solidFill>
                <a:latin typeface="Lucida Sans Unicode" pitchFamily="34" charset="0"/>
              </a:rPr>
              <a:t>European Spallation Source</a:t>
            </a:r>
            <a:endParaRPr lang="sv-SE" sz="2000" b="1">
              <a:solidFill>
                <a:srgbClr val="006699"/>
              </a:solidFill>
              <a:latin typeface="Lucida Sans Unicode" pitchFamily="34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647700" y="1268760"/>
            <a:ext cx="784860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5400" b="1" smtClean="0">
                <a:solidFill>
                  <a:srgbClr val="FF3399"/>
                </a:solidFill>
                <a:latin typeface="Lucida Sans Unicode" pitchFamily="34" charset="0"/>
              </a:rPr>
              <a:t>Time Structure of the</a:t>
            </a:r>
            <a:br>
              <a:rPr lang="en-US" sz="5400" b="1" smtClean="0">
                <a:solidFill>
                  <a:srgbClr val="FF3399"/>
                </a:solidFill>
                <a:latin typeface="Lucida Sans Unicode" pitchFamily="34" charset="0"/>
              </a:rPr>
            </a:br>
            <a:r>
              <a:rPr lang="en-US" sz="5400" b="1" smtClean="0">
                <a:solidFill>
                  <a:srgbClr val="FF3399"/>
                </a:solidFill>
                <a:latin typeface="Lucida Sans Unicode" pitchFamily="34" charset="0"/>
              </a:rPr>
              <a:t>ESS Proton Beam</a:t>
            </a:r>
            <a:endParaRPr lang="en-GB" sz="5400" b="1">
              <a:solidFill>
                <a:srgbClr val="FF3399"/>
              </a:solidFill>
              <a:latin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Text Box 3"/>
          <p:cNvSpPr txBox="1">
            <a:spLocks noChangeArrowheads="1"/>
          </p:cNvSpPr>
          <p:nvPr/>
        </p:nvSpPr>
        <p:spPr bwMode="auto">
          <a:xfrm>
            <a:off x="683568" y="685800"/>
            <a:ext cx="78488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smtClean="0">
                <a:solidFill>
                  <a:srgbClr val="006699"/>
                </a:solidFill>
                <a:latin typeface="Lucida Sans Unicode" pitchFamily="34" charset="0"/>
              </a:rPr>
              <a:t>Main Parameters of ESS Proton Linac</a:t>
            </a:r>
            <a:endParaRPr lang="en-US" sz="2800" b="1">
              <a:solidFill>
                <a:srgbClr val="006699"/>
              </a:solidFill>
              <a:latin typeface="Lucida Sans Unicode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67644" y="1485162"/>
            <a:ext cx="6408712" cy="1032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608645"/>
              </p:ext>
            </p:extLst>
          </p:nvPr>
        </p:nvGraphicFramePr>
        <p:xfrm>
          <a:off x="1691680" y="4437112"/>
          <a:ext cx="5760640" cy="1562202"/>
        </p:xfrm>
        <a:graphic>
          <a:graphicData uri="http://schemas.openxmlformats.org/drawingml/2006/table">
            <a:tbl>
              <a:tblPr firstRow="1">
                <a:tableStyleId>{FABFCF23-3B69-468F-B69F-88F6DE6A72F2}</a:tableStyleId>
              </a:tblPr>
              <a:tblGrid>
                <a:gridCol w="1876483"/>
                <a:gridCol w="648866"/>
                <a:gridCol w="713066"/>
                <a:gridCol w="584666"/>
                <a:gridCol w="723155"/>
                <a:gridCol w="574576"/>
                <a:gridCol w="639828"/>
              </a:tblGrid>
              <a:tr h="105887"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Section</a:t>
                      </a:r>
                    </a:p>
                  </a:txBody>
                  <a:tcPr marL="20713" marR="20713" marT="10589" marB="10589">
                    <a:solidFill>
                      <a:srgbClr val="0033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Lab</a:t>
                      </a:r>
                    </a:p>
                  </a:txBody>
                  <a:tcPr marL="20713" marR="20713" marT="10589" marB="10589">
                    <a:solidFill>
                      <a:srgbClr val="0033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Energy</a:t>
                      </a:r>
                      <a:r>
                        <a:rPr lang="en-US" sz="1000" baseline="-25000">
                          <a:latin typeface="Lucida Sans Unicode"/>
                          <a:cs typeface="Lucida Sans Unicode"/>
                        </a:rPr>
                        <a:t>out</a:t>
                      </a:r>
                    </a:p>
                  </a:txBody>
                  <a:tcPr marL="20713" marR="20713" marT="10589" marB="10589">
                    <a:solidFill>
                      <a:srgbClr val="0033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Beta</a:t>
                      </a:r>
                      <a:r>
                        <a:rPr lang="en-US" sz="1000" baseline="-25000">
                          <a:latin typeface="Lucida Sans Unicode"/>
                          <a:cs typeface="Lucida Sans Unicode"/>
                        </a:rPr>
                        <a:t>out</a:t>
                      </a:r>
                    </a:p>
                  </a:txBody>
                  <a:tcPr marL="20713" marR="20713" marT="10589" marB="10589">
                    <a:solidFill>
                      <a:srgbClr val="0033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Length</a:t>
                      </a:r>
                    </a:p>
                  </a:txBody>
                  <a:tcPr marL="20713" marR="20713" marT="10589" marB="10589">
                    <a:solidFill>
                      <a:srgbClr val="0033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Temp</a:t>
                      </a:r>
                    </a:p>
                  </a:txBody>
                  <a:tcPr marL="20713" marR="20713" marT="10589" marB="10589">
                    <a:solidFill>
                      <a:srgbClr val="0033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Freq</a:t>
                      </a:r>
                    </a:p>
                  </a:txBody>
                  <a:tcPr marL="20713" marR="20713" marT="10589" marB="10589">
                    <a:solidFill>
                      <a:srgbClr val="0033D5"/>
                    </a:solidFill>
                  </a:tcPr>
                </a:tc>
              </a:tr>
              <a:tr h="105887"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Ion source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Catania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75 keV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0.01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2.5 m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300</a:t>
                      </a:r>
                      <a:r>
                        <a:rPr lang="en-US" sz="1000" baseline="0">
                          <a:latin typeface="Lucida Sans Unicode"/>
                          <a:cs typeface="Lucida Sans Unicode"/>
                        </a:rPr>
                        <a:t> K</a:t>
                      </a:r>
                      <a:endParaRPr lang="en-US" sz="1000">
                        <a:latin typeface="Lucida Sans Unicode"/>
                        <a:cs typeface="Lucida Sans Unicode"/>
                      </a:endParaRP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-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</a:tr>
              <a:tr h="105887"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RFQ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Saclay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3 MeV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0.08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4.7 m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300 K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352 MHz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</a:tr>
              <a:tr h="105887"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MEBT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Bilbao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3 MeV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0.08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2.5 m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300 K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352 MHz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</a:tr>
              <a:tr h="105887"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DTL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Legnaro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50 MeV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0.31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19</a:t>
                      </a:r>
                      <a:r>
                        <a:rPr lang="en-US" sz="1000" baseline="0">
                          <a:latin typeface="Lucida Sans Unicode"/>
                          <a:cs typeface="Lucida Sans Unicode"/>
                        </a:rPr>
                        <a:t> m</a:t>
                      </a:r>
                      <a:endParaRPr lang="en-US" sz="1000">
                        <a:latin typeface="Lucida Sans Unicode"/>
                        <a:cs typeface="Lucida Sans Unicode"/>
                      </a:endParaRP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300 K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352 MHz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</a:tr>
              <a:tr h="12000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Spokes, </a:t>
                      </a:r>
                      <a:r>
                        <a:rPr lang="en-US" sz="1000" i="1">
                          <a:latin typeface="Lucida Sans Unicode"/>
                          <a:cs typeface="Lucida Sans Unicode"/>
                        </a:rPr>
                        <a:t>β</a:t>
                      </a:r>
                      <a:r>
                        <a:rPr lang="en-US" sz="1000" baseline="-19000">
                          <a:latin typeface="Lucida Sans Unicode"/>
                          <a:cs typeface="Lucida Sans Unicode"/>
                        </a:rPr>
                        <a:t>opt</a:t>
                      </a:r>
                      <a:r>
                        <a:rPr lang="en-US" sz="1000" baseline="0">
                          <a:latin typeface="Lucida Sans Unicode"/>
                          <a:cs typeface="Lucida Sans Unicode"/>
                        </a:rPr>
                        <a:t> = </a:t>
                      </a:r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0.50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Orsay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188 MeV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0.55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58 m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2 K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352 MHz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</a:tr>
              <a:tr h="120006"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Ellipticals, </a:t>
                      </a:r>
                      <a:r>
                        <a:rPr lang="en-US" sz="1000" i="1">
                          <a:latin typeface="Lucida Sans Unicode"/>
                          <a:cs typeface="Lucida Sans Unicode"/>
                        </a:rPr>
                        <a:t>β</a:t>
                      </a:r>
                      <a:r>
                        <a:rPr lang="en-US" sz="1000" baseline="-19000">
                          <a:latin typeface="Lucida Sans Unicode"/>
                          <a:cs typeface="Lucida Sans Unicode"/>
                        </a:rPr>
                        <a:t>g</a:t>
                      </a:r>
                      <a:r>
                        <a:rPr lang="en-US" sz="1000" baseline="0">
                          <a:latin typeface="Lucida Sans Unicode"/>
                          <a:cs typeface="Lucida Sans Unicode"/>
                        </a:rPr>
                        <a:t> = </a:t>
                      </a:r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0.70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Saclay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606 MeV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0.79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108</a:t>
                      </a:r>
                      <a:r>
                        <a:rPr lang="en-US" sz="1000" baseline="0">
                          <a:latin typeface="Lucida Sans Unicode"/>
                          <a:cs typeface="Lucida Sans Unicode"/>
                        </a:rPr>
                        <a:t> m</a:t>
                      </a:r>
                      <a:endParaRPr lang="en-US" sz="1000">
                        <a:latin typeface="Lucida Sans Unicode"/>
                        <a:cs typeface="Lucida Sans Unicode"/>
                      </a:endParaRP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2 K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704 MHz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</a:tr>
              <a:tr h="12000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Ellipticals, </a:t>
                      </a:r>
                      <a:r>
                        <a:rPr lang="en-US" sz="1000" i="1">
                          <a:latin typeface="Lucida Sans Unicode"/>
                          <a:cs typeface="Lucida Sans Unicode"/>
                        </a:rPr>
                        <a:t>β</a:t>
                      </a:r>
                      <a:r>
                        <a:rPr lang="en-US" sz="1000" baseline="-19000">
                          <a:latin typeface="Lucida Sans Unicode"/>
                          <a:cs typeface="Lucida Sans Unicode"/>
                        </a:rPr>
                        <a:t>g</a:t>
                      </a:r>
                      <a:r>
                        <a:rPr lang="en-US" sz="1000" baseline="0">
                          <a:latin typeface="Lucida Sans Unicode"/>
                          <a:cs typeface="Lucida Sans Unicode"/>
                        </a:rPr>
                        <a:t> = </a:t>
                      </a:r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0.90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Saclay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2500 MeV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0.96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196 m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2 K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704 MHz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</a:tr>
              <a:tr h="105887"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HEBT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Århus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2500 MeV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0.96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100</a:t>
                      </a:r>
                      <a:r>
                        <a:rPr lang="en-US" sz="1000" baseline="0">
                          <a:latin typeface="Lucida Sans Unicode"/>
                          <a:cs typeface="Lucida Sans Unicode"/>
                        </a:rPr>
                        <a:t> m hor</a:t>
                      </a:r>
                      <a:endParaRPr lang="en-US" sz="1000">
                        <a:latin typeface="Lucida Sans Unicode"/>
                        <a:cs typeface="Lucida Sans Unicode"/>
                      </a:endParaRP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300 K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-</a:t>
                      </a:r>
                    </a:p>
                  </a:txBody>
                  <a:tcPr marL="20713" marR="20713" marT="10589" marB="10589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893534"/>
              </p:ext>
            </p:extLst>
          </p:nvPr>
        </p:nvGraphicFramePr>
        <p:xfrm>
          <a:off x="1691680" y="2708920"/>
          <a:ext cx="3312368" cy="1368152"/>
        </p:xfrm>
        <a:graphic>
          <a:graphicData uri="http://schemas.openxmlformats.org/drawingml/2006/table">
            <a:tbl>
              <a:tblPr firstRow="1"/>
              <a:tblGrid>
                <a:gridCol w="2304256"/>
                <a:gridCol w="508132"/>
                <a:gridCol w="499980"/>
              </a:tblGrid>
              <a:tr h="1710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solidFill>
                            <a:schemeClr val="bg1"/>
                          </a:solidFill>
                          <a:latin typeface="Lucida Sans Unicode"/>
                          <a:cs typeface="Lucida Sans Unicode"/>
                        </a:rPr>
                        <a:t>Top-Level</a:t>
                      </a:r>
                      <a:r>
                        <a:rPr lang="en-US" sz="1000" baseline="0">
                          <a:solidFill>
                            <a:schemeClr val="bg1"/>
                          </a:solidFill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lang="en-US" sz="1000">
                          <a:solidFill>
                            <a:schemeClr val="bg1"/>
                          </a:solidFill>
                          <a:latin typeface="Lucida Sans Unicode"/>
                          <a:cs typeface="Lucida Sans Unicode"/>
                        </a:rPr>
                        <a:t>Parameters</a:t>
                      </a:r>
                    </a:p>
                  </a:txBody>
                  <a:tcPr marL="36000" marR="36000" marT="0" marB="0">
                    <a:lnL w="12700" cmpd="sng">
                      <a:solidFill>
                        <a:srgbClr val="AAE2CA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solidFill>
                            <a:schemeClr val="bg1"/>
                          </a:solidFill>
                          <a:latin typeface="Lucida Sans Unicode"/>
                          <a:cs typeface="Lucida Sans Unicode"/>
                        </a:rPr>
                        <a:t>Unit</a:t>
                      </a:r>
                    </a:p>
                  </a:txBody>
                  <a:tcPr marL="36000" marR="3600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solidFill>
                            <a:schemeClr val="bg1"/>
                          </a:solidFill>
                          <a:latin typeface="Lucida Sans Unicode"/>
                          <a:cs typeface="Lucida Sans Unicode"/>
                        </a:rPr>
                        <a:t>Value</a:t>
                      </a:r>
                    </a:p>
                  </a:txBody>
                  <a:tcPr marL="36000" marR="36000" marT="0" marB="0">
                    <a:lnL>
                      <a:noFill/>
                    </a:lnL>
                    <a:lnR w="12700" cmpd="sng">
                      <a:solidFill>
                        <a:srgbClr val="AAE2CA"/>
                      </a:solidFill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D5"/>
                    </a:solidFill>
                  </a:tcPr>
                </a:tc>
              </a:tr>
              <a:tr h="1710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Average beam</a:t>
                      </a:r>
                      <a:r>
                        <a:rPr lang="en-US" sz="1000" baseline="0">
                          <a:latin typeface="Lucida Sans Unicode"/>
                          <a:cs typeface="Lucida Sans Unicode"/>
                        </a:rPr>
                        <a:t> power</a:t>
                      </a:r>
                      <a:endParaRPr lang="en-US" sz="1000">
                        <a:latin typeface="Lucida Sans Unicode"/>
                        <a:cs typeface="Lucida Sans Unicode"/>
                      </a:endParaRPr>
                    </a:p>
                  </a:txBody>
                  <a:tcPr marL="36000" marR="36000" marT="0" marB="0">
                    <a:lnL w="12700" cmpd="sng">
                      <a:solidFill>
                        <a:srgbClr val="AAE2CA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MW</a:t>
                      </a:r>
                    </a:p>
                  </a:txBody>
                  <a:tcPr marL="36000" marR="3600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5</a:t>
                      </a:r>
                    </a:p>
                  </a:txBody>
                  <a:tcPr marL="36000" marR="36000" marT="0" marB="0">
                    <a:lnL>
                      <a:noFill/>
                    </a:lnL>
                    <a:lnR w="12700" cmpd="sng">
                      <a:solidFill>
                        <a:srgbClr val="AAE2CA"/>
                      </a:solidFill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710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Proton kinetic energy</a:t>
                      </a:r>
                    </a:p>
                  </a:txBody>
                  <a:tcPr marL="36000" marR="36000" marT="0" marB="0">
                    <a:lnL w="12700" cmpd="sng">
                      <a:solidFill>
                        <a:srgbClr val="AAE2CA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GeV</a:t>
                      </a:r>
                    </a:p>
                  </a:txBody>
                  <a:tcPr marL="36000" marR="3600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2.5</a:t>
                      </a:r>
                    </a:p>
                  </a:txBody>
                  <a:tcPr marL="36000" marR="36000" marT="0" marB="0">
                    <a:lnL>
                      <a:noFill/>
                    </a:lnL>
                    <a:lnR w="12700" cmpd="sng">
                      <a:solidFill>
                        <a:srgbClr val="AAE2CA"/>
                      </a:solidFill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710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Average</a:t>
                      </a:r>
                      <a:r>
                        <a:rPr lang="en-US" sz="1000" baseline="0">
                          <a:latin typeface="Lucida Sans Unicode"/>
                          <a:cs typeface="Lucida Sans Unicode"/>
                        </a:rPr>
                        <a:t> macro-pulse current</a:t>
                      </a:r>
                      <a:endParaRPr lang="en-US" sz="1000">
                        <a:latin typeface="Lucida Sans Unicode"/>
                        <a:cs typeface="Lucida Sans Unicode"/>
                      </a:endParaRPr>
                    </a:p>
                  </a:txBody>
                  <a:tcPr marL="36000" marR="36000" marT="0" marB="0">
                    <a:lnL w="12700" cmpd="sng">
                      <a:solidFill>
                        <a:srgbClr val="AAE2CA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mA</a:t>
                      </a:r>
                    </a:p>
                  </a:txBody>
                  <a:tcPr marL="36000" marR="3600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50</a:t>
                      </a:r>
                    </a:p>
                  </a:txBody>
                  <a:tcPr marL="36000" marR="36000" marT="0" marB="0">
                    <a:lnL>
                      <a:noFill/>
                    </a:lnL>
                    <a:lnR w="12700" cmpd="sng">
                      <a:solidFill>
                        <a:srgbClr val="AAE2CA"/>
                      </a:solidFill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710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Macro-pulse</a:t>
                      </a:r>
                      <a:r>
                        <a:rPr lang="en-US" sz="1000" baseline="0">
                          <a:latin typeface="Lucida Sans Unicode"/>
                          <a:cs typeface="Lucida Sans Unicode"/>
                        </a:rPr>
                        <a:t> length</a:t>
                      </a:r>
                      <a:endParaRPr lang="en-US" sz="1000">
                        <a:latin typeface="Lucida Sans Unicode"/>
                        <a:cs typeface="Lucida Sans Unicode"/>
                      </a:endParaRPr>
                    </a:p>
                  </a:txBody>
                  <a:tcPr marL="36000" marR="36000" marT="0" marB="0">
                    <a:lnL w="12700" cmpd="sng">
                      <a:solidFill>
                        <a:srgbClr val="AAE2CA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ms</a:t>
                      </a:r>
                    </a:p>
                  </a:txBody>
                  <a:tcPr marL="36000" marR="3600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2.86</a:t>
                      </a:r>
                    </a:p>
                  </a:txBody>
                  <a:tcPr marL="36000" marR="36000" marT="0" marB="0">
                    <a:lnL>
                      <a:noFill/>
                    </a:lnL>
                    <a:lnR w="12700" cmpd="sng">
                      <a:solidFill>
                        <a:srgbClr val="AAE2CA"/>
                      </a:solidFill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710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Pulse-repetition rate</a:t>
                      </a:r>
                    </a:p>
                  </a:txBody>
                  <a:tcPr marL="36000" marR="36000" marT="0" marB="0">
                    <a:lnL w="12700" cmpd="sng">
                      <a:solidFill>
                        <a:srgbClr val="AAE2CA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Hz</a:t>
                      </a:r>
                    </a:p>
                  </a:txBody>
                  <a:tcPr marL="36000" marR="3600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14</a:t>
                      </a:r>
                    </a:p>
                  </a:txBody>
                  <a:tcPr marL="36000" marR="36000" marT="0" marB="0">
                    <a:lnL>
                      <a:noFill/>
                    </a:lnL>
                    <a:lnR w="12700" cmpd="sng">
                      <a:solidFill>
                        <a:srgbClr val="AAE2CA"/>
                      </a:solidFill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710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Maximum cavity surface field</a:t>
                      </a:r>
                    </a:p>
                  </a:txBody>
                  <a:tcPr marL="36000" marR="36000" marT="0" marB="0">
                    <a:lnL w="12700" cmpd="sng">
                      <a:solidFill>
                        <a:srgbClr val="AAE2CA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MV/m</a:t>
                      </a:r>
                    </a:p>
                  </a:txBody>
                  <a:tcPr marL="36000" marR="3600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40</a:t>
                      </a:r>
                    </a:p>
                  </a:txBody>
                  <a:tcPr marL="36000" marR="36000" marT="0" marB="0">
                    <a:lnL>
                      <a:noFill/>
                    </a:lnL>
                    <a:lnR w="12700" cmpd="sng">
                      <a:solidFill>
                        <a:srgbClr val="AAE2CA"/>
                      </a:solidFill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710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Maximum linac length</a:t>
                      </a:r>
                    </a:p>
                  </a:txBody>
                  <a:tcPr marL="36000" marR="36000" marT="0" marB="0">
                    <a:lnL w="12700" cmpd="sng">
                      <a:solidFill>
                        <a:srgbClr val="AAE2CA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m</a:t>
                      </a:r>
                    </a:p>
                  </a:txBody>
                  <a:tcPr marL="36000" marR="36000" marT="0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Lucida Grande"/>
                          <a:ea typeface="ヒラギノ角ゴ ProN W6"/>
                          <a:cs typeface="ヒラギノ角ゴ ProN W6"/>
                        </a:defRPr>
                      </a:lvl9pPr>
                    </a:lstStyle>
                    <a:p>
                      <a:r>
                        <a:rPr lang="en-US" sz="1000">
                          <a:latin typeface="Lucida Sans Unicode"/>
                          <a:cs typeface="Lucida Sans Unicode"/>
                        </a:rPr>
                        <a:t>392</a:t>
                      </a:r>
                    </a:p>
                  </a:txBody>
                  <a:tcPr marL="36000" marR="36000" marT="0" marB="0">
                    <a:lnL>
                      <a:noFill/>
                    </a:lnL>
                    <a:lnR w="12700" cmpd="sng">
                      <a:solidFill>
                        <a:srgbClr val="AAE2CA"/>
                      </a:solidFill>
                    </a:lnR>
                    <a:lnT w="12700" cmpd="sng">
                      <a:solidFill>
                        <a:srgbClr val="AAE2CA"/>
                      </a:solidFill>
                    </a:lnT>
                    <a:lnB w="12700" cmpd="sng">
                      <a:solidFill>
                        <a:srgbClr val="AAE2CA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476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Text Box 3"/>
          <p:cNvSpPr txBox="1">
            <a:spLocks noChangeArrowheads="1"/>
          </p:cNvSpPr>
          <p:nvPr/>
        </p:nvSpPr>
        <p:spPr bwMode="auto">
          <a:xfrm>
            <a:off x="683568" y="685800"/>
            <a:ext cx="78488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smtClean="0">
                <a:solidFill>
                  <a:srgbClr val="006699"/>
                </a:solidFill>
                <a:latin typeface="Lucida Sans Unicode" pitchFamily="34" charset="0"/>
              </a:rPr>
              <a:t>Proton Pulse Structure - Basic</a:t>
            </a:r>
            <a:endParaRPr lang="en-US" sz="2800" b="1">
              <a:solidFill>
                <a:srgbClr val="006699"/>
              </a:solidFill>
              <a:latin typeface="Lucida Sans Unicode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1331640" y="3834913"/>
            <a:ext cx="576064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5334000">
              <a:spcBef>
                <a:spcPct val="20000"/>
              </a:spcBef>
              <a:spcAft>
                <a:spcPts val="1200"/>
              </a:spcAft>
              <a:tabLst>
                <a:tab pos="179388" algn="l"/>
              </a:tabLst>
            </a:pPr>
            <a:r>
              <a:rPr lang="en-US" sz="1400">
                <a:solidFill>
                  <a:srgbClr val="CC0066"/>
                </a:solidFill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Basic time structure is given by</a:t>
            </a:r>
          </a:p>
          <a:p>
            <a:pPr marL="182563" indent="-182563" defTabSz="5334000">
              <a:spcBef>
                <a:spcPct val="20000"/>
              </a:spcBef>
              <a:buFont typeface="Arial"/>
              <a:buChar char="•"/>
              <a:tabLst>
                <a:tab pos="179388" algn="l"/>
              </a:tabLst>
            </a:pPr>
            <a:r>
              <a:rPr lang="en-US" sz="1400">
                <a:solidFill>
                  <a:srgbClr val="CC0066"/>
                </a:solidFill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Pulse repetition frequency 14 Hz</a:t>
            </a:r>
          </a:p>
          <a:p>
            <a:pPr marL="182563" indent="-182563" defTabSz="5334000">
              <a:spcBef>
                <a:spcPct val="20000"/>
              </a:spcBef>
              <a:buFont typeface="Arial"/>
              <a:buChar char="•"/>
              <a:tabLst>
                <a:tab pos="179388" algn="l"/>
              </a:tabLst>
            </a:pPr>
            <a:r>
              <a:rPr lang="en-US" sz="1400">
                <a:solidFill>
                  <a:srgbClr val="CC0066"/>
                </a:solidFill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Pulse length 2.86 ms (=20/14×2 ms)</a:t>
            </a:r>
          </a:p>
          <a:p>
            <a:pPr marL="182563" indent="-182563" defTabSz="5334000">
              <a:spcBef>
                <a:spcPct val="20000"/>
              </a:spcBef>
              <a:buFont typeface="Arial"/>
              <a:buChar char="•"/>
              <a:tabLst>
                <a:tab pos="179388" algn="l"/>
              </a:tabLst>
            </a:pPr>
            <a:r>
              <a:rPr lang="en-US" sz="1400">
                <a:solidFill>
                  <a:srgbClr val="CC0066"/>
                </a:solidFill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Bunch frequency 352 MHz (RF frequency 352 and 704 MHz)</a:t>
            </a:r>
          </a:p>
          <a:p>
            <a:pPr marL="182563" indent="-182563" defTabSz="5334000">
              <a:spcBef>
                <a:spcPct val="20000"/>
              </a:spcBef>
              <a:buFont typeface="Arial"/>
              <a:buChar char="•"/>
              <a:tabLst>
                <a:tab pos="179388" algn="l"/>
              </a:tabLst>
            </a:pPr>
            <a:r>
              <a:rPr lang="en-US" sz="1400">
                <a:solidFill>
                  <a:srgbClr val="CC0066"/>
                </a:solidFill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Rise and fall times of power supplies etc.</a:t>
            </a:r>
          </a:p>
          <a:p>
            <a:pPr defTabSz="5334000">
              <a:spcBef>
                <a:spcPct val="20000"/>
              </a:spcBef>
              <a:tabLst>
                <a:tab pos="179388" algn="l"/>
              </a:tabLst>
            </a:pPr>
            <a:r>
              <a:rPr lang="en-US" sz="1400">
                <a:solidFill>
                  <a:srgbClr val="CC0066"/>
                </a:solidFill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 </a:t>
            </a:r>
            <a:endParaRPr lang="en-US" sz="1400" smtClean="0">
              <a:solidFill>
                <a:srgbClr val="CC0066"/>
              </a:solidFill>
              <a:latin typeface="Lucida Sans Unicode" pitchFamily="34" charset="0"/>
              <a:ea typeface="Lucida Sans Unicode" pitchFamily="34" charset="0"/>
              <a:cs typeface="Lucida Sans Unicode" pitchFamily="34" charset="0"/>
            </a:endParaRPr>
          </a:p>
        </p:txBody>
      </p:sp>
      <p:pic>
        <p:nvPicPr>
          <p:cNvPr id="2" name="Picture 1" descr="Tidsstruktur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63" y="1772816"/>
            <a:ext cx="6436473" cy="1152128"/>
          </a:xfrm>
          <a:prstGeom prst="rect">
            <a:avLst/>
          </a:prstGeom>
        </p:spPr>
      </p:pic>
      <p:pic>
        <p:nvPicPr>
          <p:cNvPr id="4" name="Picture 3" descr="Tidsstruktur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4" y="5373216"/>
            <a:ext cx="6984772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93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Text Box 3"/>
          <p:cNvSpPr txBox="1">
            <a:spLocks noChangeArrowheads="1"/>
          </p:cNvSpPr>
          <p:nvPr/>
        </p:nvSpPr>
        <p:spPr bwMode="auto">
          <a:xfrm>
            <a:off x="683568" y="685800"/>
            <a:ext cx="78488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smtClean="0">
                <a:solidFill>
                  <a:srgbClr val="006699"/>
                </a:solidFill>
                <a:latin typeface="Lucida Sans Unicode" pitchFamily="34" charset="0"/>
              </a:rPr>
              <a:t>Proton Pulse Structure - Variations</a:t>
            </a:r>
            <a:endParaRPr lang="en-US" sz="2800" b="1">
              <a:solidFill>
                <a:srgbClr val="006699"/>
              </a:solidFill>
              <a:latin typeface="Lucida Sans Unicode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6660232" y="1916832"/>
            <a:ext cx="20162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5334000">
              <a:spcBef>
                <a:spcPct val="20000"/>
              </a:spcBef>
              <a:spcAft>
                <a:spcPts val="1200"/>
              </a:spcAft>
              <a:tabLst>
                <a:tab pos="179388" algn="l"/>
              </a:tabLst>
            </a:pPr>
            <a:r>
              <a:rPr lang="en-US" sz="1400" b="1">
                <a:solidFill>
                  <a:srgbClr val="CC0066"/>
                </a:solidFill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Original (not to scale!)</a:t>
            </a:r>
          </a:p>
        </p:txBody>
      </p:sp>
      <p:pic>
        <p:nvPicPr>
          <p:cNvPr id="2" name="Picture 1" descr="Tidsstruktur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32" y="1436322"/>
            <a:ext cx="5500369" cy="984566"/>
          </a:xfrm>
          <a:prstGeom prst="rect">
            <a:avLst/>
          </a:prstGeom>
        </p:spPr>
      </p:pic>
      <p:pic>
        <p:nvPicPr>
          <p:cNvPr id="3" name="Picture 2" descr="Tidsstruktur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32" y="2444434"/>
            <a:ext cx="5500365" cy="9845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32" y="3456792"/>
            <a:ext cx="5476645" cy="9803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32" y="4465866"/>
            <a:ext cx="5469883" cy="9791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468770"/>
            <a:ext cx="5500363" cy="984565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660232" y="2977207"/>
            <a:ext cx="20162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5334000">
              <a:spcBef>
                <a:spcPct val="20000"/>
              </a:spcBef>
              <a:spcAft>
                <a:spcPts val="1200"/>
              </a:spcAft>
              <a:tabLst>
                <a:tab pos="179388" algn="l"/>
              </a:tabLst>
            </a:pPr>
            <a:r>
              <a:rPr lang="en-US" sz="1400">
                <a:solidFill>
                  <a:srgbClr val="CC0066"/>
                </a:solidFill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Chopped flanks, 0.1-1 µs?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660232" y="3717032"/>
            <a:ext cx="201622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5334000">
              <a:spcBef>
                <a:spcPct val="20000"/>
              </a:spcBef>
              <a:spcAft>
                <a:spcPts val="1200"/>
              </a:spcAft>
              <a:tabLst>
                <a:tab pos="179388" algn="l"/>
              </a:tabLst>
            </a:pPr>
            <a:r>
              <a:rPr lang="en-US" sz="1400">
                <a:solidFill>
                  <a:srgbClr val="CC0066"/>
                </a:solidFill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Beam to parasitic experiment at end of pulse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660232" y="4725144"/>
            <a:ext cx="201622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5334000">
              <a:spcBef>
                <a:spcPct val="20000"/>
              </a:spcBef>
              <a:spcAft>
                <a:spcPts val="1200"/>
              </a:spcAft>
              <a:tabLst>
                <a:tab pos="179388" algn="l"/>
              </a:tabLst>
            </a:pPr>
            <a:r>
              <a:rPr lang="en-US" sz="1400">
                <a:solidFill>
                  <a:srgbClr val="CC0066"/>
                </a:solidFill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Beam to parasitic experiment in middle of pulse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660232" y="5643245"/>
            <a:ext cx="201622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5334000">
              <a:spcBef>
                <a:spcPct val="20000"/>
              </a:spcBef>
              <a:spcAft>
                <a:spcPts val="1200"/>
              </a:spcAft>
              <a:tabLst>
                <a:tab pos="179388" algn="l"/>
              </a:tabLst>
            </a:pPr>
            <a:r>
              <a:rPr lang="en-US" sz="1400">
                <a:solidFill>
                  <a:srgbClr val="CC0066"/>
                </a:solidFill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Intensity and timing</a:t>
            </a:r>
            <a:r>
              <a:rPr lang="en-US" sz="1400">
                <a:solidFill>
                  <a:srgbClr val="CC0066"/>
                </a:solidFill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 fluctuations from ion source, RF and other devices</a:t>
            </a:r>
          </a:p>
        </p:txBody>
      </p:sp>
    </p:spTree>
    <p:extLst>
      <p:ext uri="{BB962C8B-B14F-4D97-AF65-F5344CB8AC3E}">
        <p14:creationId xmlns:p14="http://schemas.microsoft.com/office/powerpoint/2010/main" val="817270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Text Box 3"/>
          <p:cNvSpPr txBox="1">
            <a:spLocks noChangeArrowheads="1"/>
          </p:cNvSpPr>
          <p:nvPr/>
        </p:nvSpPr>
        <p:spPr bwMode="auto">
          <a:xfrm>
            <a:off x="683568" y="685800"/>
            <a:ext cx="78488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smtClean="0">
                <a:solidFill>
                  <a:srgbClr val="006699"/>
                </a:solidFill>
                <a:latin typeface="Lucida Sans Unicode" pitchFamily="34" charset="0"/>
              </a:rPr>
              <a:t>Bunch Profiles</a:t>
            </a:r>
            <a:endParaRPr lang="en-US" sz="2800" b="1">
              <a:solidFill>
                <a:srgbClr val="006699"/>
              </a:solidFill>
              <a:latin typeface="Lucida Sans Unicode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5652120" y="1772816"/>
            <a:ext cx="3024336" cy="115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5334000">
              <a:spcBef>
                <a:spcPct val="20000"/>
              </a:spcBef>
              <a:spcAft>
                <a:spcPts val="1200"/>
              </a:spcAft>
              <a:tabLst>
                <a:tab pos="179388" algn="l"/>
              </a:tabLst>
            </a:pPr>
            <a:r>
              <a:rPr lang="en-US" sz="1400">
                <a:solidFill>
                  <a:srgbClr val="CC0066"/>
                </a:solidFill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Bunch length through super-conducting linac, 1degree at 352 MHz corresponds to 8 ps.</a:t>
            </a:r>
          </a:p>
          <a:p>
            <a:pPr defTabSz="5334000">
              <a:spcBef>
                <a:spcPct val="20000"/>
              </a:spcBef>
              <a:spcAft>
                <a:spcPts val="1200"/>
              </a:spcAft>
              <a:tabLst>
                <a:tab pos="179388" algn="l"/>
              </a:tabLst>
            </a:pPr>
            <a:r>
              <a:rPr lang="en-US" sz="1200">
                <a:solidFill>
                  <a:srgbClr val="CC0066"/>
                </a:solidFill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M. Eshraqi, HS_2011_06_22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700808"/>
            <a:ext cx="4605396" cy="136815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645024"/>
            <a:ext cx="6048671" cy="16078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D4D4D4"/>
              </a:clrFrom>
              <a:clrTo>
                <a:srgbClr val="D4D4D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013176"/>
            <a:ext cx="1584176" cy="1584176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804248" y="3645024"/>
            <a:ext cx="194421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5334000">
              <a:spcBef>
                <a:spcPct val="20000"/>
              </a:spcBef>
              <a:spcAft>
                <a:spcPts val="1200"/>
              </a:spcAft>
              <a:tabLst>
                <a:tab pos="179388" algn="l"/>
              </a:tabLst>
            </a:pPr>
            <a:r>
              <a:rPr lang="en-US" sz="1400">
                <a:solidFill>
                  <a:srgbClr val="CC0066"/>
                </a:solidFill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Bunch profiles at spokes, low-beta, high-beta input    and SC linac output.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83568" y="6021288"/>
            <a:ext cx="626469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5334000">
              <a:spcBef>
                <a:spcPct val="20000"/>
              </a:spcBef>
              <a:spcAft>
                <a:spcPts val="1200"/>
              </a:spcAft>
              <a:tabLst>
                <a:tab pos="179388" algn="l"/>
              </a:tabLst>
            </a:pPr>
            <a:r>
              <a:rPr lang="en-US" sz="1400">
                <a:solidFill>
                  <a:srgbClr val="CC0066"/>
                </a:solidFill>
                <a:latin typeface="Lucida Sans Unicode" pitchFamily="34" charset="0"/>
                <a:ea typeface="Lucida Sans Unicode" pitchFamily="34" charset="0"/>
                <a:cs typeface="Lucida Sans Unicode" pitchFamily="34" charset="0"/>
              </a:rPr>
              <a:t>Bunch profile at SC linac output, compared to Gaussian and parabolic.</a:t>
            </a:r>
          </a:p>
        </p:txBody>
      </p:sp>
      <p:sp>
        <p:nvSpPr>
          <p:cNvPr id="6" name="Right Arrow 5"/>
          <p:cNvSpPr/>
          <p:nvPr/>
        </p:nvSpPr>
        <p:spPr>
          <a:xfrm rot="2744339">
            <a:off x="6549183" y="5264365"/>
            <a:ext cx="360040" cy="144016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8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57963</TotalTime>
  <Words>329</Words>
  <Application>Microsoft Macintosh PowerPoint</Application>
  <PresentationFormat>On-screen Show (4:3)</PresentationFormat>
  <Paragraphs>110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Håkan Danared</dc:creator>
  <cp:lastModifiedBy>ESS User</cp:lastModifiedBy>
  <cp:revision>380</cp:revision>
  <dcterms:created xsi:type="dcterms:W3CDTF">1601-01-01T00:00:00Z</dcterms:created>
  <dcterms:modified xsi:type="dcterms:W3CDTF">2011-09-21T19:42:26Z</dcterms:modified>
</cp:coreProperties>
</file>