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96" r:id="rId2"/>
    <p:sldId id="332" r:id="rId3"/>
    <p:sldId id="330" r:id="rId4"/>
    <p:sldId id="333" r:id="rId5"/>
    <p:sldId id="300" r:id="rId6"/>
    <p:sldId id="288" r:id="rId7"/>
    <p:sldId id="345" r:id="rId8"/>
    <p:sldId id="346" r:id="rId9"/>
    <p:sldId id="347" r:id="rId10"/>
    <p:sldId id="334" r:id="rId11"/>
    <p:sldId id="354" r:id="rId12"/>
    <p:sldId id="337" r:id="rId13"/>
    <p:sldId id="352" r:id="rId14"/>
    <p:sldId id="353" r:id="rId15"/>
    <p:sldId id="325" r:id="rId16"/>
    <p:sldId id="322" r:id="rId17"/>
    <p:sldId id="351" r:id="rId18"/>
    <p:sldId id="309" r:id="rId19"/>
    <p:sldId id="279" r:id="rId20"/>
    <p:sldId id="314" r:id="rId21"/>
    <p:sldId id="348" r:id="rId22"/>
    <p:sldId id="316" r:id="rId23"/>
    <p:sldId id="321" r:id="rId24"/>
    <p:sldId id="328" r:id="rId25"/>
    <p:sldId id="317" r:id="rId26"/>
    <p:sldId id="350" r:id="rId27"/>
    <p:sldId id="355" r:id="rId28"/>
    <p:sldId id="329" r:id="rId29"/>
    <p:sldId id="310" r:id="rId30"/>
    <p:sldId id="331" r:id="rId31"/>
    <p:sldId id="31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464EA89-394F-2926-9879-89B14503895D}" name="Fenna Ukena" initials="FU" userId="S::fenna.ukena@cern.ch::22795d0f-65e5-4e89-b848-ca1eafca55c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03030"/>
    <a:srgbClr val="0033A0"/>
    <a:srgbClr val="611F59"/>
    <a:srgbClr val="361038"/>
    <a:srgbClr val="846E82"/>
    <a:srgbClr val="6E2466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451" autoAdjust="0"/>
    <p:restoredTop sz="94686"/>
  </p:normalViewPr>
  <p:slideViewPr>
    <p:cSldViewPr snapToGrid="0" snapToObjects="1">
      <p:cViewPr varScale="1">
        <p:scale>
          <a:sx n="109" d="100"/>
          <a:sy n="109" d="100"/>
        </p:scale>
        <p:origin x="120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9" d="100"/>
          <a:sy n="89" d="100"/>
        </p:scale>
        <p:origin x="379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4703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71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58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006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0971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9508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649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840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438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1449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29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135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3086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08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4354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092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5445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2700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6284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10C195-5E88-2DCB-2BAE-35E633FE9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CD1199-7BC8-CFCE-5224-E045F95869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43B0C6-1020-EEAF-2D78-602F47AF1E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4CAD48-5F81-925D-6F76-C9BEE2D48F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3272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4965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26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4721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1536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038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348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38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5796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524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46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92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6B2F48A2-DBAC-E527-AC66-0F5E23D66A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9A4AA8C4-D7BC-EDB5-85BB-C7114C115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>
            <a:lvl1pPr>
              <a:defRPr sz="850"/>
            </a:lvl1pPr>
          </a:lstStyle>
          <a:p>
            <a:r>
              <a:rPr lang="en-US" dirty="0"/>
              <a:t>Fenna Ukena | </a:t>
            </a:r>
            <a:r>
              <a:rPr lang="en-GB" dirty="0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30FCB13-4E17-1BC7-BCA1-C18A66DE8F13}"/>
              </a:ext>
            </a:extLst>
          </p:cNvPr>
          <p:cNvSpPr txBox="1">
            <a:spLocks/>
          </p:cNvSpPr>
          <p:nvPr userDrawn="1"/>
        </p:nvSpPr>
        <p:spPr>
          <a:xfrm>
            <a:off x="8254315" y="65773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EE0B809-44EF-6515-70B4-7DBA6F0CE2F8}"/>
              </a:ext>
            </a:extLst>
          </p:cNvPr>
          <p:cNvSpPr txBox="1">
            <a:spLocks/>
          </p:cNvSpPr>
          <p:nvPr userDrawn="1"/>
        </p:nvSpPr>
        <p:spPr>
          <a:xfrm>
            <a:off x="1297752" y="65773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E10FBF42-9DEF-84F5-E193-02CE1DB4CC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B0435661-8C56-6256-D767-8A53BDD23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>
            <a:lvl1pPr>
              <a:defRPr sz="850"/>
            </a:lvl1pPr>
          </a:lstStyle>
          <a:p>
            <a:r>
              <a:rPr lang="en-US" dirty="0"/>
              <a:t>Fenna Ukena | </a:t>
            </a:r>
            <a:r>
              <a:rPr lang="en-GB" dirty="0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2FD680F-30BC-21ED-057A-B3A2914C5F42}"/>
              </a:ext>
            </a:extLst>
          </p:cNvPr>
          <p:cNvSpPr txBox="1">
            <a:spLocks/>
          </p:cNvSpPr>
          <p:nvPr userDrawn="1"/>
        </p:nvSpPr>
        <p:spPr>
          <a:xfrm>
            <a:off x="8254315" y="65773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E132CD2-88F5-3A9C-4039-517809A17B35}"/>
              </a:ext>
            </a:extLst>
          </p:cNvPr>
          <p:cNvSpPr txBox="1">
            <a:spLocks/>
          </p:cNvSpPr>
          <p:nvPr userDrawn="1"/>
        </p:nvSpPr>
        <p:spPr>
          <a:xfrm>
            <a:off x="1297752" y="65773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4C1888F1-87C2-522B-985C-471891C28D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AACAE3EB-2CCB-3C11-201D-CA77E72D7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>
            <a:lvl1pPr>
              <a:defRPr sz="850"/>
            </a:lvl1pPr>
          </a:lstStyle>
          <a:p>
            <a:r>
              <a:rPr lang="en-US" dirty="0"/>
              <a:t>Fenna Ukena | </a:t>
            </a:r>
            <a:r>
              <a:rPr lang="en-GB" dirty="0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1BF7CFB-1A82-A4DE-5A41-C776CBDD19F8}"/>
              </a:ext>
            </a:extLst>
          </p:cNvPr>
          <p:cNvSpPr txBox="1">
            <a:spLocks/>
          </p:cNvSpPr>
          <p:nvPr userDrawn="1"/>
        </p:nvSpPr>
        <p:spPr>
          <a:xfrm>
            <a:off x="8254315" y="65773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7674E1F-1219-4C24-996C-BA07CA55258E}"/>
              </a:ext>
            </a:extLst>
          </p:cNvPr>
          <p:cNvSpPr txBox="1">
            <a:spLocks/>
          </p:cNvSpPr>
          <p:nvPr userDrawn="1"/>
        </p:nvSpPr>
        <p:spPr>
          <a:xfrm>
            <a:off x="1297752" y="65773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50"/>
            </a:lvl1pPr>
          </a:lstStyle>
          <a:p>
            <a:r>
              <a:rPr lang="en-US" dirty="0"/>
              <a:t>Fenna Ukena | </a:t>
            </a:r>
            <a:r>
              <a:rPr lang="en-GB" dirty="0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9C7101B-0596-1562-19AC-C98040A1F9B4}"/>
              </a:ext>
            </a:extLst>
          </p:cNvPr>
          <p:cNvSpPr txBox="1">
            <a:spLocks/>
          </p:cNvSpPr>
          <p:nvPr userDrawn="1"/>
        </p:nvSpPr>
        <p:spPr>
          <a:xfrm>
            <a:off x="8254315" y="65773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1320AA5-FBA7-41A2-63CC-8476A847AB1D}"/>
              </a:ext>
            </a:extLst>
          </p:cNvPr>
          <p:cNvSpPr txBox="1">
            <a:spLocks/>
          </p:cNvSpPr>
          <p:nvPr userDrawn="1"/>
        </p:nvSpPr>
        <p:spPr>
          <a:xfrm>
            <a:off x="1297752" y="65773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>
            <a:extLst>
              <a:ext uri="{FF2B5EF4-FFF2-40B4-BE49-F238E27FC236}">
                <a16:creationId xmlns:a16="http://schemas.microsoft.com/office/drawing/2014/main" id="{18E1E31C-2446-50AD-E78E-4D7FCEC69E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16" name="Footer Placeholder 11">
            <a:extLst>
              <a:ext uri="{FF2B5EF4-FFF2-40B4-BE49-F238E27FC236}">
                <a16:creationId xmlns:a16="http://schemas.microsoft.com/office/drawing/2014/main" id="{E5BCD2A1-6DD5-22D1-164B-6765A00ED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>
            <a:lvl1pPr>
              <a:defRPr sz="850"/>
            </a:lvl1pPr>
          </a:lstStyle>
          <a:p>
            <a:r>
              <a:rPr lang="en-US" dirty="0"/>
              <a:t>Fenna Ukena | </a:t>
            </a:r>
            <a:r>
              <a:rPr lang="en-GB" dirty="0"/>
              <a:t>Experimental Measurements of Electron Capture and Loss Cross Sections of Ions with Gaseous Targets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5208703-64D5-2DFB-BE55-4DBB5272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60651ED1-5C38-19C2-22BC-CC510D32A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>
            <a:lvl1pPr>
              <a:defRPr sz="850"/>
            </a:lvl1pPr>
          </a:lstStyle>
          <a:p>
            <a:r>
              <a:rPr lang="en-US" dirty="0"/>
              <a:t>Fenna Ukena | </a:t>
            </a:r>
            <a:r>
              <a:rPr lang="en-GB" dirty="0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936C744-566F-6137-0A64-ADFF59CE54BD}"/>
              </a:ext>
            </a:extLst>
          </p:cNvPr>
          <p:cNvSpPr txBox="1">
            <a:spLocks/>
          </p:cNvSpPr>
          <p:nvPr userDrawn="1"/>
        </p:nvSpPr>
        <p:spPr>
          <a:xfrm>
            <a:off x="8254315" y="65773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AD9F483-B17D-D99C-B7BD-52A35470F5B7}"/>
              </a:ext>
            </a:extLst>
          </p:cNvPr>
          <p:cNvSpPr txBox="1">
            <a:spLocks/>
          </p:cNvSpPr>
          <p:nvPr userDrawn="1"/>
        </p:nvSpPr>
        <p:spPr>
          <a:xfrm>
            <a:off x="1297752" y="65773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C27F21C6-C3BF-923D-EF1D-E8A7C54851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02F52523-1EC6-4605-3ECE-7CABA05E7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>
            <a:lvl1pPr>
              <a:defRPr sz="850"/>
            </a:lvl1pPr>
          </a:lstStyle>
          <a:p>
            <a:r>
              <a:rPr lang="en-US" dirty="0"/>
              <a:t>Fenna Ukena | </a:t>
            </a:r>
            <a:r>
              <a:rPr lang="en-GB" dirty="0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ABA3D44-1F37-2F3B-5C6B-BDA00ED8CACB}"/>
              </a:ext>
            </a:extLst>
          </p:cNvPr>
          <p:cNvSpPr txBox="1">
            <a:spLocks/>
          </p:cNvSpPr>
          <p:nvPr userDrawn="1"/>
        </p:nvSpPr>
        <p:spPr>
          <a:xfrm>
            <a:off x="8254315" y="65773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D6E3B36-FF5E-35B5-AB2E-F6469C7396E8}"/>
              </a:ext>
            </a:extLst>
          </p:cNvPr>
          <p:cNvSpPr txBox="1">
            <a:spLocks/>
          </p:cNvSpPr>
          <p:nvPr userDrawn="1"/>
        </p:nvSpPr>
        <p:spPr>
          <a:xfrm>
            <a:off x="1297752" y="65773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3C652800-EBE2-059A-BBE5-C551343D55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327CDD7A-A594-51E1-AD00-09BCAB0D9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>
            <a:lvl1pPr>
              <a:defRPr sz="850"/>
            </a:lvl1pPr>
          </a:lstStyle>
          <a:p>
            <a:r>
              <a:rPr lang="en-US" dirty="0"/>
              <a:t>Fenna Ukena | </a:t>
            </a:r>
            <a:r>
              <a:rPr lang="en-GB" dirty="0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1CC520F-97C3-5E80-DB99-CC654E69201C}"/>
              </a:ext>
            </a:extLst>
          </p:cNvPr>
          <p:cNvSpPr txBox="1">
            <a:spLocks/>
          </p:cNvSpPr>
          <p:nvPr userDrawn="1"/>
        </p:nvSpPr>
        <p:spPr>
          <a:xfrm>
            <a:off x="8254315" y="65773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71B211F-2BDC-184A-95C6-266F45EB162D}"/>
              </a:ext>
            </a:extLst>
          </p:cNvPr>
          <p:cNvSpPr txBox="1">
            <a:spLocks/>
          </p:cNvSpPr>
          <p:nvPr userDrawn="1"/>
        </p:nvSpPr>
        <p:spPr>
          <a:xfrm>
            <a:off x="1297752" y="65773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sz="850" dirty="0"/>
              <a:t>Fenna Ukena | </a:t>
            </a:r>
            <a:r>
              <a:rPr lang="en-GB" sz="850" dirty="0"/>
              <a:t>Experimental Measurements of Electron Capture and Loss Cross Sections of Ions with Gaseous Targets </a:t>
            </a:r>
            <a:endParaRPr lang="en-US" sz="85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D6C3710-EBD0-813B-439B-7667123D6C1B}"/>
              </a:ext>
            </a:extLst>
          </p:cNvPr>
          <p:cNvSpPr txBox="1">
            <a:spLocks/>
          </p:cNvSpPr>
          <p:nvPr userDrawn="1"/>
        </p:nvSpPr>
        <p:spPr>
          <a:xfrm>
            <a:off x="8254315" y="6577393"/>
            <a:ext cx="17739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E18E2D6-3A7A-6AFA-AD52-6264D53F02D5}"/>
              </a:ext>
            </a:extLst>
          </p:cNvPr>
          <p:cNvSpPr txBox="1">
            <a:spLocks/>
          </p:cNvSpPr>
          <p:nvPr userDrawn="1"/>
        </p:nvSpPr>
        <p:spPr>
          <a:xfrm>
            <a:off x="1297752" y="6577393"/>
            <a:ext cx="678738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50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/abstract/10.1103/PhysRevA.27.3372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hyperlink" Target="https://repository.gsi.de/record/201624/files/HI_JENA_Annual_Report_2016.pdf?subformat=pdfa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/abstract/10.1103/PhysRevA.27.3372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image" Target="../media/image17.png"/><Relationship Id="rId4" Type="http://schemas.openxmlformats.org/officeDocument/2006/relationships/hyperlink" Target="https://repository.gsi.de/record/201624/files/HI_JENA_Annual_Report_2016.pdf?subformat=pdfa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00984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eb-docs.gsi.de/~stoe_exp/laboratory/environment/gasjet/gasjet.php" TargetMode="External"/><Relationship Id="rId4" Type="http://schemas.openxmlformats.org/officeDocument/2006/relationships/hyperlink" Target="https://cas.web.cern.ch/sites/default/files/lectures/platjadaro-2006/audi.pdf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90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429000"/>
            <a:ext cx="11314456" cy="2153266"/>
          </a:xfrm>
        </p:spPr>
        <p:txBody>
          <a:bodyPr/>
          <a:lstStyle/>
          <a:p>
            <a:r>
              <a:rPr lang="en-GB" sz="4800" dirty="0"/>
              <a:t>Experimental Measurements of Electron Capture and Loss Cross Sections of Ions with Gaseous Targets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Fenna Ukena</a:t>
            </a:r>
          </a:p>
          <a:p>
            <a:r>
              <a:rPr lang="en-GB" b="0" dirty="0"/>
              <a:t>21 January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15677D-E397-E753-C029-2A68D8585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A1CBF-9129-95F9-27FC-8EEF7979C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Section and Lifetime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2E69F0-314A-C4AD-94A2-1C0FABA132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Theory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CD2BFBE-CEE2-1371-5315-79672C1B7540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407987" y="2427287"/>
                <a:ext cx="5774982" cy="3762376"/>
              </a:xfrm>
            </p:spPr>
            <p:txBody>
              <a:bodyPr>
                <a:normAutofit/>
              </a:bodyPr>
              <a:lstStyle/>
              <a:p>
                <a:r>
                  <a:rPr lang="en-US" sz="2200" b="0" dirty="0"/>
                  <a:t>Wide range of </a:t>
                </a:r>
                <a:r>
                  <a:rPr lang="en-GB" sz="2200" b="0" dirty="0"/>
                  <a:t>semi-empirical </a:t>
                </a:r>
                <a:r>
                  <a:rPr lang="en-US" sz="2200" b="0" dirty="0"/>
                  <a:t>models for electron capture and electron loss</a:t>
                </a:r>
              </a:p>
              <a:p>
                <a:pPr>
                  <a:buFont typeface="Arial" panose="020B0604020202020204" pitchFamily="34" charset="0"/>
                  <a:buChar char="→"/>
                </a:pPr>
                <a:r>
                  <a:rPr lang="en-GB" sz="2200" b="0" dirty="0"/>
                  <a:t>Model by </a:t>
                </a:r>
                <a:r>
                  <a:rPr lang="en-GB" sz="2200" b="0" dirty="0">
                    <a:hlinkClick r:id="rId3"/>
                  </a:rPr>
                  <a:t>Schlachter et al.</a:t>
                </a:r>
                <a:r>
                  <a:rPr lang="en-GB" sz="2200" b="0" dirty="0"/>
                  <a:t> for electron capture</a:t>
                </a:r>
              </a:p>
              <a:p>
                <a:pPr>
                  <a:buFont typeface="Arial" panose="020B0604020202020204" pitchFamily="34" charset="0"/>
                  <a:buChar char="→"/>
                </a:pPr>
                <a:r>
                  <a:rPr lang="en-GB" sz="2200" b="0" dirty="0">
                    <a:hlinkClick r:id="rId4"/>
                  </a:rPr>
                  <a:t>G</a:t>
                </a:r>
                <a:r>
                  <a:rPr lang="en-GB" sz="2200" dirty="0">
                    <a:hlinkClick r:id="rId4"/>
                  </a:rPr>
                  <a:t>. </a:t>
                </a:r>
                <a:r>
                  <a:rPr lang="en-GB" sz="2200" b="0" dirty="0">
                    <a:hlinkClick r:id="rId4"/>
                  </a:rPr>
                  <a:t>Weber </a:t>
                </a:r>
                <a:r>
                  <a:rPr lang="en-GB" sz="2200" b="0" dirty="0"/>
                  <a:t>model for electron loss</a:t>
                </a:r>
              </a:p>
              <a:p>
                <a:pPr marL="0" indent="0">
                  <a:buNone/>
                </a:pPr>
                <a:endParaRPr lang="en-US" sz="2200" b="0" dirty="0"/>
              </a:p>
              <a:p>
                <a:r>
                  <a:rPr lang="en-GB" sz="2200" b="0" dirty="0"/>
                  <a:t>Estimation of total cross </a:t>
                </a:r>
                <a:r>
                  <a:rPr lang="en-GB" sz="2200" b="0" i="0" dirty="0">
                    <a:latin typeface="+mj-lt"/>
                  </a:rPr>
                  <a:t>section</a:t>
                </a:r>
              </a:p>
              <a:p>
                <a:endParaRPr lang="en-GB" b="0" i="0" dirty="0">
                  <a:latin typeface="+mj-lt"/>
                </a:endParaRPr>
              </a:p>
              <a:p>
                <a:pPr marL="0" indent="0" algn="ctr">
                  <a:buNone/>
                </a:pPr>
                <a:r>
                  <a:rPr lang="en-GB" b="0" i="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err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dirty="0">
                            <a:latin typeface="Cambria Math" panose="02040503050406030204" pitchFamily="18" charset="0"/>
                          </a:rPr>
                          <m:t>𝐸𝐶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err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dirty="0">
                            <a:latin typeface="Cambria Math" panose="02040503050406030204" pitchFamily="18" charset="0"/>
                          </a:rPr>
                          <m:t>𝐸𝐿</m:t>
                        </m:r>
                      </m:sub>
                    </m:sSub>
                  </m:oMath>
                </a14:m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2CD2BFBE-CEE2-1371-5315-79672C1B75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07987" y="2427287"/>
                <a:ext cx="5774982" cy="3762376"/>
              </a:xfrm>
              <a:blipFill>
                <a:blip r:embed="rId5"/>
                <a:stretch>
                  <a:fillRect l="-2851" t="-30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CDA0EE-ADC5-001B-C8CD-30D6ADB60F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Experiment</a:t>
            </a:r>
            <a:endParaRPr lang="en-GB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8428254D-02D7-B5A2-8E8C-6182F03CC078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6182969" y="2429426"/>
                <a:ext cx="5611813" cy="3762376"/>
              </a:xfrm>
            </p:spPr>
            <p:txBody>
              <a:bodyPr>
                <a:noAutofit/>
              </a:bodyPr>
              <a:lstStyle/>
              <a:p>
                <a:r>
                  <a:rPr lang="en-US" b="0" dirty="0">
                    <a:solidFill>
                      <a:schemeClr val="bg1"/>
                    </a:solidFill>
                  </a:rPr>
                  <a:t>Calculation of</a:t>
                </a: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b="0" dirty="0">
                    <a:solidFill>
                      <a:schemeClr val="bg1"/>
                    </a:solidFill>
                  </a:rPr>
                  <a:t>lifetime using the experimental beam data of intensity loss</a:t>
                </a:r>
              </a:p>
              <a:p>
                <a:endParaRPr lang="en-US" b="0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∙ </m:t>
                          </m:r>
                          <m:r>
                            <a:rPr lang="en-US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 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en-GB" dirty="0">
                    <a:solidFill>
                      <a:schemeClr val="bg1"/>
                    </a:solidFill>
                  </a:rPr>
                  <a:t> </a:t>
                </a:r>
              </a:p>
              <a:p>
                <a:r>
                  <a:rPr lang="en-US" b="0" dirty="0">
                    <a:solidFill>
                      <a:schemeClr val="bg1"/>
                    </a:solidFill>
                  </a:rPr>
                  <a:t>Calculation of lifetime with total cross-section and molecular density</a:t>
                </a:r>
              </a:p>
              <a:p>
                <a:endParaRPr lang="en-US" b="0" i="1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τ</m:t>
                      </m:r>
                      <m:r>
                        <a:rPr lang="en-US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8428254D-02D7-B5A2-8E8C-6182F03CC0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6182969" y="2429426"/>
                <a:ext cx="5611813" cy="3762376"/>
              </a:xfrm>
              <a:blipFill>
                <a:blip r:embed="rId6"/>
                <a:stretch>
                  <a:fillRect l="-2714" t="-3241" r="-40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C200D6-135D-DD56-1653-AF4432EE44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B57559-20DC-B4ED-85D0-06C8B51D3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5172BA72-282C-32E2-4C98-CE59AC02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5130" y="6424993"/>
            <a:ext cx="681254" cy="365125"/>
          </a:xfrm>
        </p:spPr>
        <p:txBody>
          <a:bodyPr/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81250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9832E-977B-ADFE-70B2-33AB167C8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172A1-4209-70D6-EAB7-A59106BC3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Section and Lifetime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A80939-1879-D923-55AB-75631005E6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Theory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25B5516-3F32-50C8-0614-8FDE7A96500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407987" y="2427287"/>
                <a:ext cx="5774982" cy="3762376"/>
              </a:xfrm>
            </p:spPr>
            <p:txBody>
              <a:bodyPr>
                <a:normAutofit/>
              </a:bodyPr>
              <a:lstStyle/>
              <a:p>
                <a:r>
                  <a:rPr lang="en-US" sz="2200" b="0" dirty="0"/>
                  <a:t>Wide range of </a:t>
                </a:r>
                <a:r>
                  <a:rPr lang="en-GB" sz="2200" b="0" dirty="0"/>
                  <a:t>semi-empirical </a:t>
                </a:r>
                <a:r>
                  <a:rPr lang="en-US" sz="2200" b="0" dirty="0"/>
                  <a:t>models for electron capture and electron loss</a:t>
                </a:r>
              </a:p>
              <a:p>
                <a:pPr>
                  <a:buFont typeface="Arial" panose="020B0604020202020204" pitchFamily="34" charset="0"/>
                  <a:buChar char="→"/>
                </a:pPr>
                <a:r>
                  <a:rPr lang="en-GB" sz="2200" b="0" dirty="0"/>
                  <a:t>Model by </a:t>
                </a:r>
                <a:r>
                  <a:rPr lang="en-GB" sz="2200" b="0" dirty="0">
                    <a:hlinkClick r:id="rId3"/>
                  </a:rPr>
                  <a:t>Schlachter et al.</a:t>
                </a:r>
                <a:r>
                  <a:rPr lang="en-GB" sz="2200" b="0" dirty="0"/>
                  <a:t> for electron capture</a:t>
                </a:r>
              </a:p>
              <a:p>
                <a:pPr>
                  <a:buFont typeface="Arial" panose="020B0604020202020204" pitchFamily="34" charset="0"/>
                  <a:buChar char="→"/>
                </a:pPr>
                <a:r>
                  <a:rPr lang="en-GB" sz="2200" b="0" dirty="0">
                    <a:hlinkClick r:id="rId4"/>
                  </a:rPr>
                  <a:t>G</a:t>
                </a:r>
                <a:r>
                  <a:rPr lang="en-GB" sz="2200" dirty="0">
                    <a:hlinkClick r:id="rId4"/>
                  </a:rPr>
                  <a:t>. </a:t>
                </a:r>
                <a:r>
                  <a:rPr lang="en-GB" sz="2200" b="0" dirty="0">
                    <a:hlinkClick r:id="rId4"/>
                  </a:rPr>
                  <a:t>Weber </a:t>
                </a:r>
                <a:r>
                  <a:rPr lang="en-GB" sz="2200" b="0" dirty="0"/>
                  <a:t>model for electron loss</a:t>
                </a:r>
              </a:p>
              <a:p>
                <a:pPr marL="0" indent="0">
                  <a:buNone/>
                </a:pPr>
                <a:endParaRPr lang="en-US" sz="2200" b="0" dirty="0"/>
              </a:p>
              <a:p>
                <a:r>
                  <a:rPr lang="en-GB" sz="2200" b="0" dirty="0"/>
                  <a:t>Estimation of total cross </a:t>
                </a:r>
                <a:r>
                  <a:rPr lang="en-GB" sz="2200" b="0" i="0" dirty="0">
                    <a:latin typeface="+mj-lt"/>
                  </a:rPr>
                  <a:t>section</a:t>
                </a:r>
              </a:p>
              <a:p>
                <a:endParaRPr lang="en-GB" b="0" i="0" dirty="0">
                  <a:latin typeface="+mj-lt"/>
                </a:endParaRPr>
              </a:p>
              <a:p>
                <a:pPr marL="0" indent="0" algn="ctr">
                  <a:buNone/>
                </a:pPr>
                <a:r>
                  <a:rPr lang="en-GB" b="0" i="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err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dirty="0">
                            <a:latin typeface="Cambria Math" panose="02040503050406030204" pitchFamily="18" charset="0"/>
                          </a:rPr>
                          <m:t>𝐸𝐶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err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dirty="0">
                            <a:latin typeface="Cambria Math" panose="02040503050406030204" pitchFamily="18" charset="0"/>
                          </a:rPr>
                          <m:t>𝐸𝐿</m:t>
                        </m:r>
                      </m:sub>
                    </m:sSub>
                  </m:oMath>
                </a14:m>
                <a:endParaRPr lang="en-GB" b="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D25B5516-3F32-50C8-0614-8FDE7A9650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07987" y="2427287"/>
                <a:ext cx="5774982" cy="3762376"/>
              </a:xfrm>
              <a:blipFill>
                <a:blip r:embed="rId5"/>
                <a:stretch>
                  <a:fillRect l="-2851" t="-30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541E20-0E67-812E-690F-A0BBDBBBF3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Experiment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796E99D-5BB8-8216-A1C7-69B98B89D0F1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6182969" y="2429426"/>
                <a:ext cx="5611813" cy="3762376"/>
              </a:xfrm>
            </p:spPr>
            <p:txBody>
              <a:bodyPr>
                <a:noAutofit/>
              </a:bodyPr>
              <a:lstStyle/>
              <a:p>
                <a:r>
                  <a:rPr lang="en-US" b="0" dirty="0"/>
                  <a:t>Calculation of</a:t>
                </a:r>
                <a:r>
                  <a:rPr lang="en-US" dirty="0"/>
                  <a:t> </a:t>
                </a:r>
                <a:r>
                  <a:rPr lang="en-US" b="0" dirty="0"/>
                  <a:t>lifetime using the experimental beam data of intensity loss</a:t>
                </a:r>
              </a:p>
              <a:p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∙ 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 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 </a:t>
                </a:r>
              </a:p>
              <a:p>
                <a:r>
                  <a:rPr lang="en-US" b="0" dirty="0"/>
                  <a:t>Calculation of lifetime with total cross section and molecular density</a:t>
                </a:r>
              </a:p>
              <a:p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τ</m:t>
                      </m:r>
                      <m:r>
                        <a:rPr lang="en-US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1796E99D-5BB8-8216-A1C7-69B98B89D0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6182969" y="2429426"/>
                <a:ext cx="5611813" cy="3762376"/>
              </a:xfrm>
              <a:blipFill>
                <a:blip r:embed="rId6"/>
                <a:stretch>
                  <a:fillRect l="-2714" t="-3241" r="-41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E5C8F8-9229-8DC3-7E05-5C60828880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96F58D-034E-3D0F-DA24-53E8F0409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F0366BD-B150-4DDD-42F1-F66825281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25130" y="6424993"/>
            <a:ext cx="681254" cy="365125"/>
          </a:xfrm>
        </p:spPr>
        <p:txBody>
          <a:bodyPr/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700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313D8-E950-E419-0FBA-27510FD21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2790765-425D-1F16-29E3-4B2F59ED1530}"/>
              </a:ext>
            </a:extLst>
          </p:cNvPr>
          <p:cNvSpPr txBox="1">
            <a:spLocks/>
          </p:cNvSpPr>
          <p:nvPr/>
        </p:nvSpPr>
        <p:spPr>
          <a:xfrm>
            <a:off x="412776" y="1439335"/>
            <a:ext cx="11376024" cy="48953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Goals: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Experimentally measure effects of electron loss and electron capture processes in the 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Comparison of experimental data and prediction of models for different ion species and gas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Validate semi-empirical models → lifetime predictions of future ion species</a:t>
            </a:r>
          </a:p>
          <a:p>
            <a:r>
              <a:rPr lang="en-GB" dirty="0">
                <a:solidFill>
                  <a:schemeClr val="bg1"/>
                </a:solidFill>
              </a:rPr>
              <a:t>Three Experiments: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bg1"/>
                </a:solidFill>
              </a:rPr>
              <a:t> Pb</a:t>
            </a:r>
            <a:r>
              <a:rPr lang="en-GB" b="0" baseline="30000" dirty="0">
                <a:solidFill>
                  <a:schemeClr val="bg1"/>
                </a:solidFill>
              </a:rPr>
              <a:t>54+ </a:t>
            </a:r>
            <a:r>
              <a:rPr lang="en-GB" b="0" dirty="0">
                <a:solidFill>
                  <a:schemeClr val="bg1"/>
                </a:solidFill>
              </a:rPr>
              <a:t>with Ar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bg1"/>
                </a:solidFill>
              </a:rPr>
              <a:t> Pb</a:t>
            </a:r>
            <a:r>
              <a:rPr lang="en-GB" b="0" baseline="30000" dirty="0">
                <a:solidFill>
                  <a:schemeClr val="bg1"/>
                </a:solidFill>
              </a:rPr>
              <a:t>54+ </a:t>
            </a:r>
            <a:r>
              <a:rPr lang="en-GB" b="0" dirty="0">
                <a:solidFill>
                  <a:schemeClr val="bg1"/>
                </a:solidFill>
              </a:rPr>
              <a:t>with He	</a:t>
            </a:r>
            <a:r>
              <a:rPr lang="en-GB" dirty="0">
                <a:solidFill>
                  <a:schemeClr val="bg1"/>
                </a:solidFill>
              </a:rPr>
              <a:t> Measurements and Calculation of Cross Sections</a:t>
            </a:r>
            <a:endParaRPr lang="en-GB" b="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bg1"/>
                </a:solidFill>
              </a:rPr>
              <a:t> Mg</a:t>
            </a:r>
            <a:r>
              <a:rPr lang="en-GB" b="0" baseline="30000" dirty="0">
                <a:solidFill>
                  <a:schemeClr val="bg1"/>
                </a:solidFill>
              </a:rPr>
              <a:t>7+ </a:t>
            </a:r>
            <a:r>
              <a:rPr lang="en-GB" b="0" dirty="0">
                <a:solidFill>
                  <a:schemeClr val="bg1"/>
                </a:solidFill>
              </a:rPr>
              <a:t>with Ar </a:t>
            </a:r>
          </a:p>
          <a:p>
            <a:endParaRPr lang="en-GB" b="0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Problem: </a:t>
            </a:r>
            <a:r>
              <a:rPr lang="en-GB" b="0" dirty="0">
                <a:solidFill>
                  <a:schemeClr val="bg1"/>
                </a:solidFill>
              </a:rPr>
              <a:t>How do we isolate electron loss and electron capture losses from other losses in the PS to compare them to the models?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96609E6-F360-0FEB-F417-1A0556DDA18A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altLang="en-US" dirty="0">
                <a:latin typeface="Arial" panose="020B0604020202020204" pitchFamily="34" charset="0"/>
              </a:rPr>
              <a:t>Concept</a:t>
            </a:r>
          </a:p>
        </p:txBody>
      </p:sp>
      <p:sp>
        <p:nvSpPr>
          <p:cNvPr id="17" name="Geschweifte Klammer rechts 16">
            <a:extLst>
              <a:ext uri="{FF2B5EF4-FFF2-40B4-BE49-F238E27FC236}">
                <a16:creationId xmlns:a16="http://schemas.microsoft.com/office/drawing/2014/main" id="{1D0626CE-7944-6E43-B24E-00ACBFC92CB2}"/>
              </a:ext>
            </a:extLst>
          </p:cNvPr>
          <p:cNvSpPr/>
          <p:nvPr/>
        </p:nvSpPr>
        <p:spPr>
          <a:xfrm>
            <a:off x="2952520" y="4098275"/>
            <a:ext cx="209321" cy="903383"/>
          </a:xfrm>
          <a:prstGeom prst="rightBrac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FC2478-5BF8-2048-6E20-C46846ACD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A217C3-3B97-5356-0A3D-0D5B7E714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55141A-CBD2-24DB-54D0-858AA94CD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29163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C1A29-AB49-CDC0-6739-81F454574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96D7B76-93E5-628C-C877-1DCBC059CA58}"/>
              </a:ext>
            </a:extLst>
          </p:cNvPr>
          <p:cNvSpPr txBox="1">
            <a:spLocks/>
          </p:cNvSpPr>
          <p:nvPr/>
        </p:nvSpPr>
        <p:spPr>
          <a:xfrm>
            <a:off x="412776" y="1439335"/>
            <a:ext cx="11376024" cy="48953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Goals: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Experimentally measure effects of electron loss and electron capture processes in the 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Comparison of experimental data and prediction of models for different ion species and gas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Validate semi-empirical models → lifetime predictions of future ion species</a:t>
            </a:r>
          </a:p>
          <a:p>
            <a:r>
              <a:rPr lang="en-GB" dirty="0"/>
              <a:t>Three Experiments: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 Pb</a:t>
            </a:r>
            <a:r>
              <a:rPr lang="en-GB" b="0" baseline="30000" dirty="0"/>
              <a:t>54+ </a:t>
            </a:r>
            <a:r>
              <a:rPr lang="en-GB" b="0" dirty="0"/>
              <a:t>with Ar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 Pb</a:t>
            </a:r>
            <a:r>
              <a:rPr lang="en-GB" b="0" baseline="30000" dirty="0"/>
              <a:t>54+ </a:t>
            </a:r>
            <a:r>
              <a:rPr lang="en-GB" b="0" dirty="0"/>
              <a:t>with He	</a:t>
            </a:r>
            <a:r>
              <a:rPr lang="en-GB" dirty="0"/>
              <a:t> Measurements and Calculation of Cross Sections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 Mg</a:t>
            </a:r>
            <a:r>
              <a:rPr lang="en-GB" b="0" baseline="30000" dirty="0"/>
              <a:t>7+ </a:t>
            </a:r>
            <a:r>
              <a:rPr lang="en-GB" b="0" dirty="0"/>
              <a:t>with Ar </a:t>
            </a:r>
          </a:p>
          <a:p>
            <a:endParaRPr lang="en-GB" b="0" dirty="0"/>
          </a:p>
          <a:p>
            <a:pPr algn="ctr"/>
            <a:r>
              <a:rPr lang="en-GB" dirty="0">
                <a:solidFill>
                  <a:schemeClr val="bg1"/>
                </a:solidFill>
              </a:rPr>
              <a:t>Problem: </a:t>
            </a:r>
            <a:r>
              <a:rPr lang="en-GB" b="0" dirty="0">
                <a:solidFill>
                  <a:schemeClr val="bg1"/>
                </a:solidFill>
              </a:rPr>
              <a:t>How do we isolate electron loss and electron capture losses from other losses in the PS to compare them to the models?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CBB5EDA-AD6A-3AF4-6FD2-068D000F9E4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altLang="en-US" dirty="0">
                <a:latin typeface="Arial" panose="020B0604020202020204" pitchFamily="34" charset="0"/>
              </a:rPr>
              <a:t>Concept</a:t>
            </a:r>
          </a:p>
        </p:txBody>
      </p:sp>
      <p:sp>
        <p:nvSpPr>
          <p:cNvPr id="17" name="Geschweifte Klammer rechts 16">
            <a:extLst>
              <a:ext uri="{FF2B5EF4-FFF2-40B4-BE49-F238E27FC236}">
                <a16:creationId xmlns:a16="http://schemas.microsoft.com/office/drawing/2014/main" id="{F404AF76-2C20-1411-7355-C0CA12691868}"/>
              </a:ext>
            </a:extLst>
          </p:cNvPr>
          <p:cNvSpPr/>
          <p:nvPr/>
        </p:nvSpPr>
        <p:spPr>
          <a:xfrm>
            <a:off x="2952520" y="3935917"/>
            <a:ext cx="209321" cy="10657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A78D04-5CFA-DB1F-BA2D-716DC61D8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716DF3-64E7-C563-1A99-A080A2B1F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240171-C4EB-95A6-C1DB-7DBB0C618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77348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C29AA-018F-953A-4B4B-854CA285B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BBB13FF-536D-D6A0-B55A-9DDB80634D55}"/>
              </a:ext>
            </a:extLst>
          </p:cNvPr>
          <p:cNvSpPr txBox="1">
            <a:spLocks/>
          </p:cNvSpPr>
          <p:nvPr/>
        </p:nvSpPr>
        <p:spPr>
          <a:xfrm>
            <a:off x="412776" y="1439335"/>
            <a:ext cx="11376024" cy="48953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Goals: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Experimentally measure effects of electron loss and electron capture processes in the 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Comparison of experimental data and prediction of models for different ion species and gas types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Validate semi-empirical models → lifetime predictions of future ion species</a:t>
            </a:r>
          </a:p>
          <a:p>
            <a:r>
              <a:rPr lang="en-GB" dirty="0"/>
              <a:t>Three Experiments: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 Pb</a:t>
            </a:r>
            <a:r>
              <a:rPr lang="en-GB" b="0" baseline="30000" dirty="0"/>
              <a:t>54+ </a:t>
            </a:r>
            <a:r>
              <a:rPr lang="en-GB" b="0" dirty="0"/>
              <a:t>with Ar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 Pb</a:t>
            </a:r>
            <a:r>
              <a:rPr lang="en-GB" b="0" baseline="30000" dirty="0"/>
              <a:t>54+ </a:t>
            </a:r>
            <a:r>
              <a:rPr lang="en-GB" b="0" dirty="0"/>
              <a:t>with He	</a:t>
            </a:r>
            <a:r>
              <a:rPr lang="en-GB" dirty="0"/>
              <a:t> Measurements and Calculation of Cross Sections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 Mg</a:t>
            </a:r>
            <a:r>
              <a:rPr lang="en-GB" b="0" baseline="30000" dirty="0"/>
              <a:t>7+ </a:t>
            </a:r>
            <a:r>
              <a:rPr lang="en-GB" b="0" dirty="0"/>
              <a:t>with Ar </a:t>
            </a:r>
          </a:p>
          <a:p>
            <a:endParaRPr lang="en-GB" b="0" dirty="0"/>
          </a:p>
          <a:p>
            <a:pPr algn="ctr"/>
            <a:r>
              <a:rPr lang="en-GB" dirty="0"/>
              <a:t>Problem: </a:t>
            </a:r>
            <a:r>
              <a:rPr lang="en-GB" b="0" dirty="0"/>
              <a:t>How do we isolate electron loss and electron capture losses from other losses in the PS to compare them to the models?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DB3DF17-C910-9ECB-9C3F-E4D210C76DB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altLang="en-US" dirty="0">
                <a:latin typeface="Arial" panose="020B0604020202020204" pitchFamily="34" charset="0"/>
              </a:rPr>
              <a:t>Concept</a:t>
            </a:r>
          </a:p>
        </p:txBody>
      </p:sp>
      <p:sp>
        <p:nvSpPr>
          <p:cNvPr id="17" name="Geschweifte Klammer rechts 16">
            <a:extLst>
              <a:ext uri="{FF2B5EF4-FFF2-40B4-BE49-F238E27FC236}">
                <a16:creationId xmlns:a16="http://schemas.microsoft.com/office/drawing/2014/main" id="{0B939D2D-F87E-B8B6-9627-ADC3E8941836}"/>
              </a:ext>
            </a:extLst>
          </p:cNvPr>
          <p:cNvSpPr/>
          <p:nvPr/>
        </p:nvSpPr>
        <p:spPr>
          <a:xfrm>
            <a:off x="2952520" y="3935917"/>
            <a:ext cx="209321" cy="10657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16B3B0-583C-090A-7417-D4909E69D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C12959-5F98-4A9D-9AF8-2C7306FCA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44507-9DCD-1736-72D0-4DACE1B28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6742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C3A3F9-E840-6BB4-5303-93FB68F7D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9">
            <a:extLst>
              <a:ext uri="{FF2B5EF4-FFF2-40B4-BE49-F238E27FC236}">
                <a16:creationId xmlns:a16="http://schemas.microsoft.com/office/drawing/2014/main" id="{1DC656B4-DD35-E5D4-597B-B573D21660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0803"/>
          <a:stretch/>
        </p:blipFill>
        <p:spPr>
          <a:xfrm>
            <a:off x="133595" y="4558321"/>
            <a:ext cx="11924810" cy="1767149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AD1E6C3-44FD-E33D-3847-9143146ABD8E}"/>
              </a:ext>
            </a:extLst>
          </p:cNvPr>
          <p:cNvSpPr txBox="1">
            <a:spLocks/>
          </p:cNvSpPr>
          <p:nvPr/>
        </p:nvSpPr>
        <p:spPr>
          <a:xfrm>
            <a:off x="412776" y="1439335"/>
            <a:ext cx="11376024" cy="42343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Beam Gas Ionization (BGI) monitor at the PS </a:t>
            </a:r>
          </a:p>
          <a:p>
            <a:pPr lvl="1"/>
            <a:r>
              <a:rPr lang="en-GB" dirty="0"/>
              <a:t> Injects gas (normally argon), which is ionized by the passing beam to measure the transverse beam size</a:t>
            </a:r>
          </a:p>
          <a:p>
            <a:r>
              <a:rPr lang="en-GB" dirty="0"/>
              <a:t>→</a:t>
            </a:r>
            <a:r>
              <a:rPr lang="en-GB" b="0" dirty="0"/>
              <a:t> </a:t>
            </a:r>
            <a:r>
              <a:rPr lang="en-GB" dirty="0"/>
              <a:t>By utilizing the BGI injection system, we can inject gas around BGI location</a:t>
            </a:r>
          </a:p>
          <a:p>
            <a:pPr lvl="2"/>
            <a:r>
              <a:rPr lang="en-GB" sz="1800" dirty="0"/>
              <a:t>Injection of argon or helium </a:t>
            </a:r>
          </a:p>
          <a:p>
            <a:pPr lvl="2"/>
            <a:r>
              <a:rPr lang="en-GB" sz="1800" dirty="0">
                <a:solidFill>
                  <a:srgbClr val="000000"/>
                </a:solidFill>
              </a:rPr>
              <a:t>Many magnitudes higher than the residual gas</a:t>
            </a:r>
          </a:p>
          <a:p>
            <a:r>
              <a:rPr lang="en-GB" dirty="0"/>
              <a:t>Injection of Pb</a:t>
            </a:r>
            <a:r>
              <a:rPr lang="en-GB" baseline="30000" dirty="0"/>
              <a:t>54+ </a:t>
            </a:r>
            <a:r>
              <a:rPr lang="en-GB" dirty="0"/>
              <a:t>and Mg</a:t>
            </a:r>
            <a:r>
              <a:rPr lang="en-GB" baseline="30000" dirty="0"/>
              <a:t>7+ </a:t>
            </a:r>
            <a:r>
              <a:rPr lang="en-GB" dirty="0">
                <a:solidFill>
                  <a:srgbClr val="000000"/>
                </a:solidFill>
              </a:rPr>
              <a:t>beams at energies of 72 MeV/u and 90 MeV/u</a:t>
            </a:r>
          </a:p>
          <a:p>
            <a:pPr marL="609600" lvl="1" indent="-285750"/>
            <a:r>
              <a:rPr lang="en-GB" b="0" dirty="0"/>
              <a:t>Measurement of beam intensity decay for different pressures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GB" dirty="0"/>
              <a:t>Fit of data to estimate beam lifetime and calculate cross sections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9B94124-C18C-91D7-6BAE-FAB05796E81E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altLang="en-US" dirty="0">
                <a:latin typeface="Arial" panose="020B0604020202020204" pitchFamily="34" charset="0"/>
              </a:rPr>
              <a:t>Experimental Setup</a:t>
            </a:r>
          </a:p>
        </p:txBody>
      </p:sp>
      <p:sp>
        <p:nvSpPr>
          <p:cNvPr id="14" name="TextBox 10">
            <a:extLst>
              <a:ext uri="{FF2B5EF4-FFF2-40B4-BE49-F238E27FC236}">
                <a16:creationId xmlns:a16="http://schemas.microsoft.com/office/drawing/2014/main" id="{F4F299B7-6472-2B76-5D05-B2BDCDF91548}"/>
              </a:ext>
            </a:extLst>
          </p:cNvPr>
          <p:cNvSpPr txBox="1"/>
          <p:nvPr/>
        </p:nvSpPr>
        <p:spPr>
          <a:xfrm>
            <a:off x="4943559" y="5516413"/>
            <a:ext cx="175059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Injection of </a:t>
            </a:r>
            <a:r>
              <a:rPr lang="en-US" dirty="0" err="1"/>
              <a:t>Ar</a:t>
            </a:r>
            <a:r>
              <a:rPr lang="en-US" dirty="0"/>
              <a:t> </a:t>
            </a:r>
          </a:p>
          <a:p>
            <a:pPr algn="ctr"/>
            <a:r>
              <a:rPr lang="en-US" dirty="0"/>
              <a:t>or He</a:t>
            </a:r>
          </a:p>
          <a:p>
            <a:pPr algn="ctr"/>
            <a:r>
              <a:rPr lang="en-US" dirty="0"/>
              <a:t>(BGI)</a:t>
            </a:r>
            <a:endParaRPr lang="en-GB" dirty="0"/>
          </a:p>
        </p:txBody>
      </p:sp>
      <p:cxnSp>
        <p:nvCxnSpPr>
          <p:cNvPr id="15" name="Straight Arrow Connector 12">
            <a:extLst>
              <a:ext uri="{FF2B5EF4-FFF2-40B4-BE49-F238E27FC236}">
                <a16:creationId xmlns:a16="http://schemas.microsoft.com/office/drawing/2014/main" id="{CEF626E6-B688-ACCD-3DA5-FDC780BEB679}"/>
              </a:ext>
            </a:extLst>
          </p:cNvPr>
          <p:cNvCxnSpPr>
            <a:cxnSpLocks/>
          </p:cNvCxnSpPr>
          <p:nvPr/>
        </p:nvCxnSpPr>
        <p:spPr>
          <a:xfrm flipV="1">
            <a:off x="6581477" y="5516413"/>
            <a:ext cx="169437" cy="157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feil: nach rechts 2">
            <a:extLst>
              <a:ext uri="{FF2B5EF4-FFF2-40B4-BE49-F238E27FC236}">
                <a16:creationId xmlns:a16="http://schemas.microsoft.com/office/drawing/2014/main" id="{42C0FAFA-9410-AD07-5D64-2F21C1F83B44}"/>
              </a:ext>
            </a:extLst>
          </p:cNvPr>
          <p:cNvSpPr/>
          <p:nvPr/>
        </p:nvSpPr>
        <p:spPr>
          <a:xfrm rot="10993392">
            <a:off x="6288910" y="5293396"/>
            <a:ext cx="264609" cy="88135"/>
          </a:xfrm>
          <a:prstGeom prst="rightArrow">
            <a:avLst>
              <a:gd name="adj1" fmla="val 57799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7729840F-4739-4FC2-0FA0-408F7E2F7ED5}"/>
              </a:ext>
            </a:extLst>
          </p:cNvPr>
          <p:cNvSpPr/>
          <p:nvPr/>
        </p:nvSpPr>
        <p:spPr>
          <a:xfrm rot="10800000">
            <a:off x="5920446" y="5278926"/>
            <a:ext cx="264609" cy="88135"/>
          </a:xfrm>
          <a:prstGeom prst="rightArrow">
            <a:avLst>
              <a:gd name="adj1" fmla="val 57799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681AF51D-BF77-7D19-7783-3A839AA46B51}"/>
              </a:ext>
            </a:extLst>
          </p:cNvPr>
          <p:cNvSpPr/>
          <p:nvPr/>
        </p:nvSpPr>
        <p:spPr>
          <a:xfrm rot="10800000">
            <a:off x="5554250" y="5278926"/>
            <a:ext cx="264609" cy="88135"/>
          </a:xfrm>
          <a:prstGeom prst="rightArrow">
            <a:avLst>
              <a:gd name="adj1" fmla="val 57799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Pfeil: nach rechts 18">
            <a:extLst>
              <a:ext uri="{FF2B5EF4-FFF2-40B4-BE49-F238E27FC236}">
                <a16:creationId xmlns:a16="http://schemas.microsoft.com/office/drawing/2014/main" id="{0C989529-6446-45A1-9117-A471DDCDF0A5}"/>
              </a:ext>
            </a:extLst>
          </p:cNvPr>
          <p:cNvSpPr/>
          <p:nvPr/>
        </p:nvSpPr>
        <p:spPr>
          <a:xfrm rot="245805">
            <a:off x="7073931" y="5344419"/>
            <a:ext cx="264609" cy="88135"/>
          </a:xfrm>
          <a:prstGeom prst="rightArrow">
            <a:avLst>
              <a:gd name="adj1" fmla="val 57799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Pfeil: nach rechts 19">
            <a:extLst>
              <a:ext uri="{FF2B5EF4-FFF2-40B4-BE49-F238E27FC236}">
                <a16:creationId xmlns:a16="http://schemas.microsoft.com/office/drawing/2014/main" id="{88B21EB7-0FAA-4FA0-1A15-E98BACE5B9E9}"/>
              </a:ext>
            </a:extLst>
          </p:cNvPr>
          <p:cNvSpPr/>
          <p:nvPr/>
        </p:nvSpPr>
        <p:spPr>
          <a:xfrm rot="363891">
            <a:off x="7445770" y="5374597"/>
            <a:ext cx="264609" cy="88135"/>
          </a:xfrm>
          <a:prstGeom prst="rightArrow">
            <a:avLst>
              <a:gd name="adj1" fmla="val 57799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Pfeil: nach rechts 20">
            <a:extLst>
              <a:ext uri="{FF2B5EF4-FFF2-40B4-BE49-F238E27FC236}">
                <a16:creationId xmlns:a16="http://schemas.microsoft.com/office/drawing/2014/main" id="{F734E3C2-AE79-337A-E2C3-54A0114ABD35}"/>
              </a:ext>
            </a:extLst>
          </p:cNvPr>
          <p:cNvSpPr/>
          <p:nvPr/>
        </p:nvSpPr>
        <p:spPr>
          <a:xfrm rot="437435">
            <a:off x="7819321" y="5411844"/>
            <a:ext cx="264609" cy="88135"/>
          </a:xfrm>
          <a:prstGeom prst="rightArrow">
            <a:avLst>
              <a:gd name="adj1" fmla="val 57799"/>
              <a:gd name="adj2" fmla="val 50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4DD376-0D03-4AC0-AE3A-C0A7F73C2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A8EFDE-E13E-E5BA-2DF9-9B56DA503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8D0449-E145-637E-220D-369E9EE86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589094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FCD3D-D0D1-CF3C-17DB-41F7818A2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A56EFE51-16E1-2DBB-68AF-F1BB48911D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37469" y="1592263"/>
                <a:ext cx="8546543" cy="4608512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AutoNum type="arabicPeriod"/>
                </a:pPr>
                <a:r>
                  <a:rPr lang="en-US" b="0" dirty="0"/>
                  <a:t>Building a </a:t>
                </a:r>
                <a:r>
                  <a:rPr lang="en-US" b="0" dirty="0">
                    <a:solidFill>
                      <a:schemeClr val="accent2"/>
                    </a:solidFill>
                  </a:rPr>
                  <a:t>3D model of significant Sections of the PS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b="0" dirty="0"/>
                  <a:t>Simulation of the injected </a:t>
                </a:r>
                <a:r>
                  <a:rPr lang="en-US" b="0" dirty="0" err="1"/>
                  <a:t>Ar</a:t>
                </a:r>
                <a:r>
                  <a:rPr lang="en-US" b="0" dirty="0"/>
                  <a:t> and He gas and gas distribution along the PS beamline to generate a </a:t>
                </a:r>
                <a:r>
                  <a:rPr lang="en-US" b="0" dirty="0">
                    <a:solidFill>
                      <a:schemeClr val="accent2"/>
                    </a:solidFill>
                  </a:rPr>
                  <a:t>pressure profile for each injection,</a:t>
                </a:r>
                <a:r>
                  <a:rPr lang="en-US" dirty="0"/>
                  <a:t> </a:t>
                </a:r>
                <a:r>
                  <a:rPr lang="en-US" b="0" dirty="0"/>
                  <a:t>and calculation of the </a:t>
                </a:r>
                <a:r>
                  <a:rPr lang="en-US" b="0" dirty="0">
                    <a:solidFill>
                      <a:schemeClr val="accent2"/>
                    </a:solidFill>
                  </a:rPr>
                  <a:t>total average pressure in the PS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b="0" dirty="0">
                    <a:solidFill>
                      <a:schemeClr val="bg1"/>
                    </a:solidFill>
                  </a:rPr>
                  <a:t>Calculation of lifetime and cross section in the PS using the experimental data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∙ </m:t>
                          </m:r>
                          <m:r>
                            <a:rPr lang="en-US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 </m:t>
                          </m:r>
                          <m:f>
                            <m:fPr>
                              <m:ctrlP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b="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b="0" dirty="0">
                  <a:solidFill>
                    <a:schemeClr val="bg1"/>
                  </a:solidFill>
                </a:endParaRPr>
              </a:p>
              <a:p>
                <a:pPr marL="0" indent="0" algn="ctr">
                  <a:buNone/>
                </a:pPr>
                <a:r>
                  <a:rPr lang="en-US" b="0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			      </a:t>
                </a:r>
                <a14:m>
                  <m:oMath xmlns:m="http://schemas.openxmlformats.org/officeDocument/2006/math">
                    <m:r>
                      <a:rPr lang="de-DE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de-DE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l-GR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de-DE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						</a:t>
                </a:r>
                <a:endParaRPr lang="en-US" b="0" dirty="0">
                  <a:solidFill>
                    <a:schemeClr val="bg1"/>
                  </a:solidFill>
                </a:endParaRPr>
              </a:p>
              <a:p>
                <a:pPr marL="457200" indent="-457200">
                  <a:buAutoNum type="arabicPeriod" startAt="4"/>
                </a:pPr>
                <a:r>
                  <a:rPr lang="en-US" b="0" dirty="0">
                    <a:solidFill>
                      <a:schemeClr val="bg1"/>
                    </a:solidFill>
                  </a:rPr>
                  <a:t>Calculating the theoretical cross section using the different models for electron loss and capture</a:t>
                </a:r>
              </a:p>
              <a:p>
                <a:pPr marL="457200" indent="-457200">
                  <a:buAutoNum type="arabicPeriod" startAt="4"/>
                </a:pPr>
                <a:endParaRPr lang="en-US" b="0" dirty="0"/>
              </a:p>
              <a:p>
                <a:pPr marL="0" indent="0">
                  <a:buNone/>
                </a:pPr>
                <a:endParaRPr lang="en-US" b="0" dirty="0"/>
              </a:p>
              <a:p>
                <a:pPr marL="457200" indent="-457200">
                  <a:buFont typeface="+mj-lt"/>
                  <a:buAutoNum type="arabicPeriod"/>
                </a:pPr>
                <a:endParaRPr lang="en-US" b="0" dirty="0"/>
              </a:p>
              <a:p>
                <a:pPr marL="285750" lvl="1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A56EFE51-16E1-2DBB-68AF-F1BB48911D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7469" y="1592263"/>
                <a:ext cx="8546543" cy="4608512"/>
              </a:xfrm>
              <a:blipFill>
                <a:blip r:embed="rId3"/>
                <a:stretch>
                  <a:fillRect l="-1783" t="-2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6">
            <a:extLst>
              <a:ext uri="{FF2B5EF4-FFF2-40B4-BE49-F238E27FC236}">
                <a16:creationId xmlns:a16="http://schemas.microsoft.com/office/drawing/2014/main" id="{37140ECB-C4D6-8282-55FB-BD02824D8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Steps of the Analysis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89B708-8B1F-DE3A-DDC7-29AD796C71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C4664D-1CD7-301B-25D0-990049737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8" name="Geschweifte Klammer rechts 16">
            <a:extLst>
              <a:ext uri="{FF2B5EF4-FFF2-40B4-BE49-F238E27FC236}">
                <a16:creationId xmlns:a16="http://schemas.microsoft.com/office/drawing/2014/main" id="{00431F00-4D10-6858-13D0-99215F5CA957}"/>
              </a:ext>
            </a:extLst>
          </p:cNvPr>
          <p:cNvSpPr/>
          <p:nvPr/>
        </p:nvSpPr>
        <p:spPr>
          <a:xfrm rot="10800000">
            <a:off x="2743196" y="1592262"/>
            <a:ext cx="209321" cy="1262148"/>
          </a:xfrm>
          <a:prstGeom prst="rightBrac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Geschweifte Klammer rechts 16">
            <a:extLst>
              <a:ext uri="{FF2B5EF4-FFF2-40B4-BE49-F238E27FC236}">
                <a16:creationId xmlns:a16="http://schemas.microsoft.com/office/drawing/2014/main" id="{9EF0B46D-5605-6C51-9017-807D8D71A0A5}"/>
              </a:ext>
            </a:extLst>
          </p:cNvPr>
          <p:cNvSpPr/>
          <p:nvPr/>
        </p:nvSpPr>
        <p:spPr>
          <a:xfrm rot="10800000">
            <a:off x="2743194" y="3007337"/>
            <a:ext cx="209322" cy="2479061"/>
          </a:xfrm>
          <a:prstGeom prst="rightBrac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1A3946-328C-EC0B-4CCE-33904D1621AC}"/>
              </a:ext>
            </a:extLst>
          </p:cNvPr>
          <p:cNvSpPr txBox="1"/>
          <p:nvPr/>
        </p:nvSpPr>
        <p:spPr>
          <a:xfrm>
            <a:off x="407989" y="1988602"/>
            <a:ext cx="23352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Analysis of the gas distribution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FE74088-C59C-E28A-D7D9-80F80CCDC482}"/>
              </a:ext>
            </a:extLst>
          </p:cNvPr>
          <p:cNvSpPr txBox="1"/>
          <p:nvPr/>
        </p:nvSpPr>
        <p:spPr>
          <a:xfrm>
            <a:off x="407989" y="4016373"/>
            <a:ext cx="23352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Calculation of the cross section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53FB36-004C-3E2A-09FB-294ACC7B8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78452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310A64-019C-B609-634F-1C85BCC73A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6269D888-0257-3471-73E8-0E0136385A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237469" y="1592263"/>
                <a:ext cx="8546543" cy="4608512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AutoNum type="arabicPeriod"/>
                </a:pPr>
                <a:r>
                  <a:rPr lang="en-US" b="0" dirty="0"/>
                  <a:t>Building a </a:t>
                </a:r>
                <a:r>
                  <a:rPr lang="en-US" b="0" dirty="0">
                    <a:solidFill>
                      <a:schemeClr val="accent2"/>
                    </a:solidFill>
                  </a:rPr>
                  <a:t>3D model of significant Sections of the PS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b="0" dirty="0"/>
                  <a:t>Simulation of the injected </a:t>
                </a:r>
                <a:r>
                  <a:rPr lang="en-US" b="0" dirty="0" err="1"/>
                  <a:t>Ar</a:t>
                </a:r>
                <a:r>
                  <a:rPr lang="en-US" b="0" dirty="0"/>
                  <a:t> and He gas and gas distribution along the PS beamline to generate a </a:t>
                </a:r>
                <a:r>
                  <a:rPr lang="en-US" b="0" dirty="0">
                    <a:solidFill>
                      <a:schemeClr val="accent2"/>
                    </a:solidFill>
                  </a:rPr>
                  <a:t>pressure profile for each injection,</a:t>
                </a:r>
                <a:r>
                  <a:rPr lang="en-US" dirty="0"/>
                  <a:t> </a:t>
                </a:r>
                <a:r>
                  <a:rPr lang="en-US" b="0" dirty="0"/>
                  <a:t>and calculation of the </a:t>
                </a:r>
                <a:r>
                  <a:rPr lang="en-US" b="0" dirty="0">
                    <a:solidFill>
                      <a:schemeClr val="accent2"/>
                    </a:solidFill>
                  </a:rPr>
                  <a:t>total average pressure in the PS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b="0" dirty="0"/>
                  <a:t>Calculation of lifetime and cross section in the PS using the </a:t>
                </a:r>
                <a:r>
                  <a:rPr lang="en-US" b="0" dirty="0">
                    <a:solidFill>
                      <a:schemeClr val="accent1"/>
                    </a:solidFill>
                  </a:rPr>
                  <a:t>experimental</a:t>
                </a:r>
                <a:r>
                  <a:rPr lang="en-US" b="0" dirty="0"/>
                  <a:t> data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b="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∙ </m:t>
                          </m:r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− </m:t>
                          </m:r>
                          <m:f>
                            <m:fPr>
                              <m:ctrlPr>
                                <a:rPr lang="en-US" b="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 marL="0" indent="0" algn="ctr">
                  <a:buNone/>
                </a:pPr>
                <a:r>
                  <a:rPr lang="en-US" b="0" dirty="0">
                    <a:ea typeface="Cambria Math" panose="02040503050406030204" pitchFamily="18" charset="0"/>
                  </a:rPr>
                  <a:t>			      </a:t>
                </a:r>
                <a14:m>
                  <m:oMath xmlns:m="http://schemas.openxmlformats.org/officeDocument/2006/math">
                    <m: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l-GR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dirty="0"/>
                  <a:t>						</a:t>
                </a:r>
                <a:endParaRPr lang="en-US" b="0" dirty="0"/>
              </a:p>
              <a:p>
                <a:pPr marL="457200" indent="-457200">
                  <a:buAutoNum type="arabicPeriod" startAt="4"/>
                </a:pPr>
                <a:r>
                  <a:rPr lang="en-US" b="0" dirty="0"/>
                  <a:t>Calculating the </a:t>
                </a:r>
                <a:r>
                  <a:rPr lang="en-US" b="0" dirty="0">
                    <a:solidFill>
                      <a:schemeClr val="accent1"/>
                    </a:solidFill>
                  </a:rPr>
                  <a:t>theoretical </a:t>
                </a:r>
                <a:r>
                  <a:rPr lang="en-US" b="0" dirty="0"/>
                  <a:t>cross section using the different models for electron loss and capture</a:t>
                </a:r>
              </a:p>
              <a:p>
                <a:pPr marL="457200" indent="-457200">
                  <a:buAutoNum type="arabicPeriod" startAt="4"/>
                </a:pPr>
                <a:endParaRPr lang="en-US" b="0" dirty="0"/>
              </a:p>
              <a:p>
                <a:pPr marL="0" indent="0">
                  <a:buNone/>
                </a:pPr>
                <a:endParaRPr lang="en-US" b="0" dirty="0"/>
              </a:p>
              <a:p>
                <a:pPr marL="457200" indent="-457200">
                  <a:buFont typeface="+mj-lt"/>
                  <a:buAutoNum type="arabicPeriod"/>
                </a:pPr>
                <a:endParaRPr lang="en-US" b="0" dirty="0"/>
              </a:p>
              <a:p>
                <a:pPr marL="285750" lvl="1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6269D888-0257-3471-73E8-0E0136385A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7469" y="1592263"/>
                <a:ext cx="8546543" cy="4608512"/>
              </a:xfrm>
              <a:blipFill>
                <a:blip r:embed="rId3"/>
                <a:stretch>
                  <a:fillRect l="-1783" t="-26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6">
            <a:extLst>
              <a:ext uri="{FF2B5EF4-FFF2-40B4-BE49-F238E27FC236}">
                <a16:creationId xmlns:a16="http://schemas.microsoft.com/office/drawing/2014/main" id="{C38B6EE0-0ABC-23A5-F8A2-BAAAFA4E7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Steps of the Analysis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3E516B-8347-D96B-A7C7-4CEAA3D687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7F74F8-E8C1-344D-2CAF-936E5B384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8" name="Geschweifte Klammer rechts 16">
            <a:extLst>
              <a:ext uri="{FF2B5EF4-FFF2-40B4-BE49-F238E27FC236}">
                <a16:creationId xmlns:a16="http://schemas.microsoft.com/office/drawing/2014/main" id="{FE0FB129-C126-DB8E-4794-3619F4B1BF3F}"/>
              </a:ext>
            </a:extLst>
          </p:cNvPr>
          <p:cNvSpPr/>
          <p:nvPr/>
        </p:nvSpPr>
        <p:spPr>
          <a:xfrm rot="10800000">
            <a:off x="2743196" y="1592262"/>
            <a:ext cx="209321" cy="1262148"/>
          </a:xfrm>
          <a:prstGeom prst="rightBrac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Geschweifte Klammer rechts 16">
            <a:extLst>
              <a:ext uri="{FF2B5EF4-FFF2-40B4-BE49-F238E27FC236}">
                <a16:creationId xmlns:a16="http://schemas.microsoft.com/office/drawing/2014/main" id="{F4B2A0C7-878B-4F5C-E066-52CCB965B6DE}"/>
              </a:ext>
            </a:extLst>
          </p:cNvPr>
          <p:cNvSpPr/>
          <p:nvPr/>
        </p:nvSpPr>
        <p:spPr>
          <a:xfrm rot="10800000">
            <a:off x="2743194" y="3007337"/>
            <a:ext cx="209322" cy="247906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AA0888-F79D-5E60-1FD8-F31EBFD3CDAA}"/>
              </a:ext>
            </a:extLst>
          </p:cNvPr>
          <p:cNvSpPr txBox="1"/>
          <p:nvPr/>
        </p:nvSpPr>
        <p:spPr>
          <a:xfrm>
            <a:off x="407989" y="1988602"/>
            <a:ext cx="23352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Analysis of the gas distribution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1DDEEE-0E7A-D6AF-BD34-50508D154836}"/>
              </a:ext>
            </a:extLst>
          </p:cNvPr>
          <p:cNvSpPr txBox="1"/>
          <p:nvPr/>
        </p:nvSpPr>
        <p:spPr>
          <a:xfrm>
            <a:off x="407989" y="4016373"/>
            <a:ext cx="23352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Calculation of the cross section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354CCD-76EC-579A-D859-5B16681DA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20360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A431B3-2F13-554A-69D5-86833A2AE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5352" y="7412295"/>
            <a:ext cx="11376024" cy="4608512"/>
          </a:xfrm>
        </p:spPr>
        <p:txBody>
          <a:bodyPr/>
          <a:lstStyle/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1CB00B-E708-7392-A5AC-4F9D8291E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3D model of the PS using </a:t>
            </a:r>
            <a:r>
              <a:rPr lang="en-US" dirty="0" err="1"/>
              <a:t>SpaceClaim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074AE-3DB1-BA52-E007-6077248600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2445A-19E1-2349-4124-FE2258BA6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pic>
        <p:nvPicPr>
          <p:cNvPr id="31" name="Grafik 30" descr="Ein Bild, das Text, Reihe, Säge, Werkzeug enthält.&#10;&#10;Automatisch generierte Beschreibung">
            <a:extLst>
              <a:ext uri="{FF2B5EF4-FFF2-40B4-BE49-F238E27FC236}">
                <a16:creationId xmlns:a16="http://schemas.microsoft.com/office/drawing/2014/main" id="{92291C08-4D67-1153-9180-7C1F8D83C8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7" t="10745" r="653" b="5255"/>
          <a:stretch/>
        </p:blipFill>
        <p:spPr>
          <a:xfrm rot="21421191">
            <a:off x="86364" y="1750794"/>
            <a:ext cx="12050664" cy="2658598"/>
          </a:xfrm>
          <a:prstGeom prst="rect">
            <a:avLst/>
          </a:prstGeom>
        </p:spPr>
      </p:pic>
      <p:sp>
        <p:nvSpPr>
          <p:cNvPr id="32" name="Ellipse 31">
            <a:extLst>
              <a:ext uri="{FF2B5EF4-FFF2-40B4-BE49-F238E27FC236}">
                <a16:creationId xmlns:a16="http://schemas.microsoft.com/office/drawing/2014/main" id="{AD81440C-CB0C-75CF-7F26-70CECB8964B8}"/>
              </a:ext>
            </a:extLst>
          </p:cNvPr>
          <p:cNvSpPr/>
          <p:nvPr/>
        </p:nvSpPr>
        <p:spPr>
          <a:xfrm rot="11029278">
            <a:off x="4696619" y="3429000"/>
            <a:ext cx="3037682" cy="284272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6C8DD70D-3167-1FA5-F513-30D6956211DB}"/>
              </a:ext>
            </a:extLst>
          </p:cNvPr>
          <p:cNvSpPr/>
          <p:nvPr/>
        </p:nvSpPr>
        <p:spPr>
          <a:xfrm>
            <a:off x="8929680" y="3437224"/>
            <a:ext cx="3134050" cy="2861559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CCBF12EE-2875-36EF-54AF-887AB8137BF2}"/>
              </a:ext>
            </a:extLst>
          </p:cNvPr>
          <p:cNvSpPr/>
          <p:nvPr/>
        </p:nvSpPr>
        <p:spPr>
          <a:xfrm rot="10800000">
            <a:off x="225208" y="3452416"/>
            <a:ext cx="3037682" cy="2842728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E3C53215-0CE9-A891-B6F7-3F7D57779139}"/>
              </a:ext>
            </a:extLst>
          </p:cNvPr>
          <p:cNvSpPr/>
          <p:nvPr/>
        </p:nvSpPr>
        <p:spPr>
          <a:xfrm>
            <a:off x="6205321" y="2228850"/>
            <a:ext cx="685800" cy="647700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ADA9112C-C735-1E06-DA03-8E53334CF562}"/>
              </a:ext>
            </a:extLst>
          </p:cNvPr>
          <p:cNvSpPr/>
          <p:nvPr/>
        </p:nvSpPr>
        <p:spPr>
          <a:xfrm>
            <a:off x="11374041" y="2781300"/>
            <a:ext cx="685800" cy="647700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25130516-A308-6045-4329-338B8327122C}"/>
              </a:ext>
            </a:extLst>
          </p:cNvPr>
          <p:cNvSpPr/>
          <p:nvPr/>
        </p:nvSpPr>
        <p:spPr>
          <a:xfrm>
            <a:off x="3009576" y="2228850"/>
            <a:ext cx="685800" cy="647700"/>
          </a:xfrm>
          <a:prstGeom prst="rect">
            <a:avLst/>
          </a:prstGeom>
          <a:noFill/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19C57B37-BC0B-17C6-4ACE-F1780E02AF2D}"/>
              </a:ext>
            </a:extLst>
          </p:cNvPr>
          <p:cNvCxnSpPr>
            <a:cxnSpLocks/>
            <a:endCxn id="34" idx="4"/>
          </p:cNvCxnSpPr>
          <p:nvPr/>
        </p:nvCxnSpPr>
        <p:spPr>
          <a:xfrm flipH="1">
            <a:off x="1744049" y="2876550"/>
            <a:ext cx="1265527" cy="5758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0C6B484E-85F6-8072-D55A-EDB3A91D93E1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2818032" y="2876550"/>
            <a:ext cx="877344" cy="992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FB9CB0F4-2C88-ADD3-348C-A34F4258C83E}"/>
              </a:ext>
            </a:extLst>
          </p:cNvPr>
          <p:cNvCxnSpPr>
            <a:cxnSpLocks/>
            <a:endCxn id="32" idx="3"/>
          </p:cNvCxnSpPr>
          <p:nvPr/>
        </p:nvCxnSpPr>
        <p:spPr>
          <a:xfrm>
            <a:off x="6891121" y="2876550"/>
            <a:ext cx="462916" cy="1042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9C2EFCA5-076D-C014-8464-A4549187B3B2}"/>
              </a:ext>
            </a:extLst>
          </p:cNvPr>
          <p:cNvCxnSpPr/>
          <p:nvPr/>
        </p:nvCxnSpPr>
        <p:spPr>
          <a:xfrm flipH="1">
            <a:off x="5129105" y="2876550"/>
            <a:ext cx="1076216" cy="9687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104E29D2-CDC9-5250-DF88-3D2743FFFC33}"/>
              </a:ext>
            </a:extLst>
          </p:cNvPr>
          <p:cNvCxnSpPr>
            <a:cxnSpLocks/>
            <a:endCxn id="33" idx="0"/>
          </p:cNvCxnSpPr>
          <p:nvPr/>
        </p:nvCxnSpPr>
        <p:spPr>
          <a:xfrm flipH="1">
            <a:off x="10496705" y="2764369"/>
            <a:ext cx="877336" cy="6728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3E981B25-AF4A-F5F0-4A0B-9E054AE291D0}"/>
              </a:ext>
            </a:extLst>
          </p:cNvPr>
          <p:cNvCxnSpPr>
            <a:cxnSpLocks/>
            <a:endCxn id="33" idx="6"/>
          </p:cNvCxnSpPr>
          <p:nvPr/>
        </p:nvCxnSpPr>
        <p:spPr>
          <a:xfrm>
            <a:off x="12037832" y="3405584"/>
            <a:ext cx="25898" cy="1462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0">
            <a:extLst>
              <a:ext uri="{FF2B5EF4-FFF2-40B4-BE49-F238E27FC236}">
                <a16:creationId xmlns:a16="http://schemas.microsoft.com/office/drawing/2014/main" id="{C6477817-7B06-120F-D00E-F4B23451B0F2}"/>
              </a:ext>
            </a:extLst>
          </p:cNvPr>
          <p:cNvSpPr txBox="1"/>
          <p:nvPr/>
        </p:nvSpPr>
        <p:spPr>
          <a:xfrm>
            <a:off x="5327174" y="1257146"/>
            <a:ext cx="249847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Injection of </a:t>
            </a:r>
            <a:r>
              <a:rPr lang="en-US" dirty="0" err="1"/>
              <a:t>Ar</a:t>
            </a:r>
            <a:r>
              <a:rPr lang="en-US" dirty="0"/>
              <a:t> and He</a:t>
            </a:r>
          </a:p>
          <a:p>
            <a:pPr algn="ctr"/>
            <a:r>
              <a:rPr lang="en-US" dirty="0"/>
              <a:t>(BGI)</a:t>
            </a:r>
            <a:endParaRPr lang="en-GB" dirty="0"/>
          </a:p>
        </p:txBody>
      </p:sp>
      <p:cxnSp>
        <p:nvCxnSpPr>
          <p:cNvPr id="19" name="Straight Arrow Connector 12">
            <a:extLst>
              <a:ext uri="{FF2B5EF4-FFF2-40B4-BE49-F238E27FC236}">
                <a16:creationId xmlns:a16="http://schemas.microsoft.com/office/drawing/2014/main" id="{29EEA0C8-BA6A-EFBB-733A-064568925676}"/>
              </a:ext>
            </a:extLst>
          </p:cNvPr>
          <p:cNvCxnSpPr/>
          <p:nvPr/>
        </p:nvCxnSpPr>
        <p:spPr>
          <a:xfrm>
            <a:off x="6582724" y="1838745"/>
            <a:ext cx="0" cy="2427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217465-882C-0167-8367-FDA260BFA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25153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52E0-B659-1C4C-9453-3CFD87614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Simulation of the injected gas using </a:t>
            </a:r>
            <a:r>
              <a:rPr lang="en-US" dirty="0" err="1"/>
              <a:t>Molflow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565B00-8715-E84F-A4DC-1D9845AC30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5616574" cy="1906587"/>
          </a:xfrm>
        </p:spPr>
        <p:txBody>
          <a:bodyPr/>
          <a:lstStyle/>
          <a:p>
            <a:r>
              <a:rPr lang="en-US" dirty="0"/>
              <a:t>Heading</a:t>
            </a:r>
          </a:p>
          <a:p>
            <a:pPr lvl="1"/>
            <a:r>
              <a:rPr lang="en-US" dirty="0"/>
              <a:t>Software: </a:t>
            </a:r>
            <a:r>
              <a:rPr lang="en-US" dirty="0" err="1"/>
              <a:t>Molflow</a:t>
            </a:r>
            <a:r>
              <a:rPr lang="en-US" dirty="0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D76A05-814F-1C46-A037-F8F952972A7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172294" y="4294188"/>
            <a:ext cx="5616575" cy="1906587"/>
          </a:xfrm>
        </p:spPr>
        <p:txBody>
          <a:bodyPr/>
          <a:lstStyle/>
          <a:p>
            <a:r>
              <a:rPr lang="en-US" dirty="0"/>
              <a:t>Heading</a:t>
            </a:r>
          </a:p>
          <a:p>
            <a:pPr lvl="1"/>
            <a:r>
              <a:rPr lang="en-US" dirty="0"/>
              <a:t>….</a:t>
            </a:r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968D1E5-4E92-124E-A1A9-EB50E9E7705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DDC8144-F073-C24D-ACBB-0811241B8D9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pic>
        <p:nvPicPr>
          <p:cNvPr id="9" name="Grafik 28" descr="Ein Bild, das Himmel, Reihe, draußen, Brücke enthält.&#10;&#10;Automatisch generierte Beschreibung">
            <a:extLst>
              <a:ext uri="{FF2B5EF4-FFF2-40B4-BE49-F238E27FC236}">
                <a16:creationId xmlns:a16="http://schemas.microsoft.com/office/drawing/2014/main" id="{9266E526-51D6-E995-553C-FB4A676022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61" t="16528" r="300" b="8286"/>
          <a:stretch/>
        </p:blipFill>
        <p:spPr>
          <a:xfrm>
            <a:off x="357049" y="991790"/>
            <a:ext cx="11477901" cy="27717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9924AA-426B-EA31-6613-D7889CD039F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0041"/>
          <a:stretch/>
        </p:blipFill>
        <p:spPr>
          <a:xfrm>
            <a:off x="57802" y="3812326"/>
            <a:ext cx="11278555" cy="25639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4E034A-8978-E65A-4186-3775FDDD6A4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4194"/>
          <a:stretch/>
        </p:blipFill>
        <p:spPr>
          <a:xfrm>
            <a:off x="11336357" y="3834207"/>
            <a:ext cx="707912" cy="249326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EA395C-AC59-95AE-86F2-0D8BAF0A98C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403799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3FEAA6-4E12-71D3-0D56-C2B8A76C54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complex&#10;&#10;Description automatically generated">
            <a:extLst>
              <a:ext uri="{FF2B5EF4-FFF2-40B4-BE49-F238E27FC236}">
                <a16:creationId xmlns:a16="http://schemas.microsoft.com/office/drawing/2014/main" id="{3BC14908-A391-5A8A-6613-2B81C4588E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497" b="24326"/>
          <a:stretch/>
        </p:blipFill>
        <p:spPr>
          <a:xfrm>
            <a:off x="1297752" y="903471"/>
            <a:ext cx="9381974" cy="4824068"/>
          </a:xfrm>
          <a:prstGeom prst="rect">
            <a:avLst/>
          </a:pr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FEF3E5B2-BB29-1D07-1818-6CE12E892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Accelerators at CERN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F43D89-AB2F-3FCC-A19B-58D0B2D16F5E}"/>
              </a:ext>
            </a:extLst>
          </p:cNvPr>
          <p:cNvSpPr txBox="1"/>
          <p:nvPr/>
        </p:nvSpPr>
        <p:spPr>
          <a:xfrm>
            <a:off x="9420626" y="1610149"/>
            <a:ext cx="3429000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 </a:t>
            </a:r>
          </a:p>
        </p:txBody>
      </p:sp>
      <p:sp>
        <p:nvSpPr>
          <p:cNvPr id="25" name="Date Placeholder 10">
            <a:extLst>
              <a:ext uri="{FF2B5EF4-FFF2-40B4-BE49-F238E27FC236}">
                <a16:creationId xmlns:a16="http://schemas.microsoft.com/office/drawing/2014/main" id="{EC6276F2-C77C-B707-FBAB-1FA1A0C5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26" name="Footer Placeholder 11">
            <a:extLst>
              <a:ext uri="{FF2B5EF4-FFF2-40B4-BE49-F238E27FC236}">
                <a16:creationId xmlns:a16="http://schemas.microsoft.com/office/drawing/2014/main" id="{9E3CDF24-3FF6-6FD8-9D66-AB720A7C9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>
            <a:lvl1pPr>
              <a:defRPr sz="850"/>
            </a:lvl1pPr>
          </a:lstStyle>
          <a:p>
            <a:r>
              <a:rPr lang="en-US" dirty="0"/>
              <a:t>Fenna Ukena | </a:t>
            </a:r>
            <a:r>
              <a:rPr lang="en-GB" dirty="0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77B17EF3-7240-4D21-86B7-0792BE2BC9D4}"/>
              </a:ext>
            </a:extLst>
          </p:cNvPr>
          <p:cNvSpPr txBox="1">
            <a:spLocks/>
          </p:cNvSpPr>
          <p:nvPr/>
        </p:nvSpPr>
        <p:spPr>
          <a:xfrm>
            <a:off x="8254315" y="65773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B6AE59D2-555F-DCA7-CEFE-689BE66010EE}"/>
              </a:ext>
            </a:extLst>
          </p:cNvPr>
          <p:cNvSpPr txBox="1">
            <a:spLocks/>
          </p:cNvSpPr>
          <p:nvPr/>
        </p:nvSpPr>
        <p:spPr>
          <a:xfrm>
            <a:off x="1297752" y="65773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BD05C33E-17BB-C6F2-B95D-0E7C722B278B}"/>
              </a:ext>
            </a:extLst>
          </p:cNvPr>
          <p:cNvSpPr txBox="1">
            <a:spLocks/>
          </p:cNvSpPr>
          <p:nvPr/>
        </p:nvSpPr>
        <p:spPr>
          <a:xfrm>
            <a:off x="6417018" y="2136383"/>
            <a:ext cx="5774982" cy="37623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b="0" dirty="0"/>
          </a:p>
          <a:p>
            <a:endParaRPr lang="en-GB" dirty="0"/>
          </a:p>
        </p:txBody>
      </p:sp>
      <p:sp>
        <p:nvSpPr>
          <p:cNvPr id="36" name="Textfeld 12">
            <a:extLst>
              <a:ext uri="{FF2B5EF4-FFF2-40B4-BE49-F238E27FC236}">
                <a16:creationId xmlns:a16="http://schemas.microsoft.com/office/drawing/2014/main" id="{AEBD6A13-70C9-B3A6-EA08-24442D52FEA1}"/>
              </a:ext>
            </a:extLst>
          </p:cNvPr>
          <p:cNvSpPr txBox="1"/>
          <p:nvPr/>
        </p:nvSpPr>
        <p:spPr>
          <a:xfrm>
            <a:off x="2073136" y="6207190"/>
            <a:ext cx="60114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Image source: </a:t>
            </a:r>
            <a:r>
              <a:rPr lang="en-GB" sz="900" dirty="0" err="1"/>
              <a:t>Lopienska</a:t>
            </a:r>
            <a:r>
              <a:rPr lang="en-GB" sz="900" dirty="0"/>
              <a:t>, E. (2022), The CERN accelerator complex, Layout in 2022.</a:t>
            </a:r>
            <a:endParaRPr lang="de-DE" sz="85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E136F-61AF-1E6A-A0D1-C8E2CAD45B1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57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of pressure and pressure&#10;&#10;Description automatically generated with medium confidence">
            <a:extLst>
              <a:ext uri="{FF2B5EF4-FFF2-40B4-BE49-F238E27FC236}">
                <a16:creationId xmlns:a16="http://schemas.microsoft.com/office/drawing/2014/main" id="{065D97C7-B109-5423-A7FB-0CE57EBBF6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967" y="3516059"/>
            <a:ext cx="5678033" cy="27431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E0E46B-9F09-4DDA-7AB5-104257253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Simulation of the injected gas: Pressure Profile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20510-0750-1A08-917E-DA8A46215D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6757744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i="0" dirty="0">
                <a:latin typeface="+mj-lt"/>
                <a:ea typeface="Cambria Math" panose="02040503050406030204" pitchFamily="18" charset="0"/>
              </a:rPr>
              <a:t>Setpoints (SP) correspond to the amount of gas injected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  <a:ea typeface="Cambria Math" panose="02040503050406030204" pitchFamily="18" charset="0"/>
              </a:rPr>
              <a:t>Pumping speed estimation dependent on the pressure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i="0" dirty="0">
                <a:latin typeface="+mj-lt"/>
                <a:ea typeface="Cambria Math" panose="02040503050406030204" pitchFamily="18" charset="0"/>
              </a:rPr>
              <a:t>Saturation of the pumps represented via different profiles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i="0" dirty="0">
              <a:latin typeface="+mj-lt"/>
              <a:ea typeface="Cambria Math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i="0" dirty="0">
              <a:latin typeface="+mj-lt"/>
              <a:ea typeface="Cambria Math" panose="020405030504060302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C9AFB-EE29-3F23-1F04-2AB15B0345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E7BCB-B5AE-D2C4-4656-92432221A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pic>
        <p:nvPicPr>
          <p:cNvPr id="9" name="Picture 8" descr="A graph of a pressure&#10;&#10;Description automatically generated with medium confidence">
            <a:extLst>
              <a:ext uri="{FF2B5EF4-FFF2-40B4-BE49-F238E27FC236}">
                <a16:creationId xmlns:a16="http://schemas.microsoft.com/office/drawing/2014/main" id="{8E8C386F-EBF9-36D4-920A-370598106C4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3831" r="39495"/>
          <a:stretch/>
        </p:blipFill>
        <p:spPr>
          <a:xfrm>
            <a:off x="3070099" y="3543286"/>
            <a:ext cx="3596928" cy="2718334"/>
          </a:xfrm>
          <a:prstGeom prst="rect">
            <a:avLst/>
          </a:prstGeom>
        </p:spPr>
      </p:pic>
      <p:pic>
        <p:nvPicPr>
          <p:cNvPr id="13" name="Picture 12" descr="A graph of pressure injecting&#10;&#10;Description automatically generated">
            <a:extLst>
              <a:ext uri="{FF2B5EF4-FFF2-40B4-BE49-F238E27FC236}">
                <a16:creationId xmlns:a16="http://schemas.microsoft.com/office/drawing/2014/main" id="{21455BA0-53CD-33C8-9A68-320C191AED0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1" t="-1068" r="39444" b="1068"/>
          <a:stretch/>
        </p:blipFill>
        <p:spPr>
          <a:xfrm>
            <a:off x="63348" y="3516059"/>
            <a:ext cx="3385731" cy="27183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DB49670-292A-A58C-E5D8-7E6D519D9566}"/>
              </a:ext>
            </a:extLst>
          </p:cNvPr>
          <p:cNvSpPr txBox="1"/>
          <p:nvPr/>
        </p:nvSpPr>
        <p:spPr>
          <a:xfrm>
            <a:off x="5015612" y="4604682"/>
            <a:ext cx="5963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2AA902-9292-9C92-DDE9-5D21FB9318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05073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B2079-1E4A-8C33-E0BA-A5E293EFF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of pressure and pressure&#10;&#10;Description automatically generated with medium confidence">
            <a:extLst>
              <a:ext uri="{FF2B5EF4-FFF2-40B4-BE49-F238E27FC236}">
                <a16:creationId xmlns:a16="http://schemas.microsoft.com/office/drawing/2014/main" id="{E9EB9D26-EFB5-20E8-3AC5-CADB38A2B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967" y="3516059"/>
            <a:ext cx="5678033" cy="27431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AF4304-F02F-1199-D8A9-19DD7D3E9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Simulation of the injected gas: Pressure Profile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75A1C-1347-A590-4E1A-0A9334DB3D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6757744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i="0" dirty="0">
                <a:latin typeface="+mj-lt"/>
                <a:ea typeface="Cambria Math" panose="02040503050406030204" pitchFamily="18" charset="0"/>
              </a:rPr>
              <a:t>Setpoints (SP) correspond to the amount of gas injected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latin typeface="+mj-lt"/>
                <a:ea typeface="Cambria Math" panose="02040503050406030204" pitchFamily="18" charset="0"/>
              </a:rPr>
              <a:t>Pumping speed estimation dependent on the pressure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i="0" dirty="0">
                <a:latin typeface="+mj-lt"/>
                <a:ea typeface="Cambria Math" panose="02040503050406030204" pitchFamily="18" charset="0"/>
              </a:rPr>
              <a:t>Saturation of the pumps represented via different profiles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i="0" dirty="0">
              <a:latin typeface="+mj-lt"/>
              <a:ea typeface="Cambria Math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i="0" dirty="0">
              <a:latin typeface="+mj-lt"/>
              <a:ea typeface="Cambria Math" panose="020405030504060302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FB367C-D920-F11E-9F3C-FC3D566B1D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5FA89-DC36-7A61-AFB5-007D3C7D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pic>
        <p:nvPicPr>
          <p:cNvPr id="9" name="Picture 8" descr="A graph of a pressure&#10;&#10;Description automatically generated with medium confidence">
            <a:extLst>
              <a:ext uri="{FF2B5EF4-FFF2-40B4-BE49-F238E27FC236}">
                <a16:creationId xmlns:a16="http://schemas.microsoft.com/office/drawing/2014/main" id="{9A63CE73-8FF6-0AD6-895F-F032C482AED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3831" r="39495"/>
          <a:stretch/>
        </p:blipFill>
        <p:spPr>
          <a:xfrm>
            <a:off x="3070099" y="3543286"/>
            <a:ext cx="3596928" cy="2718334"/>
          </a:xfrm>
          <a:prstGeom prst="rect">
            <a:avLst/>
          </a:prstGeom>
        </p:spPr>
      </p:pic>
      <p:pic>
        <p:nvPicPr>
          <p:cNvPr id="13" name="Picture 12" descr="A graph of pressure injecting&#10;&#10;Description automatically generated">
            <a:extLst>
              <a:ext uri="{FF2B5EF4-FFF2-40B4-BE49-F238E27FC236}">
                <a16:creationId xmlns:a16="http://schemas.microsoft.com/office/drawing/2014/main" id="{E7C19098-94E8-5FC6-01FA-D431B568A4B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1" t="-1068" r="39444" b="1068"/>
          <a:stretch/>
        </p:blipFill>
        <p:spPr>
          <a:xfrm>
            <a:off x="63348" y="3516059"/>
            <a:ext cx="3385731" cy="27183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B3556B7-9511-A426-C117-D24E9F7CB32A}"/>
              </a:ext>
            </a:extLst>
          </p:cNvPr>
          <p:cNvSpPr txBox="1"/>
          <p:nvPr/>
        </p:nvSpPr>
        <p:spPr>
          <a:xfrm>
            <a:off x="5015612" y="4604682"/>
            <a:ext cx="5963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316548-61D5-A7F1-444F-2227F443DF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dirty="0"/>
              <a:t>13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1AAA17-0BD4-CBE6-1CBC-C7D4D609538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769" b="4166"/>
          <a:stretch/>
        </p:blipFill>
        <p:spPr>
          <a:xfrm>
            <a:off x="7283119" y="1045442"/>
            <a:ext cx="4505681" cy="2470617"/>
          </a:xfrm>
          <a:prstGeom prst="rect">
            <a:avLst/>
          </a:prstGeom>
        </p:spPr>
      </p:pic>
      <p:sp>
        <p:nvSpPr>
          <p:cNvPr id="8" name="Textfeld 12">
            <a:extLst>
              <a:ext uri="{FF2B5EF4-FFF2-40B4-BE49-F238E27FC236}">
                <a16:creationId xmlns:a16="http://schemas.microsoft.com/office/drawing/2014/main" id="{B35594C7-4E8B-2BF2-96EA-56A54BC8AC1B}"/>
              </a:ext>
            </a:extLst>
          </p:cNvPr>
          <p:cNvSpPr txBox="1"/>
          <p:nvPr/>
        </p:nvSpPr>
        <p:spPr>
          <a:xfrm>
            <a:off x="7441834" y="873100"/>
            <a:ext cx="60114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900" dirty="0"/>
              <a:t>Image source: </a:t>
            </a:r>
            <a:r>
              <a:rPr lang="en-GB" sz="900" dirty="0"/>
              <a:t>Audi, M. (2006), CERN Accelerator School</a:t>
            </a:r>
            <a:endParaRPr lang="de-DE" sz="9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ACA07A-10BF-D633-BEAB-5710DFB57722}"/>
              </a:ext>
            </a:extLst>
          </p:cNvPr>
          <p:cNvSpPr txBox="1"/>
          <p:nvPr/>
        </p:nvSpPr>
        <p:spPr>
          <a:xfrm>
            <a:off x="10530254" y="1244789"/>
            <a:ext cx="166174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b="1" dirty="0">
                <a:solidFill>
                  <a:schemeClr val="accent1"/>
                </a:solidFill>
              </a:rPr>
              <a:t>unsaturated</a:t>
            </a:r>
            <a:endParaRPr lang="en-GB" sz="1000" b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E7DD02-4C4E-058A-5BD5-BA37E541D1C0}"/>
              </a:ext>
            </a:extLst>
          </p:cNvPr>
          <p:cNvSpPr txBox="1"/>
          <p:nvPr/>
        </p:nvSpPr>
        <p:spPr>
          <a:xfrm>
            <a:off x="9020908" y="2380424"/>
            <a:ext cx="166174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b="1" dirty="0">
                <a:solidFill>
                  <a:srgbClr val="FF0000"/>
                </a:solidFill>
              </a:rPr>
              <a:t>saturated</a:t>
            </a:r>
            <a:endParaRPr lang="en-GB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05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D221F-D860-1312-8D00-BEA4C512D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73593"/>
            <a:ext cx="11376024" cy="1065742"/>
          </a:xfrm>
        </p:spPr>
        <p:txBody>
          <a:bodyPr/>
          <a:lstStyle/>
          <a:p>
            <a:r>
              <a:rPr lang="en-GB" dirty="0"/>
              <a:t>3. Lifetime from Experiment in the PS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5C9ACD-270A-B450-4792-2E8175BCED2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07987" y="1598658"/>
                <a:ext cx="5688013" cy="4608512"/>
              </a:xfrm>
            </p:spPr>
            <p:txBody>
              <a:bodyPr>
                <a:normAutofit fontScale="92500" lnSpcReduction="20000"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300" b="0" dirty="0"/>
                  <a:t>Beam-gas interactions dominate at high gas pressures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300" b="0" dirty="0"/>
                  <a:t>The injected beam intensity was low for Mg</a:t>
                </a:r>
                <a:r>
                  <a:rPr lang="en-GB" sz="2300" b="0" baseline="30000" dirty="0"/>
                  <a:t>7+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300" b="0" dirty="0"/>
                  <a:t>Exponential fit to calculate the lifetime of the beam at each gas injection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300" b="0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sz="2300" b="0" i="1">
                        <a:latin typeface="Cambria Math" panose="02040503050406030204" pitchFamily="18" charset="0"/>
                      </a:rPr>
                      <m:t>	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300" b="0" i="1" smtClean="0"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sSup>
                      <m:sSupPr>
                        <m:ctrlPr>
                          <a:rPr lang="en-US" sz="23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∙ </m:t>
                        </m:r>
                        <m:r>
                          <a:rPr lang="en-US" sz="2300" i="1" dirty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300" b="0" i="1" smtClean="0">
                            <a:latin typeface="Cambria Math" panose="02040503050406030204" pitchFamily="18" charset="0"/>
                          </a:rPr>
                          <m:t>− </m:t>
                        </m:r>
                        <m:f>
                          <m:fPr>
                            <m:ctrlP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3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r>
                              <a:rPr lang="en-US" sz="23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</m:sup>
                    </m:sSup>
                  </m:oMath>
                </a14:m>
                <a:r>
                  <a:rPr lang="en-GB" sz="23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300" b="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3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300" b="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</m:oMath>
                </a14:m>
                <a:endParaRPr lang="en-GB" sz="23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endParaRPr lang="en-GB" sz="23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300" b="0" dirty="0"/>
                  <a:t>Only the highest pressure levels gave clear beam lifetimes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300" b="0" i="0" dirty="0">
                    <a:latin typeface="+mj-lt"/>
                    <a:ea typeface="Cambria Math" panose="02040503050406030204" pitchFamily="18" charset="0"/>
                  </a:rPr>
                  <a:t>The </a:t>
                </a:r>
                <a:r>
                  <a:rPr lang="en-US" sz="2300" b="0" dirty="0">
                    <a:latin typeface="+mj-lt"/>
                    <a:ea typeface="Cambria Math" panose="02040503050406030204" pitchFamily="18" charset="0"/>
                  </a:rPr>
                  <a:t>p</a:t>
                </a:r>
                <a:r>
                  <a:rPr lang="en-US" sz="2300" b="0" i="0" dirty="0">
                    <a:latin typeface="+mj-lt"/>
                    <a:ea typeface="Cambria Math" panose="02040503050406030204" pitchFamily="18" charset="0"/>
                  </a:rPr>
                  <a:t>ressure profiles are used to calculate cross section </a:t>
                </a:r>
                <a14:m>
                  <m:oMath xmlns:m="http://schemas.openxmlformats.org/officeDocument/2006/math">
                    <m:r>
                      <a:rPr lang="en-US" sz="23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23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300" b="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3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τ</m:t>
                          </m:r>
                          <m:r>
                            <a:rPr lang="de-DE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de-DE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de-DE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3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GB" sz="2300" dirty="0"/>
              </a:p>
              <a:p>
                <a:endParaRPr lang="en-GB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5C9ACD-270A-B450-4792-2E8175BCED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07987" y="1598658"/>
                <a:ext cx="5688013" cy="4608512"/>
              </a:xfrm>
              <a:blipFill>
                <a:blip r:embed="rId3"/>
                <a:stretch>
                  <a:fillRect l="-2680" t="-3836" r="-1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DFA86-B4E3-DC92-F6DD-A2FE33E086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403D1-AFCA-8117-6D03-127A5CFB7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959FB7-E3C8-991E-C8B1-059918DF7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5684" y="685358"/>
            <a:ext cx="4757530" cy="54872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48C058-E324-97E3-89F6-BB4F849B997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3050"/>
          <a:stretch/>
        </p:blipFill>
        <p:spPr>
          <a:xfrm>
            <a:off x="6609381" y="879185"/>
            <a:ext cx="4756071" cy="2686067"/>
          </a:xfrm>
          <a:prstGeom prst="rect">
            <a:avLst/>
          </a:prstGeom>
        </p:spPr>
      </p:pic>
      <p:pic>
        <p:nvPicPr>
          <p:cNvPr id="17" name="Picture 16" descr="A graph with colorful lines and text&#10;&#10;Description automatically generated">
            <a:extLst>
              <a:ext uri="{FF2B5EF4-FFF2-40B4-BE49-F238E27FC236}">
                <a16:creationId xmlns:a16="http://schemas.microsoft.com/office/drawing/2014/main" id="{E563337B-7924-1BB5-C7DB-212504B82A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9381" y="3565252"/>
            <a:ext cx="4757530" cy="277522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E78DF5-A56B-73D9-950B-92E000802BC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97624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50E92-603E-866C-0C80-A04DA89E2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D1B26-CE8D-81BF-BC82-429E26681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Pb</a:t>
            </a:r>
            <a:r>
              <a:rPr lang="en-US" baseline="30000" dirty="0"/>
              <a:t>54+ </a:t>
            </a:r>
            <a:r>
              <a:rPr lang="en-US" dirty="0"/>
              <a:t>with </a:t>
            </a:r>
            <a:r>
              <a:rPr lang="en-US" dirty="0" err="1"/>
              <a:t>Ar</a:t>
            </a:r>
            <a:r>
              <a:rPr lang="en-US" dirty="0"/>
              <a:t> gas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6EE41-5965-5DC3-E06F-8CE4D89C1F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47981" y="1439335"/>
            <a:ext cx="5036030" cy="447410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Close agreement between the experimental values and the model predictions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measured cross section is higher than the predicted lifetime of the semi-empirical formula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EARLY beam: factor of 1.32 – 1.63 (</a:t>
            </a:r>
            <a:r>
              <a:rPr lang="en-GB" b="0" dirty="0" err="1"/>
              <a:t>avg</a:t>
            </a:r>
            <a:r>
              <a:rPr lang="en-GB" b="0" dirty="0"/>
              <a:t>: 1.46)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NOMINAL beam: factor of 1.81 – 3.71 (</a:t>
            </a:r>
            <a:r>
              <a:rPr lang="en-GB" b="0" dirty="0" err="1"/>
              <a:t>avg</a:t>
            </a:r>
            <a:r>
              <a:rPr lang="en-GB" b="0" dirty="0"/>
              <a:t>: 2.44)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Time difference between the measurements of the EARLY beam and the NOMINAL beam </a:t>
            </a:r>
          </a:p>
          <a:p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91B41-9E3E-2E7B-CEA7-4032913EE9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19713-190D-C0AD-8A85-33148BA2C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D8743E0-115D-5F6E-AF7D-3A310E0F6E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pic>
        <p:nvPicPr>
          <p:cNvPr id="9" name="Picture 8" descr="A graph showing a number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E64B676D-FFFD-897E-D5E8-C04E91D1C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57" y="1743006"/>
            <a:ext cx="6458572" cy="337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32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DF86F-FDD3-4030-27C1-1DE950D1FC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75B3-F73E-873A-AF0D-D0E5C8D76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Pb</a:t>
            </a:r>
            <a:r>
              <a:rPr lang="en-US" baseline="30000" dirty="0"/>
              <a:t>54+ </a:t>
            </a:r>
            <a:r>
              <a:rPr lang="en-US" dirty="0"/>
              <a:t>with He gas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4E99E-315A-D79B-881F-39118E306B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746E60-07DA-0285-8F6C-7433F3934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655164A-8660-0CBD-F690-516EC7F28E11}"/>
              </a:ext>
            </a:extLst>
          </p:cNvPr>
          <p:cNvSpPr txBox="1">
            <a:spLocks/>
          </p:cNvSpPr>
          <p:nvPr/>
        </p:nvSpPr>
        <p:spPr>
          <a:xfrm>
            <a:off x="6747981" y="2224454"/>
            <a:ext cx="5036030" cy="368898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Higher deviations compared to the experiment with </a:t>
            </a:r>
            <a:r>
              <a:rPr lang="en-GB" b="0" dirty="0" err="1"/>
              <a:t>Ar</a:t>
            </a:r>
            <a:r>
              <a:rPr lang="en-GB" b="0" dirty="0"/>
              <a:t> gas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measured cross section is a factor of 2.25 - 3.45 (</a:t>
            </a:r>
            <a:r>
              <a:rPr lang="en-GB" b="0" dirty="0" err="1"/>
              <a:t>avg</a:t>
            </a:r>
            <a:r>
              <a:rPr lang="en-GB" b="0" dirty="0"/>
              <a:t>: 2.88) higher than the predicted lifetime of semi-empirical formula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Electron capture contribution: 0.01%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19D589-8B6B-29CE-9F39-7F05619AF2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dirty="0"/>
              <a:t>16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84EEE5-A5DE-713D-0507-EC100AE40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20" y="1745422"/>
            <a:ext cx="6533757" cy="336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56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6496B-58F6-FB99-5930-C17FDD84A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Mg</a:t>
            </a:r>
            <a:r>
              <a:rPr lang="en-US" baseline="30000" dirty="0"/>
              <a:t>7+ </a:t>
            </a:r>
            <a:r>
              <a:rPr lang="en-US" dirty="0"/>
              <a:t>with </a:t>
            </a:r>
            <a:r>
              <a:rPr lang="en-US" dirty="0" err="1"/>
              <a:t>Ar</a:t>
            </a:r>
            <a:r>
              <a:rPr lang="en-US" dirty="0"/>
              <a:t> gas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11917-2BD7-C9E1-310B-395BDCB95B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1407"/>
            <a:ext cx="5036030" cy="404446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measured cross section is a factor of 1.93 - 3.53 (</a:t>
            </a:r>
            <a:r>
              <a:rPr lang="en-GB" b="0" dirty="0" err="1"/>
              <a:t>avg</a:t>
            </a:r>
            <a:r>
              <a:rPr lang="en-GB" b="0" dirty="0">
                <a:sym typeface="Wingdings" panose="05000000000000000000" pitchFamily="2" charset="2"/>
              </a:rPr>
              <a:t>: 2.36)</a:t>
            </a:r>
            <a:r>
              <a:rPr lang="en-GB" b="0" dirty="0"/>
              <a:t> times lower than the predicted lifetime of the semi-empirical formula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measured cross section of Pb</a:t>
            </a:r>
            <a:r>
              <a:rPr lang="en-GB" b="0" baseline="30000" dirty="0"/>
              <a:t>54+ </a:t>
            </a:r>
            <a:r>
              <a:rPr lang="en-GB" b="0" dirty="0"/>
              <a:t>is higher than predicted, while for Mg</a:t>
            </a:r>
            <a:r>
              <a:rPr lang="en-GB" b="0" baseline="30000" dirty="0"/>
              <a:t>7+</a:t>
            </a:r>
            <a:r>
              <a:rPr lang="en-GB" b="0" dirty="0"/>
              <a:t> it is the opposite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0000"/>
                </a:solidFill>
                <a:ea typeface="Times New Roman" panose="02020603050405020304" pitchFamily="18" charset="0"/>
                <a:cs typeface="Aptos" panose="020B0004020202020204" pitchFamily="34" charset="0"/>
              </a:rPr>
              <a:t>Predictions of the models result in higher losses than those measured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0000"/>
                </a:solidFill>
                <a:ea typeface="Times New Roman" panose="02020603050405020304" pitchFamily="18" charset="0"/>
                <a:cs typeface="Aptos" panose="020B0004020202020204" pitchFamily="34" charset="0"/>
              </a:rPr>
              <a:t>Ongoing checks of formula validity for loosely bound projectile electrons and high-Z targets</a:t>
            </a:r>
            <a:endParaRPr lang="en-GB" b="0" dirty="0"/>
          </a:p>
          <a:p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9834B-A70C-EC14-7313-567CEE7261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1358E-8C79-80EC-E3EE-F2126F9A1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F7312C-1EB8-3F81-359A-F277D267401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dirty="0"/>
              <a:t>17</a:t>
            </a:r>
          </a:p>
        </p:txBody>
      </p:sp>
      <p:pic>
        <p:nvPicPr>
          <p:cNvPr id="8" name="Picture 7" descr="A screen shot of a graph&#10;&#10;Description automatically generated">
            <a:extLst>
              <a:ext uri="{FF2B5EF4-FFF2-40B4-BE49-F238E27FC236}">
                <a16:creationId xmlns:a16="http://schemas.microsoft.com/office/drawing/2014/main" id="{726185E9-23EB-6D2D-CE52-262086A392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9367" y="1755858"/>
            <a:ext cx="6675877" cy="344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94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47BBA-6918-9A11-EECC-95927A6BCD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5C658D4-7717-219F-5738-90CBC2709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83273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Ion cross section experiments with Pb</a:t>
            </a:r>
            <a:r>
              <a:rPr lang="en-GB" baseline="30000" dirty="0"/>
              <a:t>54+ </a:t>
            </a:r>
            <a:r>
              <a:rPr lang="en-GB" dirty="0"/>
              <a:t>and Mg</a:t>
            </a:r>
            <a:r>
              <a:rPr lang="en-GB" baseline="30000" dirty="0"/>
              <a:t>7+ </a:t>
            </a:r>
            <a:r>
              <a:rPr lang="en-GB" dirty="0"/>
              <a:t>beams in the CERN PS, using different levels of injected Ar and He gas with the BGI injection system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Exponential intensity decay was observed for high pressure injections, and beam lifetimes was extracted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Pressure analysis resulted in a more accurate representation of the gas distribution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Calculations of ion beam cross section as a function of pressure were performed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New experimental methodology has been proven to give reasonable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Measured cross sections were compared with the predictions of the semi-empirical models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bg1"/>
                </a:solidFill>
              </a:rPr>
              <a:t>Close agreement, with a factor of 1.4 – 3.7, between the prediction models and the measurements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Comparison showed potential improvements in the experiment and/or models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Models are </a:t>
            </a:r>
            <a:r>
              <a:rPr lang="en-US" dirty="0">
                <a:solidFill>
                  <a:schemeClr val="bg1"/>
                </a:solidFill>
              </a:rPr>
              <a:t>valuable tool for the estimation of cross sections to evaluate future ion species</a:t>
            </a:r>
            <a:endParaRPr lang="en-GB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E0E3DA-BBD5-E97B-63B3-F03565A55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B21085-1A40-584F-55DF-8C08B5137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C39DF-D5AB-579E-D71B-D7A120F61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D93E99-0BB8-36B8-45A3-56488F288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33936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545834-4788-17EB-619E-1AE62041D7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12139FE-1730-9106-6693-E262E4795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83273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Ion cross section experiments with Pb</a:t>
            </a:r>
            <a:r>
              <a:rPr lang="en-GB" baseline="30000" dirty="0"/>
              <a:t>54+ </a:t>
            </a:r>
            <a:r>
              <a:rPr lang="en-GB" dirty="0"/>
              <a:t>and Mg</a:t>
            </a:r>
            <a:r>
              <a:rPr lang="en-GB" baseline="30000" dirty="0"/>
              <a:t>7+ </a:t>
            </a:r>
            <a:r>
              <a:rPr lang="en-GB" dirty="0"/>
              <a:t>beams in the CERN PS, using different levels of injected Ar and He gas with the BGI injection system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Exponential intensity decay was observed for high pressure injections, and beam lifetimes was extracted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Pressure analysis resulted in a more accurate representation of the gas distribution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Calculations of ion beam cross section as a function of pressure were performed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New experimental methodology has been proven to give reasonable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Measured cross sections were compared with the predictions of the semi-empirical models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Close agreement, with a factor of 1.4 – 3.7, between the prediction models and the measurements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Comparison showed potential improvements in the experiment and/or models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Models are </a:t>
            </a:r>
            <a:r>
              <a:rPr lang="en-US" dirty="0"/>
              <a:t>valuable tool for the estimation of cross sections to evaluate future ion species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3C945F-71FF-8148-5AE6-A9F8B2AA3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D32CD-6B45-36DE-5B59-23EC66C6E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869C5-7429-482E-038A-B63F2D485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7D6BF28-0B4B-1067-F359-201C667E4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70202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3D4DE8-0FF3-EF26-E97E-2AC1FC4FA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21CB4EF-EFB2-1215-3A21-6850178B9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Ion lifetime experiments with an O</a:t>
            </a:r>
            <a:r>
              <a:rPr lang="en-GB" baseline="30000" dirty="0"/>
              <a:t>4+ </a:t>
            </a:r>
            <a:r>
              <a:rPr lang="en-GB" dirty="0"/>
              <a:t>beam in the CERN PS will take place in June/July 2025, using different levels of injected </a:t>
            </a:r>
            <a:r>
              <a:rPr lang="en-GB" dirty="0" err="1"/>
              <a:t>Ar</a:t>
            </a:r>
            <a:r>
              <a:rPr lang="en-GB" dirty="0"/>
              <a:t> and He gas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New experimental setup will include the use of two injection systems, enabling more measurements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7A7976-121C-1BB7-2376-21D889AA7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AB64C-548F-52E0-235F-D8A16C344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3D965-FDD9-2E72-C0E6-617BAA3C7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Fenna Ukena | Experimental Measurements of Electron Capture and Loss Cross Sections of Ions with Gaseous Targets </a:t>
            </a:r>
            <a:endParaRPr lang="en-US" dirty="0"/>
          </a:p>
        </p:txBody>
      </p:sp>
      <p:pic>
        <p:nvPicPr>
          <p:cNvPr id="3" name="Picture 2" descr="A graph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471900C7-7B8F-0203-E95C-90F4A2CBE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967" y="7482838"/>
            <a:ext cx="6353643" cy="315277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3E4B71-5170-39CC-BCA8-20CE1DC95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19</a:t>
            </a:r>
          </a:p>
        </p:txBody>
      </p:sp>
      <p:pic>
        <p:nvPicPr>
          <p:cNvPr id="8" name="Picture 7" descr="A graph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83FB9A47-D76F-CB61-965C-60DC1F2073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791" y="3119719"/>
            <a:ext cx="4812838" cy="2388204"/>
          </a:xfrm>
          <a:prstGeom prst="rect">
            <a:avLst/>
          </a:prstGeom>
        </p:spPr>
      </p:pic>
      <p:pic>
        <p:nvPicPr>
          <p:cNvPr id="11" name="Picture 10" descr="A graph of numbers and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8369C08A-ED97-9311-CD01-9FA47CCD0D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5496" y="3119719"/>
            <a:ext cx="4812838" cy="238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24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148BBE-3A2F-31C5-5906-220275D20C4A}"/>
              </a:ext>
            </a:extLst>
          </p:cNvPr>
          <p:cNvSpPr txBox="1"/>
          <p:nvPr/>
        </p:nvSpPr>
        <p:spPr>
          <a:xfrm>
            <a:off x="4457700" y="2945423"/>
            <a:ext cx="372793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4800" dirty="0"/>
              <a:t>Thank you!!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09035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74F1B14C-00DC-29FF-B01C-5010FB64C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Injector Chain at CERN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39A391-5B7D-149B-6739-8BCD0B8B1359}"/>
              </a:ext>
            </a:extLst>
          </p:cNvPr>
          <p:cNvSpPr txBox="1"/>
          <p:nvPr/>
        </p:nvSpPr>
        <p:spPr>
          <a:xfrm>
            <a:off x="7753096" y="1610149"/>
            <a:ext cx="3429000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 </a:t>
            </a:r>
          </a:p>
        </p:txBody>
      </p:sp>
      <p:sp>
        <p:nvSpPr>
          <p:cNvPr id="25" name="Date Placeholder 10">
            <a:extLst>
              <a:ext uri="{FF2B5EF4-FFF2-40B4-BE49-F238E27FC236}">
                <a16:creationId xmlns:a16="http://schemas.microsoft.com/office/drawing/2014/main" id="{4D136A0A-45AF-74F4-FDB9-F6D25F9BF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26" name="Footer Placeholder 11">
            <a:extLst>
              <a:ext uri="{FF2B5EF4-FFF2-40B4-BE49-F238E27FC236}">
                <a16:creationId xmlns:a16="http://schemas.microsoft.com/office/drawing/2014/main" id="{3EA8F540-8C26-AA66-683F-0A1685785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>
            <a:lvl1pPr>
              <a:defRPr sz="850"/>
            </a:lvl1pPr>
          </a:lstStyle>
          <a:p>
            <a:r>
              <a:rPr lang="en-US" dirty="0"/>
              <a:t>Fenna Ukena | </a:t>
            </a:r>
            <a:r>
              <a:rPr lang="en-GB" dirty="0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328F91F5-3EE7-E038-AF9F-74497C64AB1F}"/>
              </a:ext>
            </a:extLst>
          </p:cNvPr>
          <p:cNvSpPr txBox="1">
            <a:spLocks/>
          </p:cNvSpPr>
          <p:nvPr/>
        </p:nvSpPr>
        <p:spPr>
          <a:xfrm>
            <a:off x="8254315" y="65773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CE0F853D-2FB4-0A8F-C550-7B6FEA007A83}"/>
              </a:ext>
            </a:extLst>
          </p:cNvPr>
          <p:cNvSpPr txBox="1">
            <a:spLocks/>
          </p:cNvSpPr>
          <p:nvPr/>
        </p:nvSpPr>
        <p:spPr>
          <a:xfrm>
            <a:off x="1297752" y="65773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9FDB649B-FE57-FB76-7E59-E53703E4DAA4}"/>
              </a:ext>
            </a:extLst>
          </p:cNvPr>
          <p:cNvSpPr txBox="1">
            <a:spLocks/>
          </p:cNvSpPr>
          <p:nvPr/>
        </p:nvSpPr>
        <p:spPr>
          <a:xfrm>
            <a:off x="6417018" y="2136383"/>
            <a:ext cx="5774982" cy="37623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b="0" dirty="0"/>
          </a:p>
          <a:p>
            <a:endParaRPr lang="en-GB" dirty="0"/>
          </a:p>
        </p:txBody>
      </p:sp>
      <p:sp>
        <p:nvSpPr>
          <p:cNvPr id="49" name="Content Placeholder 48">
            <a:extLst>
              <a:ext uri="{FF2B5EF4-FFF2-40B4-BE49-F238E27FC236}">
                <a16:creationId xmlns:a16="http://schemas.microsoft.com/office/drawing/2014/main" id="{B96A64A6-E03F-5A11-5AAB-77B8C0C312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8664" y="7174222"/>
            <a:ext cx="5616575" cy="178475"/>
          </a:xfrm>
        </p:spPr>
        <p:txBody>
          <a:bodyPr>
            <a:normAutofit fontScale="77500" lnSpcReduction="20000"/>
          </a:bodyPr>
          <a:lstStyle/>
          <a:p>
            <a:endParaRPr lang="en-GB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105D6E0-E76E-B236-D1DA-B33C2723DE45}"/>
              </a:ext>
            </a:extLst>
          </p:cNvPr>
          <p:cNvSpPr txBox="1"/>
          <p:nvPr/>
        </p:nvSpPr>
        <p:spPr>
          <a:xfrm>
            <a:off x="9420626" y="1610149"/>
            <a:ext cx="3429000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 </a:t>
            </a:r>
          </a:p>
        </p:txBody>
      </p:sp>
      <p:sp>
        <p:nvSpPr>
          <p:cNvPr id="52" name="Textfeld 12">
            <a:extLst>
              <a:ext uri="{FF2B5EF4-FFF2-40B4-BE49-F238E27FC236}">
                <a16:creationId xmlns:a16="http://schemas.microsoft.com/office/drawing/2014/main" id="{7DC2E75E-9B54-358E-919D-291DDF4DB37F}"/>
              </a:ext>
            </a:extLst>
          </p:cNvPr>
          <p:cNvSpPr txBox="1"/>
          <p:nvPr/>
        </p:nvSpPr>
        <p:spPr>
          <a:xfrm>
            <a:off x="2073136" y="6207190"/>
            <a:ext cx="60114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Image source: </a:t>
            </a:r>
            <a:r>
              <a:rPr lang="en-GB" sz="900" dirty="0" err="1"/>
              <a:t>Lopienska</a:t>
            </a:r>
            <a:r>
              <a:rPr lang="en-GB" sz="900" dirty="0"/>
              <a:t>, E. (2022), The CERN accelerator complex, Layout in 2022.</a:t>
            </a:r>
            <a:endParaRPr lang="de-DE" sz="850" dirty="0"/>
          </a:p>
        </p:txBody>
      </p:sp>
      <p:pic>
        <p:nvPicPr>
          <p:cNvPr id="50" name="Content Placeholder 9" descr="A diagram of a diagram&#10;&#10;Description automatically generated">
            <a:extLst>
              <a:ext uri="{FF2B5EF4-FFF2-40B4-BE49-F238E27FC236}">
                <a16:creationId xmlns:a16="http://schemas.microsoft.com/office/drawing/2014/main" id="{14005412-3370-95B1-5BB1-249D346489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1923746" y="829305"/>
            <a:ext cx="7009557" cy="540457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B804B340-F74E-A168-3DEE-320BD7ECBABC}"/>
              </a:ext>
            </a:extLst>
          </p:cNvPr>
          <p:cNvSpPr txBox="1"/>
          <p:nvPr/>
        </p:nvSpPr>
        <p:spPr>
          <a:xfrm>
            <a:off x="7011275" y="5286837"/>
            <a:ext cx="137658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72 MeV/u</a:t>
            </a:r>
            <a:endParaRPr lang="en-GB" sz="1400" b="1" dirty="0">
              <a:solidFill>
                <a:schemeClr val="accent5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706A96D-E9E8-3DA7-A2FD-182E83C90ECA}"/>
              </a:ext>
            </a:extLst>
          </p:cNvPr>
          <p:cNvSpPr txBox="1"/>
          <p:nvPr/>
        </p:nvSpPr>
        <p:spPr>
          <a:xfrm>
            <a:off x="4007667" y="5336633"/>
            <a:ext cx="106549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4.2 MeV/u</a:t>
            </a:r>
            <a:endParaRPr lang="en-GB" sz="1400" b="1" dirty="0">
              <a:solidFill>
                <a:schemeClr val="accent5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19974F8-6CA5-06CB-B7DA-EA77CC9DE4FE}"/>
              </a:ext>
            </a:extLst>
          </p:cNvPr>
          <p:cNvSpPr txBox="1"/>
          <p:nvPr/>
        </p:nvSpPr>
        <p:spPr>
          <a:xfrm>
            <a:off x="7618886" y="4524002"/>
            <a:ext cx="481870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5.9 GeV/u</a:t>
            </a:r>
            <a:endParaRPr lang="en-GB" sz="1400" b="1" dirty="0">
              <a:solidFill>
                <a:schemeClr val="accent5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3A690A8-54CD-61BF-CE8B-DEAE4CD17B6D}"/>
              </a:ext>
            </a:extLst>
          </p:cNvPr>
          <p:cNvSpPr txBox="1"/>
          <p:nvPr/>
        </p:nvSpPr>
        <p:spPr>
          <a:xfrm>
            <a:off x="7496091" y="3015022"/>
            <a:ext cx="481870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177 GeV/u</a:t>
            </a:r>
            <a:endParaRPr lang="en-GB" sz="1400" b="1" dirty="0">
              <a:solidFill>
                <a:schemeClr val="accent5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9" name="Slide Number Placeholder 58">
            <a:extLst>
              <a:ext uri="{FF2B5EF4-FFF2-40B4-BE49-F238E27FC236}">
                <a16:creationId xmlns:a16="http://schemas.microsoft.com/office/drawing/2014/main" id="{EA1BF93C-75A9-F8A9-DB47-26B6836E3CF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172805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3DD6E-30AA-E14A-D010-B324FEBDB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F2FDEC0F-97F4-231C-9BBD-C9170B51180E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07988" y="816294"/>
            <a:ext cx="9731691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4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</a:rPr>
              <a:t>Lopienska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, E. (2022). </a:t>
            </a:r>
            <a:r>
              <a:rPr kumimoji="0" lang="en-US" altLang="en-US" sz="1400" b="0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The CERN accelerator complex, layout in 2022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. General Photo. Retrieved from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https://cds.cern.ch/record/2800984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1400" b="0" dirty="0">
                <a:latin typeface="Arial" panose="020B0604020202020204" pitchFamily="34" charset="0"/>
              </a:rPr>
              <a:t>Waagaard, Elias Walter (2024). </a:t>
            </a:r>
            <a:r>
              <a:rPr lang="en-US" altLang="en-US" sz="1400" b="0" i="1" dirty="0">
                <a:latin typeface="Arial" panose="020B0604020202020204" pitchFamily="34" charset="0"/>
              </a:rPr>
              <a:t>Image modified from </a:t>
            </a:r>
            <a:r>
              <a:rPr lang="en-US" altLang="en-US" sz="1400" b="0" i="1" dirty="0" err="1">
                <a:latin typeface="Arial" panose="020B0604020202020204" pitchFamily="34" charset="0"/>
              </a:rPr>
              <a:t>Lopienska</a:t>
            </a:r>
            <a:r>
              <a:rPr lang="en-US" altLang="en-US" sz="1400" b="0" i="1" dirty="0">
                <a:latin typeface="Arial" panose="020B0604020202020204" pitchFamily="34" charset="0"/>
              </a:rPr>
              <a:t>, E. (2022)</a:t>
            </a:r>
            <a:r>
              <a:rPr lang="en-US" altLang="en-US" sz="1400" b="0" dirty="0">
                <a:latin typeface="Arial" panose="020B0604020202020204" pitchFamily="34" charset="0"/>
              </a:rPr>
              <a:t>. 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1400" b="0" dirty="0">
              <a:latin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400" b="0" dirty="0">
                <a:latin typeface="Arial" panose="020B0604020202020204" pitchFamily="34" charset="0"/>
              </a:rPr>
              <a:t>Audi, M. (2006). An Introduction to Ion Pumps. CERN Accelerator School, May 2006. Varian Vacuum Technologies. Retrieved from </a:t>
            </a:r>
            <a:r>
              <a:rPr lang="en-GB" altLang="en-US" sz="1400" b="0" dirty="0"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https://cas.web.cern.ch/sites/default/files/lectures/platjadaro-2006/audi.pdf</a:t>
            </a:r>
            <a:endParaRPr lang="en-US" altLang="en-US" sz="1400" b="0" dirty="0">
              <a:latin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1400" b="0" dirty="0">
              <a:latin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sz="1400" b="0" dirty="0">
                <a:solidFill>
                  <a:schemeClr val="bg1"/>
                </a:solidFill>
                <a:latin typeface="Arial" panose="020B0604020202020204" pitchFamily="34" charset="0"/>
              </a:rPr>
              <a:t>Waagaard, E. W. (2024). VGP82 pressure over time. Personal communication.</a:t>
            </a:r>
            <a:endParaRPr lang="en-US" altLang="en-US" sz="1400" b="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1400" b="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bg1"/>
                </a:solidFill>
              </a:rPr>
              <a:t>GSI. (n.d.). </a:t>
            </a:r>
            <a:r>
              <a:rPr lang="en-GB" sz="1400" b="0" i="1" dirty="0">
                <a:solidFill>
                  <a:schemeClr val="bg1"/>
                </a:solidFill>
              </a:rPr>
              <a:t>Gas jet</a:t>
            </a:r>
            <a:r>
              <a:rPr lang="en-GB" sz="1400" b="0" dirty="0">
                <a:solidFill>
                  <a:schemeClr val="bg1"/>
                </a:solidFill>
              </a:rPr>
              <a:t>. Retrieved from </a:t>
            </a:r>
            <a:r>
              <a:rPr lang="en-GB" sz="1400" b="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https://web-docs.gsi.de/~stoe_exp/laboratory/environment/gasjet/gasjet.php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8656C3-5138-A863-9AED-25BF22CC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5AFA-7E18-24AD-E927-8138D1224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Fenna Ukena | </a:t>
            </a:r>
            <a:r>
              <a:rPr lang="en-GB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F4947E-2231-E93C-6FBA-7975C0257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84048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438FE9E3-E0D3-23ED-B23D-926B1BC2E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Flow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9EFEF-4881-DE0A-F57E-D23F67500B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21 January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6D59A-AB51-8C20-F83A-B007D637F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Fenna Ukena | Experimental Measurements of Electron Capture and Loss Cross Sections of Ions with Gaseous Targets 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6A7120-9021-5A14-7827-BBDD4C820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22</a:t>
            </a:r>
          </a:p>
        </p:txBody>
      </p:sp>
      <p:pic>
        <p:nvPicPr>
          <p:cNvPr id="8" name="Content Placeholder 9" descr="A transparent tube with a blue background&#10;&#10;Description automatically generated">
            <a:extLst>
              <a:ext uri="{FF2B5EF4-FFF2-40B4-BE49-F238E27FC236}">
                <a16:creationId xmlns:a16="http://schemas.microsoft.com/office/drawing/2014/main" id="{95BE6335-F0BA-F944-EADB-B9232F3D277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" t="4782" r="462" b="1298"/>
          <a:stretch/>
        </p:blipFill>
        <p:spPr>
          <a:xfrm>
            <a:off x="407988" y="1674953"/>
            <a:ext cx="5767290" cy="3991176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Inhaltsplatzhalter 5">
                <a:extLst>
                  <a:ext uri="{FF2B5EF4-FFF2-40B4-BE49-F238E27FC236}">
                    <a16:creationId xmlns:a16="http://schemas.microsoft.com/office/drawing/2014/main" id="{3BB23B75-DA00-308B-C29E-CEAE9AD53FA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94457" y="1674953"/>
                <a:ext cx="5616575" cy="4226795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/>
                  <a:t>Series of simulations to estimate effective pumping speed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endParaRPr lang="en-GB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chemeClr val="tx2"/>
                    </a:solidFill>
                  </a:rPr>
                  <a:t>Error of gauge: 30%</a:t>
                </a:r>
                <a:endParaRPr lang="de-DE" dirty="0"/>
              </a:p>
              <a:p>
                <a:endParaRPr lang="en-GB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en-GB" b="0" dirty="0"/>
              </a:p>
              <a:p>
                <a:pPr algn="ctr"/>
                <a:endParaRPr lang="en-GB" b="0" dirty="0"/>
              </a:p>
              <a:p>
                <a:pPr algn="ctr"/>
                <a:endParaRPr lang="en-GB" b="0" dirty="0"/>
              </a:p>
            </p:txBody>
          </p:sp>
        </mc:Choice>
        <mc:Fallback>
          <p:sp>
            <p:nvSpPr>
              <p:cNvPr id="10" name="Inhaltsplatzhalter 5">
                <a:extLst>
                  <a:ext uri="{FF2B5EF4-FFF2-40B4-BE49-F238E27FC236}">
                    <a16:creationId xmlns:a16="http://schemas.microsoft.com/office/drawing/2014/main" id="{3BB23B75-DA00-308B-C29E-CEAE9AD53F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4457" y="1674953"/>
                <a:ext cx="5616575" cy="4226795"/>
              </a:xfrm>
              <a:prstGeom prst="rect">
                <a:avLst/>
              </a:prstGeom>
              <a:blipFill>
                <a:blip r:embed="rId4"/>
                <a:stretch>
                  <a:fillRect l="-1086" t="-1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FE6FC868-36BD-BE0A-79DB-19D89059AAE7}"/>
              </a:ext>
            </a:extLst>
          </p:cNvPr>
          <p:cNvSpPr txBox="1"/>
          <p:nvPr/>
        </p:nvSpPr>
        <p:spPr>
          <a:xfrm>
            <a:off x="4873871" y="2497224"/>
            <a:ext cx="122213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/>
                </a:solidFill>
              </a:rPr>
              <a:t>connected to pump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29DA75-B0E7-CC2A-6C5F-68BE08913194}"/>
              </a:ext>
            </a:extLst>
          </p:cNvPr>
          <p:cNvSpPr txBox="1"/>
          <p:nvPr/>
        </p:nvSpPr>
        <p:spPr>
          <a:xfrm>
            <a:off x="3758085" y="1818320"/>
            <a:ext cx="122213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/>
                </a:solidFill>
              </a:rPr>
              <a:t>gas</a:t>
            </a:r>
            <a:endParaRPr lang="en-GB" sz="1100" dirty="0">
              <a:solidFill>
                <a:schemeClr val="bg1"/>
              </a:solidFill>
            </a:endParaRPr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961BB073-8294-00CD-518F-BDDB521572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" t="10582" r="3460" b="14632"/>
          <a:stretch/>
        </p:blipFill>
        <p:spPr bwMode="auto">
          <a:xfrm>
            <a:off x="7807570" y="4127475"/>
            <a:ext cx="2558562" cy="1538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6889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C100E6-D51A-D403-8743-B6F535BB7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6AD47A19-F845-368E-3CFF-C66A7325E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Injector Chain at CERN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676D30-7D30-E68E-A8C6-8B6C90ADF189}"/>
              </a:ext>
            </a:extLst>
          </p:cNvPr>
          <p:cNvSpPr txBox="1"/>
          <p:nvPr/>
        </p:nvSpPr>
        <p:spPr>
          <a:xfrm>
            <a:off x="7753096" y="1610149"/>
            <a:ext cx="3429000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 </a:t>
            </a:r>
          </a:p>
        </p:txBody>
      </p:sp>
      <p:sp>
        <p:nvSpPr>
          <p:cNvPr id="25" name="Date Placeholder 10">
            <a:extLst>
              <a:ext uri="{FF2B5EF4-FFF2-40B4-BE49-F238E27FC236}">
                <a16:creationId xmlns:a16="http://schemas.microsoft.com/office/drawing/2014/main" id="{4AB4F96E-924F-43BE-2855-EEE976A362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26" name="Footer Placeholder 11">
            <a:extLst>
              <a:ext uri="{FF2B5EF4-FFF2-40B4-BE49-F238E27FC236}">
                <a16:creationId xmlns:a16="http://schemas.microsoft.com/office/drawing/2014/main" id="{FC1A6AA3-F1F0-C6FF-BDC1-CC75948F1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>
            <a:lvl1pPr>
              <a:defRPr sz="850"/>
            </a:lvl1pPr>
          </a:lstStyle>
          <a:p>
            <a:r>
              <a:rPr lang="en-US" dirty="0"/>
              <a:t>Fenna Ukena | </a:t>
            </a:r>
            <a:r>
              <a:rPr lang="en-GB" dirty="0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4D617577-B84C-8897-A80B-39E69CBC2DAB}"/>
              </a:ext>
            </a:extLst>
          </p:cNvPr>
          <p:cNvSpPr txBox="1">
            <a:spLocks/>
          </p:cNvSpPr>
          <p:nvPr/>
        </p:nvSpPr>
        <p:spPr>
          <a:xfrm>
            <a:off x="8254315" y="65773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7E70A1D0-124B-22A1-733D-1DC31E201CC1}"/>
              </a:ext>
            </a:extLst>
          </p:cNvPr>
          <p:cNvSpPr txBox="1">
            <a:spLocks/>
          </p:cNvSpPr>
          <p:nvPr/>
        </p:nvSpPr>
        <p:spPr>
          <a:xfrm>
            <a:off x="1297752" y="65773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A4E23D7-2878-F301-BD97-2CD750EC9A6A}"/>
              </a:ext>
            </a:extLst>
          </p:cNvPr>
          <p:cNvSpPr txBox="1">
            <a:spLocks/>
          </p:cNvSpPr>
          <p:nvPr/>
        </p:nvSpPr>
        <p:spPr>
          <a:xfrm>
            <a:off x="7753096" y="3053732"/>
            <a:ext cx="4030917" cy="28450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Pb</a:t>
            </a:r>
            <a:r>
              <a:rPr lang="en-US" sz="1800" b="1" baseline="300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54+</a:t>
            </a:r>
            <a:r>
              <a:rPr lang="en-US" sz="1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GB" sz="1800" b="0" dirty="0"/>
              <a:t>ions are not fully stripped of electrons</a:t>
            </a:r>
          </a:p>
          <a:p>
            <a:pPr marL="342900" indent="-342900">
              <a:buFont typeface="Arial" panose="020B0604020202020204" pitchFamily="34" charset="0"/>
              <a:buChar char="→"/>
            </a:pPr>
            <a:r>
              <a:rPr lang="en-GB" sz="1800" b="0" dirty="0"/>
              <a:t>susceptible to charge-changing processes</a:t>
            </a:r>
          </a:p>
          <a:p>
            <a:pPr marL="285750" indent="-285750">
              <a:buFont typeface="Arial" panose="020B0604020202020204" pitchFamily="34" charset="0"/>
              <a:buChar char="→"/>
            </a:pPr>
            <a:r>
              <a:rPr lang="en-GB" sz="1800" b="0" dirty="0"/>
              <a:t>beam intensity losses</a:t>
            </a:r>
          </a:p>
          <a:p>
            <a:r>
              <a:rPr lang="en-GB" sz="1800" dirty="0"/>
              <a:t>Aim: </a:t>
            </a:r>
            <a:r>
              <a:rPr lang="en-GB" sz="1800" b="0" dirty="0"/>
              <a:t>Measure cross sections for these processes and validate predictive models for future ion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dirty="0"/>
          </a:p>
          <a:p>
            <a:endParaRPr lang="en-GB" b="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12BB169-AF72-15B5-FEEA-971C650452C7}"/>
              </a:ext>
            </a:extLst>
          </p:cNvPr>
          <p:cNvSpPr txBox="1"/>
          <p:nvPr/>
        </p:nvSpPr>
        <p:spPr>
          <a:xfrm>
            <a:off x="9461061" y="1630445"/>
            <a:ext cx="3429000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 </a:t>
            </a:r>
          </a:p>
        </p:txBody>
      </p:sp>
      <p:sp>
        <p:nvSpPr>
          <p:cNvPr id="52" name="Textfeld 12">
            <a:extLst>
              <a:ext uri="{FF2B5EF4-FFF2-40B4-BE49-F238E27FC236}">
                <a16:creationId xmlns:a16="http://schemas.microsoft.com/office/drawing/2014/main" id="{6E696424-ADFB-DA40-C315-BB0E45B1F856}"/>
              </a:ext>
            </a:extLst>
          </p:cNvPr>
          <p:cNvSpPr txBox="1"/>
          <p:nvPr/>
        </p:nvSpPr>
        <p:spPr>
          <a:xfrm>
            <a:off x="2073136" y="6207190"/>
            <a:ext cx="60114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Image source: </a:t>
            </a:r>
            <a:r>
              <a:rPr lang="en-GB" sz="900" dirty="0" err="1"/>
              <a:t>Lopienska</a:t>
            </a:r>
            <a:r>
              <a:rPr lang="en-GB" sz="900" dirty="0"/>
              <a:t>, E. (2022), The CERN accelerator complex, Layout in 2022.</a:t>
            </a:r>
            <a:endParaRPr lang="de-DE" sz="850" dirty="0"/>
          </a:p>
        </p:txBody>
      </p:sp>
      <p:pic>
        <p:nvPicPr>
          <p:cNvPr id="50" name="Content Placeholder 9" descr="A diagram of a diagram&#10;&#10;Description automatically generated">
            <a:extLst>
              <a:ext uri="{FF2B5EF4-FFF2-40B4-BE49-F238E27FC236}">
                <a16:creationId xmlns:a16="http://schemas.microsoft.com/office/drawing/2014/main" id="{E12092CB-CE9E-3BD2-9086-27062F0A6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515745" y="829305"/>
            <a:ext cx="7009557" cy="540457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915E9C4-72D2-AAD7-32AA-D36FDD1DD458}"/>
              </a:ext>
            </a:extLst>
          </p:cNvPr>
          <p:cNvSpPr txBox="1"/>
          <p:nvPr/>
        </p:nvSpPr>
        <p:spPr>
          <a:xfrm>
            <a:off x="5636192" y="5325547"/>
            <a:ext cx="17455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72 MeV/u</a:t>
            </a:r>
            <a:endParaRPr lang="en-GB" sz="1400" b="1" dirty="0">
              <a:solidFill>
                <a:schemeClr val="accent5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58BBF23-B594-7B00-C87E-A25C8D2CFFB3}"/>
              </a:ext>
            </a:extLst>
          </p:cNvPr>
          <p:cNvSpPr txBox="1"/>
          <p:nvPr/>
        </p:nvSpPr>
        <p:spPr>
          <a:xfrm>
            <a:off x="2632585" y="5375343"/>
            <a:ext cx="124482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4.2 MeV/u</a:t>
            </a:r>
            <a:endParaRPr lang="en-GB" sz="1400" b="1" dirty="0">
              <a:solidFill>
                <a:schemeClr val="accent5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36D33A7-31C1-842F-38BB-229F5A60F106}"/>
              </a:ext>
            </a:extLst>
          </p:cNvPr>
          <p:cNvSpPr txBox="1"/>
          <p:nvPr/>
        </p:nvSpPr>
        <p:spPr>
          <a:xfrm>
            <a:off x="6243805" y="4562712"/>
            <a:ext cx="113795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5.9 GeV/u</a:t>
            </a:r>
            <a:endParaRPr lang="en-GB" sz="1400" b="1" dirty="0">
              <a:solidFill>
                <a:schemeClr val="accent5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C81657A-FDE6-E109-E601-BFDEE41F5844}"/>
              </a:ext>
            </a:extLst>
          </p:cNvPr>
          <p:cNvSpPr txBox="1"/>
          <p:nvPr/>
        </p:nvSpPr>
        <p:spPr>
          <a:xfrm>
            <a:off x="6121009" y="3053732"/>
            <a:ext cx="11379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177 GeV/u</a:t>
            </a:r>
            <a:endParaRPr lang="en-GB" sz="1400" b="1" dirty="0">
              <a:solidFill>
                <a:schemeClr val="accent5">
                  <a:lumMod val="60000"/>
                  <a:lumOff val="4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B373A77-4897-37EA-77A4-1C9339D6A6D2}"/>
              </a:ext>
            </a:extLst>
          </p:cNvPr>
          <p:cNvCxnSpPr>
            <a:cxnSpLocks/>
          </p:cNvCxnSpPr>
          <p:nvPr/>
        </p:nvCxnSpPr>
        <p:spPr>
          <a:xfrm flipH="1">
            <a:off x="6689986" y="3763212"/>
            <a:ext cx="962564" cy="398417"/>
          </a:xfrm>
          <a:prstGeom prst="straightConnector1">
            <a:avLst/>
          </a:prstGeom>
          <a:ln w="571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2369A9B-6B0E-AD4A-298A-DC1844343FB9}"/>
              </a:ext>
            </a:extLst>
          </p:cNvPr>
          <p:cNvSpPr txBox="1">
            <a:spLocks/>
          </p:cNvSpPr>
          <p:nvPr/>
        </p:nvSpPr>
        <p:spPr>
          <a:xfrm>
            <a:off x="8598876" y="3567497"/>
            <a:ext cx="3972857" cy="28413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b="0" dirty="0"/>
          </a:p>
          <a:p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B7195D6-4047-4BF4-14AF-870DFDCB64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862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D49BF36A-D8DB-610B-FDE5-189416FCF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22EB8-96E9-BD0E-C254-3716135E0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4DBEB-0C06-8969-1905-A6050F199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Fenna Ukena | </a:t>
            </a:r>
            <a:r>
              <a:rPr lang="en-GB" dirty="0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F94E83A0-5459-7B92-9945-90EADAD5626B}"/>
              </a:ext>
            </a:extLst>
          </p:cNvPr>
          <p:cNvSpPr>
            <a:spLocks noGrp="1"/>
          </p:cNvSpPr>
          <p:nvPr/>
        </p:nvSpPr>
        <p:spPr>
          <a:xfrm>
            <a:off x="412776" y="1439335"/>
            <a:ext cx="11376024" cy="47336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en-US" sz="2400" dirty="0">
                <a:latin typeface="Arial" panose="020B0604020202020204" pitchFamily="34" charset="0"/>
              </a:rPr>
              <a:t>Beam-Gas Interactions	</a:t>
            </a:r>
          </a:p>
          <a:p>
            <a:pPr marL="45720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en-US" sz="2400" dirty="0">
                <a:latin typeface="Arial" panose="020B0604020202020204" pitchFamily="34" charset="0"/>
              </a:rPr>
              <a:t>Cross Section and Lifetime</a:t>
            </a:r>
          </a:p>
          <a:p>
            <a:pPr marL="45720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en-US" sz="2400" dirty="0">
                <a:latin typeface="Arial" panose="020B0604020202020204" pitchFamily="34" charset="0"/>
              </a:rPr>
              <a:t>Concept</a:t>
            </a:r>
          </a:p>
          <a:p>
            <a:pPr marL="45720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en-US" sz="2400" dirty="0">
                <a:latin typeface="Arial" panose="020B0604020202020204" pitchFamily="34" charset="0"/>
              </a:rPr>
              <a:t>Experimental Setup</a:t>
            </a:r>
          </a:p>
          <a:p>
            <a:pPr marL="45720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en-US" sz="2400" dirty="0">
                <a:latin typeface="Arial" panose="020B0604020202020204" pitchFamily="34" charset="0"/>
              </a:rPr>
              <a:t>Steps of Analysis</a:t>
            </a:r>
          </a:p>
          <a:p>
            <a:pPr marL="990900" lvl="2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Arial" panose="020B0604020202020204" pitchFamily="34" charset="0"/>
              </a:rPr>
              <a:t>3D Model</a:t>
            </a:r>
          </a:p>
          <a:p>
            <a:pPr marL="990900" lvl="2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Arial" panose="020B0604020202020204" pitchFamily="34" charset="0"/>
              </a:rPr>
              <a:t>Simulation</a:t>
            </a:r>
          </a:p>
          <a:p>
            <a:pPr marL="990900" lvl="2" indent="-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Arial" panose="020B0604020202020204" pitchFamily="34" charset="0"/>
              </a:rPr>
              <a:t>Lifetime from Experiment in the PS</a:t>
            </a:r>
          </a:p>
          <a:p>
            <a:pPr marL="45720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altLang="en-US" sz="2400" dirty="0">
                <a:latin typeface="Arial" panose="020B0604020202020204" pitchFamily="34" charset="0"/>
              </a:rPr>
              <a:t>Results</a:t>
            </a:r>
          </a:p>
          <a:p>
            <a:pPr marL="45720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altLang="en-US" sz="240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Conclusion</a:t>
            </a:r>
            <a:endParaRPr lang="en-US" altLang="en-US" sz="2400" dirty="0">
              <a:latin typeface="Arial" panose="020B0604020202020204" pitchFamily="34" charset="0"/>
            </a:endParaRPr>
          </a:p>
          <a:p>
            <a:pPr marL="45720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altLang="en-US" sz="240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Outlook</a:t>
            </a:r>
            <a:endParaRPr lang="en-GB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C5277D-9BD3-9B86-FE1C-BC4CC56F0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13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Oval 1038">
            <a:extLst>
              <a:ext uri="{FF2B5EF4-FFF2-40B4-BE49-F238E27FC236}">
                <a16:creationId xmlns:a16="http://schemas.microsoft.com/office/drawing/2014/main" id="{3741BFBB-2171-2E1B-D1B0-3EE1752AD4DA}"/>
              </a:ext>
            </a:extLst>
          </p:cNvPr>
          <p:cNvSpPr/>
          <p:nvPr/>
        </p:nvSpPr>
        <p:spPr>
          <a:xfrm>
            <a:off x="300429" y="1057502"/>
            <a:ext cx="618738" cy="1930214"/>
          </a:xfrm>
          <a:prstGeom prst="ellipse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36" name="Flowchart: Process 1035">
            <a:extLst>
              <a:ext uri="{FF2B5EF4-FFF2-40B4-BE49-F238E27FC236}">
                <a16:creationId xmlns:a16="http://schemas.microsoft.com/office/drawing/2014/main" id="{12E792AE-8283-177E-6A10-F98162C8F411}"/>
              </a:ext>
            </a:extLst>
          </p:cNvPr>
          <p:cNvSpPr/>
          <p:nvPr/>
        </p:nvSpPr>
        <p:spPr>
          <a:xfrm>
            <a:off x="613674" y="1057501"/>
            <a:ext cx="10843286" cy="1932425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0857B4CC-7697-3EFD-3768-EAF134E05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Beam-Gas Interactions</a:t>
            </a:r>
            <a:endParaRPr lang="en-GB" dirty="0"/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E170CC3C-A761-1837-20EA-82ACA611A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61" y="3582034"/>
            <a:ext cx="5616575" cy="403528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Electron</a:t>
            </a:r>
            <a:r>
              <a:rPr lang="en-US" dirty="0"/>
              <a:t> </a:t>
            </a:r>
            <a:r>
              <a:rPr lang="en-US" dirty="0">
                <a:solidFill>
                  <a:srgbClr val="FFFFFF"/>
                </a:solidFill>
              </a:rPr>
              <a:t>Capture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52C51435-1243-B077-AF60-10998F599B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3582034"/>
            <a:ext cx="5616600" cy="377417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Electron Loss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0" name="Oval 38">
            <a:extLst>
              <a:ext uri="{FF2B5EF4-FFF2-40B4-BE49-F238E27FC236}">
                <a16:creationId xmlns:a16="http://schemas.microsoft.com/office/drawing/2014/main" id="{9A508578-4A35-BE3C-2226-6FCD579320D0}"/>
              </a:ext>
            </a:extLst>
          </p:cNvPr>
          <p:cNvSpPr/>
          <p:nvPr/>
        </p:nvSpPr>
        <p:spPr>
          <a:xfrm>
            <a:off x="5239863" y="1323781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TextBox 46">
            <a:extLst>
              <a:ext uri="{FF2B5EF4-FFF2-40B4-BE49-F238E27FC236}">
                <a16:creationId xmlns:a16="http://schemas.microsoft.com/office/drawing/2014/main" id="{BFB71B5F-06FB-2D6E-29CC-F76BAFE13D97}"/>
              </a:ext>
            </a:extLst>
          </p:cNvPr>
          <p:cNvSpPr txBox="1"/>
          <p:nvPr/>
        </p:nvSpPr>
        <p:spPr>
          <a:xfrm>
            <a:off x="2618569" y="1144965"/>
            <a:ext cx="2024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Residual Gas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1" name="Arrow: Right 51">
            <a:extLst>
              <a:ext uri="{FF2B5EF4-FFF2-40B4-BE49-F238E27FC236}">
                <a16:creationId xmlns:a16="http://schemas.microsoft.com/office/drawing/2014/main" id="{A5A78043-E0E5-C7AB-80EC-71656C90F1D3}"/>
              </a:ext>
            </a:extLst>
          </p:cNvPr>
          <p:cNvSpPr/>
          <p:nvPr/>
        </p:nvSpPr>
        <p:spPr>
          <a:xfrm rot="19878517">
            <a:off x="4954063" y="1385188"/>
            <a:ext cx="1374969" cy="192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ontent Placeholder 60">
                <a:extLst>
                  <a:ext uri="{FF2B5EF4-FFF2-40B4-BE49-F238E27FC236}">
                    <a16:creationId xmlns:a16="http://schemas.microsoft.com/office/drawing/2014/main" id="{52D9F767-3876-993D-41B4-762C835B14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5408" y="4032822"/>
                <a:ext cx="5616575" cy="178888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dirty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b="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b="0" i="1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r>
                        <a:rPr lang="en-GB" b="0" i="1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</m:t>
                      </m:r>
                      <m:sSup>
                        <m:sSupPr>
                          <m:ctrlPr>
                            <a:rPr lang="en-GB" b="0" i="1" dirty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GB" b="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b="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b="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)+</m:t>
                          </m:r>
                        </m:sup>
                      </m:sSup>
                      <m:r>
                        <a:rPr lang="en-US" b="0" i="1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dirty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b="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dirty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b="0" i="1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b="0" i="1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GB" b="0" i="1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de-DE" b="0" dirty="0">
                  <a:solidFill>
                    <a:srgbClr val="FFFF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200" b="0" dirty="0">
                  <a:solidFill>
                    <a:srgbClr val="FFFF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b="0" dirty="0">
                    <a:solidFill>
                      <a:srgbClr val="FFFFFF"/>
                    </a:solidFill>
                    <a:ea typeface="Cambria Math" panose="02040503050406030204" pitchFamily="18" charset="0"/>
                  </a:rPr>
                  <a:t>transfer from residual gas to beam ions </a:t>
                </a:r>
              </a:p>
            </p:txBody>
          </p:sp>
        </mc:Choice>
        <mc:Fallback xmlns="">
          <p:sp>
            <p:nvSpPr>
              <p:cNvPr id="63" name="Content Placeholder 60">
                <a:extLst>
                  <a:ext uri="{FF2B5EF4-FFF2-40B4-BE49-F238E27FC236}">
                    <a16:creationId xmlns:a16="http://schemas.microsoft.com/office/drawing/2014/main" id="{52D9F767-3876-993D-41B4-762C835B14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08" y="4032822"/>
                <a:ext cx="5616575" cy="1788881"/>
              </a:xfrm>
              <a:prstGeom prst="rect">
                <a:avLst/>
              </a:prstGeom>
              <a:blipFill>
                <a:blip r:embed="rId3"/>
                <a:stretch>
                  <a:fillRect l="-1085" t="-341" r="-15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4" name="Content Placeholder 62">
                <a:extLst>
                  <a:ext uri="{FF2B5EF4-FFF2-40B4-BE49-F238E27FC236}">
                    <a16:creationId xmlns:a16="http://schemas.microsoft.com/office/drawing/2014/main" id="{669DB3BC-E4A3-9458-A579-7A72FEA367B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5012" y="4029312"/>
                <a:ext cx="5611813" cy="176145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US" b="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 </m:t>
                    </m:r>
                    <m:sSup>
                      <m:sSupPr>
                        <m:ctrlPr>
                          <a:rPr lang="en-GB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GB" b="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b="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b="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)+</m:t>
                        </m:r>
                      </m:sup>
                    </m:sSup>
                    <m:r>
                      <a:rPr lang="en-US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𝞢</m:t>
                        </m:r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lang="en-GB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r>
                      <a:rPr lang="en-GB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i="1" dirty="0">
                    <a:solidFill>
                      <a:srgbClr val="FFFF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</m:t>
                    </m:r>
                  </m:oMath>
                </a14:m>
                <a:endParaRPr lang="de-DE" b="0" i="1" dirty="0">
                  <a:solidFill>
                    <a:srgbClr val="FFFF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100" b="0" i="1" dirty="0">
                  <a:solidFill>
                    <a:srgbClr val="FFFF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b="0" dirty="0">
                    <a:solidFill>
                      <a:srgbClr val="FFFFFF"/>
                    </a:solidFill>
                    <a:ea typeface="Cambria Math" panose="02040503050406030204" pitchFamily="18" charset="0"/>
                  </a:rPr>
                  <a:t>transfer from beam ions to residual gas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rgbClr val="FFFFFF"/>
                    </a:solidFill>
                    <a:ea typeface="Cambria Math" panose="02040503050406030204" pitchFamily="18" charset="0"/>
                  </a:rPr>
                  <a:t>Gas can be exited or ionized</a:t>
                </a:r>
              </a:p>
              <a:p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24" name="Content Placeholder 62">
                <a:extLst>
                  <a:ext uri="{FF2B5EF4-FFF2-40B4-BE49-F238E27FC236}">
                    <a16:creationId xmlns:a16="http://schemas.microsoft.com/office/drawing/2014/main" id="{669DB3BC-E4A3-9458-A579-7A72FEA367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5012" y="4029312"/>
                <a:ext cx="5611813" cy="1761457"/>
              </a:xfrm>
              <a:prstGeom prst="rect">
                <a:avLst/>
              </a:prstGeom>
              <a:blipFill>
                <a:blip r:embed="rId4"/>
                <a:stretch>
                  <a:fillRect l="-1086" t="-3460" r="-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38">
            <a:extLst>
              <a:ext uri="{FF2B5EF4-FFF2-40B4-BE49-F238E27FC236}">
                <a16:creationId xmlns:a16="http://schemas.microsoft.com/office/drawing/2014/main" id="{357FF9CB-5B8D-F66B-5ABF-3AE62F10EC97}"/>
              </a:ext>
            </a:extLst>
          </p:cNvPr>
          <p:cNvSpPr/>
          <p:nvPr/>
        </p:nvSpPr>
        <p:spPr>
          <a:xfrm>
            <a:off x="4762674" y="2788659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38">
            <a:extLst>
              <a:ext uri="{FF2B5EF4-FFF2-40B4-BE49-F238E27FC236}">
                <a16:creationId xmlns:a16="http://schemas.microsoft.com/office/drawing/2014/main" id="{24270480-4D6C-FBC9-D52F-08CA3764D18B}"/>
              </a:ext>
            </a:extLst>
          </p:cNvPr>
          <p:cNvSpPr/>
          <p:nvPr/>
        </p:nvSpPr>
        <p:spPr>
          <a:xfrm>
            <a:off x="2575892" y="2383442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38">
            <a:extLst>
              <a:ext uri="{FF2B5EF4-FFF2-40B4-BE49-F238E27FC236}">
                <a16:creationId xmlns:a16="http://schemas.microsoft.com/office/drawing/2014/main" id="{0CDBC0D5-35FC-89F0-2D9B-86C8FFED4A6E}"/>
              </a:ext>
            </a:extLst>
          </p:cNvPr>
          <p:cNvSpPr/>
          <p:nvPr/>
        </p:nvSpPr>
        <p:spPr>
          <a:xfrm>
            <a:off x="5958685" y="2599907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38">
            <a:extLst>
              <a:ext uri="{FF2B5EF4-FFF2-40B4-BE49-F238E27FC236}">
                <a16:creationId xmlns:a16="http://schemas.microsoft.com/office/drawing/2014/main" id="{8EBFB584-7FC4-73D0-E48E-96EB3C1F62EE}"/>
              </a:ext>
            </a:extLst>
          </p:cNvPr>
          <p:cNvSpPr/>
          <p:nvPr/>
        </p:nvSpPr>
        <p:spPr>
          <a:xfrm>
            <a:off x="7483656" y="2371847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38">
            <a:extLst>
              <a:ext uri="{FF2B5EF4-FFF2-40B4-BE49-F238E27FC236}">
                <a16:creationId xmlns:a16="http://schemas.microsoft.com/office/drawing/2014/main" id="{E841FE2E-24E3-F814-738A-D6E37ED516A7}"/>
              </a:ext>
            </a:extLst>
          </p:cNvPr>
          <p:cNvSpPr/>
          <p:nvPr/>
        </p:nvSpPr>
        <p:spPr>
          <a:xfrm>
            <a:off x="4908301" y="1131158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38">
            <a:extLst>
              <a:ext uri="{FF2B5EF4-FFF2-40B4-BE49-F238E27FC236}">
                <a16:creationId xmlns:a16="http://schemas.microsoft.com/office/drawing/2014/main" id="{0148BE5C-3DDC-F496-67D9-8E8A1806CD1A}"/>
              </a:ext>
            </a:extLst>
          </p:cNvPr>
          <p:cNvSpPr/>
          <p:nvPr/>
        </p:nvSpPr>
        <p:spPr>
          <a:xfrm>
            <a:off x="3924578" y="154673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38">
            <a:extLst>
              <a:ext uri="{FF2B5EF4-FFF2-40B4-BE49-F238E27FC236}">
                <a16:creationId xmlns:a16="http://schemas.microsoft.com/office/drawing/2014/main" id="{7EE435E9-7CB3-7AB3-EBDA-ACF814AB7BD4}"/>
              </a:ext>
            </a:extLst>
          </p:cNvPr>
          <p:cNvSpPr/>
          <p:nvPr/>
        </p:nvSpPr>
        <p:spPr>
          <a:xfrm>
            <a:off x="6545658" y="1224180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38">
            <a:extLst>
              <a:ext uri="{FF2B5EF4-FFF2-40B4-BE49-F238E27FC236}">
                <a16:creationId xmlns:a16="http://schemas.microsoft.com/office/drawing/2014/main" id="{F422892D-CB87-F910-048C-22697EC6C673}"/>
              </a:ext>
            </a:extLst>
          </p:cNvPr>
          <p:cNvSpPr/>
          <p:nvPr/>
        </p:nvSpPr>
        <p:spPr>
          <a:xfrm>
            <a:off x="6159728" y="1654069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38">
            <a:extLst>
              <a:ext uri="{FF2B5EF4-FFF2-40B4-BE49-F238E27FC236}">
                <a16:creationId xmlns:a16="http://schemas.microsoft.com/office/drawing/2014/main" id="{7067A64F-83EF-617F-EB75-E236CEE1E9B7}"/>
              </a:ext>
            </a:extLst>
          </p:cNvPr>
          <p:cNvSpPr/>
          <p:nvPr/>
        </p:nvSpPr>
        <p:spPr>
          <a:xfrm>
            <a:off x="6266035" y="1943124"/>
            <a:ext cx="189625" cy="166871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Arrow: Right 51">
            <a:extLst>
              <a:ext uri="{FF2B5EF4-FFF2-40B4-BE49-F238E27FC236}">
                <a16:creationId xmlns:a16="http://schemas.microsoft.com/office/drawing/2014/main" id="{FD80A8C5-D127-32EC-3906-50BB09DC4489}"/>
              </a:ext>
            </a:extLst>
          </p:cNvPr>
          <p:cNvSpPr/>
          <p:nvPr/>
        </p:nvSpPr>
        <p:spPr>
          <a:xfrm rot="20608697">
            <a:off x="6421078" y="1416522"/>
            <a:ext cx="1811687" cy="1945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51">
            <a:extLst>
              <a:ext uri="{FF2B5EF4-FFF2-40B4-BE49-F238E27FC236}">
                <a16:creationId xmlns:a16="http://schemas.microsoft.com/office/drawing/2014/main" id="{A4461694-3F80-6A8E-82FA-B00CEAD46C29}"/>
              </a:ext>
            </a:extLst>
          </p:cNvPr>
          <p:cNvSpPr/>
          <p:nvPr/>
        </p:nvSpPr>
        <p:spPr>
          <a:xfrm rot="1177135">
            <a:off x="5599038" y="2515839"/>
            <a:ext cx="1811687" cy="1945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Curved Left 18">
            <a:extLst>
              <a:ext uri="{FF2B5EF4-FFF2-40B4-BE49-F238E27FC236}">
                <a16:creationId xmlns:a16="http://schemas.microsoft.com/office/drawing/2014/main" id="{76129BAE-BC5D-1EB7-2393-7237CAF40D2B}"/>
              </a:ext>
            </a:extLst>
          </p:cNvPr>
          <p:cNvSpPr/>
          <p:nvPr/>
        </p:nvSpPr>
        <p:spPr>
          <a:xfrm rot="5400000">
            <a:off x="-931345" y="4305837"/>
            <a:ext cx="314838" cy="991213"/>
          </a:xfrm>
          <a:prstGeom prst="curvedLeftArrow">
            <a:avLst>
              <a:gd name="adj1" fmla="val 25000"/>
              <a:gd name="adj2" fmla="val 86731"/>
              <a:gd name="adj3" fmla="val 44099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6" name="TextBox 1025">
                <a:extLst>
                  <a:ext uri="{FF2B5EF4-FFF2-40B4-BE49-F238E27FC236}">
                    <a16:creationId xmlns:a16="http://schemas.microsoft.com/office/drawing/2014/main" id="{34E674FA-7A91-0005-7B54-943FDCB2F464}"/>
                  </a:ext>
                </a:extLst>
              </p:cNvPr>
              <p:cNvSpPr txBox="1"/>
              <p:nvPr/>
            </p:nvSpPr>
            <p:spPr>
              <a:xfrm>
                <a:off x="-1269533" y="4960884"/>
                <a:ext cx="991209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lit/>
                        </m:rP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b="0" i="1" dirty="0"/>
              </a:p>
              <a:p>
                <a:pPr algn="l"/>
                <a:endParaRPr lang="de-DE" b="0" i="1" dirty="0"/>
              </a:p>
              <a:p>
                <a:pPr algn="l"/>
                <a:endParaRPr lang="de-DE" b="0" i="1" dirty="0"/>
              </a:p>
              <a:p>
                <a:pPr algn="l"/>
                <a:endParaRPr lang="de-DE" i="1" dirty="0"/>
              </a:p>
            </p:txBody>
          </p:sp>
        </mc:Choice>
        <mc:Fallback xmlns="">
          <p:sp>
            <p:nvSpPr>
              <p:cNvPr id="1026" name="TextBox 1025">
                <a:extLst>
                  <a:ext uri="{FF2B5EF4-FFF2-40B4-BE49-F238E27FC236}">
                    <a16:creationId xmlns:a16="http://schemas.microsoft.com/office/drawing/2014/main" id="{34E674FA-7A91-0005-7B54-943FDCB2F4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69533" y="4960884"/>
                <a:ext cx="991209" cy="11079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7" name="Oval 38">
            <a:extLst>
              <a:ext uri="{FF2B5EF4-FFF2-40B4-BE49-F238E27FC236}">
                <a16:creationId xmlns:a16="http://schemas.microsoft.com/office/drawing/2014/main" id="{31FC63B0-97FF-374A-F6F5-865DFB0181B5}"/>
              </a:ext>
            </a:extLst>
          </p:cNvPr>
          <p:cNvSpPr/>
          <p:nvPr/>
        </p:nvSpPr>
        <p:spPr>
          <a:xfrm>
            <a:off x="4716297" y="228977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8" name="Arrow: Curved Left 1027">
            <a:extLst>
              <a:ext uri="{FF2B5EF4-FFF2-40B4-BE49-F238E27FC236}">
                <a16:creationId xmlns:a16="http://schemas.microsoft.com/office/drawing/2014/main" id="{847C14BC-9C6E-994D-FF06-F2522F702681}"/>
              </a:ext>
            </a:extLst>
          </p:cNvPr>
          <p:cNvSpPr/>
          <p:nvPr/>
        </p:nvSpPr>
        <p:spPr>
          <a:xfrm rot="5400000" flipV="1">
            <a:off x="12654443" y="4521004"/>
            <a:ext cx="314836" cy="905755"/>
          </a:xfrm>
          <a:prstGeom prst="curvedLeftArrow">
            <a:avLst>
              <a:gd name="adj1" fmla="val 25000"/>
              <a:gd name="adj2" fmla="val 86731"/>
              <a:gd name="adj3" fmla="val 44099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6612E702-1037-5BD7-F4DB-CFA4063F09A0}"/>
                  </a:ext>
                </a:extLst>
              </p:cNvPr>
              <p:cNvSpPr txBox="1"/>
              <p:nvPr/>
            </p:nvSpPr>
            <p:spPr>
              <a:xfrm>
                <a:off x="9729882" y="5131299"/>
                <a:ext cx="609777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m:rPr>
                          <m:lit/>
                        </m:rP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b="0" i="1" dirty="0"/>
              </a:p>
            </p:txBody>
          </p:sp>
        </mc:Choice>
        <mc:Fallback xmlns="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6612E702-1037-5BD7-F4DB-CFA4063F0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9882" y="5131299"/>
                <a:ext cx="609777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1" name="TextBox 1030">
            <a:extLst>
              <a:ext uri="{FF2B5EF4-FFF2-40B4-BE49-F238E27FC236}">
                <a16:creationId xmlns:a16="http://schemas.microsoft.com/office/drawing/2014/main" id="{FDEBB3AD-6A84-12A6-128F-0D7B85C261A3}"/>
              </a:ext>
            </a:extLst>
          </p:cNvPr>
          <p:cNvSpPr txBox="1"/>
          <p:nvPr/>
        </p:nvSpPr>
        <p:spPr>
          <a:xfrm>
            <a:off x="2237359" y="5800861"/>
            <a:ext cx="873424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FFFF"/>
                </a:solidFill>
              </a:rPr>
              <a:t>→</a:t>
            </a:r>
            <a:r>
              <a:rPr lang="de-DE" b="1" dirty="0">
                <a:solidFill>
                  <a:srgbClr val="FFFFFF"/>
                </a:solidFill>
              </a:rPr>
              <a:t> </a:t>
            </a:r>
            <a:r>
              <a:rPr lang="en-GB" sz="2100" b="1" dirty="0">
                <a:solidFill>
                  <a:srgbClr val="FFFFFF"/>
                </a:solidFill>
              </a:rPr>
              <a:t>Charge-change of beam ions → Loss of beam intensity</a:t>
            </a:r>
          </a:p>
        </p:txBody>
      </p:sp>
      <p:sp>
        <p:nvSpPr>
          <p:cNvPr id="1038" name="Oval 1037">
            <a:extLst>
              <a:ext uri="{FF2B5EF4-FFF2-40B4-BE49-F238E27FC236}">
                <a16:creationId xmlns:a16="http://schemas.microsoft.com/office/drawing/2014/main" id="{CA37EF55-05C3-49D9-791F-1A0E18AFB2D1}"/>
              </a:ext>
            </a:extLst>
          </p:cNvPr>
          <p:cNvSpPr/>
          <p:nvPr/>
        </p:nvSpPr>
        <p:spPr>
          <a:xfrm>
            <a:off x="11157207" y="1057501"/>
            <a:ext cx="618738" cy="1930214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6" name="Flowchart: Process 1045">
            <a:extLst>
              <a:ext uri="{FF2B5EF4-FFF2-40B4-BE49-F238E27FC236}">
                <a16:creationId xmlns:a16="http://schemas.microsoft.com/office/drawing/2014/main" id="{AEF26222-4ED9-5183-910E-3515F5022EC0}"/>
              </a:ext>
            </a:extLst>
          </p:cNvPr>
          <p:cNvSpPr/>
          <p:nvPr/>
        </p:nvSpPr>
        <p:spPr>
          <a:xfrm>
            <a:off x="598966" y="1076189"/>
            <a:ext cx="294495" cy="1902220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3" name="Arrow: Right 51">
            <a:extLst>
              <a:ext uri="{FF2B5EF4-FFF2-40B4-BE49-F238E27FC236}">
                <a16:creationId xmlns:a16="http://schemas.microsoft.com/office/drawing/2014/main" id="{3B7EDC5D-13A9-E6B4-A27D-4227EA32B893}"/>
              </a:ext>
            </a:extLst>
          </p:cNvPr>
          <p:cNvSpPr/>
          <p:nvPr/>
        </p:nvSpPr>
        <p:spPr>
          <a:xfrm rot="1445313">
            <a:off x="4075189" y="2514095"/>
            <a:ext cx="1374969" cy="192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45" name="Oval 38">
            <a:extLst>
              <a:ext uri="{FF2B5EF4-FFF2-40B4-BE49-F238E27FC236}">
                <a16:creationId xmlns:a16="http://schemas.microsoft.com/office/drawing/2014/main" id="{F00971DD-6605-75EA-672C-BF4061A52B08}"/>
              </a:ext>
            </a:extLst>
          </p:cNvPr>
          <p:cNvSpPr/>
          <p:nvPr/>
        </p:nvSpPr>
        <p:spPr>
          <a:xfrm>
            <a:off x="3481426" y="268566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12">
            <a:extLst>
              <a:ext uri="{FF2B5EF4-FFF2-40B4-BE49-F238E27FC236}">
                <a16:creationId xmlns:a16="http://schemas.microsoft.com/office/drawing/2014/main" id="{7969C055-DB6F-6B87-AB97-05331B973DBD}"/>
              </a:ext>
            </a:extLst>
          </p:cNvPr>
          <p:cNvSpPr/>
          <p:nvPr/>
        </p:nvSpPr>
        <p:spPr>
          <a:xfrm>
            <a:off x="573989" y="1685432"/>
            <a:ext cx="10309658" cy="7145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Beam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Oval 38">
            <a:extLst>
              <a:ext uri="{FF2B5EF4-FFF2-40B4-BE49-F238E27FC236}">
                <a16:creationId xmlns:a16="http://schemas.microsoft.com/office/drawing/2014/main" id="{507FF97D-82CD-A8CF-2BC0-D03361F66E8D}"/>
              </a:ext>
            </a:extLst>
          </p:cNvPr>
          <p:cNvSpPr/>
          <p:nvPr/>
        </p:nvSpPr>
        <p:spPr>
          <a:xfrm>
            <a:off x="3896618" y="2160409"/>
            <a:ext cx="189625" cy="16687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Oval 38">
            <a:extLst>
              <a:ext uri="{FF2B5EF4-FFF2-40B4-BE49-F238E27FC236}">
                <a16:creationId xmlns:a16="http://schemas.microsoft.com/office/drawing/2014/main" id="{D78620D5-8F0F-0AEE-6188-8F5898D6B056}"/>
              </a:ext>
            </a:extLst>
          </p:cNvPr>
          <p:cNvSpPr/>
          <p:nvPr/>
        </p:nvSpPr>
        <p:spPr>
          <a:xfrm>
            <a:off x="4621485" y="1779310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95C83FF6-D8D7-7025-0FDB-B15B828DA661}"/>
              </a:ext>
            </a:extLst>
          </p:cNvPr>
          <p:cNvSpPr/>
          <p:nvPr/>
        </p:nvSpPr>
        <p:spPr>
          <a:xfrm>
            <a:off x="5344291" y="214900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" name="Oval 38">
            <a:extLst>
              <a:ext uri="{FF2B5EF4-FFF2-40B4-BE49-F238E27FC236}">
                <a16:creationId xmlns:a16="http://schemas.microsoft.com/office/drawing/2014/main" id="{427DE5F3-B3E0-DF49-45A3-62101EE5D6D1}"/>
              </a:ext>
            </a:extLst>
          </p:cNvPr>
          <p:cNvSpPr/>
          <p:nvPr/>
        </p:nvSpPr>
        <p:spPr>
          <a:xfrm>
            <a:off x="2940803" y="1758140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6062EB19-0A2F-43B7-020D-E9C1CFB11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305565EB-4B58-5493-5D01-CBBDC3FA1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Fenna Ukena | </a:t>
            </a:r>
            <a:r>
              <a:rPr lang="en-GB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17793FD-D645-2150-E9DF-3A3DA596666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8D636-2F84-C957-704A-B309918D49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Oval 1038">
            <a:extLst>
              <a:ext uri="{FF2B5EF4-FFF2-40B4-BE49-F238E27FC236}">
                <a16:creationId xmlns:a16="http://schemas.microsoft.com/office/drawing/2014/main" id="{2BC93F10-A1C6-990E-39B2-7FBCD6D19503}"/>
              </a:ext>
            </a:extLst>
          </p:cNvPr>
          <p:cNvSpPr/>
          <p:nvPr/>
        </p:nvSpPr>
        <p:spPr>
          <a:xfrm>
            <a:off x="300429" y="1057502"/>
            <a:ext cx="618738" cy="1930214"/>
          </a:xfrm>
          <a:prstGeom prst="ellipse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36" name="Flowchart: Process 1035">
            <a:extLst>
              <a:ext uri="{FF2B5EF4-FFF2-40B4-BE49-F238E27FC236}">
                <a16:creationId xmlns:a16="http://schemas.microsoft.com/office/drawing/2014/main" id="{46048162-5C64-402C-F726-97D2E95A79C9}"/>
              </a:ext>
            </a:extLst>
          </p:cNvPr>
          <p:cNvSpPr/>
          <p:nvPr/>
        </p:nvSpPr>
        <p:spPr>
          <a:xfrm>
            <a:off x="613674" y="1057501"/>
            <a:ext cx="10843286" cy="1932425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36310E7B-0203-961E-AE1A-AC350499F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Beam-Gas Interactions</a:t>
            </a:r>
            <a:endParaRPr lang="en-GB" dirty="0"/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5015C2B5-0866-3B57-43B7-89DCF3899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61" y="3582034"/>
            <a:ext cx="5616575" cy="403528"/>
          </a:xfrm>
        </p:spPr>
        <p:txBody>
          <a:bodyPr/>
          <a:lstStyle/>
          <a:p>
            <a:r>
              <a:rPr lang="en-US" dirty="0"/>
              <a:t>Electron Capture</a:t>
            </a:r>
            <a:endParaRPr lang="en-GB" dirty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C045D61F-2A0D-FF1B-A74F-91CDFE2F28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3582034"/>
            <a:ext cx="5616600" cy="377417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Electron Loss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0" name="Oval 38">
            <a:extLst>
              <a:ext uri="{FF2B5EF4-FFF2-40B4-BE49-F238E27FC236}">
                <a16:creationId xmlns:a16="http://schemas.microsoft.com/office/drawing/2014/main" id="{2DB14047-533A-0423-78AE-F24484F2FF32}"/>
              </a:ext>
            </a:extLst>
          </p:cNvPr>
          <p:cNvSpPr/>
          <p:nvPr/>
        </p:nvSpPr>
        <p:spPr>
          <a:xfrm>
            <a:off x="5239863" y="1323781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TextBox 46">
            <a:extLst>
              <a:ext uri="{FF2B5EF4-FFF2-40B4-BE49-F238E27FC236}">
                <a16:creationId xmlns:a16="http://schemas.microsoft.com/office/drawing/2014/main" id="{424F05A3-DF61-A9B4-D4CF-60B73F45C7AE}"/>
              </a:ext>
            </a:extLst>
          </p:cNvPr>
          <p:cNvSpPr txBox="1"/>
          <p:nvPr/>
        </p:nvSpPr>
        <p:spPr>
          <a:xfrm>
            <a:off x="2618569" y="1144965"/>
            <a:ext cx="2024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Residual Gas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1" name="Arrow: Right 51">
            <a:extLst>
              <a:ext uri="{FF2B5EF4-FFF2-40B4-BE49-F238E27FC236}">
                <a16:creationId xmlns:a16="http://schemas.microsoft.com/office/drawing/2014/main" id="{DDB3D75C-7419-EC5B-4EAE-7765EB9DD154}"/>
              </a:ext>
            </a:extLst>
          </p:cNvPr>
          <p:cNvSpPr/>
          <p:nvPr/>
        </p:nvSpPr>
        <p:spPr>
          <a:xfrm rot="19878517">
            <a:off x="4954063" y="1385188"/>
            <a:ext cx="1374969" cy="192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ontent Placeholder 60">
                <a:extLst>
                  <a:ext uri="{FF2B5EF4-FFF2-40B4-BE49-F238E27FC236}">
                    <a16:creationId xmlns:a16="http://schemas.microsoft.com/office/drawing/2014/main" id="{458FB28C-F6ED-566B-7C1D-F70A7EDDF9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5408" y="4032822"/>
                <a:ext cx="5616575" cy="178888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</m:t>
                      </m:r>
                      <m:sSup>
                        <m:sSup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)+</m:t>
                          </m:r>
                        </m:sup>
                      </m:sSup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b="0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GB" b="0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de-DE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2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transfer from residual gas to beam ions </a:t>
                </a:r>
                <a:r>
                  <a:rPr lang="en-GB" b="0" dirty="0">
                    <a:solidFill>
                      <a:srgbClr val="FFFFFF"/>
                    </a:solidFill>
                    <a:ea typeface="Cambria Math" panose="02040503050406030204" pitchFamily="18" charset="0"/>
                  </a:rPr>
                  <a:t>ions </a:t>
                </a:r>
              </a:p>
            </p:txBody>
          </p:sp>
        </mc:Choice>
        <mc:Fallback xmlns="">
          <p:sp>
            <p:nvSpPr>
              <p:cNvPr id="63" name="Content Placeholder 60">
                <a:extLst>
                  <a:ext uri="{FF2B5EF4-FFF2-40B4-BE49-F238E27FC236}">
                    <a16:creationId xmlns:a16="http://schemas.microsoft.com/office/drawing/2014/main" id="{458FB28C-F6ED-566B-7C1D-F70A7EDDF9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08" y="4032822"/>
                <a:ext cx="5616575" cy="1788881"/>
              </a:xfrm>
              <a:prstGeom prst="rect">
                <a:avLst/>
              </a:prstGeom>
              <a:blipFill>
                <a:blip r:embed="rId3"/>
                <a:stretch>
                  <a:fillRect l="-1085" t="-341" r="-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4" name="Content Placeholder 62">
                <a:extLst>
                  <a:ext uri="{FF2B5EF4-FFF2-40B4-BE49-F238E27FC236}">
                    <a16:creationId xmlns:a16="http://schemas.microsoft.com/office/drawing/2014/main" id="{B0FF1B4B-1F12-4988-9745-B08349C2693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5012" y="4029312"/>
                <a:ext cx="5611813" cy="176145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US" b="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 </m:t>
                    </m:r>
                    <m:sSup>
                      <m:sSupPr>
                        <m:ctrlPr>
                          <a:rPr lang="en-GB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GB" b="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b="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b="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)+</m:t>
                        </m:r>
                      </m:sup>
                    </m:sSup>
                    <m:r>
                      <a:rPr lang="en-US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𝞢</m:t>
                        </m:r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lang="en-GB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r>
                      <a:rPr lang="en-GB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i="1" dirty="0">
                    <a:solidFill>
                      <a:srgbClr val="FFFF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</m:t>
                    </m:r>
                  </m:oMath>
                </a14:m>
                <a:endParaRPr lang="de-DE" b="0" i="1" dirty="0">
                  <a:solidFill>
                    <a:srgbClr val="FFFF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100" b="0" i="1" dirty="0">
                  <a:solidFill>
                    <a:srgbClr val="FFFF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b="0" i="1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b="0" dirty="0">
                    <a:solidFill>
                      <a:srgbClr val="FFFFFF"/>
                    </a:solidFill>
                    <a:ea typeface="Cambria Math" panose="02040503050406030204" pitchFamily="18" charset="0"/>
                  </a:rPr>
                  <a:t>transfer from beam ions to residual gas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rgbClr val="FFFFFF"/>
                    </a:solidFill>
                    <a:ea typeface="Cambria Math" panose="02040503050406030204" pitchFamily="18" charset="0"/>
                  </a:rPr>
                  <a:t>Gas can be exited or ionized</a:t>
                </a:r>
              </a:p>
              <a:p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24" name="Content Placeholder 62">
                <a:extLst>
                  <a:ext uri="{FF2B5EF4-FFF2-40B4-BE49-F238E27FC236}">
                    <a16:creationId xmlns:a16="http://schemas.microsoft.com/office/drawing/2014/main" id="{B0FF1B4B-1F12-4988-9745-B08349C269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5012" y="4029312"/>
                <a:ext cx="5611813" cy="1761457"/>
              </a:xfrm>
              <a:prstGeom prst="rect">
                <a:avLst/>
              </a:prstGeom>
              <a:blipFill>
                <a:blip r:embed="rId4"/>
                <a:stretch>
                  <a:fillRect l="-1086" t="-3460" r="-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38">
            <a:extLst>
              <a:ext uri="{FF2B5EF4-FFF2-40B4-BE49-F238E27FC236}">
                <a16:creationId xmlns:a16="http://schemas.microsoft.com/office/drawing/2014/main" id="{78CF1585-91E8-DB22-4104-4F3644179EC5}"/>
              </a:ext>
            </a:extLst>
          </p:cNvPr>
          <p:cNvSpPr/>
          <p:nvPr/>
        </p:nvSpPr>
        <p:spPr>
          <a:xfrm>
            <a:off x="4762674" y="2788659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38">
            <a:extLst>
              <a:ext uri="{FF2B5EF4-FFF2-40B4-BE49-F238E27FC236}">
                <a16:creationId xmlns:a16="http://schemas.microsoft.com/office/drawing/2014/main" id="{029CD954-C108-5198-3EC0-63D114E67094}"/>
              </a:ext>
            </a:extLst>
          </p:cNvPr>
          <p:cNvSpPr/>
          <p:nvPr/>
        </p:nvSpPr>
        <p:spPr>
          <a:xfrm>
            <a:off x="2575892" y="2383442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38">
            <a:extLst>
              <a:ext uri="{FF2B5EF4-FFF2-40B4-BE49-F238E27FC236}">
                <a16:creationId xmlns:a16="http://schemas.microsoft.com/office/drawing/2014/main" id="{DA35BAC7-D880-6626-2CEF-B290D2F42CF7}"/>
              </a:ext>
            </a:extLst>
          </p:cNvPr>
          <p:cNvSpPr/>
          <p:nvPr/>
        </p:nvSpPr>
        <p:spPr>
          <a:xfrm>
            <a:off x="5958685" y="2599907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38">
            <a:extLst>
              <a:ext uri="{FF2B5EF4-FFF2-40B4-BE49-F238E27FC236}">
                <a16:creationId xmlns:a16="http://schemas.microsoft.com/office/drawing/2014/main" id="{94680995-CB8C-F0F0-F678-CCC8EE876000}"/>
              </a:ext>
            </a:extLst>
          </p:cNvPr>
          <p:cNvSpPr/>
          <p:nvPr/>
        </p:nvSpPr>
        <p:spPr>
          <a:xfrm>
            <a:off x="7483656" y="2371847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38">
            <a:extLst>
              <a:ext uri="{FF2B5EF4-FFF2-40B4-BE49-F238E27FC236}">
                <a16:creationId xmlns:a16="http://schemas.microsoft.com/office/drawing/2014/main" id="{CB50C0B2-5DAC-0F47-D470-57C98CAE185A}"/>
              </a:ext>
            </a:extLst>
          </p:cNvPr>
          <p:cNvSpPr/>
          <p:nvPr/>
        </p:nvSpPr>
        <p:spPr>
          <a:xfrm>
            <a:off x="4908301" y="1131158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38">
            <a:extLst>
              <a:ext uri="{FF2B5EF4-FFF2-40B4-BE49-F238E27FC236}">
                <a16:creationId xmlns:a16="http://schemas.microsoft.com/office/drawing/2014/main" id="{1FA5C156-2910-7E8B-3498-96F5189F72D1}"/>
              </a:ext>
            </a:extLst>
          </p:cNvPr>
          <p:cNvSpPr/>
          <p:nvPr/>
        </p:nvSpPr>
        <p:spPr>
          <a:xfrm>
            <a:off x="3924578" y="154673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38">
            <a:extLst>
              <a:ext uri="{FF2B5EF4-FFF2-40B4-BE49-F238E27FC236}">
                <a16:creationId xmlns:a16="http://schemas.microsoft.com/office/drawing/2014/main" id="{DC2BB668-20AC-C585-5DCA-EB5DAC9CE808}"/>
              </a:ext>
            </a:extLst>
          </p:cNvPr>
          <p:cNvSpPr/>
          <p:nvPr/>
        </p:nvSpPr>
        <p:spPr>
          <a:xfrm>
            <a:off x="6545658" y="1224180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38">
            <a:extLst>
              <a:ext uri="{FF2B5EF4-FFF2-40B4-BE49-F238E27FC236}">
                <a16:creationId xmlns:a16="http://schemas.microsoft.com/office/drawing/2014/main" id="{CD448D4B-0F7B-89B0-12E1-65242AC68F49}"/>
              </a:ext>
            </a:extLst>
          </p:cNvPr>
          <p:cNvSpPr/>
          <p:nvPr/>
        </p:nvSpPr>
        <p:spPr>
          <a:xfrm>
            <a:off x="6159728" y="1654069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38">
            <a:extLst>
              <a:ext uri="{FF2B5EF4-FFF2-40B4-BE49-F238E27FC236}">
                <a16:creationId xmlns:a16="http://schemas.microsoft.com/office/drawing/2014/main" id="{7F6E6A2E-4E43-9FB0-9907-6DEB45865B40}"/>
              </a:ext>
            </a:extLst>
          </p:cNvPr>
          <p:cNvSpPr/>
          <p:nvPr/>
        </p:nvSpPr>
        <p:spPr>
          <a:xfrm>
            <a:off x="6266035" y="1943124"/>
            <a:ext cx="189625" cy="166871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Arrow: Right 51">
            <a:extLst>
              <a:ext uri="{FF2B5EF4-FFF2-40B4-BE49-F238E27FC236}">
                <a16:creationId xmlns:a16="http://schemas.microsoft.com/office/drawing/2014/main" id="{32011886-3962-9B51-EC5A-E51F4DBE7F2E}"/>
              </a:ext>
            </a:extLst>
          </p:cNvPr>
          <p:cNvSpPr/>
          <p:nvPr/>
        </p:nvSpPr>
        <p:spPr>
          <a:xfrm rot="20608697">
            <a:off x="6421078" y="1416522"/>
            <a:ext cx="1811687" cy="1945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51">
            <a:extLst>
              <a:ext uri="{FF2B5EF4-FFF2-40B4-BE49-F238E27FC236}">
                <a16:creationId xmlns:a16="http://schemas.microsoft.com/office/drawing/2014/main" id="{9340FAFA-262F-B7A2-936D-6B917964825D}"/>
              </a:ext>
            </a:extLst>
          </p:cNvPr>
          <p:cNvSpPr/>
          <p:nvPr/>
        </p:nvSpPr>
        <p:spPr>
          <a:xfrm rot="1177135">
            <a:off x="5599038" y="2515839"/>
            <a:ext cx="1811687" cy="1945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Curved Left 18">
            <a:extLst>
              <a:ext uri="{FF2B5EF4-FFF2-40B4-BE49-F238E27FC236}">
                <a16:creationId xmlns:a16="http://schemas.microsoft.com/office/drawing/2014/main" id="{0B6C5CC5-7FD7-5456-5329-3DF46F490BE0}"/>
              </a:ext>
            </a:extLst>
          </p:cNvPr>
          <p:cNvSpPr/>
          <p:nvPr/>
        </p:nvSpPr>
        <p:spPr>
          <a:xfrm rot="5400000">
            <a:off x="-931345" y="4305837"/>
            <a:ext cx="314838" cy="991213"/>
          </a:xfrm>
          <a:prstGeom prst="curvedLeftArrow">
            <a:avLst>
              <a:gd name="adj1" fmla="val 25000"/>
              <a:gd name="adj2" fmla="val 86731"/>
              <a:gd name="adj3" fmla="val 44099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6" name="TextBox 1025">
                <a:extLst>
                  <a:ext uri="{FF2B5EF4-FFF2-40B4-BE49-F238E27FC236}">
                    <a16:creationId xmlns:a16="http://schemas.microsoft.com/office/drawing/2014/main" id="{6C94D9E8-22E3-DF57-29B9-E48857BB8752}"/>
                  </a:ext>
                </a:extLst>
              </p:cNvPr>
              <p:cNvSpPr txBox="1"/>
              <p:nvPr/>
            </p:nvSpPr>
            <p:spPr>
              <a:xfrm>
                <a:off x="-1269533" y="4960884"/>
                <a:ext cx="991209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lit/>
                        </m:rP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b="0" i="1" dirty="0"/>
              </a:p>
              <a:p>
                <a:pPr algn="l"/>
                <a:endParaRPr lang="de-DE" b="0" i="1" dirty="0"/>
              </a:p>
              <a:p>
                <a:pPr algn="l"/>
                <a:endParaRPr lang="de-DE" b="0" i="1" dirty="0"/>
              </a:p>
              <a:p>
                <a:pPr algn="l"/>
                <a:endParaRPr lang="de-DE" i="1" dirty="0"/>
              </a:p>
            </p:txBody>
          </p:sp>
        </mc:Choice>
        <mc:Fallback xmlns="">
          <p:sp>
            <p:nvSpPr>
              <p:cNvPr id="1026" name="TextBox 1025">
                <a:extLst>
                  <a:ext uri="{FF2B5EF4-FFF2-40B4-BE49-F238E27FC236}">
                    <a16:creationId xmlns:a16="http://schemas.microsoft.com/office/drawing/2014/main" id="{6C94D9E8-22E3-DF57-29B9-E48857BB87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69533" y="4960884"/>
                <a:ext cx="991209" cy="11079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7" name="Oval 38">
            <a:extLst>
              <a:ext uri="{FF2B5EF4-FFF2-40B4-BE49-F238E27FC236}">
                <a16:creationId xmlns:a16="http://schemas.microsoft.com/office/drawing/2014/main" id="{93EC5952-205F-1291-9655-28E4DAE06D64}"/>
              </a:ext>
            </a:extLst>
          </p:cNvPr>
          <p:cNvSpPr/>
          <p:nvPr/>
        </p:nvSpPr>
        <p:spPr>
          <a:xfrm>
            <a:off x="4716297" y="228977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8" name="Arrow: Curved Left 1027">
            <a:extLst>
              <a:ext uri="{FF2B5EF4-FFF2-40B4-BE49-F238E27FC236}">
                <a16:creationId xmlns:a16="http://schemas.microsoft.com/office/drawing/2014/main" id="{2056FCF6-BADA-DD56-79C8-2A821DC5911F}"/>
              </a:ext>
            </a:extLst>
          </p:cNvPr>
          <p:cNvSpPr/>
          <p:nvPr/>
        </p:nvSpPr>
        <p:spPr>
          <a:xfrm rot="5400000" flipV="1">
            <a:off x="12654443" y="4521004"/>
            <a:ext cx="314836" cy="905755"/>
          </a:xfrm>
          <a:prstGeom prst="curvedLeftArrow">
            <a:avLst>
              <a:gd name="adj1" fmla="val 25000"/>
              <a:gd name="adj2" fmla="val 86731"/>
              <a:gd name="adj3" fmla="val 44099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D8426300-F234-EB2B-84AE-31987F92692D}"/>
                  </a:ext>
                </a:extLst>
              </p:cNvPr>
              <p:cNvSpPr txBox="1"/>
              <p:nvPr/>
            </p:nvSpPr>
            <p:spPr>
              <a:xfrm>
                <a:off x="9729882" y="5131299"/>
                <a:ext cx="609777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m:rPr>
                          <m:lit/>
                        </m:rP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b="0" i="1" dirty="0"/>
              </a:p>
            </p:txBody>
          </p:sp>
        </mc:Choice>
        <mc:Fallback xmlns="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D8426300-F234-EB2B-84AE-31987F9269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9882" y="5131299"/>
                <a:ext cx="609777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1" name="TextBox 1030">
            <a:extLst>
              <a:ext uri="{FF2B5EF4-FFF2-40B4-BE49-F238E27FC236}">
                <a16:creationId xmlns:a16="http://schemas.microsoft.com/office/drawing/2014/main" id="{EF2F0B93-2577-57CF-C93C-14DA7F896B37}"/>
              </a:ext>
            </a:extLst>
          </p:cNvPr>
          <p:cNvSpPr txBox="1"/>
          <p:nvPr/>
        </p:nvSpPr>
        <p:spPr>
          <a:xfrm>
            <a:off x="2237359" y="5800861"/>
            <a:ext cx="873424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FFFF"/>
                </a:solidFill>
              </a:rPr>
              <a:t>→</a:t>
            </a:r>
            <a:r>
              <a:rPr lang="de-DE" b="1" dirty="0">
                <a:solidFill>
                  <a:srgbClr val="FFFFFF"/>
                </a:solidFill>
              </a:rPr>
              <a:t> </a:t>
            </a:r>
            <a:r>
              <a:rPr lang="en-GB" sz="2100" b="1" dirty="0">
                <a:solidFill>
                  <a:srgbClr val="FFFFFF"/>
                </a:solidFill>
              </a:rPr>
              <a:t>Charge-change of beam ions → Loss of beam intensity</a:t>
            </a:r>
          </a:p>
        </p:txBody>
      </p:sp>
      <p:sp>
        <p:nvSpPr>
          <p:cNvPr id="1038" name="Oval 1037">
            <a:extLst>
              <a:ext uri="{FF2B5EF4-FFF2-40B4-BE49-F238E27FC236}">
                <a16:creationId xmlns:a16="http://schemas.microsoft.com/office/drawing/2014/main" id="{6133A763-A6B5-5E56-C4B0-72FDB4874DDE}"/>
              </a:ext>
            </a:extLst>
          </p:cNvPr>
          <p:cNvSpPr/>
          <p:nvPr/>
        </p:nvSpPr>
        <p:spPr>
          <a:xfrm>
            <a:off x="11157207" y="1057501"/>
            <a:ext cx="618738" cy="1930214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6" name="Flowchart: Process 1045">
            <a:extLst>
              <a:ext uri="{FF2B5EF4-FFF2-40B4-BE49-F238E27FC236}">
                <a16:creationId xmlns:a16="http://schemas.microsoft.com/office/drawing/2014/main" id="{6FB3D7D0-AE8D-BA7A-84C6-F8300029B79C}"/>
              </a:ext>
            </a:extLst>
          </p:cNvPr>
          <p:cNvSpPr/>
          <p:nvPr/>
        </p:nvSpPr>
        <p:spPr>
          <a:xfrm>
            <a:off x="598966" y="1076189"/>
            <a:ext cx="294495" cy="1902220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3" name="Arrow: Right 51">
            <a:extLst>
              <a:ext uri="{FF2B5EF4-FFF2-40B4-BE49-F238E27FC236}">
                <a16:creationId xmlns:a16="http://schemas.microsoft.com/office/drawing/2014/main" id="{EC388E56-EF29-4C14-071D-F22DC8F21748}"/>
              </a:ext>
            </a:extLst>
          </p:cNvPr>
          <p:cNvSpPr/>
          <p:nvPr/>
        </p:nvSpPr>
        <p:spPr>
          <a:xfrm rot="1445313">
            <a:off x="4075189" y="2514095"/>
            <a:ext cx="1374969" cy="192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45" name="Oval 38">
            <a:extLst>
              <a:ext uri="{FF2B5EF4-FFF2-40B4-BE49-F238E27FC236}">
                <a16:creationId xmlns:a16="http://schemas.microsoft.com/office/drawing/2014/main" id="{6E32BEF1-7613-CEF9-C0D5-B1FD3AF07BC5}"/>
              </a:ext>
            </a:extLst>
          </p:cNvPr>
          <p:cNvSpPr/>
          <p:nvPr/>
        </p:nvSpPr>
        <p:spPr>
          <a:xfrm>
            <a:off x="3481426" y="268566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12">
            <a:extLst>
              <a:ext uri="{FF2B5EF4-FFF2-40B4-BE49-F238E27FC236}">
                <a16:creationId xmlns:a16="http://schemas.microsoft.com/office/drawing/2014/main" id="{B7341057-F7FB-A925-492D-8F26AEEAD8DD}"/>
              </a:ext>
            </a:extLst>
          </p:cNvPr>
          <p:cNvSpPr/>
          <p:nvPr/>
        </p:nvSpPr>
        <p:spPr>
          <a:xfrm>
            <a:off x="573989" y="1685432"/>
            <a:ext cx="10309658" cy="7145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Beam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Oval 38">
            <a:extLst>
              <a:ext uri="{FF2B5EF4-FFF2-40B4-BE49-F238E27FC236}">
                <a16:creationId xmlns:a16="http://schemas.microsoft.com/office/drawing/2014/main" id="{31C46410-E716-AD9E-0DBA-AD1863EED2AF}"/>
              </a:ext>
            </a:extLst>
          </p:cNvPr>
          <p:cNvSpPr/>
          <p:nvPr/>
        </p:nvSpPr>
        <p:spPr>
          <a:xfrm>
            <a:off x="3896618" y="2160409"/>
            <a:ext cx="189625" cy="16687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Oval 38">
            <a:extLst>
              <a:ext uri="{FF2B5EF4-FFF2-40B4-BE49-F238E27FC236}">
                <a16:creationId xmlns:a16="http://schemas.microsoft.com/office/drawing/2014/main" id="{B1492A16-7532-CB93-6028-AF27C67FDE95}"/>
              </a:ext>
            </a:extLst>
          </p:cNvPr>
          <p:cNvSpPr/>
          <p:nvPr/>
        </p:nvSpPr>
        <p:spPr>
          <a:xfrm>
            <a:off x="4621485" y="1779310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76F1CBA6-D212-A01D-8905-91D412D2C406}"/>
              </a:ext>
            </a:extLst>
          </p:cNvPr>
          <p:cNvSpPr/>
          <p:nvPr/>
        </p:nvSpPr>
        <p:spPr>
          <a:xfrm>
            <a:off x="5344291" y="214900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" name="Oval 38">
            <a:extLst>
              <a:ext uri="{FF2B5EF4-FFF2-40B4-BE49-F238E27FC236}">
                <a16:creationId xmlns:a16="http://schemas.microsoft.com/office/drawing/2014/main" id="{237EA534-AD88-8AF5-FA59-E346B53F2CC7}"/>
              </a:ext>
            </a:extLst>
          </p:cNvPr>
          <p:cNvSpPr/>
          <p:nvPr/>
        </p:nvSpPr>
        <p:spPr>
          <a:xfrm>
            <a:off x="2940803" y="1758140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E3D45308-55BE-AB4E-787C-6A94BB1D8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878034C8-7A33-6A4D-0913-D247DEF30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Fenna Ukena | </a:t>
            </a:r>
            <a:r>
              <a:rPr lang="en-GB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0E04EF5E-9934-22D8-6D38-E89B4B06554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22127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AC5A30-A214-4FB9-B40D-0CB20AEA2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Oval 1038">
            <a:extLst>
              <a:ext uri="{FF2B5EF4-FFF2-40B4-BE49-F238E27FC236}">
                <a16:creationId xmlns:a16="http://schemas.microsoft.com/office/drawing/2014/main" id="{8CD7347B-8935-C3B8-2F9F-BA357EF35182}"/>
              </a:ext>
            </a:extLst>
          </p:cNvPr>
          <p:cNvSpPr/>
          <p:nvPr/>
        </p:nvSpPr>
        <p:spPr>
          <a:xfrm>
            <a:off x="300429" y="1057502"/>
            <a:ext cx="618738" cy="1930214"/>
          </a:xfrm>
          <a:prstGeom prst="ellipse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36" name="Flowchart: Process 1035">
            <a:extLst>
              <a:ext uri="{FF2B5EF4-FFF2-40B4-BE49-F238E27FC236}">
                <a16:creationId xmlns:a16="http://schemas.microsoft.com/office/drawing/2014/main" id="{6D79E56A-1C49-3F59-A7B4-1246ABF945A2}"/>
              </a:ext>
            </a:extLst>
          </p:cNvPr>
          <p:cNvSpPr/>
          <p:nvPr/>
        </p:nvSpPr>
        <p:spPr>
          <a:xfrm>
            <a:off x="631258" y="1057501"/>
            <a:ext cx="10843286" cy="1932425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C4AF282C-D8BC-6809-E71C-330C32413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Beam-Gas Interactions</a:t>
            </a:r>
            <a:endParaRPr lang="en-GB" dirty="0"/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570C9FB7-B6F0-6D35-AF8B-57BE324674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61" y="3582034"/>
            <a:ext cx="5616575" cy="403528"/>
          </a:xfrm>
        </p:spPr>
        <p:txBody>
          <a:bodyPr/>
          <a:lstStyle/>
          <a:p>
            <a:r>
              <a:rPr lang="en-US" dirty="0"/>
              <a:t>Electron Capture</a:t>
            </a:r>
            <a:endParaRPr lang="en-GB" dirty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DA529D4D-B431-66CE-D32D-9D119BA299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3582034"/>
            <a:ext cx="5616600" cy="377417"/>
          </a:xfrm>
        </p:spPr>
        <p:txBody>
          <a:bodyPr/>
          <a:lstStyle/>
          <a:p>
            <a:r>
              <a:rPr lang="en-US" dirty="0"/>
              <a:t>Electron Loss</a:t>
            </a:r>
            <a:endParaRPr lang="en-GB" dirty="0"/>
          </a:p>
        </p:txBody>
      </p:sp>
      <p:sp>
        <p:nvSpPr>
          <p:cNvPr id="50" name="Oval 38">
            <a:extLst>
              <a:ext uri="{FF2B5EF4-FFF2-40B4-BE49-F238E27FC236}">
                <a16:creationId xmlns:a16="http://schemas.microsoft.com/office/drawing/2014/main" id="{0C545354-51D7-49B6-B0BB-8536A263CD3F}"/>
              </a:ext>
            </a:extLst>
          </p:cNvPr>
          <p:cNvSpPr/>
          <p:nvPr/>
        </p:nvSpPr>
        <p:spPr>
          <a:xfrm>
            <a:off x="5239863" y="1323781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TextBox 46">
            <a:extLst>
              <a:ext uri="{FF2B5EF4-FFF2-40B4-BE49-F238E27FC236}">
                <a16:creationId xmlns:a16="http://schemas.microsoft.com/office/drawing/2014/main" id="{A0A62676-4B75-8E2C-C0EB-2597A70E76D2}"/>
              </a:ext>
            </a:extLst>
          </p:cNvPr>
          <p:cNvSpPr txBox="1"/>
          <p:nvPr/>
        </p:nvSpPr>
        <p:spPr>
          <a:xfrm>
            <a:off x="2618569" y="1144965"/>
            <a:ext cx="2024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Residual Gas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1" name="Arrow: Right 51">
            <a:extLst>
              <a:ext uri="{FF2B5EF4-FFF2-40B4-BE49-F238E27FC236}">
                <a16:creationId xmlns:a16="http://schemas.microsoft.com/office/drawing/2014/main" id="{B1E8DA58-8246-E260-20F8-F95257159EB5}"/>
              </a:ext>
            </a:extLst>
          </p:cNvPr>
          <p:cNvSpPr/>
          <p:nvPr/>
        </p:nvSpPr>
        <p:spPr>
          <a:xfrm rot="19878517">
            <a:off x="4954063" y="1385188"/>
            <a:ext cx="1374969" cy="192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ontent Placeholder 60">
                <a:extLst>
                  <a:ext uri="{FF2B5EF4-FFF2-40B4-BE49-F238E27FC236}">
                    <a16:creationId xmlns:a16="http://schemas.microsoft.com/office/drawing/2014/main" id="{0F28019D-A568-7CCA-C146-6F880CC93F5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5408" y="4032822"/>
                <a:ext cx="5616575" cy="178888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</m:t>
                      </m:r>
                      <m:sSup>
                        <m:sSup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)+</m:t>
                          </m:r>
                        </m:sup>
                      </m:sSup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b="0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GB" b="0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de-DE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2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transfer from residual gas to beam ions </a:t>
                </a:r>
              </a:p>
            </p:txBody>
          </p:sp>
        </mc:Choice>
        <mc:Fallback xmlns="">
          <p:sp>
            <p:nvSpPr>
              <p:cNvPr id="63" name="Content Placeholder 60">
                <a:extLst>
                  <a:ext uri="{FF2B5EF4-FFF2-40B4-BE49-F238E27FC236}">
                    <a16:creationId xmlns:a16="http://schemas.microsoft.com/office/drawing/2014/main" id="{0F28019D-A568-7CCA-C146-6F880CC93F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08" y="4032822"/>
                <a:ext cx="5616575" cy="1788881"/>
              </a:xfrm>
              <a:prstGeom prst="rect">
                <a:avLst/>
              </a:prstGeom>
              <a:blipFill>
                <a:blip r:embed="rId3"/>
                <a:stretch>
                  <a:fillRect l="-1085" t="-341" r="-15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4" name="Content Placeholder 62">
                <a:extLst>
                  <a:ext uri="{FF2B5EF4-FFF2-40B4-BE49-F238E27FC236}">
                    <a16:creationId xmlns:a16="http://schemas.microsoft.com/office/drawing/2014/main" id="{974E6FEA-BD18-431A-9D27-179E1F4E9A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5012" y="4029312"/>
                <a:ext cx="5611813" cy="176145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US" b="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 </m:t>
                    </m:r>
                    <m:sSup>
                      <m:sSupPr>
                        <m:ctrlPr>
                          <a:rPr lang="en-GB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GB" b="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b="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b="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)+</m:t>
                        </m:r>
                      </m:sup>
                    </m:sSup>
                    <m:r>
                      <a:rPr lang="en-US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𝞢</m:t>
                        </m:r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i="1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</m:t>
                    </m:r>
                  </m:oMath>
                </a14:m>
                <a:endParaRPr lang="de-DE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1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transfer from beam ions to residual gas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Gas can be excited or ionized.</a:t>
                </a:r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24" name="Content Placeholder 62">
                <a:extLst>
                  <a:ext uri="{FF2B5EF4-FFF2-40B4-BE49-F238E27FC236}">
                    <a16:creationId xmlns:a16="http://schemas.microsoft.com/office/drawing/2014/main" id="{974E6FEA-BD18-431A-9D27-179E1F4E9A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5012" y="4029312"/>
                <a:ext cx="5611813" cy="1761457"/>
              </a:xfrm>
              <a:prstGeom prst="rect">
                <a:avLst/>
              </a:prstGeom>
              <a:blipFill>
                <a:blip r:embed="rId4"/>
                <a:stretch>
                  <a:fillRect l="-1086" t="-3460" r="-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38">
            <a:extLst>
              <a:ext uri="{FF2B5EF4-FFF2-40B4-BE49-F238E27FC236}">
                <a16:creationId xmlns:a16="http://schemas.microsoft.com/office/drawing/2014/main" id="{FFC90090-B149-63F6-3C23-45C5C110A188}"/>
              </a:ext>
            </a:extLst>
          </p:cNvPr>
          <p:cNvSpPr/>
          <p:nvPr/>
        </p:nvSpPr>
        <p:spPr>
          <a:xfrm>
            <a:off x="4762674" y="2788659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38">
            <a:extLst>
              <a:ext uri="{FF2B5EF4-FFF2-40B4-BE49-F238E27FC236}">
                <a16:creationId xmlns:a16="http://schemas.microsoft.com/office/drawing/2014/main" id="{9BF5B250-D637-6B18-3224-5F6825AEF3A3}"/>
              </a:ext>
            </a:extLst>
          </p:cNvPr>
          <p:cNvSpPr/>
          <p:nvPr/>
        </p:nvSpPr>
        <p:spPr>
          <a:xfrm>
            <a:off x="2575892" y="2383442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38">
            <a:extLst>
              <a:ext uri="{FF2B5EF4-FFF2-40B4-BE49-F238E27FC236}">
                <a16:creationId xmlns:a16="http://schemas.microsoft.com/office/drawing/2014/main" id="{28E58FC2-EA23-5267-451E-E2F4D1D6388F}"/>
              </a:ext>
            </a:extLst>
          </p:cNvPr>
          <p:cNvSpPr/>
          <p:nvPr/>
        </p:nvSpPr>
        <p:spPr>
          <a:xfrm>
            <a:off x="5958685" y="2599907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38">
            <a:extLst>
              <a:ext uri="{FF2B5EF4-FFF2-40B4-BE49-F238E27FC236}">
                <a16:creationId xmlns:a16="http://schemas.microsoft.com/office/drawing/2014/main" id="{B732722D-C2A6-7362-91FF-95EAD4DC9920}"/>
              </a:ext>
            </a:extLst>
          </p:cNvPr>
          <p:cNvSpPr/>
          <p:nvPr/>
        </p:nvSpPr>
        <p:spPr>
          <a:xfrm>
            <a:off x="7483656" y="2371847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38">
            <a:extLst>
              <a:ext uri="{FF2B5EF4-FFF2-40B4-BE49-F238E27FC236}">
                <a16:creationId xmlns:a16="http://schemas.microsoft.com/office/drawing/2014/main" id="{A6061B34-1CEB-DAFB-6241-32CF5EF9A457}"/>
              </a:ext>
            </a:extLst>
          </p:cNvPr>
          <p:cNvSpPr/>
          <p:nvPr/>
        </p:nvSpPr>
        <p:spPr>
          <a:xfrm>
            <a:off x="4908301" y="1131158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38">
            <a:extLst>
              <a:ext uri="{FF2B5EF4-FFF2-40B4-BE49-F238E27FC236}">
                <a16:creationId xmlns:a16="http://schemas.microsoft.com/office/drawing/2014/main" id="{8AA2A93D-CA0F-9894-4B5B-F744C1D70322}"/>
              </a:ext>
            </a:extLst>
          </p:cNvPr>
          <p:cNvSpPr/>
          <p:nvPr/>
        </p:nvSpPr>
        <p:spPr>
          <a:xfrm>
            <a:off x="3924578" y="154673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38">
            <a:extLst>
              <a:ext uri="{FF2B5EF4-FFF2-40B4-BE49-F238E27FC236}">
                <a16:creationId xmlns:a16="http://schemas.microsoft.com/office/drawing/2014/main" id="{91D02E02-AD75-F33F-ACBD-A7F68C22D251}"/>
              </a:ext>
            </a:extLst>
          </p:cNvPr>
          <p:cNvSpPr/>
          <p:nvPr/>
        </p:nvSpPr>
        <p:spPr>
          <a:xfrm>
            <a:off x="6545658" y="1224180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38">
            <a:extLst>
              <a:ext uri="{FF2B5EF4-FFF2-40B4-BE49-F238E27FC236}">
                <a16:creationId xmlns:a16="http://schemas.microsoft.com/office/drawing/2014/main" id="{8657A26C-2E60-A925-B917-EC4707514F2C}"/>
              </a:ext>
            </a:extLst>
          </p:cNvPr>
          <p:cNvSpPr/>
          <p:nvPr/>
        </p:nvSpPr>
        <p:spPr>
          <a:xfrm>
            <a:off x="6159728" y="1654069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38">
            <a:extLst>
              <a:ext uri="{FF2B5EF4-FFF2-40B4-BE49-F238E27FC236}">
                <a16:creationId xmlns:a16="http://schemas.microsoft.com/office/drawing/2014/main" id="{36BCFBB9-BB6F-5BA2-B8AE-FBADF14DF265}"/>
              </a:ext>
            </a:extLst>
          </p:cNvPr>
          <p:cNvSpPr/>
          <p:nvPr/>
        </p:nvSpPr>
        <p:spPr>
          <a:xfrm>
            <a:off x="6266035" y="1943124"/>
            <a:ext cx="189625" cy="166871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Arrow: Right 51">
            <a:extLst>
              <a:ext uri="{FF2B5EF4-FFF2-40B4-BE49-F238E27FC236}">
                <a16:creationId xmlns:a16="http://schemas.microsoft.com/office/drawing/2014/main" id="{54760E04-EB23-43DD-DB29-8D0283445858}"/>
              </a:ext>
            </a:extLst>
          </p:cNvPr>
          <p:cNvSpPr/>
          <p:nvPr/>
        </p:nvSpPr>
        <p:spPr>
          <a:xfrm rot="20608697">
            <a:off x="6421078" y="1416522"/>
            <a:ext cx="1811687" cy="1945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51">
            <a:extLst>
              <a:ext uri="{FF2B5EF4-FFF2-40B4-BE49-F238E27FC236}">
                <a16:creationId xmlns:a16="http://schemas.microsoft.com/office/drawing/2014/main" id="{A0A7F47F-D7D9-4566-EA5F-84AA4FDE92A2}"/>
              </a:ext>
            </a:extLst>
          </p:cNvPr>
          <p:cNvSpPr/>
          <p:nvPr/>
        </p:nvSpPr>
        <p:spPr>
          <a:xfrm rot="1177135">
            <a:off x="5599038" y="2515839"/>
            <a:ext cx="1811687" cy="1945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Curved Left 18">
            <a:extLst>
              <a:ext uri="{FF2B5EF4-FFF2-40B4-BE49-F238E27FC236}">
                <a16:creationId xmlns:a16="http://schemas.microsoft.com/office/drawing/2014/main" id="{CD40EDCA-3BC9-9E64-D50C-48EAF1DBFAF1}"/>
              </a:ext>
            </a:extLst>
          </p:cNvPr>
          <p:cNvSpPr/>
          <p:nvPr/>
        </p:nvSpPr>
        <p:spPr>
          <a:xfrm rot="5400000">
            <a:off x="-931345" y="4305837"/>
            <a:ext cx="314838" cy="991213"/>
          </a:xfrm>
          <a:prstGeom prst="curvedLeftArrow">
            <a:avLst>
              <a:gd name="adj1" fmla="val 25000"/>
              <a:gd name="adj2" fmla="val 86731"/>
              <a:gd name="adj3" fmla="val 44099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6" name="TextBox 1025">
                <a:extLst>
                  <a:ext uri="{FF2B5EF4-FFF2-40B4-BE49-F238E27FC236}">
                    <a16:creationId xmlns:a16="http://schemas.microsoft.com/office/drawing/2014/main" id="{747DAD2E-4F01-BE5A-EA67-C1653DB640D9}"/>
                  </a:ext>
                </a:extLst>
              </p:cNvPr>
              <p:cNvSpPr txBox="1"/>
              <p:nvPr/>
            </p:nvSpPr>
            <p:spPr>
              <a:xfrm>
                <a:off x="-1269533" y="4960884"/>
                <a:ext cx="991209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lit/>
                        </m:rP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b="0" i="1" dirty="0"/>
              </a:p>
              <a:p>
                <a:pPr algn="l"/>
                <a:endParaRPr lang="de-DE" b="0" i="1" dirty="0"/>
              </a:p>
              <a:p>
                <a:pPr algn="l"/>
                <a:endParaRPr lang="de-DE" b="0" i="1" dirty="0"/>
              </a:p>
              <a:p>
                <a:pPr algn="l"/>
                <a:endParaRPr lang="de-DE" i="1" dirty="0"/>
              </a:p>
            </p:txBody>
          </p:sp>
        </mc:Choice>
        <mc:Fallback xmlns="">
          <p:sp>
            <p:nvSpPr>
              <p:cNvPr id="1026" name="TextBox 1025">
                <a:extLst>
                  <a:ext uri="{FF2B5EF4-FFF2-40B4-BE49-F238E27FC236}">
                    <a16:creationId xmlns:a16="http://schemas.microsoft.com/office/drawing/2014/main" id="{747DAD2E-4F01-BE5A-EA67-C1653DB640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69533" y="4960884"/>
                <a:ext cx="991209" cy="11079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7" name="Oval 38">
            <a:extLst>
              <a:ext uri="{FF2B5EF4-FFF2-40B4-BE49-F238E27FC236}">
                <a16:creationId xmlns:a16="http://schemas.microsoft.com/office/drawing/2014/main" id="{360E191F-92C5-5E38-254C-2E99B21D0F69}"/>
              </a:ext>
            </a:extLst>
          </p:cNvPr>
          <p:cNvSpPr/>
          <p:nvPr/>
        </p:nvSpPr>
        <p:spPr>
          <a:xfrm>
            <a:off x="4716297" y="228977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8" name="Arrow: Curved Left 1027">
            <a:extLst>
              <a:ext uri="{FF2B5EF4-FFF2-40B4-BE49-F238E27FC236}">
                <a16:creationId xmlns:a16="http://schemas.microsoft.com/office/drawing/2014/main" id="{2A57DBD9-2A6F-5774-A5FB-8DE2B86749FF}"/>
              </a:ext>
            </a:extLst>
          </p:cNvPr>
          <p:cNvSpPr/>
          <p:nvPr/>
        </p:nvSpPr>
        <p:spPr>
          <a:xfrm rot="5400000" flipV="1">
            <a:off x="12654443" y="4521004"/>
            <a:ext cx="314836" cy="905755"/>
          </a:xfrm>
          <a:prstGeom prst="curvedLeftArrow">
            <a:avLst>
              <a:gd name="adj1" fmla="val 25000"/>
              <a:gd name="adj2" fmla="val 86731"/>
              <a:gd name="adj3" fmla="val 44099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67C354EC-E104-9D9A-8FBC-C5BDC9093885}"/>
                  </a:ext>
                </a:extLst>
              </p:cNvPr>
              <p:cNvSpPr txBox="1"/>
              <p:nvPr/>
            </p:nvSpPr>
            <p:spPr>
              <a:xfrm>
                <a:off x="9729882" y="5131299"/>
                <a:ext cx="609777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m:rPr>
                          <m:lit/>
                        </m:rP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b="0" i="1" dirty="0"/>
              </a:p>
            </p:txBody>
          </p:sp>
        </mc:Choice>
        <mc:Fallback xmlns="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67C354EC-E104-9D9A-8FBC-C5BDC90938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9882" y="5131299"/>
                <a:ext cx="609777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1" name="TextBox 1030">
            <a:extLst>
              <a:ext uri="{FF2B5EF4-FFF2-40B4-BE49-F238E27FC236}">
                <a16:creationId xmlns:a16="http://schemas.microsoft.com/office/drawing/2014/main" id="{A2B64D60-8E1C-E43B-E543-20B5E429F678}"/>
              </a:ext>
            </a:extLst>
          </p:cNvPr>
          <p:cNvSpPr txBox="1"/>
          <p:nvPr/>
        </p:nvSpPr>
        <p:spPr>
          <a:xfrm>
            <a:off x="2237359" y="5800861"/>
            <a:ext cx="873424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FFFF"/>
                </a:solidFill>
              </a:rPr>
              <a:t>→</a:t>
            </a:r>
            <a:r>
              <a:rPr lang="de-DE" b="1" dirty="0">
                <a:solidFill>
                  <a:srgbClr val="FFFFFF"/>
                </a:solidFill>
              </a:rPr>
              <a:t> </a:t>
            </a:r>
            <a:r>
              <a:rPr lang="en-GB" sz="2100" b="1" dirty="0">
                <a:solidFill>
                  <a:srgbClr val="FFFFFF"/>
                </a:solidFill>
              </a:rPr>
              <a:t>Charge-change of beam ions → Loss of beam intensity</a:t>
            </a:r>
          </a:p>
        </p:txBody>
      </p:sp>
      <p:sp>
        <p:nvSpPr>
          <p:cNvPr id="1038" name="Oval 1037">
            <a:extLst>
              <a:ext uri="{FF2B5EF4-FFF2-40B4-BE49-F238E27FC236}">
                <a16:creationId xmlns:a16="http://schemas.microsoft.com/office/drawing/2014/main" id="{E2D94878-4B38-5FA7-95C7-0267A68EA17A}"/>
              </a:ext>
            </a:extLst>
          </p:cNvPr>
          <p:cNvSpPr/>
          <p:nvPr/>
        </p:nvSpPr>
        <p:spPr>
          <a:xfrm>
            <a:off x="11157207" y="1057501"/>
            <a:ext cx="618738" cy="1930214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6" name="Flowchart: Process 1045">
            <a:extLst>
              <a:ext uri="{FF2B5EF4-FFF2-40B4-BE49-F238E27FC236}">
                <a16:creationId xmlns:a16="http://schemas.microsoft.com/office/drawing/2014/main" id="{CE30AB11-4473-26C6-A021-9A402A6C7328}"/>
              </a:ext>
            </a:extLst>
          </p:cNvPr>
          <p:cNvSpPr/>
          <p:nvPr/>
        </p:nvSpPr>
        <p:spPr>
          <a:xfrm>
            <a:off x="598966" y="1076189"/>
            <a:ext cx="294495" cy="1902220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3" name="Arrow: Right 51">
            <a:extLst>
              <a:ext uri="{FF2B5EF4-FFF2-40B4-BE49-F238E27FC236}">
                <a16:creationId xmlns:a16="http://schemas.microsoft.com/office/drawing/2014/main" id="{99840D57-8F47-5525-287E-9BE77B8E5ED9}"/>
              </a:ext>
            </a:extLst>
          </p:cNvPr>
          <p:cNvSpPr/>
          <p:nvPr/>
        </p:nvSpPr>
        <p:spPr>
          <a:xfrm rot="1445313">
            <a:off x="4075189" y="2514095"/>
            <a:ext cx="1374969" cy="192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45" name="Oval 38">
            <a:extLst>
              <a:ext uri="{FF2B5EF4-FFF2-40B4-BE49-F238E27FC236}">
                <a16:creationId xmlns:a16="http://schemas.microsoft.com/office/drawing/2014/main" id="{39FDCDBF-9DFC-28DA-A8F2-561A2EF13E49}"/>
              </a:ext>
            </a:extLst>
          </p:cNvPr>
          <p:cNvSpPr/>
          <p:nvPr/>
        </p:nvSpPr>
        <p:spPr>
          <a:xfrm>
            <a:off x="3481426" y="268566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12">
            <a:extLst>
              <a:ext uri="{FF2B5EF4-FFF2-40B4-BE49-F238E27FC236}">
                <a16:creationId xmlns:a16="http://schemas.microsoft.com/office/drawing/2014/main" id="{7CF8CB79-4A18-7FE2-DDA2-A3FF7D25B15F}"/>
              </a:ext>
            </a:extLst>
          </p:cNvPr>
          <p:cNvSpPr/>
          <p:nvPr/>
        </p:nvSpPr>
        <p:spPr>
          <a:xfrm>
            <a:off x="573989" y="1685432"/>
            <a:ext cx="10309658" cy="7145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Beam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Oval 38">
            <a:extLst>
              <a:ext uri="{FF2B5EF4-FFF2-40B4-BE49-F238E27FC236}">
                <a16:creationId xmlns:a16="http://schemas.microsoft.com/office/drawing/2014/main" id="{AEACFA86-5817-717A-B5D4-DAC6D56B0E07}"/>
              </a:ext>
            </a:extLst>
          </p:cNvPr>
          <p:cNvSpPr/>
          <p:nvPr/>
        </p:nvSpPr>
        <p:spPr>
          <a:xfrm>
            <a:off x="3896618" y="2160409"/>
            <a:ext cx="189625" cy="16687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Oval 38">
            <a:extLst>
              <a:ext uri="{FF2B5EF4-FFF2-40B4-BE49-F238E27FC236}">
                <a16:creationId xmlns:a16="http://schemas.microsoft.com/office/drawing/2014/main" id="{11A7E30B-5A90-552F-6EEE-E68EC075E79C}"/>
              </a:ext>
            </a:extLst>
          </p:cNvPr>
          <p:cNvSpPr/>
          <p:nvPr/>
        </p:nvSpPr>
        <p:spPr>
          <a:xfrm>
            <a:off x="4621485" y="1779310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626A3530-9ED2-036F-E66E-274044829CFD}"/>
              </a:ext>
            </a:extLst>
          </p:cNvPr>
          <p:cNvSpPr/>
          <p:nvPr/>
        </p:nvSpPr>
        <p:spPr>
          <a:xfrm>
            <a:off x="5344291" y="214900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" name="Oval 38">
            <a:extLst>
              <a:ext uri="{FF2B5EF4-FFF2-40B4-BE49-F238E27FC236}">
                <a16:creationId xmlns:a16="http://schemas.microsoft.com/office/drawing/2014/main" id="{FD01F200-E1BA-B5FB-A959-886572A758AA}"/>
              </a:ext>
            </a:extLst>
          </p:cNvPr>
          <p:cNvSpPr/>
          <p:nvPr/>
        </p:nvSpPr>
        <p:spPr>
          <a:xfrm>
            <a:off x="2940803" y="1758140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CD5CB062-EC8B-9B26-A28B-F4987176D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7B4DB081-EC74-0FBD-97E9-F8E529982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Fenna Ukena | </a:t>
            </a:r>
            <a:r>
              <a:rPr lang="en-GB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7FCA0F3-30AC-7306-C12B-3317A59E153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7277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3E680E-F153-5C0F-26F0-4029D910E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Oval 1038">
            <a:extLst>
              <a:ext uri="{FF2B5EF4-FFF2-40B4-BE49-F238E27FC236}">
                <a16:creationId xmlns:a16="http://schemas.microsoft.com/office/drawing/2014/main" id="{951DA983-E892-2EE0-760F-42C8E9CA595B}"/>
              </a:ext>
            </a:extLst>
          </p:cNvPr>
          <p:cNvSpPr/>
          <p:nvPr/>
        </p:nvSpPr>
        <p:spPr>
          <a:xfrm>
            <a:off x="300429" y="1057502"/>
            <a:ext cx="618738" cy="1930214"/>
          </a:xfrm>
          <a:prstGeom prst="ellipse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36" name="Flowchart: Process 1035">
            <a:extLst>
              <a:ext uri="{FF2B5EF4-FFF2-40B4-BE49-F238E27FC236}">
                <a16:creationId xmlns:a16="http://schemas.microsoft.com/office/drawing/2014/main" id="{A87F72F3-7F46-8451-E35D-15E195CF85C0}"/>
              </a:ext>
            </a:extLst>
          </p:cNvPr>
          <p:cNvSpPr/>
          <p:nvPr/>
        </p:nvSpPr>
        <p:spPr>
          <a:xfrm>
            <a:off x="613674" y="1057501"/>
            <a:ext cx="10843286" cy="1932425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8899397F-8B2A-AACE-3A7D-1E26E8796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Beam-Gas Interactions</a:t>
            </a:r>
            <a:endParaRPr lang="en-GB" dirty="0"/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5B8926BE-C81F-EF3E-637C-E6A545E25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61" y="3582034"/>
            <a:ext cx="5616575" cy="403528"/>
          </a:xfrm>
        </p:spPr>
        <p:txBody>
          <a:bodyPr/>
          <a:lstStyle/>
          <a:p>
            <a:r>
              <a:rPr lang="en-US" dirty="0"/>
              <a:t>Electron Capture</a:t>
            </a:r>
            <a:endParaRPr lang="en-GB" dirty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35441A78-E202-3451-7FEA-ACC3A59AA9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3582034"/>
            <a:ext cx="5616600" cy="377417"/>
          </a:xfrm>
        </p:spPr>
        <p:txBody>
          <a:bodyPr/>
          <a:lstStyle/>
          <a:p>
            <a:r>
              <a:rPr lang="en-US" dirty="0"/>
              <a:t>Electron Loss</a:t>
            </a:r>
            <a:endParaRPr lang="en-GB" dirty="0"/>
          </a:p>
        </p:txBody>
      </p:sp>
      <p:sp>
        <p:nvSpPr>
          <p:cNvPr id="50" name="Oval 38">
            <a:extLst>
              <a:ext uri="{FF2B5EF4-FFF2-40B4-BE49-F238E27FC236}">
                <a16:creationId xmlns:a16="http://schemas.microsoft.com/office/drawing/2014/main" id="{23D23581-3A43-7D5E-EC20-8E9F7D0CB4DB}"/>
              </a:ext>
            </a:extLst>
          </p:cNvPr>
          <p:cNvSpPr/>
          <p:nvPr/>
        </p:nvSpPr>
        <p:spPr>
          <a:xfrm>
            <a:off x="5239863" y="1323781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8" name="TextBox 46">
            <a:extLst>
              <a:ext uri="{FF2B5EF4-FFF2-40B4-BE49-F238E27FC236}">
                <a16:creationId xmlns:a16="http://schemas.microsoft.com/office/drawing/2014/main" id="{6323EC10-B1BE-6AB7-6DCF-3D88F8C784D4}"/>
              </a:ext>
            </a:extLst>
          </p:cNvPr>
          <p:cNvSpPr txBox="1"/>
          <p:nvPr/>
        </p:nvSpPr>
        <p:spPr>
          <a:xfrm>
            <a:off x="2618569" y="1144965"/>
            <a:ext cx="2024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Residual Gas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1" name="Arrow: Right 51">
            <a:extLst>
              <a:ext uri="{FF2B5EF4-FFF2-40B4-BE49-F238E27FC236}">
                <a16:creationId xmlns:a16="http://schemas.microsoft.com/office/drawing/2014/main" id="{73D93A5A-4F59-D78F-D492-2C80A2FCF3A6}"/>
              </a:ext>
            </a:extLst>
          </p:cNvPr>
          <p:cNvSpPr/>
          <p:nvPr/>
        </p:nvSpPr>
        <p:spPr>
          <a:xfrm rot="19878517">
            <a:off x="4954063" y="1385188"/>
            <a:ext cx="1374969" cy="192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Content Placeholder 60">
                <a:extLst>
                  <a:ext uri="{FF2B5EF4-FFF2-40B4-BE49-F238E27FC236}">
                    <a16:creationId xmlns:a16="http://schemas.microsoft.com/office/drawing/2014/main" id="{6FD32881-3C3F-A068-94D6-C8DCC434A39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5408" y="4032822"/>
                <a:ext cx="5616575" cy="1788881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</m:t>
                      </m:r>
                      <m:sSup>
                        <m:sSup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)+</m:t>
                          </m:r>
                        </m:sup>
                      </m:sSup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lang="en-US" b="0" i="1" dirty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b="0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GB" b="0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de-DE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200" b="0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transfer from residual gas to beam ions </a:t>
                </a:r>
              </a:p>
            </p:txBody>
          </p:sp>
        </mc:Choice>
        <mc:Fallback xmlns="">
          <p:sp>
            <p:nvSpPr>
              <p:cNvPr id="63" name="Content Placeholder 60">
                <a:extLst>
                  <a:ext uri="{FF2B5EF4-FFF2-40B4-BE49-F238E27FC236}">
                    <a16:creationId xmlns:a16="http://schemas.microsoft.com/office/drawing/2014/main" id="{6FD32881-3C3F-A068-94D6-C8DCC434A3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408" y="4032822"/>
                <a:ext cx="5616575" cy="1788881"/>
              </a:xfrm>
              <a:prstGeom prst="rect">
                <a:avLst/>
              </a:prstGeom>
              <a:blipFill>
                <a:blip r:embed="rId3"/>
                <a:stretch>
                  <a:fillRect l="-1085" t="-341" r="-15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4" name="Content Placeholder 62">
                <a:extLst>
                  <a:ext uri="{FF2B5EF4-FFF2-40B4-BE49-F238E27FC236}">
                    <a16:creationId xmlns:a16="http://schemas.microsoft.com/office/drawing/2014/main" id="{96DF6186-E392-4A7D-EBEA-35F18FAB433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5012" y="4029312"/>
                <a:ext cx="5611813" cy="1761457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US" b="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US" b="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 </m:t>
                    </m:r>
                    <m:sSup>
                      <m:sSupPr>
                        <m:ctrlPr>
                          <a:rPr lang="en-GB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GB" b="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GB" b="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𝑞</m:t>
                        </m:r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b="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)+</m:t>
                        </m:r>
                      </m:sup>
                    </m:sSup>
                    <m:r>
                      <a:rPr lang="en-US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𝞢</m:t>
                        </m:r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 </m:t>
                    </m:r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i="1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</m:t>
                    </m:r>
                  </m:oMath>
                </a14:m>
                <a:endParaRPr lang="de-DE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GB" sz="1100" b="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transfer from beam ions to residual gas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Gas can be excited or ionized</a:t>
                </a:r>
              </a:p>
              <a:p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24" name="Content Placeholder 62">
                <a:extLst>
                  <a:ext uri="{FF2B5EF4-FFF2-40B4-BE49-F238E27FC236}">
                    <a16:creationId xmlns:a16="http://schemas.microsoft.com/office/drawing/2014/main" id="{96DF6186-E392-4A7D-EBEA-35F18FAB43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5012" y="4029312"/>
                <a:ext cx="5611813" cy="1761457"/>
              </a:xfrm>
              <a:prstGeom prst="rect">
                <a:avLst/>
              </a:prstGeom>
              <a:blipFill>
                <a:blip r:embed="rId4"/>
                <a:stretch>
                  <a:fillRect l="-1086" t="-3460" r="-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38">
            <a:extLst>
              <a:ext uri="{FF2B5EF4-FFF2-40B4-BE49-F238E27FC236}">
                <a16:creationId xmlns:a16="http://schemas.microsoft.com/office/drawing/2014/main" id="{7E6428A5-E069-AB96-8CC4-EFA7807593CF}"/>
              </a:ext>
            </a:extLst>
          </p:cNvPr>
          <p:cNvSpPr/>
          <p:nvPr/>
        </p:nvSpPr>
        <p:spPr>
          <a:xfrm>
            <a:off x="4762674" y="2788659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38">
            <a:extLst>
              <a:ext uri="{FF2B5EF4-FFF2-40B4-BE49-F238E27FC236}">
                <a16:creationId xmlns:a16="http://schemas.microsoft.com/office/drawing/2014/main" id="{672BDED5-EA00-F531-B726-61279175233C}"/>
              </a:ext>
            </a:extLst>
          </p:cNvPr>
          <p:cNvSpPr/>
          <p:nvPr/>
        </p:nvSpPr>
        <p:spPr>
          <a:xfrm>
            <a:off x="2575892" y="2383442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38">
            <a:extLst>
              <a:ext uri="{FF2B5EF4-FFF2-40B4-BE49-F238E27FC236}">
                <a16:creationId xmlns:a16="http://schemas.microsoft.com/office/drawing/2014/main" id="{D9CB5F45-EE65-D3F5-862E-7BDE7418B384}"/>
              </a:ext>
            </a:extLst>
          </p:cNvPr>
          <p:cNvSpPr/>
          <p:nvPr/>
        </p:nvSpPr>
        <p:spPr>
          <a:xfrm>
            <a:off x="5958685" y="2599907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38">
            <a:extLst>
              <a:ext uri="{FF2B5EF4-FFF2-40B4-BE49-F238E27FC236}">
                <a16:creationId xmlns:a16="http://schemas.microsoft.com/office/drawing/2014/main" id="{5B2FED43-C227-7612-EBA3-95ED4E582FF3}"/>
              </a:ext>
            </a:extLst>
          </p:cNvPr>
          <p:cNvSpPr/>
          <p:nvPr/>
        </p:nvSpPr>
        <p:spPr>
          <a:xfrm>
            <a:off x="7483656" y="2371847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38">
            <a:extLst>
              <a:ext uri="{FF2B5EF4-FFF2-40B4-BE49-F238E27FC236}">
                <a16:creationId xmlns:a16="http://schemas.microsoft.com/office/drawing/2014/main" id="{F8FFCAB3-B4AC-1789-33E6-673B5D066837}"/>
              </a:ext>
            </a:extLst>
          </p:cNvPr>
          <p:cNvSpPr/>
          <p:nvPr/>
        </p:nvSpPr>
        <p:spPr>
          <a:xfrm>
            <a:off x="4908301" y="1131158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38">
            <a:extLst>
              <a:ext uri="{FF2B5EF4-FFF2-40B4-BE49-F238E27FC236}">
                <a16:creationId xmlns:a16="http://schemas.microsoft.com/office/drawing/2014/main" id="{799B081D-CF39-996C-AAB4-74B155ED72C4}"/>
              </a:ext>
            </a:extLst>
          </p:cNvPr>
          <p:cNvSpPr/>
          <p:nvPr/>
        </p:nvSpPr>
        <p:spPr>
          <a:xfrm>
            <a:off x="3924578" y="154673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38">
            <a:extLst>
              <a:ext uri="{FF2B5EF4-FFF2-40B4-BE49-F238E27FC236}">
                <a16:creationId xmlns:a16="http://schemas.microsoft.com/office/drawing/2014/main" id="{E6E2483E-8B60-6CE2-3536-555CC01DF56F}"/>
              </a:ext>
            </a:extLst>
          </p:cNvPr>
          <p:cNvSpPr/>
          <p:nvPr/>
        </p:nvSpPr>
        <p:spPr>
          <a:xfrm>
            <a:off x="6545658" y="1224180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Oval 38">
            <a:extLst>
              <a:ext uri="{FF2B5EF4-FFF2-40B4-BE49-F238E27FC236}">
                <a16:creationId xmlns:a16="http://schemas.microsoft.com/office/drawing/2014/main" id="{146413BB-FA8D-41CD-7CE8-94BEC94F8558}"/>
              </a:ext>
            </a:extLst>
          </p:cNvPr>
          <p:cNvSpPr/>
          <p:nvPr/>
        </p:nvSpPr>
        <p:spPr>
          <a:xfrm>
            <a:off x="6159728" y="1654069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38">
            <a:extLst>
              <a:ext uri="{FF2B5EF4-FFF2-40B4-BE49-F238E27FC236}">
                <a16:creationId xmlns:a16="http://schemas.microsoft.com/office/drawing/2014/main" id="{E29C007B-0085-B0BC-B41A-B2D8E2D3AFD3}"/>
              </a:ext>
            </a:extLst>
          </p:cNvPr>
          <p:cNvSpPr/>
          <p:nvPr/>
        </p:nvSpPr>
        <p:spPr>
          <a:xfrm>
            <a:off x="6266035" y="1943124"/>
            <a:ext cx="189625" cy="166871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Arrow: Right 51">
            <a:extLst>
              <a:ext uri="{FF2B5EF4-FFF2-40B4-BE49-F238E27FC236}">
                <a16:creationId xmlns:a16="http://schemas.microsoft.com/office/drawing/2014/main" id="{E0472D26-C263-B35D-A788-A8F6D6032056}"/>
              </a:ext>
            </a:extLst>
          </p:cNvPr>
          <p:cNvSpPr/>
          <p:nvPr/>
        </p:nvSpPr>
        <p:spPr>
          <a:xfrm rot="20608697">
            <a:off x="6421078" y="1416522"/>
            <a:ext cx="1811687" cy="1945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51">
            <a:extLst>
              <a:ext uri="{FF2B5EF4-FFF2-40B4-BE49-F238E27FC236}">
                <a16:creationId xmlns:a16="http://schemas.microsoft.com/office/drawing/2014/main" id="{75F34D51-B85A-6C91-5710-837DE130DF39}"/>
              </a:ext>
            </a:extLst>
          </p:cNvPr>
          <p:cNvSpPr/>
          <p:nvPr/>
        </p:nvSpPr>
        <p:spPr>
          <a:xfrm rot="1177135">
            <a:off x="5599038" y="2515839"/>
            <a:ext cx="1811687" cy="19457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Curved Left 18">
            <a:extLst>
              <a:ext uri="{FF2B5EF4-FFF2-40B4-BE49-F238E27FC236}">
                <a16:creationId xmlns:a16="http://schemas.microsoft.com/office/drawing/2014/main" id="{8B4BC8FB-2D9C-C963-7A33-2D611C57A9E7}"/>
              </a:ext>
            </a:extLst>
          </p:cNvPr>
          <p:cNvSpPr/>
          <p:nvPr/>
        </p:nvSpPr>
        <p:spPr>
          <a:xfrm rot="5400000">
            <a:off x="-931345" y="4305837"/>
            <a:ext cx="314838" cy="991213"/>
          </a:xfrm>
          <a:prstGeom prst="curvedLeftArrow">
            <a:avLst>
              <a:gd name="adj1" fmla="val 25000"/>
              <a:gd name="adj2" fmla="val 86731"/>
              <a:gd name="adj3" fmla="val 44099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6" name="TextBox 1025">
                <a:extLst>
                  <a:ext uri="{FF2B5EF4-FFF2-40B4-BE49-F238E27FC236}">
                    <a16:creationId xmlns:a16="http://schemas.microsoft.com/office/drawing/2014/main" id="{9CC1174C-695C-876C-8D10-8DBA819CB700}"/>
                  </a:ext>
                </a:extLst>
              </p:cNvPr>
              <p:cNvSpPr txBox="1"/>
              <p:nvPr/>
            </p:nvSpPr>
            <p:spPr>
              <a:xfrm>
                <a:off x="-1269533" y="4960884"/>
                <a:ext cx="991209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m:rPr>
                          <m:lit/>
                        </m:rP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b="0" i="1" dirty="0"/>
              </a:p>
              <a:p>
                <a:pPr algn="l"/>
                <a:endParaRPr lang="de-DE" b="0" i="1" dirty="0"/>
              </a:p>
              <a:p>
                <a:pPr algn="l"/>
                <a:endParaRPr lang="de-DE" b="0" i="1" dirty="0"/>
              </a:p>
              <a:p>
                <a:pPr algn="l"/>
                <a:endParaRPr lang="de-DE" i="1" dirty="0"/>
              </a:p>
            </p:txBody>
          </p:sp>
        </mc:Choice>
        <mc:Fallback xmlns="">
          <p:sp>
            <p:nvSpPr>
              <p:cNvPr id="1026" name="TextBox 1025">
                <a:extLst>
                  <a:ext uri="{FF2B5EF4-FFF2-40B4-BE49-F238E27FC236}">
                    <a16:creationId xmlns:a16="http://schemas.microsoft.com/office/drawing/2014/main" id="{9CC1174C-695C-876C-8D10-8DBA819CB7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69533" y="4960884"/>
                <a:ext cx="991209" cy="11079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7" name="Oval 38">
            <a:extLst>
              <a:ext uri="{FF2B5EF4-FFF2-40B4-BE49-F238E27FC236}">
                <a16:creationId xmlns:a16="http://schemas.microsoft.com/office/drawing/2014/main" id="{8A30C4DC-3327-16CB-2801-D97CA539CE6B}"/>
              </a:ext>
            </a:extLst>
          </p:cNvPr>
          <p:cNvSpPr/>
          <p:nvPr/>
        </p:nvSpPr>
        <p:spPr>
          <a:xfrm>
            <a:off x="4716297" y="228977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8" name="Arrow: Curved Left 1027">
            <a:extLst>
              <a:ext uri="{FF2B5EF4-FFF2-40B4-BE49-F238E27FC236}">
                <a16:creationId xmlns:a16="http://schemas.microsoft.com/office/drawing/2014/main" id="{8C80FD8B-E9DA-24C8-222E-C81C5D894563}"/>
              </a:ext>
            </a:extLst>
          </p:cNvPr>
          <p:cNvSpPr/>
          <p:nvPr/>
        </p:nvSpPr>
        <p:spPr>
          <a:xfrm rot="5400000" flipV="1">
            <a:off x="12654443" y="4521004"/>
            <a:ext cx="314836" cy="905755"/>
          </a:xfrm>
          <a:prstGeom prst="curvedLeftArrow">
            <a:avLst>
              <a:gd name="adj1" fmla="val 25000"/>
              <a:gd name="adj2" fmla="val 86731"/>
              <a:gd name="adj3" fmla="val 44099"/>
            </a:avLst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EB50A192-1F3B-8698-1F9A-BB8BBEE26574}"/>
                  </a:ext>
                </a:extLst>
              </p:cNvPr>
              <p:cNvSpPr txBox="1"/>
              <p:nvPr/>
            </p:nvSpPr>
            <p:spPr>
              <a:xfrm>
                <a:off x="9729882" y="5131299"/>
                <a:ext cx="609777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m:rPr>
                          <m:lit/>
                        </m:rPr>
                        <a:rPr lang="de-DE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de-DE" b="0" i="1" dirty="0"/>
              </a:p>
            </p:txBody>
          </p:sp>
        </mc:Choice>
        <mc:Fallback xmlns="">
          <p:sp>
            <p:nvSpPr>
              <p:cNvPr id="1030" name="TextBox 1029">
                <a:extLst>
                  <a:ext uri="{FF2B5EF4-FFF2-40B4-BE49-F238E27FC236}">
                    <a16:creationId xmlns:a16="http://schemas.microsoft.com/office/drawing/2014/main" id="{EB50A192-1F3B-8698-1F9A-BB8BBEE265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9882" y="5131299"/>
                <a:ext cx="609777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1" name="TextBox 1030">
            <a:extLst>
              <a:ext uri="{FF2B5EF4-FFF2-40B4-BE49-F238E27FC236}">
                <a16:creationId xmlns:a16="http://schemas.microsoft.com/office/drawing/2014/main" id="{09675449-02DA-4114-FA7C-72B1F78AC32B}"/>
              </a:ext>
            </a:extLst>
          </p:cNvPr>
          <p:cNvSpPr txBox="1"/>
          <p:nvPr/>
        </p:nvSpPr>
        <p:spPr>
          <a:xfrm>
            <a:off x="2237359" y="5800861"/>
            <a:ext cx="873424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tx2"/>
                </a:solidFill>
              </a:rPr>
              <a:t>→</a:t>
            </a:r>
            <a:r>
              <a:rPr lang="de-DE" b="1" dirty="0">
                <a:solidFill>
                  <a:schemeClr val="tx2"/>
                </a:solidFill>
              </a:rPr>
              <a:t> </a:t>
            </a:r>
            <a:r>
              <a:rPr lang="en-GB" sz="2100" b="1" dirty="0">
                <a:solidFill>
                  <a:schemeClr val="tx2"/>
                </a:solidFill>
              </a:rPr>
              <a:t>Charge-change of beam ions → Loss of beam intensity</a:t>
            </a:r>
          </a:p>
        </p:txBody>
      </p:sp>
      <p:sp>
        <p:nvSpPr>
          <p:cNvPr id="1038" name="Oval 1037">
            <a:extLst>
              <a:ext uri="{FF2B5EF4-FFF2-40B4-BE49-F238E27FC236}">
                <a16:creationId xmlns:a16="http://schemas.microsoft.com/office/drawing/2014/main" id="{8817824E-907F-B015-130D-036F656A5900}"/>
              </a:ext>
            </a:extLst>
          </p:cNvPr>
          <p:cNvSpPr/>
          <p:nvPr/>
        </p:nvSpPr>
        <p:spPr>
          <a:xfrm>
            <a:off x="11157207" y="1057501"/>
            <a:ext cx="618738" cy="1930214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6" name="Flowchart: Process 1045">
            <a:extLst>
              <a:ext uri="{FF2B5EF4-FFF2-40B4-BE49-F238E27FC236}">
                <a16:creationId xmlns:a16="http://schemas.microsoft.com/office/drawing/2014/main" id="{BCED8486-6F1C-3F5A-D33F-D9A0BBE83CF3}"/>
              </a:ext>
            </a:extLst>
          </p:cNvPr>
          <p:cNvSpPr/>
          <p:nvPr/>
        </p:nvSpPr>
        <p:spPr>
          <a:xfrm>
            <a:off x="598966" y="1076189"/>
            <a:ext cx="294495" cy="1902220"/>
          </a:xfrm>
          <a:prstGeom prst="flowChart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3" name="Arrow: Right 51">
            <a:extLst>
              <a:ext uri="{FF2B5EF4-FFF2-40B4-BE49-F238E27FC236}">
                <a16:creationId xmlns:a16="http://schemas.microsoft.com/office/drawing/2014/main" id="{2566B9B6-4707-E60B-62E1-2A047A14FF23}"/>
              </a:ext>
            </a:extLst>
          </p:cNvPr>
          <p:cNvSpPr/>
          <p:nvPr/>
        </p:nvSpPr>
        <p:spPr>
          <a:xfrm rot="1445313">
            <a:off x="4075189" y="2514095"/>
            <a:ext cx="1374969" cy="192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45" name="Oval 38">
            <a:extLst>
              <a:ext uri="{FF2B5EF4-FFF2-40B4-BE49-F238E27FC236}">
                <a16:creationId xmlns:a16="http://schemas.microsoft.com/office/drawing/2014/main" id="{E2551D95-D721-CF37-22BA-6DB3C260054F}"/>
              </a:ext>
            </a:extLst>
          </p:cNvPr>
          <p:cNvSpPr/>
          <p:nvPr/>
        </p:nvSpPr>
        <p:spPr>
          <a:xfrm>
            <a:off x="3481426" y="268566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Right 12">
            <a:extLst>
              <a:ext uri="{FF2B5EF4-FFF2-40B4-BE49-F238E27FC236}">
                <a16:creationId xmlns:a16="http://schemas.microsoft.com/office/drawing/2014/main" id="{4E04E955-4AB2-5941-A180-934CF438CFD4}"/>
              </a:ext>
            </a:extLst>
          </p:cNvPr>
          <p:cNvSpPr/>
          <p:nvPr/>
        </p:nvSpPr>
        <p:spPr>
          <a:xfrm>
            <a:off x="573989" y="1685432"/>
            <a:ext cx="10309658" cy="7145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Beam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Oval 38">
            <a:extLst>
              <a:ext uri="{FF2B5EF4-FFF2-40B4-BE49-F238E27FC236}">
                <a16:creationId xmlns:a16="http://schemas.microsoft.com/office/drawing/2014/main" id="{303B8C44-E4A2-9626-522B-933233A5A907}"/>
              </a:ext>
            </a:extLst>
          </p:cNvPr>
          <p:cNvSpPr/>
          <p:nvPr/>
        </p:nvSpPr>
        <p:spPr>
          <a:xfrm>
            <a:off x="3896618" y="2160409"/>
            <a:ext cx="189625" cy="16687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Oval 38">
            <a:extLst>
              <a:ext uri="{FF2B5EF4-FFF2-40B4-BE49-F238E27FC236}">
                <a16:creationId xmlns:a16="http://schemas.microsoft.com/office/drawing/2014/main" id="{9C140A40-25A2-F67F-0B06-C89F724E262A}"/>
              </a:ext>
            </a:extLst>
          </p:cNvPr>
          <p:cNvSpPr/>
          <p:nvPr/>
        </p:nvSpPr>
        <p:spPr>
          <a:xfrm>
            <a:off x="4621485" y="1779310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38">
            <a:extLst>
              <a:ext uri="{FF2B5EF4-FFF2-40B4-BE49-F238E27FC236}">
                <a16:creationId xmlns:a16="http://schemas.microsoft.com/office/drawing/2014/main" id="{D6F44AAF-688E-040A-D4DE-2EB35905EFAE}"/>
              </a:ext>
            </a:extLst>
          </p:cNvPr>
          <p:cNvSpPr/>
          <p:nvPr/>
        </p:nvSpPr>
        <p:spPr>
          <a:xfrm>
            <a:off x="5344291" y="2149003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" name="Oval 38">
            <a:extLst>
              <a:ext uri="{FF2B5EF4-FFF2-40B4-BE49-F238E27FC236}">
                <a16:creationId xmlns:a16="http://schemas.microsoft.com/office/drawing/2014/main" id="{E4D82737-43E2-9BDB-9EE9-373E76D25D4C}"/>
              </a:ext>
            </a:extLst>
          </p:cNvPr>
          <p:cNvSpPr/>
          <p:nvPr/>
        </p:nvSpPr>
        <p:spPr>
          <a:xfrm>
            <a:off x="2940803" y="1758140"/>
            <a:ext cx="189625" cy="166871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F82FA0E0-A453-27FE-8C96-DBEBA7E4A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January 2025</a:t>
            </a:r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5C401526-67DC-2A32-323A-56F972356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Fenna Ukena | </a:t>
            </a:r>
            <a:r>
              <a:rPr lang="en-GB"/>
              <a:t>Experimental Measurements of Electron Capture and Loss Cross Sections of Ions with Gaseous Targets </a:t>
            </a:r>
            <a:endParaRPr lang="en-US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4F00A40-1980-AA62-38A1-EBC3C99116A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16338" y="6424993"/>
            <a:ext cx="681254" cy="365125"/>
          </a:xfrm>
        </p:spPr>
        <p:txBody>
          <a:bodyPr/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7376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" id="{7A9D3AD0-AE5C-4853-9722-B3CE757DDABE}" vid="{6AD60E6A-F93D-4AD2-90E1-15AEBE7F43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10650</TotalTime>
  <Words>2729</Words>
  <Application>Microsoft Office PowerPoint</Application>
  <PresentationFormat>Widescreen</PresentationFormat>
  <Paragraphs>444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Cambria</vt:lpstr>
      <vt:lpstr>Cambria Math</vt:lpstr>
      <vt:lpstr>Times New Roman</vt:lpstr>
      <vt:lpstr>Wingdings</vt:lpstr>
      <vt:lpstr>Office</vt:lpstr>
      <vt:lpstr>Experimental Measurements of Electron Capture and Loss Cross Sections of Ions with Gaseous Targets</vt:lpstr>
      <vt:lpstr>Accelerators at CERN</vt:lpstr>
      <vt:lpstr>Ion Injector Chain at CERN</vt:lpstr>
      <vt:lpstr>Ion Injector Chain at CERN</vt:lpstr>
      <vt:lpstr>Structure</vt:lpstr>
      <vt:lpstr>Beam-Gas Interactions</vt:lpstr>
      <vt:lpstr>Beam-Gas Interactions</vt:lpstr>
      <vt:lpstr>Beam-Gas Interactions</vt:lpstr>
      <vt:lpstr>Beam-Gas Interactions</vt:lpstr>
      <vt:lpstr>Cross Section and Lifetime </vt:lpstr>
      <vt:lpstr>Cross Section and Lifetime </vt:lpstr>
      <vt:lpstr>PowerPoint Presentation</vt:lpstr>
      <vt:lpstr>PowerPoint Presentation</vt:lpstr>
      <vt:lpstr>PowerPoint Presentation</vt:lpstr>
      <vt:lpstr>PowerPoint Presentation</vt:lpstr>
      <vt:lpstr>Steps of the Analysis</vt:lpstr>
      <vt:lpstr>Steps of the Analysis</vt:lpstr>
      <vt:lpstr>1. 3D model of the PS using SpaceClaim</vt:lpstr>
      <vt:lpstr>2. Simulation of the injected gas using Molflow</vt:lpstr>
      <vt:lpstr>2. Simulation of the injected gas: Pressure Profile</vt:lpstr>
      <vt:lpstr>2. Simulation of the injected gas: Pressure Profile</vt:lpstr>
      <vt:lpstr>3. Lifetime from Experiment in the PS </vt:lpstr>
      <vt:lpstr>Results: Pb54+ with Ar gas</vt:lpstr>
      <vt:lpstr>Results: Pb54+ with He gas</vt:lpstr>
      <vt:lpstr>Results: Mg7+ with Ar gas</vt:lpstr>
      <vt:lpstr>Conclusion</vt:lpstr>
      <vt:lpstr>Conclusion</vt:lpstr>
      <vt:lpstr>Outlook </vt:lpstr>
      <vt:lpstr>PowerPoint Presentation</vt:lpstr>
      <vt:lpstr>References</vt:lpstr>
      <vt:lpstr>Flow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Fenna .</dc:creator>
  <cp:lastModifiedBy>Fenna Ukena</cp:lastModifiedBy>
  <cp:revision>187</cp:revision>
  <dcterms:created xsi:type="dcterms:W3CDTF">2024-12-19T09:20:27Z</dcterms:created>
  <dcterms:modified xsi:type="dcterms:W3CDTF">2025-01-20T16:49:18Z</dcterms:modified>
</cp:coreProperties>
</file>