
<file path=[Content_Types].xml><?xml version="1.0" encoding="utf-8"?>
<Types xmlns="http://schemas.openxmlformats.org/package/2006/content-types"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60" r:id="rId3"/>
    <p:sldId id="259" r:id="rId4"/>
    <p:sldId id="273" r:id="rId5"/>
    <p:sldId id="258" r:id="rId6"/>
    <p:sldId id="274" r:id="rId7"/>
    <p:sldId id="275" r:id="rId8"/>
    <p:sldId id="287" r:id="rId9"/>
    <p:sldId id="278" r:id="rId10"/>
    <p:sldId id="283" r:id="rId11"/>
    <p:sldId id="284" r:id="rId12"/>
    <p:sldId id="285" r:id="rId13"/>
    <p:sldId id="286" r:id="rId14"/>
    <p:sldId id="279" r:id="rId15"/>
    <p:sldId id="280" r:id="rId16"/>
    <p:sldId id="281" r:id="rId17"/>
    <p:sldId id="282" r:id="rId18"/>
    <p:sldId id="257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2024A0"/>
    <a:srgbClr val="3057E8"/>
    <a:srgbClr val="FB8A00"/>
    <a:srgbClr val="237FBF"/>
    <a:srgbClr val="163D64"/>
    <a:srgbClr val="9EDEFF"/>
    <a:srgbClr val="D5EDFF"/>
    <a:srgbClr val="109ED6"/>
    <a:srgbClr val="14B8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/>
    <p:restoredTop sz="94694"/>
  </p:normalViewPr>
  <p:slideViewPr>
    <p:cSldViewPr snapToGrid="0">
      <p:cViewPr varScale="1">
        <p:scale>
          <a:sx n="107" d="100"/>
          <a:sy n="107" d="100"/>
        </p:scale>
        <p:origin x="200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3A447-C65D-B74E-8E90-679F2030FC48}" type="doc">
      <dgm:prSet loTypeId="urn:microsoft.com/office/officeart/2005/8/layout/pList2" loCatId="" qsTypeId="urn:microsoft.com/office/officeart/2005/8/quickstyle/simple1" qsCatId="simple" csTypeId="urn:microsoft.com/office/officeart/2005/8/colors/colorful3" csCatId="colorful" phldr="1"/>
      <dgm:spPr/>
    </dgm:pt>
    <dgm:pt modelId="{41A2D172-F22F-EF49-A17A-1E3697227D7E}">
      <dgm:prSet phldrT="[Text]"/>
      <dgm:spPr/>
      <dgm:t>
        <a:bodyPr/>
        <a:lstStyle/>
        <a:p>
          <a:r>
            <a:rPr lang="en-US" dirty="0"/>
            <a:t>Physics</a:t>
          </a:r>
        </a:p>
      </dgm:t>
    </dgm:pt>
    <dgm:pt modelId="{DF32ABA3-2C40-A24E-B363-67F91FAD536E}" type="parTrans" cxnId="{2F5068D7-CDEE-AD44-9563-FA022C4BFF96}">
      <dgm:prSet/>
      <dgm:spPr/>
      <dgm:t>
        <a:bodyPr/>
        <a:lstStyle/>
        <a:p>
          <a:endParaRPr lang="en-US"/>
        </a:p>
      </dgm:t>
    </dgm:pt>
    <dgm:pt modelId="{4D0ACAB7-09E3-544B-8E97-220D2382D967}" type="sibTrans" cxnId="{2F5068D7-CDEE-AD44-9563-FA022C4BFF96}">
      <dgm:prSet/>
      <dgm:spPr/>
      <dgm:t>
        <a:bodyPr/>
        <a:lstStyle/>
        <a:p>
          <a:endParaRPr lang="en-US"/>
        </a:p>
      </dgm:t>
    </dgm:pt>
    <dgm:pt modelId="{3FA57E08-FEE0-9344-AA78-A18DC8F948B0}">
      <dgm:prSet phldrT="[Text]"/>
      <dgm:spPr/>
      <dgm:t>
        <a:bodyPr/>
        <a:lstStyle/>
        <a:p>
          <a:r>
            <a:rPr lang="en-US" dirty="0"/>
            <a:t>Visualization</a:t>
          </a:r>
        </a:p>
      </dgm:t>
    </dgm:pt>
    <dgm:pt modelId="{8E180363-37E1-0547-ADE6-2C09072290A0}" type="parTrans" cxnId="{1C74E072-809B-944C-A26F-F77928E04AE0}">
      <dgm:prSet/>
      <dgm:spPr/>
      <dgm:t>
        <a:bodyPr/>
        <a:lstStyle/>
        <a:p>
          <a:endParaRPr lang="en-US"/>
        </a:p>
      </dgm:t>
    </dgm:pt>
    <dgm:pt modelId="{3BD3CD26-73AF-6746-B232-2227E45CCA17}" type="sibTrans" cxnId="{1C74E072-809B-944C-A26F-F77928E04AE0}">
      <dgm:prSet/>
      <dgm:spPr/>
      <dgm:t>
        <a:bodyPr/>
        <a:lstStyle/>
        <a:p>
          <a:endParaRPr lang="en-US"/>
        </a:p>
      </dgm:t>
    </dgm:pt>
    <dgm:pt modelId="{5AAE2CD3-2BE7-974B-81F8-23E1A728B49F}">
      <dgm:prSet phldrT="[Text]"/>
      <dgm:spPr/>
      <dgm:t>
        <a:bodyPr/>
        <a:lstStyle/>
        <a:p>
          <a:r>
            <a:rPr lang="en-US" dirty="0"/>
            <a:t>Contamination</a:t>
          </a:r>
        </a:p>
      </dgm:t>
    </dgm:pt>
    <dgm:pt modelId="{6807A6B4-B4A2-3549-9725-6D6567F6DBBD}" type="parTrans" cxnId="{625A8853-B63F-384A-8CF3-CF8E96FBDFA9}">
      <dgm:prSet/>
      <dgm:spPr/>
      <dgm:t>
        <a:bodyPr/>
        <a:lstStyle/>
        <a:p>
          <a:endParaRPr lang="en-US"/>
        </a:p>
      </dgm:t>
    </dgm:pt>
    <dgm:pt modelId="{112E1726-D0A1-E544-A947-98EED6C434EC}" type="sibTrans" cxnId="{625A8853-B63F-384A-8CF3-CF8E96FBDFA9}">
      <dgm:prSet/>
      <dgm:spPr/>
      <dgm:t>
        <a:bodyPr/>
        <a:lstStyle/>
        <a:p>
          <a:endParaRPr lang="en-US"/>
        </a:p>
      </dgm:t>
    </dgm:pt>
    <dgm:pt modelId="{2415DA43-E330-6B41-9A52-D34BE533AC35}">
      <dgm:prSet/>
      <dgm:spPr/>
      <dgm:t>
        <a:bodyPr/>
        <a:lstStyle/>
        <a:p>
          <a:r>
            <a:rPr lang="en-US" dirty="0"/>
            <a:t>Geometry edit</a:t>
          </a:r>
        </a:p>
      </dgm:t>
    </dgm:pt>
    <dgm:pt modelId="{CB2CB0EB-63EA-874F-A8BE-135456A7BA51}" type="parTrans" cxnId="{30823716-AE1D-8146-AE00-361925FADBE6}">
      <dgm:prSet/>
      <dgm:spPr/>
      <dgm:t>
        <a:bodyPr/>
        <a:lstStyle/>
        <a:p>
          <a:endParaRPr lang="en-US"/>
        </a:p>
      </dgm:t>
    </dgm:pt>
    <dgm:pt modelId="{A24A3DF3-1C64-4442-BC6F-92EB34819911}" type="sibTrans" cxnId="{30823716-AE1D-8146-AE00-361925FADBE6}">
      <dgm:prSet/>
      <dgm:spPr/>
      <dgm:t>
        <a:bodyPr/>
        <a:lstStyle/>
        <a:p>
          <a:endParaRPr lang="en-US"/>
        </a:p>
      </dgm:t>
    </dgm:pt>
    <dgm:pt modelId="{CB63BBB4-0093-0349-B2FC-7D7E0C6D7CF9}">
      <dgm:prSet/>
      <dgm:spPr/>
      <dgm:t>
        <a:bodyPr/>
        <a:lstStyle/>
        <a:p>
          <a:r>
            <a:rPr lang="en-US" dirty="0"/>
            <a:t>Data extraction</a:t>
          </a:r>
        </a:p>
      </dgm:t>
    </dgm:pt>
    <dgm:pt modelId="{49EC2C9B-EE57-A641-8069-69418AF66D4C}" type="parTrans" cxnId="{BD362F10-D6B2-F246-BFFD-193F49A02990}">
      <dgm:prSet/>
      <dgm:spPr/>
      <dgm:t>
        <a:bodyPr/>
        <a:lstStyle/>
        <a:p>
          <a:endParaRPr lang="en-US"/>
        </a:p>
      </dgm:t>
    </dgm:pt>
    <dgm:pt modelId="{D55F337D-733B-9446-A809-12DB003D7D13}" type="sibTrans" cxnId="{BD362F10-D6B2-F246-BFFD-193F49A02990}">
      <dgm:prSet/>
      <dgm:spPr/>
      <dgm:t>
        <a:bodyPr/>
        <a:lstStyle/>
        <a:p>
          <a:endParaRPr lang="en-US"/>
        </a:p>
      </dgm:t>
    </dgm:pt>
    <dgm:pt modelId="{6FE8AF8D-55CA-5742-80BB-D9CA85E7CC11}" type="pres">
      <dgm:prSet presAssocID="{01A3A447-C65D-B74E-8E90-679F2030FC48}" presName="Name0" presStyleCnt="0">
        <dgm:presLayoutVars>
          <dgm:dir/>
          <dgm:resizeHandles val="exact"/>
        </dgm:presLayoutVars>
      </dgm:prSet>
      <dgm:spPr/>
    </dgm:pt>
    <dgm:pt modelId="{1B93AFFA-D80F-D943-95B6-4D10452D134B}" type="pres">
      <dgm:prSet presAssocID="{01A3A447-C65D-B74E-8E90-679F2030FC48}" presName="bkgdShp" presStyleLbl="alignAccFollowNode1" presStyleIdx="0" presStyleCnt="1" custLinFactNeighborX="-732" custLinFactNeighborY="1863"/>
      <dgm:spPr>
        <a:solidFill>
          <a:schemeClr val="tx2">
            <a:lumMod val="25000"/>
            <a:lumOff val="75000"/>
            <a:alpha val="89804"/>
          </a:schemeClr>
        </a:solidFill>
        <a:ln>
          <a:noFill/>
        </a:ln>
      </dgm:spPr>
    </dgm:pt>
    <dgm:pt modelId="{AB47B26B-182D-544B-BB75-2E1E453FFD6E}" type="pres">
      <dgm:prSet presAssocID="{01A3A447-C65D-B74E-8E90-679F2030FC48}" presName="linComp" presStyleCnt="0"/>
      <dgm:spPr/>
    </dgm:pt>
    <dgm:pt modelId="{1178FA37-5692-9041-9A9C-76BAF7D375C2}" type="pres">
      <dgm:prSet presAssocID="{41A2D172-F22F-EF49-A17A-1E3697227D7E}" presName="compNode" presStyleCnt="0"/>
      <dgm:spPr/>
    </dgm:pt>
    <dgm:pt modelId="{DDF59460-475B-D142-906B-41302BE8FFCA}" type="pres">
      <dgm:prSet presAssocID="{41A2D172-F22F-EF49-A17A-1E3697227D7E}" presName="node" presStyleLbl="node1" presStyleIdx="0" presStyleCnt="5" custScaleY="73483">
        <dgm:presLayoutVars>
          <dgm:bulletEnabled val="1"/>
        </dgm:presLayoutVars>
      </dgm:prSet>
      <dgm:spPr/>
    </dgm:pt>
    <dgm:pt modelId="{97B9CFA6-B953-E740-96DF-1E344A243588}" type="pres">
      <dgm:prSet presAssocID="{41A2D172-F22F-EF49-A17A-1E3697227D7E}" presName="invisiNode" presStyleLbl="node1" presStyleIdx="0" presStyleCnt="5"/>
      <dgm:spPr/>
    </dgm:pt>
    <dgm:pt modelId="{18C0F84A-B9CB-6847-A765-68EFB9E5153E}" type="pres">
      <dgm:prSet presAssocID="{41A2D172-F22F-EF49-A17A-1E3697227D7E}" presName="imagNode" presStyleLbl="fgImgPlace1" presStyleIdx="0" presStyleCnt="5" custScaleY="122471" custLinFactNeighborX="3328" custLinFactNeighborY="-9742"/>
      <dgm:spPr>
        <a:blipFill dpi="0" rotWithShape="1">
          <a:blip xmlns:r="http://schemas.openxmlformats.org/officeDocument/2006/relationships" r:embed="rId1"/>
          <a:srcRect/>
          <a:stretch>
            <a:fillRect l="-880" t="-47772" r="880" b="9772"/>
          </a:stretch>
        </a:blipFill>
      </dgm:spPr>
    </dgm:pt>
    <dgm:pt modelId="{84D6916E-1C54-DD48-AAB8-E8ABAEF58271}" type="pres">
      <dgm:prSet presAssocID="{4D0ACAB7-09E3-544B-8E97-220D2382D967}" presName="sibTrans" presStyleLbl="sibTrans2D1" presStyleIdx="0" presStyleCnt="0"/>
      <dgm:spPr/>
    </dgm:pt>
    <dgm:pt modelId="{A61CC58A-95C6-9F4E-ADA9-5932063984F4}" type="pres">
      <dgm:prSet presAssocID="{3FA57E08-FEE0-9344-AA78-A18DC8F948B0}" presName="compNode" presStyleCnt="0"/>
      <dgm:spPr/>
    </dgm:pt>
    <dgm:pt modelId="{18E6815C-719D-4344-9F3D-CE69AA522E91}" type="pres">
      <dgm:prSet presAssocID="{3FA57E08-FEE0-9344-AA78-A18DC8F948B0}" presName="node" presStyleLbl="node1" presStyleIdx="1" presStyleCnt="5" custScaleY="73483">
        <dgm:presLayoutVars>
          <dgm:bulletEnabled val="1"/>
        </dgm:presLayoutVars>
      </dgm:prSet>
      <dgm:spPr/>
    </dgm:pt>
    <dgm:pt modelId="{9CBBC08F-E7A1-EC4A-A1D9-4AF084675476}" type="pres">
      <dgm:prSet presAssocID="{3FA57E08-FEE0-9344-AA78-A18DC8F948B0}" presName="invisiNode" presStyleLbl="node1" presStyleIdx="1" presStyleCnt="5"/>
      <dgm:spPr/>
    </dgm:pt>
    <dgm:pt modelId="{A1CB863C-87DF-1A44-A739-15B7E6900529}" type="pres">
      <dgm:prSet presAssocID="{3FA57E08-FEE0-9344-AA78-A18DC8F948B0}" presName="imagNode" presStyleLbl="fgImgPlace1" presStyleIdx="1" presStyleCnt="5" custScaleY="122471" custLinFactNeighborX="3328" custLinFactNeighborY="-9742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07112796-B87E-8A48-AED6-E0B176867015}" type="pres">
      <dgm:prSet presAssocID="{3BD3CD26-73AF-6746-B232-2227E45CCA17}" presName="sibTrans" presStyleLbl="sibTrans2D1" presStyleIdx="0" presStyleCnt="0"/>
      <dgm:spPr/>
    </dgm:pt>
    <dgm:pt modelId="{55B6A159-CADC-3C4D-8B24-7D9E935C744A}" type="pres">
      <dgm:prSet presAssocID="{5AAE2CD3-2BE7-974B-81F8-23E1A728B49F}" presName="compNode" presStyleCnt="0"/>
      <dgm:spPr/>
    </dgm:pt>
    <dgm:pt modelId="{537B356D-35B8-CF47-BA2B-A54CA6365163}" type="pres">
      <dgm:prSet presAssocID="{5AAE2CD3-2BE7-974B-81F8-23E1A728B49F}" presName="node" presStyleLbl="node1" presStyleIdx="2" presStyleCnt="5" custScaleY="73483">
        <dgm:presLayoutVars>
          <dgm:bulletEnabled val="1"/>
        </dgm:presLayoutVars>
      </dgm:prSet>
      <dgm:spPr/>
    </dgm:pt>
    <dgm:pt modelId="{91B6A2AB-81EF-B144-AA86-A29228533C75}" type="pres">
      <dgm:prSet presAssocID="{5AAE2CD3-2BE7-974B-81F8-23E1A728B49F}" presName="invisiNode" presStyleLbl="node1" presStyleIdx="2" presStyleCnt="5"/>
      <dgm:spPr/>
    </dgm:pt>
    <dgm:pt modelId="{BFD556A8-E129-9B41-AF53-AAC82A787F95}" type="pres">
      <dgm:prSet presAssocID="{5AAE2CD3-2BE7-974B-81F8-23E1A728B49F}" presName="imagNode" presStyleLbl="fgImgPlace1" presStyleIdx="2" presStyleCnt="5" custScaleY="122471" custLinFactNeighborX="3328" custLinFactNeighborY="-9742"/>
      <dgm:spPr>
        <a:blipFill rotWithShape="1">
          <a:blip xmlns:r="http://schemas.openxmlformats.org/officeDocument/2006/relationships" r:embed="rId3"/>
          <a:srcRect/>
          <a:stretch>
            <a:fillRect l="-2000" r="-2000"/>
          </a:stretch>
        </a:blipFill>
      </dgm:spPr>
    </dgm:pt>
    <dgm:pt modelId="{3B8EE5D1-929D-FE46-B001-EB222DDEA020}" type="pres">
      <dgm:prSet presAssocID="{112E1726-D0A1-E544-A947-98EED6C434EC}" presName="sibTrans" presStyleLbl="sibTrans2D1" presStyleIdx="0" presStyleCnt="0"/>
      <dgm:spPr/>
    </dgm:pt>
    <dgm:pt modelId="{21EB4DC7-09FD-504E-A948-8D4FC283630F}" type="pres">
      <dgm:prSet presAssocID="{2415DA43-E330-6B41-9A52-D34BE533AC35}" presName="compNode" presStyleCnt="0"/>
      <dgm:spPr/>
    </dgm:pt>
    <dgm:pt modelId="{B75A9452-BD9E-AD45-AB3E-4ECA33B85B54}" type="pres">
      <dgm:prSet presAssocID="{2415DA43-E330-6B41-9A52-D34BE533AC35}" presName="node" presStyleLbl="node1" presStyleIdx="3" presStyleCnt="5" custScaleY="73483">
        <dgm:presLayoutVars>
          <dgm:bulletEnabled val="1"/>
        </dgm:presLayoutVars>
      </dgm:prSet>
      <dgm:spPr/>
    </dgm:pt>
    <dgm:pt modelId="{5C4780C2-87E4-164E-9B7A-D8A5966BAE4A}" type="pres">
      <dgm:prSet presAssocID="{2415DA43-E330-6B41-9A52-D34BE533AC35}" presName="invisiNode" presStyleLbl="node1" presStyleIdx="3" presStyleCnt="5"/>
      <dgm:spPr/>
    </dgm:pt>
    <dgm:pt modelId="{945A3946-BE48-3149-8241-B277A2F7D5C8}" type="pres">
      <dgm:prSet presAssocID="{2415DA43-E330-6B41-9A52-D34BE533AC35}" presName="imagNode" presStyleLbl="fgImgPlace1" presStyleIdx="3" presStyleCnt="5" custScaleY="122471" custLinFactNeighborX="0" custLinFactNeighborY="-9742"/>
      <dgm:spPr>
        <a:blipFill dpi="0" rotWithShape="1">
          <a:blip xmlns:r="http://schemas.openxmlformats.org/officeDocument/2006/relationships" r:embed="rId4"/>
          <a:srcRect/>
          <a:stretch>
            <a:fillRect t="-3324" b="-4676"/>
          </a:stretch>
        </a:blipFill>
      </dgm:spPr>
    </dgm:pt>
    <dgm:pt modelId="{09157E81-A023-C641-8552-4F9560C88EF8}" type="pres">
      <dgm:prSet presAssocID="{A24A3DF3-1C64-4442-BC6F-92EB34819911}" presName="sibTrans" presStyleLbl="sibTrans2D1" presStyleIdx="0" presStyleCnt="0"/>
      <dgm:spPr/>
    </dgm:pt>
    <dgm:pt modelId="{1B2AFE13-B881-C04C-9FB5-F87D40BD4CAD}" type="pres">
      <dgm:prSet presAssocID="{CB63BBB4-0093-0349-B2FC-7D7E0C6D7CF9}" presName="compNode" presStyleCnt="0"/>
      <dgm:spPr/>
    </dgm:pt>
    <dgm:pt modelId="{149E07D6-F2EA-334E-8B17-88BF5D1A617E}" type="pres">
      <dgm:prSet presAssocID="{CB63BBB4-0093-0349-B2FC-7D7E0C6D7CF9}" presName="node" presStyleLbl="node1" presStyleIdx="4" presStyleCnt="5" custScaleY="73483">
        <dgm:presLayoutVars>
          <dgm:bulletEnabled val="1"/>
        </dgm:presLayoutVars>
      </dgm:prSet>
      <dgm:spPr/>
    </dgm:pt>
    <dgm:pt modelId="{C8F0E2AF-5DAC-0540-8D6D-A01898CD50F9}" type="pres">
      <dgm:prSet presAssocID="{CB63BBB4-0093-0349-B2FC-7D7E0C6D7CF9}" presName="invisiNode" presStyleLbl="node1" presStyleIdx="4" presStyleCnt="5"/>
      <dgm:spPr/>
    </dgm:pt>
    <dgm:pt modelId="{897F1643-936D-4E47-96CE-4668AA54E8A7}" type="pres">
      <dgm:prSet presAssocID="{CB63BBB4-0093-0349-B2FC-7D7E0C6D7CF9}" presName="imagNode" presStyleLbl="fgImgPlace1" presStyleIdx="4" presStyleCnt="5" custScaleY="122471" custLinFactNeighborX="0" custLinFactNeighborY="-9742"/>
      <dgm:spPr>
        <a:blipFill rotWithShape="1">
          <a:blip xmlns:r="http://schemas.openxmlformats.org/officeDocument/2006/relationships" r:embed="rId5"/>
          <a:srcRect/>
          <a:stretch>
            <a:fillRect l="-4000" r="-4000"/>
          </a:stretch>
        </a:blipFill>
      </dgm:spPr>
    </dgm:pt>
  </dgm:ptLst>
  <dgm:cxnLst>
    <dgm:cxn modelId="{9553A804-3392-1947-9EFF-583C447CF321}" type="presOf" srcId="{112E1726-D0A1-E544-A947-98EED6C434EC}" destId="{3B8EE5D1-929D-FE46-B001-EB222DDEA020}" srcOrd="0" destOrd="0" presId="urn:microsoft.com/office/officeart/2005/8/layout/pList2"/>
    <dgm:cxn modelId="{BD362F10-D6B2-F246-BFFD-193F49A02990}" srcId="{01A3A447-C65D-B74E-8E90-679F2030FC48}" destId="{CB63BBB4-0093-0349-B2FC-7D7E0C6D7CF9}" srcOrd="4" destOrd="0" parTransId="{49EC2C9B-EE57-A641-8069-69418AF66D4C}" sibTransId="{D55F337D-733B-9446-A809-12DB003D7D13}"/>
    <dgm:cxn modelId="{EE63B310-BC09-EB47-885B-77BBA92C9CEC}" type="presOf" srcId="{2415DA43-E330-6B41-9A52-D34BE533AC35}" destId="{B75A9452-BD9E-AD45-AB3E-4ECA33B85B54}" srcOrd="0" destOrd="0" presId="urn:microsoft.com/office/officeart/2005/8/layout/pList2"/>
    <dgm:cxn modelId="{8076C410-A25D-E94D-86F1-B12F93A832DE}" type="presOf" srcId="{41A2D172-F22F-EF49-A17A-1E3697227D7E}" destId="{DDF59460-475B-D142-906B-41302BE8FFCA}" srcOrd="0" destOrd="0" presId="urn:microsoft.com/office/officeart/2005/8/layout/pList2"/>
    <dgm:cxn modelId="{30823716-AE1D-8146-AE00-361925FADBE6}" srcId="{01A3A447-C65D-B74E-8E90-679F2030FC48}" destId="{2415DA43-E330-6B41-9A52-D34BE533AC35}" srcOrd="3" destOrd="0" parTransId="{CB2CB0EB-63EA-874F-A8BE-135456A7BA51}" sibTransId="{A24A3DF3-1C64-4442-BC6F-92EB34819911}"/>
    <dgm:cxn modelId="{84EAD92B-31F3-4C43-AEAD-8A697DF1E4F4}" type="presOf" srcId="{3FA57E08-FEE0-9344-AA78-A18DC8F948B0}" destId="{18E6815C-719D-4344-9F3D-CE69AA522E91}" srcOrd="0" destOrd="0" presId="urn:microsoft.com/office/officeart/2005/8/layout/pList2"/>
    <dgm:cxn modelId="{214DD92C-A06C-7047-B43A-A65AAB8A2F69}" type="presOf" srcId="{01A3A447-C65D-B74E-8E90-679F2030FC48}" destId="{6FE8AF8D-55CA-5742-80BB-D9CA85E7CC11}" srcOrd="0" destOrd="0" presId="urn:microsoft.com/office/officeart/2005/8/layout/pList2"/>
    <dgm:cxn modelId="{B1437043-0DF1-9C42-85EE-D65BBEBEB633}" type="presOf" srcId="{5AAE2CD3-2BE7-974B-81F8-23E1A728B49F}" destId="{537B356D-35B8-CF47-BA2B-A54CA6365163}" srcOrd="0" destOrd="0" presId="urn:microsoft.com/office/officeart/2005/8/layout/pList2"/>
    <dgm:cxn modelId="{625A8853-B63F-384A-8CF3-CF8E96FBDFA9}" srcId="{01A3A447-C65D-B74E-8E90-679F2030FC48}" destId="{5AAE2CD3-2BE7-974B-81F8-23E1A728B49F}" srcOrd="2" destOrd="0" parTransId="{6807A6B4-B4A2-3549-9725-6D6567F6DBBD}" sibTransId="{112E1726-D0A1-E544-A947-98EED6C434EC}"/>
    <dgm:cxn modelId="{1C74E072-809B-944C-A26F-F77928E04AE0}" srcId="{01A3A447-C65D-B74E-8E90-679F2030FC48}" destId="{3FA57E08-FEE0-9344-AA78-A18DC8F948B0}" srcOrd="1" destOrd="0" parTransId="{8E180363-37E1-0547-ADE6-2C09072290A0}" sibTransId="{3BD3CD26-73AF-6746-B232-2227E45CCA17}"/>
    <dgm:cxn modelId="{6454D99E-29BF-8C41-9F50-41D607DCAF00}" type="presOf" srcId="{A24A3DF3-1C64-4442-BC6F-92EB34819911}" destId="{09157E81-A023-C641-8552-4F9560C88EF8}" srcOrd="0" destOrd="0" presId="urn:microsoft.com/office/officeart/2005/8/layout/pList2"/>
    <dgm:cxn modelId="{301AB8CC-49CA-FC40-9C90-4F1C653F836E}" type="presOf" srcId="{4D0ACAB7-09E3-544B-8E97-220D2382D967}" destId="{84D6916E-1C54-DD48-AAB8-E8ABAEF58271}" srcOrd="0" destOrd="0" presId="urn:microsoft.com/office/officeart/2005/8/layout/pList2"/>
    <dgm:cxn modelId="{2F5068D7-CDEE-AD44-9563-FA022C4BFF96}" srcId="{01A3A447-C65D-B74E-8E90-679F2030FC48}" destId="{41A2D172-F22F-EF49-A17A-1E3697227D7E}" srcOrd="0" destOrd="0" parTransId="{DF32ABA3-2C40-A24E-B363-67F91FAD536E}" sibTransId="{4D0ACAB7-09E3-544B-8E97-220D2382D967}"/>
    <dgm:cxn modelId="{5B3F2EE2-708F-C44B-98A3-64E90E220EDF}" type="presOf" srcId="{CB63BBB4-0093-0349-B2FC-7D7E0C6D7CF9}" destId="{149E07D6-F2EA-334E-8B17-88BF5D1A617E}" srcOrd="0" destOrd="0" presId="urn:microsoft.com/office/officeart/2005/8/layout/pList2"/>
    <dgm:cxn modelId="{FAAA6DE4-A11D-9E47-BCF7-AAF472A52E02}" type="presOf" srcId="{3BD3CD26-73AF-6746-B232-2227E45CCA17}" destId="{07112796-B87E-8A48-AED6-E0B176867015}" srcOrd="0" destOrd="0" presId="urn:microsoft.com/office/officeart/2005/8/layout/pList2"/>
    <dgm:cxn modelId="{7F54D2FF-D0BB-A545-8BFC-EC9EE09959A7}" type="presParOf" srcId="{6FE8AF8D-55CA-5742-80BB-D9CA85E7CC11}" destId="{1B93AFFA-D80F-D943-95B6-4D10452D134B}" srcOrd="0" destOrd="0" presId="urn:microsoft.com/office/officeart/2005/8/layout/pList2"/>
    <dgm:cxn modelId="{ABD4CCEA-1C31-B048-B83A-D51B2B222864}" type="presParOf" srcId="{6FE8AF8D-55CA-5742-80BB-D9CA85E7CC11}" destId="{AB47B26B-182D-544B-BB75-2E1E453FFD6E}" srcOrd="1" destOrd="0" presId="urn:microsoft.com/office/officeart/2005/8/layout/pList2"/>
    <dgm:cxn modelId="{0F9992A0-B1A9-F945-B998-A2E2B1650BF5}" type="presParOf" srcId="{AB47B26B-182D-544B-BB75-2E1E453FFD6E}" destId="{1178FA37-5692-9041-9A9C-76BAF7D375C2}" srcOrd="0" destOrd="0" presId="urn:microsoft.com/office/officeart/2005/8/layout/pList2"/>
    <dgm:cxn modelId="{13DFD6C1-2796-654B-9274-84E209561B6A}" type="presParOf" srcId="{1178FA37-5692-9041-9A9C-76BAF7D375C2}" destId="{DDF59460-475B-D142-906B-41302BE8FFCA}" srcOrd="0" destOrd="0" presId="urn:microsoft.com/office/officeart/2005/8/layout/pList2"/>
    <dgm:cxn modelId="{A061268B-0969-B44D-8D36-93DEE1133C4B}" type="presParOf" srcId="{1178FA37-5692-9041-9A9C-76BAF7D375C2}" destId="{97B9CFA6-B953-E740-96DF-1E344A243588}" srcOrd="1" destOrd="0" presId="urn:microsoft.com/office/officeart/2005/8/layout/pList2"/>
    <dgm:cxn modelId="{0A14F8A6-BD11-8D41-ACB6-D6369CCFC55E}" type="presParOf" srcId="{1178FA37-5692-9041-9A9C-76BAF7D375C2}" destId="{18C0F84A-B9CB-6847-A765-68EFB9E5153E}" srcOrd="2" destOrd="0" presId="urn:microsoft.com/office/officeart/2005/8/layout/pList2"/>
    <dgm:cxn modelId="{158828B4-DE3C-D540-9CAF-4C74699966C9}" type="presParOf" srcId="{AB47B26B-182D-544B-BB75-2E1E453FFD6E}" destId="{84D6916E-1C54-DD48-AAB8-E8ABAEF58271}" srcOrd="1" destOrd="0" presId="urn:microsoft.com/office/officeart/2005/8/layout/pList2"/>
    <dgm:cxn modelId="{89A99FDC-0EC3-4147-B9BD-CBBACDD1DCA4}" type="presParOf" srcId="{AB47B26B-182D-544B-BB75-2E1E453FFD6E}" destId="{A61CC58A-95C6-9F4E-ADA9-5932063984F4}" srcOrd="2" destOrd="0" presId="urn:microsoft.com/office/officeart/2005/8/layout/pList2"/>
    <dgm:cxn modelId="{E2078ADB-AD41-9346-8B43-DD961F303816}" type="presParOf" srcId="{A61CC58A-95C6-9F4E-ADA9-5932063984F4}" destId="{18E6815C-719D-4344-9F3D-CE69AA522E91}" srcOrd="0" destOrd="0" presId="urn:microsoft.com/office/officeart/2005/8/layout/pList2"/>
    <dgm:cxn modelId="{639DBF36-B884-9B4F-B7E9-0E5A7E7AC36E}" type="presParOf" srcId="{A61CC58A-95C6-9F4E-ADA9-5932063984F4}" destId="{9CBBC08F-E7A1-EC4A-A1D9-4AF084675476}" srcOrd="1" destOrd="0" presId="urn:microsoft.com/office/officeart/2005/8/layout/pList2"/>
    <dgm:cxn modelId="{7C084441-D1F8-934C-9156-5380985F7EEB}" type="presParOf" srcId="{A61CC58A-95C6-9F4E-ADA9-5932063984F4}" destId="{A1CB863C-87DF-1A44-A739-15B7E6900529}" srcOrd="2" destOrd="0" presId="urn:microsoft.com/office/officeart/2005/8/layout/pList2"/>
    <dgm:cxn modelId="{6E73CB25-2EDE-A14B-8FDD-C93818DA0436}" type="presParOf" srcId="{AB47B26B-182D-544B-BB75-2E1E453FFD6E}" destId="{07112796-B87E-8A48-AED6-E0B176867015}" srcOrd="3" destOrd="0" presId="urn:microsoft.com/office/officeart/2005/8/layout/pList2"/>
    <dgm:cxn modelId="{7A676A52-5CB3-FA45-B897-EB06C48A4A6A}" type="presParOf" srcId="{AB47B26B-182D-544B-BB75-2E1E453FFD6E}" destId="{55B6A159-CADC-3C4D-8B24-7D9E935C744A}" srcOrd="4" destOrd="0" presId="urn:microsoft.com/office/officeart/2005/8/layout/pList2"/>
    <dgm:cxn modelId="{CF767BA9-2F37-9846-97B2-9D03A3A6A49C}" type="presParOf" srcId="{55B6A159-CADC-3C4D-8B24-7D9E935C744A}" destId="{537B356D-35B8-CF47-BA2B-A54CA6365163}" srcOrd="0" destOrd="0" presId="urn:microsoft.com/office/officeart/2005/8/layout/pList2"/>
    <dgm:cxn modelId="{0B89A9E2-3853-9847-BD1F-0594FF9432E7}" type="presParOf" srcId="{55B6A159-CADC-3C4D-8B24-7D9E935C744A}" destId="{91B6A2AB-81EF-B144-AA86-A29228533C75}" srcOrd="1" destOrd="0" presId="urn:microsoft.com/office/officeart/2005/8/layout/pList2"/>
    <dgm:cxn modelId="{9679529B-A802-C146-A2D3-0CF13F5512CE}" type="presParOf" srcId="{55B6A159-CADC-3C4D-8B24-7D9E935C744A}" destId="{BFD556A8-E129-9B41-AF53-AAC82A787F95}" srcOrd="2" destOrd="0" presId="urn:microsoft.com/office/officeart/2005/8/layout/pList2"/>
    <dgm:cxn modelId="{84DCA117-F577-1F45-A352-54A5BCB002D8}" type="presParOf" srcId="{AB47B26B-182D-544B-BB75-2E1E453FFD6E}" destId="{3B8EE5D1-929D-FE46-B001-EB222DDEA020}" srcOrd="5" destOrd="0" presId="urn:microsoft.com/office/officeart/2005/8/layout/pList2"/>
    <dgm:cxn modelId="{212B2834-9084-314B-BB77-78D8D790D409}" type="presParOf" srcId="{AB47B26B-182D-544B-BB75-2E1E453FFD6E}" destId="{21EB4DC7-09FD-504E-A948-8D4FC283630F}" srcOrd="6" destOrd="0" presId="urn:microsoft.com/office/officeart/2005/8/layout/pList2"/>
    <dgm:cxn modelId="{70ACB472-109A-D142-ADCC-0F95D011D4E4}" type="presParOf" srcId="{21EB4DC7-09FD-504E-A948-8D4FC283630F}" destId="{B75A9452-BD9E-AD45-AB3E-4ECA33B85B54}" srcOrd="0" destOrd="0" presId="urn:microsoft.com/office/officeart/2005/8/layout/pList2"/>
    <dgm:cxn modelId="{E10E47CF-F2AE-FF49-970D-EE8512ACB7F3}" type="presParOf" srcId="{21EB4DC7-09FD-504E-A948-8D4FC283630F}" destId="{5C4780C2-87E4-164E-9B7A-D8A5966BAE4A}" srcOrd="1" destOrd="0" presId="urn:microsoft.com/office/officeart/2005/8/layout/pList2"/>
    <dgm:cxn modelId="{F8AE323E-8F09-B943-9043-7539ACEF4335}" type="presParOf" srcId="{21EB4DC7-09FD-504E-A948-8D4FC283630F}" destId="{945A3946-BE48-3149-8241-B277A2F7D5C8}" srcOrd="2" destOrd="0" presId="urn:microsoft.com/office/officeart/2005/8/layout/pList2"/>
    <dgm:cxn modelId="{80148E68-4A8A-D94D-BBFE-0DAD5CEAFAB3}" type="presParOf" srcId="{AB47B26B-182D-544B-BB75-2E1E453FFD6E}" destId="{09157E81-A023-C641-8552-4F9560C88EF8}" srcOrd="7" destOrd="0" presId="urn:microsoft.com/office/officeart/2005/8/layout/pList2"/>
    <dgm:cxn modelId="{525C6F7A-5048-034C-8D98-DA54E24223DD}" type="presParOf" srcId="{AB47B26B-182D-544B-BB75-2E1E453FFD6E}" destId="{1B2AFE13-B881-C04C-9FB5-F87D40BD4CAD}" srcOrd="8" destOrd="0" presId="urn:microsoft.com/office/officeart/2005/8/layout/pList2"/>
    <dgm:cxn modelId="{168CB3E1-4B94-154A-81CF-392459BA4A60}" type="presParOf" srcId="{1B2AFE13-B881-C04C-9FB5-F87D40BD4CAD}" destId="{149E07D6-F2EA-334E-8B17-88BF5D1A617E}" srcOrd="0" destOrd="0" presId="urn:microsoft.com/office/officeart/2005/8/layout/pList2"/>
    <dgm:cxn modelId="{738621E6-1839-6545-960E-5E0ED4086F9D}" type="presParOf" srcId="{1B2AFE13-B881-C04C-9FB5-F87D40BD4CAD}" destId="{C8F0E2AF-5DAC-0540-8D6D-A01898CD50F9}" srcOrd="1" destOrd="0" presId="urn:microsoft.com/office/officeart/2005/8/layout/pList2"/>
    <dgm:cxn modelId="{9FD66A14-C633-F44C-A5B6-2A0B73E983EE}" type="presParOf" srcId="{1B2AFE13-B881-C04C-9FB5-F87D40BD4CAD}" destId="{897F1643-936D-4E47-96CE-4668AA54E8A7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93AFFA-D80F-D943-95B6-4D10452D134B}">
      <dsp:nvSpPr>
        <dsp:cNvPr id="0" name=""/>
        <dsp:cNvSpPr/>
      </dsp:nvSpPr>
      <dsp:spPr>
        <a:xfrm>
          <a:off x="0" y="120427"/>
          <a:ext cx="11351172" cy="2036248"/>
        </a:xfrm>
        <a:prstGeom prst="roundRect">
          <a:avLst>
            <a:gd name="adj" fmla="val 10000"/>
          </a:avLst>
        </a:prstGeom>
        <a:solidFill>
          <a:schemeClr val="tx2">
            <a:lumMod val="25000"/>
            <a:lumOff val="75000"/>
            <a:alpha val="89804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0F84A-B9CB-6847-A765-68EFB9E5153E}">
      <dsp:nvSpPr>
        <dsp:cNvPr id="0" name=""/>
        <dsp:cNvSpPr/>
      </dsp:nvSpPr>
      <dsp:spPr>
        <a:xfrm>
          <a:off x="409896" y="205731"/>
          <a:ext cx="1974594" cy="1828796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/>
          <a:srcRect/>
          <a:stretch>
            <a:fillRect l="-880" t="-47772" r="880" b="9772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59460-475B-D142-906B-41302BE8FFCA}">
      <dsp:nvSpPr>
        <dsp:cNvPr id="0" name=""/>
        <dsp:cNvSpPr/>
      </dsp:nvSpPr>
      <dsp:spPr>
        <a:xfrm rot="10800000">
          <a:off x="344182" y="2613696"/>
          <a:ext cx="1974594" cy="1828806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Physics</a:t>
          </a:r>
        </a:p>
      </dsp:txBody>
      <dsp:txXfrm rot="10800000">
        <a:off x="400424" y="2613696"/>
        <a:ext cx="1862110" cy="1772564"/>
      </dsp:txXfrm>
    </dsp:sp>
    <dsp:sp modelId="{A1CB863C-87DF-1A44-A739-15B7E6900529}">
      <dsp:nvSpPr>
        <dsp:cNvPr id="0" name=""/>
        <dsp:cNvSpPr/>
      </dsp:nvSpPr>
      <dsp:spPr>
        <a:xfrm>
          <a:off x="2581950" y="205731"/>
          <a:ext cx="1974594" cy="18287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E6815C-719D-4344-9F3D-CE69AA522E91}">
      <dsp:nvSpPr>
        <dsp:cNvPr id="0" name=""/>
        <dsp:cNvSpPr/>
      </dsp:nvSpPr>
      <dsp:spPr>
        <a:xfrm rot="10800000">
          <a:off x="2516235" y="2613696"/>
          <a:ext cx="1974594" cy="1828806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1029291"/>
            <a:satOff val="6178"/>
            <a:lumOff val="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Visualization</a:t>
          </a:r>
        </a:p>
      </dsp:txBody>
      <dsp:txXfrm rot="10800000">
        <a:off x="2572477" y="2613696"/>
        <a:ext cx="1862110" cy="1772564"/>
      </dsp:txXfrm>
    </dsp:sp>
    <dsp:sp modelId="{BFD556A8-E129-9B41-AF53-AAC82A787F95}">
      <dsp:nvSpPr>
        <dsp:cNvPr id="0" name=""/>
        <dsp:cNvSpPr/>
      </dsp:nvSpPr>
      <dsp:spPr>
        <a:xfrm>
          <a:off x="4754003" y="205731"/>
          <a:ext cx="1974594" cy="18287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l="-2000" r="-2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7B356D-35B8-CF47-BA2B-A54CA6365163}">
      <dsp:nvSpPr>
        <dsp:cNvPr id="0" name=""/>
        <dsp:cNvSpPr/>
      </dsp:nvSpPr>
      <dsp:spPr>
        <a:xfrm rot="10800000">
          <a:off x="4688288" y="2613696"/>
          <a:ext cx="1974594" cy="1828806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2058582"/>
            <a:satOff val="12356"/>
            <a:lumOff val="941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Contamination</a:t>
          </a:r>
        </a:p>
      </dsp:txBody>
      <dsp:txXfrm rot="10800000">
        <a:off x="4744530" y="2613696"/>
        <a:ext cx="1862110" cy="1772564"/>
      </dsp:txXfrm>
    </dsp:sp>
    <dsp:sp modelId="{945A3946-BE48-3149-8241-B277A2F7D5C8}">
      <dsp:nvSpPr>
        <dsp:cNvPr id="0" name=""/>
        <dsp:cNvSpPr/>
      </dsp:nvSpPr>
      <dsp:spPr>
        <a:xfrm>
          <a:off x="6860342" y="205731"/>
          <a:ext cx="1974594" cy="1828796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4"/>
          <a:srcRect/>
          <a:stretch>
            <a:fillRect t="-3324" b="-4676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5A9452-BD9E-AD45-AB3E-4ECA33B85B54}">
      <dsp:nvSpPr>
        <dsp:cNvPr id="0" name=""/>
        <dsp:cNvSpPr/>
      </dsp:nvSpPr>
      <dsp:spPr>
        <a:xfrm rot="10800000">
          <a:off x="6860342" y="2613696"/>
          <a:ext cx="1974594" cy="1828806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3087872"/>
            <a:satOff val="18534"/>
            <a:lumOff val="1411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Geometry edit</a:t>
          </a:r>
        </a:p>
      </dsp:txBody>
      <dsp:txXfrm rot="10800000">
        <a:off x="6916584" y="2613696"/>
        <a:ext cx="1862110" cy="1772564"/>
      </dsp:txXfrm>
    </dsp:sp>
    <dsp:sp modelId="{897F1643-936D-4E47-96CE-4668AA54E8A7}">
      <dsp:nvSpPr>
        <dsp:cNvPr id="0" name=""/>
        <dsp:cNvSpPr/>
      </dsp:nvSpPr>
      <dsp:spPr>
        <a:xfrm>
          <a:off x="9032395" y="205731"/>
          <a:ext cx="1974594" cy="18287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rcRect/>
          <a:stretch>
            <a:fillRect l="-4000" r="-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9E07D6-F2EA-334E-8B17-88BF5D1A617E}">
      <dsp:nvSpPr>
        <dsp:cNvPr id="0" name=""/>
        <dsp:cNvSpPr/>
      </dsp:nvSpPr>
      <dsp:spPr>
        <a:xfrm rot="10800000">
          <a:off x="9032395" y="2613696"/>
          <a:ext cx="1974594" cy="1828806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4117163"/>
            <a:satOff val="24712"/>
            <a:lumOff val="1882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Data extraction</a:t>
          </a:r>
        </a:p>
      </dsp:txBody>
      <dsp:txXfrm rot="10800000">
        <a:off x="9088637" y="2613696"/>
        <a:ext cx="1862110" cy="17725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C84A9-167A-164B-9B71-582522D36A8E}" type="datetimeFigureOut">
              <a:rPr lang="en-US" smtClean="0"/>
              <a:t>2/25/25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24498-1832-2F4F-90A7-7EA431EF1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3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24498-1832-2F4F-90A7-7EA431EF17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1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901EF-3E17-2C11-CB40-FA1A0B16F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1A3F66-62C6-78C7-2E80-C480A33286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5B520-0129-A7AF-3D18-7F64BCC00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9480-9337-4046-974D-8452E1A8448A}" type="datetime1">
              <a:rPr lang="en-US" smtClean="0"/>
              <a:t>2/25/25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B7DA0-061E-4922-8A54-8EF4C9329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18C20-1E70-3B8F-1D22-A900AED3B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3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0AAE8-051C-BD6C-7C9B-BC5FC5F27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7E5A70-AF2E-C08E-547F-564E8185F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73CA3-D294-551D-5267-82B29B069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2A141-6C30-AE41-91F3-3D73BDDD509D}" type="datetime1">
              <a:rPr lang="en-US" smtClean="0"/>
              <a:t>2/25/25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F562FC-DB60-CB6B-A9D0-63AB51C09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5613D-7F41-7613-84DC-57296E4D9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62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3119AA-843B-6F56-D4F6-676E497B6E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2977B2-E7ED-1676-99FB-AD974FED71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92FD9-3E92-5FC3-D215-335B1FF77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AD25-9841-7344-A5E6-558E71BD0846}" type="datetime1">
              <a:rPr lang="en-US" smtClean="0"/>
              <a:t>2/25/25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19B99-D806-4A00-A062-72424CE14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4B54-824A-BAFF-631E-389E0D487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73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AE7004F-4BFC-4602-B55E-F3D2F1373D3B}" type="datetime1">
              <a:rPr lang="en-GB" smtClean="0"/>
              <a:t>25/02/2025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Marton Ady &amp; Petar Trifunović | Updates on MolFlow and SynRad development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526700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004F-4BFC-4602-B55E-F3D2F1373D3B}" type="datetime1">
              <a:rPr lang="en-GB" smtClean="0"/>
              <a:t>25/02/2025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Marton Ady &amp; Petar Trifunović | Updates on MolFlow and SynRad development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60082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1F4AB-31AB-4316-426E-B49737689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F34B4-336D-9DD7-D186-CFA6667C6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F2AD6-CA78-B450-BECC-4FC470808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EE8-95CC-414E-812B-72C69B5EFA35}" type="datetime1">
              <a:rPr lang="en-US" smtClean="0"/>
              <a:t>2/25/25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FFF1C-0FBD-2736-A9B9-3F2CEDD1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3FDAC-B924-D23B-4EF0-7A0866241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52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9534B-5FA9-3335-BD4F-4F80331C1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1AA02-9F45-07DC-10A4-7D43EB367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6E309-4DE4-7BC0-D2D7-D8AB6FEBE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3D97D-171C-AF48-B35D-C2963258121A}" type="datetime1">
              <a:rPr lang="en-US" smtClean="0"/>
              <a:t>2/25/25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77744-7BE7-3CFD-923B-DE4A23E51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C745D-68AA-BCAC-A795-099376026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814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44445-FFB7-D1B5-7DBF-A1DF07520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C68D2-F237-439B-63C3-6EFA3148F0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2D3D1E-6BCC-127F-3439-84870BC9C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298F33-A00F-D8F8-F578-7E3C0784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26DD4-2C5D-E147-A848-A139F1C248D1}" type="datetime1">
              <a:rPr lang="en-US" smtClean="0"/>
              <a:t>2/25/25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4B0FA6-F9F6-961D-21F4-7FC09392A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F650C-1A96-CBF3-23DB-9E21A11CD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59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9E7A4-5FC3-ACBE-219C-589283DC4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827F81-FBFF-E737-1436-DBF132C9A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0ABDBD-5FAB-045A-BDDD-9255C8DFDF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0E340C-4601-3560-4777-5831542379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36F710-58A5-4976-60B7-EF3596BD17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5A51F1-12F9-A621-EB78-6DDCF6744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D568-0016-9843-9481-4EBE8E7E73BF}" type="datetime1">
              <a:rPr lang="en-US" smtClean="0"/>
              <a:t>2/25/25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50B462-FBF9-D74B-9835-9410AA4EA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D37B4F-2118-8AF0-6D3A-A5AEDF7CA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B34E4-54F8-90F9-2B91-04956F0AE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56F70E-E514-9AC0-9855-C8D30601C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2F4C-8EAF-3A47-A3ED-CC17B6A8E450}" type="datetime1">
              <a:rPr lang="en-US" smtClean="0"/>
              <a:t>2/25/25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3BEB97-096C-99B1-6C19-9E8D904E5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209427-6A22-6563-917E-2223000B0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99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85668-7F28-13B5-96A2-54C355AE4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029A-31A9-7442-BDD6-D371E9D51C97}" type="datetime1">
              <a:rPr lang="en-US" smtClean="0"/>
              <a:t>2/25/25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D0B2AD-8196-74AC-3138-EB879A690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82745-F196-1074-C5A1-54DC9B16B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7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9D196-3520-718B-57D7-E49AE71CC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DAC36-7ECE-FC24-6E87-56B214D97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99E0D9-7A48-285A-3D6F-7FF4FD31A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21B4A-D9D8-2457-E0ED-39D807039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8EFD-6B4A-D84F-B84A-D0BE795A791A}" type="datetime1">
              <a:rPr lang="en-US" smtClean="0"/>
              <a:t>2/25/25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82441A-AE3A-463D-7314-450B3E010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A2E17A-F6EB-2825-C213-36E2C6B6C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060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DE09B-E553-9A91-2018-5D398AEC2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3512B0-D678-F8A6-77DC-11A2293D60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002EA9-A9A4-6E37-65CD-52FD272979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3805C7-D4F0-E8D2-2796-5CE588FAC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C6F1-0192-1147-9C2C-DD6C394A017F}" type="datetime1">
              <a:rPr lang="en-US" smtClean="0"/>
              <a:t>2/25/25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97854B-C64D-7921-1F03-87E4EDF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35A4A-6EA9-3F2D-1A48-F12DA6A43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19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6000">
              <a:schemeClr val="accent1">
                <a:lumMod val="0"/>
                <a:lumOff val="100000"/>
              </a:schemeClr>
            </a:gs>
            <a:gs pos="99000">
              <a:srgbClr val="0033A0">
                <a:lumMod val="66000"/>
                <a:alpha val="15689"/>
              </a:srgb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07B989-DBF6-9142-54CC-026AF84E7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D2FC43-D0ED-A8D2-DF24-6187563D5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309FC-2C4E-3CC6-EF3C-D538A0A098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B35E8A-D496-DF46-A03D-D813354C78F6}" type="datetime1">
              <a:rPr lang="en-US" smtClean="0"/>
              <a:t>2/25/25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1865C-2490-D541-5E2A-75CD5549E3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9F08F-4A51-8CA1-F1ED-42207FF39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2E6A32-FD87-A74F-BCEF-38CB9BD82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3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2.mov"/><Relationship Id="rId7" Type="http://schemas.openxmlformats.org/officeDocument/2006/relationships/slideLayout" Target="../slideLayouts/slideLayout6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13.png"/><Relationship Id="rId5" Type="http://schemas.microsoft.com/office/2007/relationships/media" Target="../media/media3.mov"/><Relationship Id="rId10" Type="http://schemas.openxmlformats.org/officeDocument/2006/relationships/image" Target="../media/image12.png"/><Relationship Id="rId4" Type="http://schemas.openxmlformats.org/officeDocument/2006/relationships/video" Target="../media/media2.mov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D90B1-168C-C09F-42E1-C21D4B0AD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1667"/>
            <a:ext cx="9144000" cy="2387600"/>
          </a:xfrm>
        </p:spPr>
        <p:txBody>
          <a:bodyPr/>
          <a:lstStyle/>
          <a:p>
            <a:r>
              <a:rPr lang="en-US" dirty="0" err="1"/>
              <a:t>MolFlow</a:t>
            </a:r>
            <a:r>
              <a:rPr lang="en-US" dirty="0"/>
              <a:t> and </a:t>
            </a:r>
            <a:r>
              <a:rPr lang="en-US" dirty="0" err="1"/>
              <a:t>SynRad</a:t>
            </a:r>
            <a:r>
              <a:rPr lang="en-US" dirty="0"/>
              <a:t> development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0054AB-13AA-5028-AAFC-8B8242787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54751"/>
            <a:ext cx="12192000" cy="903249"/>
          </a:xfrm>
        </p:spPr>
        <p:txBody>
          <a:bodyPr>
            <a:normAutofit/>
          </a:bodyPr>
          <a:lstStyle/>
          <a:p>
            <a:r>
              <a:rPr lang="en-US" dirty="0"/>
              <a:t>2025-02-25 TE-VSC seminar</a:t>
            </a:r>
          </a:p>
          <a:p>
            <a:r>
              <a:rPr lang="en-US" dirty="0" err="1"/>
              <a:t>Márton</a:t>
            </a:r>
            <a:r>
              <a:rPr lang="en-US" dirty="0"/>
              <a:t> Ady, Petar </a:t>
            </a:r>
            <a:r>
              <a:rPr lang="en-US" dirty="0" err="1"/>
              <a:t>Trifunović</a:t>
            </a: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0F5834E-C161-C9BD-894B-DBAB6CDFB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442" y="2866756"/>
            <a:ext cx="7673117" cy="278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05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FD12D-05B6-08F7-0BA2-647A16A66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vapor sticking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814BF9-8F31-2AA2-40DE-F58DBA4B5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B18096-74BA-BFD2-6D3F-D1F78C3D2843}"/>
              </a:ext>
            </a:extLst>
          </p:cNvPr>
          <p:cNvSpPr/>
          <p:nvPr/>
        </p:nvSpPr>
        <p:spPr>
          <a:xfrm>
            <a:off x="3174124" y="3583047"/>
            <a:ext cx="5843751" cy="4729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Surface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C7ADDCA-627C-8D3D-5B59-9710AB6FEC1D}"/>
              </a:ext>
            </a:extLst>
          </p:cNvPr>
          <p:cNvSpPr/>
          <p:nvPr/>
        </p:nvSpPr>
        <p:spPr>
          <a:xfrm>
            <a:off x="2879834" y="1570315"/>
            <a:ext cx="294290" cy="29429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F028576-1076-071A-D005-1E127354196A}"/>
              </a:ext>
            </a:extLst>
          </p:cNvPr>
          <p:cNvSpPr/>
          <p:nvPr/>
        </p:nvSpPr>
        <p:spPr>
          <a:xfrm>
            <a:off x="3174124" y="1570315"/>
            <a:ext cx="294290" cy="29429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B96E483-8110-46AF-333B-E45ED0716248}"/>
              </a:ext>
            </a:extLst>
          </p:cNvPr>
          <p:cNvSpPr/>
          <p:nvPr/>
        </p:nvSpPr>
        <p:spPr>
          <a:xfrm>
            <a:off x="3468414" y="1570315"/>
            <a:ext cx="294290" cy="29429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5C12DD-7916-00ED-C4C1-80CC068EFD09}"/>
                  </a:ext>
                </a:extLst>
              </p:cNvPr>
              <p:cNvSpPr txBox="1"/>
              <p:nvPr/>
            </p:nvSpPr>
            <p:spPr>
              <a:xfrm>
                <a:off x="2060813" y="4177583"/>
                <a:ext cx="6097978" cy="26060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40385" marR="0" algn="l"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GB" sz="1800" dirty="0"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Probability of sojourn time t:</a:t>
                </a:r>
                <a:endParaRPr lang="en-US" sz="18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40385" marR="0" algn="ctr">
                  <a:lnSpc>
                    <a:spcPct val="12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2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𝐴𝑓</m:t>
                      </m:r>
                      <m:sSup>
                        <m:sSupPr>
                          <m:ctrlPr>
                            <a:rPr lang="en-US" sz="2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𝐴𝑓𝑡</m:t>
                          </m:r>
                        </m:sup>
                      </m:sSup>
                    </m:oMath>
                  </m:oMathPara>
                </a14:m>
                <a:endParaRPr lang="en-GB" sz="18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40385" marR="0" algn="ctr"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GB" sz="1400" dirty="0"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where</a:t>
                </a:r>
                <a:endParaRPr lang="en-US" sz="14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>
                  <a:lnSpc>
                    <a:spcPct val="120000"/>
                  </a:lnSpc>
                  <a:spcAft>
                    <a:spcPts val="600"/>
                  </a:spcAft>
                  <a:buFont typeface="Symbol" pitchFamily="2" charset="2"/>
                  <a:buChar char=""/>
                </a:pPr>
                <a:r>
                  <a:rPr lang="en-GB" sz="1400" dirty="0"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f: Molecule's surface oscillation frequency [Hz]</a:t>
                </a:r>
                <a:endParaRPr lang="en-US" sz="14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>
                  <a:lnSpc>
                    <a:spcPct val="120000"/>
                  </a:lnSpc>
                  <a:spcAft>
                    <a:spcPts val="600"/>
                  </a:spcAft>
                  <a:buFont typeface="Symbol" pitchFamily="2" charset="2"/>
                  <a:buChar char=""/>
                </a:pPr>
                <a:r>
                  <a:rPr lang="en-GB" sz="1400" dirty="0"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E: Adsorption energy [J/mole]</a:t>
                </a:r>
                <a:endParaRPr lang="en-US" sz="14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>
                  <a:lnSpc>
                    <a:spcPct val="120000"/>
                  </a:lnSpc>
                  <a:spcAft>
                    <a:spcPts val="600"/>
                  </a:spcAft>
                  <a:buFont typeface="Symbol" pitchFamily="2" charset="2"/>
                  <a:buChar char=""/>
                </a:pPr>
                <a:r>
                  <a:rPr lang="en-GB" sz="1400" dirty="0"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A: Escape probability per oscillation:</a:t>
                </a:r>
                <a:br>
                  <a:rPr lang="en-GB" sz="1400" dirty="0"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GB" sz="1400" dirty="0"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A=exp(</a:t>
                </a:r>
                <a:r>
                  <a:rPr lang="en-GB" sz="1400" dirty="0"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Verdana" panose="020B0604030504040204" pitchFamily="34" charset="0"/>
                  </a:rPr>
                  <a:t>−</a:t>
                </a:r>
                <a:r>
                  <a:rPr lang="en-GB" sz="1400" dirty="0"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E/(RT))</a:t>
                </a:r>
                <a:endParaRPr lang="en-US" sz="14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5C12DD-7916-00ED-C4C1-80CC068EFD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0813" y="4177583"/>
                <a:ext cx="6097978" cy="2606034"/>
              </a:xfrm>
              <a:prstGeom prst="rect">
                <a:avLst/>
              </a:prstGeom>
              <a:blipFill>
                <a:blip r:embed="rId2"/>
                <a:stretch>
                  <a:fillRect l="-416" t="-483" b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1.3.6.6.7. Exponential Distribution">
            <a:extLst>
              <a:ext uri="{FF2B5EF4-FFF2-40B4-BE49-F238E27FC236}">
                <a16:creationId xmlns:a16="http://schemas.microsoft.com/office/drawing/2014/main" id="{C6680C80-BF78-0DE5-CCA5-4BE82FF47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290" y="4210991"/>
            <a:ext cx="3536762" cy="260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71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96296E-6 L 0.08229 0.2458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15" y="1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1039 0.24769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95" y="1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96296E-6 L 0.11875 0.2476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37" y="1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29 0.24584 L 0.25182 0.00348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77" y="-1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7" grpId="0" animBg="1"/>
      <p:bldP spid="7" grpId="1" animBg="1"/>
      <p:bldP spid="8" grpId="1" animBg="1"/>
      <p:bldP spid="8" grpId="2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16A7D-BF63-7670-1D28-6D00CF4BA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745"/>
            <a:ext cx="10515600" cy="1325563"/>
          </a:xfrm>
        </p:spPr>
        <p:txBody>
          <a:bodyPr/>
          <a:lstStyle/>
          <a:p>
            <a:r>
              <a:rPr lang="en-US" dirty="0"/>
              <a:t>Time-dependent mode in </a:t>
            </a:r>
            <a:r>
              <a:rPr lang="en-US" dirty="0" err="1"/>
              <a:t>MolFlow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2F0E28-F114-2FC4-9391-56C1CE520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11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456633C-B75C-A25A-0F3B-988572811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829" y="1536308"/>
            <a:ext cx="5310342" cy="433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02AF80-5251-ECA6-BF2F-3AEF4BFD94E7}"/>
              </a:ext>
            </a:extLst>
          </p:cNvPr>
          <p:cNvSpPr txBox="1"/>
          <p:nvPr/>
        </p:nvSpPr>
        <p:spPr>
          <a:xfrm>
            <a:off x="4440427" y="5873740"/>
            <a:ext cx="3788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CLIC cavity geometry: Cedric </a:t>
            </a:r>
            <a:r>
              <a:rPr lang="en-US" dirty="0" err="1"/>
              <a:t>Garion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8A03A4-DED3-DC96-7217-A3D0538487DF}"/>
              </a:ext>
            </a:extLst>
          </p:cNvPr>
          <p:cNvSpPr txBox="1"/>
          <p:nvPr/>
        </p:nvSpPr>
        <p:spPr>
          <a:xfrm>
            <a:off x="2333279" y="6356350"/>
            <a:ext cx="8372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Problem: No connection between independent time moments</a:t>
            </a:r>
          </a:p>
        </p:txBody>
      </p:sp>
    </p:spTree>
    <p:extLst>
      <p:ext uri="{BB962C8B-B14F-4D97-AF65-F5344CB8AC3E}">
        <p14:creationId xmlns:p14="http://schemas.microsoft.com/office/powerpoint/2010/main" val="2646149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E905F-ACE4-667E-46D5-F24984EE9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9636"/>
            <a:ext cx="10515600" cy="1325563"/>
          </a:xfrm>
        </p:spPr>
        <p:txBody>
          <a:bodyPr/>
          <a:lstStyle/>
          <a:p>
            <a:r>
              <a:rPr lang="en-US" dirty="0"/>
              <a:t>New features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6A0A3-A61A-07AA-FC9C-1DAE6472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E3077C59-591E-5CD1-8504-E7F2E7461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80" y="1902445"/>
            <a:ext cx="4838558" cy="84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5F8D2D-D3A6-33C6-37C9-92E4D9692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697" y="2942263"/>
            <a:ext cx="3162300" cy="4443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A01F441-0574-1C70-ABB8-8D2DB18EB7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112" y="4313580"/>
            <a:ext cx="2839480" cy="18781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F09B95-694E-DD01-AD1A-59505E023C62}"/>
              </a:ext>
            </a:extLst>
          </p:cNvPr>
          <p:cNvSpPr txBox="1"/>
          <p:nvPr/>
        </p:nvSpPr>
        <p:spPr>
          <a:xfrm>
            <a:off x="1058633" y="1533113"/>
            <a:ext cx="455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 temperature-dependent residence time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AE5D4F-D24F-A35C-2915-37B6B6798AFE}"/>
              </a:ext>
            </a:extLst>
          </p:cNvPr>
          <p:cNvSpPr txBox="1"/>
          <p:nvPr/>
        </p:nvSpPr>
        <p:spPr>
          <a:xfrm>
            <a:off x="428016" y="3944248"/>
            <a:ext cx="2510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 reflection counters</a:t>
            </a:r>
          </a:p>
        </p:txBody>
      </p:sp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F401052-8496-EFB5-34D0-6852FC864C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847" y="4337578"/>
            <a:ext cx="3162300" cy="1854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8D9D52-DA27-88D7-18ED-9643B7BEF7D7}"/>
              </a:ext>
            </a:extLst>
          </p:cNvPr>
          <p:cNvSpPr txBox="1"/>
          <p:nvPr/>
        </p:nvSpPr>
        <p:spPr>
          <a:xfrm>
            <a:off x="3922372" y="3968246"/>
            <a:ext cx="2033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Integrate over time</a:t>
            </a:r>
          </a:p>
        </p:txBody>
      </p:sp>
      <p:pic>
        <p:nvPicPr>
          <p:cNvPr id="16" name="Picture 1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C681800-86CE-1068-7BA1-6946FDA6DA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2547" y="4313580"/>
            <a:ext cx="2768600" cy="1841500"/>
          </a:xfrm>
          <a:prstGeom prst="rect">
            <a:avLst/>
          </a:prstGeom>
        </p:spPr>
      </p:pic>
      <p:pic>
        <p:nvPicPr>
          <p:cNvPr id="18" name="Picture 17" descr="A screen shot of a graph&#10;&#10;AI-generated content may be incorrect.">
            <a:extLst>
              <a:ext uri="{FF2B5EF4-FFF2-40B4-BE49-F238E27FC236}">
                <a16:creationId xmlns:a16="http://schemas.microsoft.com/office/drawing/2014/main" id="{CE3F9D3A-A775-38DD-FAC6-AF0AAABB2A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0078" y="1483363"/>
            <a:ext cx="4550926" cy="260885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947344E-B7CE-04BB-6BC9-441C49D6B7ED}"/>
              </a:ext>
            </a:extLst>
          </p:cNvPr>
          <p:cNvSpPr txBox="1"/>
          <p:nvPr/>
        </p:nvSpPr>
        <p:spPr>
          <a:xfrm>
            <a:off x="8724379" y="1134789"/>
            <a:ext cx="216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plotter window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AF08527-1AD8-C003-4FA0-E87A90B498BF}"/>
              </a:ext>
            </a:extLst>
          </p:cNvPr>
          <p:cNvSpPr/>
          <p:nvPr/>
        </p:nvSpPr>
        <p:spPr>
          <a:xfrm>
            <a:off x="9780320" y="3627011"/>
            <a:ext cx="1477488" cy="5152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9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8D119-CE2C-A69A-0DAC-FD99A6AA3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/>
          <a:lstStyle/>
          <a:p>
            <a:r>
              <a:rPr lang="en-US" dirty="0"/>
              <a:t>Particle balance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AC568-04A0-4F46-CF9F-8F21A3891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5658"/>
            <a:ext cx="10515600" cy="961900"/>
          </a:xfrm>
        </p:spPr>
        <p:txBody>
          <a:bodyPr>
            <a:normAutofit/>
          </a:bodyPr>
          <a:lstStyle/>
          <a:p>
            <a:r>
              <a:rPr lang="en-US" sz="2400" dirty="0"/>
              <a:t>Mean residence time: 0.2s</a:t>
            </a:r>
          </a:p>
          <a:p>
            <a:r>
              <a:rPr lang="en-US" sz="2400" dirty="0"/>
              <a:t>Outgassing: from 0 to 0.1s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6D158-EA5B-B913-2E62-96A79EB28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47CC25AB-7EE8-939E-0D5D-9CBD42851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150" y="2237399"/>
            <a:ext cx="7772400" cy="4484076"/>
          </a:xfrm>
          <a:prstGeom prst="rect">
            <a:avLst/>
          </a:prstGeom>
        </p:spPr>
      </p:pic>
      <p:pic>
        <p:nvPicPr>
          <p:cNvPr id="8" name="Picture 7" descr="A screen shot of a graph&#10;&#10;AI-generated content may be incorrect.">
            <a:extLst>
              <a:ext uri="{FF2B5EF4-FFF2-40B4-BE49-F238E27FC236}">
                <a16:creationId xmlns:a16="http://schemas.microsoft.com/office/drawing/2014/main" id="{3A67F4E7-1FBD-7F22-F494-E78AD8C49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2250099"/>
            <a:ext cx="7772400" cy="445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8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1955A-5F6F-E32D-731B-670F9FA06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Automation with </a:t>
            </a:r>
            <a:r>
              <a:rPr lang="en-US" dirty="0" err="1"/>
              <a:t>MolFlow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97558E-A604-EB4E-CB07-3FD1339E5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14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6BFCE44-1A7A-4AC0-68C6-B715C66D3E68}"/>
              </a:ext>
            </a:extLst>
          </p:cNvPr>
          <p:cNvSpPr/>
          <p:nvPr/>
        </p:nvSpPr>
        <p:spPr>
          <a:xfrm>
            <a:off x="4919546" y="2029522"/>
            <a:ext cx="2352907" cy="179534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</a:t>
            </a:r>
            <a:r>
              <a:rPr lang="en-US" dirty="0" err="1"/>
              <a:t>MolFlow</a:t>
            </a:r>
            <a:r>
              <a:rPr lang="en-US" dirty="0"/>
              <a:t> programmatically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4FAC96-A966-BEF8-4E08-C9FB7572962F}"/>
              </a:ext>
            </a:extLst>
          </p:cNvPr>
          <p:cNvSpPr txBox="1"/>
          <p:nvPr/>
        </p:nvSpPr>
        <p:spPr>
          <a:xfrm>
            <a:off x="5242945" y="4758400"/>
            <a:ext cx="1706108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400" dirty="0" err="1"/>
              <a:t>molflowCLI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AEED1-F514-CF53-935B-BDF8BA756CBD}"/>
              </a:ext>
            </a:extLst>
          </p:cNvPr>
          <p:cNvSpPr txBox="1"/>
          <p:nvPr/>
        </p:nvSpPr>
        <p:spPr>
          <a:xfrm>
            <a:off x="1679909" y="6011189"/>
            <a:ext cx="883218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molflowCLI.exe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--file 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inputFile.xml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-t 3600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-o ./</a:t>
            </a:r>
            <a:r>
              <a:rPr lang="en-US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outputFile.xml</a:t>
            </a: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0495E24-B360-EB52-FADA-16D9DAF7D35B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6095999" y="5220065"/>
            <a:ext cx="0" cy="7911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CBE2961-7401-1996-3B12-126853C90B61}"/>
              </a:ext>
            </a:extLst>
          </p:cNvPr>
          <p:cNvSpPr/>
          <p:nvPr/>
        </p:nvSpPr>
        <p:spPr>
          <a:xfrm>
            <a:off x="8805746" y="2029522"/>
            <a:ext cx="2352907" cy="1795346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Extract results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351EDF8-D717-45EB-B907-916174651DFA}"/>
              </a:ext>
            </a:extLst>
          </p:cNvPr>
          <p:cNvSpPr/>
          <p:nvPr/>
        </p:nvSpPr>
        <p:spPr>
          <a:xfrm>
            <a:off x="979449" y="2029522"/>
            <a:ext cx="2352907" cy="1795346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Change physics or geometry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FEFBC4E3-AF60-19CD-0446-E48068AC99E3}"/>
              </a:ext>
            </a:extLst>
          </p:cNvPr>
          <p:cNvSpPr/>
          <p:nvPr/>
        </p:nvSpPr>
        <p:spPr>
          <a:xfrm>
            <a:off x="3423424" y="2754351"/>
            <a:ext cx="1416205" cy="367990"/>
          </a:xfrm>
          <a:prstGeom prst="rightArrow">
            <a:avLst/>
          </a:prstGeom>
          <a:gradFill>
            <a:gsLst>
              <a:gs pos="0">
                <a:srgbClr val="163D64"/>
              </a:gs>
              <a:gs pos="99000">
                <a:schemeClr val="tx2">
                  <a:lumMod val="75000"/>
                  <a:lumOff val="25000"/>
                </a:schemeClr>
              </a:gs>
            </a:gsLst>
            <a:lin ang="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BEC09E40-1C4D-456D-64D3-3F27531CF0F9}"/>
              </a:ext>
            </a:extLst>
          </p:cNvPr>
          <p:cNvSpPr/>
          <p:nvPr/>
        </p:nvSpPr>
        <p:spPr>
          <a:xfrm>
            <a:off x="7352370" y="2743200"/>
            <a:ext cx="1416205" cy="367990"/>
          </a:xfrm>
          <a:prstGeom prst="rightArrow">
            <a:avLst/>
          </a:prstGeom>
          <a:gradFill>
            <a:gsLst>
              <a:gs pos="0">
                <a:schemeClr val="tx2">
                  <a:lumMod val="75000"/>
                  <a:lumOff val="25000"/>
                </a:schemeClr>
              </a:gs>
              <a:gs pos="99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A0ABA42-AC3B-49ED-499C-78F8E55BE823}"/>
              </a:ext>
            </a:extLst>
          </p:cNvPr>
          <p:cNvCxnSpPr/>
          <p:nvPr/>
        </p:nvCxnSpPr>
        <p:spPr>
          <a:xfrm>
            <a:off x="11353800" y="2927195"/>
            <a:ext cx="46649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583B38-933E-6B6B-8777-F313E976B152}"/>
              </a:ext>
            </a:extLst>
          </p:cNvPr>
          <p:cNvCxnSpPr>
            <a:cxnSpLocks/>
          </p:cNvCxnSpPr>
          <p:nvPr/>
        </p:nvCxnSpPr>
        <p:spPr>
          <a:xfrm>
            <a:off x="11820293" y="2938346"/>
            <a:ext cx="0" cy="13968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15AA0F2-097F-67B8-478F-8BAC5D7E9EA9}"/>
              </a:ext>
            </a:extLst>
          </p:cNvPr>
          <p:cNvCxnSpPr>
            <a:cxnSpLocks/>
          </p:cNvCxnSpPr>
          <p:nvPr/>
        </p:nvCxnSpPr>
        <p:spPr>
          <a:xfrm flipH="1">
            <a:off x="345200" y="4335163"/>
            <a:ext cx="1147509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67A6EDE-3CDD-3FE2-4804-9AFA9E2FA187}"/>
              </a:ext>
            </a:extLst>
          </p:cNvPr>
          <p:cNvCxnSpPr>
            <a:cxnSpLocks/>
          </p:cNvCxnSpPr>
          <p:nvPr/>
        </p:nvCxnSpPr>
        <p:spPr>
          <a:xfrm>
            <a:off x="345200" y="2938346"/>
            <a:ext cx="0" cy="13968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ED0CF9E-6DD5-B5F2-4AEB-FD99C6B488EB}"/>
              </a:ext>
            </a:extLst>
          </p:cNvPr>
          <p:cNvCxnSpPr>
            <a:cxnSpLocks/>
          </p:cNvCxnSpPr>
          <p:nvPr/>
        </p:nvCxnSpPr>
        <p:spPr>
          <a:xfrm>
            <a:off x="345200" y="2927195"/>
            <a:ext cx="5659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FA55F05-0BB3-9D14-48A2-A5B40F1B9719}"/>
              </a:ext>
            </a:extLst>
          </p:cNvPr>
          <p:cNvSpPr txBox="1"/>
          <p:nvPr/>
        </p:nvSpPr>
        <p:spPr>
          <a:xfrm>
            <a:off x="8610600" y="4324012"/>
            <a:ext cx="30924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Parameter sweep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Iterative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Result-based optimization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4675300-C2DE-A673-16BB-5FF1A883CA71}"/>
              </a:ext>
            </a:extLst>
          </p:cNvPr>
          <p:cNvSpPr txBox="1"/>
          <p:nvPr/>
        </p:nvSpPr>
        <p:spPr>
          <a:xfrm>
            <a:off x="954418" y="3910685"/>
            <a:ext cx="2402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Python XML interface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353A118-697E-CA18-CE3A-4994F4D5A7BB}"/>
              </a:ext>
            </a:extLst>
          </p:cNvPr>
          <p:cNvSpPr txBox="1"/>
          <p:nvPr/>
        </p:nvSpPr>
        <p:spPr>
          <a:xfrm>
            <a:off x="8780715" y="3911927"/>
            <a:ext cx="2402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Python XML interface</a:t>
            </a:r>
          </a:p>
        </p:txBody>
      </p:sp>
    </p:spTree>
    <p:extLst>
      <p:ext uri="{BB962C8B-B14F-4D97-AF65-F5344CB8AC3E}">
        <p14:creationId xmlns:p14="http://schemas.microsoft.com/office/powerpoint/2010/main" val="83376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10" grpId="0" animBg="1"/>
      <p:bldP spid="11" grpId="0" animBg="1"/>
      <p:bldP spid="12" grpId="0" animBg="1"/>
      <p:bldP spid="13" grpId="0" animBg="1"/>
      <p:bldP spid="28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FE513-EE89-611D-14E9-826FD7812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XML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9CF8F-18D5-0011-C895-42E10DB40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is an easy to learn, popular programming language</a:t>
            </a:r>
          </a:p>
          <a:p>
            <a:r>
              <a:rPr lang="en-US" dirty="0"/>
              <a:t>XML is a file format – both machine and human-readable</a:t>
            </a:r>
          </a:p>
          <a:p>
            <a:pPr lvl="1"/>
            <a:r>
              <a:rPr lang="en-US" dirty="0"/>
              <a:t>Looks like a tree</a:t>
            </a:r>
          </a:p>
          <a:p>
            <a:pPr lvl="1"/>
            <a:r>
              <a:rPr lang="en-US" dirty="0"/>
              <a:t>Non-linear, can be searched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378A1-532B-E057-F048-5A2EC7217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B71B6BA-0D5D-3C42-828A-02414F6C27D1}"/>
              </a:ext>
            </a:extLst>
          </p:cNvPr>
          <p:cNvSpPr/>
          <p:nvPr/>
        </p:nvSpPr>
        <p:spPr>
          <a:xfrm>
            <a:off x="4832209" y="3777281"/>
            <a:ext cx="2379518" cy="49876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MolFlow</a:t>
            </a:r>
            <a:r>
              <a:rPr lang="en-US" dirty="0"/>
              <a:t> file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74AFD54-949A-7FC0-DD69-5A36FCB27660}"/>
              </a:ext>
            </a:extLst>
          </p:cNvPr>
          <p:cNvSpPr/>
          <p:nvPr/>
        </p:nvSpPr>
        <p:spPr>
          <a:xfrm>
            <a:off x="1575954" y="5177777"/>
            <a:ext cx="1250373" cy="498764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Geometry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F9ADA2C-DAA4-C7C2-3C85-839DD06917EE}"/>
              </a:ext>
            </a:extLst>
          </p:cNvPr>
          <p:cNvSpPr/>
          <p:nvPr/>
        </p:nvSpPr>
        <p:spPr>
          <a:xfrm>
            <a:off x="3730332" y="5177777"/>
            <a:ext cx="1250373" cy="498764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Physics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B360FE6-3F32-4F52-76A7-1C5398B65FD3}"/>
              </a:ext>
            </a:extLst>
          </p:cNvPr>
          <p:cNvSpPr/>
          <p:nvPr/>
        </p:nvSpPr>
        <p:spPr>
          <a:xfrm>
            <a:off x="8700120" y="5177777"/>
            <a:ext cx="1915926" cy="498764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Particle balance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B38E773-08F6-C13F-E5D2-DCD0CCD0AFF6}"/>
              </a:ext>
            </a:extLst>
          </p:cNvPr>
          <p:cNvSpPr/>
          <p:nvPr/>
        </p:nvSpPr>
        <p:spPr>
          <a:xfrm>
            <a:off x="7257621" y="5177777"/>
            <a:ext cx="1250373" cy="498764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Pressure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272B5CE-AAC7-9A68-7642-F7F4B652F809}"/>
              </a:ext>
            </a:extLst>
          </p:cNvPr>
          <p:cNvSpPr/>
          <p:nvPr/>
        </p:nvSpPr>
        <p:spPr>
          <a:xfrm>
            <a:off x="142008" y="5879188"/>
            <a:ext cx="1250373" cy="498764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Facets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70D9DDB-EA02-6ED2-1B77-26C565570039}"/>
              </a:ext>
            </a:extLst>
          </p:cNvPr>
          <p:cNvSpPr/>
          <p:nvPr/>
        </p:nvSpPr>
        <p:spPr>
          <a:xfrm>
            <a:off x="1575953" y="5875481"/>
            <a:ext cx="1250373" cy="498764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Vertices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284F4E9-F349-6AF4-05B4-7C0D67E6A2BB}"/>
              </a:ext>
            </a:extLst>
          </p:cNvPr>
          <p:cNvSpPr/>
          <p:nvPr/>
        </p:nvSpPr>
        <p:spPr>
          <a:xfrm>
            <a:off x="3034578" y="5875481"/>
            <a:ext cx="1250373" cy="498764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Gas mass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6AE3DA4-A1AD-2E0D-0B2A-8C69F3DB7A5F}"/>
              </a:ext>
            </a:extLst>
          </p:cNvPr>
          <p:cNvSpPr/>
          <p:nvPr/>
        </p:nvSpPr>
        <p:spPr>
          <a:xfrm>
            <a:off x="2979589" y="4507089"/>
            <a:ext cx="1501487" cy="49876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Input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F1DCC73-18F8-EDD9-9482-71E01BBDAF29}"/>
              </a:ext>
            </a:extLst>
          </p:cNvPr>
          <p:cNvSpPr/>
          <p:nvPr/>
        </p:nvSpPr>
        <p:spPr>
          <a:xfrm>
            <a:off x="7878041" y="4544076"/>
            <a:ext cx="1395842" cy="49876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Results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5629309-FB30-F70C-C6E9-F3845AAA2A85}"/>
              </a:ext>
            </a:extLst>
          </p:cNvPr>
          <p:cNvSpPr/>
          <p:nvPr/>
        </p:nvSpPr>
        <p:spPr>
          <a:xfrm>
            <a:off x="4467657" y="5880099"/>
            <a:ext cx="1250373" cy="498764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Time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3D5AFD-EFFB-C56C-9BD2-B1294880E5FB}"/>
              </a:ext>
            </a:extLst>
          </p:cNvPr>
          <p:cNvCxnSpPr>
            <a:stCxn id="5" idx="2"/>
            <a:endCxn id="13" idx="0"/>
          </p:cNvCxnSpPr>
          <p:nvPr/>
        </p:nvCxnSpPr>
        <p:spPr>
          <a:xfrm flipH="1">
            <a:off x="3730333" y="4276045"/>
            <a:ext cx="2291635" cy="2310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B1C5564-D1C8-A2A5-BCE7-B3EE358053A7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2201141" y="5005853"/>
            <a:ext cx="1529191" cy="1719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ADEC914-1796-A690-A81E-34048782CE84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 flipH="1">
            <a:off x="767195" y="5676541"/>
            <a:ext cx="1433946" cy="2026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CFEBF46-1B76-7E6E-8E46-33949DD76B37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2198110" y="5671687"/>
            <a:ext cx="3030" cy="203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4DAA71C-36E7-68F0-E4B5-7FD6E3CA048D}"/>
              </a:ext>
            </a:extLst>
          </p:cNvPr>
          <p:cNvCxnSpPr>
            <a:cxnSpLocks/>
            <a:endCxn id="12" idx="0"/>
          </p:cNvCxnSpPr>
          <p:nvPr/>
        </p:nvCxnSpPr>
        <p:spPr>
          <a:xfrm flipH="1">
            <a:off x="3659765" y="5678199"/>
            <a:ext cx="695753" cy="1972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29C47D5-63B1-C1A1-0BAA-37FFA3DD9B39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4355518" y="5678199"/>
            <a:ext cx="737326" cy="201900"/>
          </a:xfrm>
          <a:prstGeom prst="lin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6446417-BF9F-279B-B537-C62A9D753FDB}"/>
              </a:ext>
            </a:extLst>
          </p:cNvPr>
          <p:cNvCxnSpPr>
            <a:cxnSpLocks/>
            <a:stCxn id="13" idx="2"/>
            <a:endCxn id="7" idx="0"/>
          </p:cNvCxnSpPr>
          <p:nvPr/>
        </p:nvCxnSpPr>
        <p:spPr>
          <a:xfrm>
            <a:off x="3730333" y="5005853"/>
            <a:ext cx="625186" cy="1719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6B24464-087C-6672-CB7F-A0B0714CA805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6021968" y="4276045"/>
            <a:ext cx="2553994" cy="2680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9CBAFF-CF71-FE66-F08F-9CC425EC528D}"/>
              </a:ext>
            </a:extLst>
          </p:cNvPr>
          <p:cNvCxnSpPr>
            <a:cxnSpLocks/>
            <a:stCxn id="14" idx="2"/>
            <a:endCxn id="9" idx="0"/>
          </p:cNvCxnSpPr>
          <p:nvPr/>
        </p:nvCxnSpPr>
        <p:spPr>
          <a:xfrm flipH="1">
            <a:off x="7882808" y="5042840"/>
            <a:ext cx="693154" cy="1349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0EF693-E648-ABFD-7C51-894A78AEB9E3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8575962" y="5042840"/>
            <a:ext cx="1082121" cy="134937"/>
          </a:xfrm>
          <a:prstGeom prst="lin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E6553-E9EE-0C9B-A8A4-876C84154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Published as Python module or </a:t>
            </a:r>
            <a:r>
              <a:rPr lang="en-US" dirty="0" err="1"/>
              <a:t>Jupyter</a:t>
            </a:r>
            <a:r>
              <a:rPr lang="en-US" dirty="0"/>
              <a:t> notebook</a:t>
            </a:r>
          </a:p>
        </p:txBody>
      </p:sp>
      <p:pic>
        <p:nvPicPr>
          <p:cNvPr id="6" name="Content Placeholder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8D2D03D-600C-9861-FB1C-5EFB4170AC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8018" y="1847850"/>
            <a:ext cx="8550996" cy="4439834"/>
          </a:xfr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15244-89DD-F562-58F5-15FD0AE66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63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46974-C459-2CFC-6C02-B16C7C4D6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17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BBCC0EA-30C7-ED0D-50B4-7EE6AC20D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8154"/>
            <a:ext cx="12192000" cy="834256"/>
          </a:xfrm>
        </p:spPr>
        <p:txBody>
          <a:bodyPr/>
          <a:lstStyle/>
          <a:p>
            <a:pPr algn="ctr"/>
            <a:r>
              <a:rPr lang="en-US" dirty="0"/>
              <a:t>Examples</a:t>
            </a:r>
          </a:p>
        </p:txBody>
      </p:sp>
      <p:pic>
        <p:nvPicPr>
          <p:cNvPr id="8" name="Picture 7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2B333255-3027-A865-C774-5BF3AF5B6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042" y="1009995"/>
            <a:ext cx="4977823" cy="17321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31B32DFC-276F-129E-C9A0-0B6F91B09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042" y="2813201"/>
            <a:ext cx="3460750" cy="16431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8691696-6A0C-7066-156F-3CA43E13F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2223" y="2813201"/>
            <a:ext cx="3786908" cy="12683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36AF646-CB3F-7DE7-A1C0-6744DFB18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4" y="5116722"/>
            <a:ext cx="6042136" cy="16396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8652E2ED-334E-466F-59AC-872677E8C6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6652" y="4891361"/>
            <a:ext cx="5218546" cy="18650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07A1B92-9B58-1471-654C-F4C2475C1696}"/>
              </a:ext>
            </a:extLst>
          </p:cNvPr>
          <p:cNvSpPr txBox="1"/>
          <p:nvPr/>
        </p:nvSpPr>
        <p:spPr>
          <a:xfrm>
            <a:off x="0" y="1009995"/>
            <a:ext cx="2187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what to work on: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883236-10BB-E985-3BBF-4409328EA92D}"/>
              </a:ext>
            </a:extLst>
          </p:cNvPr>
          <p:cNvSpPr txBox="1"/>
          <p:nvPr/>
        </p:nvSpPr>
        <p:spPr>
          <a:xfrm>
            <a:off x="6511" y="2813201"/>
            <a:ext cx="1749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 geometry: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515786-9D50-38D5-B183-8E04044A4FDB}"/>
              </a:ext>
            </a:extLst>
          </p:cNvPr>
          <p:cNvSpPr txBox="1"/>
          <p:nvPr/>
        </p:nvSpPr>
        <p:spPr>
          <a:xfrm>
            <a:off x="53864" y="4747390"/>
            <a:ext cx="133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Get results: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4222C8-B68D-141D-08D4-4FB5EAADE0BA}"/>
              </a:ext>
            </a:extLst>
          </p:cNvPr>
          <p:cNvSpPr txBox="1"/>
          <p:nvPr/>
        </p:nvSpPr>
        <p:spPr>
          <a:xfrm>
            <a:off x="6696652" y="4562724"/>
            <a:ext cx="1826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Change physics:</a:t>
            </a:r>
          </a:p>
        </p:txBody>
      </p:sp>
    </p:spTree>
    <p:extLst>
      <p:ext uri="{BB962C8B-B14F-4D97-AF65-F5344CB8AC3E}">
        <p14:creationId xmlns:p14="http://schemas.microsoft.com/office/powerpoint/2010/main" val="54643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7ECCBDF-D1A2-BF21-6FC8-548B7ED42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426" y="920544"/>
            <a:ext cx="7493289" cy="593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39A684-E658-1892-281F-F7F56764F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C92E55-6E73-70C3-C1D0-D9E29A40288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7051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Cross-section viewer</a:t>
            </a:r>
          </a:p>
        </p:txBody>
      </p:sp>
    </p:spTree>
    <p:extLst>
      <p:ext uri="{BB962C8B-B14F-4D97-AF65-F5344CB8AC3E}">
        <p14:creationId xmlns:p14="http://schemas.microsoft.com/office/powerpoint/2010/main" val="1077746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4B63FC5-9420-2F25-81C6-7B413DFD0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Rich facet and vertex movement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AA63007-F954-3A30-CD9E-9CBB3836AE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SynRad</a:t>
            </a:r>
            <a:r>
              <a:rPr lang="en-US" dirty="0"/>
              <a:t> movement using beam trajectory points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Two points of a trajectory define the movement parameters:</a:t>
            </a:r>
          </a:p>
          <a:p>
            <a:pPr marL="990900" lvl="2" indent="-342900"/>
            <a:r>
              <a:rPr lang="en-GB" dirty="0"/>
              <a:t>Direction,</a:t>
            </a:r>
          </a:p>
          <a:p>
            <a:pPr marL="990900" lvl="2" indent="-342900"/>
            <a:r>
              <a:rPr lang="en-GB" dirty="0"/>
              <a:t>Distance,</a:t>
            </a:r>
          </a:p>
          <a:p>
            <a:pPr marL="990900" lvl="2" indent="-342900"/>
            <a:r>
              <a:rPr lang="en-GB" dirty="0"/>
              <a:t>Rotation.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FAF770-D205-E908-A631-6523C4F3C0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19</a:t>
            </a:fld>
            <a:endParaRPr lang="en-GB"/>
          </a:p>
        </p:txBody>
      </p:sp>
      <p:pic>
        <p:nvPicPr>
          <p:cNvPr id="19" name="Content Placeholder 15">
            <a:extLst>
              <a:ext uri="{FF2B5EF4-FFF2-40B4-BE49-F238E27FC236}">
                <a16:creationId xmlns:a16="http://schemas.microsoft.com/office/drawing/2014/main" id="{3C59C09C-1C4A-B855-23EA-15A6157AB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2738" y="744423"/>
            <a:ext cx="2722254" cy="5369153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869ED9C-BBB1-1DED-4021-AAC25F1771DA}"/>
              </a:ext>
            </a:extLst>
          </p:cNvPr>
          <p:cNvSpPr/>
          <p:nvPr/>
        </p:nvSpPr>
        <p:spPr>
          <a:xfrm>
            <a:off x="7932738" y="4349750"/>
            <a:ext cx="2722254" cy="145415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621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89F9A-BC36-A6C9-0577-FE2AC2F15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dirty="0" err="1"/>
              <a:t>MolFlow</a:t>
            </a:r>
            <a:r>
              <a:rPr lang="en-US" dirty="0"/>
              <a:t> in one slide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14F4DD8-BE80-27DA-59C6-8914AE95296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73" y="1690688"/>
            <a:ext cx="6999056" cy="48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97C4BC-3BEA-DBBB-14FA-65716303844C}"/>
              </a:ext>
            </a:extLst>
          </p:cNvPr>
          <p:cNvSpPr txBox="1"/>
          <p:nvPr/>
        </p:nvSpPr>
        <p:spPr>
          <a:xfrm>
            <a:off x="7487869" y="2483168"/>
            <a:ext cx="48347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Test-particle vacuum simulator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Uses Monte Carlo test particles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Assumes molecular flow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Written by Roberto </a:t>
            </a:r>
            <a:r>
              <a:rPr lang="en-US" sz="2000" dirty="0" err="1"/>
              <a:t>Kersevan</a:t>
            </a:r>
            <a:r>
              <a:rPr lang="en-US" sz="2000" dirty="0"/>
              <a:t> in 1990s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Modernized at ESRF in 2008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Developed at TE-VSC since 2012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Approx. 1000 users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F2327-816E-74F7-684E-1F7888001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z="1400" smtClean="0"/>
              <a:t>2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474988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FDB02-483F-CD5C-1834-F68820617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9FC3EDEB-990D-E891-1524-B4C5BE20E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Rich facet and vertex movement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9BFD432-E9E9-8B77-A591-45ECED4938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SynRad</a:t>
            </a:r>
            <a:r>
              <a:rPr lang="en-US" dirty="0"/>
              <a:t> movement using beam trajectory points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Two points of a trajectory define the movement parameters:</a:t>
            </a:r>
          </a:p>
          <a:p>
            <a:pPr marL="990900" lvl="2" indent="-342900"/>
            <a:r>
              <a:rPr lang="en-GB" dirty="0"/>
              <a:t>Direction,</a:t>
            </a:r>
          </a:p>
          <a:p>
            <a:pPr marL="990900" lvl="2" indent="-342900"/>
            <a:r>
              <a:rPr lang="en-GB" dirty="0"/>
              <a:t>Distance,</a:t>
            </a:r>
          </a:p>
          <a:p>
            <a:pPr marL="990900" lvl="2" indent="-342900"/>
            <a:r>
              <a:rPr lang="en-GB" dirty="0"/>
              <a:t>Rotation.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DF6CA6-BD93-4977-AE03-6325BB92059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20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D6639D-A4EC-ED1E-C89F-872EE0E92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0638" y="2395144"/>
            <a:ext cx="3356908" cy="3727802"/>
          </a:xfrm>
          <a:prstGeom prst="rect">
            <a:avLst/>
          </a:prstGeom>
        </p:spPr>
      </p:pic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A183EB03-B367-D894-5304-8769380AF973}"/>
              </a:ext>
            </a:extLst>
          </p:cNvPr>
          <p:cNvSpPr txBox="1">
            <a:spLocks/>
          </p:cNvSpPr>
          <p:nvPr/>
        </p:nvSpPr>
        <p:spPr>
          <a:xfrm>
            <a:off x="7083425" y="1598658"/>
            <a:ext cx="2663825" cy="4777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(top view):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56277B6-4EEA-3DA4-BD28-62A3258C0D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76" b="80"/>
          <a:stretch/>
        </p:blipFill>
        <p:spPr>
          <a:xfrm>
            <a:off x="7750638" y="2395144"/>
            <a:ext cx="3356908" cy="372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8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73AE065-8B35-EC17-6DF4-FBB41B1BA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SynRad</a:t>
            </a:r>
            <a:r>
              <a:rPr lang="en-US" dirty="0"/>
              <a:t> movement using beam trajectory points:</a:t>
            </a:r>
          </a:p>
          <a:p>
            <a:pPr lvl="1"/>
            <a:r>
              <a:rPr lang="en-US" dirty="0"/>
              <a:t>Why add this feature?</a:t>
            </a:r>
          </a:p>
          <a:p>
            <a:r>
              <a:rPr lang="en-US" dirty="0"/>
              <a:t>Problem:</a:t>
            </a:r>
          </a:p>
          <a:p>
            <a:pPr lvl="1"/>
            <a:r>
              <a:rPr lang="en-US" dirty="0"/>
              <a:t>Moving or duplicating smaller pieces of geometry along longer pipes.</a:t>
            </a:r>
          </a:p>
          <a:p>
            <a:pPr lvl="1"/>
            <a:r>
              <a:rPr lang="en-US" dirty="0"/>
              <a:t>Long pipes usually contain beams whose trajectory is aligned with the pipe. </a:t>
            </a:r>
          </a:p>
          <a:p>
            <a:r>
              <a:rPr lang="en-US" dirty="0"/>
              <a:t>The old “solution”:</a:t>
            </a:r>
          </a:p>
          <a:p>
            <a:pPr lvl="1"/>
            <a:r>
              <a:rPr lang="en-US" dirty="0"/>
              <a:t>Using the </a:t>
            </a:r>
            <a:r>
              <a:rPr lang="en-US" i="1" dirty="0"/>
              <a:t>Move</a:t>
            </a:r>
            <a:r>
              <a:rPr lang="en-US" dirty="0"/>
              <a:t> and </a:t>
            </a:r>
            <a:r>
              <a:rPr lang="en-US" i="1" dirty="0"/>
              <a:t>Rotate</a:t>
            </a:r>
            <a:r>
              <a:rPr lang="en-US" dirty="0"/>
              <a:t> options separately, manually calculating the rotation.</a:t>
            </a:r>
          </a:p>
          <a:p>
            <a:r>
              <a:rPr lang="en-US" dirty="0"/>
              <a:t>The new </a:t>
            </a:r>
            <a:r>
              <a:rPr lang="en-US" u="sng" dirty="0"/>
              <a:t>solution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Selecting the appropriate trajectory points while </a:t>
            </a:r>
            <a:r>
              <a:rPr lang="en-US" dirty="0" err="1"/>
              <a:t>SynRad</a:t>
            </a:r>
            <a:r>
              <a:rPr lang="en-US" dirty="0"/>
              <a:t> does the rest.</a:t>
            </a:r>
          </a:p>
          <a:p>
            <a:pPr lvl="1"/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5017C6-0E04-7A64-D292-70A30373F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Rich facet and vertex movement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EA5CED-C070-6DBE-D33C-14EE00334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31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232A3-80ED-A399-9F7D-776E7BA46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69B7E12-2F5C-C4BC-F830-147D91E28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40" y="-136756"/>
            <a:ext cx="11218718" cy="1325563"/>
          </a:xfrm>
        </p:spPr>
        <p:txBody>
          <a:bodyPr/>
          <a:lstStyle/>
          <a:p>
            <a:r>
              <a:rPr lang="en-US" dirty="0"/>
              <a:t>Rich facet and vertex movement – a simple demo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A2E0C-BC7F-560E-E67C-E0DAB4F66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AB625DF6-AB43-23B2-BA45-CF9765170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487" y="891146"/>
            <a:ext cx="10233026" cy="546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961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232A3-80ED-A399-9F7D-776E7BA46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69B7E12-2F5C-C4BC-F830-147D91E28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471" y="-112454"/>
            <a:ext cx="11554691" cy="1325563"/>
          </a:xfrm>
        </p:spPr>
        <p:txBody>
          <a:bodyPr/>
          <a:lstStyle/>
          <a:p>
            <a:r>
              <a:rPr lang="en-US" dirty="0"/>
              <a:t>Rich facet and vertex movement – </a:t>
            </a:r>
            <a:r>
              <a:rPr lang="en-US" dirty="0" err="1"/>
              <a:t>FCCee</a:t>
            </a:r>
            <a:r>
              <a:rPr lang="en-US" dirty="0"/>
              <a:t> demo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A2E0C-BC7F-560E-E67C-E0DAB4F66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23</a:t>
            </a:fld>
            <a:endParaRPr lang="en-GB"/>
          </a:p>
        </p:txBody>
      </p:sp>
      <p:pic>
        <p:nvPicPr>
          <p:cNvPr id="4" name="Picture 3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3C1D8730-2B75-E084-F559-CAAA7C4D8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265" y="1017114"/>
            <a:ext cx="9057469" cy="565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423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8036B6-31B0-66E6-4A78-AC9976CB2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Problem:</a:t>
            </a:r>
          </a:p>
          <a:p>
            <a:pPr lvl="1"/>
            <a:r>
              <a:rPr lang="en-US" dirty="0"/>
              <a:t>It is often required to extract simulation results (e.g. pressure, impingement rate…) along a certain path in the geometry.</a:t>
            </a:r>
          </a:p>
          <a:p>
            <a:r>
              <a:rPr lang="en-US" dirty="0"/>
              <a:t>The old solution:</a:t>
            </a:r>
          </a:p>
          <a:p>
            <a:pPr lvl="1"/>
            <a:r>
              <a:rPr lang="en-US" dirty="0"/>
              <a:t>For straight paths, it could be sufficient to add a transparent facet that stretches along the desired path and “records” results.</a:t>
            </a:r>
          </a:p>
          <a:p>
            <a:pPr lvl="1"/>
            <a:r>
              <a:rPr lang="en-US" dirty="0"/>
              <a:t>For curved paths, this can be hard: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D88889-81E0-ACE0-84DA-3884EBBD9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feature – extracting data along a path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19463-AB33-38A7-120A-1EEF5CA01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24</a:t>
            </a:fld>
            <a:endParaRPr lang="en-GB"/>
          </a:p>
        </p:txBody>
      </p:sp>
      <p:pic>
        <p:nvPicPr>
          <p:cNvPr id="8" name="Grafik 28" descr="Ein Bild, das Himmel, Reihe, draußen, Brücke enthält.&#10;&#10;Automatisch generierte Beschreibung">
            <a:extLst>
              <a:ext uri="{FF2B5EF4-FFF2-40B4-BE49-F238E27FC236}">
                <a16:creationId xmlns:a16="http://schemas.microsoft.com/office/drawing/2014/main" id="{87DDCA63-6AFF-31FA-ABA5-6A5FED0975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61" t="16528" r="300" b="8286"/>
          <a:stretch/>
        </p:blipFill>
        <p:spPr>
          <a:xfrm>
            <a:off x="2031315" y="4316617"/>
            <a:ext cx="8446524" cy="20397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3FB020-7CAE-66A9-39D0-EA7DB4FE7F8E}"/>
              </a:ext>
            </a:extLst>
          </p:cNvPr>
          <p:cNvSpPr txBox="1"/>
          <p:nvPr/>
        </p:nvSpPr>
        <p:spPr>
          <a:xfrm>
            <a:off x="2031315" y="6433294"/>
            <a:ext cx="932248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dirty="0" err="1"/>
              <a:t>Fenna</a:t>
            </a:r>
            <a:r>
              <a:rPr lang="en-GB" sz="1000" dirty="0"/>
              <a:t> </a:t>
            </a:r>
            <a:r>
              <a:rPr lang="en-GB" sz="1000" dirty="0" err="1"/>
              <a:t>Ukena</a:t>
            </a:r>
            <a:r>
              <a:rPr lang="en-GB" sz="1000" dirty="0"/>
              <a:t>, </a:t>
            </a:r>
            <a:r>
              <a:rPr lang="en-GB" sz="1000" i="1" dirty="0"/>
              <a:t>Experimental Measurements of Electron Capture and Loss Cross Sections of Ions with Gaseous Targets, </a:t>
            </a:r>
            <a:r>
              <a:rPr lang="en-GB" sz="1000" dirty="0"/>
              <a:t>CERN VSC group seminar, 21 January 2025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984480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B5C47-DF80-4420-F5D8-51122E123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F56335-CE5D-48FC-EBB8-C9FF7824F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Problem:</a:t>
            </a:r>
          </a:p>
          <a:p>
            <a:pPr lvl="1"/>
            <a:r>
              <a:rPr lang="en-US" dirty="0"/>
              <a:t>It is often required to extract simulation results (e.g. pressure, impingement rate…) along a certain path in the geometry.</a:t>
            </a:r>
          </a:p>
          <a:p>
            <a:r>
              <a:rPr lang="en-US" dirty="0"/>
              <a:t>The old solution:</a:t>
            </a:r>
          </a:p>
          <a:p>
            <a:pPr lvl="1"/>
            <a:r>
              <a:rPr lang="en-US" dirty="0"/>
              <a:t>For straight paths, it could be sufficient to add a transparent facet that stretches along the desired path and “records” results.</a:t>
            </a:r>
          </a:p>
          <a:p>
            <a:pPr lvl="1"/>
            <a:r>
              <a:rPr lang="en-US" dirty="0"/>
              <a:t>For curved paths, this can be hard.</a:t>
            </a:r>
          </a:p>
          <a:p>
            <a:r>
              <a:rPr lang="en-US" dirty="0"/>
              <a:t>The new solution:</a:t>
            </a:r>
          </a:p>
          <a:p>
            <a:pPr lvl="1"/>
            <a:r>
              <a:rPr lang="en-US" dirty="0"/>
              <a:t>Allow the user to define a data extraction path by specifying the points in space it consists of.</a:t>
            </a:r>
          </a:p>
          <a:p>
            <a:pPr lvl="1"/>
            <a:r>
              <a:rPr lang="en-US" dirty="0"/>
              <a:t>Read simulation results from the surrounding facets.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042F34-5885-8514-2409-A7F92EE3F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feature – extracting data along a path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46320-DD73-25BE-344C-C3B5A43EF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560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C4547-0783-7501-DA70-4DC8C0363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556787-676F-D42D-1F42-9E66C98B1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7054"/>
            <a:ext cx="10515600" cy="1325563"/>
          </a:xfrm>
        </p:spPr>
        <p:txBody>
          <a:bodyPr/>
          <a:lstStyle/>
          <a:p>
            <a:r>
              <a:rPr lang="en-US" dirty="0"/>
              <a:t>Extracting data along a path – a preview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5D828-837B-34A5-381E-F1EAB07B0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26</a:t>
            </a:fld>
            <a:endParaRPr lang="en-GB"/>
          </a:p>
        </p:txBody>
      </p:sp>
      <p:pic>
        <p:nvPicPr>
          <p:cNvPr id="4" name="Picture 3" descr="A computer screen shot of a circle&#10;&#10;AI-generated content may be incorrect.">
            <a:extLst>
              <a:ext uri="{FF2B5EF4-FFF2-40B4-BE49-F238E27FC236}">
                <a16:creationId xmlns:a16="http://schemas.microsoft.com/office/drawing/2014/main" id="{7619BBDF-1E59-9B41-9DBF-B610B9709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492" y="958850"/>
            <a:ext cx="9557016" cy="566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9343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643456-4ACA-31C0-339A-E63075924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524748" cy="4444743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Using curved geometries at CERN is a very common practice.</a:t>
            </a:r>
          </a:p>
          <a:p>
            <a:pPr lvl="1"/>
            <a:r>
              <a:rPr lang="en-US" dirty="0"/>
              <a:t>The new feature will be useful for simulations for the FCC-</a:t>
            </a:r>
            <a:r>
              <a:rPr lang="en-US" dirty="0" err="1"/>
              <a:t>ee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SynRad</a:t>
            </a:r>
            <a:r>
              <a:rPr lang="en-US" dirty="0"/>
              <a:t> version will include data extraction along trajectory points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A790AC-28F5-97C1-10EA-792F8CF2D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73" y="203082"/>
            <a:ext cx="11815047" cy="1325563"/>
          </a:xfrm>
        </p:spPr>
        <p:txBody>
          <a:bodyPr/>
          <a:lstStyle/>
          <a:p>
            <a:r>
              <a:rPr lang="en-US" dirty="0"/>
              <a:t>Extracting data along a path – an important use case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0A6C5-D276-CBB8-F5C6-E25A8082A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004F-4BFC-4602-B55E-F3D2F1373D3B}" type="datetime1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5C720-BE02-89FF-9ECB-5BE39FC51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Marton Ady &amp; Petar Trifunović | Updates on MolFlow and SynRad development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5BD0C-C9CD-5432-9C91-5198AA598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37A49-4A9B-4782-A03F-2263A90BFC78}" type="slidenum">
              <a:rPr lang="en-GB" smtClean="0"/>
              <a:t>27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4CD864-C6A0-988D-2F98-8531BB9C5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2737" y="2351098"/>
            <a:ext cx="4142083" cy="329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29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8A09E-DC8B-D223-5E21-1D7398B8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8165"/>
            <a:ext cx="12192000" cy="780503"/>
          </a:xfrm>
        </p:spPr>
        <p:txBody>
          <a:bodyPr/>
          <a:lstStyle/>
          <a:p>
            <a:pPr algn="ctr"/>
            <a:r>
              <a:rPr lang="en-US" dirty="0"/>
              <a:t>Today: 5 new functions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E2990A2-2D6F-4301-5E4A-09A1A43CA4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5301635"/>
              </p:ext>
            </p:extLst>
          </p:nvPr>
        </p:nvGraphicFramePr>
        <p:xfrm>
          <a:off x="325821" y="1297736"/>
          <a:ext cx="11351172" cy="4524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Pentagon 6">
            <a:extLst>
              <a:ext uri="{FF2B5EF4-FFF2-40B4-BE49-F238E27FC236}">
                <a16:creationId xmlns:a16="http://schemas.microsoft.com/office/drawing/2014/main" id="{512AFE02-71B0-0446-751E-46770359962E}"/>
              </a:ext>
            </a:extLst>
          </p:cNvPr>
          <p:cNvSpPr/>
          <p:nvPr/>
        </p:nvSpPr>
        <p:spPr>
          <a:xfrm>
            <a:off x="735725" y="5930062"/>
            <a:ext cx="4164724" cy="483476"/>
          </a:xfrm>
          <a:prstGeom prst="homePlate">
            <a:avLst/>
          </a:prstGeom>
          <a:gradFill>
            <a:gsLst>
              <a:gs pos="0">
                <a:schemeClr val="accent3"/>
              </a:gs>
              <a:gs pos="99000">
                <a:srgbClr val="00DFAD"/>
              </a:gs>
            </a:gsLst>
            <a:lin ang="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2024</a:t>
            </a:r>
          </a:p>
        </p:txBody>
      </p:sp>
      <p:sp>
        <p:nvSpPr>
          <p:cNvPr id="8" name="Pentagon 7">
            <a:extLst>
              <a:ext uri="{FF2B5EF4-FFF2-40B4-BE49-F238E27FC236}">
                <a16:creationId xmlns:a16="http://schemas.microsoft.com/office/drawing/2014/main" id="{166C469B-D781-65F7-6B1F-6A315D38CF22}"/>
              </a:ext>
            </a:extLst>
          </p:cNvPr>
          <p:cNvSpPr/>
          <p:nvPr/>
        </p:nvSpPr>
        <p:spPr>
          <a:xfrm>
            <a:off x="5002924" y="5930062"/>
            <a:ext cx="6453351" cy="483476"/>
          </a:xfrm>
          <a:prstGeom prst="homePlate">
            <a:avLst/>
          </a:prstGeom>
          <a:gradFill>
            <a:gsLst>
              <a:gs pos="0">
                <a:srgbClr val="14B8B8"/>
              </a:gs>
              <a:gs pos="99000">
                <a:srgbClr val="109ED6"/>
              </a:gs>
            </a:gsLst>
            <a:lin ang="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2025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A7570AC0-35D5-F360-F032-6C65A293C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91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28366" y="981308"/>
            <a:ext cx="6668430" cy="3992136"/>
            <a:chOff x="3110775" y="2443278"/>
            <a:chExt cx="6935857" cy="387981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110776" y="4727837"/>
              <a:ext cx="6242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735003" y="4727837"/>
              <a:ext cx="8669" cy="15558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735003" y="2443278"/>
              <a:ext cx="17342" cy="16149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110776" y="4058225"/>
              <a:ext cx="6242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735003" y="2443278"/>
              <a:ext cx="25315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266590" y="2443279"/>
              <a:ext cx="0" cy="11619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266591" y="3605250"/>
              <a:ext cx="6242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908158" y="2443279"/>
              <a:ext cx="0" cy="11619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890818" y="2443278"/>
              <a:ext cx="25315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387720" y="2443278"/>
              <a:ext cx="17342" cy="16149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9422405" y="4708145"/>
              <a:ext cx="6242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9422405" y="4038532"/>
              <a:ext cx="6242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9405062" y="4708146"/>
              <a:ext cx="17342" cy="16149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890818" y="6323088"/>
              <a:ext cx="25315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890817" y="5161116"/>
              <a:ext cx="0" cy="11619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266591" y="5141420"/>
              <a:ext cx="6242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266590" y="5121728"/>
              <a:ext cx="0" cy="11619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735003" y="6283699"/>
              <a:ext cx="25315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110775" y="4058221"/>
              <a:ext cx="0" cy="669616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046631" y="4038530"/>
              <a:ext cx="0" cy="66961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Oval 40"/>
          <p:cNvSpPr/>
          <p:nvPr/>
        </p:nvSpPr>
        <p:spPr>
          <a:xfrm>
            <a:off x="3115485" y="2930724"/>
            <a:ext cx="133597" cy="13359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2" name="Oval 41"/>
          <p:cNvSpPr/>
          <p:nvPr/>
        </p:nvSpPr>
        <p:spPr>
          <a:xfrm>
            <a:off x="3121801" y="2779619"/>
            <a:ext cx="133597" cy="13359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" name="TextBox 42"/>
          <p:cNvSpPr txBox="1"/>
          <p:nvPr/>
        </p:nvSpPr>
        <p:spPr>
          <a:xfrm>
            <a:off x="1719341" y="2881085"/>
            <a:ext cx="11675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Entrance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696795" y="2881085"/>
            <a:ext cx="884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Exit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31"/>
          <a:stretch/>
        </p:blipFill>
        <p:spPr>
          <a:xfrm>
            <a:off x="1979684" y="4256566"/>
            <a:ext cx="4193326" cy="2417755"/>
          </a:xfrm>
          <a:prstGeom prst="roundRect">
            <a:avLst>
              <a:gd name="adj" fmla="val 8071"/>
            </a:avLst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0"/>
          <a:stretch/>
        </p:blipFill>
        <p:spPr>
          <a:xfrm>
            <a:off x="6270194" y="4256566"/>
            <a:ext cx="4022467" cy="2417755"/>
          </a:xfrm>
          <a:prstGeom prst="roundRect">
            <a:avLst>
              <a:gd name="adj" fmla="val 8931"/>
            </a:avLst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CA3F16-2013-E006-79A6-2476BDD011DF}"/>
              </a:ext>
            </a:extLst>
          </p:cNvPr>
          <p:cNvSpPr txBox="1">
            <a:spLocks/>
          </p:cNvSpPr>
          <p:nvPr/>
        </p:nvSpPr>
        <p:spPr>
          <a:xfrm>
            <a:off x="0" y="365125"/>
            <a:ext cx="121920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 Monte Carlo simulation: Transmission probability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BF2FCE-D413-34C7-07AE-0B2F2BE66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96296E-6 L 0.2289 -0.15232 L 0.16901 -0.26227 L 0.13528 0.25115 L 0.2289 0.15139 L 0.03411 -0.04422 L -0.00873 0.03264 " pathEditMode="relative" rAng="0" ptsTypes="AAAAAAA">
                                      <p:cBhvr>
                                        <p:cTn id="6" dur="4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3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0.02278 0.06504 L 0.12591 -0.22477 L 0.07148 0.27893 L 0.07721 0.27268 L 0.25755 -0.07014 L 0.34805 0.28402 L 0.46302 -0.05811 L 0.29193 -0.12917 L 0.52096 0.05694 " pathEditMode="relative" rAng="0" ptsTypes="AAAAAAAAAA">
                                      <p:cBhvr>
                                        <p:cTn id="10" dur="4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42" y="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0110DB4-145E-56FC-8994-362D98688EBA}"/>
              </a:ext>
            </a:extLst>
          </p:cNvPr>
          <p:cNvCxnSpPr>
            <a:cxnSpLocks/>
          </p:cNvCxnSpPr>
          <p:nvPr/>
        </p:nvCxnSpPr>
        <p:spPr>
          <a:xfrm>
            <a:off x="316347" y="3005629"/>
            <a:ext cx="0" cy="36549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B94EB9B-070A-183C-2042-D0BC197779AE}"/>
              </a:ext>
            </a:extLst>
          </p:cNvPr>
          <p:cNvCxnSpPr/>
          <p:nvPr/>
        </p:nvCxnSpPr>
        <p:spPr>
          <a:xfrm>
            <a:off x="308163" y="3005629"/>
            <a:ext cx="23899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4F2799F-503E-97EC-4029-121FDD021577}"/>
              </a:ext>
            </a:extLst>
          </p:cNvPr>
          <p:cNvCxnSpPr/>
          <p:nvPr/>
        </p:nvCxnSpPr>
        <p:spPr>
          <a:xfrm>
            <a:off x="2698089" y="3005630"/>
            <a:ext cx="0" cy="11058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5C11C705-D426-1417-3245-F72D6380EFA2}"/>
              </a:ext>
            </a:extLst>
          </p:cNvPr>
          <p:cNvCxnSpPr/>
          <p:nvPr/>
        </p:nvCxnSpPr>
        <p:spPr>
          <a:xfrm>
            <a:off x="2698090" y="4111483"/>
            <a:ext cx="5892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F13FE8F-EE85-230E-7A82-AB2B65979AAB}"/>
              </a:ext>
            </a:extLst>
          </p:cNvPr>
          <p:cNvCxnSpPr/>
          <p:nvPr/>
        </p:nvCxnSpPr>
        <p:spPr>
          <a:xfrm>
            <a:off x="3303756" y="3005630"/>
            <a:ext cx="0" cy="11058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D5852208-FC23-7298-2F91-0CA05C4D3783}"/>
              </a:ext>
            </a:extLst>
          </p:cNvPr>
          <p:cNvCxnSpPr/>
          <p:nvPr/>
        </p:nvCxnSpPr>
        <p:spPr>
          <a:xfrm>
            <a:off x="3287386" y="3005629"/>
            <a:ext cx="23899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1627DEC-3206-E703-8AF0-F2C438B781FF}"/>
              </a:ext>
            </a:extLst>
          </p:cNvPr>
          <p:cNvCxnSpPr>
            <a:cxnSpLocks/>
          </p:cNvCxnSpPr>
          <p:nvPr/>
        </p:nvCxnSpPr>
        <p:spPr>
          <a:xfrm>
            <a:off x="5677312" y="3005629"/>
            <a:ext cx="0" cy="369243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6405052E-9D09-AD00-E857-8167C0EA1BB2}"/>
              </a:ext>
            </a:extLst>
          </p:cNvPr>
          <p:cNvCxnSpPr/>
          <p:nvPr/>
        </p:nvCxnSpPr>
        <p:spPr>
          <a:xfrm>
            <a:off x="3287386" y="6698062"/>
            <a:ext cx="23899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F8F2ED7-FF5B-C3C1-1D50-740AC85324EA}"/>
              </a:ext>
            </a:extLst>
          </p:cNvPr>
          <p:cNvCxnSpPr/>
          <p:nvPr/>
        </p:nvCxnSpPr>
        <p:spPr>
          <a:xfrm>
            <a:off x="3287385" y="5592208"/>
            <a:ext cx="0" cy="11058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9F543C13-C831-8867-48B1-F613F346D0AA}"/>
              </a:ext>
            </a:extLst>
          </p:cNvPr>
          <p:cNvCxnSpPr/>
          <p:nvPr/>
        </p:nvCxnSpPr>
        <p:spPr>
          <a:xfrm>
            <a:off x="2698090" y="5573463"/>
            <a:ext cx="5892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1309483-1931-72AD-1DE5-BAEE1B771168}"/>
              </a:ext>
            </a:extLst>
          </p:cNvPr>
          <p:cNvCxnSpPr/>
          <p:nvPr/>
        </p:nvCxnSpPr>
        <p:spPr>
          <a:xfrm>
            <a:off x="2698089" y="5554722"/>
            <a:ext cx="0" cy="11058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654558B4-D7E7-148A-75D2-00459520CBB8}"/>
              </a:ext>
            </a:extLst>
          </p:cNvPr>
          <p:cNvCxnSpPr/>
          <p:nvPr/>
        </p:nvCxnSpPr>
        <p:spPr>
          <a:xfrm>
            <a:off x="308163" y="6660575"/>
            <a:ext cx="23899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>
            <a:extLst>
              <a:ext uri="{FF2B5EF4-FFF2-40B4-BE49-F238E27FC236}">
                <a16:creationId xmlns:a16="http://schemas.microsoft.com/office/drawing/2014/main" id="{CDC1EF17-8F91-9341-4548-31F9BE1891CA}"/>
              </a:ext>
            </a:extLst>
          </p:cNvPr>
          <p:cNvSpPr/>
          <p:nvPr/>
        </p:nvSpPr>
        <p:spPr>
          <a:xfrm>
            <a:off x="1341755" y="4686383"/>
            <a:ext cx="330926" cy="3309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0F28BF85-F429-0DAD-BB67-23D4629FBB3B}"/>
              </a:ext>
            </a:extLst>
          </p:cNvPr>
          <p:cNvSpPr/>
          <p:nvPr/>
        </p:nvSpPr>
        <p:spPr>
          <a:xfrm>
            <a:off x="1477946" y="4517697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E1C470BF-31ED-2B17-9F4A-BA4BF898835C}"/>
              </a:ext>
            </a:extLst>
          </p:cNvPr>
          <p:cNvSpPr/>
          <p:nvPr/>
        </p:nvSpPr>
        <p:spPr>
          <a:xfrm>
            <a:off x="1634438" y="4612944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0C4127C0-FBEE-6BB8-FF6A-A90397CBCECB}"/>
              </a:ext>
            </a:extLst>
          </p:cNvPr>
          <p:cNvSpPr/>
          <p:nvPr/>
        </p:nvSpPr>
        <p:spPr>
          <a:xfrm>
            <a:off x="1672681" y="4792019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7539A96D-7280-3D80-6447-6B7BEBB09A4F}"/>
              </a:ext>
            </a:extLst>
          </p:cNvPr>
          <p:cNvSpPr/>
          <p:nvPr/>
        </p:nvSpPr>
        <p:spPr>
          <a:xfrm>
            <a:off x="1608159" y="4938428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1459EFF-54E0-2A70-55F6-584260D05E9E}"/>
              </a:ext>
            </a:extLst>
          </p:cNvPr>
          <p:cNvSpPr/>
          <p:nvPr/>
        </p:nvSpPr>
        <p:spPr>
          <a:xfrm>
            <a:off x="1458824" y="5010381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5580B75-4FCF-B258-5668-D85C3BA2601F}"/>
              </a:ext>
            </a:extLst>
          </p:cNvPr>
          <p:cNvSpPr/>
          <p:nvPr/>
        </p:nvSpPr>
        <p:spPr>
          <a:xfrm>
            <a:off x="1277228" y="4977869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CF7A106-AEA9-64D9-52FD-7069220B02AF}"/>
              </a:ext>
            </a:extLst>
          </p:cNvPr>
          <p:cNvSpPr/>
          <p:nvPr/>
        </p:nvSpPr>
        <p:spPr>
          <a:xfrm>
            <a:off x="1176281" y="4831170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AF517354-DCF4-B57A-3A75-6B1582063D30}"/>
              </a:ext>
            </a:extLst>
          </p:cNvPr>
          <p:cNvSpPr/>
          <p:nvPr/>
        </p:nvSpPr>
        <p:spPr>
          <a:xfrm>
            <a:off x="1195403" y="4655556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F207D7-2657-D3EA-9E1D-F82BB3048B6D}"/>
              </a:ext>
            </a:extLst>
          </p:cNvPr>
          <p:cNvSpPr/>
          <p:nvPr/>
        </p:nvSpPr>
        <p:spPr>
          <a:xfrm>
            <a:off x="1307450" y="4525685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F8A882B-19D7-2BD3-501E-4CA3291F0B8A}"/>
              </a:ext>
            </a:extLst>
          </p:cNvPr>
          <p:cNvCxnSpPr>
            <a:cxnSpLocks/>
          </p:cNvCxnSpPr>
          <p:nvPr/>
        </p:nvCxnSpPr>
        <p:spPr>
          <a:xfrm>
            <a:off x="6417039" y="3012867"/>
            <a:ext cx="0" cy="36549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A8FCEBDE-DD2A-5B19-95EB-0EF8A3F6686C}"/>
              </a:ext>
            </a:extLst>
          </p:cNvPr>
          <p:cNvCxnSpPr/>
          <p:nvPr/>
        </p:nvCxnSpPr>
        <p:spPr>
          <a:xfrm>
            <a:off x="6408855" y="3012867"/>
            <a:ext cx="23899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C47F0F59-B6A7-A1B5-4AE0-949182DE8A7F}"/>
              </a:ext>
            </a:extLst>
          </p:cNvPr>
          <p:cNvCxnSpPr/>
          <p:nvPr/>
        </p:nvCxnSpPr>
        <p:spPr>
          <a:xfrm>
            <a:off x="8798781" y="3012868"/>
            <a:ext cx="0" cy="11058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A45DB20A-4514-3BC6-CCB3-8BA7823A6ACE}"/>
              </a:ext>
            </a:extLst>
          </p:cNvPr>
          <p:cNvCxnSpPr/>
          <p:nvPr/>
        </p:nvCxnSpPr>
        <p:spPr>
          <a:xfrm>
            <a:off x="8798782" y="4118721"/>
            <a:ext cx="5892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B077F9C-9B68-64BB-BCA8-26F07A91B019}"/>
              </a:ext>
            </a:extLst>
          </p:cNvPr>
          <p:cNvCxnSpPr/>
          <p:nvPr/>
        </p:nvCxnSpPr>
        <p:spPr>
          <a:xfrm>
            <a:off x="9404448" y="3012868"/>
            <a:ext cx="0" cy="11058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991B988-66C2-D468-7505-46A91CB24A9E}"/>
              </a:ext>
            </a:extLst>
          </p:cNvPr>
          <p:cNvCxnSpPr/>
          <p:nvPr/>
        </p:nvCxnSpPr>
        <p:spPr>
          <a:xfrm>
            <a:off x="9388078" y="3012867"/>
            <a:ext cx="23899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36DB6C5-C937-BCAA-60C7-634B1DD9D36A}"/>
              </a:ext>
            </a:extLst>
          </p:cNvPr>
          <p:cNvCxnSpPr>
            <a:cxnSpLocks/>
          </p:cNvCxnSpPr>
          <p:nvPr/>
        </p:nvCxnSpPr>
        <p:spPr>
          <a:xfrm>
            <a:off x="11778004" y="3012867"/>
            <a:ext cx="0" cy="369243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31BE8E7-6429-FBE6-2BF0-95574A12322F}"/>
              </a:ext>
            </a:extLst>
          </p:cNvPr>
          <p:cNvCxnSpPr/>
          <p:nvPr/>
        </p:nvCxnSpPr>
        <p:spPr>
          <a:xfrm>
            <a:off x="9388078" y="6705300"/>
            <a:ext cx="23899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B451B1E-7A78-5F2B-1992-9ED71D84BE19}"/>
              </a:ext>
            </a:extLst>
          </p:cNvPr>
          <p:cNvCxnSpPr/>
          <p:nvPr/>
        </p:nvCxnSpPr>
        <p:spPr>
          <a:xfrm>
            <a:off x="9388077" y="5599446"/>
            <a:ext cx="0" cy="11058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103F3551-19CE-447B-FDE8-2571FCB8CA57}"/>
              </a:ext>
            </a:extLst>
          </p:cNvPr>
          <p:cNvCxnSpPr/>
          <p:nvPr/>
        </p:nvCxnSpPr>
        <p:spPr>
          <a:xfrm>
            <a:off x="8798782" y="5580701"/>
            <a:ext cx="5892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2E941DC-A4CF-F39C-2768-57C4F0C4A936}"/>
              </a:ext>
            </a:extLst>
          </p:cNvPr>
          <p:cNvCxnSpPr/>
          <p:nvPr/>
        </p:nvCxnSpPr>
        <p:spPr>
          <a:xfrm>
            <a:off x="8798781" y="5561960"/>
            <a:ext cx="0" cy="11058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08B0281-C21B-3E3E-4F15-BA5B0AE2E889}"/>
              </a:ext>
            </a:extLst>
          </p:cNvPr>
          <p:cNvCxnSpPr/>
          <p:nvPr/>
        </p:nvCxnSpPr>
        <p:spPr>
          <a:xfrm>
            <a:off x="6408855" y="6667813"/>
            <a:ext cx="23899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:a16="http://schemas.microsoft.com/office/drawing/2014/main" id="{CDC97503-8A98-5A97-E38F-2D6955FB40CF}"/>
              </a:ext>
            </a:extLst>
          </p:cNvPr>
          <p:cNvSpPr/>
          <p:nvPr/>
        </p:nvSpPr>
        <p:spPr>
          <a:xfrm>
            <a:off x="7442447" y="4693621"/>
            <a:ext cx="330926" cy="3309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22945A2C-47CD-BEEE-3224-DAB6278580FA}"/>
              </a:ext>
            </a:extLst>
          </p:cNvPr>
          <p:cNvSpPr/>
          <p:nvPr/>
        </p:nvSpPr>
        <p:spPr>
          <a:xfrm>
            <a:off x="7578638" y="4524935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AC9AF5CD-285A-3C79-B0EC-8D30BF29DFDC}"/>
              </a:ext>
            </a:extLst>
          </p:cNvPr>
          <p:cNvSpPr/>
          <p:nvPr/>
        </p:nvSpPr>
        <p:spPr>
          <a:xfrm>
            <a:off x="7735130" y="4620182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ED3F1B58-C78A-3676-425B-74AA852D425B}"/>
              </a:ext>
            </a:extLst>
          </p:cNvPr>
          <p:cNvSpPr/>
          <p:nvPr/>
        </p:nvSpPr>
        <p:spPr>
          <a:xfrm>
            <a:off x="7773373" y="4799257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01A1AB94-E1E9-07BC-924D-19E6AF3775E8}"/>
              </a:ext>
            </a:extLst>
          </p:cNvPr>
          <p:cNvSpPr/>
          <p:nvPr/>
        </p:nvSpPr>
        <p:spPr>
          <a:xfrm>
            <a:off x="7708851" y="4945666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A982992-2981-F8EE-862B-87ECDC317C5F}"/>
              </a:ext>
            </a:extLst>
          </p:cNvPr>
          <p:cNvSpPr/>
          <p:nvPr/>
        </p:nvSpPr>
        <p:spPr>
          <a:xfrm>
            <a:off x="7559516" y="5017619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8AB6B7DA-E807-E3B5-107D-B7DCBDD5A8A0}"/>
              </a:ext>
            </a:extLst>
          </p:cNvPr>
          <p:cNvSpPr/>
          <p:nvPr/>
        </p:nvSpPr>
        <p:spPr>
          <a:xfrm>
            <a:off x="7377920" y="4985107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69284ECE-6498-4E6D-4521-1472FA1F6616}"/>
              </a:ext>
            </a:extLst>
          </p:cNvPr>
          <p:cNvSpPr/>
          <p:nvPr/>
        </p:nvSpPr>
        <p:spPr>
          <a:xfrm>
            <a:off x="7276973" y="4838408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092656D-8812-9664-9497-FEA8087E2322}"/>
              </a:ext>
            </a:extLst>
          </p:cNvPr>
          <p:cNvSpPr/>
          <p:nvPr/>
        </p:nvSpPr>
        <p:spPr>
          <a:xfrm>
            <a:off x="7296095" y="4662794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78883537-3EC2-09EE-EDC4-4809C552BE92}"/>
              </a:ext>
            </a:extLst>
          </p:cNvPr>
          <p:cNvSpPr/>
          <p:nvPr/>
        </p:nvSpPr>
        <p:spPr>
          <a:xfrm>
            <a:off x="7408142" y="4532923"/>
            <a:ext cx="175614" cy="1756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B67A2DD1-E860-020D-8B52-123E4AC7AAE5}"/>
              </a:ext>
            </a:extLst>
          </p:cNvPr>
          <p:cNvSpPr/>
          <p:nvPr/>
        </p:nvSpPr>
        <p:spPr>
          <a:xfrm>
            <a:off x="7884465" y="4075820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EDE0D8CB-F998-D67F-184B-537312B7A2EE}"/>
              </a:ext>
            </a:extLst>
          </p:cNvPr>
          <p:cNvSpPr/>
          <p:nvPr/>
        </p:nvSpPr>
        <p:spPr>
          <a:xfrm>
            <a:off x="7302224" y="3913672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3E6B77F0-54E2-005F-D153-3ACADC5E32AC}"/>
              </a:ext>
            </a:extLst>
          </p:cNvPr>
          <p:cNvSpPr/>
          <p:nvPr/>
        </p:nvSpPr>
        <p:spPr>
          <a:xfrm>
            <a:off x="6750650" y="3491793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01AAFA27-6D67-4C91-B64F-CCD77D24B12A}"/>
              </a:ext>
            </a:extLst>
          </p:cNvPr>
          <p:cNvSpPr/>
          <p:nvPr/>
        </p:nvSpPr>
        <p:spPr>
          <a:xfrm>
            <a:off x="6619919" y="4599210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0FB2DB14-249E-93A5-43A3-D6CDF5CA5CF7}"/>
              </a:ext>
            </a:extLst>
          </p:cNvPr>
          <p:cNvSpPr/>
          <p:nvPr/>
        </p:nvSpPr>
        <p:spPr>
          <a:xfrm>
            <a:off x="6857337" y="4060327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CC307AB6-0DD7-2ABD-8338-9E055531A522}"/>
              </a:ext>
            </a:extLst>
          </p:cNvPr>
          <p:cNvSpPr/>
          <p:nvPr/>
        </p:nvSpPr>
        <p:spPr>
          <a:xfrm>
            <a:off x="7140781" y="3283355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4A1E28C9-07ED-3BF3-A7C0-AAEAD8C46972}"/>
              </a:ext>
            </a:extLst>
          </p:cNvPr>
          <p:cNvSpPr/>
          <p:nvPr/>
        </p:nvSpPr>
        <p:spPr>
          <a:xfrm>
            <a:off x="8055702" y="3387574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62097AD9-974B-AB20-FE0C-526AC33194ED}"/>
              </a:ext>
            </a:extLst>
          </p:cNvPr>
          <p:cNvSpPr/>
          <p:nvPr/>
        </p:nvSpPr>
        <p:spPr>
          <a:xfrm>
            <a:off x="8322707" y="3963870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3704917-17F1-A32D-98E6-EC96F2663186}"/>
              </a:ext>
            </a:extLst>
          </p:cNvPr>
          <p:cNvSpPr/>
          <p:nvPr/>
        </p:nvSpPr>
        <p:spPr>
          <a:xfrm>
            <a:off x="8338002" y="4518565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D1251FF1-5013-4DB9-23A0-D1462140DDA9}"/>
              </a:ext>
            </a:extLst>
          </p:cNvPr>
          <p:cNvSpPr/>
          <p:nvPr/>
        </p:nvSpPr>
        <p:spPr>
          <a:xfrm>
            <a:off x="8353297" y="5073260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F84DB698-3F4F-563A-3C09-97BB8330EDDF}"/>
              </a:ext>
            </a:extLst>
          </p:cNvPr>
          <p:cNvSpPr/>
          <p:nvPr/>
        </p:nvSpPr>
        <p:spPr>
          <a:xfrm>
            <a:off x="8049908" y="5708723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735414BB-5132-A9C1-B7EA-C0436FA89466}"/>
              </a:ext>
            </a:extLst>
          </p:cNvPr>
          <p:cNvSpPr/>
          <p:nvPr/>
        </p:nvSpPr>
        <p:spPr>
          <a:xfrm>
            <a:off x="7534386" y="6131945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815BBF38-82BE-7AF8-CCA8-33ED75A2BC51}"/>
              </a:ext>
            </a:extLst>
          </p:cNvPr>
          <p:cNvSpPr/>
          <p:nvPr/>
        </p:nvSpPr>
        <p:spPr>
          <a:xfrm>
            <a:off x="6819114" y="5656349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0D238DB7-70CD-8EF3-A04E-9BDDDE5EFBCF}"/>
              </a:ext>
            </a:extLst>
          </p:cNvPr>
          <p:cNvSpPr/>
          <p:nvPr/>
        </p:nvSpPr>
        <p:spPr>
          <a:xfrm>
            <a:off x="6743418" y="5192897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0BE13B54-A65C-CEB7-E3EC-AE7205BB9D73}"/>
              </a:ext>
            </a:extLst>
          </p:cNvPr>
          <p:cNvSpPr/>
          <p:nvPr/>
        </p:nvSpPr>
        <p:spPr>
          <a:xfrm>
            <a:off x="9482926" y="4774824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C22C79FF-9A47-548A-247C-A5F597A3A490}"/>
              </a:ext>
            </a:extLst>
          </p:cNvPr>
          <p:cNvSpPr/>
          <p:nvPr/>
        </p:nvSpPr>
        <p:spPr>
          <a:xfrm>
            <a:off x="10366200" y="4409927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EDAA51DE-FD70-D665-22CF-523D37423BFA}"/>
              </a:ext>
            </a:extLst>
          </p:cNvPr>
          <p:cNvSpPr/>
          <p:nvPr/>
        </p:nvSpPr>
        <p:spPr>
          <a:xfrm>
            <a:off x="10912556" y="5772402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3856915D-D844-8D1C-EA9F-6E3208212099}"/>
              </a:ext>
            </a:extLst>
          </p:cNvPr>
          <p:cNvSpPr/>
          <p:nvPr/>
        </p:nvSpPr>
        <p:spPr>
          <a:xfrm>
            <a:off x="10310579" y="6049877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95963884-876D-2539-35F8-A180CCAE24C8}"/>
              </a:ext>
            </a:extLst>
          </p:cNvPr>
          <p:cNvSpPr/>
          <p:nvPr/>
        </p:nvSpPr>
        <p:spPr>
          <a:xfrm>
            <a:off x="9628165" y="5954644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E80203B8-F5CC-B926-89D3-EA4F6119B54E}"/>
              </a:ext>
            </a:extLst>
          </p:cNvPr>
          <p:cNvSpPr/>
          <p:nvPr/>
        </p:nvSpPr>
        <p:spPr>
          <a:xfrm>
            <a:off x="10102136" y="5429310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5E112C53-EF21-350E-82E1-FD01A57B6043}"/>
              </a:ext>
            </a:extLst>
          </p:cNvPr>
          <p:cNvSpPr/>
          <p:nvPr/>
        </p:nvSpPr>
        <p:spPr>
          <a:xfrm>
            <a:off x="11063948" y="4743008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13B82365-9136-858B-69F0-DEA31205113F}"/>
              </a:ext>
            </a:extLst>
          </p:cNvPr>
          <p:cNvSpPr/>
          <p:nvPr/>
        </p:nvSpPr>
        <p:spPr>
          <a:xfrm>
            <a:off x="11330953" y="5319304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DBC83080-2D34-0DE6-6E59-A66906CBF604}"/>
              </a:ext>
            </a:extLst>
          </p:cNvPr>
          <p:cNvSpPr/>
          <p:nvPr/>
        </p:nvSpPr>
        <p:spPr>
          <a:xfrm>
            <a:off x="11361543" y="6428694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B706E9FC-45B1-9B4E-8A14-496B4428671B}"/>
              </a:ext>
            </a:extLst>
          </p:cNvPr>
          <p:cNvSpPr/>
          <p:nvPr/>
        </p:nvSpPr>
        <p:spPr>
          <a:xfrm>
            <a:off x="10529775" y="3620542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835C07CC-E929-6B59-4BBC-135AB6D1C4A0}"/>
              </a:ext>
            </a:extLst>
          </p:cNvPr>
          <p:cNvSpPr/>
          <p:nvPr/>
        </p:nvSpPr>
        <p:spPr>
          <a:xfrm>
            <a:off x="9720946" y="3365509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39340440-97AC-0244-C1A4-F60EBAC26994}"/>
              </a:ext>
            </a:extLst>
          </p:cNvPr>
          <p:cNvSpPr/>
          <p:nvPr/>
        </p:nvSpPr>
        <p:spPr>
          <a:xfrm>
            <a:off x="9667174" y="4284749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FA362148-0215-51E7-C3F9-7A1090140A9D}"/>
              </a:ext>
            </a:extLst>
          </p:cNvPr>
          <p:cNvSpPr/>
          <p:nvPr/>
        </p:nvSpPr>
        <p:spPr>
          <a:xfrm>
            <a:off x="9914310" y="3790598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429D85FA-3C0C-FAEC-9576-2DE2F9626DD8}"/>
              </a:ext>
            </a:extLst>
          </p:cNvPr>
          <p:cNvSpPr/>
          <p:nvPr/>
        </p:nvSpPr>
        <p:spPr>
          <a:xfrm>
            <a:off x="11104827" y="3341027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F3CB862D-4735-239A-794E-48DA76861C26}"/>
              </a:ext>
            </a:extLst>
          </p:cNvPr>
          <p:cNvSpPr/>
          <p:nvPr/>
        </p:nvSpPr>
        <p:spPr>
          <a:xfrm>
            <a:off x="11379680" y="3694141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5B72714F-39C9-D912-7816-1156367ED1AD}"/>
              </a:ext>
            </a:extLst>
          </p:cNvPr>
          <p:cNvSpPr/>
          <p:nvPr/>
        </p:nvSpPr>
        <p:spPr>
          <a:xfrm>
            <a:off x="11410270" y="4803531"/>
            <a:ext cx="151391" cy="15139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535981-8EA9-5070-1B84-EB7AB2365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65125"/>
            <a:ext cx="12191997" cy="1325563"/>
          </a:xfrm>
        </p:spPr>
        <p:txBody>
          <a:bodyPr/>
          <a:lstStyle/>
          <a:p>
            <a:pPr algn="ctr"/>
            <a:r>
              <a:rPr lang="en-US" dirty="0" err="1"/>
              <a:t>MolFlow</a:t>
            </a:r>
            <a:r>
              <a:rPr lang="en-US" dirty="0"/>
              <a:t> for sputtering simulations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36C8A7-05B4-8DF5-F4C4-004252493386}"/>
              </a:ext>
            </a:extLst>
          </p:cNvPr>
          <p:cNvSpPr txBox="1"/>
          <p:nvPr/>
        </p:nvSpPr>
        <p:spPr>
          <a:xfrm>
            <a:off x="308163" y="2464420"/>
            <a:ext cx="5369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Simple sputtering simulation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61703F-D4DC-3D27-8FCE-C75C7F7E4B11}"/>
              </a:ext>
            </a:extLst>
          </p:cNvPr>
          <p:cNvSpPr txBox="1"/>
          <p:nvPr/>
        </p:nvSpPr>
        <p:spPr>
          <a:xfrm>
            <a:off x="6408855" y="2460601"/>
            <a:ext cx="536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 background gas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8AEA6-2CC0-D6DC-2088-2BD132E84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21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093 L -0.00156 -0.2226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1.85185E-6 L 0.07227 -0.13472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7" y="-6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097 0 " pathEditMode="relative" ptsTypes="AA">
                                      <p:cBhvr>
                                        <p:cTn id="1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682 0.12524 " pathEditMode="relative" ptsTypes="AA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56 0.22315 " pathEditMode="relative" ptsTypes="AA">
                                      <p:cBhvr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11111E-6 L -0.07773 0.15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3" y="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304 0.04097 " pathEditMode="relative" ptsTypes="AA">
                                      <p:cBhvr>
                                        <p:cTn id="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356 -0.07662 " pathEditMode="relative" ptsTypes="AA">
                                      <p:cBhvr>
                                        <p:cTn id="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281 -0.21343 " pathEditMode="relative" ptsTypes="AA">
                                      <p:cBhvr>
                                        <p:cTn id="3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781 -0.22061 " pathEditMode="relative" ptsTypes="AA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584 -0.07754 L 0.18125 0.12292 L 0.20182 0.28033 " pathEditMode="relative" ptsTypes="AAAA">
                                      <p:cBhvr>
                                        <p:cTn id="3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828 0.03727 L -0.11107 0.09398 " pathEditMode="relative" ptsTypes="AAA">
                                      <p:cBhvr>
                                        <p:cTn id="4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279 0.1074 " pathEditMode="relative" ptsTypes="AA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261 0.14491 L 0 0 Z " pathEditMode="relative" ptsTypes="AAA">
                                      <p:cBhvr>
                                        <p:cTn id="4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804 0.08148 L -0.07812 0.03912 " pathEditMode="relative" ptsTypes="AAA">
                                      <p:cBhvr>
                                        <p:cTn id="4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6745 0.03634 " pathEditMode="relative" ptsTypes="AA">
                                      <p:cBhvr>
                                        <p:cTn id="5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239 -0.06713 " pathEditMode="relative" ptsTypes="AA">
                                      <p:cBhvr>
                                        <p:cTn id="5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568 -0.0662 L -0.01628 -0.09606 L -0.04492 -0.15833 L -0.03242 -0.18727 L -0.05886 -0.22639 " pathEditMode="relative" ptsTypes="AAAAAA">
                                      <p:cBhvr>
                                        <p:cTn id="5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22735-0D7E-894C-7A30-80919D0A2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0517"/>
          </a:xfrm>
        </p:spPr>
        <p:txBody>
          <a:bodyPr/>
          <a:lstStyle/>
          <a:p>
            <a:pPr algn="ctr"/>
            <a:r>
              <a:rPr lang="en-US" dirty="0"/>
              <a:t>Collision between two particles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00005C-8271-B13F-F4EE-4F32FA8DA289}"/>
              </a:ext>
            </a:extLst>
          </p:cNvPr>
          <p:cNvSpPr txBox="1"/>
          <p:nvPr/>
        </p:nvSpPr>
        <p:spPr>
          <a:xfrm>
            <a:off x="9457482" y="6465165"/>
            <a:ext cx="2133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Fabian Manke</a:t>
            </a:r>
          </a:p>
        </p:txBody>
      </p:sp>
      <p:pic>
        <p:nvPicPr>
          <p:cNvPr id="4" name="Content Placeholder 8" descr="A diagram of a circle and a circle with lines and arrows&#10;&#10;Description automatically generated">
            <a:extLst>
              <a:ext uri="{FF2B5EF4-FFF2-40B4-BE49-F238E27FC236}">
                <a16:creationId xmlns:a16="http://schemas.microsoft.com/office/drawing/2014/main" id="{0DBDCBC8-D3ED-93B7-7EEC-5F1C3A422BA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92"/>
          <a:stretch/>
        </p:blipFill>
        <p:spPr>
          <a:xfrm>
            <a:off x="2454011" y="2948903"/>
            <a:ext cx="7203991" cy="25230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mr2 small displacement">
            <a:hlinkClick r:id="" action="ppaction://media"/>
            <a:extLst>
              <a:ext uri="{FF2B5EF4-FFF2-40B4-BE49-F238E27FC236}">
                <a16:creationId xmlns:a16="http://schemas.microsoft.com/office/drawing/2014/main" id="{BD76BF60-0CCA-AC5C-A3C9-66543775C84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-9512" y="1146407"/>
            <a:ext cx="3657600" cy="1726744"/>
          </a:xfrm>
          <a:prstGeom prst="rect">
            <a:avLst/>
          </a:prstGeom>
        </p:spPr>
      </p:pic>
      <p:pic>
        <p:nvPicPr>
          <p:cNvPr id="6" name="mr2 head on">
            <a:hlinkClick r:id="" action="ppaction://media"/>
            <a:extLst>
              <a:ext uri="{FF2B5EF4-FFF2-40B4-BE49-F238E27FC236}">
                <a16:creationId xmlns:a16="http://schemas.microsoft.com/office/drawing/2014/main" id="{1ACD1122-8055-74AE-C7C9-CA8382EB73A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27207" y="1146406"/>
            <a:ext cx="3657600" cy="1726745"/>
          </a:xfrm>
          <a:prstGeom prst="rect">
            <a:avLst/>
          </a:prstGeom>
        </p:spPr>
      </p:pic>
      <p:pic>
        <p:nvPicPr>
          <p:cNvPr id="7" name="mr 0.5 small displacement">
            <a:hlinkClick r:id="" action="ppaction://media"/>
            <a:extLst>
              <a:ext uri="{FF2B5EF4-FFF2-40B4-BE49-F238E27FC236}">
                <a16:creationId xmlns:a16="http://schemas.microsoft.com/office/drawing/2014/main" id="{1961D764-9648-97F7-4E73-AB8581400920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463927" y="1146269"/>
            <a:ext cx="3657600" cy="1726882"/>
          </a:xfrm>
          <a:prstGeom prst="rect">
            <a:avLst/>
          </a:prstGeom>
        </p:spPr>
      </p:pic>
      <p:pic>
        <p:nvPicPr>
          <p:cNvPr id="8" name="Content Placeholder 8" descr="A diagram of a circle and a circle with lines and arrows&#10;&#10;Description automatically generated">
            <a:extLst>
              <a:ext uri="{FF2B5EF4-FFF2-40B4-BE49-F238E27FC236}">
                <a16:creationId xmlns:a16="http://schemas.microsoft.com/office/drawing/2014/main" id="{9FB56867-6574-9EAA-2F08-9902A4FDC70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65"/>
          <a:stretch/>
        </p:blipFill>
        <p:spPr>
          <a:xfrm>
            <a:off x="601305" y="5519399"/>
            <a:ext cx="10989390" cy="9457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8688F6-433E-7519-354F-C03F318F9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7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73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6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D163D021-C607-17F8-60C7-4F483149B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754880" cy="17256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601ED83-2566-B2A2-05BC-17D0BE264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28066"/>
            <a:ext cx="4754880" cy="176350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0710291-352E-9BAF-84DD-18A78F3A2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3902" y="1735359"/>
            <a:ext cx="4754880" cy="17327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9DFE788-E923-9AD2-F40F-A729825A0E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902" y="-7292"/>
            <a:ext cx="4754880" cy="174020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5EDD3A2-1538-33E5-6B5E-0105F64361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3902" y="3494050"/>
            <a:ext cx="4754880" cy="17259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1D543F0-FA7E-9F10-2A62-0269910398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494049"/>
            <a:ext cx="4754880" cy="171747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BD49EF-379C-6D82-0B28-326F946875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222114"/>
            <a:ext cx="4754880" cy="174020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E49E78E-BB86-E19D-C230-90BD7A6CA9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3902" y="5219276"/>
            <a:ext cx="4754880" cy="174303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B4B12AE-E8CF-5EDB-FBD1-4084C7E71A0A}"/>
              </a:ext>
            </a:extLst>
          </p:cNvPr>
          <p:cNvSpPr txBox="1"/>
          <p:nvPr/>
        </p:nvSpPr>
        <p:spPr>
          <a:xfrm>
            <a:off x="10188421" y="5908774"/>
            <a:ext cx="16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mass ratio = 0.5</a:t>
            </a:r>
            <a:endParaRPr lang="en-GB" b="1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3C4E5D5-5771-EC6E-BEA0-2CB398B7E8CA}"/>
              </a:ext>
            </a:extLst>
          </p:cNvPr>
          <p:cNvSpPr txBox="1"/>
          <p:nvPr/>
        </p:nvSpPr>
        <p:spPr>
          <a:xfrm>
            <a:off x="10340900" y="4173415"/>
            <a:ext cx="1507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mass ratio = 5</a:t>
            </a:r>
            <a:endParaRPr lang="en-GB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1791E69-BA1B-722C-0D21-E7C98C2C5F05}"/>
              </a:ext>
            </a:extLst>
          </p:cNvPr>
          <p:cNvSpPr txBox="1"/>
          <p:nvPr/>
        </p:nvSpPr>
        <p:spPr>
          <a:xfrm>
            <a:off x="10223880" y="2392393"/>
            <a:ext cx="1624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mass ratio = 50</a:t>
            </a:r>
            <a:endParaRPr lang="en-GB" b="1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DF32A40-4A89-7F34-E891-119B43B9049A}"/>
              </a:ext>
            </a:extLst>
          </p:cNvPr>
          <p:cNvSpPr txBox="1"/>
          <p:nvPr/>
        </p:nvSpPr>
        <p:spPr>
          <a:xfrm>
            <a:off x="10340900" y="679367"/>
            <a:ext cx="1380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collisions off</a:t>
            </a:r>
            <a:endParaRPr lang="en-GB" b="1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74783C-9228-3C24-34B4-61E009736214}"/>
              </a:ext>
            </a:extLst>
          </p:cNvPr>
          <p:cNvSpPr txBox="1"/>
          <p:nvPr/>
        </p:nvSpPr>
        <p:spPr>
          <a:xfrm>
            <a:off x="967065" y="-14587"/>
            <a:ext cx="3202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6"/>
                </a:solidFill>
              </a:rPr>
              <a:t>green lines: particle trajectories</a:t>
            </a:r>
            <a:endParaRPr lang="en-GB" b="1">
              <a:solidFill>
                <a:schemeClr val="accent6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685B704-6121-2953-02F2-0B57DF58A497}"/>
              </a:ext>
            </a:extLst>
          </p:cNvPr>
          <p:cNvSpPr txBox="1"/>
          <p:nvPr/>
        </p:nvSpPr>
        <p:spPr>
          <a:xfrm>
            <a:off x="5340426" y="-16435"/>
            <a:ext cx="3881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B35D1"/>
                </a:solidFill>
              </a:rPr>
              <a:t>purple dots: collision locations</a:t>
            </a:r>
          </a:p>
          <a:p>
            <a:r>
              <a:rPr lang="en-US" b="1" dirty="0">
                <a:solidFill>
                  <a:srgbClr val="FF0000"/>
                </a:solidFill>
              </a:rPr>
              <a:t>red dots: absorption locations on walls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3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DC8306-1140-F907-F3B3-54D9BAEB1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000" y="-49024"/>
            <a:ext cx="4115374" cy="885949"/>
          </a:xfrm>
          <a:prstGeom prst="round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A755B4-45C8-DC72-3935-C92B36BDA1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647" y="875506"/>
            <a:ext cx="5036635" cy="3066776"/>
          </a:xfrm>
          <a:prstGeom prst="round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EFBDEE-9EA4-BC93-9A10-71327F029A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455" y="3942282"/>
            <a:ext cx="4443257" cy="2865538"/>
          </a:xfrm>
          <a:prstGeom prst="round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97AA23-17A6-7161-53F8-C489F028D0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240" y="936129"/>
            <a:ext cx="4564296" cy="2928991"/>
          </a:xfrm>
          <a:prstGeom prst="round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509B3E-07F6-861E-CDBD-80B6DB922D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1386" y="3972368"/>
            <a:ext cx="4313159" cy="2835452"/>
          </a:xfrm>
          <a:prstGeom prst="round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D9ABBE-5579-442F-8A34-49E2D870E2EE}"/>
              </a:ext>
            </a:extLst>
          </p:cNvPr>
          <p:cNvSpPr txBox="1"/>
          <p:nvPr/>
        </p:nvSpPr>
        <p:spPr>
          <a:xfrm>
            <a:off x="7289179" y="6211409"/>
            <a:ext cx="16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mass ratio = 0.5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8E26A6-DBD9-00DC-23AA-36E63EA23926}"/>
              </a:ext>
            </a:extLst>
          </p:cNvPr>
          <p:cNvSpPr txBox="1"/>
          <p:nvPr/>
        </p:nvSpPr>
        <p:spPr>
          <a:xfrm>
            <a:off x="7214840" y="3244334"/>
            <a:ext cx="174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mass ratio = 50</a:t>
            </a:r>
            <a:endParaRPr lang="en-GB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2AA093-A214-76B8-1E41-36DA79F6CD2D}"/>
              </a:ext>
            </a:extLst>
          </p:cNvPr>
          <p:cNvSpPr txBox="1"/>
          <p:nvPr/>
        </p:nvSpPr>
        <p:spPr>
          <a:xfrm>
            <a:off x="840061" y="6310069"/>
            <a:ext cx="1624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mass ratio = 5</a:t>
            </a:r>
            <a:endParaRPr lang="en-GB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ACAEF1-33F5-1E27-6DB9-290516945BF1}"/>
              </a:ext>
            </a:extLst>
          </p:cNvPr>
          <p:cNvSpPr txBox="1"/>
          <p:nvPr/>
        </p:nvSpPr>
        <p:spPr>
          <a:xfrm>
            <a:off x="840061" y="3303916"/>
            <a:ext cx="1380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collisions off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5881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33D583C7-D93B-307F-B043-5526B021FB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98" t="4300"/>
          <a:stretch/>
        </p:blipFill>
        <p:spPr bwMode="auto">
          <a:xfrm>
            <a:off x="647924" y="925550"/>
            <a:ext cx="5528310" cy="2271209"/>
          </a:xfrm>
          <a:prstGeom prst="roundRect">
            <a:avLst>
              <a:gd name="adj" fmla="val 8811"/>
            </a:avLst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A green and white circles&#10;&#10;Description automatically generated with medium confidence">
            <a:extLst>
              <a:ext uri="{FF2B5EF4-FFF2-40B4-BE49-F238E27FC236}">
                <a16:creationId xmlns:a16="http://schemas.microsoft.com/office/drawing/2014/main" id="{6C91A0EC-FBCF-9A2B-C4B1-4A1E53AB0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412" y="925550"/>
            <a:ext cx="4932446" cy="2271209"/>
          </a:xfrm>
          <a:prstGeom prst="roundRect">
            <a:avLst>
              <a:gd name="adj" fmla="val 9302"/>
            </a:avLst>
          </a:prstGeom>
        </p:spPr>
      </p:pic>
      <p:pic>
        <p:nvPicPr>
          <p:cNvPr id="4" name="Picture 3" descr="A close up of a colorful object&#10;&#10;Description automatically generated">
            <a:extLst>
              <a:ext uri="{FF2B5EF4-FFF2-40B4-BE49-F238E27FC236}">
                <a16:creationId xmlns:a16="http://schemas.microsoft.com/office/drawing/2014/main" id="{3FBD4FDD-9BFC-D87B-FE26-D7987E07A3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37" t="4380" r="8346" b="924"/>
          <a:stretch/>
        </p:blipFill>
        <p:spPr bwMode="auto">
          <a:xfrm>
            <a:off x="1008534" y="3354583"/>
            <a:ext cx="4807091" cy="3108759"/>
          </a:xfrm>
          <a:prstGeom prst="roundRect">
            <a:avLst>
              <a:gd name="adj" fmla="val 10569"/>
            </a:avLst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A colorful objects on a blue background&#10;&#10;Description automatically generated">
            <a:extLst>
              <a:ext uri="{FF2B5EF4-FFF2-40B4-BE49-F238E27FC236}">
                <a16:creationId xmlns:a16="http://schemas.microsoft.com/office/drawing/2014/main" id="{2190E4AA-4EBC-A668-CB22-32BA51FBC3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0" t="12317" r="3969" b="2941"/>
          <a:stretch/>
        </p:blipFill>
        <p:spPr bwMode="auto">
          <a:xfrm>
            <a:off x="6096000" y="3363099"/>
            <a:ext cx="5347270" cy="3091726"/>
          </a:xfrm>
          <a:prstGeom prst="roundRect">
            <a:avLst>
              <a:gd name="adj" fmla="val 9093"/>
            </a:avLst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2292DA7-37AA-56BF-7249-3F2D84F84C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7051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Sputtering seminar for SCC section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B68BF1-8924-2FC0-B8CD-51D0A71AAB17}"/>
              </a:ext>
            </a:extLst>
          </p:cNvPr>
          <p:cNvSpPr txBox="1"/>
          <p:nvPr/>
        </p:nvSpPr>
        <p:spPr>
          <a:xfrm>
            <a:off x="1008535" y="6488668"/>
            <a:ext cx="480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reference – no 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E459DA-841A-21E2-DC7D-1A3CB8E05296}"/>
              </a:ext>
            </a:extLst>
          </p:cNvPr>
          <p:cNvSpPr txBox="1"/>
          <p:nvPr/>
        </p:nvSpPr>
        <p:spPr>
          <a:xfrm>
            <a:off x="6095999" y="6484303"/>
            <a:ext cx="5347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 background gas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D3B7ECB-8082-A86E-2847-75E545A8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6A32-FD87-A74F-BCEF-38CB9BD825E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6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189</TotalTime>
  <Words>806</Words>
  <Application>Microsoft Macintosh PowerPoint</Application>
  <PresentationFormat>Widescreen</PresentationFormat>
  <Paragraphs>170</Paragraphs>
  <Slides>27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Aptos</vt:lpstr>
      <vt:lpstr>Aptos Display</vt:lpstr>
      <vt:lpstr>Arial</vt:lpstr>
      <vt:lpstr>Cambria Math</vt:lpstr>
      <vt:lpstr>Courier New</vt:lpstr>
      <vt:lpstr>Symbol</vt:lpstr>
      <vt:lpstr>Verdana</vt:lpstr>
      <vt:lpstr>Office Theme</vt:lpstr>
      <vt:lpstr>MolFlow and SynRad development update</vt:lpstr>
      <vt:lpstr>MolFlow in one slide</vt:lpstr>
      <vt:lpstr>Today: 5 new functions</vt:lpstr>
      <vt:lpstr>PowerPoint Presentation</vt:lpstr>
      <vt:lpstr>MolFlow for sputtering simulations</vt:lpstr>
      <vt:lpstr>Collision between two particles</vt:lpstr>
      <vt:lpstr>PowerPoint Presentation</vt:lpstr>
      <vt:lpstr>PowerPoint Presentation</vt:lpstr>
      <vt:lpstr>PowerPoint Presentation</vt:lpstr>
      <vt:lpstr>Water vapor sticking</vt:lpstr>
      <vt:lpstr>Time-dependent mode in MolFlow</vt:lpstr>
      <vt:lpstr>New features</vt:lpstr>
      <vt:lpstr>Particle balance example</vt:lpstr>
      <vt:lpstr>Automation with MolFlow</vt:lpstr>
      <vt:lpstr>Python XML interface</vt:lpstr>
      <vt:lpstr>Published as Python module or Jupyter notebook</vt:lpstr>
      <vt:lpstr>Examples</vt:lpstr>
      <vt:lpstr>PowerPoint Presentation</vt:lpstr>
      <vt:lpstr>Rich facet and vertex movement</vt:lpstr>
      <vt:lpstr>Rich facet and vertex movement</vt:lpstr>
      <vt:lpstr>Rich facet and vertex movement</vt:lpstr>
      <vt:lpstr>Rich facet and vertex movement – a simple demo</vt:lpstr>
      <vt:lpstr>Rich facet and vertex movement – FCCee demo</vt:lpstr>
      <vt:lpstr>New feature – extracting data along a path</vt:lpstr>
      <vt:lpstr>New feature – extracting data along a path</vt:lpstr>
      <vt:lpstr>Extracting data along a path – a preview</vt:lpstr>
      <vt:lpstr>Extracting data along a path – an important use case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Marton Ady</dc:creator>
  <cp:lastModifiedBy>Marton Ady</cp:lastModifiedBy>
  <cp:revision>19</cp:revision>
  <dcterms:created xsi:type="dcterms:W3CDTF">2025-02-24T14:30:38Z</dcterms:created>
  <dcterms:modified xsi:type="dcterms:W3CDTF">2025-02-25T09:00:24Z</dcterms:modified>
</cp:coreProperties>
</file>