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409" r:id="rId6"/>
    <p:sldId id="393" r:id="rId7"/>
    <p:sldId id="396" r:id="rId8"/>
    <p:sldId id="397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288" r:id="rId19"/>
    <p:sldId id="41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0FF"/>
    <a:srgbClr val="D5EBF2"/>
    <a:srgbClr val="F8DEAF"/>
    <a:srgbClr val="00B050"/>
    <a:srgbClr val="C04F15"/>
    <a:srgbClr val="0033A0"/>
    <a:srgbClr val="328E79"/>
    <a:srgbClr val="80AEB8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FB13F3-9293-41B6-AD7A-E6C11515D046}" v="217" dt="2025-02-24T17:40:55.76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96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25/02/2025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6EDEC-2B10-D17A-CB64-261AB51F1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B6BDD0-4B6C-A31F-0BA1-4748241013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964C8A-A36E-240B-0997-FA4850165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C61CA4-A924-7560-DDF8-2141320782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79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30C17-8B6E-112E-4098-AD07603DD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148C3A-5225-BA78-DFF3-120C6621A7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E6B810-7367-8AAA-F825-6D0468C0A9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D7F5-3790-18EC-3D45-F4D5B1EBE4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0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72FAF-DB85-63CE-DA60-83C1855A2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5B05FA-F61F-214E-5ACC-6FCA97AD00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CE5330-56D8-7E53-7EAA-21C6B0F27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C072E-BED5-68C9-AC5E-4AC354FD6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9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3DF5D-E993-525C-1EE6-FA05C2C26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48FB8C-0BD2-5BA4-8882-89C4389AFF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9704B8-CBD8-9E43-6D9C-1C1BF235B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C6A25-EF41-29FA-3235-FFDA31920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09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DF998-F3E3-5533-4323-EEE46FEB1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C35AA4-5D24-EE69-36FC-E8A94C9949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91FFCC-1B99-A52D-2033-17E983197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CC378-F01F-5728-FA12-8BD2F3F12A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54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51875-C238-6D60-7764-338B9C9B9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E39C80-27D9-FC03-B642-EF4E6E850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C29691-B6C0-BD51-6C44-951063AC3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E6590-6CEC-0906-4E65-AE1E4ED0FD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04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B51C5-CF72-543E-96DC-1240D9E44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83F8B-3C03-9904-6D4C-0263DAE415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3A17CC-1EC4-A692-8CE1-778788A24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E998F-B057-5F5C-27C1-3C627FC2E2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75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896A9-4D6B-62C1-784F-428687D33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2A4229-077D-A630-5CEF-2ECCCB40C8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1B39CB-1D18-6976-2701-877269A002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58444-40C1-9964-D036-862E8CD1E5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19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35BCD-9459-C157-ADFE-E2EE77853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D034DC-08AC-1F7B-B02D-25F0F6390E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F68BCD-60CE-B0D9-3B10-20993BFF2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1AC3DA-8C32-D711-87BF-5657CFDF23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65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005E7-C8D5-4717-A826-53E0C6D79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E99796-405F-F288-6555-C9F049C055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9EA203-26F0-C47B-8627-39CA4683C3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895A6-61FA-8111-7DA4-4BA6F0D99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EB76C-47F5-8D0F-1914-2D13495F7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76EF1F-CD6D-DE0F-BAF2-3E38EBEDBB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3066CC-8078-7CB9-4259-68A190F782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4EFBB-5F8E-98DA-D96C-52E2BAE8DD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75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0EC16-9A85-C3BE-8DB6-EA3972F28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C9A971-C192-6EBC-6168-AFD49A642E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CD9F56-2586-D2DD-17DD-15603ED9E2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1BE6AE-2800-5B16-E75D-B789C3899B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47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8941-CB77-A63C-AFDA-3B09448AA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40C733-FF1C-C369-5B17-994BCFB2F7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A94B3C-CB5F-E528-BE4E-F22234981E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A482B-D477-B36B-74C5-9CFC4C671A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05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47A9E-600B-0D24-FE3F-6E825AF3E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EF6043-2610-41A7-5036-F354F01FE0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7AAB14-2AD9-A1A6-61BC-6C16DDACB1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E3BE1-E93D-028B-7285-D70D8391C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20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33015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859" y="621214"/>
            <a:ext cx="5004405" cy="20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8800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3rd Einstein Telescope annual meeting, Warsaw, 12-15 October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3rd Einstein Telescope annual meeting, Warsaw, 12-15 October 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GB"/>
              <a:t>Carlo Scarcia - Water outgassing rate &amp; adsorption isotherms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png"/><Relationship Id="rId11" Type="http://schemas.openxmlformats.org/officeDocument/2006/relationships/image" Target="../media/image18.png"/><Relationship Id="rId5" Type="http://schemas.openxmlformats.org/officeDocument/2006/relationships/image" Target="../media/image110.png"/><Relationship Id="rId10" Type="http://schemas.openxmlformats.org/officeDocument/2006/relationships/image" Target="../media/image17.png"/><Relationship Id="rId4" Type="http://schemas.openxmlformats.org/officeDocument/2006/relationships/image" Target="../media/image80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270.png"/><Relationship Id="rId7" Type="http://schemas.openxmlformats.org/officeDocument/2006/relationships/image" Target="../media/image3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0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861048"/>
            <a:ext cx="11376025" cy="432048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1A63A0"/>
                </a:solidFill>
                <a:latin typeface="Roboto" panose="020F0502020204030204" pitchFamily="2" charset="0"/>
              </a:rPr>
              <a:t>Water outgassing rate* &amp; adsorption isotherms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500" dirty="0"/>
              <a:t>Carlo Scarcia</a:t>
            </a:r>
          </a:p>
          <a:p>
            <a:pPr algn="l"/>
            <a:r>
              <a:rPr lang="en-US" sz="1300" dirty="0"/>
              <a:t>25.02.2025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A1E2D61-E06E-A872-498F-573F4A191BD6}"/>
              </a:ext>
            </a:extLst>
          </p:cNvPr>
          <p:cNvSpPr txBox="1">
            <a:spLocks/>
          </p:cNvSpPr>
          <p:nvPr/>
        </p:nvSpPr>
        <p:spPr>
          <a:xfrm>
            <a:off x="7752184" y="6113246"/>
            <a:ext cx="4248472" cy="4320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rgbClr val="1A63A0"/>
                </a:solidFill>
                <a:latin typeface="Roboto" panose="020F0502020204030204" pitchFamily="2" charset="0"/>
              </a:rPr>
              <a:t>*for a metallic surface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F93DA-880E-87CA-18C2-21F346D35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98920-AF80-A23D-2915-02B0F1A74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85F85-B4D2-0E5F-0DBF-50461A9BC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71849F5-C3DE-85AE-1401-1DE099B436AA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Example of application: the ET beam pipe vacuum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A44AC-0D21-53F6-5739-260647C046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-5500" b="-3756"/>
          <a:stretch/>
        </p:blipFill>
        <p:spPr>
          <a:xfrm>
            <a:off x="795130" y="1385901"/>
            <a:ext cx="4521273" cy="4199785"/>
          </a:xfrm>
          <a:custGeom>
            <a:avLst/>
            <a:gdLst>
              <a:gd name="connsiteX0" fmla="*/ 4350487 w 4589767"/>
              <a:gd name="connsiteY0" fmla="*/ 3517284 h 4263409"/>
              <a:gd name="connsiteX1" fmla="*/ 4589767 w 4589767"/>
              <a:gd name="connsiteY1" fmla="*/ 3517284 h 4263409"/>
              <a:gd name="connsiteX2" fmla="*/ 4589767 w 4589767"/>
              <a:gd name="connsiteY2" fmla="*/ 4263409 h 4263409"/>
              <a:gd name="connsiteX3" fmla="*/ 3256267 w 4589767"/>
              <a:gd name="connsiteY3" fmla="*/ 4263409 h 4263409"/>
              <a:gd name="connsiteX4" fmla="*/ 3256267 w 4589767"/>
              <a:gd name="connsiteY4" fmla="*/ 4109085 h 4263409"/>
              <a:gd name="connsiteX5" fmla="*/ 4350487 w 4589767"/>
              <a:gd name="connsiteY5" fmla="*/ 4109085 h 4263409"/>
              <a:gd name="connsiteX6" fmla="*/ 0 w 4589767"/>
              <a:gd name="connsiteY6" fmla="*/ 0 h 4263409"/>
              <a:gd name="connsiteX7" fmla="*/ 4350487 w 4589767"/>
              <a:gd name="connsiteY7" fmla="*/ 0 h 4263409"/>
              <a:gd name="connsiteX8" fmla="*/ 4350487 w 4589767"/>
              <a:gd name="connsiteY8" fmla="*/ 3517284 h 4263409"/>
              <a:gd name="connsiteX9" fmla="*/ 3256267 w 4589767"/>
              <a:gd name="connsiteY9" fmla="*/ 3517284 h 4263409"/>
              <a:gd name="connsiteX10" fmla="*/ 3256267 w 4589767"/>
              <a:gd name="connsiteY10" fmla="*/ 4109085 h 4263409"/>
              <a:gd name="connsiteX11" fmla="*/ 0 w 4589767"/>
              <a:gd name="connsiteY11" fmla="*/ 4109085 h 426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89767" h="4263409">
                <a:moveTo>
                  <a:pt x="4350487" y="3517284"/>
                </a:moveTo>
                <a:lnTo>
                  <a:pt x="4589767" y="3517284"/>
                </a:lnTo>
                <a:lnTo>
                  <a:pt x="4589767" y="4263409"/>
                </a:lnTo>
                <a:lnTo>
                  <a:pt x="3256267" y="4263409"/>
                </a:lnTo>
                <a:lnTo>
                  <a:pt x="3256267" y="4109085"/>
                </a:lnTo>
                <a:lnTo>
                  <a:pt x="4350487" y="4109085"/>
                </a:lnTo>
                <a:close/>
                <a:moveTo>
                  <a:pt x="0" y="0"/>
                </a:moveTo>
                <a:lnTo>
                  <a:pt x="4350487" y="0"/>
                </a:lnTo>
                <a:lnTo>
                  <a:pt x="4350487" y="3517284"/>
                </a:lnTo>
                <a:lnTo>
                  <a:pt x="3256267" y="3517284"/>
                </a:lnTo>
                <a:lnTo>
                  <a:pt x="3256267" y="4109085"/>
                </a:lnTo>
                <a:lnTo>
                  <a:pt x="0" y="4109085"/>
                </a:lnTo>
                <a:close/>
              </a:path>
            </a:pathLst>
          </a:cu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E693C90-23CB-10B0-F6AC-C601577C68EF}"/>
              </a:ext>
            </a:extLst>
          </p:cNvPr>
          <p:cNvGrpSpPr/>
          <p:nvPr/>
        </p:nvGrpSpPr>
        <p:grpSpPr>
          <a:xfrm>
            <a:off x="7267528" y="2564905"/>
            <a:ext cx="4521272" cy="873938"/>
            <a:chOff x="6271419" y="3390189"/>
            <a:chExt cx="4521272" cy="993696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A2E2AD3-46A4-E708-4EF9-5BD720D8D7D6}"/>
                </a:ext>
              </a:extLst>
            </p:cNvPr>
            <p:cNvSpPr/>
            <p:nvPr/>
          </p:nvSpPr>
          <p:spPr>
            <a:xfrm>
              <a:off x="6271419" y="3390189"/>
              <a:ext cx="4521272" cy="993696"/>
            </a:xfrm>
            <a:prstGeom prst="roundRect">
              <a:avLst>
                <a:gd name="adj" fmla="val 7964"/>
              </a:avLst>
            </a:prstGeom>
            <a:solidFill>
              <a:srgbClr val="03AD8D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/>
                <a:t>Partial pressure requirements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7B868D7C-572B-60DC-02A7-0595258A3F1C}"/>
                </a:ext>
              </a:extLst>
            </p:cNvPr>
            <p:cNvSpPr/>
            <p:nvPr/>
          </p:nvSpPr>
          <p:spPr>
            <a:xfrm>
              <a:off x="6463146" y="3827373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3AD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P (H</a:t>
              </a:r>
              <a:r>
                <a:rPr lang="en-GB" sz="1800" baseline="-25000" dirty="0">
                  <a:solidFill>
                    <a:schemeClr val="bg2">
                      <a:lumMod val="10000"/>
                    </a:schemeClr>
                  </a:solidFill>
                </a:rPr>
                <a:t>2</a:t>
              </a:r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O) ≈ 10</a:t>
              </a:r>
              <a:r>
                <a:rPr lang="en-GB" sz="1800" baseline="30000" dirty="0">
                  <a:solidFill>
                    <a:schemeClr val="bg2">
                      <a:lumMod val="10000"/>
                    </a:schemeClr>
                  </a:solidFill>
                </a:rPr>
                <a:t>-11</a:t>
              </a:r>
              <a:r>
                <a:rPr lang="en-GB" sz="1800" baseline="-2500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mbar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7216D9E-C4DB-6509-BB26-6C0C7BEC1455}"/>
              </a:ext>
            </a:extLst>
          </p:cNvPr>
          <p:cNvGrpSpPr/>
          <p:nvPr/>
        </p:nvGrpSpPr>
        <p:grpSpPr>
          <a:xfrm>
            <a:off x="5316403" y="980728"/>
            <a:ext cx="4521272" cy="1527143"/>
            <a:chOff x="6271419" y="2963421"/>
            <a:chExt cx="4521272" cy="1527143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CB302F7-EB34-60AD-9F2D-538DFA3D76A1}"/>
                </a:ext>
              </a:extLst>
            </p:cNvPr>
            <p:cNvSpPr/>
            <p:nvPr/>
          </p:nvSpPr>
          <p:spPr>
            <a:xfrm>
              <a:off x="6271419" y="2963421"/>
              <a:ext cx="4521272" cy="1527143"/>
            </a:xfrm>
            <a:prstGeom prst="roundRect">
              <a:avLst>
                <a:gd name="adj" fmla="val 7964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/>
                <a:t>Dimensions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2713116-E418-7E1F-20A9-98216E792D61}"/>
                </a:ext>
              </a:extLst>
            </p:cNvPr>
            <p:cNvSpPr/>
            <p:nvPr/>
          </p:nvSpPr>
          <p:spPr>
            <a:xfrm>
              <a:off x="6463146" y="3415888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b="1" dirty="0">
                  <a:solidFill>
                    <a:schemeClr val="bg2">
                      <a:lumMod val="10000"/>
                    </a:schemeClr>
                  </a:solidFill>
                </a:rPr>
                <a:t>Beampipe internal diameter: 1 m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73E1C9A-D97D-4D58-3251-40F6CFDCAE02}"/>
                </a:ext>
              </a:extLst>
            </p:cNvPr>
            <p:cNvSpPr/>
            <p:nvPr/>
          </p:nvSpPr>
          <p:spPr>
            <a:xfrm>
              <a:off x="6463146" y="3919944"/>
              <a:ext cx="4158760" cy="4267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>
                  <a:solidFill>
                    <a:schemeClr val="bg2">
                      <a:lumMod val="10000"/>
                    </a:schemeClr>
                  </a:solidFill>
                </a:rPr>
                <a:t>Total beampipe length: 120 km</a:t>
              </a:r>
              <a:endParaRPr lang="en-GB" sz="1800" b="1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F78EA4E-357C-6E6A-2877-680A3C8D7022}"/>
              </a:ext>
            </a:extLst>
          </p:cNvPr>
          <p:cNvSpPr txBox="1"/>
          <p:nvPr/>
        </p:nvSpPr>
        <p:spPr bwMode="auto">
          <a:xfrm>
            <a:off x="479376" y="5589240"/>
            <a:ext cx="4533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Source: ET design report update 2020 and XIII ET symposium (2023)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373CF21-31FD-36A7-1D83-F9B9B66CF62B}"/>
              </a:ext>
            </a:extLst>
          </p:cNvPr>
          <p:cNvGrpSpPr/>
          <p:nvPr/>
        </p:nvGrpSpPr>
        <p:grpSpPr>
          <a:xfrm>
            <a:off x="5316402" y="3495877"/>
            <a:ext cx="4884053" cy="2669427"/>
            <a:chOff x="5316402" y="3495877"/>
            <a:chExt cx="4884053" cy="2669427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1126A17-41B7-F1B7-C56D-05EE6698A247}"/>
                </a:ext>
              </a:extLst>
            </p:cNvPr>
            <p:cNvSpPr/>
            <p:nvPr/>
          </p:nvSpPr>
          <p:spPr>
            <a:xfrm>
              <a:off x="5316402" y="3495877"/>
              <a:ext cx="4884053" cy="2669427"/>
            </a:xfrm>
            <a:prstGeom prst="roundRect">
              <a:avLst>
                <a:gd name="adj" fmla="val 7964"/>
              </a:avLst>
            </a:prstGeom>
            <a:solidFill>
              <a:srgbClr val="7030A0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/>
                <a:t>Other requirements/characteristics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C489689-552B-8113-61D4-DFE151D2E9D6}"/>
                </a:ext>
              </a:extLst>
            </p:cNvPr>
            <p:cNvSpPr/>
            <p:nvPr/>
          </p:nvSpPr>
          <p:spPr>
            <a:xfrm>
              <a:off x="5515042" y="3951406"/>
              <a:ext cx="4486772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Bakeout via direct joule effect</a:t>
              </a:r>
              <a:endParaRPr lang="en-GB" sz="18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8C7A217-BEA5-3857-BF0F-154C5EDBD27F}"/>
                </a:ext>
              </a:extLst>
            </p:cNvPr>
            <p:cNvSpPr/>
            <p:nvPr/>
          </p:nvSpPr>
          <p:spPr>
            <a:xfrm>
              <a:off x="5515042" y="4378867"/>
              <a:ext cx="4486772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Max bakeouts: 1 every 50 years [req.]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66E0303C-5798-D7B0-92B9-35BBF6DF0F4C}"/>
                </a:ext>
              </a:extLst>
            </p:cNvPr>
            <p:cNvSpPr/>
            <p:nvPr/>
          </p:nvSpPr>
          <p:spPr>
            <a:xfrm>
              <a:off x="5515042" y="5661248"/>
              <a:ext cx="4486773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Material: Ferritic stainless steel (AISI 441)</a:t>
              </a: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9416EDE7-A219-D556-38D3-0D3B0B36B2EF}"/>
                </a:ext>
              </a:extLst>
            </p:cNvPr>
            <p:cNvSpPr/>
            <p:nvPr/>
          </p:nvSpPr>
          <p:spPr>
            <a:xfrm>
              <a:off x="5515042" y="5233789"/>
              <a:ext cx="4486772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Minimum sector length: 5 km</a:t>
              </a: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E1F15D42-AC9C-045B-245F-1D82B090DFBF}"/>
                </a:ext>
              </a:extLst>
            </p:cNvPr>
            <p:cNvSpPr/>
            <p:nvPr/>
          </p:nvSpPr>
          <p:spPr>
            <a:xfrm>
              <a:off x="5515042" y="4806328"/>
              <a:ext cx="4486772" cy="36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>
                  <a:solidFill>
                    <a:schemeClr val="bg2">
                      <a:lumMod val="10000"/>
                    </a:schemeClr>
                  </a:solidFill>
                </a:rPr>
                <a:t>Max bakeout temperature: 150</a:t>
              </a:r>
              <a:r>
                <a:rPr lang="en-GB" dirty="0">
                  <a:solidFill>
                    <a:schemeClr val="bg2">
                      <a:lumMod val="10000"/>
                    </a:schemeClr>
                  </a:solidFill>
                </a:rPr>
                <a:t>⁰C [~req.]</a:t>
              </a:r>
              <a:endParaRPr lang="en-GB" sz="18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978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73404-70B7-8AF8-4882-12A55E345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60BFD-9697-69E3-7354-7B331614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8CE9A-F207-A2D6-F085-E9C7EE463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E92BADD-0619-0DA6-B966-817AE6DA0F08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Example of application: the ET beam pipe vacuum design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E945809A-3806-30E5-1D97-43AB07A8FB4C}"/>
              </a:ext>
            </a:extLst>
          </p:cNvPr>
          <p:cNvSpPr/>
          <p:nvPr/>
        </p:nvSpPr>
        <p:spPr>
          <a:xfrm rot="16200000">
            <a:off x="5677597" y="2948438"/>
            <a:ext cx="1146875" cy="1232707"/>
          </a:xfrm>
          <a:prstGeom prst="downArrow">
            <a:avLst>
              <a:gd name="adj1" fmla="val 60131"/>
              <a:gd name="adj2" fmla="val 77335"/>
            </a:avLst>
          </a:prstGeom>
          <a:solidFill>
            <a:schemeClr val="tx2">
              <a:lumMod val="25000"/>
              <a:lumOff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86899F-6C5D-D9FE-6F9F-36981C8A40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70014" y="1807732"/>
            <a:ext cx="5110923" cy="35141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5F6295-6680-248E-D7FD-FDEF2B1B1D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7987" y="1949043"/>
            <a:ext cx="5114306" cy="33806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C007F5-74E0-324E-3118-A35B6F6B429F}"/>
              </a:ext>
            </a:extLst>
          </p:cNvPr>
          <p:cNvSpPr txBox="1"/>
          <p:nvPr/>
        </p:nvSpPr>
        <p:spPr>
          <a:xfrm>
            <a:off x="5324615" y="2096016"/>
            <a:ext cx="153339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O binding energy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&amp;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coverage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F2812597-7990-5B27-4C97-9CEF6C8175FC}"/>
              </a:ext>
            </a:extLst>
          </p:cNvPr>
          <p:cNvSpPr txBox="1">
            <a:spLocks/>
          </p:cNvSpPr>
          <p:nvPr/>
        </p:nvSpPr>
        <p:spPr bwMode="auto">
          <a:xfrm>
            <a:off x="407987" y="876614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AISI 441 H</a:t>
            </a:r>
            <a:r>
              <a:rPr lang="en-GB" sz="2400" baseline="-25000" dirty="0"/>
              <a:t>2</a:t>
            </a:r>
            <a:r>
              <a:rPr lang="en-GB" sz="2400" dirty="0"/>
              <a:t>O partial pressure modelling with Temkin isotherm</a:t>
            </a:r>
          </a:p>
        </p:txBody>
      </p:sp>
    </p:spTree>
    <p:extLst>
      <p:ext uri="{BB962C8B-B14F-4D97-AF65-F5344CB8AC3E}">
        <p14:creationId xmlns:p14="http://schemas.microsoft.com/office/powerpoint/2010/main" val="4261444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74DE6-627F-9FE4-E0B8-D6B02AEE7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D20AA-A2B8-BA5A-D757-8CE77D0AD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71678-9C33-F060-17D5-E070BFABC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1C42883-8BA7-AF6E-4720-F6512C8DC0D1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Example of application: the ET beam pipe vacuum design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B2904F7-99B4-4FAE-AACD-404C15520F1C}"/>
              </a:ext>
            </a:extLst>
          </p:cNvPr>
          <p:cNvSpPr txBox="1">
            <a:spLocks/>
          </p:cNvSpPr>
          <p:nvPr/>
        </p:nvSpPr>
        <p:spPr bwMode="auto">
          <a:xfrm>
            <a:off x="407987" y="876614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Simulation of H</a:t>
            </a:r>
            <a:r>
              <a:rPr lang="en-GB" sz="2400" baseline="-25000" dirty="0"/>
              <a:t>2</a:t>
            </a:r>
            <a:r>
              <a:rPr lang="en-GB" sz="2400" dirty="0"/>
              <a:t>O partial pressure after bakeout and insulation optimisation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7ED978-9952-B8D9-26E2-2494159E6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6" y="1652849"/>
            <a:ext cx="6152256" cy="42090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4D3738-98C7-233F-3FEF-7F9EF0DE5F9F}"/>
              </a:ext>
            </a:extLst>
          </p:cNvPr>
          <p:cNvSpPr txBox="1"/>
          <p:nvPr/>
        </p:nvSpPr>
        <p:spPr>
          <a:xfrm>
            <a:off x="983432" y="5796853"/>
            <a:ext cx="4906699" cy="26161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Pumps distribution:1 Turbomolecular pump (700 l/s nominal) every 2000 m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C91BF4-989A-5F55-DC2A-7A62F1088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498" y="1700808"/>
            <a:ext cx="5773726" cy="37534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ACB18D3-B723-381E-1DF0-4A2F149C105A}"/>
              </a:ext>
            </a:extLst>
          </p:cNvPr>
          <p:cNvSpPr txBox="1"/>
          <p:nvPr/>
        </p:nvSpPr>
        <p:spPr>
          <a:xfrm>
            <a:off x="6733916" y="5581675"/>
            <a:ext cx="4906699" cy="52322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Electricity cost per 5 km sector in function of T, duration and insulation thickness (mineral wool)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10230-8052-E1EB-4B12-9B7C30E6D095}"/>
              </a:ext>
            </a:extLst>
          </p:cNvPr>
          <p:cNvSpPr txBox="1"/>
          <p:nvPr/>
        </p:nvSpPr>
        <p:spPr>
          <a:xfrm>
            <a:off x="1820793" y="1522044"/>
            <a:ext cx="3231976" cy="26161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sz="11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O pressure after bakeout between two pumps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26EC8A1-0455-CBF4-19AF-BC99C47AB738}"/>
              </a:ext>
            </a:extLst>
          </p:cNvPr>
          <p:cNvSpPr/>
          <p:nvPr/>
        </p:nvSpPr>
        <p:spPr>
          <a:xfrm>
            <a:off x="3802380" y="1836420"/>
            <a:ext cx="2232660" cy="3108960"/>
          </a:xfrm>
          <a:custGeom>
            <a:avLst/>
            <a:gdLst>
              <a:gd name="connsiteX0" fmla="*/ 2232660 w 2232660"/>
              <a:gd name="connsiteY0" fmla="*/ 7620 h 3108960"/>
              <a:gd name="connsiteX1" fmla="*/ 2232660 w 2232660"/>
              <a:gd name="connsiteY1" fmla="*/ 7620 h 3108960"/>
              <a:gd name="connsiteX2" fmla="*/ 0 w 2232660"/>
              <a:gd name="connsiteY2" fmla="*/ 0 h 3108960"/>
              <a:gd name="connsiteX3" fmla="*/ 0 w 2232660"/>
              <a:gd name="connsiteY3" fmla="*/ 15240 h 3108960"/>
              <a:gd name="connsiteX4" fmla="*/ 266700 w 2232660"/>
              <a:gd name="connsiteY4" fmla="*/ 975360 h 3108960"/>
              <a:gd name="connsiteX5" fmla="*/ 502920 w 2232660"/>
              <a:gd name="connsiteY5" fmla="*/ 1485900 h 3108960"/>
              <a:gd name="connsiteX6" fmla="*/ 883920 w 2232660"/>
              <a:gd name="connsiteY6" fmla="*/ 2133600 h 3108960"/>
              <a:gd name="connsiteX7" fmla="*/ 1333500 w 2232660"/>
              <a:gd name="connsiteY7" fmla="*/ 2621280 h 3108960"/>
              <a:gd name="connsiteX8" fmla="*/ 1737360 w 2232660"/>
              <a:gd name="connsiteY8" fmla="*/ 2887980 h 3108960"/>
              <a:gd name="connsiteX9" fmla="*/ 2225040 w 2232660"/>
              <a:gd name="connsiteY9" fmla="*/ 3108960 h 3108960"/>
              <a:gd name="connsiteX10" fmla="*/ 2232660 w 2232660"/>
              <a:gd name="connsiteY10" fmla="*/ 7620 h 310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32660" h="3108960">
                <a:moveTo>
                  <a:pt x="2232660" y="7620"/>
                </a:moveTo>
                <a:lnTo>
                  <a:pt x="2232660" y="7620"/>
                </a:lnTo>
                <a:lnTo>
                  <a:pt x="0" y="0"/>
                </a:lnTo>
                <a:lnTo>
                  <a:pt x="0" y="15240"/>
                </a:lnTo>
                <a:lnTo>
                  <a:pt x="266700" y="975360"/>
                </a:lnTo>
                <a:lnTo>
                  <a:pt x="502920" y="1485900"/>
                </a:lnTo>
                <a:lnTo>
                  <a:pt x="883920" y="2133600"/>
                </a:lnTo>
                <a:lnTo>
                  <a:pt x="1333500" y="2621280"/>
                </a:lnTo>
                <a:lnTo>
                  <a:pt x="1737360" y="2887980"/>
                </a:lnTo>
                <a:lnTo>
                  <a:pt x="2225040" y="3108960"/>
                </a:lnTo>
                <a:lnTo>
                  <a:pt x="2232660" y="7620"/>
                </a:lnTo>
                <a:close/>
              </a:path>
            </a:pathLst>
          </a:custGeom>
          <a:solidFill>
            <a:srgbClr val="00B050">
              <a:alpha val="48000"/>
            </a:srgbClr>
          </a:solidFill>
          <a:ln w="476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29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61314-E710-64C3-5FE6-8A73F4F0E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C97E9-D8C0-A434-161A-0C10339F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AFE34-F2AF-C6CA-B66F-41BE16F2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1F14E09D-F0CA-0D5F-7FD0-7658E2953582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Conclusions and considerations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D99568D-1A49-1EEF-F6F9-A5951D45C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89" y="1052736"/>
            <a:ext cx="11376024" cy="4608512"/>
          </a:xfrm>
        </p:spPr>
        <p:txBody>
          <a:bodyPr>
            <a:no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Simple first principles can get very close prediction of the water outgassing rate evolution.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With a simple 0D quasi-equilibrium modelling we can model water outgassing behaviour of materials and vacuum systems at room temperature and during bakeout.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/>
              <a:t>The discussed approach can be extended to 1D, 2D and 3D cases. For other applications, cryo-sorption (ice formation) and dynamic vacuum (change in pumping speed, vacuum accumulation) a more refined approach must be used for a better modelling.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srgbClr val="FF0000"/>
                </a:solidFill>
              </a:rPr>
              <a:t>NOTE: the adsorption isotherms are a sandbox, their use without a proper experimental confirmation and reasoned evaluation might be highly misleading. Please use them wisely.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982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2422B-B907-59A8-C821-215F991B2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0730B-5307-527D-FDD1-58169825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7D53C-9942-1CBD-C9E4-C2FD76BF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D5174ED-D770-F166-75CE-BDF46755A74A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Future developments (?)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567716-5DAC-FCE8-FB69-6BB6E348DF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9054" y="1110951"/>
            <a:ext cx="5506573" cy="38302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0AF215-CFE5-680C-DFE0-ABBD4EDC5311}"/>
              </a:ext>
            </a:extLst>
          </p:cNvPr>
          <p:cNvSpPr txBox="1"/>
          <p:nvPr/>
        </p:nvSpPr>
        <p:spPr>
          <a:xfrm>
            <a:off x="1267043" y="4972215"/>
            <a:ext cx="403244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sz="1400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O binding energy &amp;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coverage extraction from small samples via TPD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(useful for coatings characterisations)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BD27ED-9454-4DEC-6336-470E7023A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096" y="1335309"/>
            <a:ext cx="4315771" cy="33815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5AFCEB-60AF-0318-4752-C7FA056A2DF0}"/>
              </a:ext>
            </a:extLst>
          </p:cNvPr>
          <p:cNvSpPr txBox="1"/>
          <p:nvPr/>
        </p:nvSpPr>
        <p:spPr>
          <a:xfrm>
            <a:off x="7101757" y="4967201"/>
            <a:ext cx="403244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Molflow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+ / COST implemented isotherm to simulate water outgassing in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Molflow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+</a:t>
            </a:r>
          </a:p>
          <a:p>
            <a:pPr algn="ctr"/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(Lindquist Henriksen – Ady – Kersevan - Scarcia)</a:t>
            </a:r>
          </a:p>
        </p:txBody>
      </p:sp>
    </p:spTree>
    <p:extLst>
      <p:ext uri="{BB962C8B-B14F-4D97-AF65-F5344CB8AC3E}">
        <p14:creationId xmlns:p14="http://schemas.microsoft.com/office/powerpoint/2010/main" val="3509140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D506E-B347-249B-85F5-3979160C5494}"/>
              </a:ext>
            </a:extLst>
          </p:cNvPr>
          <p:cNvSpPr txBox="1">
            <a:spLocks/>
          </p:cNvSpPr>
          <p:nvPr/>
        </p:nvSpPr>
        <p:spPr>
          <a:xfrm>
            <a:off x="409155" y="1700808"/>
            <a:ext cx="11376025" cy="28803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600" dirty="0">
                <a:solidFill>
                  <a:srgbClr val="1A63A0"/>
                </a:solidFill>
                <a:latin typeface="Roboto" panose="020F0502020204030204" pitchFamily="2" charset="0"/>
              </a:rPr>
              <a:t>Thank you for you attention</a:t>
            </a:r>
          </a:p>
          <a:p>
            <a:pPr algn="ctr"/>
            <a:endParaRPr lang="en-GB" sz="1400" dirty="0">
              <a:solidFill>
                <a:srgbClr val="1A63A0"/>
              </a:solidFill>
              <a:latin typeface="Roboto" panose="020F0502020204030204" pitchFamily="2" charset="0"/>
            </a:endParaRPr>
          </a:p>
          <a:p>
            <a:pPr algn="ctr"/>
            <a:r>
              <a:rPr lang="en-GB" sz="2400" dirty="0">
                <a:solidFill>
                  <a:srgbClr val="1A63A0"/>
                </a:solidFill>
                <a:latin typeface="Roboto" panose="020F0502020204030204" pitchFamily="2" charset="0"/>
              </a:rPr>
              <a:t>A special thanks goes to Jose Antonio Ferreira Somoza for the instructive talks and having introduced me to </a:t>
            </a:r>
            <a:r>
              <a:rPr lang="en-GB" sz="2400">
                <a:solidFill>
                  <a:srgbClr val="1A63A0"/>
                </a:solidFill>
                <a:latin typeface="Roboto" panose="020F0502020204030204" pitchFamily="2" charset="0"/>
              </a:rPr>
              <a:t>the topic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970EB2-11FE-55DB-242D-DF1EC7103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8194C-082C-38B7-F449-25DF9FBB1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16AD4-823D-7F54-DC19-231DBB62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8790EFBA-CB2B-9C98-2222-EE7E1C8F0D51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232629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References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59E5A23C-74EB-2574-D00C-BEBCF1507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968552"/>
          </a:xfrm>
        </p:spPr>
        <p:txBody>
          <a:bodyPr>
            <a:noAutofit/>
          </a:bodyPr>
          <a:lstStyle/>
          <a:p>
            <a:pPr marL="538163" indent="-538163">
              <a:lnSpc>
                <a:spcPct val="100000"/>
              </a:lnSpc>
            </a:pPr>
            <a:r>
              <a:rPr lang="en-GB" b="0" dirty="0"/>
              <a:t>[1]	Jr. D. </a:t>
            </a:r>
            <a:r>
              <a:rPr lang="en-GB" b="0" dirty="0" err="1"/>
              <a:t>Edwards,J</a:t>
            </a:r>
            <a:r>
              <a:rPr lang="en-GB" b="0" dirty="0"/>
              <a:t>. Vac. Sci. Technol. 14 (1977) 606–610.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[2] 	D. Edwards Jr., J. Vac. Sci. Technol. 14 (1977) 1030–1032.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[3]	L. Ter Minassian-</a:t>
            </a:r>
            <a:r>
              <a:rPr lang="en-GB" b="0" dirty="0" err="1"/>
              <a:t>Saraga</a:t>
            </a:r>
            <a:r>
              <a:rPr lang="en-GB" b="0" dirty="0"/>
              <a:t>, Pure and Applied Chemistry 66.8 (1994),1667–1738.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[4]	M. Li and H. F. Dylla, J. Vac. Sci. Tech. A 11 (1993), 1702–1707.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[6]	G. </a:t>
            </a:r>
            <a:r>
              <a:rPr lang="en-GB" b="0" dirty="0" err="1"/>
              <a:t>Horikoshi</a:t>
            </a:r>
            <a:r>
              <a:rPr lang="en-GB" b="0" dirty="0"/>
              <a:t>, J. Vac. Sci. Technol. A 5 (1987) 2501–2506.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[7]	K. Kanazawa, J. Vac. Sci. Technol. A 7 (1989) 3361–3370.</a:t>
            </a:r>
          </a:p>
          <a:p>
            <a:pPr marL="538163" indent="-538163">
              <a:lnSpc>
                <a:spcPct val="100000"/>
              </a:lnSpc>
            </a:pPr>
            <a:r>
              <a:rPr lang="en-GB" b="0" dirty="0"/>
              <a:t>[8]	P.A. Redhead, J. Vac. Sci. Technol. Vac. Surf. Films 13 (1995) 467.</a:t>
            </a:r>
          </a:p>
          <a:p>
            <a:pPr>
              <a:lnSpc>
                <a:spcPct val="100000"/>
              </a:lnSpc>
            </a:pPr>
            <a:endParaRPr lang="en-GB" b="0" dirty="0"/>
          </a:p>
          <a:p>
            <a:pPr>
              <a:lnSpc>
                <a:spcPct val="100000"/>
              </a:lnSpc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1378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C432E-166E-0FC4-2860-FFEEE3134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06C2D-80EC-6BD1-B2B2-A6276B7F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157FE-88C5-E65A-B6DE-8EC6B82D0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B0F27BF0-A54E-5490-1458-791A0B950136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423496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Glossary</a:t>
            </a:r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4075EBB6-0635-8958-D090-D68367B3D7C0}"/>
              </a:ext>
            </a:extLst>
          </p:cNvPr>
          <p:cNvGrpSpPr/>
          <p:nvPr/>
        </p:nvGrpSpPr>
        <p:grpSpPr>
          <a:xfrm>
            <a:off x="498291" y="1107622"/>
            <a:ext cx="10423496" cy="579549"/>
            <a:chOff x="529087" y="795837"/>
            <a:chExt cx="10423496" cy="5795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0" name="Title 3">
                  <a:extLst>
                    <a:ext uri="{FF2B5EF4-FFF2-40B4-BE49-F238E27FC236}">
                      <a16:creationId xmlns:a16="http://schemas.microsoft.com/office/drawing/2014/main" id="{5CDDF131-08E6-075D-E8BA-C0671ACD212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29087" y="795837"/>
                  <a:ext cx="10423496" cy="466666"/>
                </a:xfrm>
                <a:prstGeom prst="rect">
                  <a:avLst/>
                </a:prstGeom>
              </p:spPr>
              <p:txBody>
                <a:bodyPr vert="horz" lIns="0" tIns="0" rIns="0" bIns="0" rtlCol="0" anchor="ctr" anchorCtr="0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3600" b="1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r>
                    <a:rPr lang="en-US" sz="1800" dirty="0"/>
                    <a:t>Coverage (</a:t>
                  </a:r>
                  <a14:m>
                    <m:oMath xmlns:m="http://schemas.openxmlformats.org/officeDocument/2006/math"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a14:m>
                  <a:r>
                    <a:rPr lang="en-US" sz="1800" dirty="0"/>
                    <a:t>): </a:t>
                  </a:r>
                  <a:r>
                    <a:rPr lang="en-US" sz="1800" b="0" dirty="0">
                      <a:solidFill>
                        <a:schemeClr val="bg2">
                          <a:lumMod val="10000"/>
                        </a:schemeClr>
                      </a:solidFill>
                    </a:rPr>
                    <a:t>Ratio between occupied sites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r>
                    <a:rPr lang="en-US" sz="1800" b="0" dirty="0">
                      <a:solidFill>
                        <a:schemeClr val="bg2">
                          <a:lumMod val="10000"/>
                        </a:schemeClr>
                      </a:solidFill>
                    </a:rPr>
                    <a:t>) and total amount of sites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a14:m>
                  <a:r>
                    <a:rPr lang="en-US" sz="1800" b="0" dirty="0">
                      <a:solidFill>
                        <a:schemeClr val="bg2">
                          <a:lumMod val="10000"/>
                        </a:schemeClr>
                      </a:solidFill>
                    </a:rPr>
                    <a:t>) available on a surface.</a:t>
                  </a:r>
                </a:p>
                <a:p>
                  <a:r>
                    <a:rPr lang="en-US" sz="1800" b="0" dirty="0">
                      <a:solidFill>
                        <a:schemeClr val="bg2">
                          <a:lumMod val="10000"/>
                        </a:schemeClr>
                      </a:solidFill>
                    </a:rPr>
                    <a:t>	          </a:t>
                  </a:r>
                  <a14:m>
                    <m:oMath xmlns:m="http://schemas.openxmlformats.org/officeDocument/2006/math">
                      <m:r>
                        <a:rPr lang="en-GB" sz="1800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</m:t>
                      </m:r>
                      <m:r>
                        <a:rPr lang="en-GB" sz="1800" b="1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</m:t>
                      </m:r>
                      <m:r>
                        <a:rPr lang="en-US" sz="1800" b="0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8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18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</m:t>
                      </m:r>
                    </m:oMath>
                  </a14:m>
                  <a:endParaRPr lang="en-US" sz="3200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0" name="Title 3">
                  <a:extLst>
                    <a:ext uri="{FF2B5EF4-FFF2-40B4-BE49-F238E27FC236}">
                      <a16:creationId xmlns:a16="http://schemas.microsoft.com/office/drawing/2014/main" id="{5CDDF131-08E6-075D-E8BA-C0671ACD21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087" y="795837"/>
                  <a:ext cx="10423496" cy="466666"/>
                </a:xfrm>
                <a:prstGeom prst="rect">
                  <a:avLst/>
                </a:prstGeom>
                <a:blipFill>
                  <a:blip r:embed="rId3"/>
                  <a:stretch>
                    <a:fillRect l="-1404" t="-26316" r="-1228" b="-118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1" name="Title 3">
              <a:extLst>
                <a:ext uri="{FF2B5EF4-FFF2-40B4-BE49-F238E27FC236}">
                  <a16:creationId xmlns:a16="http://schemas.microsoft.com/office/drawing/2014/main" id="{74746CDB-7F9D-178C-77B7-53D02139D3CF}"/>
                </a:ext>
              </a:extLst>
            </p:cNvPr>
            <p:cNvSpPr txBox="1">
              <a:spLocks/>
            </p:cNvSpPr>
            <p:nvPr/>
          </p:nvSpPr>
          <p:spPr>
            <a:xfrm>
              <a:off x="2279576" y="908720"/>
              <a:ext cx="1626817" cy="466666"/>
            </a:xfrm>
            <a:prstGeom prst="rect">
              <a:avLst/>
            </a:prstGeom>
          </p:spPr>
          <p:txBody>
            <a:bodyPr vert="horz" lIns="0" tIns="0" rIns="0" bIns="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0" dirty="0">
                  <a:solidFill>
                    <a:schemeClr val="bg2">
                      <a:lumMod val="10000"/>
                    </a:schemeClr>
                  </a:solidFill>
                </a:rPr>
                <a:t>(empty surface)</a:t>
              </a:r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D13892CF-260F-63B4-D576-AC9B2773263E}"/>
                </a:ext>
              </a:extLst>
            </p:cNvPr>
            <p:cNvSpPr txBox="1"/>
            <p:nvPr/>
          </p:nvSpPr>
          <p:spPr>
            <a:xfrm>
              <a:off x="4703656" y="957387"/>
              <a:ext cx="14643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0" dirty="0">
                  <a:solidFill>
                    <a:schemeClr val="bg2">
                      <a:lumMod val="10000"/>
                    </a:schemeClr>
                  </a:solidFill>
                </a:rPr>
                <a:t>(full surface)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5" name="Title 3">
                <a:extLst>
                  <a:ext uri="{FF2B5EF4-FFF2-40B4-BE49-F238E27FC236}">
                    <a16:creationId xmlns:a16="http://schemas.microsoft.com/office/drawing/2014/main" id="{F30574F7-C77C-23B1-10A7-47DCFC596C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8291" y="1716643"/>
                <a:ext cx="11240541" cy="466666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/>
                  <a:t>Sticking coefficient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sz="1800" dirty="0"/>
                  <a:t>): </a:t>
                </a:r>
                <a:r>
                  <a:rPr lang="en-GB" sz="1800" b="0" dirty="0">
                    <a:solidFill>
                      <a:schemeClr val="bg2">
                        <a:lumMod val="10000"/>
                      </a:schemeClr>
                    </a:solidFill>
                  </a:rPr>
                  <a:t>probability of the surface to capture an impinging molecule (0 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GB" sz="18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sz="18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1).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15" name="Title 3">
                <a:extLst>
                  <a:ext uri="{FF2B5EF4-FFF2-40B4-BE49-F238E27FC236}">
                    <a16:creationId xmlns:a16="http://schemas.microsoft.com/office/drawing/2014/main" id="{F30574F7-C77C-23B1-10A7-47DCFC596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91" y="1716643"/>
                <a:ext cx="11240541" cy="466666"/>
              </a:xfrm>
              <a:prstGeom prst="rect">
                <a:avLst/>
              </a:prstGeom>
              <a:blipFill>
                <a:blip r:embed="rId4"/>
                <a:stretch>
                  <a:fillRect l="-1302" b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Title 3">
            <a:extLst>
              <a:ext uri="{FF2B5EF4-FFF2-40B4-BE49-F238E27FC236}">
                <a16:creationId xmlns:a16="http://schemas.microsoft.com/office/drawing/2014/main" id="{54312721-7A2D-CC08-CB52-7C16879F9C05}"/>
              </a:ext>
            </a:extLst>
          </p:cNvPr>
          <p:cNvSpPr txBox="1">
            <a:spLocks/>
          </p:cNvSpPr>
          <p:nvPr/>
        </p:nvSpPr>
        <p:spPr>
          <a:xfrm>
            <a:off x="521317" y="4004429"/>
            <a:ext cx="6491621" cy="93673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Adsorption isotherm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: is a mathematical function that defines the relationship between the concentration of solute (water vapour) molecules in two phases (gas and solid) at the interface of the phases (surface), at constant temperature.</a:t>
            </a:r>
            <a:endParaRPr lang="en-US" sz="1800" b="0" dirty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itle 3">
                <a:extLst>
                  <a:ext uri="{FF2B5EF4-FFF2-40B4-BE49-F238E27FC236}">
                    <a16:creationId xmlns:a16="http://schemas.microsoft.com/office/drawing/2014/main" id="{10D21404-4CA4-248A-E9C6-F4A221DBD5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8291" y="2212781"/>
                <a:ext cx="11240541" cy="466666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/>
                  <a:t>Binding energy (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800" dirty="0"/>
                  <a:t>): 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energy of the bond between the water </a:t>
                </a:r>
                <a:r>
                  <a:rPr lang="en-US" sz="1800" b="0" dirty="0" err="1">
                    <a:solidFill>
                      <a:schemeClr val="bg2">
                        <a:lumMod val="10000"/>
                      </a:schemeClr>
                    </a:solidFill>
                  </a:rPr>
                  <a:t>vapour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molecule and the surface</a:t>
                </a:r>
                <a:r>
                  <a:rPr lang="en-US" sz="1800" dirty="0"/>
                  <a:t>.</a:t>
                </a:r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3" name="Title 3">
                <a:extLst>
                  <a:ext uri="{FF2B5EF4-FFF2-40B4-BE49-F238E27FC236}">
                    <a16:creationId xmlns:a16="http://schemas.microsoft.com/office/drawing/2014/main" id="{10D21404-4CA4-248A-E9C6-F4A221DBD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91" y="2212781"/>
                <a:ext cx="11240541" cy="466666"/>
              </a:xfrm>
              <a:prstGeom prst="rect">
                <a:avLst/>
              </a:prstGeom>
              <a:blipFill>
                <a:blip r:embed="rId5"/>
                <a:stretch>
                  <a:fillRect l="-1302" b="-7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73">
            <a:extLst>
              <a:ext uri="{FF2B5EF4-FFF2-40B4-BE49-F238E27FC236}">
                <a16:creationId xmlns:a16="http://schemas.microsoft.com/office/drawing/2014/main" id="{9216BE88-90BB-9738-85D3-E9C4BB5961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0500" y="3789040"/>
            <a:ext cx="4314506" cy="23221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itle 3">
                <a:extLst>
                  <a:ext uri="{FF2B5EF4-FFF2-40B4-BE49-F238E27FC236}">
                    <a16:creationId xmlns:a16="http://schemas.microsoft.com/office/drawing/2014/main" id="{2C32DCDC-F760-50D5-C060-6CCF289432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8291" y="2684927"/>
                <a:ext cx="11240541" cy="466666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/>
                  <a:t>Sojourn time (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1800" dirty="0"/>
                  <a:t>): </a:t>
                </a:r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time spent by a molecule on a surface with a binding energy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800" b="0" dirty="0">
                    <a:solidFill>
                      <a:schemeClr val="bg2">
                        <a:lumMod val="10000"/>
                      </a:schemeClr>
                    </a:solidFill>
                  </a:rPr>
                  <a:t> at temperature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1800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8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5" name="Title 3">
                <a:extLst>
                  <a:ext uri="{FF2B5EF4-FFF2-40B4-BE49-F238E27FC236}">
                    <a16:creationId xmlns:a16="http://schemas.microsoft.com/office/drawing/2014/main" id="{2C32DCDC-F760-50D5-C060-6CCF28943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91" y="2684927"/>
                <a:ext cx="11240541" cy="466666"/>
              </a:xfrm>
              <a:prstGeom prst="rect">
                <a:avLst/>
              </a:prstGeom>
              <a:blipFill>
                <a:blip r:embed="rId7"/>
                <a:stretch>
                  <a:fillRect l="-1302" b="-7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0C2237CE-4E1A-5429-6333-4FF31DF68F4A}"/>
                  </a:ext>
                </a:extLst>
              </p:cNvPr>
              <p:cNvSpPr txBox="1"/>
              <p:nvPr/>
            </p:nvSpPr>
            <p:spPr>
              <a:xfrm>
                <a:off x="4439816" y="3068960"/>
                <a:ext cx="3024336" cy="530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GB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0C2237CE-4E1A-5429-6333-4FF31DF68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816" y="3068960"/>
                <a:ext cx="3024336" cy="530594"/>
              </a:xfrm>
              <a:prstGeom prst="rect">
                <a:avLst/>
              </a:prstGeom>
              <a:blipFill>
                <a:blip r:embed="rId8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6647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E2659-81C7-BDEA-3A2F-81DDF830D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AC2D4-6F00-B56D-3021-78C007DE2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93F51-A2B0-90F3-1600-052422FD0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CFC2D9A-706D-F44E-9552-F6121053D0EB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088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system pumpdown: the mathematical approach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3758B5-5FA4-FBBC-7DB8-F80489C1DE3A}"/>
              </a:ext>
            </a:extLst>
          </p:cNvPr>
          <p:cNvGrpSpPr/>
          <p:nvPr/>
        </p:nvGrpSpPr>
        <p:grpSpPr>
          <a:xfrm>
            <a:off x="8855676" y="1215964"/>
            <a:ext cx="2267796" cy="4810223"/>
            <a:chOff x="6857701" y="622602"/>
            <a:chExt cx="2800350" cy="59398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7105B17-9FA6-FC43-46CD-FF2F20FBDDD1}"/>
                </a:ext>
              </a:extLst>
            </p:cNvPr>
            <p:cNvSpPr/>
            <p:nvPr/>
          </p:nvSpPr>
          <p:spPr>
            <a:xfrm>
              <a:off x="6857701" y="622602"/>
              <a:ext cx="2800350" cy="5219825"/>
            </a:xfrm>
            <a:custGeom>
              <a:avLst/>
              <a:gdLst>
                <a:gd name="connsiteX0" fmla="*/ 0 w 2800350"/>
                <a:gd name="connsiteY0" fmla="*/ 0 h 5219825"/>
                <a:gd name="connsiteX1" fmla="*/ 2800350 w 2800350"/>
                <a:gd name="connsiteY1" fmla="*/ 0 h 5219825"/>
                <a:gd name="connsiteX2" fmla="*/ 2800350 w 2800350"/>
                <a:gd name="connsiteY2" fmla="*/ 3609975 h 5219825"/>
                <a:gd name="connsiteX3" fmla="*/ 1736389 w 2800350"/>
                <a:gd name="connsiteY3" fmla="*/ 3609975 h 5219825"/>
                <a:gd name="connsiteX4" fmla="*/ 1736389 w 2800350"/>
                <a:gd name="connsiteY4" fmla="*/ 5219825 h 5219825"/>
                <a:gd name="connsiteX5" fmla="*/ 1063963 w 2800350"/>
                <a:gd name="connsiteY5" fmla="*/ 5219825 h 5219825"/>
                <a:gd name="connsiteX6" fmla="*/ 1063963 w 2800350"/>
                <a:gd name="connsiteY6" fmla="*/ 3609975 h 5219825"/>
                <a:gd name="connsiteX7" fmla="*/ 0 w 2800350"/>
                <a:gd name="connsiteY7" fmla="*/ 3609975 h 521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0350" h="5219825">
                  <a:moveTo>
                    <a:pt x="0" y="0"/>
                  </a:moveTo>
                  <a:lnTo>
                    <a:pt x="2800350" y="0"/>
                  </a:lnTo>
                  <a:lnTo>
                    <a:pt x="2800350" y="3609975"/>
                  </a:lnTo>
                  <a:lnTo>
                    <a:pt x="1736389" y="3609975"/>
                  </a:lnTo>
                  <a:lnTo>
                    <a:pt x="1736389" y="5219825"/>
                  </a:lnTo>
                  <a:lnTo>
                    <a:pt x="1063963" y="5219825"/>
                  </a:lnTo>
                  <a:lnTo>
                    <a:pt x="1063963" y="3609975"/>
                  </a:lnTo>
                  <a:lnTo>
                    <a:pt x="0" y="360997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3403A20-73CC-B161-644B-15E5283E5954}"/>
                </a:ext>
              </a:extLst>
            </p:cNvPr>
            <p:cNvSpPr/>
            <p:nvPr/>
          </p:nvSpPr>
          <p:spPr>
            <a:xfrm rot="5400000">
              <a:off x="7537876" y="5122427"/>
              <a:ext cx="1440000" cy="1440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BB24FB3-B406-50A7-D0FC-E54965F2A5A4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7748759" y="5333310"/>
              <a:ext cx="204597" cy="1164328"/>
            </a:xfrm>
            <a:prstGeom prst="line">
              <a:avLst/>
            </a:prstGeom>
            <a:ln w="571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EF5A7D8-1310-C4FA-719A-7CA2A7A8F6F8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8594090" y="5333310"/>
              <a:ext cx="172903" cy="1130990"/>
            </a:xfrm>
            <a:prstGeom prst="line">
              <a:avLst/>
            </a:prstGeom>
            <a:ln w="571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A9538DDC-45B7-F68B-4E02-3DDB6CFBC36D}"/>
                </a:ext>
              </a:extLst>
            </p:cNvPr>
            <p:cNvSpPr/>
            <p:nvPr/>
          </p:nvSpPr>
          <p:spPr>
            <a:xfrm>
              <a:off x="7926978" y="4595377"/>
              <a:ext cx="654050" cy="1054100"/>
            </a:xfrm>
            <a:prstGeom prst="downArrow">
              <a:avLst/>
            </a:prstGeom>
            <a:solidFill>
              <a:srgbClr val="C04F1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1D4BF823-DFD2-92E9-44B5-08606A3C32C5}"/>
                </a:ext>
              </a:extLst>
            </p:cNvPr>
            <p:cNvSpPr/>
            <p:nvPr/>
          </p:nvSpPr>
          <p:spPr>
            <a:xfrm rot="16200000">
              <a:off x="7017839" y="1895704"/>
              <a:ext cx="654050" cy="943972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7BD87D42-0522-3959-8B22-6558F21CC992}"/>
                </a:ext>
              </a:extLst>
            </p:cNvPr>
            <p:cNvSpPr/>
            <p:nvPr/>
          </p:nvSpPr>
          <p:spPr>
            <a:xfrm rot="1837067">
              <a:off x="8267064" y="2137003"/>
              <a:ext cx="654050" cy="943972"/>
            </a:xfrm>
            <a:prstGeom prst="downArrow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EB82759-49A5-7A9B-29BF-8E315737A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657" y="3861048"/>
            <a:ext cx="6003621" cy="2085673"/>
          </a:xfrm>
          <a:prstGeom prst="rect">
            <a:avLst/>
          </a:prstGeom>
        </p:spPr>
      </p:pic>
      <p:sp>
        <p:nvSpPr>
          <p:cNvPr id="15" name="Title 3">
            <a:extLst>
              <a:ext uri="{FF2B5EF4-FFF2-40B4-BE49-F238E27FC236}">
                <a16:creationId xmlns:a16="http://schemas.microsoft.com/office/drawing/2014/main" id="{0C335D6F-7853-A515-A15F-909075F97061}"/>
              </a:ext>
            </a:extLst>
          </p:cNvPr>
          <p:cNvSpPr txBox="1">
            <a:spLocks/>
          </p:cNvSpPr>
          <p:nvPr/>
        </p:nvSpPr>
        <p:spPr>
          <a:xfrm>
            <a:off x="529087" y="795837"/>
            <a:ext cx="3239742" cy="4666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Mass balance equation </a:t>
            </a:r>
            <a:r>
              <a:rPr lang="en-US" sz="1800" b="0" baseline="30000" dirty="0"/>
              <a:t>[1,5]</a:t>
            </a:r>
            <a:endParaRPr lang="en-US" sz="3200" b="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AFBDA7-D661-C231-9869-1C3B6C1106B0}"/>
                  </a:ext>
                </a:extLst>
              </p:cNvPr>
              <p:cNvSpPr txBox="1"/>
              <p:nvPr/>
            </p:nvSpPr>
            <p:spPr>
              <a:xfrm>
                <a:off x="407986" y="1368040"/>
                <a:ext cx="3239742" cy="1340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GB" b="0" i="1" smtClean="0">
                                  <a:solidFill>
                                    <a:srgbClr val="C04F15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solidFill>
                                    <a:srgbClr val="C04F15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GB" b="0" i="1" smtClean="0">
                                  <a:solidFill>
                                    <a:srgbClr val="C04F15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C04F15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GB" b="0" i="1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>
                                  <a:solidFill>
                                    <a:srgbClr val="2D7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2D7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rgbClr val="2D7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AFBDA7-D661-C231-9869-1C3B6C110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6" y="1368040"/>
                <a:ext cx="3239742" cy="13408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15CB2ADC-3F89-6509-0211-34BABB0F6822}"/>
              </a:ext>
            </a:extLst>
          </p:cNvPr>
          <p:cNvSpPr/>
          <p:nvPr/>
        </p:nvSpPr>
        <p:spPr>
          <a:xfrm>
            <a:off x="1703512" y="3645024"/>
            <a:ext cx="6572221" cy="252028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450A5E-6884-D84A-3D05-37799EDADF8D}"/>
              </a:ext>
            </a:extLst>
          </p:cNvPr>
          <p:cNvSpPr/>
          <p:nvPr/>
        </p:nvSpPr>
        <p:spPr>
          <a:xfrm>
            <a:off x="8855676" y="2708920"/>
            <a:ext cx="125737" cy="185096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1DCE4F-E18E-EB73-BAA5-66DD45B7C982}"/>
              </a:ext>
            </a:extLst>
          </p:cNvPr>
          <p:cNvCxnSpPr>
            <a:cxnSpLocks/>
          </p:cNvCxnSpPr>
          <p:nvPr/>
        </p:nvCxnSpPr>
        <p:spPr>
          <a:xfrm flipV="1">
            <a:off x="1703512" y="2708920"/>
            <a:ext cx="7152164" cy="93610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8C62563-4B87-D863-4CE5-BE21E76F7562}"/>
              </a:ext>
            </a:extLst>
          </p:cNvPr>
          <p:cNvCxnSpPr/>
          <p:nvPr/>
        </p:nvCxnSpPr>
        <p:spPr>
          <a:xfrm flipV="1">
            <a:off x="8275733" y="2708920"/>
            <a:ext cx="705680" cy="93610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DC7C2AA-9F0B-587E-D395-0D48B89A3258}"/>
              </a:ext>
            </a:extLst>
          </p:cNvPr>
          <p:cNvCxnSpPr/>
          <p:nvPr/>
        </p:nvCxnSpPr>
        <p:spPr>
          <a:xfrm flipV="1">
            <a:off x="8275733" y="2894016"/>
            <a:ext cx="705680" cy="327128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43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13E6C-1D52-0E1B-4B57-3EE229B51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1725327-22B9-901E-7995-38FE3F0B65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89018" y="1094997"/>
            <a:ext cx="5056020" cy="334211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EF890-9589-9B51-95C7-25A4444B0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D9E49-7B90-5C0C-97FB-8AAAC437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BCAB019-B595-A653-C868-B5BF525B294B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088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system pumpdown: the mathematical approach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29467A1-420D-9BE0-154F-1F0DE8F44C20}"/>
              </a:ext>
            </a:extLst>
          </p:cNvPr>
          <p:cNvGrpSpPr/>
          <p:nvPr/>
        </p:nvGrpSpPr>
        <p:grpSpPr>
          <a:xfrm>
            <a:off x="543397" y="3429000"/>
            <a:ext cx="5270807" cy="543026"/>
            <a:chOff x="-5875853" y="4168570"/>
            <a:chExt cx="5270807" cy="5430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0825239-0488-F79E-40D4-354176C8FD82}"/>
                    </a:ext>
                  </a:extLst>
                </p:cNvPr>
                <p:cNvSpPr txBox="1"/>
                <p:nvPr/>
              </p:nvSpPr>
              <p:spPr>
                <a:xfrm>
                  <a:off x="-5875853" y="4168570"/>
                  <a:ext cx="1723844" cy="5261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ts val="12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0 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0825239-0488-F79E-40D4-354176C8FD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875853" y="4168570"/>
                  <a:ext cx="1723844" cy="52617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2DEA260-703A-623F-447A-ACF970551866}"/>
                    </a:ext>
                  </a:extLst>
                </p:cNvPr>
                <p:cNvSpPr txBox="1"/>
                <p:nvPr/>
              </p:nvSpPr>
              <p:spPr>
                <a:xfrm>
                  <a:off x="-4267947" y="4225629"/>
                  <a:ext cx="3662901" cy="4859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1200"/>
                    </a:spcBef>
                  </a:pPr>
                  <a:r>
                    <a:rPr lang="en-US" sz="1400" b="0" dirty="0">
                      <a:solidFill>
                        <a:schemeClr val="bg2">
                          <a:lumMod val="10000"/>
                        </a:schemeClr>
                      </a:solidFill>
                      <a:ea typeface="Cambria Math" panose="02040503050406030204" pitchFamily="18" charset="0"/>
                    </a:rPr>
                    <a:t>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a14:m>
                  <a:r>
                    <a:rPr lang="en-GB" sz="1400" b="0" dirty="0">
                      <a:solidFill>
                        <a:schemeClr val="bg2">
                          <a:lumMod val="10000"/>
                        </a:schemeClr>
                      </a:solidFill>
                    </a:rPr>
                    <a:t>     characteristic pumping time</a:t>
                  </a:r>
                  <a:endParaRPr lang="en-GB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2DEA260-703A-623F-447A-ACF9705518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267947" y="4225629"/>
                  <a:ext cx="3662901" cy="485967"/>
                </a:xfrm>
                <a:prstGeom prst="rect">
                  <a:avLst/>
                </a:prstGeom>
                <a:blipFill>
                  <a:blip r:embed="rId5"/>
                  <a:stretch>
                    <a:fillRect b="-1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2AF022D-B78C-8AC8-AD59-EB7C64577B58}"/>
                  </a:ext>
                </a:extLst>
              </p:cNvPr>
              <p:cNvSpPr txBox="1"/>
              <p:nvPr/>
            </p:nvSpPr>
            <p:spPr>
              <a:xfrm>
                <a:off x="529087" y="2846203"/>
                <a:ext cx="5285117" cy="504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F8DEAF"/>
                    </a:highlight>
                  </a:rPr>
                  <a:t>Beginning of the pumpdown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≈0</m:t>
                        </m:r>
                      </m:e>
                    </m:d>
                  </m:oMath>
                </a14:m>
                <a:r>
                  <a:rPr lang="en-GB" dirty="0"/>
                  <a:t>: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2AF022D-B78C-8AC8-AD59-EB7C64577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87" y="2846203"/>
                <a:ext cx="5285117" cy="504369"/>
              </a:xfrm>
              <a:prstGeom prst="rect">
                <a:avLst/>
              </a:prstGeom>
              <a:blipFill>
                <a:blip r:embed="rId6"/>
                <a:stretch>
                  <a:fillRect l="-1038" b="-48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13B7C4B3-7102-6EBF-1883-03A5A1CD052F}"/>
              </a:ext>
            </a:extLst>
          </p:cNvPr>
          <p:cNvGrpSpPr/>
          <p:nvPr/>
        </p:nvGrpSpPr>
        <p:grpSpPr>
          <a:xfrm>
            <a:off x="543397" y="4063640"/>
            <a:ext cx="6549166" cy="1862552"/>
            <a:chOff x="543397" y="4063640"/>
            <a:chExt cx="6549166" cy="186255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59F9DA4-76D2-6BAD-4FF3-C7A845AE4420}"/>
                </a:ext>
              </a:extLst>
            </p:cNvPr>
            <p:cNvGrpSpPr/>
            <p:nvPr/>
          </p:nvGrpSpPr>
          <p:grpSpPr>
            <a:xfrm>
              <a:off x="543397" y="4063640"/>
              <a:ext cx="6549166" cy="1862552"/>
              <a:chOff x="543397" y="4063640"/>
              <a:chExt cx="6549166" cy="18625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FB5AB3E-2A14-673C-8156-C4FD6D12AA19}"/>
                      </a:ext>
                    </a:extLst>
                  </p:cNvPr>
                  <p:cNvSpPr txBox="1"/>
                  <p:nvPr/>
                </p:nvSpPr>
                <p:spPr>
                  <a:xfrm>
                    <a:off x="543397" y="4652418"/>
                    <a:ext cx="4276686" cy="88158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>
                      <a:lnSpc>
                        <a:spcPct val="100000"/>
                      </a:lnSpc>
                      <a:spcBef>
                        <a:spcPts val="120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𝑤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func>
                            <m:func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solidFill>
                                                    <a:schemeClr val="bg2">
                                                      <a:lumMod val="1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𝑤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solidFill>
                                                    <a:schemeClr val="bg2">
                                                      <a:lumMod val="1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</m:func>
                        </m:oMath>
                      </m:oMathPara>
                    </a14:m>
                    <a:endParaRPr lang="en-GB" b="0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FB5AB3E-2A14-673C-8156-C4FD6D12AA1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3397" y="4652418"/>
                    <a:ext cx="4276686" cy="88158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35D8380-DDCF-2818-7047-5D39D97A3826}"/>
                      </a:ext>
                    </a:extLst>
                  </p:cNvPr>
                  <p:cNvSpPr txBox="1"/>
                  <p:nvPr/>
                </p:nvSpPr>
                <p:spPr>
                  <a:xfrm>
                    <a:off x="543397" y="4063640"/>
                    <a:ext cx="6549166" cy="5043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D5EBF2"/>
                        </a:highlight>
                      </a:rPr>
                      <a:t>Desorption dominated pumpdown </a:t>
                    </a:r>
                    <a14:m>
                      <m:oMath xmlns:m="http://schemas.openxmlformats.org/officeDocument/2006/math"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≈0</m:t>
                            </m:r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</a:rPr>
                              <m:t>,  </m:t>
                            </m:r>
                            <m:r>
                              <a:rPr lang="en-US" i="1" dirty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≪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</a:rPr>
                              <m:t> </m:t>
                            </m:r>
                          </m:e>
                        </m:d>
                      </m:oMath>
                    </a14:m>
                    <a:r>
                      <a:rPr lang="en-GB" dirty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:</a:t>
                    </a:r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35D8380-DDCF-2818-7047-5D39D97A382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3397" y="4063640"/>
                    <a:ext cx="6549166" cy="50436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745" b="-609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F44BAAE-94DD-D560-77E3-3A676F864083}"/>
                  </a:ext>
                </a:extLst>
              </p:cNvPr>
              <p:cNvSpPr txBox="1"/>
              <p:nvPr/>
            </p:nvSpPr>
            <p:spPr>
              <a:xfrm>
                <a:off x="950487" y="5618415"/>
                <a:ext cx="55055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Average time spent of a water molecule before leaving the system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C52BA9B-49BE-0FF0-8242-9FBCDEB3809A}"/>
                </a:ext>
              </a:extLst>
            </p:cNvPr>
            <p:cNvSpPr/>
            <p:nvPr/>
          </p:nvSpPr>
          <p:spPr>
            <a:xfrm>
              <a:off x="3010019" y="5003151"/>
              <a:ext cx="1166055" cy="530855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D8F9CFE-1F36-8E23-CEAB-6E11D4071174}"/>
                  </a:ext>
                </a:extLst>
              </p:cNvPr>
              <p:cNvSpPr txBox="1"/>
              <p:nvPr/>
            </p:nvSpPr>
            <p:spPr>
              <a:xfrm>
                <a:off x="407986" y="1368040"/>
                <a:ext cx="3023718" cy="1340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D8F9CFE-1F36-8E23-CEAB-6E11D4071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6" y="1368040"/>
                <a:ext cx="3023718" cy="134088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D9DEFCF-C056-7035-508C-203A1670B0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89018" y="1094997"/>
            <a:ext cx="5056021" cy="33421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E10129-1CC0-9727-069B-0CFE4FDEC13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889018" y="1094997"/>
            <a:ext cx="5056020" cy="33421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CC7637-2236-C0D3-1E77-C0006B922364}"/>
              </a:ext>
            </a:extLst>
          </p:cNvPr>
          <p:cNvSpPr txBox="1"/>
          <p:nvPr/>
        </p:nvSpPr>
        <p:spPr>
          <a:xfrm>
            <a:off x="7686885" y="4409434"/>
            <a:ext cx="39617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Cambria Math" panose="02040503050406030204" pitchFamily="18" charset="0"/>
              </a:rPr>
              <a:t>Pumpdown of an AISI 304L chamber at 294 K.</a:t>
            </a:r>
            <a:endParaRPr lang="en-GB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D5C5244-B79B-6898-9296-85FBD644AA3E}"/>
              </a:ext>
            </a:extLst>
          </p:cNvPr>
          <p:cNvSpPr txBox="1">
            <a:spLocks/>
          </p:cNvSpPr>
          <p:nvPr/>
        </p:nvSpPr>
        <p:spPr>
          <a:xfrm>
            <a:off x="529087" y="795837"/>
            <a:ext cx="3239742" cy="4666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Mass balance equation </a:t>
            </a:r>
            <a:r>
              <a:rPr lang="en-US" sz="1800" b="0" baseline="30000" dirty="0"/>
              <a:t>[1,5]</a:t>
            </a:r>
            <a:endParaRPr lang="en-US" sz="3200" b="0" baseline="30000" dirty="0"/>
          </a:p>
        </p:txBody>
      </p:sp>
    </p:spTree>
    <p:extLst>
      <p:ext uri="{BB962C8B-B14F-4D97-AF65-F5344CB8AC3E}">
        <p14:creationId xmlns:p14="http://schemas.microsoft.com/office/powerpoint/2010/main" val="409267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AF7BC-005C-008C-5031-4920C1885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A7502-3B03-503C-1378-2C6EEC59F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2CE7F-2C8D-8250-4C98-F4B9DF75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8ECA7A7-1015-651D-9B0A-86A891FF77F1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088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Vacuum system pumpdown: the mathematical approach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5F5DC8-39EB-8176-90F3-C3CFBDAC27D5}"/>
              </a:ext>
            </a:extLst>
          </p:cNvPr>
          <p:cNvGrpSpPr/>
          <p:nvPr/>
        </p:nvGrpSpPr>
        <p:grpSpPr>
          <a:xfrm>
            <a:off x="543397" y="1291456"/>
            <a:ext cx="6549166" cy="1470366"/>
            <a:chOff x="543397" y="4063640"/>
            <a:chExt cx="6549166" cy="14703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DF1B6ED2-8A6D-23A8-1AF6-5E4A43D2E6C1}"/>
                    </a:ext>
                  </a:extLst>
                </p:cNvPr>
                <p:cNvSpPr txBox="1"/>
                <p:nvPr/>
              </p:nvSpPr>
              <p:spPr>
                <a:xfrm>
                  <a:off x="543397" y="4652418"/>
                  <a:ext cx="4276686" cy="8815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ts val="1200"/>
                    </a:spcBef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func>
                          <m:funcPr>
                            <m:ctrlPr>
                              <a:rPr lang="en-US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  <m:r>
                                      <a:rPr lang="en-US" i="1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solidFill>
                                              <a:schemeClr val="bg2">
                                                <a:lumMod val="1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2">
                                                <a:lumMod val="1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f>
                                          <m:fPr>
                                            <m:ctrlPr>
                                              <a:rPr lang="en-US" i="1">
                                                <a:solidFill>
                                                  <a:schemeClr val="bg2">
                                                    <a:lumMod val="1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chemeClr val="bg2">
                                                        <a:lumMod val="1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chemeClr val="bg2">
                                                        <a:lumMod val="1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chemeClr val="bg2">
                                                        <a:lumMod val="1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𝑤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i="1">
                                                <a:solidFill>
                                                  <a:schemeClr val="bg2">
                                                    <a:lumMod val="1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DF1B6ED2-8A6D-23A8-1AF6-5E4A43D2E6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397" y="4652418"/>
                  <a:ext cx="4276686" cy="8815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AE9DC17-4DB1-FFBD-40C8-8EE7DC66B0BA}"/>
                    </a:ext>
                  </a:extLst>
                </p:cNvPr>
                <p:cNvSpPr txBox="1"/>
                <p:nvPr/>
              </p:nvSpPr>
              <p:spPr>
                <a:xfrm>
                  <a:off x="543397" y="4063640"/>
                  <a:ext cx="6549166" cy="5043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2">
                          <a:lumMod val="10000"/>
                        </a:schemeClr>
                      </a:solidFill>
                    </a:rPr>
                    <a:t>Desorption dominated pumpdown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≈0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m:t>,  </m:t>
                          </m:r>
                          <m:r>
                            <a:rPr lang="en-US" i="1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≪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m:t> </m:t>
                          </m:r>
                        </m:e>
                      </m:d>
                    </m:oMath>
                  </a14:m>
                  <a:r>
                    <a:rPr lang="en-GB" dirty="0">
                      <a:solidFill>
                        <a:schemeClr val="bg2">
                          <a:lumMod val="10000"/>
                        </a:schemeClr>
                      </a:solidFill>
                    </a:rPr>
                    <a:t>: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AE9DC17-4DB1-FFBD-40C8-8EE7DC66B0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397" y="4063640"/>
                  <a:ext cx="6549166" cy="504369"/>
                </a:xfrm>
                <a:prstGeom prst="rect">
                  <a:avLst/>
                </a:prstGeom>
                <a:blipFill>
                  <a:blip r:embed="rId4"/>
                  <a:stretch>
                    <a:fillRect l="-745" b="-48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itle 3">
            <a:extLst>
              <a:ext uri="{FF2B5EF4-FFF2-40B4-BE49-F238E27FC236}">
                <a16:creationId xmlns:a16="http://schemas.microsoft.com/office/drawing/2014/main" id="{CF1E3866-C757-8E28-12C0-21E11376B9A8}"/>
              </a:ext>
            </a:extLst>
          </p:cNvPr>
          <p:cNvSpPr txBox="1">
            <a:spLocks/>
          </p:cNvSpPr>
          <p:nvPr/>
        </p:nvSpPr>
        <p:spPr>
          <a:xfrm>
            <a:off x="529087" y="795837"/>
            <a:ext cx="2614585" cy="4666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The Edwards limit </a:t>
            </a:r>
            <a:r>
              <a:rPr lang="en-US" sz="1800" b="0" baseline="30000" dirty="0"/>
              <a:t>[1,2]</a:t>
            </a:r>
            <a:endParaRPr lang="en-US" sz="3200" b="0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4037AB-9C57-7210-93E6-CD18044EC7D1}"/>
              </a:ext>
            </a:extLst>
          </p:cNvPr>
          <p:cNvSpPr txBox="1"/>
          <p:nvPr/>
        </p:nvSpPr>
        <p:spPr>
          <a:xfrm>
            <a:off x="529087" y="2942470"/>
            <a:ext cx="419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Maximum pressure during pumpdown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0A5B8E-08E1-FAC7-7FCB-36765945784B}"/>
                  </a:ext>
                </a:extLst>
              </p:cNvPr>
              <p:cNvSpPr txBox="1"/>
              <p:nvPr/>
            </p:nvSpPr>
            <p:spPr>
              <a:xfrm>
                <a:off x="526061" y="3401336"/>
                <a:ext cx="5444425" cy="8442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GB" b="0" i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den>
                          </m:f>
                        </m:den>
                      </m:f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0A5B8E-08E1-FAC7-7FCB-367659457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61" y="3401336"/>
                <a:ext cx="5444425" cy="8442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A52B44-B814-09A0-88CD-526976FB4A47}"/>
                  </a:ext>
                </a:extLst>
              </p:cNvPr>
              <p:cNvSpPr txBox="1"/>
              <p:nvPr/>
            </p:nvSpPr>
            <p:spPr>
              <a:xfrm>
                <a:off x="526061" y="4399460"/>
                <a:ext cx="7010099" cy="44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Let's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𝑀𝐿</m:t>
                    </m:r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≈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f>
                      <m:fPr>
                        <m:ctrlP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𝑚𝑜𝑙𝑒𝑐𝑢𝑙𝑒𝑠</m:t>
                        </m:r>
                      </m:num>
                      <m:den>
                        <m:sSup>
                          <m:sSupPr>
                            <m:ctrlP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60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f>
                      <m:fPr>
                        <m:ctrlP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𝑚𝑏𝑎𝑟</m:t>
                        </m:r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@</m:t>
                        </m:r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293</m:t>
                        </m:r>
                        <m:r>
                          <a:rPr lang="en-GB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600" baseline="30000" dirty="0">
                    <a:solidFill>
                      <a:schemeClr val="bg2">
                        <a:lumMod val="10000"/>
                      </a:schemeClr>
                    </a:solidFill>
                  </a:rPr>
                  <a:t>[3,4]</a:t>
                </a:r>
                <a:r>
                  <a:rPr lang="en-GB" sz="1600" dirty="0">
                    <a:solidFill>
                      <a:schemeClr val="bg2">
                        <a:lumMod val="10000"/>
                      </a:schemeClr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A52B44-B814-09A0-88CD-526976FB4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61" y="4399460"/>
                <a:ext cx="7010099" cy="446917"/>
              </a:xfrm>
              <a:prstGeom prst="rect">
                <a:avLst/>
              </a:prstGeom>
              <a:blipFill>
                <a:blip r:embed="rId6"/>
                <a:stretch>
                  <a:fillRect l="-435" b="-5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EF06A51-53D6-AB8C-E7A5-CC7B386472B8}"/>
                  </a:ext>
                </a:extLst>
              </p:cNvPr>
              <p:cNvSpPr txBox="1"/>
              <p:nvPr/>
            </p:nvSpPr>
            <p:spPr>
              <a:xfrm>
                <a:off x="558807" y="4967546"/>
                <a:ext cx="5425923" cy="6878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4×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−9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den>
                      </m:f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𝑚𝑏𝑎𝑟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EF06A51-53D6-AB8C-E7A5-CC7B38647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7" y="4967546"/>
                <a:ext cx="5425923" cy="68788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B712635-090F-0B1F-16B0-F96E7DF7CD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5228" y="1196752"/>
            <a:ext cx="4883574" cy="32281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46C1A1-04DF-A75A-2C10-1A32080ECD12}"/>
              </a:ext>
            </a:extLst>
          </p:cNvPr>
          <p:cNvSpPr txBox="1"/>
          <p:nvPr/>
        </p:nvSpPr>
        <p:spPr>
          <a:xfrm>
            <a:off x="7686885" y="4409434"/>
            <a:ext cx="39617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ea typeface="Cambria Math" panose="02040503050406030204" pitchFamily="18" charset="0"/>
              </a:rPr>
              <a:t>Pumpdown of an AISI 304L chamber at 294 K.</a:t>
            </a:r>
            <a:endParaRPr lang="en-GB" b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0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4079F-C067-298F-30F6-E1B49A758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F3002-8210-1265-A69A-5CEAD7E37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EDB37-6553-B201-A3DE-9580561FB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B68EE98-C39E-3CEA-A96D-B5315431E791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088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0D modelling and limitations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220B62-56CE-3247-2D40-611CD37DB0E0}"/>
              </a:ext>
            </a:extLst>
          </p:cNvPr>
          <p:cNvSpPr txBox="1"/>
          <p:nvPr/>
        </p:nvSpPr>
        <p:spPr>
          <a:xfrm>
            <a:off x="403742" y="915363"/>
            <a:ext cx="112326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For most of the situations we encounter daily, we can approach with a 0D problem and apply a quasi-static equilibrium (</a:t>
            </a:r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Horikoshi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-Kanazawa-Redhead condition</a:t>
            </a:r>
            <a:r>
              <a:rPr lang="en-GB" baseline="30000" dirty="0">
                <a:solidFill>
                  <a:schemeClr val="bg2">
                    <a:lumMod val="10000"/>
                  </a:schemeClr>
                </a:solidFill>
              </a:rPr>
              <a:t>[6-8]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):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735EEA70-B73C-7A93-5A3E-37C098854437}"/>
              </a:ext>
            </a:extLst>
          </p:cNvPr>
          <p:cNvSpPr txBox="1"/>
          <p:nvPr/>
        </p:nvSpPr>
        <p:spPr>
          <a:xfrm>
            <a:off x="407986" y="2608356"/>
            <a:ext cx="11232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The inequality is valid upon the satisfaction of two additional conditions: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D0D51FCE-BF4F-DF8C-3999-14833F09047C}"/>
                  </a:ext>
                </a:extLst>
              </p:cNvPr>
              <p:cNvSpPr txBox="1"/>
              <p:nvPr/>
            </p:nvSpPr>
            <p:spPr>
              <a:xfrm>
                <a:off x="3957657" y="1696621"/>
                <a:ext cx="4276686" cy="7085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GB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D0D51FCE-BF4F-DF8C-3999-14833F0904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7657" y="1696621"/>
                <a:ext cx="4276686" cy="7085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C0C310-3C6D-2455-1FFD-E3683DAD0A42}"/>
                  </a:ext>
                </a:extLst>
              </p:cNvPr>
              <p:cNvSpPr txBox="1"/>
              <p:nvPr/>
            </p:nvSpPr>
            <p:spPr>
              <a:xfrm>
                <a:off x="403742" y="3045440"/>
                <a:ext cx="11232630" cy="8156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A surface site can be occupied by one and only one molecule at a time without dissociation.</a:t>
                </a:r>
              </a:p>
              <a:p>
                <a:endParaRPr lang="en-GB" sz="9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 and equally probable for all the sites.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3C0C310-3C6D-2455-1FFD-E3683DAD0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42" y="3045440"/>
                <a:ext cx="11232630" cy="815608"/>
              </a:xfrm>
              <a:prstGeom prst="rect">
                <a:avLst/>
              </a:prstGeom>
              <a:blipFill>
                <a:blip r:embed="rId4"/>
                <a:stretch>
                  <a:fillRect l="-326" t="-4511" b="-82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468EA9-689B-08DF-6911-8473E290D617}"/>
                  </a:ext>
                </a:extLst>
              </p:cNvPr>
              <p:cNvSpPr txBox="1"/>
              <p:nvPr/>
            </p:nvSpPr>
            <p:spPr>
              <a:xfrm>
                <a:off x="3957657" y="3933056"/>
                <a:ext cx="427668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US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𝑓𝑢𝑙𝑙𝑦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𝑟𝑒𝑣𝑒𝑟𝑠𝑖𝑏𝑙𝑒</m:t>
                      </m:r>
                    </m:oMath>
                  </m:oMathPara>
                </a14:m>
                <a:endParaRPr lang="en-GB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468EA9-689B-08DF-6911-8473E290D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7657" y="3933056"/>
                <a:ext cx="4276686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Down 10">
            <a:extLst>
              <a:ext uri="{FF2B5EF4-FFF2-40B4-BE49-F238E27FC236}">
                <a16:creationId xmlns:a16="http://schemas.microsoft.com/office/drawing/2014/main" id="{B4908245-7DF2-B66F-EE87-A2F8706FE04F}"/>
              </a:ext>
            </a:extLst>
          </p:cNvPr>
          <p:cNvSpPr/>
          <p:nvPr/>
        </p:nvSpPr>
        <p:spPr>
          <a:xfrm>
            <a:off x="5735960" y="4476545"/>
            <a:ext cx="720080" cy="72008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298F058-AB40-3BF8-48AE-B21667BBF9B4}"/>
              </a:ext>
            </a:extLst>
          </p:cNvPr>
          <p:cNvSpPr/>
          <p:nvPr/>
        </p:nvSpPr>
        <p:spPr>
          <a:xfrm>
            <a:off x="515380" y="5336585"/>
            <a:ext cx="11161240" cy="7200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It’s a quasi-static equilibrium! Does not model very well dynamic effects (i.e. changes of pumping speed).</a:t>
            </a:r>
          </a:p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For that, an energy distribution model as to be applied.</a:t>
            </a:r>
          </a:p>
        </p:txBody>
      </p:sp>
    </p:spTree>
    <p:extLst>
      <p:ext uri="{BB962C8B-B14F-4D97-AF65-F5344CB8AC3E}">
        <p14:creationId xmlns:p14="http://schemas.microsoft.com/office/powerpoint/2010/main" val="276830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256" grpId="0"/>
      <p:bldP spid="3" grpId="0"/>
      <p:bldP spid="7" grpId="0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E4BB5-170D-CF80-6D1E-DA0905DF2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13A4A7-3FFE-3ED5-E1F0-8C2433ECEE5F}"/>
                  </a:ext>
                </a:extLst>
              </p:cNvPr>
              <p:cNvSpPr txBox="1"/>
              <p:nvPr/>
            </p:nvSpPr>
            <p:spPr>
              <a:xfrm>
                <a:off x="4679776" y="1936539"/>
                <a:ext cx="2832449" cy="10784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13A4A7-3FFE-3ED5-E1F0-8C2433ECE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776" y="1936539"/>
                <a:ext cx="2832449" cy="10784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875D962-9664-9E93-BFFD-02F7A0B98A1A}"/>
              </a:ext>
            </a:extLst>
          </p:cNvPr>
          <p:cNvSpPr/>
          <p:nvPr/>
        </p:nvSpPr>
        <p:spPr>
          <a:xfrm>
            <a:off x="6528048" y="1975538"/>
            <a:ext cx="720080" cy="490491"/>
          </a:xfrm>
          <a:prstGeom prst="roundRect">
            <a:avLst>
              <a:gd name="adj" fmla="val 7605"/>
            </a:avLst>
          </a:prstGeom>
          <a:solidFill>
            <a:srgbClr val="FF0000">
              <a:alpha val="2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2198D-387E-12BA-0818-8A62E92B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B924C-84B7-5666-EB89-157F2A15A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5D1DE13D-DA64-41E9-973A-F1A9688F4BA8}"/>
              </a:ext>
            </a:extLst>
          </p:cNvPr>
          <p:cNvSpPr txBox="1">
            <a:spLocks/>
          </p:cNvSpPr>
          <p:nvPr/>
        </p:nvSpPr>
        <p:spPr>
          <a:xfrm>
            <a:off x="407986" y="290073"/>
            <a:ext cx="11088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New formulation and possible ads. isotherms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17668E-C8DE-0E61-0C0A-4BB2E25EAC72}"/>
                  </a:ext>
                </a:extLst>
              </p:cNvPr>
              <p:cNvSpPr txBox="1"/>
              <p:nvPr/>
            </p:nvSpPr>
            <p:spPr>
              <a:xfrm>
                <a:off x="479376" y="980728"/>
                <a:ext cx="2808312" cy="6649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f>
                        <m:fPr>
                          <m:ctrlP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0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GB" b="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b="0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17668E-C8DE-0E61-0C0A-4BB2E25EA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980728"/>
                <a:ext cx="2808312" cy="6649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7FDE86D-3DAB-55EF-E300-84EFC7CAFE47}"/>
              </a:ext>
            </a:extLst>
          </p:cNvPr>
          <p:cNvSpPr/>
          <p:nvPr/>
        </p:nvSpPr>
        <p:spPr>
          <a:xfrm>
            <a:off x="4619836" y="1919400"/>
            <a:ext cx="2952328" cy="1112715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C0E17D3-3B52-098D-4634-76507328849E}"/>
                  </a:ext>
                </a:extLst>
              </p:cNvPr>
              <p:cNvSpPr txBox="1"/>
              <p:nvPr/>
            </p:nvSpPr>
            <p:spPr>
              <a:xfrm>
                <a:off x="474575" y="4590662"/>
                <a:ext cx="3383758" cy="1476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GB" sz="1400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400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GB" sz="1400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den>
                                  </m:f>
                                </m:sup>
                              </m:sSup>
                            </m:num>
                            <m:den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GB" sz="1400" b="0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400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GB" sz="1400" b="0" i="1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)∙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GB" sz="14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sz="1400" b="0" i="1" dirty="0">
                  <a:solidFill>
                    <a:schemeClr val="bg2">
                      <a:lumMod val="1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GB" sz="1400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C0E17D3-3B52-098D-4634-7650732884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75" y="4590662"/>
                <a:ext cx="3383758" cy="14764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3">
            <a:extLst>
              <a:ext uri="{FF2B5EF4-FFF2-40B4-BE49-F238E27FC236}">
                <a16:creationId xmlns:a16="http://schemas.microsoft.com/office/drawing/2014/main" id="{A8207011-2881-65AA-7855-6535449B5211}"/>
              </a:ext>
            </a:extLst>
          </p:cNvPr>
          <p:cNvSpPr txBox="1">
            <a:spLocks/>
          </p:cNvSpPr>
          <p:nvPr/>
        </p:nvSpPr>
        <p:spPr>
          <a:xfrm>
            <a:off x="1393185" y="4040844"/>
            <a:ext cx="1102416" cy="466666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Temkin</a:t>
            </a:r>
            <a:endParaRPr lang="en-US" sz="3200" dirty="0"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9C30EA-8C8E-0376-78CE-566D777F607C}"/>
              </a:ext>
            </a:extLst>
          </p:cNvPr>
          <p:cNvSpPr txBox="1"/>
          <p:nvPr/>
        </p:nvSpPr>
        <p:spPr>
          <a:xfrm>
            <a:off x="4367808" y="4077072"/>
            <a:ext cx="2687487" cy="39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 err="1"/>
              <a:t>Dubinin-Radushkevich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A2ACF15-3304-2234-292A-26167628CB68}"/>
                  </a:ext>
                </a:extLst>
              </p:cNvPr>
              <p:cNvSpPr txBox="1"/>
              <p:nvPr/>
            </p:nvSpPr>
            <p:spPr>
              <a:xfrm>
                <a:off x="4187787" y="4719522"/>
                <a:ext cx="3047527" cy="65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d>
                        <m:d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1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400" b="0" i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400" b="0" i="1" smtClean="0">
                                          <a:solidFill>
                                            <a:schemeClr val="bg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1400" b="0" i="1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sz="1400" b="0" i="1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  <m:r>
                                            <a:rPr lang="en-GB" sz="1400" b="0" i="1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en-GB" sz="1400" b="0" i="1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num>
                                        <m:den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GB" sz="1400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GB" sz="1400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</m:acc>
                                        </m:den>
                                      </m:f>
                                      <m:func>
                                        <m:funcPr>
                                          <m:ctrlPr>
                                            <a:rPr lang="en-GB" sz="1400" b="0" i="1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400" b="0" i="0" smtClean="0">
                                              <a:solidFill>
                                                <a:schemeClr val="bg2">
                                                  <a:lumMod val="1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GB" sz="1400" b="0" i="1" smtClean="0">
                                                  <a:solidFill>
                                                    <a:schemeClr val="bg2">
                                                      <a:lumMod val="1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GB" sz="1400" b="0" i="1" smtClean="0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GB" sz="1400" b="0" i="1" smtClean="0">
                                                      <a:solidFill>
                                                        <a:schemeClr val="bg2">
                                                          <a:lumMod val="1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num>
                                                <m:den>
                                                  <m:sSub>
                                                    <m:sSubPr>
                                                      <m:ctrlPr>
                                                        <a:rPr lang="en-GB" sz="1400" b="0" i="1" smtClean="0">
                                                          <a:solidFill>
                                                            <a:schemeClr val="bg2">
                                                              <a:lumMod val="10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GB" sz="1400" b="0" i="1" smtClean="0">
                                                          <a:solidFill>
                                                            <a:schemeClr val="bg2">
                                                              <a:lumMod val="10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𝑝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GB" sz="1400" b="0" i="1" smtClean="0">
                                                          <a:solidFill>
                                                            <a:schemeClr val="bg2">
                                                              <a:lumMod val="10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𝑠𝑎𝑡</m:t>
                                                      </m:r>
                                                    </m:sub>
                                                  </m:sSub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A2ACF15-3304-2234-292A-26167628CB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787" y="4719522"/>
                <a:ext cx="3047527" cy="6552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9191B2F3-FD7E-CD4C-D18C-99D71038EB43}"/>
              </a:ext>
            </a:extLst>
          </p:cNvPr>
          <p:cNvSpPr txBox="1"/>
          <p:nvPr/>
        </p:nvSpPr>
        <p:spPr>
          <a:xfrm>
            <a:off x="7821675" y="4838663"/>
            <a:ext cx="3967125" cy="39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Many others (Sips, </a:t>
            </a:r>
            <a:r>
              <a:rPr lang="en-GB" b="1" dirty="0" err="1"/>
              <a:t>Freudlich</a:t>
            </a:r>
            <a:r>
              <a:rPr lang="en-GB" b="1" dirty="0"/>
              <a:t>, ..)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9E311C7-DB41-A3BE-33C8-9A466372F957}"/>
              </a:ext>
            </a:extLst>
          </p:cNvPr>
          <p:cNvCxnSpPr/>
          <p:nvPr/>
        </p:nvCxnSpPr>
        <p:spPr>
          <a:xfrm>
            <a:off x="3935760" y="4027656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17697B1-5964-7852-DE9F-783B201FE5BD}"/>
              </a:ext>
            </a:extLst>
          </p:cNvPr>
          <p:cNvCxnSpPr/>
          <p:nvPr/>
        </p:nvCxnSpPr>
        <p:spPr>
          <a:xfrm>
            <a:off x="7545372" y="4027656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5B696A0-7B60-3BA0-163F-48F9C466F1BA}"/>
              </a:ext>
            </a:extLst>
          </p:cNvPr>
          <p:cNvSpPr txBox="1"/>
          <p:nvPr/>
        </p:nvSpPr>
        <p:spPr>
          <a:xfrm>
            <a:off x="512038" y="3354944"/>
            <a:ext cx="8536288" cy="394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Some adsorption isotherms that could be used: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0AEFD8-80D2-24C5-3A44-84E064CFE95A}"/>
                  </a:ext>
                </a:extLst>
              </p:cNvPr>
              <p:cNvSpPr txBox="1"/>
              <p:nvPr/>
            </p:nvSpPr>
            <p:spPr>
              <a:xfrm>
                <a:off x="5433798" y="954104"/>
                <a:ext cx="6096946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h𝑎𝑖𝑛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𝑟𝑢𝑙𝑒</m:t>
                          </m:r>
                        </m:e>
                      </m:groupCh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GB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den>
                          </m:f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den>
                          </m:f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0AEFD8-80D2-24C5-3A44-84E064CFE9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798" y="954104"/>
                <a:ext cx="6096946" cy="7146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615373-4A8B-A718-23C5-D260AFFDAD65}"/>
                  </a:ext>
                </a:extLst>
              </p:cNvPr>
              <p:cNvSpPr txBox="1"/>
              <p:nvPr/>
            </p:nvSpPr>
            <p:spPr>
              <a:xfrm>
                <a:off x="2094900" y="1858713"/>
                <a:ext cx="911688" cy="618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615373-4A8B-A718-23C5-D260AFFDA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900" y="1858713"/>
                <a:ext cx="911688" cy="6182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Brace 9">
            <a:extLst>
              <a:ext uri="{FF2B5EF4-FFF2-40B4-BE49-F238E27FC236}">
                <a16:creationId xmlns:a16="http://schemas.microsoft.com/office/drawing/2014/main" id="{2827226F-976D-FE29-B54C-7C2041D66D33}"/>
              </a:ext>
            </a:extLst>
          </p:cNvPr>
          <p:cNvSpPr/>
          <p:nvPr/>
        </p:nvSpPr>
        <p:spPr>
          <a:xfrm rot="5400000">
            <a:off x="2442732" y="1080677"/>
            <a:ext cx="216024" cy="1329870"/>
          </a:xfrm>
          <a:prstGeom prst="rightBrace">
            <a:avLst>
              <a:gd name="adj1" fmla="val 56603"/>
              <a:gd name="adj2" fmla="val 50000"/>
            </a:avLst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2444E1-6652-32B0-E166-29F904BEB352}"/>
                  </a:ext>
                </a:extLst>
              </p:cNvPr>
              <p:cNvSpPr txBox="1"/>
              <p:nvPr/>
            </p:nvSpPr>
            <p:spPr>
              <a:xfrm>
                <a:off x="3354179" y="980728"/>
                <a:ext cx="2651194" cy="618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GB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2444E1-6652-32B0-E166-29F904BEB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179" y="980728"/>
                <a:ext cx="2651194" cy="61824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7E5C97-BB23-4576-1436-7858E943D463}"/>
              </a:ext>
            </a:extLst>
          </p:cNvPr>
          <p:cNvCxnSpPr/>
          <p:nvPr/>
        </p:nvCxnSpPr>
        <p:spPr>
          <a:xfrm flipH="1" flipV="1">
            <a:off x="7320136" y="2276872"/>
            <a:ext cx="1080120" cy="211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8AD81B2-2BD9-B36C-F67D-2C3B14B23B66}"/>
                  </a:ext>
                </a:extLst>
              </p:cNvPr>
              <p:cNvSpPr txBox="1"/>
              <p:nvPr/>
            </p:nvSpPr>
            <p:spPr>
              <a:xfrm>
                <a:off x="8400256" y="2143856"/>
                <a:ext cx="3225950" cy="712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GB" sz="28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bg2">
                        <a:lumMod val="10000"/>
                      </a:schemeClr>
                    </a:solidFill>
                  </a:rPr>
                  <a:t>: </a:t>
                </a:r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thermal cycle (bake-out)</a:t>
                </a:r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8AD81B2-2BD9-B36C-F67D-2C3B14B23B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256" y="2143856"/>
                <a:ext cx="3225950" cy="712887"/>
              </a:xfrm>
              <a:prstGeom prst="rect">
                <a:avLst/>
              </a:prstGeom>
              <a:blipFill>
                <a:blip r:embed="rId10"/>
                <a:stretch>
                  <a:fillRect r="-189" b="-8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718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animBg="1"/>
      <p:bldP spid="18" grpId="0" animBg="1"/>
      <p:bldP spid="20" grpId="0"/>
      <p:bldP spid="21" grpId="0"/>
      <p:bldP spid="25" grpId="0"/>
      <p:bldP spid="27" grpId="0"/>
      <p:bldP spid="28" grpId="0"/>
      <p:bldP spid="32" grpId="0"/>
      <p:bldP spid="4" grpId="0"/>
      <p:bldP spid="7" grpId="0"/>
      <p:bldP spid="10" grpId="0" animBg="1"/>
      <p:bldP spid="1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6E442-8E40-224E-CF96-8FADE773F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C3607-EB0E-4058-67F2-5C2800A91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DB8DD-9924-DB98-01D1-057A3850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B091217-DB84-35E1-59B6-4194786A2F3D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7056166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Experimental parameters extraction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122954-5649-F029-B74B-5475205FD307}"/>
                  </a:ext>
                </a:extLst>
              </p:cNvPr>
              <p:cNvSpPr txBox="1"/>
              <p:nvPr/>
            </p:nvSpPr>
            <p:spPr>
              <a:xfrm>
                <a:off x="403742" y="766445"/>
                <a:ext cx="1152490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Simplest approach:</a:t>
                </a:r>
              </a:p>
              <a:p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Series of pumpdown at different temperatures to extract (and adjust) the isotherm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, etc.)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122954-5649-F029-B74B-5475205FD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42" y="766445"/>
                <a:ext cx="11524906" cy="646331"/>
              </a:xfrm>
              <a:prstGeom prst="rect">
                <a:avLst/>
              </a:prstGeom>
              <a:blipFill>
                <a:blip r:embed="rId3"/>
                <a:stretch>
                  <a:fillRect l="-423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7B6787D0-F942-A1D8-10CF-00180EBA66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8259" y="1484784"/>
            <a:ext cx="6291399" cy="41587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C8B78B-DAD5-FB59-72A7-F139FC1A3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057" y="1700808"/>
            <a:ext cx="5112568" cy="182532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7E8BDD-51A9-31AA-A936-92B0F67C345C}"/>
              </a:ext>
            </a:extLst>
          </p:cNvPr>
          <p:cNvSpPr txBox="1"/>
          <p:nvPr/>
        </p:nvSpPr>
        <p:spPr>
          <a:xfrm>
            <a:off x="709641" y="5578114"/>
            <a:ext cx="56886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Mild steel chamber baked at 50, 100 and 150⁰C.</a:t>
            </a:r>
          </a:p>
          <a:p>
            <a:pPr algn="ctr"/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(vented to lab conditions for 24h after each pumpdown)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203680-74F0-831D-EE5D-EC2ABE7A24AD}"/>
              </a:ext>
            </a:extLst>
          </p:cNvPr>
          <p:cNvGrpSpPr/>
          <p:nvPr/>
        </p:nvGrpSpPr>
        <p:grpSpPr>
          <a:xfrm>
            <a:off x="6816080" y="3933662"/>
            <a:ext cx="3511347" cy="1888709"/>
            <a:chOff x="7320135" y="3614452"/>
            <a:chExt cx="3511347" cy="188870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694A395-E554-7BE7-2BD5-440AB6E34BEA}"/>
                </a:ext>
              </a:extLst>
            </p:cNvPr>
            <p:cNvGrpSpPr/>
            <p:nvPr/>
          </p:nvGrpSpPr>
          <p:grpSpPr>
            <a:xfrm>
              <a:off x="7320135" y="3614452"/>
              <a:ext cx="3511347" cy="1888709"/>
              <a:chOff x="7493256" y="3846861"/>
              <a:chExt cx="3338226" cy="1796644"/>
            </a:xfrm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B8F53BBE-1063-576D-C62B-11BEBC9FA535}"/>
                  </a:ext>
                </a:extLst>
              </p:cNvPr>
              <p:cNvSpPr/>
              <p:nvPr/>
            </p:nvSpPr>
            <p:spPr>
              <a:xfrm>
                <a:off x="7493256" y="3846861"/>
                <a:ext cx="3338226" cy="1796644"/>
              </a:xfrm>
              <a:prstGeom prst="roundRect">
                <a:avLst>
                  <a:gd name="adj" fmla="val 11202"/>
                </a:avLst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Parameters extracted</a:t>
                </a:r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DA29E7A5-5EDA-7814-F4FF-2DD9D5EA2DAD}"/>
                  </a:ext>
                </a:extLst>
              </p:cNvPr>
              <p:cNvSpPr/>
              <p:nvPr/>
            </p:nvSpPr>
            <p:spPr>
              <a:xfrm>
                <a:off x="7616739" y="4289976"/>
                <a:ext cx="3092943" cy="354257"/>
              </a:xfrm>
              <a:prstGeom prst="roundRect">
                <a:avLst>
                  <a:gd name="adj" fmla="val 17449"/>
                </a:avLst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E39103D3-D9CC-8863-D344-CB1847B68CE6}"/>
                </a:ext>
              </a:extLst>
            </p:cNvPr>
            <p:cNvSpPr/>
            <p:nvPr/>
          </p:nvSpPr>
          <p:spPr>
            <a:xfrm>
              <a:off x="7449136" y="4505607"/>
              <a:ext cx="3253344" cy="372410"/>
            </a:xfrm>
            <a:prstGeom prst="roundRect">
              <a:avLst>
                <a:gd name="adj" fmla="val 17449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A83B4B46-DACF-FB0E-6BDC-0E89D42D30C9}"/>
                </a:ext>
              </a:extLst>
            </p:cNvPr>
            <p:cNvSpPr/>
            <p:nvPr/>
          </p:nvSpPr>
          <p:spPr>
            <a:xfrm>
              <a:off x="7449136" y="4930941"/>
              <a:ext cx="3253344" cy="372410"/>
            </a:xfrm>
            <a:prstGeom prst="roundRect">
              <a:avLst>
                <a:gd name="adj" fmla="val 17449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4A22297-F021-D815-BC40-650B81D3DA23}"/>
                </a:ext>
              </a:extLst>
            </p:cNvPr>
            <p:cNvGrpSpPr/>
            <p:nvPr/>
          </p:nvGrpSpPr>
          <p:grpSpPr>
            <a:xfrm>
              <a:off x="7450022" y="4080273"/>
              <a:ext cx="3322707" cy="1223078"/>
              <a:chOff x="7450022" y="4080273"/>
              <a:chExt cx="3322707" cy="12230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1E6DA73D-B270-6169-3A44-8911C4DAD382}"/>
                      </a:ext>
                    </a:extLst>
                  </p:cNvPr>
                  <p:cNvSpPr txBox="1"/>
                  <p:nvPr/>
                </p:nvSpPr>
                <p:spPr>
                  <a:xfrm>
                    <a:off x="7450022" y="4080273"/>
                    <a:ext cx="3322707" cy="3724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:9.8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𝑚𝑜𝑙𝑒𝑐𝑢𝑙𝑒𝑠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1E6DA73D-B270-6169-3A44-8911C4DAD3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0022" y="4080273"/>
                    <a:ext cx="3322707" cy="37241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475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60B47CCC-1D68-4868-BDB5-559F383C60B5}"/>
                      </a:ext>
                    </a:extLst>
                  </p:cNvPr>
                  <p:cNvSpPr txBox="1"/>
                  <p:nvPr/>
                </p:nvSpPr>
                <p:spPr>
                  <a:xfrm>
                    <a:off x="8560551" y="4505607"/>
                    <a:ext cx="1101648" cy="3724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:1.5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𝑒𝑉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60B47CCC-1D68-4868-BDB5-559F383C60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60551" y="4505607"/>
                    <a:ext cx="1101648" cy="37241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22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D02A3755-BB58-E3DF-B4A0-315033E90001}"/>
                      </a:ext>
                    </a:extLst>
                  </p:cNvPr>
                  <p:cNvSpPr txBox="1"/>
                  <p:nvPr/>
                </p:nvSpPr>
                <p:spPr>
                  <a:xfrm>
                    <a:off x="8574649" y="4930941"/>
                    <a:ext cx="1073452" cy="3724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:0.3 </m:t>
                          </m:r>
                          <m:r>
                            <a:rPr lang="en-GB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𝑒𝑉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D02A3755-BB58-E3DF-B4A0-315033E900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74649" y="4930941"/>
                    <a:ext cx="1073452" cy="3724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39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0F5551B-76FA-AA42-A3E2-7749CA3C7CE7}"/>
                  </a:ext>
                </a:extLst>
              </p:cNvPr>
              <p:cNvSpPr txBox="1"/>
              <p:nvPr/>
            </p:nvSpPr>
            <p:spPr>
              <a:xfrm>
                <a:off x="10268674" y="4320599"/>
                <a:ext cx="140915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𝑀𝐿</m:t>
                      </m:r>
                    </m:oMath>
                  </m:oMathPara>
                </a14:m>
                <a:endParaRPr lang="en-GB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ctr"/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Possible oxide contribution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0F5551B-76FA-AA42-A3E2-7749CA3C7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8674" y="4320599"/>
                <a:ext cx="1409155" cy="1200329"/>
              </a:xfrm>
              <a:prstGeom prst="rect">
                <a:avLst/>
              </a:prstGeom>
              <a:blipFill>
                <a:blip r:embed="rId9"/>
                <a:stretch>
                  <a:fillRect l="-2586" r="-258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581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855BD-97BF-7226-BAAD-D8070D13C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140D0-D364-E645-7131-B42BBBA7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/>
              <a:t>Carlo Scarcia - Water outgassing rate &amp; adsorption isotherms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0B189-550E-1F61-06A6-0F2F7369E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E8EFA10-5DD8-D917-9A21-7710E18592BD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7056166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Bake-out </a:t>
            </a:r>
            <a:r>
              <a:rPr lang="en-US" sz="3200" dirty="0"/>
              <a:t>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3ADBC-4F0D-A213-2FEE-8DEAB4D2D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995" y="796469"/>
            <a:ext cx="2609141" cy="14083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4A23D0-AA6A-EA1E-B7AB-E2D3C2EBD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2682812"/>
            <a:ext cx="4896544" cy="32664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E30689-5298-66A7-421F-62C0265080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28048" y="2800617"/>
            <a:ext cx="4896544" cy="31486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C00F7B-2474-17A0-956B-5F79E259A3BE}"/>
              </a:ext>
            </a:extLst>
          </p:cNvPr>
          <p:cNvSpPr txBox="1"/>
          <p:nvPr/>
        </p:nvSpPr>
        <p:spPr>
          <a:xfrm>
            <a:off x="1199456" y="5085184"/>
            <a:ext cx="1296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60⁰C, 48 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AEFF96-3467-F900-2777-B987ACF91240}"/>
              </a:ext>
            </a:extLst>
          </p:cNvPr>
          <p:cNvSpPr txBox="1"/>
          <p:nvPr/>
        </p:nvSpPr>
        <p:spPr>
          <a:xfrm>
            <a:off x="7176120" y="5085184"/>
            <a:ext cx="12961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80⁰C, 48 h</a:t>
            </a:r>
          </a:p>
        </p:txBody>
      </p:sp>
      <p:sp>
        <p:nvSpPr>
          <p:cNvPr id="15" name="Arrow: Left 14">
            <a:extLst>
              <a:ext uri="{FF2B5EF4-FFF2-40B4-BE49-F238E27FC236}">
                <a16:creationId xmlns:a16="http://schemas.microsoft.com/office/drawing/2014/main" id="{0DC7606A-C1CE-28A4-54C2-1CEE562F923D}"/>
              </a:ext>
            </a:extLst>
          </p:cNvPr>
          <p:cNvSpPr/>
          <p:nvPr/>
        </p:nvSpPr>
        <p:spPr>
          <a:xfrm rot="18947808">
            <a:off x="3246494" y="1987725"/>
            <a:ext cx="1440160" cy="466666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E1A3282F-5133-E95A-D3AC-84A327D94316}"/>
              </a:ext>
            </a:extLst>
          </p:cNvPr>
          <p:cNvSpPr/>
          <p:nvPr/>
        </p:nvSpPr>
        <p:spPr>
          <a:xfrm rot="2652192" flipH="1">
            <a:off x="7344476" y="1987724"/>
            <a:ext cx="1440160" cy="466666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59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fd25e1a-19b3-4dca-9a23-1b401c2d07b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8317E1902FF64181B413163E4051E6" ma:contentTypeVersion="13" ma:contentTypeDescription="Create a new document." ma:contentTypeScope="" ma:versionID="9f48e28cf65b5211083898c2b2ba66ca">
  <xsd:schema xmlns:xsd="http://www.w3.org/2001/XMLSchema" xmlns:xs="http://www.w3.org/2001/XMLSchema" xmlns:p="http://schemas.microsoft.com/office/2006/metadata/properties" xmlns:ns3="3fd25e1a-19b3-4dca-9a23-1b401c2d07b6" xmlns:ns4="998a232a-2d2a-4038-9795-db507c30eb65" targetNamespace="http://schemas.microsoft.com/office/2006/metadata/properties" ma:root="true" ma:fieldsID="204b2c5e7dbe504a43a177a1e9def558" ns3:_="" ns4:_="">
    <xsd:import namespace="3fd25e1a-19b3-4dca-9a23-1b401c2d07b6"/>
    <xsd:import namespace="998a232a-2d2a-4038-9795-db507c30eb6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d25e1a-19b3-4dca-9a23-1b401c2d07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a232a-2d2a-4038-9795-db507c30eb6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DF9141-F092-4624-A98B-AE13A07D7B83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3fd25e1a-19b3-4dca-9a23-1b401c2d07b6"/>
    <ds:schemaRef ds:uri="998a232a-2d2a-4038-9795-db507c30eb65"/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99A8320-1603-46C9-8630-57FC7C4F99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d25e1a-19b3-4dca-9a23-1b401c2d07b6"/>
    <ds:schemaRef ds:uri="998a232a-2d2a-4038-9795-db507c30e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F9C866-6518-48BE-8B00-8FCCF5A3C0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70 years_presentation ppt</Template>
  <TotalTime>7980</TotalTime>
  <Words>1293</Words>
  <Application>Microsoft Office PowerPoint</Application>
  <PresentationFormat>Widescreen</PresentationFormat>
  <Paragraphs>161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Roboto</vt:lpstr>
      <vt:lpstr>Wingdings</vt:lpstr>
      <vt:lpstr>Office Theme</vt:lpstr>
      <vt:lpstr>Water outgassing rate* &amp; adsorption isotherms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carlo.scarcia@cern.ch</dc:creator>
  <cp:lastModifiedBy>Carlo Scarcia</cp:lastModifiedBy>
  <cp:revision>27</cp:revision>
  <cp:lastPrinted>2020-01-30T13:49:18Z</cp:lastPrinted>
  <dcterms:created xsi:type="dcterms:W3CDTF">2024-08-26T08:39:38Z</dcterms:created>
  <dcterms:modified xsi:type="dcterms:W3CDTF">2025-02-25T07:53:04Z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0x010100698317E1902FF64181B413163E4051E6</vt:lpwstr>
  </property>
</Properties>
</file>