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69" r:id="rId2"/>
    <p:sldId id="310" r:id="rId3"/>
    <p:sldId id="594" r:id="rId4"/>
    <p:sldId id="622" r:id="rId5"/>
    <p:sldId id="614" r:id="rId6"/>
    <p:sldId id="616" r:id="rId7"/>
    <p:sldId id="613" r:id="rId8"/>
    <p:sldId id="615" r:id="rId9"/>
    <p:sldId id="602" r:id="rId10"/>
    <p:sldId id="611" r:id="rId11"/>
    <p:sldId id="621" r:id="rId12"/>
    <p:sldId id="617" r:id="rId13"/>
    <p:sldId id="619" r:id="rId14"/>
    <p:sldId id="618" r:id="rId15"/>
    <p:sldId id="623" r:id="rId16"/>
    <p:sldId id="604" r:id="rId17"/>
    <p:sldId id="605" r:id="rId18"/>
    <p:sldId id="612" r:id="rId19"/>
    <p:sldId id="606" r:id="rId20"/>
    <p:sldId id="607" r:id="rId21"/>
    <p:sldId id="625" r:id="rId22"/>
    <p:sldId id="624" r:id="rId23"/>
    <p:sldId id="626" r:id="rId24"/>
    <p:sldId id="30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1"/>
    <a:srgbClr val="800080"/>
    <a:srgbClr val="008000"/>
    <a:srgbClr val="DCEEFF"/>
    <a:srgbClr val="FF0000"/>
    <a:srgbClr val="92D050"/>
    <a:srgbClr val="0C0F86"/>
    <a:srgbClr val="00FF00"/>
    <a:srgbClr val="0255A0"/>
    <a:srgbClr val="10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3605" autoAdjust="0"/>
  </p:normalViewPr>
  <p:slideViewPr>
    <p:cSldViewPr snapToGrid="0" snapToObjects="1">
      <p:cViewPr varScale="1">
        <p:scale>
          <a:sx n="115" d="100"/>
          <a:sy n="115" d="100"/>
        </p:scale>
        <p:origin x="1016" y="2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51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1/10/25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1/10/25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64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83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516530" y="2377988"/>
            <a:ext cx="9158941" cy="1369257"/>
          </a:xfrm>
        </p:spPr>
        <p:txBody>
          <a:bodyPr>
            <a:normAutofit/>
          </a:bodyPr>
          <a:lstStyle>
            <a:lvl1pPr algn="ctr"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Performance Workshop 2017 </a:t>
            </a:r>
            <a:br>
              <a:rPr lang="en-GB" dirty="0"/>
            </a:br>
            <a:r>
              <a:rPr lang="fr-FR" dirty="0"/>
              <a:t>Session 5: LIU / HL-LHC / LS2</a:t>
            </a:r>
            <a:endParaRPr kumimoji="0"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966277" y="211873"/>
            <a:ext cx="10259447" cy="5784581"/>
          </a:xfrm>
          <a:prstGeom prst="rect">
            <a:avLst/>
          </a:prstGeom>
        </p:spPr>
      </p:pic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054412" y="3810778"/>
            <a:ext cx="8083176" cy="419653"/>
          </a:xfrm>
        </p:spPr>
        <p:txBody>
          <a:bodyPr lIns="45720" tIns="0" rIns="45720" bIns="0"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23-26 January 2017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89208"/>
            <a:ext cx="9600181" cy="81770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400"/>
            </a:lvl1pPr>
            <a:lvl2pPr marL="615600" indent="-241200">
              <a:defRPr sz="2000"/>
            </a:lvl2pPr>
            <a:lvl3pPr marL="878400" indent="-198000"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06DAD"/>
                </a:solidFill>
              </a:defRPr>
            </a:lvl1pPr>
          </a:lstStyle>
          <a:p>
            <a:fld id="{17918391-D411-FE40-AAD7-861AE5233E0E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5924" y="119137"/>
            <a:ext cx="1544431" cy="870796"/>
          </a:xfrm>
          <a:prstGeom prst="rect">
            <a:avLst/>
          </a:prstGeom>
        </p:spPr>
      </p:pic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A75A8760-F77B-1C08-94ED-93AC8EB2CC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3A63CBC1-08D5-1DB5-D03D-6D171A4426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081534" y="6184800"/>
            <a:ext cx="4909878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pic>
        <p:nvPicPr>
          <p:cNvPr id="15" name="Picture 7" descr="logo-presentation-small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95" y="6111128"/>
            <a:ext cx="655713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200" indent="-349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59600" indent="-349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indico.cern.ch/event/847980/timetable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indico.cern.ch/event/1458167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624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57873-E910-FFBA-022E-46DE1359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Beam quality degradation – to be improved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300DF-BDF3-1D51-2C6B-C608D8E10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Emittance growth (and tail generation) on SPS injection plateau</a:t>
            </a:r>
          </a:p>
          <a:p>
            <a:pPr lvl="1"/>
            <a:r>
              <a:rPr lang="en-GB" dirty="0"/>
              <a:t>Around 10% emittance growth from PS-to-SPS, and around 10% in SPS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6B08BD-D527-1D0C-62C0-79296121B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10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F16601-EDB6-CEC6-C945-3DEB80B389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E7AA7-7E23-E5D0-FD89-51A18127E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17" name="Picture 16" descr="A graph with blue rectangular bars&#10;&#10;Description automatically generated with medium confidence">
            <a:extLst>
              <a:ext uri="{FF2B5EF4-FFF2-40B4-BE49-F238E27FC236}">
                <a16:creationId xmlns:a16="http://schemas.microsoft.com/office/drawing/2014/main" id="{B50F9FCA-1226-8B0E-1C6C-A26B85597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399" y="2173730"/>
            <a:ext cx="5389756" cy="4042317"/>
          </a:xfrm>
          <a:prstGeom prst="rect">
            <a:avLst/>
          </a:prstGeom>
        </p:spPr>
      </p:pic>
      <p:pic>
        <p:nvPicPr>
          <p:cNvPr id="21" name="Picture 20" descr="A graph with red lines and numbers&#10;&#10;Description automatically generated">
            <a:extLst>
              <a:ext uri="{FF2B5EF4-FFF2-40B4-BE49-F238E27FC236}">
                <a16:creationId xmlns:a16="http://schemas.microsoft.com/office/drawing/2014/main" id="{EFCF7E15-3906-176B-8830-0ADE50BE8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7155" y="2183842"/>
            <a:ext cx="5389756" cy="404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567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57873-E910-FFBA-022E-46DE1359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Beam quality degradation – to be improved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300DF-BDF3-1D51-2C6B-C608D8E10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Emittance growth (and tail generation) on SPS injection plateau</a:t>
            </a:r>
          </a:p>
          <a:p>
            <a:pPr lvl="1"/>
            <a:r>
              <a:rPr lang="en-GB" dirty="0"/>
              <a:t>Around 10% emittance growth from PS-to-SPS, and around 10% in SPS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6B08BD-D527-1D0C-62C0-79296121B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11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F16601-EDB6-CEC6-C945-3DEB80B389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E7AA7-7E23-E5D0-FD89-51A18127E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6F86DE-C584-0FAC-7FF2-A6AA82160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155" y="2178787"/>
            <a:ext cx="5389756" cy="4042317"/>
          </a:xfrm>
          <a:prstGeom prst="rect">
            <a:avLst/>
          </a:prstGeom>
        </p:spPr>
      </p:pic>
      <p:pic>
        <p:nvPicPr>
          <p:cNvPr id="11" name="Picture 10" descr="A graph of a number of bars&#10;&#10;Description automatically generated with medium confidence">
            <a:extLst>
              <a:ext uri="{FF2B5EF4-FFF2-40B4-BE49-F238E27FC236}">
                <a16:creationId xmlns:a16="http://schemas.microsoft.com/office/drawing/2014/main" id="{79F43F42-1C17-FD46-1B0B-5BCAFA949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399" y="2163619"/>
            <a:ext cx="5389756" cy="40423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945BF9-00CE-9580-1BD4-6F4818DD2280}"/>
              </a:ext>
            </a:extLst>
          </p:cNvPr>
          <p:cNvSpPr txBox="1"/>
          <p:nvPr/>
        </p:nvSpPr>
        <p:spPr>
          <a:xfrm>
            <a:off x="2202673" y="4199945"/>
            <a:ext cx="3207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Measurement of 5x36 in preparation of 2025 operation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0574E5-6BC2-9984-3E95-BF4470047801}"/>
              </a:ext>
            </a:extLst>
          </p:cNvPr>
          <p:cNvSpPr txBox="1"/>
          <p:nvPr/>
        </p:nvSpPr>
        <p:spPr>
          <a:xfrm>
            <a:off x="7706818" y="4614804"/>
            <a:ext cx="3207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Measurement of 5x36 in preparation of 2025 operation</a:t>
            </a:r>
          </a:p>
        </p:txBody>
      </p:sp>
    </p:spTree>
    <p:extLst>
      <p:ext uri="{BB962C8B-B14F-4D97-AF65-F5344CB8AC3E}">
        <p14:creationId xmlns:p14="http://schemas.microsoft.com/office/powerpoint/2010/main" val="332194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57873-E910-FFBA-022E-46DE1359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Beam quality degradation – to be improved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300DF-BDF3-1D51-2C6B-C608D8E10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Emittance growth (and tail generation) on SPS injection plateau</a:t>
            </a:r>
          </a:p>
          <a:p>
            <a:r>
              <a:rPr lang="en-GB" dirty="0"/>
              <a:t>Emittance growth on LHC injection plateau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6B08BD-D527-1D0C-62C0-79296121B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12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F16601-EDB6-CEC6-C945-3DEB80B389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E7AA7-7E23-E5D0-FD89-51A18127E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BEEF86-45DF-B8C4-1176-5D2ADEE9E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467" y="2517995"/>
            <a:ext cx="4328089" cy="3600000"/>
          </a:xfrm>
          <a:prstGeom prst="rect">
            <a:avLst/>
          </a:prstGeom>
        </p:spPr>
      </p:pic>
      <p:pic>
        <p:nvPicPr>
          <p:cNvPr id="12" name="Picture 11" descr="A graph of an injection&#10;&#10;Description automatically generated">
            <a:extLst>
              <a:ext uri="{FF2B5EF4-FFF2-40B4-BE49-F238E27FC236}">
                <a16:creationId xmlns:a16="http://schemas.microsoft.com/office/drawing/2014/main" id="{73A2C761-6F60-6B6D-E59C-DBD3CFE93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7445" y="2517995"/>
            <a:ext cx="432809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59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57873-E910-FFBA-022E-46DE1359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Beam quality degradation – to be improved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300DF-BDF3-1D51-2C6B-C608D8E10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Emittance growth (and tail generation) on SPS injection plateau</a:t>
            </a:r>
          </a:p>
          <a:p>
            <a:r>
              <a:rPr lang="en-GB" dirty="0"/>
              <a:t>Emittance growth on LHC injection plateau</a:t>
            </a:r>
          </a:p>
          <a:p>
            <a:pPr lvl="1"/>
            <a:r>
              <a:rPr lang="en-GB" dirty="0"/>
              <a:t>About 0.4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/ hour (only partially explained by IBS) + e-cloud effects (B1H worse)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6B08BD-D527-1D0C-62C0-79296121B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13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F16601-EDB6-CEC6-C945-3DEB80B389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E7AA7-7E23-E5D0-FD89-51A18127E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503630-CE3F-20A1-51C6-220C6D25E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965" y="2881728"/>
            <a:ext cx="6949246" cy="347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964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57873-E910-FFBA-022E-46DE1359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Beam quality degradation – to be improved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300DF-BDF3-1D51-2C6B-C608D8E10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Emittance growth (and tail generation) on SPS injection plateau</a:t>
            </a:r>
          </a:p>
          <a:p>
            <a:r>
              <a:rPr lang="en-GB" dirty="0"/>
              <a:t>Emittance growth on LHC injection plateau</a:t>
            </a:r>
          </a:p>
          <a:p>
            <a:r>
              <a:rPr lang="en-GB" dirty="0"/>
              <a:t>Tail generation for B1H at SPS-to-LHC transfer</a:t>
            </a:r>
          </a:p>
          <a:p>
            <a:pPr lvl="1"/>
            <a:r>
              <a:rPr lang="en-GB" dirty="0"/>
              <a:t>Known error in quadrupole transfer function – will be corrected for 2025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6B08BD-D527-1D0C-62C0-79296121B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14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F16601-EDB6-CEC6-C945-3DEB80B389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E7AA7-7E23-E5D0-FD89-51A18127E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3729155-3243-4B73-929D-56786A44E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262" y="3429000"/>
            <a:ext cx="5604631" cy="2782719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C832716-047D-1F8E-DB67-B80A389099DB}"/>
              </a:ext>
            </a:extLst>
          </p:cNvPr>
          <p:cNvCxnSpPr>
            <a:cxnSpLocks/>
          </p:cNvCxnSpPr>
          <p:nvPr/>
        </p:nvCxnSpPr>
        <p:spPr>
          <a:xfrm>
            <a:off x="4202865" y="3962097"/>
            <a:ext cx="0" cy="1955409"/>
          </a:xfrm>
          <a:prstGeom prst="line">
            <a:avLst/>
          </a:prstGeom>
          <a:noFill/>
          <a:ln w="19050" cap="flat">
            <a:solidFill>
              <a:srgbClr val="0033A0"/>
            </a:solidFill>
            <a:prstDash val="sysDash"/>
            <a:miter lim="800000"/>
          </a:ln>
          <a:effectLst/>
          <a:sp3d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720519F-50F9-444E-295E-42EB26B28B35}"/>
              </a:ext>
            </a:extLst>
          </p:cNvPr>
          <p:cNvCxnSpPr>
            <a:cxnSpLocks/>
          </p:cNvCxnSpPr>
          <p:nvPr/>
        </p:nvCxnSpPr>
        <p:spPr>
          <a:xfrm>
            <a:off x="5344289" y="3962097"/>
            <a:ext cx="0" cy="1955409"/>
          </a:xfrm>
          <a:prstGeom prst="line">
            <a:avLst/>
          </a:prstGeom>
          <a:noFill/>
          <a:ln w="19050" cap="flat">
            <a:solidFill>
              <a:srgbClr val="0033A0"/>
            </a:solidFill>
            <a:prstDash val="sysDash"/>
            <a:miter lim="800000"/>
          </a:ln>
          <a:effectLst/>
          <a:sp3d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264DA3E-CBBB-01B8-F28E-ABFB2E34C5EF}"/>
              </a:ext>
            </a:extLst>
          </p:cNvPr>
          <p:cNvSpPr txBox="1"/>
          <p:nvPr/>
        </p:nvSpPr>
        <p:spPr>
          <a:xfrm>
            <a:off x="3433309" y="3908496"/>
            <a:ext cx="461665" cy="276999"/>
          </a:xfrm>
          <a:prstGeom prst="rect">
            <a:avLst/>
          </a:prstGeom>
          <a:solidFill>
            <a:srgbClr val="0432FF"/>
          </a:solidFill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/>
                <a:cs typeface="Arial"/>
                <a:sym typeface="Arial"/>
              </a:rPr>
              <a:t>B1H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E740AC-D516-7FA3-8BFD-276CA01CC685}"/>
              </a:ext>
            </a:extLst>
          </p:cNvPr>
          <p:cNvSpPr txBox="1"/>
          <p:nvPr/>
        </p:nvSpPr>
        <p:spPr>
          <a:xfrm>
            <a:off x="4297139" y="4185495"/>
            <a:ext cx="80791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Arial"/>
                <a:cs typeface="Arial"/>
                <a:sym typeface="Arial"/>
              </a:rPr>
              <a:t>New TF</a:t>
            </a:r>
          </a:p>
        </p:txBody>
      </p:sp>
    </p:spTree>
    <p:extLst>
      <p:ext uri="{BB962C8B-B14F-4D97-AF65-F5344CB8AC3E}">
        <p14:creationId xmlns:p14="http://schemas.microsoft.com/office/powerpoint/2010/main" val="77802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5D0F2-8325-D896-0D55-426864024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973F9-1638-94CD-9A8A-2570FC2FD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Operational BCMS beam in 2024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Optimizations applied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Performance evolution along the year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Beam degradation on SPS and LHC injection plateaus</a:t>
            </a:r>
          </a:p>
          <a:p>
            <a:pPr algn="just">
              <a:buClrTx/>
            </a:pPr>
            <a:r>
              <a:rPr lang="en-GB" dirty="0"/>
              <a:t>Status of LIU performance ramp-up</a:t>
            </a:r>
          </a:p>
          <a:p>
            <a:pPr lvl="1" algn="just">
              <a:buClrTx/>
            </a:pPr>
            <a:r>
              <a:rPr lang="en-GB" dirty="0"/>
              <a:t>Intensity ramp-up</a:t>
            </a:r>
          </a:p>
          <a:p>
            <a:pPr lvl="1" algn="just">
              <a:buClrTx/>
            </a:pPr>
            <a:r>
              <a:rPr lang="en-GB" dirty="0"/>
              <a:t>LIU BCMS beam</a:t>
            </a:r>
          </a:p>
          <a:p>
            <a:pPr lvl="1" algn="just">
              <a:buClrTx/>
            </a:pPr>
            <a:r>
              <a:rPr lang="en-GB" dirty="0"/>
              <a:t>Other beams: standard, 8b4e, hybrid</a:t>
            </a:r>
          </a:p>
          <a:p>
            <a:pPr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Summary and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7647E0-C5FB-D1A0-B795-43C6BE68C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15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014653-68AB-E990-E4C5-743E026363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6BA054-5A41-AC58-9D80-9AF7DDA01F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8995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92BCF-ECF8-1110-92A0-11B9BCD01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LIU beam commissioning in Run 3: ramp-up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90BC4-A202-EA86-FB9D-A70C5A496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12147"/>
            <a:ext cx="10671543" cy="4667421"/>
          </a:xfrm>
        </p:spPr>
        <p:txBody>
          <a:bodyPr>
            <a:normAutofit/>
          </a:bodyPr>
          <a:lstStyle/>
          <a:p>
            <a:r>
              <a:rPr lang="en-US" dirty="0"/>
              <a:t>Defined at the LIU Montreux workshop in 2020</a:t>
            </a:r>
          </a:p>
          <a:p>
            <a:pPr lvl="1"/>
            <a:r>
              <a:rPr lang="en-US" dirty="0"/>
              <a:t>Year-by-year intensity goals</a:t>
            </a:r>
          </a:p>
          <a:p>
            <a:pPr lvl="1"/>
            <a:r>
              <a:rPr lang="en-US" b="1" dirty="0"/>
              <a:t>LIU intensity demonstrated in 2024 with 4x72 bunches at 450 GeV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EAD12-0804-E9E1-CA7B-858D9197A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16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42FE88-1F92-7C18-5A28-8E85C0D4AE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A1D4BE-4BEF-482B-B70A-231BC45F30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294650-0CF8-1468-ED66-3612FBB23A1A}"/>
              </a:ext>
            </a:extLst>
          </p:cNvPr>
          <p:cNvSpPr txBox="1"/>
          <p:nvPr/>
        </p:nvSpPr>
        <p:spPr>
          <a:xfrm>
            <a:off x="7897709" y="1408445"/>
            <a:ext cx="3978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Huschauer et al., LIU workshop 2020</a:t>
            </a:r>
            <a:endParaRPr lang="en-CH" dirty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382176F-2D87-F673-4DB9-F10823A53DA9}"/>
              </a:ext>
            </a:extLst>
          </p:cNvPr>
          <p:cNvGrpSpPr>
            <a:grpSpLocks noChangeAspect="1"/>
          </p:cNvGrpSpPr>
          <p:nvPr/>
        </p:nvGrpSpPr>
        <p:grpSpPr>
          <a:xfrm>
            <a:off x="2766627" y="2611640"/>
            <a:ext cx="5732789" cy="3573159"/>
            <a:chOff x="4947114" y="1590305"/>
            <a:chExt cx="4842772" cy="3018425"/>
          </a:xfrm>
        </p:grpSpPr>
        <p:pic>
          <p:nvPicPr>
            <p:cNvPr id="10" name="Picture 9" descr="A graph of a performance indicator&#10;&#10;Description automatically generated with medium confidence">
              <a:extLst>
                <a:ext uri="{FF2B5EF4-FFF2-40B4-BE49-F238E27FC236}">
                  <a16:creationId xmlns:a16="http://schemas.microsoft.com/office/drawing/2014/main" id="{4A97B3DE-78CC-516E-90CC-2A26AC1988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6466"/>
            <a:stretch/>
          </p:blipFill>
          <p:spPr>
            <a:xfrm>
              <a:off x="4947114" y="1648363"/>
              <a:ext cx="4842772" cy="2960367"/>
            </a:xfrm>
            <a:prstGeom prst="rect">
              <a:avLst/>
            </a:prstGeom>
          </p:spPr>
        </p:pic>
        <p:pic>
          <p:nvPicPr>
            <p:cNvPr id="11" name="Picture 10" descr="A graph of a performance indicator&#10;&#10;Description automatically generated with medium confidence">
              <a:extLst>
                <a:ext uri="{FF2B5EF4-FFF2-40B4-BE49-F238E27FC236}">
                  <a16:creationId xmlns:a16="http://schemas.microsoft.com/office/drawing/2014/main" id="{3D892B75-7BD9-4DF4-ED1F-0EA7D5E881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3554"/>
            <a:stretch/>
          </p:blipFill>
          <p:spPr>
            <a:xfrm>
              <a:off x="6706757" y="1590305"/>
              <a:ext cx="953457" cy="2960367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B6F70E1-69BA-CC7A-D2D4-4DA90D4C31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58114" y="2148114"/>
              <a:ext cx="3780000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F25E846-5595-45CB-601F-37309DA99AAE}"/>
              </a:ext>
            </a:extLst>
          </p:cNvPr>
          <p:cNvGrpSpPr/>
          <p:nvPr/>
        </p:nvGrpSpPr>
        <p:grpSpPr>
          <a:xfrm>
            <a:off x="4190547" y="3190482"/>
            <a:ext cx="3700453" cy="1397219"/>
            <a:chOff x="4190547" y="3190482"/>
            <a:chExt cx="3700453" cy="139721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59F250-B7CB-A69D-712D-13AF391D06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90547" y="4164112"/>
              <a:ext cx="144000" cy="144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26AD361-C340-A5BD-8579-FA8593994A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88524" y="3997810"/>
              <a:ext cx="144000" cy="144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3BC727E-2EAC-E262-EA6F-9ED28DFFE1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6474" y="3693108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E464647-750D-5BBD-5238-B1EB705206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21590" y="3479555"/>
              <a:ext cx="144000" cy="144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FFF98C2-CE98-1126-35D9-413BAC3BCA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37708" y="3291430"/>
              <a:ext cx="144000" cy="144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2ACAFA-859D-FDF3-DBBD-21EAE0D67E1C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080889" y="4064481"/>
              <a:ext cx="181011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     </a:t>
              </a:r>
              <a:r>
                <a:rPr lang="en-US" sz="1400" dirty="0">
                  <a:solidFill>
                    <a:srgbClr val="92D050"/>
                  </a:solidFill>
                </a:rPr>
                <a:t>4x72 @450 GeV</a:t>
              </a:r>
            </a:p>
            <a:p>
              <a:r>
                <a:rPr lang="en-US" sz="1400" dirty="0"/>
                <a:t>      </a:t>
              </a:r>
              <a:r>
                <a:rPr lang="en-US" sz="1400" dirty="0">
                  <a:solidFill>
                    <a:srgbClr val="FF0000"/>
                  </a:solidFill>
                </a:rPr>
                <a:t>2x48 @450 GeV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85A2A14-58E7-55CE-D495-060D520B750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93246" y="4154289"/>
              <a:ext cx="144000" cy="144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E81F70C-F6AC-A617-7357-C5FAA9D0FC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93246" y="4371701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2029C6E-167A-9AD3-9173-5D8DE43830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54366" y="3190482"/>
              <a:ext cx="144000" cy="144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016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27D1D-51C8-598A-B1E3-D73775DAB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 intensity at 450 GeV demonstrated in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9D8D1-8BE8-7B8D-3514-F375FA662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Scrubbing run: reached with 4x72 bunches with nominal bunch length</a:t>
            </a:r>
            <a:endParaRPr lang="en-GB" dirty="0"/>
          </a:p>
          <a:p>
            <a:pPr lvl="1"/>
            <a:r>
              <a:rPr lang="en-GB" b="1" dirty="0">
                <a:sym typeface="Wingdings" pitchFamily="2" charset="2"/>
              </a:rPr>
              <a:t>Transverse emittances not yet optimized for standard beam at LIU intensity</a:t>
            </a:r>
            <a:endParaRPr lang="en-GB" b="1" dirty="0"/>
          </a:p>
          <a:p>
            <a:pPr lvl="1"/>
            <a:r>
              <a:rPr lang="en-GB" dirty="0"/>
              <a:t>Further studies limited by RF (vacuum spikes, </a:t>
            </a:r>
            <a:r>
              <a:rPr lang="en-GB" dirty="0">
                <a:hlinkClick r:id="rId2"/>
              </a:rPr>
              <a:t>RF modules breaking</a:t>
            </a:r>
            <a:r>
              <a:rPr lang="en-GB" dirty="0"/>
              <a:t>) </a:t>
            </a:r>
            <a:r>
              <a:rPr lang="en-GB" dirty="0">
                <a:sym typeface="Wingdings" pitchFamily="2" charset="2"/>
              </a:rPr>
              <a:t> work is ongoing during the YETS24/25 to make the RF system ready for LIU intensity (improved modules)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89748-32DB-A907-D729-1E85730A9D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17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8B20BA-D110-1423-0419-4076EFDDC57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BA9B32-4BBD-6261-5487-51B6462587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14" name="Picture 13" descr="A screenshot of a graph&#10;&#10;Description automatically generated">
            <a:extLst>
              <a:ext uri="{FF2B5EF4-FFF2-40B4-BE49-F238E27FC236}">
                <a16:creationId xmlns:a16="http://schemas.microsoft.com/office/drawing/2014/main" id="{8BA4F8E7-B6B8-5DCD-330C-43A7C4E276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5" t="37952" r="697" b="2079"/>
          <a:stretch/>
        </p:blipFill>
        <p:spPr>
          <a:xfrm>
            <a:off x="5654319" y="3042495"/>
            <a:ext cx="3875810" cy="32227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0452E4C-278B-C100-9C39-7BA8DAEFEF80}"/>
              </a:ext>
            </a:extLst>
          </p:cNvPr>
          <p:cNvSpPr txBox="1"/>
          <p:nvPr/>
        </p:nvSpPr>
        <p:spPr>
          <a:xfrm>
            <a:off x="9530129" y="5172142"/>
            <a:ext cx="22031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Nominal bunch length (1.65 ns) reproducibly achieved</a:t>
            </a:r>
          </a:p>
        </p:txBody>
      </p:sp>
      <p:pic>
        <p:nvPicPr>
          <p:cNvPr id="17" name="Picture 1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7B37C165-0714-4ACE-4C57-600C427F15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79" t="8505" r="4648" b="1110"/>
          <a:stretch/>
        </p:blipFill>
        <p:spPr>
          <a:xfrm>
            <a:off x="1590279" y="3042495"/>
            <a:ext cx="3524413" cy="320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203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01DB6-FF7B-F284-D0D1-A2DD4819C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Emittances of BCMS beam at ~LIU intensity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C2B64F-24F5-C9B8-4949-04EB5E946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18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F0FE4-9346-AF49-C810-AE80696A56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11A31B-7D39-DC2C-E4FD-8E425A861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12" name="Content Placeholder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13C2A2D-36CE-1548-C34A-27E958965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1849" y="1592263"/>
            <a:ext cx="7680853" cy="46085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B736EA7-83BC-6014-8B1F-534B8BF7AB4B}"/>
              </a:ext>
            </a:extLst>
          </p:cNvPr>
          <p:cNvSpPr txBox="1"/>
          <p:nvPr/>
        </p:nvSpPr>
        <p:spPr>
          <a:xfrm>
            <a:off x="6995632" y="4613097"/>
            <a:ext cx="1823128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500" dirty="0">
                <a:solidFill>
                  <a:srgbClr val="F8F8F8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LIU target PS extraction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8E0341-C162-7A9A-301A-0B7D53F6B6D7}"/>
              </a:ext>
            </a:extLst>
          </p:cNvPr>
          <p:cNvSpPr txBox="1"/>
          <p:nvPr/>
        </p:nvSpPr>
        <p:spPr>
          <a:xfrm>
            <a:off x="8115516" y="4226690"/>
            <a:ext cx="1911292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500" dirty="0">
                <a:solidFill>
                  <a:srgbClr val="F8F8F8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LIU target SPS extraction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1F31D3-97D1-0403-40BD-C3398560C52E}"/>
              </a:ext>
            </a:extLst>
          </p:cNvPr>
          <p:cNvSpPr txBox="1"/>
          <p:nvPr/>
        </p:nvSpPr>
        <p:spPr>
          <a:xfrm>
            <a:off x="478696" y="1592263"/>
            <a:ext cx="315610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(2024.10.03)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4x48 bunches, 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</a:b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2.6e11 p/b injected intensity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Measurements at 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</a:b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PS extraction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Measurements at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SPS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Injection (35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ms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 after inj.)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After scraping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7FE4DA8-9F1E-5331-DFAB-804261EAF519}"/>
                  </a:ext>
                </a:extLst>
              </p:cNvPr>
              <p:cNvSpPr txBox="1"/>
              <p:nvPr/>
            </p:nvSpPr>
            <p:spPr>
              <a:xfrm>
                <a:off x="464698" y="4807978"/>
                <a:ext cx="3400987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q-value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1.06 at injection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q-value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1.17 before scraping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q-value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1.11 after scraping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7FE4DA8-9F1E-5331-DFAB-804261EAF5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698" y="4807978"/>
                <a:ext cx="3400987" cy="1107996"/>
              </a:xfrm>
              <a:prstGeom prst="rect">
                <a:avLst/>
              </a:prstGeom>
              <a:blipFill>
                <a:blip r:embed="rId3"/>
                <a:stretch>
                  <a:fillRect l="-4089" t="-6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7738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22962-EACC-F04D-66AF-FA88C0B97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Emittances of BCMS beam at ~LIU intensity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4F8EA5-958E-84FC-BCC5-DEFA1BCC42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19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9B7E1B-5CE7-359E-EE94-4387091386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338775-904E-4E6C-48EE-28DF1D0ECE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7" name="Picture 6" descr="A graph of a graph with a line&#10;&#10;Description automatically generated with medium confidence">
            <a:extLst>
              <a:ext uri="{FF2B5EF4-FFF2-40B4-BE49-F238E27FC236}">
                <a16:creationId xmlns:a16="http://schemas.microsoft.com/office/drawing/2014/main" id="{07CF6A86-55F5-2ABC-069B-A47A99D50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253" y="1528039"/>
            <a:ext cx="4801693" cy="44649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E1B436-B8B1-32D3-0ADB-293ED92086E5}"/>
              </a:ext>
            </a:extLst>
          </p:cNvPr>
          <p:cNvSpPr txBox="1"/>
          <p:nvPr/>
        </p:nvSpPr>
        <p:spPr>
          <a:xfrm>
            <a:off x="6024792" y="1958525"/>
            <a:ext cx="13306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scraping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387D5A-72F4-7153-CCC6-96E4323DDFE6}"/>
              </a:ext>
            </a:extLst>
          </p:cNvPr>
          <p:cNvSpPr txBox="1"/>
          <p:nvPr/>
        </p:nvSpPr>
        <p:spPr>
          <a:xfrm>
            <a:off x="478696" y="1592263"/>
            <a:ext cx="315610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(2024.10.03)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4x48 bunches, 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</a:b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2.6e11 p/b injected intensity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Measurements at 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</a:b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PS extraction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Measurements at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SPS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Injection (35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ms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 after inj.)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After scraping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E1B490-DE1E-F9E5-F90A-EC32F65AE01F}"/>
                  </a:ext>
                </a:extLst>
              </p:cNvPr>
              <p:cNvSpPr txBox="1"/>
              <p:nvPr/>
            </p:nvSpPr>
            <p:spPr>
              <a:xfrm>
                <a:off x="464698" y="4807978"/>
                <a:ext cx="3400987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q-value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1.06 at injection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q-value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1.17 before scraping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q-value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1.11 after scraping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E1B490-DE1E-F9E5-F90A-EC32F65AE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698" y="4807978"/>
                <a:ext cx="3400987" cy="1107996"/>
              </a:xfrm>
              <a:prstGeom prst="rect">
                <a:avLst/>
              </a:prstGeom>
              <a:blipFill>
                <a:blip r:embed="rId3"/>
                <a:stretch>
                  <a:fillRect l="-4089" t="-6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9057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6530" y="1479449"/>
            <a:ext cx="9158941" cy="1369257"/>
          </a:xfrm>
        </p:spPr>
        <p:txBody>
          <a:bodyPr>
            <a:normAutofit/>
          </a:bodyPr>
          <a:lstStyle/>
          <a:p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Status of LIU proton beams</a:t>
            </a:r>
            <a:endParaRPr lang="en-US" sz="5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31800" y="2441522"/>
            <a:ext cx="11328400" cy="3171462"/>
          </a:xfrm>
        </p:spPr>
        <p:txBody>
          <a:bodyPr>
            <a:normAutofit/>
          </a:bodyPr>
          <a:lstStyle/>
          <a:p>
            <a:endParaRPr lang="en-US" sz="18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F. </a:t>
            </a:r>
            <a:r>
              <a:rPr lang="en-US" sz="1800" dirty="0" err="1">
                <a:solidFill>
                  <a:schemeClr val="accent4">
                    <a:lumMod val="75000"/>
                  </a:schemeClr>
                </a:solidFill>
              </a:rPr>
              <a:t>Asvesta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sz="1800" b="1" u="sng" dirty="0">
                <a:solidFill>
                  <a:schemeClr val="accent1">
                    <a:lumMod val="50000"/>
                  </a:schemeClr>
                </a:solidFill>
              </a:rPr>
              <a:t>Hannes Bartosik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, E. de la Fuente, I. </a:t>
            </a:r>
            <a:r>
              <a:rPr lang="en-US" sz="1800" dirty="0" err="1">
                <a:solidFill>
                  <a:schemeClr val="accent4">
                    <a:lumMod val="75000"/>
                  </a:schemeClr>
                </a:solidFill>
              </a:rPr>
              <a:t>Karpov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, S. </a:t>
            </a:r>
            <a:r>
              <a:rPr lang="en-US" sz="1800" dirty="0" err="1">
                <a:solidFill>
                  <a:schemeClr val="accent4">
                    <a:lumMod val="75000"/>
                  </a:schemeClr>
                </a:solidFill>
              </a:rPr>
              <a:t>Kostoglou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, K. Li, I. Mases, L. </a:t>
            </a:r>
            <a:r>
              <a:rPr lang="en-US" sz="1800" dirty="0" err="1">
                <a:solidFill>
                  <a:schemeClr val="accent4">
                    <a:lumMod val="75000"/>
                  </a:schemeClr>
                </a:solidFill>
              </a:rPr>
              <a:t>Mether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br>
              <a:rPr lang="en-US" sz="18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G. </a:t>
            </a:r>
            <a:r>
              <a:rPr lang="en-US" sz="1800" dirty="0" err="1">
                <a:solidFill>
                  <a:schemeClr val="accent4">
                    <a:lumMod val="75000"/>
                  </a:schemeClr>
                </a:solidFill>
              </a:rPr>
              <a:t>Papotti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, K. </a:t>
            </a:r>
            <a:r>
              <a:rPr lang="en-US" sz="1800" dirty="0" err="1">
                <a:solidFill>
                  <a:schemeClr val="accent4">
                    <a:lumMod val="75000"/>
                  </a:schemeClr>
                </a:solidFill>
              </a:rPr>
              <a:t>Paraschou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, G. Rumolo, B. Salvant, M. Schenk, F.M. </a:t>
            </a:r>
            <a:r>
              <a:rPr lang="en-US" sz="1800" dirty="0" err="1">
                <a:solidFill>
                  <a:schemeClr val="accent4">
                    <a:lumMod val="75000"/>
                  </a:schemeClr>
                </a:solidFill>
              </a:rPr>
              <a:t>Velotti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, C. </a:t>
            </a:r>
            <a:r>
              <a:rPr lang="en-US" sz="1800" dirty="0" err="1">
                <a:solidFill>
                  <a:schemeClr val="accent4">
                    <a:lumMod val="75000"/>
                  </a:schemeClr>
                </a:solidFill>
              </a:rPr>
              <a:t>Zannini</a:t>
            </a:r>
            <a:endParaRPr lang="en-US" sz="18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HiLumi WP2 meeting, "Status of LIU beams"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8590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F2699-5A8F-3DB1-4DE4-CFDEAE4C4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58437-6B66-C072-6A4D-985B8D933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Standard beam </a:t>
            </a:r>
            <a:r>
              <a:rPr lang="en-GB" dirty="0"/>
              <a:t>at ~LIU intensity (4x48 due to limited RF power in 2024)</a:t>
            </a:r>
          </a:p>
          <a:p>
            <a:pPr lvl="1"/>
            <a:r>
              <a:rPr lang="en-GB" dirty="0"/>
              <a:t>Emittances of about 2.4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after scraping (LIU target is 2.1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</a:t>
            </a:r>
          </a:p>
          <a:p>
            <a:pPr lvl="1"/>
            <a:r>
              <a:rPr lang="en-GB" dirty="0"/>
              <a:t>Tails are larger than for BCMS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49AC93-9F78-74B6-AB29-B0044BC2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20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C60387-58BA-85F7-6953-BCF02178EE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87F7FD-1A3D-9C0A-2EDB-626B63BC74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7" name="Content Placeholder 10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8C363025-CB93-F1B7-3E43-1F8674187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068" y="2517090"/>
            <a:ext cx="60960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63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F2699-5A8F-3DB1-4DE4-CFDEAE4C4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58437-6B66-C072-6A4D-985B8D933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Standard beam </a:t>
            </a:r>
            <a:r>
              <a:rPr lang="en-GB" dirty="0"/>
              <a:t>at ~LIU intensity (4x48 due to limited RF power in 2024)</a:t>
            </a:r>
          </a:p>
          <a:p>
            <a:pPr lvl="1"/>
            <a:r>
              <a:rPr lang="en-GB" dirty="0"/>
              <a:t>Emittances of about 2.4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after scraping (LIU target is 2.1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</a:t>
            </a:r>
          </a:p>
          <a:p>
            <a:pPr lvl="1"/>
            <a:r>
              <a:rPr lang="en-GB" dirty="0"/>
              <a:t>Tails are larger than for BCMS beam</a:t>
            </a:r>
          </a:p>
          <a:p>
            <a:r>
              <a:rPr lang="en-GB" b="1" dirty="0"/>
              <a:t>8b4e</a:t>
            </a:r>
          </a:p>
          <a:p>
            <a:pPr lvl="1"/>
            <a:r>
              <a:rPr lang="en-GB" dirty="0"/>
              <a:t>Maximum intensity reached so far: 2.15e11 p/b at extraction of 4x56 bunches with nominal bunch length (1.65 ns)</a:t>
            </a:r>
          </a:p>
          <a:p>
            <a:pPr lvl="1"/>
            <a:r>
              <a:rPr lang="en-GB" dirty="0"/>
              <a:t>Was not a priority in 2024</a:t>
            </a:r>
          </a:p>
          <a:p>
            <a:r>
              <a:rPr lang="en-GB" b="1" dirty="0"/>
              <a:t>Hybrid beam</a:t>
            </a:r>
          </a:p>
          <a:p>
            <a:pPr lvl="1"/>
            <a:r>
              <a:rPr lang="en-GB" dirty="0"/>
              <a:t>Not worked on in 2024</a:t>
            </a:r>
          </a:p>
          <a:p>
            <a:pPr marL="374400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49AC93-9F78-74B6-AB29-B0044BC2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21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C60387-58BA-85F7-6953-BCF02178EE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87F7FD-1A3D-9C0A-2EDB-626B63BC74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8234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5D0F2-8325-D896-0D55-426864024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973F9-1638-94CD-9A8A-2570FC2FD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Operational BCMS beam in 2024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Optimizations applied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Performance evolution along the year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Beam degradation on SPS and LHC injection plateaus</a:t>
            </a:r>
          </a:p>
          <a:p>
            <a:pPr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Status of LIU performance ramp-up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Intensity ramp-up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LIU BCMS beam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Other beams: standard, 8b4e, hybrid</a:t>
            </a:r>
          </a:p>
          <a:p>
            <a:pPr algn="just">
              <a:buClrTx/>
            </a:pPr>
            <a:r>
              <a:rPr lang="en-GB" dirty="0"/>
              <a:t>Summary and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7647E0-C5FB-D1A0-B795-43C6BE68C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22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014653-68AB-E990-E4C5-743E026363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6BA054-5A41-AC58-9D80-9AF7DDA01F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6250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D2AF4-FD4C-B2EA-1B02-1E016B573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90F4E-262C-81EC-5F19-6475115A5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BCMS beam with improved beam quality (reduced tails) in 2024 operation </a:t>
            </a:r>
            <a:r>
              <a:rPr lang="en-GB" dirty="0">
                <a:sym typeface="Wingdings" pitchFamily="2" charset="2"/>
              </a:rPr>
              <a:t> clear impact on LHC performance (operating close to burn-off limit)</a:t>
            </a:r>
            <a:endParaRPr lang="en-GB" dirty="0"/>
          </a:p>
          <a:p>
            <a:r>
              <a:rPr lang="en-GB" dirty="0"/>
              <a:t>LIU intensity demonstrated with 4x72 bunches and nominal bunch length</a:t>
            </a:r>
          </a:p>
          <a:p>
            <a:pPr lvl="1"/>
            <a:r>
              <a:rPr lang="en-GB" dirty="0"/>
              <a:t>Emittance and brightness (after scraping) achieved so far with 4x48 bunches</a:t>
            </a:r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r>
              <a:rPr lang="en-GB" dirty="0"/>
              <a:t>Outlook for 2025</a:t>
            </a:r>
          </a:p>
          <a:p>
            <a:pPr lvl="1"/>
            <a:r>
              <a:rPr lang="en-GB" dirty="0"/>
              <a:t>Continue optimization of BCMS beam (emittance, tails)</a:t>
            </a:r>
          </a:p>
          <a:p>
            <a:pPr lvl="1"/>
            <a:r>
              <a:rPr lang="en-GB" dirty="0"/>
              <a:t>Optimization of other beams depending on priority from HL-LHC (8b4e, standard, hybrid?)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03806C-19A8-3652-8BCA-AC68E6591F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23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7D5015-DC55-D8C7-9BB2-99E3749FD2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E12A3-E41D-D8B0-6651-5420649F63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9B4F30B6-BBC9-C135-1E9C-BA8BCB724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635617"/>
              </p:ext>
            </p:extLst>
          </p:nvPr>
        </p:nvGraphicFramePr>
        <p:xfrm>
          <a:off x="1630343" y="3185389"/>
          <a:ext cx="8751443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93082">
                  <a:extLst>
                    <a:ext uri="{9D8B030D-6E8A-4147-A177-3AD203B41FA5}">
                      <a16:colId xmlns:a16="http://schemas.microsoft.com/office/drawing/2014/main" val="2097496721"/>
                    </a:ext>
                  </a:extLst>
                </a:gridCol>
                <a:gridCol w="1405054">
                  <a:extLst>
                    <a:ext uri="{9D8B030D-6E8A-4147-A177-3AD203B41FA5}">
                      <a16:colId xmlns:a16="http://schemas.microsoft.com/office/drawing/2014/main" val="1293220466"/>
                    </a:ext>
                  </a:extLst>
                </a:gridCol>
                <a:gridCol w="1304692">
                  <a:extLst>
                    <a:ext uri="{9D8B030D-6E8A-4147-A177-3AD203B41FA5}">
                      <a16:colId xmlns:a16="http://schemas.microsoft.com/office/drawing/2014/main" val="459965175"/>
                    </a:ext>
                  </a:extLst>
                </a:gridCol>
                <a:gridCol w="2040674">
                  <a:extLst>
                    <a:ext uri="{9D8B030D-6E8A-4147-A177-3AD203B41FA5}">
                      <a16:colId xmlns:a16="http://schemas.microsoft.com/office/drawing/2014/main" val="2432429169"/>
                    </a:ext>
                  </a:extLst>
                </a:gridCol>
                <a:gridCol w="2207941">
                  <a:extLst>
                    <a:ext uri="{9D8B030D-6E8A-4147-A177-3AD203B41FA5}">
                      <a16:colId xmlns:a16="http://schemas.microsoft.com/office/drawing/2014/main" val="2114216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4x48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Brightness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Target brightness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553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2.3e11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2.40 </a:t>
                      </a:r>
                      <a:r>
                        <a:rPr lang="en-GB" sz="1800" dirty="0">
                          <a:latin typeface="Symbol" pitchFamily="2" charset="2"/>
                        </a:rPr>
                        <a:t>m</a:t>
                      </a:r>
                      <a:r>
                        <a:rPr lang="en-GB" sz="18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0.95e11 p/b / </a:t>
                      </a:r>
                      <a:r>
                        <a:rPr lang="en-GB" sz="1800" dirty="0">
                          <a:latin typeface="Symbol" pitchFamily="2" charset="2"/>
                        </a:rPr>
                        <a:t>m</a:t>
                      </a:r>
                      <a:r>
                        <a:rPr lang="en-GB" sz="18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1.1 p/b / </a:t>
                      </a:r>
                      <a:r>
                        <a:rPr lang="en-GB" sz="1800" dirty="0">
                          <a:latin typeface="Symbol" pitchFamily="2" charset="2"/>
                        </a:rPr>
                        <a:t>m</a:t>
                      </a:r>
                      <a:r>
                        <a:rPr lang="en-GB" sz="18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245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BCMS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2.3e11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1.75 </a:t>
                      </a:r>
                      <a:r>
                        <a:rPr lang="en-GB" sz="1800" dirty="0">
                          <a:latin typeface="Symbol" pitchFamily="2" charset="2"/>
                        </a:rPr>
                        <a:t>m</a:t>
                      </a:r>
                      <a:r>
                        <a:rPr lang="en-GB" sz="18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1.3e11 p/b / </a:t>
                      </a:r>
                      <a:r>
                        <a:rPr lang="en-GB" sz="1800" dirty="0">
                          <a:latin typeface="Symbol" pitchFamily="2" charset="2"/>
                        </a:rPr>
                        <a:t>m</a:t>
                      </a:r>
                      <a:r>
                        <a:rPr lang="en-GB" sz="18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1.4 p/b / </a:t>
                      </a:r>
                      <a:r>
                        <a:rPr lang="en-GB" sz="1800" dirty="0">
                          <a:latin typeface="Symbol" pitchFamily="2" charset="2"/>
                        </a:rPr>
                        <a:t>m</a:t>
                      </a:r>
                      <a:r>
                        <a:rPr lang="en-GB" sz="18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803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04871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9647" y="4482361"/>
            <a:ext cx="4392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THANK YOU FOR YOUR ATTENTION </a:t>
            </a:r>
          </a:p>
        </p:txBody>
      </p:sp>
    </p:spTree>
    <p:extLst>
      <p:ext uri="{BB962C8B-B14F-4D97-AF65-F5344CB8AC3E}">
        <p14:creationId xmlns:p14="http://schemas.microsoft.com/office/powerpoint/2010/main" val="588976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5D0F2-8325-D896-0D55-426864024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973F9-1638-94CD-9A8A-2570FC2FD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Tx/>
            </a:pPr>
            <a:r>
              <a:rPr lang="en-GB" dirty="0"/>
              <a:t>Operational BCMS beam in 2024</a:t>
            </a:r>
          </a:p>
          <a:p>
            <a:pPr lvl="1" algn="just">
              <a:buClrTx/>
            </a:pPr>
            <a:r>
              <a:rPr lang="en-GB" dirty="0"/>
              <a:t>Optimizations applied</a:t>
            </a:r>
          </a:p>
          <a:p>
            <a:pPr lvl="1" algn="just">
              <a:buClrTx/>
            </a:pPr>
            <a:r>
              <a:rPr lang="en-GB" dirty="0"/>
              <a:t>Performance evolution along the year</a:t>
            </a:r>
          </a:p>
          <a:p>
            <a:pPr lvl="1" algn="just">
              <a:buClrTx/>
            </a:pPr>
            <a:r>
              <a:rPr lang="en-GB" dirty="0"/>
              <a:t>Beam degradation on SPS and LHC injection plateaus</a:t>
            </a:r>
          </a:p>
          <a:p>
            <a:pPr algn="just">
              <a:buClrTx/>
            </a:pPr>
            <a:r>
              <a:rPr lang="en-GB" dirty="0"/>
              <a:t>Status of LIU performance ramp-up</a:t>
            </a:r>
          </a:p>
          <a:p>
            <a:pPr lvl="1" algn="just">
              <a:buClrTx/>
            </a:pPr>
            <a:r>
              <a:rPr lang="en-GB" dirty="0"/>
              <a:t>Intensity ramp-up</a:t>
            </a:r>
          </a:p>
          <a:p>
            <a:pPr lvl="1" algn="just">
              <a:buClrTx/>
            </a:pPr>
            <a:r>
              <a:rPr lang="en-GB" dirty="0"/>
              <a:t>LIU BCMS beam</a:t>
            </a:r>
          </a:p>
          <a:p>
            <a:pPr lvl="1" algn="just">
              <a:buClrTx/>
            </a:pPr>
            <a:r>
              <a:rPr lang="en-GB" dirty="0"/>
              <a:t>Other beams: standard, 8b4e, hybrid</a:t>
            </a:r>
          </a:p>
          <a:p>
            <a:pPr algn="just">
              <a:buClrTx/>
            </a:pPr>
            <a:r>
              <a:rPr lang="en-GB" dirty="0"/>
              <a:t>Summary and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7647E0-C5FB-D1A0-B795-43C6BE68C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3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014653-68AB-E990-E4C5-743E026363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6BA054-5A41-AC58-9D80-9AF7DDA01F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9396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5D0F2-8325-D896-0D55-426864024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973F9-1638-94CD-9A8A-2570FC2FD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Tx/>
            </a:pPr>
            <a:r>
              <a:rPr lang="en-GB" dirty="0"/>
              <a:t>Operational BCMS beam in 2024</a:t>
            </a:r>
          </a:p>
          <a:p>
            <a:pPr lvl="1" algn="just">
              <a:buClrTx/>
            </a:pPr>
            <a:r>
              <a:rPr lang="en-GB" dirty="0"/>
              <a:t>Optimizations applied</a:t>
            </a:r>
          </a:p>
          <a:p>
            <a:pPr lvl="1" algn="just">
              <a:buClrTx/>
            </a:pPr>
            <a:r>
              <a:rPr lang="en-GB" dirty="0"/>
              <a:t>Performance evolution along the year</a:t>
            </a:r>
          </a:p>
          <a:p>
            <a:pPr lvl="1" algn="just">
              <a:buClrTx/>
            </a:pPr>
            <a:r>
              <a:rPr lang="en-GB" dirty="0"/>
              <a:t>Beam degradation on SPS and LHC injection plateaus</a:t>
            </a:r>
          </a:p>
          <a:p>
            <a:pPr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Status of LIU performance ramp-up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Intensity ramp-up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LIU BCMS beam</a:t>
            </a:r>
          </a:p>
          <a:p>
            <a:pPr lvl="1"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Other beams: standard, 8b4e, hybrid</a:t>
            </a:r>
          </a:p>
          <a:p>
            <a:pPr algn="just">
              <a:buClrTx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Summary and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7647E0-C5FB-D1A0-B795-43C6BE68C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4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014653-68AB-E990-E4C5-743E026363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6BA054-5A41-AC58-9D80-9AF7DDA01F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4519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ADA33-ABB6-3D3F-2BE7-F1B57EA87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Optimization of BCMS beam in the PSB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81154-41BF-5DC2-19B3-289953E09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Effort mostly concentrated on tail reduction</a:t>
            </a:r>
          </a:p>
          <a:p>
            <a:pPr lvl="1"/>
            <a:r>
              <a:rPr lang="en-GB" dirty="0"/>
              <a:t>V1: BCMS on LIU target: brightness margin was used for tails reduction (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/>
              <a:t>~1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m/q~1.3 in vertical)</a:t>
            </a:r>
          </a:p>
          <a:p>
            <a:pPr lvl="1"/>
            <a:r>
              <a:rPr lang="en-GB" dirty="0"/>
              <a:t>V2: Introduced scraping at low energy could give Gaussian profiles, propagated to operation (</a:t>
            </a:r>
            <a:r>
              <a:rPr lang="en-GB" dirty="0">
                <a:latin typeface="Symbol" pitchFamily="2" charset="2"/>
              </a:rPr>
              <a:t>e </a:t>
            </a:r>
            <a:r>
              <a:rPr lang="en-GB" dirty="0"/>
              <a:t>~1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/q~1 in vertical)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FFCAA-621C-B0CE-4B00-6A7088B702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5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92DBAC-E209-D616-6773-540487E79A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07661E-9AF8-DAA6-1F57-3A3BE8A881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4886B3-DE2E-31E7-2341-F41E17AFF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677" y="3327005"/>
            <a:ext cx="3543300" cy="265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C5865593-87FA-2E32-C16D-59FBFE70B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313" y="3317138"/>
            <a:ext cx="354330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0FE5A6-447A-BF9D-F132-2DB5E4C70900}"/>
              </a:ext>
            </a:extLst>
          </p:cNvPr>
          <p:cNvSpPr txBox="1"/>
          <p:nvPr/>
        </p:nvSpPr>
        <p:spPr>
          <a:xfrm>
            <a:off x="3348850" y="4932261"/>
            <a:ext cx="1514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/>
              <a:t>V1: tails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ADF31B-07B0-7F3D-2BB8-9F37B0E7CC9A}"/>
              </a:ext>
            </a:extLst>
          </p:cNvPr>
          <p:cNvSpPr txBox="1"/>
          <p:nvPr/>
        </p:nvSpPr>
        <p:spPr>
          <a:xfrm>
            <a:off x="7322070" y="3740108"/>
            <a:ext cx="1514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/>
              <a:t>V2: 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21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ADA33-ABB6-3D3F-2BE7-F1B57EA87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Optimization of BCMS beam in the 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81154-41BF-5DC2-19B3-289953E09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Effort mostly concentrated on tail reduction</a:t>
            </a:r>
          </a:p>
          <a:p>
            <a:pPr lvl="1"/>
            <a:r>
              <a:rPr lang="en-GB" dirty="0"/>
              <a:t>V1: close to LIU target &amp; WP adjustments at transition for tail reduction (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/>
              <a:t>~1.1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/q~1.35)</a:t>
            </a:r>
          </a:p>
          <a:p>
            <a:pPr lvl="1"/>
            <a:r>
              <a:rPr lang="en-GB" dirty="0"/>
              <a:t>V2: Further optimization of WP around transition (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/>
              <a:t>~1.1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/q~1.15)</a:t>
            </a:r>
          </a:p>
          <a:p>
            <a:pPr lvl="1"/>
            <a:r>
              <a:rPr lang="en-GB" dirty="0"/>
              <a:t>V3: Further optimization of WP around transition &amp; Chroma correction (</a:t>
            </a:r>
            <a:r>
              <a:rPr lang="en-GB" dirty="0">
                <a:latin typeface="Symbol" pitchFamily="2" charset="2"/>
              </a:rPr>
              <a:t>e </a:t>
            </a:r>
            <a:r>
              <a:rPr lang="en-GB" dirty="0"/>
              <a:t>~1.1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/q~1)</a:t>
            </a:r>
          </a:p>
          <a:p>
            <a:pPr lvl="1"/>
            <a:r>
              <a:rPr lang="en-GB" dirty="0"/>
              <a:t>V4?: Improvement couldn’t be traced down to any particular setting or observable …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FFCAA-621C-B0CE-4B00-6A7088B702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6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92DBAC-E209-D616-6773-540487E79A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07661E-9AF8-DAA6-1F57-3A3BE8A881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BFC105FB-8917-1B2A-4C93-CD752C520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443" y="3429000"/>
            <a:ext cx="4042473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A5F53259-C7DC-94B3-7460-3F86E4440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33386" y="3429000"/>
            <a:ext cx="398451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DDB006-94FA-6339-7536-CD87192A3CCA}"/>
              </a:ext>
            </a:extLst>
          </p:cNvPr>
          <p:cNvSpPr txBox="1"/>
          <p:nvPr/>
        </p:nvSpPr>
        <p:spPr>
          <a:xfrm rot="20854856">
            <a:off x="2456118" y="4911507"/>
            <a:ext cx="5897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V1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FE6329-1D48-67D7-41E5-A231A545151D}"/>
              </a:ext>
            </a:extLst>
          </p:cNvPr>
          <p:cNvSpPr txBox="1"/>
          <p:nvPr/>
        </p:nvSpPr>
        <p:spPr>
          <a:xfrm rot="20854856">
            <a:off x="6623275" y="5290368"/>
            <a:ext cx="5897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V1</a:t>
            </a:r>
            <a:endParaRPr lang="en-GB" dirty="0"/>
          </a:p>
        </p:txBody>
      </p:sp>
      <p:sp>
        <p:nvSpPr>
          <p:cNvPr id="15" name="Arrow: Curved Left 10">
            <a:extLst>
              <a:ext uri="{FF2B5EF4-FFF2-40B4-BE49-F238E27FC236}">
                <a16:creationId xmlns:a16="http://schemas.microsoft.com/office/drawing/2014/main" id="{5DE2C54B-5FD5-BD72-6594-B52CBC09EB35}"/>
              </a:ext>
            </a:extLst>
          </p:cNvPr>
          <p:cNvSpPr/>
          <p:nvPr/>
        </p:nvSpPr>
        <p:spPr>
          <a:xfrm rot="18511446">
            <a:off x="3580462" y="3668371"/>
            <a:ext cx="287760" cy="860469"/>
          </a:xfrm>
          <a:prstGeom prst="curvedLeft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0F6078-CD43-63BF-A0F8-6FFFC880A2B0}"/>
              </a:ext>
            </a:extLst>
          </p:cNvPr>
          <p:cNvSpPr txBox="1"/>
          <p:nvPr/>
        </p:nvSpPr>
        <p:spPr>
          <a:xfrm rot="20854856">
            <a:off x="3218283" y="5155267"/>
            <a:ext cx="5897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V2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1DC9B6-D8D8-EF9A-069A-A8252BFA167A}"/>
              </a:ext>
            </a:extLst>
          </p:cNvPr>
          <p:cNvSpPr txBox="1"/>
          <p:nvPr/>
        </p:nvSpPr>
        <p:spPr>
          <a:xfrm rot="20854856">
            <a:off x="7783953" y="5290369"/>
            <a:ext cx="5897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V2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7F711C-9AAD-B1DD-3A10-9CE533A11CD5}"/>
              </a:ext>
            </a:extLst>
          </p:cNvPr>
          <p:cNvSpPr txBox="1"/>
          <p:nvPr/>
        </p:nvSpPr>
        <p:spPr>
          <a:xfrm rot="20854856">
            <a:off x="4183364" y="5360881"/>
            <a:ext cx="5897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V4?</a:t>
            </a:r>
            <a:endParaRPr lang="en-GB" dirty="0"/>
          </a:p>
        </p:txBody>
      </p:sp>
      <p:sp>
        <p:nvSpPr>
          <p:cNvPr id="19" name="Arrow: Curved Left 14">
            <a:extLst>
              <a:ext uri="{FF2B5EF4-FFF2-40B4-BE49-F238E27FC236}">
                <a16:creationId xmlns:a16="http://schemas.microsoft.com/office/drawing/2014/main" id="{1CE00A54-11BF-A989-469B-96022BFA73A9}"/>
              </a:ext>
            </a:extLst>
          </p:cNvPr>
          <p:cNvSpPr/>
          <p:nvPr/>
        </p:nvSpPr>
        <p:spPr>
          <a:xfrm rot="18511446">
            <a:off x="4530210" y="4397390"/>
            <a:ext cx="202393" cy="376541"/>
          </a:xfrm>
          <a:prstGeom prst="curvedLeft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Arrow: Curved Left 20">
            <a:extLst>
              <a:ext uri="{FF2B5EF4-FFF2-40B4-BE49-F238E27FC236}">
                <a16:creationId xmlns:a16="http://schemas.microsoft.com/office/drawing/2014/main" id="{44A010B9-4155-FA36-5877-A40130957D3B}"/>
              </a:ext>
            </a:extLst>
          </p:cNvPr>
          <p:cNvSpPr/>
          <p:nvPr/>
        </p:nvSpPr>
        <p:spPr>
          <a:xfrm rot="18511446">
            <a:off x="4871143" y="4736371"/>
            <a:ext cx="238136" cy="328620"/>
          </a:xfrm>
          <a:prstGeom prst="curvedLeft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054849A-46E6-63B9-E362-CE50EB675E44}"/>
              </a:ext>
            </a:extLst>
          </p:cNvPr>
          <p:cNvSpPr txBox="1"/>
          <p:nvPr/>
        </p:nvSpPr>
        <p:spPr>
          <a:xfrm rot="20854856">
            <a:off x="4882858" y="4390650"/>
            <a:ext cx="5897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V3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F2D993B-1E8D-908B-00F1-8ABCF2DED977}"/>
              </a:ext>
            </a:extLst>
          </p:cNvPr>
          <p:cNvSpPr txBox="1"/>
          <p:nvPr/>
        </p:nvSpPr>
        <p:spPr>
          <a:xfrm rot="20854856">
            <a:off x="8596323" y="5287564"/>
            <a:ext cx="5897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V4?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A2D580D-0C78-E379-AF17-1E59CC25C9DB}"/>
              </a:ext>
            </a:extLst>
          </p:cNvPr>
          <p:cNvSpPr txBox="1"/>
          <p:nvPr/>
        </p:nvSpPr>
        <p:spPr>
          <a:xfrm rot="20854856">
            <a:off x="8924007" y="3645464"/>
            <a:ext cx="5897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V3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798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9809B-BAA9-158F-D935-D5FCDE11B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Optimization of BCMS beam in 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BC830-C044-BF37-4297-82F8362E4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Working point optimization to reduce emittance blow-up (23.05.2024)</a:t>
            </a:r>
          </a:p>
          <a:p>
            <a:pPr lvl="1"/>
            <a:r>
              <a:rPr lang="en-GB" b="1" dirty="0"/>
              <a:t>Keeping the incoherent tunes</a:t>
            </a:r>
            <a:br>
              <a:rPr lang="en-GB" dirty="0"/>
            </a:br>
            <a:r>
              <a:rPr lang="en-GB" b="1" dirty="0"/>
              <a:t>constant</a:t>
            </a:r>
            <a:r>
              <a:rPr lang="en-GB" dirty="0"/>
              <a:t> along injection plateau</a:t>
            </a:r>
            <a:br>
              <a:rPr lang="en-GB" dirty="0"/>
            </a:br>
            <a:r>
              <a:rPr lang="en-GB" dirty="0"/>
              <a:t>(instead of coherent tunes</a:t>
            </a:r>
            <a:br>
              <a:rPr lang="en-GB" dirty="0"/>
            </a:br>
            <a:r>
              <a:rPr lang="en-GB" dirty="0"/>
              <a:t>as done in the past) to minimize </a:t>
            </a:r>
            <a:br>
              <a:rPr lang="en-GB" dirty="0"/>
            </a:br>
            <a:r>
              <a:rPr lang="en-GB" dirty="0"/>
              <a:t>blow-up from space charge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2C2A86-07C5-04C7-CEAE-D35DE10A67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7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B93AE2-7099-8EBF-82E3-817CDE60C9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A946A5-89CA-6676-3753-3C2F0C197D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7" name="Content Placeholder 8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BF332522-56F4-E61D-DE89-BEA2505EC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562" y="1949945"/>
            <a:ext cx="6738471" cy="404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529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9809B-BAA9-158F-D935-D5FCDE11B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Optimization of BCMS beam in 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BC830-C044-BF37-4297-82F8362E4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Working point optimization to reduce emittance blow-up (23.05.2024)</a:t>
            </a:r>
          </a:p>
          <a:p>
            <a:pPr lvl="1"/>
            <a:r>
              <a:rPr lang="en-GB" b="1" dirty="0"/>
              <a:t>Keeping the incoherent tunes</a:t>
            </a:r>
            <a:br>
              <a:rPr lang="en-GB" dirty="0"/>
            </a:br>
            <a:r>
              <a:rPr lang="en-GB" b="1" dirty="0"/>
              <a:t>constant</a:t>
            </a:r>
            <a:r>
              <a:rPr lang="en-GB" dirty="0"/>
              <a:t> along injection plateau</a:t>
            </a:r>
            <a:br>
              <a:rPr lang="en-GB" dirty="0"/>
            </a:br>
            <a:r>
              <a:rPr lang="en-GB" dirty="0"/>
              <a:t>(instead of coherent tunes</a:t>
            </a:r>
            <a:br>
              <a:rPr lang="en-GB" dirty="0"/>
            </a:br>
            <a:r>
              <a:rPr lang="en-GB" dirty="0"/>
              <a:t>as done in the past) to minimize </a:t>
            </a:r>
            <a:br>
              <a:rPr lang="en-GB" dirty="0"/>
            </a:br>
            <a:r>
              <a:rPr lang="en-GB" dirty="0"/>
              <a:t>blow-up from space charge</a:t>
            </a:r>
          </a:p>
          <a:p>
            <a:pPr lvl="1"/>
            <a:r>
              <a:rPr lang="en-GB" dirty="0"/>
              <a:t>Within 15% of LIU brightness target</a:t>
            </a:r>
          </a:p>
          <a:p>
            <a:pPr lvl="1"/>
            <a:r>
              <a:rPr lang="en-GB" dirty="0"/>
              <a:t>Further optimization of beam from</a:t>
            </a:r>
            <a:br>
              <a:rPr lang="en-GB" dirty="0"/>
            </a:br>
            <a:r>
              <a:rPr lang="en-GB" dirty="0"/>
              <a:t>pre-injectors along the year followed </a:t>
            </a:r>
            <a:br>
              <a:rPr lang="en-GB" dirty="0"/>
            </a:br>
            <a:r>
              <a:rPr lang="en-GB" dirty="0"/>
              <a:t>(mostly focused on tails)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2C2A86-07C5-04C7-CEAE-D35DE10A67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8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B93AE2-7099-8EBF-82E3-817CDE60C9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A946A5-89CA-6676-3753-3C2F0C197D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8" name="Content Placeholder 4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930E76DF-DAF1-997A-397F-79C7A1F84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8472" y="1759934"/>
            <a:ext cx="4858851" cy="448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803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D35D5-A9DC-CEE4-A0A2-A473D719F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Evolution of emittances / tails at LHC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176CC-36EE-2C22-9E25-45CC685A9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2F8F33-47F8-F0D0-ADB5-0CF1C868F7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9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E059F4-183C-5986-2022-48AE6FE7D6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>
                <a:latin typeface="Arial"/>
              </a:rPr>
              <a:t>14 January 2025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BE06A0-47AA-B4EE-1B26-801536D063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HiLumi WP2 meeting, "Status of LIU beams"</a:t>
            </a:r>
            <a:endParaRPr lang="en-US" dirty="0"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95ADA2-A995-272A-F4C0-628FE70FAB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" r="4975" b="1"/>
          <a:stretch/>
        </p:blipFill>
        <p:spPr>
          <a:xfrm>
            <a:off x="1199174" y="1131493"/>
            <a:ext cx="9286444" cy="5224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1751A2-60A6-C292-AEE2-ECF2E4DE753C}"/>
              </a:ext>
            </a:extLst>
          </p:cNvPr>
          <p:cNvSpPr txBox="1"/>
          <p:nvPr/>
        </p:nvSpPr>
        <p:spPr>
          <a:xfrm>
            <a:off x="7891751" y="4237463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Clear reduction of tails </a:t>
            </a:r>
          </a:p>
        </p:txBody>
      </p:sp>
    </p:spTree>
    <p:extLst>
      <p:ext uri="{BB962C8B-B14F-4D97-AF65-F5344CB8AC3E}">
        <p14:creationId xmlns:p14="http://schemas.microsoft.com/office/powerpoint/2010/main" val="142568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139757</TotalTime>
  <Words>1520</Words>
  <Application>Microsoft Macintosh PowerPoint</Application>
  <PresentationFormat>Widescreen</PresentationFormat>
  <Paragraphs>243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Cambria Math</vt:lpstr>
      <vt:lpstr>Symbol</vt:lpstr>
      <vt:lpstr>CERNCorporate4-3</vt:lpstr>
      <vt:lpstr>PowerPoint Presentation</vt:lpstr>
      <vt:lpstr>Status of LIU proton beams</vt:lpstr>
      <vt:lpstr>Outline</vt:lpstr>
      <vt:lpstr>Outline</vt:lpstr>
      <vt:lpstr>Optimization of BCMS beam in the PSB</vt:lpstr>
      <vt:lpstr>Optimization of BCMS beam in the PS</vt:lpstr>
      <vt:lpstr>Optimization of BCMS beam in SPS</vt:lpstr>
      <vt:lpstr>Optimization of BCMS beam in SPS</vt:lpstr>
      <vt:lpstr>Evolution of emittances / tails at LHC injection</vt:lpstr>
      <vt:lpstr>Beam quality degradation – to be improved</vt:lpstr>
      <vt:lpstr>Beam quality degradation – to be improved</vt:lpstr>
      <vt:lpstr>Beam quality degradation – to be improved</vt:lpstr>
      <vt:lpstr>Beam quality degradation – to be improved</vt:lpstr>
      <vt:lpstr>Beam quality degradation – to be improved</vt:lpstr>
      <vt:lpstr>Outline</vt:lpstr>
      <vt:lpstr>LIU beam commissioning in Run 3: ramp-up plan</vt:lpstr>
      <vt:lpstr>LIU intensity at 450 GeV demonstrated in 2024</vt:lpstr>
      <vt:lpstr>Emittances of BCMS beam at ~LIU intensity</vt:lpstr>
      <vt:lpstr>Emittances of BCMS beam at ~LIU intensity</vt:lpstr>
      <vt:lpstr>Other beams</vt:lpstr>
      <vt:lpstr>Other beams</vt:lpstr>
      <vt:lpstr>Outline</vt:lpstr>
      <vt:lpstr>Summary &amp; Outlook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Hannes Bartosik</cp:lastModifiedBy>
  <cp:revision>1396</cp:revision>
  <dcterms:created xsi:type="dcterms:W3CDTF">2018-06-08T15:21:36Z</dcterms:created>
  <dcterms:modified xsi:type="dcterms:W3CDTF">2025-01-14T12:05:32Z</dcterms:modified>
</cp:coreProperties>
</file>