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22"/>
  </p:notesMasterIdLst>
  <p:sldIdLst>
    <p:sldId id="256" r:id="rId2"/>
    <p:sldId id="766" r:id="rId3"/>
    <p:sldId id="792" r:id="rId4"/>
    <p:sldId id="777" r:id="rId5"/>
    <p:sldId id="779" r:id="rId6"/>
    <p:sldId id="784" r:id="rId7"/>
    <p:sldId id="778" r:id="rId8"/>
    <p:sldId id="785" r:id="rId9"/>
    <p:sldId id="782" r:id="rId10"/>
    <p:sldId id="786" r:id="rId11"/>
    <p:sldId id="783" r:id="rId12"/>
    <p:sldId id="787" r:id="rId13"/>
    <p:sldId id="791" r:id="rId14"/>
    <p:sldId id="795" r:id="rId15"/>
    <p:sldId id="797" r:id="rId16"/>
    <p:sldId id="796" r:id="rId17"/>
    <p:sldId id="798" r:id="rId18"/>
    <p:sldId id="789" r:id="rId19"/>
    <p:sldId id="799" r:id="rId20"/>
    <p:sldId id="800" r:id="rId21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942"/>
    <p:restoredTop sz="90537"/>
  </p:normalViewPr>
  <p:slideViewPr>
    <p:cSldViewPr snapToGrid="0">
      <p:cViewPr varScale="1">
        <p:scale>
          <a:sx n="74" d="100"/>
          <a:sy n="74" d="100"/>
        </p:scale>
        <p:origin x="184" y="1104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48769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034029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1rNMn71TYnqvar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harepoint.com/:x:/r/sites/HL-LHC/WP2/_layouts/15/Doc.aspx?sourcedoc=%7B888B6427-D591-43A3-9367-D445D440CF4A%7D&amp;file=25ns_2760b_2748_2492_2574_288bpi_13inj_800ns_bs200ns.csv&amp;action=default&amp;mobileredirect=true" TargetMode="External"/><Relationship Id="rId2" Type="http://schemas.openxmlformats.org/officeDocument/2006/relationships/hyperlink" Target="https://edms.cern.ch/document/2902691/0.9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377881/contributions/5861153/attachments/2826792/4938358/Lumi_LHCbupgrade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218795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Performance updates &amp; </a:t>
            </a:r>
            <a:b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A first simple model for comparison between SPS flat bottom duration </a:t>
            </a:r>
            <a:r>
              <a:rPr lang="en-GB" sz="3800" dirty="0">
                <a:solidFill>
                  <a:schemeClr val="bg1"/>
                </a:solidFill>
                <a:latin typeface="Roboto" panose="02000000000000000000" pitchFamily="2" charset="0"/>
              </a:rPr>
              <a:t>&amp; </a:t>
            </a:r>
            <a:r>
              <a:rPr lang="en-GB" sz="38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  <a:t>LHC injection</a:t>
            </a:r>
            <a:endParaRPr sz="38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249857-B0E2-7816-4AC5-8CEBB3EC20E2}"/>
              </a:ext>
            </a:extLst>
          </p:cNvPr>
          <p:cNvSpPr txBox="1"/>
          <p:nvPr/>
        </p:nvSpPr>
        <p:spPr>
          <a:xfrm>
            <a:off x="4320051" y="5187394"/>
            <a:ext cx="2820977" cy="3693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chemeClr val="accent6"/>
                </a:solidFill>
                <a:hlinkClick r:id="rId3"/>
              </a:rPr>
              <a:t>Performance Results</a:t>
            </a:r>
            <a:endParaRPr lang="en-CH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4136436"/>
              </p:ext>
            </p:extLst>
          </p:nvPr>
        </p:nvGraphicFramePr>
        <p:xfrm>
          <a:off x="136576" y="934823"/>
          <a:ext cx="11918862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D6D06C5-A399-36E4-0EDC-6C3041A33A5E}"/>
              </a:ext>
            </a:extLst>
          </p:cNvPr>
          <p:cNvSpPr txBox="1"/>
          <p:nvPr/>
        </p:nvSpPr>
        <p:spPr>
          <a:xfrm>
            <a:off x="7946005" y="366575"/>
            <a:ext cx="3842795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V emittance growth fully mitigated</a:t>
            </a: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0B935E-09B4-5708-5042-80805C244C2D}"/>
              </a:ext>
            </a:extLst>
          </p:cNvPr>
          <p:cNvSpPr/>
          <p:nvPr/>
        </p:nvSpPr>
        <p:spPr>
          <a:xfrm>
            <a:off x="11132792" y="899447"/>
            <a:ext cx="922632" cy="3846498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8590484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541672"/>
              </p:ext>
            </p:extLst>
          </p:nvPr>
        </p:nvGraphicFramePr>
        <p:xfrm>
          <a:off x="136576" y="934823"/>
          <a:ext cx="11918862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D6D06C5-A399-36E4-0EDC-6C3041A33A5E}"/>
              </a:ext>
            </a:extLst>
          </p:cNvPr>
          <p:cNvSpPr txBox="1"/>
          <p:nvPr/>
        </p:nvSpPr>
        <p:spPr>
          <a:xfrm>
            <a:off x="3379376" y="384263"/>
            <a:ext cx="8431757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All sources of emittance growth </a:t>
            </a:r>
            <a:r>
              <a:rPr lang="en-CH" dirty="0"/>
              <a:t>at collisions fully mitigated, V emittance shrinking</a:t>
            </a: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0B935E-09B4-5708-5042-80805C244C2D}"/>
              </a:ext>
            </a:extLst>
          </p:cNvPr>
          <p:cNvSpPr/>
          <p:nvPr/>
        </p:nvSpPr>
        <p:spPr>
          <a:xfrm>
            <a:off x="11132792" y="899447"/>
            <a:ext cx="922632" cy="3846498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1959C5-11E9-E34A-8DF0-FE71C60AC96C}"/>
              </a:ext>
            </a:extLst>
          </p:cNvPr>
          <p:cNvSpPr txBox="1"/>
          <p:nvPr/>
        </p:nvSpPr>
        <p:spPr>
          <a:xfrm>
            <a:off x="346985" y="5109544"/>
            <a:ext cx="5731968" cy="82586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1200" b="1" dirty="0"/>
              <a:t>Reference: </a:t>
            </a:r>
          </a:p>
          <a:p>
            <a:pPr>
              <a:lnSpc>
                <a:spcPct val="100000"/>
              </a:lnSpc>
              <a:spcBef>
                <a:spcPts val="1400"/>
              </a:spcBef>
            </a:pPr>
            <a:r>
              <a:rPr lang="en-US" sz="1200" dirty="0"/>
              <a:t>Round optics, 110 mb losses, 2.5 </a:t>
            </a:r>
            <a:r>
              <a:rPr lang="el-GR" sz="1200" dirty="0"/>
              <a:t>μ</a:t>
            </a:r>
            <a:r>
              <a:rPr lang="en-US" sz="1200" dirty="0"/>
              <a:t>m initial emittance at SB, 4x72b standard, emittance growth from CC noise and extra in V of Run3 (0.04 </a:t>
            </a:r>
            <a:r>
              <a:rPr lang="el-GR" sz="1200" dirty="0"/>
              <a:t>μ</a:t>
            </a:r>
            <a:r>
              <a:rPr lang="en-US" sz="1200" dirty="0"/>
              <a:t>m/h)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17F1AB-EC09-FAD2-34A7-1CEBA1F85339}"/>
              </a:ext>
            </a:extLst>
          </p:cNvPr>
          <p:cNvSpPr txBox="1"/>
          <p:nvPr/>
        </p:nvSpPr>
        <p:spPr>
          <a:xfrm>
            <a:off x="6119682" y="4947373"/>
            <a:ext cx="5474426" cy="165771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>
              <a:lnSpc>
                <a:spcPts val="440"/>
              </a:lnSpc>
              <a:spcBef>
                <a:spcPts val="900"/>
              </a:spcBef>
            </a:pPr>
            <a:endParaRPr lang="en-US" sz="1200" dirty="0"/>
          </a:p>
          <a:p>
            <a:pPr>
              <a:lnSpc>
                <a:spcPts val="440"/>
              </a:lnSpc>
              <a:spcBef>
                <a:spcPts val="900"/>
              </a:spcBef>
            </a:pPr>
            <a:r>
              <a:rPr lang="en-US" sz="1200" b="1" dirty="0"/>
              <a:t>Variations:</a:t>
            </a:r>
            <a:endParaRPr lang="en-CH" sz="1200" b="1" dirty="0"/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CH" sz="1200" dirty="0"/>
              <a:t>Flat optics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CH" sz="1200" dirty="0"/>
              <a:t>Loss reduction to 90 mb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CH" sz="1200" dirty="0"/>
              <a:t>2.2 </a:t>
            </a:r>
            <a:r>
              <a:rPr lang="el-GR" sz="1200" dirty="0"/>
              <a:t>μ</a:t>
            </a:r>
            <a:r>
              <a:rPr lang="en-US" sz="1200" dirty="0"/>
              <a:t>m initial emittance at SB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CC noise fully mitigated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US" sz="1200" dirty="0"/>
              <a:t>V extra growth fully mitigated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CH" sz="1200" dirty="0"/>
              <a:t>Nominal BCMS: smaller initial emittance, BCMS filling scheme</a:t>
            </a:r>
          </a:p>
          <a:p>
            <a:pPr lvl="1">
              <a:lnSpc>
                <a:spcPts val="440"/>
              </a:lnSpc>
              <a:spcBef>
                <a:spcPts val="900"/>
              </a:spcBef>
              <a:buFont typeface="Courier New" panose="02070309020205020404" pitchFamily="49" charset="0"/>
              <a:buChar char="o"/>
            </a:pPr>
            <a:r>
              <a:rPr lang="en-CH" sz="1200" dirty="0"/>
              <a:t>“Low-tail” BCMS: smaller initial emittance, BCMS filling scheme, 90 mb</a:t>
            </a:r>
          </a:p>
          <a:p>
            <a:pPr marL="171450" lvl="1" indent="-171450">
              <a:lnSpc>
                <a:spcPts val="440"/>
              </a:lnSpc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200" b="1" dirty="0"/>
              <a:t>A</a:t>
            </a:r>
            <a:r>
              <a:rPr lang="en-CH" sz="1200" b="1" dirty="0"/>
              <a:t>ll possible combinations</a:t>
            </a:r>
          </a:p>
        </p:txBody>
      </p:sp>
    </p:spTree>
    <p:extLst>
      <p:ext uri="{BB962C8B-B14F-4D97-AF65-F5344CB8AC3E}">
        <p14:creationId xmlns:p14="http://schemas.microsoft.com/office/powerpoint/2010/main" val="17007149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CA787E-EA58-E99E-591E-CE7CC0EE4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Relative yearly &amp; total integrated luminosity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E24DD2-0C22-2995-5EC1-B38804C2AF8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12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F0B4AED-D56F-635F-8323-869FF7C477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4249190"/>
              </p:ext>
            </p:extLst>
          </p:nvPr>
        </p:nvGraphicFramePr>
        <p:xfrm>
          <a:off x="259405" y="906464"/>
          <a:ext cx="11155354" cy="5301057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937106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847188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347173649"/>
                    </a:ext>
                  </a:extLst>
                </a:gridCol>
                <a:gridCol w="937106">
                  <a:extLst>
                    <a:ext uri="{9D8B030D-6E8A-4147-A177-3AD203B41FA5}">
                      <a16:colId xmlns:a16="http://schemas.microsoft.com/office/drawing/2014/main" val="810293191"/>
                    </a:ext>
                  </a:extLst>
                </a:gridCol>
              </a:tblGrid>
              <a:tr h="1208615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Year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Reference</a:t>
                      </a:r>
                    </a:p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(fb-</a:t>
                      </a:r>
                      <a:r>
                        <a:rPr lang="en-GB" sz="1200" b="1" baseline="3000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Flat optics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CC noise growth fully mitigated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 emittance growth fully mitigated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Smaller initial emittance at SB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Losses to 90 mb from 110 mb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BCMS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“Low-tail” BCMS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“Low-tail” BCMS &amp; </a:t>
                      </a:r>
                    </a:p>
                    <a:p>
                      <a:pPr algn="ctr"/>
                      <a:r>
                        <a:rPr lang="en-GB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 fully mitigated emittance growth at collisions &amp; 3. Flat optics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 “Low-tail” BCMS &amp; 2. Flat optics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07347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204.9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235.9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232.9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07347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211.9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5.5%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9.2%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277.6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229.1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07347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283.9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4.7%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  <a:tr h="307347">
                <a:tc>
                  <a:txBody>
                    <a:bodyPr/>
                    <a:lstStyle/>
                    <a:p>
                      <a:pPr algn="ctr" fontAlgn="b"/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2236.2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3.3%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0.9%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5.6%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9.8%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8.4%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069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000675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E08408-7CAD-6BCC-C71B-5F39394E45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13</a:t>
            </a:fld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F9CBDF-F4CE-22E7-E28C-B02DC48E6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6000" y="1714500"/>
            <a:ext cx="5184396" cy="342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BCF45E-CD8A-2224-4E08-69AF14011F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45" y="1849515"/>
            <a:ext cx="5184397" cy="2865343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86E492D-6AA7-39CB-4EB8-ABDCB76A3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Relative gain in integrated luminosity</a:t>
            </a:r>
          </a:p>
        </p:txBody>
      </p:sp>
    </p:spTree>
    <p:extLst>
      <p:ext uri="{BB962C8B-B14F-4D97-AF65-F5344CB8AC3E}">
        <p14:creationId xmlns:p14="http://schemas.microsoft.com/office/powerpoint/2010/main" val="4832072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14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BF4A08-CFD5-0D75-08B5-4D2D9135D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793413"/>
              </p:ext>
            </p:extLst>
          </p:nvPr>
        </p:nvGraphicFramePr>
        <p:xfrm>
          <a:off x="163285" y="1210491"/>
          <a:ext cx="11865429" cy="43564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3761194978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  <a:gridCol w="1458685">
                  <a:extLst>
                    <a:ext uri="{9D8B030D-6E8A-4147-A177-3AD203B41FA5}">
                      <a16:colId xmlns:a16="http://schemas.microsoft.com/office/drawing/2014/main" val="2588616119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413957173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1265212927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899338610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 + </a:t>
                      </a:r>
                    </a:p>
                    <a:p>
                      <a:pPr algn="ctr"/>
                      <a:r>
                        <a:rPr lang="en-CH" b="1" dirty="0"/>
                        <a:t>dedicated filling (9s)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68.4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20.7 (-6.9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17.1 </a:t>
                      </a:r>
                    </a:p>
                    <a:p>
                      <a:pPr algn="ctr"/>
                      <a:r>
                        <a:rPr lang="en-CH" dirty="0"/>
                        <a:t>(-10.5 min/-4.5 min)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12.24 (-3.4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1.41 /1.5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2.2/2.28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775834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15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BF4A08-CFD5-0D75-08B5-4D2D9135D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9331833"/>
              </p:ext>
            </p:extLst>
          </p:nvPr>
        </p:nvGraphicFramePr>
        <p:xfrm>
          <a:off x="163285" y="1210491"/>
          <a:ext cx="11865429" cy="43564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3761194978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  <a:gridCol w="1458685">
                  <a:extLst>
                    <a:ext uri="{9D8B030D-6E8A-4147-A177-3AD203B41FA5}">
                      <a16:colId xmlns:a16="http://schemas.microsoft.com/office/drawing/2014/main" val="2588616119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413957173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1265212927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899338610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 + </a:t>
                      </a:r>
                    </a:p>
                    <a:p>
                      <a:pPr algn="ctr"/>
                      <a:r>
                        <a:rPr lang="en-CH" b="1" dirty="0"/>
                        <a:t>dedicated filling (9s)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68.4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20.7 (-6.9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17.1 </a:t>
                      </a:r>
                    </a:p>
                    <a:p>
                      <a:pPr algn="ctr"/>
                      <a:r>
                        <a:rPr lang="en-CH" dirty="0"/>
                        <a:t>(-10.5 min/-4.5 min)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12.24 (-3.4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1.41 /1.5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2.2/2.28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7BD084B-BABF-AD80-D1D7-6A3CB07B6830}"/>
              </a:ext>
            </a:extLst>
          </p:cNvPr>
          <p:cNvSpPr/>
          <p:nvPr/>
        </p:nvSpPr>
        <p:spPr>
          <a:xfrm>
            <a:off x="2244384" y="2892493"/>
            <a:ext cx="5727308" cy="536507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06EDDA-709B-B1C6-319E-FA2A27062FBD}"/>
              </a:ext>
            </a:extLst>
          </p:cNvPr>
          <p:cNvSpPr txBox="1"/>
          <p:nvPr/>
        </p:nvSpPr>
        <p:spPr>
          <a:xfrm>
            <a:off x="2902282" y="2533761"/>
            <a:ext cx="2018061" cy="276999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Measured by Ingrid</a:t>
            </a:r>
          </a:p>
        </p:txBody>
      </p:sp>
    </p:spTree>
    <p:extLst>
      <p:ext uri="{BB962C8B-B14F-4D97-AF65-F5344CB8AC3E}">
        <p14:creationId xmlns:p14="http://schemas.microsoft.com/office/powerpoint/2010/main" val="341633095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16</a:t>
            </a:fld>
            <a:endParaRPr lang="en-CH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8BF4A08-CFD5-0D75-08B5-4D2D9135D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8225334"/>
              </p:ext>
            </p:extLst>
          </p:nvPr>
        </p:nvGraphicFramePr>
        <p:xfrm>
          <a:off x="163285" y="1210491"/>
          <a:ext cx="11865429" cy="43564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3761194978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  <a:gridCol w="1458685">
                  <a:extLst>
                    <a:ext uri="{9D8B030D-6E8A-4147-A177-3AD203B41FA5}">
                      <a16:colId xmlns:a16="http://schemas.microsoft.com/office/drawing/2014/main" val="2588616119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413957173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1265212927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899338610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 + </a:t>
                      </a:r>
                    </a:p>
                    <a:p>
                      <a:pPr algn="ctr"/>
                      <a:r>
                        <a:rPr lang="en-CH" b="1" dirty="0"/>
                        <a:t>dedicated filling (9s)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68.4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20.7 (-6.9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17.1 </a:t>
                      </a:r>
                    </a:p>
                    <a:p>
                      <a:pPr algn="ctr"/>
                      <a:r>
                        <a:rPr lang="en-CH" dirty="0"/>
                        <a:t>(-10.5 min/-4.5 min)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12.24 (-3.4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1.41 /1.5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2.2/2.28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</a:tbl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27BD084B-BABF-AD80-D1D7-6A3CB07B6830}"/>
              </a:ext>
            </a:extLst>
          </p:cNvPr>
          <p:cNvSpPr/>
          <p:nvPr/>
        </p:nvSpPr>
        <p:spPr>
          <a:xfrm>
            <a:off x="2150600" y="3398443"/>
            <a:ext cx="824907" cy="536507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456D46-D1FE-1B81-BE58-D7EE86C83C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13326" y="3656975"/>
            <a:ext cx="4054046" cy="241420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1A21AE-B8E7-019F-2590-A561197F403E}"/>
              </a:ext>
            </a:extLst>
          </p:cNvPr>
          <p:cNvSpPr txBox="1"/>
          <p:nvPr/>
        </p:nvSpPr>
        <p:spPr>
          <a:xfrm>
            <a:off x="3704492" y="3107902"/>
            <a:ext cx="3165231" cy="492443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accent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Statistics from 2024, time between 2x36b injected and end of injection</a:t>
            </a:r>
          </a:p>
        </p:txBody>
      </p:sp>
    </p:spTree>
    <p:extLst>
      <p:ext uri="{BB962C8B-B14F-4D97-AF65-F5344CB8AC3E}">
        <p14:creationId xmlns:p14="http://schemas.microsoft.com/office/powerpoint/2010/main" val="3394926141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E3B4A5F-A880-F700-5CAD-28039F598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1409742"/>
              </p:ext>
            </p:extLst>
          </p:nvPr>
        </p:nvGraphicFramePr>
        <p:xfrm>
          <a:off x="163285" y="1210491"/>
          <a:ext cx="11865429" cy="43564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3761194978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  <a:gridCol w="1458685">
                  <a:extLst>
                    <a:ext uri="{9D8B030D-6E8A-4147-A177-3AD203B41FA5}">
                      <a16:colId xmlns:a16="http://schemas.microsoft.com/office/drawing/2014/main" val="2588616119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413957173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1265212927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899338610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 + </a:t>
                      </a:r>
                    </a:p>
                    <a:p>
                      <a:pPr algn="ctr"/>
                      <a:r>
                        <a:rPr lang="en-CH" b="1" dirty="0"/>
                        <a:t>dedicated filling (9s)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68.4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20.7 (-6.9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17.1 </a:t>
                      </a:r>
                    </a:p>
                    <a:p>
                      <a:pPr algn="ctr"/>
                      <a:r>
                        <a:rPr lang="en-CH" dirty="0"/>
                        <a:t>(-10.5 min/-4.5 min)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12.24 (-3.4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1.41 /1.5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2.2/2.28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17</a:t>
            </a:fld>
            <a:endParaRPr lang="en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7BD084B-BABF-AD80-D1D7-6A3CB07B6830}"/>
              </a:ext>
            </a:extLst>
          </p:cNvPr>
          <p:cNvSpPr/>
          <p:nvPr/>
        </p:nvSpPr>
        <p:spPr>
          <a:xfrm>
            <a:off x="2211727" y="3839550"/>
            <a:ext cx="9423110" cy="552836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AD4350-E637-1C58-6956-A4A1024EE46F}"/>
              </a:ext>
            </a:extLst>
          </p:cNvPr>
          <p:cNvSpPr txBox="1"/>
          <p:nvPr/>
        </p:nvSpPr>
        <p:spPr>
          <a:xfrm>
            <a:off x="3015343" y="1439336"/>
            <a:ext cx="115416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1.6e11 ppb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2AC430-8893-EF4C-C1BB-D332AEF972F3}"/>
              </a:ext>
            </a:extLst>
          </p:cNvPr>
          <p:cNvSpPr txBox="1"/>
          <p:nvPr/>
        </p:nvSpPr>
        <p:spPr>
          <a:xfrm>
            <a:off x="6770914" y="1406636"/>
            <a:ext cx="115416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2.3e11 ppb</a:t>
            </a:r>
            <a:endParaRPr kumimoji="0" lang="en-CH" sz="18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863B22-34FF-89D4-6BF2-99266F4781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585" y="686752"/>
            <a:ext cx="3921600" cy="2941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2D50081-C3C0-3C0F-9D87-938CD5C0FE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64887" y="686752"/>
            <a:ext cx="3921600" cy="294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439563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A885968-B14D-E865-82E8-3BCBC60C3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3203858"/>
              </p:ext>
            </p:extLst>
          </p:nvPr>
        </p:nvGraphicFramePr>
        <p:xfrm>
          <a:off x="163285" y="1210491"/>
          <a:ext cx="11865429" cy="4356463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138492">
                  <a:extLst>
                    <a:ext uri="{9D8B030D-6E8A-4147-A177-3AD203B41FA5}">
                      <a16:colId xmlns:a16="http://schemas.microsoft.com/office/drawing/2014/main" val="278937039"/>
                    </a:ext>
                  </a:extLst>
                </a:gridCol>
                <a:gridCol w="484965">
                  <a:extLst>
                    <a:ext uri="{9D8B030D-6E8A-4147-A177-3AD203B41FA5}">
                      <a16:colId xmlns:a16="http://schemas.microsoft.com/office/drawing/2014/main" val="454396883"/>
                    </a:ext>
                  </a:extLst>
                </a:gridCol>
                <a:gridCol w="1066801">
                  <a:extLst>
                    <a:ext uri="{9D8B030D-6E8A-4147-A177-3AD203B41FA5}">
                      <a16:colId xmlns:a16="http://schemas.microsoft.com/office/drawing/2014/main" val="2033802143"/>
                    </a:ext>
                  </a:extLst>
                </a:gridCol>
                <a:gridCol w="1034143">
                  <a:extLst>
                    <a:ext uri="{9D8B030D-6E8A-4147-A177-3AD203B41FA5}">
                      <a16:colId xmlns:a16="http://schemas.microsoft.com/office/drawing/2014/main" val="3761194978"/>
                    </a:ext>
                  </a:extLst>
                </a:gridCol>
                <a:gridCol w="849085">
                  <a:extLst>
                    <a:ext uri="{9D8B030D-6E8A-4147-A177-3AD203B41FA5}">
                      <a16:colId xmlns:a16="http://schemas.microsoft.com/office/drawing/2014/main" val="1259316376"/>
                    </a:ext>
                  </a:extLst>
                </a:gridCol>
                <a:gridCol w="1132115">
                  <a:extLst>
                    <a:ext uri="{9D8B030D-6E8A-4147-A177-3AD203B41FA5}">
                      <a16:colId xmlns:a16="http://schemas.microsoft.com/office/drawing/2014/main" val="1358501909"/>
                    </a:ext>
                  </a:extLst>
                </a:gridCol>
                <a:gridCol w="1458685">
                  <a:extLst>
                    <a:ext uri="{9D8B030D-6E8A-4147-A177-3AD203B41FA5}">
                      <a16:colId xmlns:a16="http://schemas.microsoft.com/office/drawing/2014/main" val="2588616119"/>
                    </a:ext>
                  </a:extLst>
                </a:gridCol>
                <a:gridCol w="870858">
                  <a:extLst>
                    <a:ext uri="{9D8B030D-6E8A-4147-A177-3AD203B41FA5}">
                      <a16:colId xmlns:a16="http://schemas.microsoft.com/office/drawing/2014/main" val="2413957173"/>
                    </a:ext>
                  </a:extLst>
                </a:gridCol>
                <a:gridCol w="1066799">
                  <a:extLst>
                    <a:ext uri="{9D8B030D-6E8A-4147-A177-3AD203B41FA5}">
                      <a16:colId xmlns:a16="http://schemas.microsoft.com/office/drawing/2014/main" val="1265212927"/>
                    </a:ext>
                  </a:extLst>
                </a:gridCol>
                <a:gridCol w="1763486">
                  <a:extLst>
                    <a:ext uri="{9D8B030D-6E8A-4147-A177-3AD203B41FA5}">
                      <a16:colId xmlns:a16="http://schemas.microsoft.com/office/drawing/2014/main" val="2899338610"/>
                    </a:ext>
                  </a:extLst>
                </a:gridCol>
              </a:tblGrid>
              <a:tr h="476795">
                <a:tc>
                  <a:txBody>
                    <a:bodyPr/>
                    <a:lstStyle/>
                    <a:p>
                      <a:pPr algn="ctr"/>
                      <a:endParaRPr lang="en-CH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3x36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3x36 + </a:t>
                      </a:r>
                    </a:p>
                    <a:p>
                      <a:pPr algn="ctr"/>
                      <a:r>
                        <a:rPr lang="en-CH" b="1" dirty="0"/>
                        <a:t>dedicated filling (9s)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5x36 + dedicated filling (6s)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5x36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b="1" dirty="0"/>
                        <a:t>4x72b + dedicated filling (9s)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4x72b + dedicated filling (6s)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4801182"/>
                  </a:ext>
                </a:extLst>
              </a:tr>
              <a:tr h="29826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Bunch intensity (1e11 ppb)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1.6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58096438"/>
                  </a:ext>
                </a:extLst>
              </a:tr>
              <a:tr h="130629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SPS supercycle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43.2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34.2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39.6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30.6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40028542"/>
                  </a:ext>
                </a:extLst>
              </a:tr>
              <a:tr h="224246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Time between B1 injections (s)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86.4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68.4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79.2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67.2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61.2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84205756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injections for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038186"/>
                  </a:ext>
                </a:extLst>
              </a:tr>
              <a:tr h="37011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at start of LHC injection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1.3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61518379"/>
                  </a:ext>
                </a:extLst>
              </a:tr>
              <a:tr h="583475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Minimum time spent at LHC injection for IP1/5 colliding bunches (mins)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 (-4.6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20.7 (-6.9 mins)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21.6 </a:t>
                      </a:r>
                    </a:p>
                    <a:p>
                      <a:pPr algn="ctr"/>
                      <a:r>
                        <a:rPr lang="en-CH" dirty="0"/>
                        <a:t>(-6 mins)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18.6 </a:t>
                      </a:r>
                    </a:p>
                    <a:p>
                      <a:pPr algn="ctr"/>
                      <a:r>
                        <a:rPr lang="en-CH" dirty="0"/>
                        <a:t>(-9 min/-3 min)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17.1 </a:t>
                      </a:r>
                    </a:p>
                    <a:p>
                      <a:pPr algn="ctr"/>
                      <a:r>
                        <a:rPr lang="en-CH" dirty="0"/>
                        <a:t>(-10.5 min/-4.5 min)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15.84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13.44 (-2.4 mins)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12.24 (-3.4 mins)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6222635"/>
                  </a:ext>
                </a:extLst>
              </a:tr>
              <a:tr h="478971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Emittance growth due to IBS and unknown blowup (</a:t>
                      </a:r>
                      <a:r>
                        <a:rPr lang="el-GR" b="1" dirty="0"/>
                        <a:t>μ</a:t>
                      </a:r>
                      <a:r>
                        <a:rPr lang="en-US" b="1" dirty="0"/>
                        <a:t>m/h</a:t>
                      </a:r>
                      <a:r>
                        <a:rPr lang="en-CH" b="1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~0.7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/>
                        <a:t>~0.7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53058298"/>
                  </a:ext>
                </a:extLst>
              </a:tr>
              <a:tr h="489858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Average/Max emittance at the end of LHC injection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1.47/1.62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1.44/1.57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1.43/1.55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1.42/1.52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1.41 /1.5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2.2/2.28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2.18/2.24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1960751"/>
                  </a:ext>
                </a:extLst>
              </a:tr>
              <a:tr h="40277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Number of IP1/5 colliding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2340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2484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2748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990515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CH" b="1" dirty="0"/>
                        <a:t>Turn-around (h)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2.385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2.425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/>
                        <a:t>2.44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5474933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62A65F1-6C09-25BD-C2D0-B11BA10B4C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Simple model SPS FB vs LHC injection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317C98-4AD5-680B-8269-9A29C5BB9BD3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18</a:t>
            </a:fld>
            <a:endParaRPr lang="en-CH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D3471B-FE48-F4C7-1DE8-4AA8B0FB6B2D}"/>
              </a:ext>
            </a:extLst>
          </p:cNvPr>
          <p:cNvSpPr/>
          <p:nvPr/>
        </p:nvSpPr>
        <p:spPr>
          <a:xfrm>
            <a:off x="8319093" y="4365300"/>
            <a:ext cx="3464920" cy="585841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7EEDB8-E139-82C5-AA71-6CE4FEB07644}"/>
              </a:ext>
            </a:extLst>
          </p:cNvPr>
          <p:cNvSpPr txBox="1"/>
          <p:nvPr/>
        </p:nvSpPr>
        <p:spPr>
          <a:xfrm>
            <a:off x="8693482" y="3785618"/>
            <a:ext cx="2941355" cy="553998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~ 1% smaller emittance at end of injection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32DCFB-D4CD-447E-CBD0-463097539C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6382" y="887289"/>
            <a:ext cx="3840000" cy="288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A8B6FD-119B-9BC9-5286-DE5C6F353C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781" y="887289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7214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63FA000-3D24-DBEE-64C6-11EB68046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4" y="2592536"/>
            <a:ext cx="11376026" cy="1065744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F12C4B7-6B4B-8CCA-FBE2-46B2DB3708A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409718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Reference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486900"/>
              </p:ext>
            </p:extLst>
          </p:nvPr>
        </p:nvGraphicFramePr>
        <p:xfrm>
          <a:off x="136576" y="934823"/>
          <a:ext cx="11918862" cy="434722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 [2]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 [3]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[4]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1.8 (1.6)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[1]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7C055812-2203-E18B-6951-7679ACCF5A22}"/>
              </a:ext>
            </a:extLst>
          </p:cNvPr>
          <p:cNvSpPr txBox="1"/>
          <p:nvPr/>
        </p:nvSpPr>
        <p:spPr>
          <a:xfrm>
            <a:off x="136576" y="5365498"/>
            <a:ext cx="10110951" cy="1077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[1]: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Reaching 1.6e11 ppb and not 1.8e11 ppb at the end of 2030.</a:t>
            </a:r>
            <a:endParaRPr lang="en-CH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[2]: Same numbers of days as 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DMR 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Zerlauth</a:t>
            </a:r>
            <a:r>
              <a:rPr lang="en-GB" sz="1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29 days of ions per year in Run</a:t>
            </a: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and 25 days/year in Run5.</a:t>
            </a:r>
          </a:p>
          <a:p>
            <a:r>
              <a:rPr lang="en-CH" sz="1400" dirty="0">
                <a:latin typeface="Arial" panose="020B0604020202020204" pitchFamily="34" charset="0"/>
                <a:cs typeface="Arial" panose="020B0604020202020204" pitchFamily="34" charset="0"/>
              </a:rPr>
              <a:t>[3]: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25ns_2760b_2748_2492_2574_288bpi_13inj_800ns_bs200ns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[4]: Not considering LHCb upgrade after LS4, up to </a:t>
            </a: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  <a:hlinkClick r:id="rId4"/>
              </a:rPr>
              <a:t>3% loss</a:t>
            </a:r>
            <a:r>
              <a:rPr kumimoji="0" lang="en-CH" sz="14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of integrated lumi for ATLAS/CMS.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4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4245552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9104E2-0479-A267-9B62-539F8A56D41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20</a:t>
            </a:fld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E65AAF-06C7-CD6E-9B13-CD57DCB955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508" y="1015329"/>
            <a:ext cx="4095000" cy="468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60271F-5751-C1E7-46EC-4B1ABF8E82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08" y="1015329"/>
            <a:ext cx="4095000" cy="4680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0F16D3-EB26-6BF5-DA9C-D56491BAC680}"/>
              </a:ext>
            </a:extLst>
          </p:cNvPr>
          <p:cNvSpPr txBox="1"/>
          <p:nvPr/>
        </p:nvSpPr>
        <p:spPr>
          <a:xfrm>
            <a:off x="3250626" y="569343"/>
            <a:ext cx="1474763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With CC noise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FDE81C4-9D5F-0843-B2EF-99811DFCD66C}"/>
              </a:ext>
            </a:extLst>
          </p:cNvPr>
          <p:cNvSpPr txBox="1"/>
          <p:nvPr/>
        </p:nvSpPr>
        <p:spPr>
          <a:xfrm>
            <a:off x="6922602" y="587071"/>
            <a:ext cx="2487861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With CC noise &amp; extra V</a:t>
            </a:r>
          </a:p>
        </p:txBody>
      </p:sp>
    </p:spTree>
    <p:extLst>
      <p:ext uri="{BB962C8B-B14F-4D97-AF65-F5344CB8AC3E}">
        <p14:creationId xmlns:p14="http://schemas.microsoft.com/office/powerpoint/2010/main" val="1848178490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Reference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/>
        </p:nvGraphicFramePr>
        <p:xfrm>
          <a:off x="136576" y="934823"/>
          <a:ext cx="11918862" cy="434722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 [2]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 [3]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[4]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1.8 (1.6)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[1]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E68575D2-D99E-546C-0AE9-8EF8AE6976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7" y="4520352"/>
            <a:ext cx="5014686" cy="20863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07922AE-0710-0211-B2CA-886DC5B679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523" y="4520352"/>
            <a:ext cx="3929743" cy="9356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CE90D8B-9D63-C7CC-61BC-030C5AE8F1D9}"/>
              </a:ext>
            </a:extLst>
          </p:cNvPr>
          <p:cNvSpPr txBox="1"/>
          <p:nvPr/>
        </p:nvSpPr>
        <p:spPr>
          <a:xfrm>
            <a:off x="3579261" y="4207895"/>
            <a:ext cx="3929743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chemeClr val="accent6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Emittance growth at collisions</a:t>
            </a:r>
          </a:p>
        </p:txBody>
      </p:sp>
    </p:spTree>
    <p:extLst>
      <p:ext uri="{BB962C8B-B14F-4D97-AF65-F5344CB8AC3E}">
        <p14:creationId xmlns:p14="http://schemas.microsoft.com/office/powerpoint/2010/main" val="409944291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697349"/>
              </p:ext>
            </p:extLst>
          </p:nvPr>
        </p:nvGraphicFramePr>
        <p:xfrm>
          <a:off x="136576" y="934823"/>
          <a:ext cx="11918862" cy="434722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769747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554571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18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  <a:r>
                        <a:rPr lang="en-GB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V/H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77E0C13-947B-BAD9-7F2A-F3E62427EACA}"/>
              </a:ext>
            </a:extLst>
          </p:cNvPr>
          <p:cNvSpPr txBox="1"/>
          <p:nvPr/>
        </p:nvSpPr>
        <p:spPr>
          <a:xfrm>
            <a:off x="3132947" y="384263"/>
            <a:ext cx="1779542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Flat optics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0A9A69-56C7-C251-FF3F-8B7AFD7C8527}"/>
              </a:ext>
            </a:extLst>
          </p:cNvPr>
          <p:cNvSpPr/>
          <p:nvPr/>
        </p:nvSpPr>
        <p:spPr>
          <a:xfrm>
            <a:off x="2734660" y="1575952"/>
            <a:ext cx="1380140" cy="3706096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CD8E04-F5D6-3B7A-551A-491260022777}"/>
              </a:ext>
            </a:extLst>
          </p:cNvPr>
          <p:cNvSpPr/>
          <p:nvPr/>
        </p:nvSpPr>
        <p:spPr>
          <a:xfrm>
            <a:off x="8773609" y="1575952"/>
            <a:ext cx="787079" cy="3706096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245452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301817"/>
              </p:ext>
            </p:extLst>
          </p:nvPr>
        </p:nvGraphicFramePr>
        <p:xfrm>
          <a:off x="136576" y="934823"/>
          <a:ext cx="11918862" cy="4347225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AA17EB2-28A7-1EE5-18C6-05FBF3AFB0CD}"/>
              </a:ext>
            </a:extLst>
          </p:cNvPr>
          <p:cNvSpPr txBox="1"/>
          <p:nvPr/>
        </p:nvSpPr>
        <p:spPr>
          <a:xfrm>
            <a:off x="5783550" y="407413"/>
            <a:ext cx="4807286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Smaller initial emittance at start of SB (~12%)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0C036D-7E3B-5D8D-917E-BFB4BFC0A464}"/>
              </a:ext>
            </a:extLst>
          </p:cNvPr>
          <p:cNvSpPr/>
          <p:nvPr/>
        </p:nvSpPr>
        <p:spPr>
          <a:xfrm>
            <a:off x="8024291" y="981123"/>
            <a:ext cx="841917" cy="4347224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647898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0389951"/>
              </p:ext>
            </p:extLst>
          </p:nvPr>
        </p:nvGraphicFramePr>
        <p:xfrm>
          <a:off x="136576" y="934823"/>
          <a:ext cx="11918862" cy="440679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AA17EB2-28A7-1EE5-18C6-05FBF3AFB0CD}"/>
              </a:ext>
            </a:extLst>
          </p:cNvPr>
          <p:cNvSpPr txBox="1"/>
          <p:nvPr/>
        </p:nvSpPr>
        <p:spPr>
          <a:xfrm>
            <a:off x="6713317" y="418988"/>
            <a:ext cx="1936764" cy="287068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Nominal BCMS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0C036D-7E3B-5D8D-917E-BFB4BFC0A464}"/>
              </a:ext>
            </a:extLst>
          </p:cNvPr>
          <p:cNvSpPr/>
          <p:nvPr/>
        </p:nvSpPr>
        <p:spPr>
          <a:xfrm>
            <a:off x="6713317" y="981123"/>
            <a:ext cx="2152892" cy="4347224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178151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0680017"/>
              </p:ext>
            </p:extLst>
          </p:nvPr>
        </p:nvGraphicFramePr>
        <p:xfrm>
          <a:off x="136576" y="934823"/>
          <a:ext cx="11918862" cy="440679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BD0B65D-8997-E4D9-1323-45C47FDF8A69}"/>
              </a:ext>
            </a:extLst>
          </p:cNvPr>
          <p:cNvSpPr txBox="1"/>
          <p:nvPr/>
        </p:nvSpPr>
        <p:spPr>
          <a:xfrm>
            <a:off x="9522275" y="385016"/>
            <a:ext cx="2098809" cy="275493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Reduced losses</a:t>
            </a: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1DAEEB1-6EEA-27D0-88F5-56F560BA4DCD}"/>
              </a:ext>
            </a:extLst>
          </p:cNvPr>
          <p:cNvSpPr/>
          <p:nvPr/>
        </p:nvSpPr>
        <p:spPr>
          <a:xfrm>
            <a:off x="10648708" y="1027422"/>
            <a:ext cx="544011" cy="4347225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778775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087151"/>
              </p:ext>
            </p:extLst>
          </p:nvPr>
        </p:nvGraphicFramePr>
        <p:xfrm>
          <a:off x="136576" y="934823"/>
          <a:ext cx="11918862" cy="440679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</a:t>
                      </a:r>
                    </a:p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2736 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 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 2370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r>
                        <a:rPr lang="en-CH" sz="1200" b="1" u="none" strike="noStrike" dirty="0">
                          <a:solidFill>
                            <a:schemeClr val="tx1"/>
                          </a:solidFill>
                          <a:effectLst/>
                          <a:sym typeface="Wingdings" pitchFamily="2" charset="2"/>
                        </a:rPr>
                        <a:t>2.2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  <a:r>
                        <a:rPr lang="en-GB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sym typeface="Wingdings" pitchFamily="2" charset="2"/>
                        </a:rPr>
                        <a:t> 90</a:t>
                      </a:r>
                      <a:endParaRPr lang="en-GB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 CC noise 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3AA17EB2-28A7-1EE5-18C6-05FBF3AFB0CD}"/>
              </a:ext>
            </a:extLst>
          </p:cNvPr>
          <p:cNvSpPr txBox="1"/>
          <p:nvPr/>
        </p:nvSpPr>
        <p:spPr>
          <a:xfrm>
            <a:off x="6713317" y="418988"/>
            <a:ext cx="1936764" cy="287068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H" sz="1800" b="0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“Low-tail” BCMS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40C036D-7E3B-5D8D-917E-BFB4BFC0A464}"/>
              </a:ext>
            </a:extLst>
          </p:cNvPr>
          <p:cNvSpPr/>
          <p:nvPr/>
        </p:nvSpPr>
        <p:spPr>
          <a:xfrm>
            <a:off x="6713317" y="981123"/>
            <a:ext cx="2152892" cy="4347224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784347C-1C7D-4400-9937-49AB6692CB33}"/>
              </a:ext>
            </a:extLst>
          </p:cNvPr>
          <p:cNvSpPr/>
          <p:nvPr/>
        </p:nvSpPr>
        <p:spPr>
          <a:xfrm>
            <a:off x="10625558" y="1078785"/>
            <a:ext cx="659757" cy="4347224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03169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B1CE11A-32C1-1D10-ABAB-2E06930A85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17" y="110702"/>
            <a:ext cx="11376026" cy="1065744"/>
          </a:xfrm>
        </p:spPr>
        <p:txBody>
          <a:bodyPr/>
          <a:lstStyle/>
          <a:p>
            <a:r>
              <a:rPr lang="en-CH" dirty="0"/>
              <a:t>Variations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3C3752-CFD5-C55D-8503-DFAD374D487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4C01DCC-D55E-993C-A646-3524E5AEB3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169367"/>
              </p:ext>
            </p:extLst>
          </p:nvPr>
        </p:nvGraphicFramePr>
        <p:xfrm>
          <a:off x="136576" y="934823"/>
          <a:ext cx="11918862" cy="3811122"/>
        </p:xfrm>
        <a:graphic>
          <a:graphicData uri="http://schemas.openxmlformats.org/drawingml/2006/table">
            <a:tbl>
              <a:tblPr firstRow="1">
                <a:tableStyleId>{4C3C2611-4C71-4FC5-86AE-919BDF0F9419}</a:tableStyleId>
              </a:tblPr>
              <a:tblGrid>
                <a:gridCol w="662159">
                  <a:extLst>
                    <a:ext uri="{9D8B030D-6E8A-4147-A177-3AD203B41FA5}">
                      <a16:colId xmlns:a16="http://schemas.microsoft.com/office/drawing/2014/main" val="205105780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462508735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4589221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18385397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1638536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58962018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189005486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64210258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59136602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4987807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1287426678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94484185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24932787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695638744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394750602"/>
                    </a:ext>
                  </a:extLst>
                </a:gridCol>
                <a:gridCol w="662159">
                  <a:extLst>
                    <a:ext uri="{9D8B030D-6E8A-4147-A177-3AD203B41FA5}">
                      <a16:colId xmlns:a16="http://schemas.microsoft.com/office/drawing/2014/main" val="2984118366"/>
                    </a:ext>
                  </a:extLst>
                </a:gridCol>
                <a:gridCol w="424560">
                  <a:extLst>
                    <a:ext uri="{9D8B030D-6E8A-4147-A177-3AD203B41FA5}">
                      <a16:colId xmlns:a16="http://schemas.microsoft.com/office/drawing/2014/main" val="1999183896"/>
                    </a:ext>
                  </a:extLst>
                </a:gridCol>
                <a:gridCol w="899758">
                  <a:extLst>
                    <a:ext uri="{9D8B030D-6E8A-4147-A177-3AD203B41FA5}">
                      <a16:colId xmlns:a16="http://schemas.microsoft.com/office/drawing/2014/main" val="239327070"/>
                    </a:ext>
                  </a:extLst>
                </a:gridCol>
              </a:tblGrid>
              <a:tr h="698482"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Efficiency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Bunch intensity (1e11 ppb)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//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β</a:t>
                      </a:r>
                      <a:r>
                        <a:rPr lang="en-US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*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(cm)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</a:t>
                      </a:r>
                      <a:endParaRPr lang="en-GB" sz="9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Intensity ramp-up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Days Proton physics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IP1/5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# colliding IP8 bunches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 start of SB (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crossing plane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IP1/5 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φ/2 (μ</a:t>
                      </a:r>
                      <a:r>
                        <a:rPr lang="en-US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rad</a:t>
                      </a:r>
                      <a:r>
                        <a:rPr lang="el-GR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LHCb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</a:t>
                      </a:r>
                      <a:r>
                        <a:rPr lang="en-GB" sz="900" b="1" u="none" strike="noStrike" baseline="-25000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peak</a:t>
                      </a:r>
                      <a:r>
                        <a:rPr lang="en-GB" sz="900" b="1" u="none" strike="noStrike" baseline="-25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(1e33 Hz/cm</a:t>
                      </a:r>
                      <a:r>
                        <a:rPr lang="en-GB" sz="900" b="1" u="none" strike="noStrike" baseline="300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GB" sz="900" b="1" u="none" strike="noStrike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en-GB" sz="900" b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Losses (mb)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i="0" u="none" strike="noStrike" dirty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Emittance growth (um/h)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0287093"/>
                  </a:ext>
                </a:extLst>
              </a:tr>
              <a:tr h="311264">
                <a:tc rowSpan="4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1.8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off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CH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0688844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136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53925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7074698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6436659"/>
                  </a:ext>
                </a:extLst>
              </a:tr>
              <a:tr h="311264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CH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2036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023105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2037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6315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0606247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2039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198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 +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808786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165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58393"/>
                  </a:ext>
                </a:extLst>
              </a:tr>
              <a:tr h="311264">
                <a:tc vMerge="1">
                  <a:txBody>
                    <a:bodyPr/>
                    <a:lstStyle/>
                    <a:p>
                      <a:pPr algn="ctr" fontAlgn="b"/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2041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0.5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2.2</a:t>
                      </a:r>
                      <a:endParaRPr lang="en-CH" sz="1200" b="0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on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132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203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2748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2574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2.5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H/V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250</a:t>
                      </a:r>
                      <a:endParaRPr lang="en-CH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Extra V 0.04</a:t>
                      </a:r>
                    </a:p>
                  </a:txBody>
                  <a:tcPr marL="5071" marR="5071" marT="5071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293812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D6D06C5-A399-36E4-0EDC-6C3041A33A5E}"/>
              </a:ext>
            </a:extLst>
          </p:cNvPr>
          <p:cNvSpPr txBox="1"/>
          <p:nvPr/>
        </p:nvSpPr>
        <p:spPr>
          <a:xfrm>
            <a:off x="7946005" y="366575"/>
            <a:ext cx="3842795" cy="276999"/>
          </a:xfrm>
          <a:prstGeom prst="rect">
            <a:avLst/>
          </a:prstGeom>
          <a:solidFill>
            <a:schemeClr val="bg1"/>
          </a:solidFill>
          <a:ln w="38100" cap="flat">
            <a:solidFill>
              <a:srgbClr val="C0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CH" dirty="0"/>
              <a:t>CC emittance growth fully mitigated</a:t>
            </a:r>
            <a:endParaRPr kumimoji="0" lang="en-CH" sz="1800" b="0" i="0" u="none" strike="noStrike" cap="none" spc="0" normalizeH="0" baseline="0" dirty="0">
              <a:ln>
                <a:noFill/>
              </a:ln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D0B935E-09B4-5708-5042-80805C244C2D}"/>
              </a:ext>
            </a:extLst>
          </p:cNvPr>
          <p:cNvSpPr/>
          <p:nvPr/>
        </p:nvSpPr>
        <p:spPr>
          <a:xfrm>
            <a:off x="11132792" y="899447"/>
            <a:ext cx="922632" cy="3846498"/>
          </a:xfrm>
          <a:prstGeom prst="rect">
            <a:avLst/>
          </a:prstGeom>
          <a:noFill/>
          <a:ln w="38100" cap="flat">
            <a:solidFill>
              <a:srgbClr val="C0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spc="0" normalizeH="0" baseline="0">
              <a:ln>
                <a:noFill/>
              </a:ln>
              <a:solidFill>
                <a:schemeClr val="accent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89755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26559</TotalTime>
  <Words>5258</Words>
  <Application>Microsoft Macintosh PowerPoint</Application>
  <PresentationFormat>Widescreen</PresentationFormat>
  <Paragraphs>2692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Roboto</vt:lpstr>
      <vt:lpstr>Wingdings</vt:lpstr>
      <vt:lpstr>Office Theme</vt:lpstr>
      <vt:lpstr>Performance updates &amp;  A first simple model for comparison between SPS flat bottom duration &amp; LHC injection</vt:lpstr>
      <vt:lpstr>Reference</vt:lpstr>
      <vt:lpstr>Reference</vt:lpstr>
      <vt:lpstr>Variations</vt:lpstr>
      <vt:lpstr>Variations</vt:lpstr>
      <vt:lpstr>Variations</vt:lpstr>
      <vt:lpstr>Variations</vt:lpstr>
      <vt:lpstr>Variations</vt:lpstr>
      <vt:lpstr>Variations</vt:lpstr>
      <vt:lpstr>Variations</vt:lpstr>
      <vt:lpstr>Variations</vt:lpstr>
      <vt:lpstr>Relative yearly &amp; total integrated luminosity</vt:lpstr>
      <vt:lpstr>Relative gain in integrated luminosity</vt:lpstr>
      <vt:lpstr>Simple model SPS FB vs LHC injection</vt:lpstr>
      <vt:lpstr>Simple model SPS FB vs LHC injection</vt:lpstr>
      <vt:lpstr>Simple model SPS FB vs LHC injection</vt:lpstr>
      <vt:lpstr>Simple model SPS FB vs LHC injection</vt:lpstr>
      <vt:lpstr>Simple model SPS FB vs LHC injection</vt:lpstr>
      <vt:lpstr>Backup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279</cp:revision>
  <dcterms:modified xsi:type="dcterms:W3CDTF">2025-01-14T12:49:10Z</dcterms:modified>
</cp:coreProperties>
</file>