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9" r:id="rId5"/>
    <p:sldMasterId id="214748368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3468A81-F29D-437D-8E99-5C67ECCE2165}">
  <a:tblStyle styleId="{63468A81-F29D-437D-8E99-5C67ECCE216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2A7774B-4D72-4329-BC09-456DEC9DB236}" styleName="Table_1">
    <a:wholeTbl>
      <a:tcTxStyle b="off" i="off">
        <a:font>
          <a:latin typeface="Arial"/>
          <a:ea typeface="Arial"/>
          <a:cs typeface="Arial"/>
        </a:font>
        <a:schemeClr val="accent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E6E7F0"/>
          </a:solidFill>
        </a:fill>
      </a:tcStyle>
    </a:wholeTbl>
    <a:band1H>
      <a:tcTxStyle/>
    </a:band1H>
    <a:band2H>
      <a:tcTxStyle b="off" i="off"/>
      <a:tcStyle>
        <a:fill>
          <a:solidFill>
            <a:srgbClr val="FFFFFF"/>
          </a:solidFill>
        </a:fill>
      </a:tcStyle>
    </a:band2H>
    <a:band1V>
      <a:tcTxStyle/>
    </a:band1V>
    <a:band2V>
      <a:tcTxStyle/>
    </a:band2V>
    <a:lastCol>
      <a:tcTxStyle/>
    </a:lastCol>
    <a:firstCol>
      <a:tcTxStyle b="on" i="off">
        <a:font>
          <a:latin typeface="Arial"/>
          <a:ea typeface="Arial"/>
          <a:cs typeface="Arial"/>
        </a:font>
        <a:srgbClr val="FFFFFF"/>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accent1"/>
          </a:solidFill>
        </a:fill>
      </a:tcStyle>
    </a:firstCol>
    <a:lastRow>
      <a:tcTxStyle b="on" i="off">
        <a:font>
          <a:latin typeface="Arial"/>
          <a:ea typeface="Arial"/>
          <a:cs typeface="Arial"/>
        </a:font>
        <a:schemeClr val="accent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50800">
              <a:solidFill>
                <a:schemeClr val="accent1"/>
              </a:solidFill>
              <a:prstDash val="solid"/>
              <a:round/>
              <a:headEnd len="sm" w="sm" type="none"/>
              <a:tailEnd len="sm" w="sm" type="none"/>
            </a:ln>
          </a:top>
          <a:bottom>
            <a:ln cap="flat" cmpd="sng" w="25400">
              <a:solidFill>
                <a:schemeClr val="accen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solidFill>
        </a:fill>
      </a:tcStyle>
    </a:lastRow>
    <a:seCell>
      <a:tcTxStyle/>
    </a:seCell>
    <a:swCell>
      <a:tcTxStyle/>
    </a:swCell>
    <a:firstRow>
      <a:tcTxStyle b="on" i="off">
        <a:font>
          <a:latin typeface="Arial"/>
          <a:ea typeface="Arial"/>
          <a:cs typeface="Arial"/>
        </a:font>
        <a:srgbClr val="FFFFFF"/>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25400">
              <a:solidFill>
                <a:schemeClr val="accent1"/>
              </a:solidFill>
              <a:prstDash val="solid"/>
              <a:round/>
              <a:headEnd len="sm" w="sm" type="none"/>
              <a:tailEnd len="sm" w="sm" type="none"/>
            </a:ln>
          </a:top>
          <a:bottom>
            <a:ln cap="flat" cmpd="sng" w="25400">
              <a:solidFill>
                <a:schemeClr val="accen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accent1"/>
          </a:solidFill>
        </a:fill>
      </a:tcStyle>
    </a:firstRow>
    <a:neCell>
      <a:tcTxStyle/>
    </a:neCell>
    <a:nwCell>
      <a:tcTxStyle/>
    </a:nwCell>
  </a:tblStyle>
  <a:tblStyle styleId="{70B29F7C-F501-4762-B244-6103BC53B58B}"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AF3F8"/>
          </a:solidFill>
        </a:fill>
      </a:tcStyle>
    </a:wholeTbl>
    <a:band1H>
      <a:tcTxStyle/>
      <a:tcStyle>
        <a:fill>
          <a:solidFill>
            <a:srgbClr val="D2E7F1"/>
          </a:solidFill>
        </a:fill>
      </a:tcStyle>
    </a:band1H>
    <a:band2H>
      <a:tcTxStyle/>
    </a:band2H>
    <a:band1V>
      <a:tcTxStyle/>
      <a:tcStyle>
        <a:fill>
          <a:solidFill>
            <a:srgbClr val="D2E7F1"/>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20" Type="http://schemas.openxmlformats.org/officeDocument/2006/relationships/slide" Target="slides/slide13.xml"/><Relationship Id="rId42" Type="http://schemas.openxmlformats.org/officeDocument/2006/relationships/slide" Target="slides/slide35.xml"/><Relationship Id="rId41" Type="http://schemas.openxmlformats.org/officeDocument/2006/relationships/slide" Target="slides/slide34.xml"/><Relationship Id="rId22" Type="http://schemas.openxmlformats.org/officeDocument/2006/relationships/slide" Target="slides/slide15.xml"/><Relationship Id="rId44" Type="http://schemas.openxmlformats.org/officeDocument/2006/relationships/slide" Target="slides/slide37.xml"/><Relationship Id="rId21" Type="http://schemas.openxmlformats.org/officeDocument/2006/relationships/slide" Target="slides/slide14.xml"/><Relationship Id="rId43" Type="http://schemas.openxmlformats.org/officeDocument/2006/relationships/slide" Target="slides/slide36.xml"/><Relationship Id="rId24" Type="http://schemas.openxmlformats.org/officeDocument/2006/relationships/slide" Target="slides/slide17.xml"/><Relationship Id="rId46" Type="http://schemas.openxmlformats.org/officeDocument/2006/relationships/slide" Target="slides/slide39.xml"/><Relationship Id="rId23" Type="http://schemas.openxmlformats.org/officeDocument/2006/relationships/slide" Target="slides/slide16.xml"/><Relationship Id="rId45" Type="http://schemas.openxmlformats.org/officeDocument/2006/relationships/slide" Target="slides/slide38.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48" Type="http://schemas.openxmlformats.org/officeDocument/2006/relationships/slide" Target="slides/slide41.xml"/><Relationship Id="rId25" Type="http://schemas.openxmlformats.org/officeDocument/2006/relationships/slide" Target="slides/slide18.xml"/><Relationship Id="rId47" Type="http://schemas.openxmlformats.org/officeDocument/2006/relationships/slide" Target="slides/slide40.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slide" Target="slides/slide30.xml"/><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slide" Target="slides/slide32.xml"/><Relationship Id="rId16" Type="http://schemas.openxmlformats.org/officeDocument/2006/relationships/slide" Target="slides/slide9.xml"/><Relationship Id="rId38" Type="http://schemas.openxmlformats.org/officeDocument/2006/relationships/slide" Target="slides/slide31.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275878ecaf_0_4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275878ecaf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275878ecaf_0_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275878ecaf_0_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275878eca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275878eca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274258fe19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274258fe19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275878ecaf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275878ecaf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275878ecaf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275878eca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3274258fe19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3274258fe19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3274258fe19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3274258fe19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3274258fe19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3274258fe19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3274258fe1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3274258fe1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26d07771d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26d07771d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3274258fe19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3274258fe19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3274258fe19_0_4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3274258fe19_0_4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3274258fe19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3274258fe19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275878ecaf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275878ecaf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27848ba19f_7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327848ba19f_7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3274258fe19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3274258fe19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326e4c0616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326e4c0616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3275878ecaf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3275878ecaf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3274258fe19_0_4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3274258fe19_0_4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3274258fe19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3274258fe19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2714eec59e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2714eec59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32714eec59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32714eec59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3274258fe19_0_4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3274258fe19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3274258fe19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3274258fe19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3275878ecaf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3275878ecaf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3274258fe19_0_5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7" name="Google Shape;537;g3274258fe19_0_5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326d07771d0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326d07771d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274258fe1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3274258fe1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3274258fe19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3274258fe1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3274258fe1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3274258fe1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327848ba19f_6_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g327848ba19f_6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275878ecaf_0_4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275878ecaf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327848ba19f_4_1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79" name="Google Shape;579;g327848ba19f_4_14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27848ba19f_4_1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87" name="Google Shape;587;g327848ba19f_4_15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275878ecaf_0_3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275878ecaf_0_3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275878ecaf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275878ecaf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275878ecaf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275878ecaf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275878ecaf_0_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275878ecaf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275878ecaf_0_4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275878ecaf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type="tx">
  <p:cSld name="TITLE_AND_BODY">
    <p:spTree>
      <p:nvGrpSpPr>
        <p:cNvPr id="55" name="Shape 55"/>
        <p:cNvGrpSpPr/>
        <p:nvPr/>
      </p:nvGrpSpPr>
      <p:grpSpPr>
        <a:xfrm>
          <a:off x="0" y="0"/>
          <a:ext cx="0" cy="0"/>
          <a:chOff x="0" y="0"/>
          <a:chExt cx="0" cy="0"/>
        </a:xfrm>
      </p:grpSpPr>
      <p:pic>
        <p:nvPicPr>
          <p:cNvPr descr="Image 2" id="56" name="Google Shape;56;p14"/>
          <p:cNvPicPr preferRelativeResize="0"/>
          <p:nvPr/>
        </p:nvPicPr>
        <p:blipFill rotWithShape="1">
          <a:blip r:embed="rId2">
            <a:alphaModFix/>
          </a:blip>
          <a:srcRect b="0" l="0" r="0" t="0"/>
          <a:stretch/>
        </p:blipFill>
        <p:spPr>
          <a:xfrm>
            <a:off x="3829598" y="532588"/>
            <a:ext cx="1492819" cy="1477816"/>
          </a:xfrm>
          <a:prstGeom prst="rect">
            <a:avLst/>
          </a:prstGeom>
          <a:noFill/>
          <a:ln>
            <a:noFill/>
          </a:ln>
        </p:spPr>
      </p:pic>
      <p:sp>
        <p:nvSpPr>
          <p:cNvPr id="57" name="Google Shape;57;p14"/>
          <p:cNvSpPr txBox="1"/>
          <p:nvPr>
            <p:ph type="title"/>
          </p:nvPr>
        </p:nvSpPr>
        <p:spPr>
          <a:xfrm>
            <a:off x="305990" y="2571750"/>
            <a:ext cx="8532020" cy="1614949"/>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FFFFFF"/>
              </a:buClr>
              <a:buSzPts val="3800"/>
              <a:buFont typeface="Arial"/>
              <a:buNone/>
              <a:defRPr sz="3800">
                <a:solidFill>
                  <a:srgbClr val="FFFFFF"/>
                </a:solidFill>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58" name="Google Shape;58;p14"/>
          <p:cNvSpPr txBox="1"/>
          <p:nvPr>
            <p:ph idx="1" type="body"/>
          </p:nvPr>
        </p:nvSpPr>
        <p:spPr>
          <a:xfrm>
            <a:off x="305990" y="4275189"/>
            <a:ext cx="8532020" cy="60284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FFFFFF"/>
              </a:buClr>
              <a:buSzPts val="1500"/>
              <a:buFont typeface="Arial"/>
              <a:buNone/>
              <a:defRPr b="0" sz="1500">
                <a:solidFill>
                  <a:srgbClr val="FFFFFF"/>
                </a:solidFill>
              </a:defRPr>
            </a:lvl1pPr>
            <a:lvl2pPr indent="-228600" lvl="1" marL="914400" algn="l">
              <a:lnSpc>
                <a:spcPct val="90000"/>
              </a:lnSpc>
              <a:spcBef>
                <a:spcPts val="1400"/>
              </a:spcBef>
              <a:spcAft>
                <a:spcPts val="0"/>
              </a:spcAft>
              <a:buClr>
                <a:srgbClr val="FFFFFF"/>
              </a:buClr>
              <a:buSzPts val="1500"/>
              <a:buFont typeface="Arial"/>
              <a:buNone/>
              <a:defRPr b="0" sz="1500">
                <a:solidFill>
                  <a:srgbClr val="FFFFFF"/>
                </a:solidFill>
              </a:defRPr>
            </a:lvl2pPr>
            <a:lvl3pPr indent="-228600" lvl="2" marL="1371600" algn="l">
              <a:lnSpc>
                <a:spcPct val="90000"/>
              </a:lnSpc>
              <a:spcBef>
                <a:spcPts val="1400"/>
              </a:spcBef>
              <a:spcAft>
                <a:spcPts val="0"/>
              </a:spcAft>
              <a:buClr>
                <a:srgbClr val="FFFFFF"/>
              </a:buClr>
              <a:buSzPts val="1500"/>
              <a:buFont typeface="Arial"/>
              <a:buNone/>
              <a:defRPr b="0" sz="1500">
                <a:solidFill>
                  <a:srgbClr val="FFFFFF"/>
                </a:solidFill>
              </a:defRPr>
            </a:lvl3pPr>
            <a:lvl4pPr indent="-228600" lvl="3" marL="1828800" algn="l">
              <a:lnSpc>
                <a:spcPct val="90000"/>
              </a:lnSpc>
              <a:spcBef>
                <a:spcPts val="1400"/>
              </a:spcBef>
              <a:spcAft>
                <a:spcPts val="0"/>
              </a:spcAft>
              <a:buClr>
                <a:srgbClr val="FFFFFF"/>
              </a:buClr>
              <a:buSzPts val="1500"/>
              <a:buFont typeface="Arial"/>
              <a:buNone/>
              <a:defRPr b="0" sz="1500">
                <a:solidFill>
                  <a:srgbClr val="FFFFFF"/>
                </a:solidFill>
              </a:defRPr>
            </a:lvl4pPr>
            <a:lvl5pPr indent="-228600" lvl="4" marL="2286000" algn="l">
              <a:lnSpc>
                <a:spcPct val="90000"/>
              </a:lnSpc>
              <a:spcBef>
                <a:spcPts val="1400"/>
              </a:spcBef>
              <a:spcAft>
                <a:spcPts val="0"/>
              </a:spcAft>
              <a:buClr>
                <a:srgbClr val="FFFFFF"/>
              </a:buClr>
              <a:buSzPts val="1500"/>
              <a:buFont typeface="Arial"/>
              <a:buNone/>
              <a:defRPr b="0" sz="1500">
                <a:solidFill>
                  <a:srgbClr val="FFFFFF"/>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59" name="Google Shape;59;p14"/>
          <p:cNvSpPr txBox="1"/>
          <p:nvPr>
            <p:ph idx="12" type="sldNum"/>
          </p:nvPr>
        </p:nvSpPr>
        <p:spPr>
          <a:xfrm>
            <a:off x="4419600" y="4629150"/>
            <a:ext cx="2133600" cy="276226"/>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showMasterSp="0">
  <p:cSld name="Bulleted Content">
    <p:bg>
      <p:bgPr>
        <a:solidFill>
          <a:srgbClr val="FFFFFF"/>
        </a:solidFill>
      </p:bgPr>
    </p:bg>
    <p:spTree>
      <p:nvGrpSpPr>
        <p:cNvPr id="60" name="Shape 60"/>
        <p:cNvGrpSpPr/>
        <p:nvPr/>
      </p:nvGrpSpPr>
      <p:grpSpPr>
        <a:xfrm>
          <a:off x="0" y="0"/>
          <a:ext cx="0" cy="0"/>
          <a:chOff x="0" y="0"/>
          <a:chExt cx="0" cy="0"/>
        </a:xfrm>
      </p:grpSpPr>
      <p:pic>
        <p:nvPicPr>
          <p:cNvPr descr="Picture 4" id="61" name="Google Shape;61;p15"/>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62" name="Google Shape;62;p15"/>
          <p:cNvSpPr txBox="1"/>
          <p:nvPr>
            <p:ph idx="1" type="body"/>
          </p:nvPr>
        </p:nvSpPr>
        <p:spPr>
          <a:xfrm>
            <a:off x="305992" y="1194197"/>
            <a:ext cx="8532019" cy="3456385"/>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1400"/>
              </a:spcBef>
              <a:spcAft>
                <a:spcPts val="0"/>
              </a:spcAft>
              <a:buClr>
                <a:srgbClr val="181818"/>
              </a:buClr>
              <a:buSzPts val="1400"/>
              <a:buFont typeface="Arial"/>
              <a:buChar char="•"/>
              <a:defRPr/>
            </a:lvl1pPr>
            <a:lvl2pPr indent="-317500" lvl="1" marL="914400" algn="l">
              <a:lnSpc>
                <a:spcPct val="90000"/>
              </a:lnSpc>
              <a:spcBef>
                <a:spcPts val="1400"/>
              </a:spcBef>
              <a:spcAft>
                <a:spcPts val="0"/>
              </a:spcAft>
              <a:buClr>
                <a:srgbClr val="181818"/>
              </a:buClr>
              <a:buSzPts val="1400"/>
              <a:buFont typeface="Arial"/>
              <a:buChar char="•"/>
              <a:defRPr/>
            </a:lvl2pPr>
            <a:lvl3pPr indent="-317500" lvl="2" marL="1371600" algn="l">
              <a:lnSpc>
                <a:spcPct val="90000"/>
              </a:lnSpc>
              <a:spcBef>
                <a:spcPts val="1400"/>
              </a:spcBef>
              <a:spcAft>
                <a:spcPts val="0"/>
              </a:spcAft>
              <a:buClr>
                <a:srgbClr val="181818"/>
              </a:buClr>
              <a:buSzPts val="1400"/>
              <a:buFont typeface="Arial"/>
              <a:buChar char="•"/>
              <a:defRPr/>
            </a:lvl3pPr>
            <a:lvl4pPr indent="-317500" lvl="3" marL="1828800" algn="l">
              <a:lnSpc>
                <a:spcPct val="90000"/>
              </a:lnSpc>
              <a:spcBef>
                <a:spcPts val="1400"/>
              </a:spcBef>
              <a:spcAft>
                <a:spcPts val="0"/>
              </a:spcAft>
              <a:buClr>
                <a:srgbClr val="181818"/>
              </a:buClr>
              <a:buSzPts val="1400"/>
              <a:buFont typeface="Arial"/>
              <a:buChar char="•"/>
              <a:defRPr/>
            </a:lvl4pPr>
            <a:lvl5pPr indent="-317500" lvl="4" marL="2286000" algn="l">
              <a:lnSpc>
                <a:spcPct val="90000"/>
              </a:lnSpc>
              <a:spcBef>
                <a:spcPts val="1400"/>
              </a:spcBef>
              <a:spcAft>
                <a:spcPts val="0"/>
              </a:spcAft>
              <a:buClr>
                <a:srgbClr val="181818"/>
              </a:buClr>
              <a:buSzPts val="1400"/>
              <a:buFont typeface="Arial"/>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63" name="Google Shape;63;p15"/>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64" name="Google Shape;64;p15"/>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p:cSld name="Logo Slide">
    <p:spTree>
      <p:nvGrpSpPr>
        <p:cNvPr id="65" name="Shape 65"/>
        <p:cNvGrpSpPr/>
        <p:nvPr/>
      </p:nvGrpSpPr>
      <p:grpSpPr>
        <a:xfrm>
          <a:off x="0" y="0"/>
          <a:ext cx="0" cy="0"/>
          <a:chOff x="0" y="0"/>
          <a:chExt cx="0" cy="0"/>
        </a:xfrm>
      </p:grpSpPr>
      <p:sp>
        <p:nvSpPr>
          <p:cNvPr id="66" name="Google Shape;66;p16"/>
          <p:cNvSpPr txBox="1"/>
          <p:nvPr>
            <p:ph idx="12" type="sldNum"/>
          </p:nvPr>
        </p:nvSpPr>
        <p:spPr>
          <a:xfrm>
            <a:off x="4419600" y="4629150"/>
            <a:ext cx="2133600" cy="276226"/>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showMasterSp="0">
  <p:cSld name="Title Slide  ">
    <p:bg>
      <p:bgPr>
        <a:solidFill>
          <a:srgbClr val="FFFFFF"/>
        </a:solidFill>
      </p:bgPr>
    </p:bg>
    <p:spTree>
      <p:nvGrpSpPr>
        <p:cNvPr id="67" name="Shape 67"/>
        <p:cNvGrpSpPr/>
        <p:nvPr/>
      </p:nvGrpSpPr>
      <p:grpSpPr>
        <a:xfrm>
          <a:off x="0" y="0"/>
          <a:ext cx="0" cy="0"/>
          <a:chOff x="0" y="0"/>
          <a:chExt cx="0" cy="0"/>
        </a:xfrm>
      </p:grpSpPr>
      <p:pic>
        <p:nvPicPr>
          <p:cNvPr descr="Picture 4" id="68" name="Google Shape;68;p17"/>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69" name="Google Shape;69;p17"/>
          <p:cNvSpPr txBox="1"/>
          <p:nvPr>
            <p:ph type="title"/>
          </p:nvPr>
        </p:nvSpPr>
        <p:spPr>
          <a:xfrm>
            <a:off x="1143000" y="784622"/>
            <a:ext cx="6858000" cy="1790701"/>
          </a:xfrm>
          <a:prstGeom prst="rect">
            <a:avLst/>
          </a:prstGeom>
          <a:noFill/>
          <a:ln>
            <a:noFill/>
          </a:ln>
        </p:spPr>
        <p:txBody>
          <a:bodyPr anchorCtr="0" anchor="b" bIns="0" lIns="0" spcFirstLastPara="1" rIns="0" wrap="square" tIns="0">
            <a:normAutofit/>
          </a:bodyPr>
          <a:lstStyle>
            <a:lvl1pPr lvl="0" algn="ctr">
              <a:lnSpc>
                <a:spcPct val="90000"/>
              </a:lnSpc>
              <a:spcBef>
                <a:spcPts val="0"/>
              </a:spcBef>
              <a:spcAft>
                <a:spcPts val="0"/>
              </a:spcAft>
              <a:buClr>
                <a:schemeClr val="accent1"/>
              </a:buClr>
              <a:buSzPts val="4500"/>
              <a:buFont typeface="Arial"/>
              <a:buNone/>
              <a:defRPr sz="4500"/>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70" name="Google Shape;70;p17"/>
          <p:cNvSpPr txBox="1"/>
          <p:nvPr>
            <p:ph idx="1" type="body"/>
          </p:nvPr>
        </p:nvSpPr>
        <p:spPr>
          <a:xfrm>
            <a:off x="1143000" y="2701528"/>
            <a:ext cx="6858000" cy="1241822"/>
          </a:xfrm>
          <a:prstGeom prst="rect">
            <a:avLst/>
          </a:prstGeom>
          <a:noFill/>
          <a:ln>
            <a:noFill/>
          </a:ln>
        </p:spPr>
        <p:txBody>
          <a:bodyPr anchorCtr="0" anchor="t" bIns="0" lIns="0" spcFirstLastPara="1" rIns="0" wrap="square" tIns="0">
            <a:normAutofit/>
          </a:bodyPr>
          <a:lstStyle>
            <a:lvl1pPr indent="-228600" lvl="0" marL="457200" algn="ctr">
              <a:lnSpc>
                <a:spcPct val="90000"/>
              </a:lnSpc>
              <a:spcBef>
                <a:spcPts val="1400"/>
              </a:spcBef>
              <a:spcAft>
                <a:spcPts val="0"/>
              </a:spcAft>
              <a:buClr>
                <a:srgbClr val="181818"/>
              </a:buClr>
              <a:buSzPts val="1800"/>
              <a:buFont typeface="Arial"/>
              <a:buNone/>
              <a:defRPr sz="1800"/>
            </a:lvl1pPr>
            <a:lvl2pPr indent="-228600" lvl="1" marL="914400" algn="ctr">
              <a:lnSpc>
                <a:spcPct val="90000"/>
              </a:lnSpc>
              <a:spcBef>
                <a:spcPts val="1400"/>
              </a:spcBef>
              <a:spcAft>
                <a:spcPts val="0"/>
              </a:spcAft>
              <a:buClr>
                <a:srgbClr val="181818"/>
              </a:buClr>
              <a:buSzPts val="1800"/>
              <a:buFont typeface="Arial"/>
              <a:buNone/>
              <a:defRPr sz="1800"/>
            </a:lvl2pPr>
            <a:lvl3pPr indent="-228600" lvl="2" marL="1371600" algn="ctr">
              <a:lnSpc>
                <a:spcPct val="90000"/>
              </a:lnSpc>
              <a:spcBef>
                <a:spcPts val="1400"/>
              </a:spcBef>
              <a:spcAft>
                <a:spcPts val="0"/>
              </a:spcAft>
              <a:buClr>
                <a:srgbClr val="181818"/>
              </a:buClr>
              <a:buSzPts val="1800"/>
              <a:buFont typeface="Arial"/>
              <a:buNone/>
              <a:defRPr sz="1800"/>
            </a:lvl3pPr>
            <a:lvl4pPr indent="-228600" lvl="3" marL="1828800" algn="ctr">
              <a:lnSpc>
                <a:spcPct val="90000"/>
              </a:lnSpc>
              <a:spcBef>
                <a:spcPts val="1400"/>
              </a:spcBef>
              <a:spcAft>
                <a:spcPts val="0"/>
              </a:spcAft>
              <a:buClr>
                <a:srgbClr val="181818"/>
              </a:buClr>
              <a:buSzPts val="1800"/>
              <a:buFont typeface="Arial"/>
              <a:buNone/>
              <a:defRPr sz="1800"/>
            </a:lvl4pPr>
            <a:lvl5pPr indent="-228600" lvl="4" marL="2286000" algn="ctr">
              <a:lnSpc>
                <a:spcPct val="90000"/>
              </a:lnSpc>
              <a:spcBef>
                <a:spcPts val="1400"/>
              </a:spcBef>
              <a:spcAft>
                <a:spcPts val="0"/>
              </a:spcAft>
              <a:buClr>
                <a:srgbClr val="181818"/>
              </a:buClr>
              <a:buSzPts val="1800"/>
              <a:buFont typeface="Arial"/>
              <a:buNone/>
              <a:defRPr sz="1800"/>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71" name="Google Shape;71;p17"/>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showMasterSp="0">
  <p:cSld name="Big Picture">
    <p:bg>
      <p:bgPr>
        <a:solidFill>
          <a:srgbClr val="FFFFFF"/>
        </a:solidFill>
      </p:bgPr>
    </p:bg>
    <p:spTree>
      <p:nvGrpSpPr>
        <p:cNvPr id="72" name="Shape 72"/>
        <p:cNvGrpSpPr/>
        <p:nvPr/>
      </p:nvGrpSpPr>
      <p:grpSpPr>
        <a:xfrm>
          <a:off x="0" y="0"/>
          <a:ext cx="0" cy="0"/>
          <a:chOff x="0" y="0"/>
          <a:chExt cx="0" cy="0"/>
        </a:xfrm>
      </p:grpSpPr>
      <p:pic>
        <p:nvPicPr>
          <p:cNvPr descr="Picture 4" id="73" name="Google Shape;73;p18"/>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74" name="Google Shape;74;p18"/>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75" name="Google Shape;75;p18"/>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76" name="Google Shape;76;p18"/>
          <p:cNvSpPr/>
          <p:nvPr>
            <p:ph idx="2" type="pic"/>
          </p:nvPr>
        </p:nvSpPr>
        <p:spPr>
          <a:xfrm>
            <a:off x="305990" y="1079897"/>
            <a:ext cx="8532020" cy="3570685"/>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showMasterSp="0">
  <p:cSld name="Full page Picture">
    <p:bg>
      <p:bgPr>
        <a:solidFill>
          <a:srgbClr val="FFFFFF"/>
        </a:solidFill>
      </p:bgPr>
    </p:bg>
    <p:spTree>
      <p:nvGrpSpPr>
        <p:cNvPr id="77" name="Shape 77"/>
        <p:cNvGrpSpPr/>
        <p:nvPr/>
      </p:nvGrpSpPr>
      <p:grpSpPr>
        <a:xfrm>
          <a:off x="0" y="0"/>
          <a:ext cx="0" cy="0"/>
          <a:chOff x="0" y="0"/>
          <a:chExt cx="0" cy="0"/>
        </a:xfrm>
      </p:grpSpPr>
      <p:pic>
        <p:nvPicPr>
          <p:cNvPr descr="Picture 4" id="78" name="Google Shape;78;p19"/>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79" name="Google Shape;79;p19"/>
          <p:cNvSpPr/>
          <p:nvPr>
            <p:ph idx="2" type="pic"/>
          </p:nvPr>
        </p:nvSpPr>
        <p:spPr>
          <a:xfrm>
            <a:off x="0" y="-22486"/>
            <a:ext cx="9144000" cy="4763692"/>
          </a:xfrm>
          <a:prstGeom prst="rect">
            <a:avLst/>
          </a:prstGeom>
          <a:noFill/>
          <a:ln>
            <a:noFill/>
          </a:ln>
        </p:spPr>
      </p:sp>
      <p:sp>
        <p:nvSpPr>
          <p:cNvPr id="80" name="Google Shape;80;p19"/>
          <p:cNvSpPr txBox="1"/>
          <p:nvPr>
            <p:ph idx="1" type="body"/>
          </p:nvPr>
        </p:nvSpPr>
        <p:spPr>
          <a:xfrm>
            <a:off x="6056708" y="-39350"/>
            <a:ext cx="3087291" cy="4778116"/>
          </a:xfrm>
          <a:prstGeom prst="rect">
            <a:avLst/>
          </a:prstGeom>
          <a:solidFill>
            <a:schemeClr val="accent1">
              <a:alpha val="80000"/>
            </a:schemeClr>
          </a:solidFill>
          <a:ln>
            <a:noFill/>
          </a:ln>
        </p:spPr>
        <p:txBody>
          <a:bodyPr anchorCtr="0" anchor="t" bIns="134975" lIns="134975" spcFirstLastPara="1" rIns="134975" wrap="square" tIns="134975">
            <a:normAutofit/>
          </a:bodyPr>
          <a:lstStyle>
            <a:lvl1pPr indent="-228600" lvl="0" marL="457200" algn="l">
              <a:lnSpc>
                <a:spcPct val="90000"/>
              </a:lnSpc>
              <a:spcBef>
                <a:spcPts val="1400"/>
              </a:spcBef>
              <a:spcAft>
                <a:spcPts val="0"/>
              </a:spcAft>
              <a:buClr>
                <a:srgbClr val="FFFFFF"/>
              </a:buClr>
              <a:buSzPts val="2100"/>
              <a:buFont typeface="Arial"/>
              <a:buNone/>
              <a:defRPr sz="2100">
                <a:solidFill>
                  <a:srgbClr val="FFFFFF"/>
                </a:solidFill>
              </a:defRPr>
            </a:lvl1pPr>
            <a:lvl2pPr indent="-361950" lvl="1" marL="914400" algn="l">
              <a:lnSpc>
                <a:spcPct val="90000"/>
              </a:lnSpc>
              <a:spcBef>
                <a:spcPts val="1400"/>
              </a:spcBef>
              <a:spcAft>
                <a:spcPts val="0"/>
              </a:spcAft>
              <a:buClr>
                <a:srgbClr val="FFFFFF"/>
              </a:buClr>
              <a:buSzPts val="2100"/>
              <a:buFont typeface="Arial"/>
              <a:buChar char="•"/>
              <a:defRPr sz="2100">
                <a:solidFill>
                  <a:srgbClr val="FFFFFF"/>
                </a:solidFill>
              </a:defRPr>
            </a:lvl2pPr>
            <a:lvl3pPr indent="-361950" lvl="2" marL="1371600" algn="l">
              <a:lnSpc>
                <a:spcPct val="90000"/>
              </a:lnSpc>
              <a:spcBef>
                <a:spcPts val="1400"/>
              </a:spcBef>
              <a:spcAft>
                <a:spcPts val="0"/>
              </a:spcAft>
              <a:buClr>
                <a:srgbClr val="FFFFFF"/>
              </a:buClr>
              <a:buSzPts val="2100"/>
              <a:buFont typeface="Arial"/>
              <a:buChar char="•"/>
              <a:defRPr sz="2100">
                <a:solidFill>
                  <a:srgbClr val="FFFFFF"/>
                </a:solidFill>
              </a:defRPr>
            </a:lvl3pPr>
            <a:lvl4pPr indent="-361950" lvl="3" marL="1828800" algn="l">
              <a:lnSpc>
                <a:spcPct val="90000"/>
              </a:lnSpc>
              <a:spcBef>
                <a:spcPts val="1400"/>
              </a:spcBef>
              <a:spcAft>
                <a:spcPts val="0"/>
              </a:spcAft>
              <a:buClr>
                <a:srgbClr val="FFFFFF"/>
              </a:buClr>
              <a:buSzPts val="2100"/>
              <a:buFont typeface="Arial"/>
              <a:buChar char="•"/>
              <a:defRPr sz="2100">
                <a:solidFill>
                  <a:srgbClr val="FFFFFF"/>
                </a:solidFill>
              </a:defRPr>
            </a:lvl4pPr>
            <a:lvl5pPr indent="-361950" lvl="4" marL="2286000" algn="l">
              <a:lnSpc>
                <a:spcPct val="90000"/>
              </a:lnSpc>
              <a:spcBef>
                <a:spcPts val="1400"/>
              </a:spcBef>
              <a:spcAft>
                <a:spcPts val="0"/>
              </a:spcAft>
              <a:buClr>
                <a:srgbClr val="FFFFFF"/>
              </a:buClr>
              <a:buSzPts val="2100"/>
              <a:buFont typeface="Arial"/>
              <a:buChar char="•"/>
              <a:defRPr sz="2100">
                <a:solidFill>
                  <a:srgbClr val="FFFFFF"/>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81" name="Google Shape;81;p19"/>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82" name="Google Shape;82;p19"/>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83" name="Google Shape;83;p19"/>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showMasterSp="0">
  <p:cSld name="2 Contents">
    <p:bg>
      <p:bgPr>
        <a:solidFill>
          <a:srgbClr val="FFFFFF"/>
        </a:solidFill>
      </p:bgPr>
    </p:bg>
    <p:spTree>
      <p:nvGrpSpPr>
        <p:cNvPr id="84" name="Shape 84"/>
        <p:cNvGrpSpPr/>
        <p:nvPr/>
      </p:nvGrpSpPr>
      <p:grpSpPr>
        <a:xfrm>
          <a:off x="0" y="0"/>
          <a:ext cx="0" cy="0"/>
          <a:chOff x="0" y="0"/>
          <a:chExt cx="0" cy="0"/>
        </a:xfrm>
      </p:grpSpPr>
      <p:pic>
        <p:nvPicPr>
          <p:cNvPr descr="Picture 4" id="85" name="Google Shape;85;p20"/>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86" name="Google Shape;86;p20"/>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87" name="Google Shape;87;p20"/>
          <p:cNvSpPr txBox="1"/>
          <p:nvPr>
            <p:ph idx="1" type="body"/>
          </p:nvPr>
        </p:nvSpPr>
        <p:spPr>
          <a:xfrm>
            <a:off x="305990" y="1194197"/>
            <a:ext cx="4212432" cy="3456385"/>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88" name="Google Shape;88;p20"/>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89" name="Google Shape;89;p20"/>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90" name="Google Shape;90;p20"/>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showMasterSp="0">
  <p:cSld name="Subtitle and Comparison">
    <p:bg>
      <p:bgPr>
        <a:solidFill>
          <a:srgbClr val="FFFFFF"/>
        </a:solidFill>
      </p:bgPr>
    </p:bg>
    <p:spTree>
      <p:nvGrpSpPr>
        <p:cNvPr id="91" name="Shape 91"/>
        <p:cNvGrpSpPr/>
        <p:nvPr/>
      </p:nvGrpSpPr>
      <p:grpSpPr>
        <a:xfrm>
          <a:off x="0" y="0"/>
          <a:ext cx="0" cy="0"/>
          <a:chOff x="0" y="0"/>
          <a:chExt cx="0" cy="0"/>
        </a:xfrm>
      </p:grpSpPr>
      <p:pic>
        <p:nvPicPr>
          <p:cNvPr descr="Picture 4" id="92" name="Google Shape;92;p21"/>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93" name="Google Shape;93;p21"/>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94" name="Google Shape;94;p21"/>
          <p:cNvSpPr txBox="1"/>
          <p:nvPr>
            <p:ph idx="1" type="body"/>
          </p:nvPr>
        </p:nvSpPr>
        <p:spPr>
          <a:xfrm>
            <a:off x="305990" y="1194197"/>
            <a:ext cx="4212432" cy="50125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chemeClr val="accent2"/>
              </a:buClr>
              <a:buSzPts val="1800"/>
              <a:buFont typeface="Arial"/>
              <a:buNone/>
              <a:defRPr sz="1800">
                <a:solidFill>
                  <a:schemeClr val="accent2"/>
                </a:solidFill>
              </a:defRPr>
            </a:lvl1pPr>
            <a:lvl2pPr indent="-228600" lvl="1" marL="914400" algn="l">
              <a:lnSpc>
                <a:spcPct val="90000"/>
              </a:lnSpc>
              <a:spcBef>
                <a:spcPts val="1400"/>
              </a:spcBef>
              <a:spcAft>
                <a:spcPts val="0"/>
              </a:spcAft>
              <a:buClr>
                <a:schemeClr val="accent2"/>
              </a:buClr>
              <a:buSzPts val="1800"/>
              <a:buFont typeface="Arial"/>
              <a:buNone/>
              <a:defRPr sz="1800">
                <a:solidFill>
                  <a:schemeClr val="accent2"/>
                </a:solidFill>
              </a:defRPr>
            </a:lvl2pPr>
            <a:lvl3pPr indent="-228600" lvl="2" marL="1371600" algn="l">
              <a:lnSpc>
                <a:spcPct val="90000"/>
              </a:lnSpc>
              <a:spcBef>
                <a:spcPts val="1400"/>
              </a:spcBef>
              <a:spcAft>
                <a:spcPts val="0"/>
              </a:spcAft>
              <a:buClr>
                <a:schemeClr val="accent2"/>
              </a:buClr>
              <a:buSzPts val="1800"/>
              <a:buFont typeface="Arial"/>
              <a:buNone/>
              <a:defRPr sz="1800">
                <a:solidFill>
                  <a:schemeClr val="accent2"/>
                </a:solidFill>
              </a:defRPr>
            </a:lvl3pPr>
            <a:lvl4pPr indent="-228600" lvl="3" marL="1828800" algn="l">
              <a:lnSpc>
                <a:spcPct val="90000"/>
              </a:lnSpc>
              <a:spcBef>
                <a:spcPts val="1400"/>
              </a:spcBef>
              <a:spcAft>
                <a:spcPts val="0"/>
              </a:spcAft>
              <a:buClr>
                <a:schemeClr val="accent2"/>
              </a:buClr>
              <a:buSzPts val="1800"/>
              <a:buFont typeface="Arial"/>
              <a:buNone/>
              <a:defRPr sz="1800">
                <a:solidFill>
                  <a:schemeClr val="accent2"/>
                </a:solidFill>
              </a:defRPr>
            </a:lvl4pPr>
            <a:lvl5pPr indent="-228600" lvl="4" marL="2286000" algn="l">
              <a:lnSpc>
                <a:spcPct val="90000"/>
              </a:lnSpc>
              <a:spcBef>
                <a:spcPts val="1400"/>
              </a:spcBef>
              <a:spcAft>
                <a:spcPts val="0"/>
              </a:spcAft>
              <a:buClr>
                <a:schemeClr val="accent2"/>
              </a:buClr>
              <a:buSzPts val="1800"/>
              <a:buFont typeface="Arial"/>
              <a:buNone/>
              <a:defRPr sz="1800">
                <a:solidFill>
                  <a:schemeClr val="accent2"/>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95" name="Google Shape;95;p21"/>
          <p:cNvSpPr txBox="1"/>
          <p:nvPr>
            <p:ph idx="2" type="body"/>
          </p:nvPr>
        </p:nvSpPr>
        <p:spPr>
          <a:xfrm>
            <a:off x="4629150" y="1203724"/>
            <a:ext cx="4212451" cy="491726"/>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96" name="Google Shape;96;p21"/>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21"/>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98" name="Google Shape;98;p21"/>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showMasterSp="0">
  <p:cSld name="Text and Picture">
    <p:bg>
      <p:bgPr>
        <a:solidFill>
          <a:srgbClr val="FFFFFF"/>
        </a:solidFill>
      </p:bgPr>
    </p:bg>
    <p:spTree>
      <p:nvGrpSpPr>
        <p:cNvPr id="99" name="Shape 99"/>
        <p:cNvGrpSpPr/>
        <p:nvPr/>
      </p:nvGrpSpPr>
      <p:grpSpPr>
        <a:xfrm>
          <a:off x="0" y="0"/>
          <a:ext cx="0" cy="0"/>
          <a:chOff x="0" y="0"/>
          <a:chExt cx="0" cy="0"/>
        </a:xfrm>
      </p:grpSpPr>
      <p:pic>
        <p:nvPicPr>
          <p:cNvPr descr="Picture 4" id="100" name="Google Shape;100;p22"/>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01" name="Google Shape;101;p22"/>
          <p:cNvSpPr txBox="1"/>
          <p:nvPr>
            <p:ph type="title"/>
          </p:nvPr>
        </p:nvSpPr>
        <p:spPr>
          <a:xfrm>
            <a:off x="305992" y="280194"/>
            <a:ext cx="4212431"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02" name="Google Shape;102;p22"/>
          <p:cNvSpPr txBox="1"/>
          <p:nvPr>
            <p:ph idx="1" type="body"/>
          </p:nvPr>
        </p:nvSpPr>
        <p:spPr>
          <a:xfrm>
            <a:off x="305990" y="1198993"/>
            <a:ext cx="4212432" cy="3456385"/>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03" name="Google Shape;103;p22"/>
          <p:cNvSpPr/>
          <p:nvPr>
            <p:ph idx="2" type="pic"/>
          </p:nvPr>
        </p:nvSpPr>
        <p:spPr>
          <a:xfrm>
            <a:off x="4625578" y="0"/>
            <a:ext cx="4518422" cy="4738490"/>
          </a:xfrm>
          <a:prstGeom prst="rect">
            <a:avLst/>
          </a:prstGeom>
          <a:noFill/>
          <a:ln>
            <a:noFill/>
          </a:ln>
        </p:spPr>
      </p:sp>
      <p:sp>
        <p:nvSpPr>
          <p:cNvPr id="104" name="Google Shape;104;p22"/>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05" name="Google Shape;105;p22"/>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06" name="Google Shape;106;p22"/>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showMasterSp="0">
  <p:cSld name="Text and 2 Pictures horizontal">
    <p:bg>
      <p:bgPr>
        <a:solidFill>
          <a:srgbClr val="FFFFFF"/>
        </a:solidFill>
      </p:bgPr>
    </p:bg>
    <p:spTree>
      <p:nvGrpSpPr>
        <p:cNvPr id="107" name="Shape 107"/>
        <p:cNvGrpSpPr/>
        <p:nvPr/>
      </p:nvGrpSpPr>
      <p:grpSpPr>
        <a:xfrm>
          <a:off x="0" y="0"/>
          <a:ext cx="0" cy="0"/>
          <a:chOff x="0" y="0"/>
          <a:chExt cx="0" cy="0"/>
        </a:xfrm>
      </p:grpSpPr>
      <p:pic>
        <p:nvPicPr>
          <p:cNvPr descr="Picture 4" id="108" name="Google Shape;108;p23"/>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09" name="Google Shape;109;p23"/>
          <p:cNvSpPr txBox="1"/>
          <p:nvPr>
            <p:ph type="title"/>
          </p:nvPr>
        </p:nvSpPr>
        <p:spPr>
          <a:xfrm>
            <a:off x="305992" y="280194"/>
            <a:ext cx="8532019"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10" name="Google Shape;110;p23"/>
          <p:cNvSpPr txBox="1"/>
          <p:nvPr>
            <p:ph idx="1" type="body"/>
          </p:nvPr>
        </p:nvSpPr>
        <p:spPr>
          <a:xfrm>
            <a:off x="305990" y="1198993"/>
            <a:ext cx="4212432" cy="3456385"/>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11" name="Google Shape;111;p23"/>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12" name="Google Shape;112;p23"/>
          <p:cNvSpPr/>
          <p:nvPr>
            <p:ph idx="2" type="pic"/>
          </p:nvPr>
        </p:nvSpPr>
        <p:spPr>
          <a:xfrm>
            <a:off x="4625578" y="1194197"/>
            <a:ext cx="4212432" cy="1674020"/>
          </a:xfrm>
          <a:prstGeom prst="rect">
            <a:avLst/>
          </a:prstGeom>
          <a:noFill/>
          <a:ln>
            <a:noFill/>
          </a:ln>
        </p:spPr>
      </p:sp>
      <p:sp>
        <p:nvSpPr>
          <p:cNvPr id="113" name="Google Shape;113;p23"/>
          <p:cNvSpPr/>
          <p:nvPr>
            <p:ph idx="3" type="pic"/>
          </p:nvPr>
        </p:nvSpPr>
        <p:spPr>
          <a:xfrm>
            <a:off x="4625578" y="2977277"/>
            <a:ext cx="4212432" cy="1674020"/>
          </a:xfrm>
          <a:prstGeom prst="rect">
            <a:avLst/>
          </a:prstGeom>
          <a:noFill/>
          <a:ln>
            <a:noFill/>
          </a:ln>
        </p:spPr>
      </p:sp>
      <p:sp>
        <p:nvSpPr>
          <p:cNvPr id="114" name="Google Shape;114;p23"/>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15" name="Google Shape;115;p23"/>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showMasterSp="0">
  <p:cSld name="Text and 4 Pictures">
    <p:bg>
      <p:bgPr>
        <a:solidFill>
          <a:srgbClr val="FFFFFF"/>
        </a:solidFill>
      </p:bgPr>
    </p:bg>
    <p:spTree>
      <p:nvGrpSpPr>
        <p:cNvPr id="116" name="Shape 116"/>
        <p:cNvGrpSpPr/>
        <p:nvPr/>
      </p:nvGrpSpPr>
      <p:grpSpPr>
        <a:xfrm>
          <a:off x="0" y="0"/>
          <a:ext cx="0" cy="0"/>
          <a:chOff x="0" y="0"/>
          <a:chExt cx="0" cy="0"/>
        </a:xfrm>
      </p:grpSpPr>
      <p:pic>
        <p:nvPicPr>
          <p:cNvPr descr="Picture 4" id="117" name="Google Shape;117;p24"/>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18" name="Google Shape;118;p24"/>
          <p:cNvSpPr txBox="1"/>
          <p:nvPr>
            <p:ph type="title"/>
          </p:nvPr>
        </p:nvSpPr>
        <p:spPr>
          <a:xfrm>
            <a:off x="305992" y="280194"/>
            <a:ext cx="8532019"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19" name="Google Shape;119;p24"/>
          <p:cNvSpPr txBox="1"/>
          <p:nvPr>
            <p:ph idx="1" type="body"/>
          </p:nvPr>
        </p:nvSpPr>
        <p:spPr>
          <a:xfrm>
            <a:off x="305990" y="1198993"/>
            <a:ext cx="2781301" cy="3456385"/>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20" name="Google Shape;120;p24"/>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21" name="Google Shape;121;p24"/>
          <p:cNvSpPr/>
          <p:nvPr>
            <p:ph idx="2" type="pic"/>
          </p:nvPr>
        </p:nvSpPr>
        <p:spPr>
          <a:xfrm>
            <a:off x="6056710" y="1194197"/>
            <a:ext cx="2781301" cy="1674020"/>
          </a:xfrm>
          <a:prstGeom prst="rect">
            <a:avLst/>
          </a:prstGeom>
          <a:noFill/>
          <a:ln>
            <a:noFill/>
          </a:ln>
        </p:spPr>
      </p:sp>
      <p:sp>
        <p:nvSpPr>
          <p:cNvPr id="122" name="Google Shape;122;p24"/>
          <p:cNvSpPr/>
          <p:nvPr>
            <p:ph idx="3" type="pic"/>
          </p:nvPr>
        </p:nvSpPr>
        <p:spPr>
          <a:xfrm>
            <a:off x="6093510" y="2977277"/>
            <a:ext cx="2744500" cy="1674020"/>
          </a:xfrm>
          <a:prstGeom prst="rect">
            <a:avLst/>
          </a:prstGeom>
          <a:noFill/>
          <a:ln>
            <a:noFill/>
          </a:ln>
        </p:spPr>
      </p:sp>
      <p:sp>
        <p:nvSpPr>
          <p:cNvPr id="123" name="Google Shape;123;p24"/>
          <p:cNvSpPr/>
          <p:nvPr>
            <p:ph idx="4" type="pic"/>
          </p:nvPr>
        </p:nvSpPr>
        <p:spPr>
          <a:xfrm>
            <a:off x="3194447" y="1194197"/>
            <a:ext cx="2744500" cy="1674020"/>
          </a:xfrm>
          <a:prstGeom prst="rect">
            <a:avLst/>
          </a:prstGeom>
          <a:noFill/>
          <a:ln>
            <a:noFill/>
          </a:ln>
        </p:spPr>
      </p:sp>
      <p:sp>
        <p:nvSpPr>
          <p:cNvPr id="124" name="Google Shape;124;p24"/>
          <p:cNvSpPr/>
          <p:nvPr>
            <p:ph idx="5" type="pic"/>
          </p:nvPr>
        </p:nvSpPr>
        <p:spPr>
          <a:xfrm>
            <a:off x="3194447" y="2983510"/>
            <a:ext cx="2744500" cy="1674020"/>
          </a:xfrm>
          <a:prstGeom prst="rect">
            <a:avLst/>
          </a:prstGeom>
          <a:noFill/>
          <a:ln>
            <a:noFill/>
          </a:ln>
        </p:spPr>
      </p:sp>
      <p:sp>
        <p:nvSpPr>
          <p:cNvPr id="125" name="Google Shape;125;p24"/>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26" name="Google Shape;126;p24"/>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showMasterSp="0">
  <p:cSld name="Subtitles and 2 Pictures ">
    <p:bg>
      <p:bgPr>
        <a:solidFill>
          <a:srgbClr val="FFFFFF"/>
        </a:solidFill>
      </p:bgPr>
    </p:bg>
    <p:spTree>
      <p:nvGrpSpPr>
        <p:cNvPr id="127" name="Shape 127"/>
        <p:cNvGrpSpPr/>
        <p:nvPr/>
      </p:nvGrpSpPr>
      <p:grpSpPr>
        <a:xfrm>
          <a:off x="0" y="0"/>
          <a:ext cx="0" cy="0"/>
          <a:chOff x="0" y="0"/>
          <a:chExt cx="0" cy="0"/>
        </a:xfrm>
      </p:grpSpPr>
      <p:pic>
        <p:nvPicPr>
          <p:cNvPr descr="Picture 4" id="128" name="Google Shape;128;p25"/>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29" name="Google Shape;129;p25"/>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30" name="Google Shape;130;p25"/>
          <p:cNvSpPr txBox="1"/>
          <p:nvPr>
            <p:ph idx="1" type="body"/>
          </p:nvPr>
        </p:nvSpPr>
        <p:spPr>
          <a:xfrm>
            <a:off x="305990" y="1194197"/>
            <a:ext cx="4212432" cy="50125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chemeClr val="accent2"/>
              </a:buClr>
              <a:buSzPts val="1800"/>
              <a:buFont typeface="Arial"/>
              <a:buNone/>
              <a:defRPr sz="1800">
                <a:solidFill>
                  <a:schemeClr val="accent2"/>
                </a:solidFill>
              </a:defRPr>
            </a:lvl1pPr>
            <a:lvl2pPr indent="-228600" lvl="1" marL="914400" algn="l">
              <a:lnSpc>
                <a:spcPct val="90000"/>
              </a:lnSpc>
              <a:spcBef>
                <a:spcPts val="1400"/>
              </a:spcBef>
              <a:spcAft>
                <a:spcPts val="0"/>
              </a:spcAft>
              <a:buClr>
                <a:schemeClr val="accent2"/>
              </a:buClr>
              <a:buSzPts val="1800"/>
              <a:buFont typeface="Arial"/>
              <a:buNone/>
              <a:defRPr sz="1800">
                <a:solidFill>
                  <a:schemeClr val="accent2"/>
                </a:solidFill>
              </a:defRPr>
            </a:lvl2pPr>
            <a:lvl3pPr indent="-228600" lvl="2" marL="1371600" algn="l">
              <a:lnSpc>
                <a:spcPct val="90000"/>
              </a:lnSpc>
              <a:spcBef>
                <a:spcPts val="1400"/>
              </a:spcBef>
              <a:spcAft>
                <a:spcPts val="0"/>
              </a:spcAft>
              <a:buClr>
                <a:schemeClr val="accent2"/>
              </a:buClr>
              <a:buSzPts val="1800"/>
              <a:buFont typeface="Arial"/>
              <a:buNone/>
              <a:defRPr sz="1800">
                <a:solidFill>
                  <a:schemeClr val="accent2"/>
                </a:solidFill>
              </a:defRPr>
            </a:lvl3pPr>
            <a:lvl4pPr indent="-228600" lvl="3" marL="1828800" algn="l">
              <a:lnSpc>
                <a:spcPct val="90000"/>
              </a:lnSpc>
              <a:spcBef>
                <a:spcPts val="1400"/>
              </a:spcBef>
              <a:spcAft>
                <a:spcPts val="0"/>
              </a:spcAft>
              <a:buClr>
                <a:schemeClr val="accent2"/>
              </a:buClr>
              <a:buSzPts val="1800"/>
              <a:buFont typeface="Arial"/>
              <a:buNone/>
              <a:defRPr sz="1800">
                <a:solidFill>
                  <a:schemeClr val="accent2"/>
                </a:solidFill>
              </a:defRPr>
            </a:lvl4pPr>
            <a:lvl5pPr indent="-228600" lvl="4" marL="2286000" algn="l">
              <a:lnSpc>
                <a:spcPct val="90000"/>
              </a:lnSpc>
              <a:spcBef>
                <a:spcPts val="1400"/>
              </a:spcBef>
              <a:spcAft>
                <a:spcPts val="0"/>
              </a:spcAft>
              <a:buClr>
                <a:schemeClr val="accent2"/>
              </a:buClr>
              <a:buSzPts val="1800"/>
              <a:buFont typeface="Arial"/>
              <a:buNone/>
              <a:defRPr sz="1800">
                <a:solidFill>
                  <a:schemeClr val="accent2"/>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31" name="Google Shape;131;p25"/>
          <p:cNvSpPr txBox="1"/>
          <p:nvPr>
            <p:ph idx="2" type="body"/>
          </p:nvPr>
        </p:nvSpPr>
        <p:spPr>
          <a:xfrm>
            <a:off x="4629150" y="1203724"/>
            <a:ext cx="4212451" cy="491726"/>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32" name="Google Shape;132;p25"/>
          <p:cNvSpPr/>
          <p:nvPr>
            <p:ph idx="3" type="pic"/>
          </p:nvPr>
        </p:nvSpPr>
        <p:spPr>
          <a:xfrm>
            <a:off x="305990" y="1815703"/>
            <a:ext cx="4212432" cy="2834879"/>
          </a:xfrm>
          <a:prstGeom prst="rect">
            <a:avLst/>
          </a:prstGeom>
          <a:noFill/>
          <a:ln>
            <a:noFill/>
          </a:ln>
        </p:spPr>
      </p:sp>
      <p:sp>
        <p:nvSpPr>
          <p:cNvPr id="133" name="Google Shape;133;p25"/>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34" name="Google Shape;134;p25"/>
          <p:cNvSpPr/>
          <p:nvPr>
            <p:ph idx="4" type="pic"/>
          </p:nvPr>
        </p:nvSpPr>
        <p:spPr>
          <a:xfrm>
            <a:off x="4629150" y="1815703"/>
            <a:ext cx="4212431" cy="2834879"/>
          </a:xfrm>
          <a:prstGeom prst="rect">
            <a:avLst/>
          </a:prstGeom>
          <a:noFill/>
          <a:ln>
            <a:noFill/>
          </a:ln>
        </p:spPr>
      </p:sp>
      <p:sp>
        <p:nvSpPr>
          <p:cNvPr id="135" name="Google Shape;135;p25"/>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36" name="Google Shape;136;p25"/>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showMasterSp="0">
  <p:cSld name="Subtitle and 3 Pictures">
    <p:bg>
      <p:bgPr>
        <a:solidFill>
          <a:srgbClr val="FFFFFF"/>
        </a:solidFill>
      </p:bgPr>
    </p:bg>
    <p:spTree>
      <p:nvGrpSpPr>
        <p:cNvPr id="137" name="Shape 137"/>
        <p:cNvGrpSpPr/>
        <p:nvPr/>
      </p:nvGrpSpPr>
      <p:grpSpPr>
        <a:xfrm>
          <a:off x="0" y="0"/>
          <a:ext cx="0" cy="0"/>
          <a:chOff x="0" y="0"/>
          <a:chExt cx="0" cy="0"/>
        </a:xfrm>
      </p:grpSpPr>
      <p:pic>
        <p:nvPicPr>
          <p:cNvPr descr="Picture 4" id="138" name="Google Shape;138;p26"/>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39" name="Google Shape;139;p26"/>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40" name="Google Shape;140;p26"/>
          <p:cNvSpPr txBox="1"/>
          <p:nvPr>
            <p:ph idx="1" type="body"/>
          </p:nvPr>
        </p:nvSpPr>
        <p:spPr>
          <a:xfrm>
            <a:off x="305990" y="1194197"/>
            <a:ext cx="2781301" cy="50125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Font typeface="Arial"/>
              <a:buNone/>
              <a:defRPr>
                <a:solidFill>
                  <a:schemeClr val="accent2"/>
                </a:solidFill>
              </a:defRPr>
            </a:lvl1pPr>
            <a:lvl2pPr indent="-228600" lvl="1" marL="914400" algn="l">
              <a:lnSpc>
                <a:spcPct val="100000"/>
              </a:lnSpc>
              <a:spcBef>
                <a:spcPts val="300"/>
              </a:spcBef>
              <a:spcAft>
                <a:spcPts val="0"/>
              </a:spcAft>
              <a:buClr>
                <a:schemeClr val="accent2"/>
              </a:buClr>
              <a:buSzPts val="1600"/>
              <a:buFont typeface="Arial"/>
              <a:buNone/>
              <a:defRPr>
                <a:solidFill>
                  <a:schemeClr val="accent2"/>
                </a:solidFill>
              </a:defRPr>
            </a:lvl2pPr>
            <a:lvl3pPr indent="-228600" lvl="2" marL="1371600" algn="l">
              <a:lnSpc>
                <a:spcPct val="100000"/>
              </a:lnSpc>
              <a:spcBef>
                <a:spcPts val="300"/>
              </a:spcBef>
              <a:spcAft>
                <a:spcPts val="0"/>
              </a:spcAft>
              <a:buClr>
                <a:schemeClr val="accent2"/>
              </a:buClr>
              <a:buSzPts val="1600"/>
              <a:buFont typeface="Arial"/>
              <a:buNone/>
              <a:defRPr>
                <a:solidFill>
                  <a:schemeClr val="accent2"/>
                </a:solidFill>
              </a:defRPr>
            </a:lvl3pPr>
            <a:lvl4pPr indent="-228600" lvl="3" marL="1828800" algn="l">
              <a:lnSpc>
                <a:spcPct val="100000"/>
              </a:lnSpc>
              <a:spcBef>
                <a:spcPts val="300"/>
              </a:spcBef>
              <a:spcAft>
                <a:spcPts val="0"/>
              </a:spcAft>
              <a:buClr>
                <a:schemeClr val="accent2"/>
              </a:buClr>
              <a:buSzPts val="1600"/>
              <a:buFont typeface="Arial"/>
              <a:buNone/>
              <a:defRPr>
                <a:solidFill>
                  <a:schemeClr val="accent2"/>
                </a:solidFill>
              </a:defRPr>
            </a:lvl4pPr>
            <a:lvl5pPr indent="-228600" lvl="4" marL="2286000" algn="l">
              <a:lnSpc>
                <a:spcPct val="100000"/>
              </a:lnSpc>
              <a:spcBef>
                <a:spcPts val="300"/>
              </a:spcBef>
              <a:spcAft>
                <a:spcPts val="0"/>
              </a:spcAft>
              <a:buClr>
                <a:schemeClr val="accent2"/>
              </a:buClr>
              <a:buSzPts val="1600"/>
              <a:buFont typeface="Arial"/>
              <a:buNone/>
              <a:defRPr>
                <a:solidFill>
                  <a:schemeClr val="accent2"/>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41" name="Google Shape;141;p26"/>
          <p:cNvSpPr txBox="1"/>
          <p:nvPr>
            <p:ph idx="2" type="body"/>
          </p:nvPr>
        </p:nvSpPr>
        <p:spPr>
          <a:xfrm>
            <a:off x="6056708" y="1203724"/>
            <a:ext cx="2784891" cy="491726"/>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42" name="Google Shape;142;p26"/>
          <p:cNvSpPr/>
          <p:nvPr>
            <p:ph idx="3" type="pic"/>
          </p:nvPr>
        </p:nvSpPr>
        <p:spPr>
          <a:xfrm>
            <a:off x="305992" y="1815703"/>
            <a:ext cx="2781301" cy="2834879"/>
          </a:xfrm>
          <a:prstGeom prst="rect">
            <a:avLst/>
          </a:prstGeom>
          <a:noFill/>
          <a:ln>
            <a:noFill/>
          </a:ln>
        </p:spPr>
      </p:sp>
      <p:sp>
        <p:nvSpPr>
          <p:cNvPr id="143" name="Google Shape;143;p26"/>
          <p:cNvSpPr/>
          <p:nvPr>
            <p:ph idx="4" type="pic"/>
          </p:nvPr>
        </p:nvSpPr>
        <p:spPr>
          <a:xfrm>
            <a:off x="6056710" y="1812131"/>
            <a:ext cx="2784891" cy="2834879"/>
          </a:xfrm>
          <a:prstGeom prst="rect">
            <a:avLst/>
          </a:prstGeom>
          <a:noFill/>
          <a:ln>
            <a:noFill/>
          </a:ln>
        </p:spPr>
      </p:sp>
      <p:sp>
        <p:nvSpPr>
          <p:cNvPr id="144" name="Google Shape;144;p26"/>
          <p:cNvSpPr txBox="1"/>
          <p:nvPr>
            <p:ph idx="5" type="body"/>
          </p:nvPr>
        </p:nvSpPr>
        <p:spPr>
          <a:xfrm>
            <a:off x="3190385" y="1200920"/>
            <a:ext cx="2781302" cy="50125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45" name="Google Shape;145;p26"/>
          <p:cNvSpPr/>
          <p:nvPr>
            <p:ph idx="6" type="pic"/>
          </p:nvPr>
        </p:nvSpPr>
        <p:spPr>
          <a:xfrm>
            <a:off x="3190386" y="1822427"/>
            <a:ext cx="2781301" cy="2834879"/>
          </a:xfrm>
          <a:prstGeom prst="rect">
            <a:avLst/>
          </a:prstGeom>
          <a:noFill/>
          <a:ln>
            <a:noFill/>
          </a:ln>
        </p:spPr>
      </p:sp>
      <p:sp>
        <p:nvSpPr>
          <p:cNvPr id="146" name="Google Shape;146;p26"/>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47" name="Google Shape;147;p26"/>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48" name="Google Shape;148;p26"/>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showMasterSp="0">
  <p:cSld name="Text and 3 Pictures with boxes">
    <p:bg>
      <p:bgPr>
        <a:solidFill>
          <a:srgbClr val="FFFFFF"/>
        </a:solidFill>
      </p:bgPr>
    </p:bg>
    <p:spTree>
      <p:nvGrpSpPr>
        <p:cNvPr id="149" name="Shape 149"/>
        <p:cNvGrpSpPr/>
        <p:nvPr/>
      </p:nvGrpSpPr>
      <p:grpSpPr>
        <a:xfrm>
          <a:off x="0" y="0"/>
          <a:ext cx="0" cy="0"/>
          <a:chOff x="0" y="0"/>
          <a:chExt cx="0" cy="0"/>
        </a:xfrm>
      </p:grpSpPr>
      <p:pic>
        <p:nvPicPr>
          <p:cNvPr descr="Picture 4" id="150" name="Google Shape;150;p27"/>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51" name="Google Shape;151;p27"/>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52" name="Google Shape;152;p27"/>
          <p:cNvSpPr txBox="1"/>
          <p:nvPr>
            <p:ph idx="1" type="body"/>
          </p:nvPr>
        </p:nvSpPr>
        <p:spPr>
          <a:xfrm>
            <a:off x="3087289" y="1201031"/>
            <a:ext cx="2970002" cy="848412"/>
          </a:xfrm>
          <a:prstGeom prst="rect">
            <a:avLst/>
          </a:prstGeom>
          <a:solidFill>
            <a:schemeClr val="accent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rgbClr val="FFFFFF"/>
              </a:buClr>
              <a:buSzPts val="1600"/>
              <a:buFont typeface="Arial"/>
              <a:buNone/>
              <a:defRPr b="0">
                <a:solidFill>
                  <a:srgbClr val="FFFFFF"/>
                </a:solidFill>
              </a:defRPr>
            </a:lvl1pPr>
            <a:lvl2pPr indent="-228600" lvl="1" marL="914400" algn="ctr">
              <a:lnSpc>
                <a:spcPct val="90000"/>
              </a:lnSpc>
              <a:spcBef>
                <a:spcPts val="0"/>
              </a:spcBef>
              <a:spcAft>
                <a:spcPts val="0"/>
              </a:spcAft>
              <a:buClr>
                <a:srgbClr val="FFFFFF"/>
              </a:buClr>
              <a:buSzPts val="1600"/>
              <a:buFont typeface="Arial"/>
              <a:buNone/>
              <a:defRPr b="0">
                <a:solidFill>
                  <a:srgbClr val="FFFFFF"/>
                </a:solidFill>
              </a:defRPr>
            </a:lvl2pPr>
            <a:lvl3pPr indent="-228600" lvl="2" marL="1371600" algn="ctr">
              <a:lnSpc>
                <a:spcPct val="90000"/>
              </a:lnSpc>
              <a:spcBef>
                <a:spcPts val="0"/>
              </a:spcBef>
              <a:spcAft>
                <a:spcPts val="0"/>
              </a:spcAft>
              <a:buClr>
                <a:srgbClr val="FFFFFF"/>
              </a:buClr>
              <a:buSzPts val="1600"/>
              <a:buFont typeface="Arial"/>
              <a:buNone/>
              <a:defRPr b="0">
                <a:solidFill>
                  <a:srgbClr val="FFFFFF"/>
                </a:solidFill>
              </a:defRPr>
            </a:lvl3pPr>
            <a:lvl4pPr indent="-228600" lvl="3" marL="1828800" algn="ctr">
              <a:lnSpc>
                <a:spcPct val="90000"/>
              </a:lnSpc>
              <a:spcBef>
                <a:spcPts val="0"/>
              </a:spcBef>
              <a:spcAft>
                <a:spcPts val="0"/>
              </a:spcAft>
              <a:buClr>
                <a:srgbClr val="FFFFFF"/>
              </a:buClr>
              <a:buSzPts val="1600"/>
              <a:buFont typeface="Arial"/>
              <a:buNone/>
              <a:defRPr b="0">
                <a:solidFill>
                  <a:srgbClr val="FFFFFF"/>
                </a:solidFill>
              </a:defRPr>
            </a:lvl4pPr>
            <a:lvl5pPr indent="-228600" lvl="4" marL="2286000" algn="ctr">
              <a:lnSpc>
                <a:spcPct val="90000"/>
              </a:lnSpc>
              <a:spcBef>
                <a:spcPts val="0"/>
              </a:spcBef>
              <a:spcAft>
                <a:spcPts val="0"/>
              </a:spcAft>
              <a:buClr>
                <a:srgbClr val="FFFFFF"/>
              </a:buClr>
              <a:buSzPts val="1600"/>
              <a:buFont typeface="Arial"/>
              <a:buNone/>
              <a:defRPr b="0">
                <a:solidFill>
                  <a:srgbClr val="FFFFFF"/>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53" name="Google Shape;153;p27"/>
          <p:cNvSpPr/>
          <p:nvPr>
            <p:ph idx="2" type="pic"/>
          </p:nvPr>
        </p:nvSpPr>
        <p:spPr>
          <a:xfrm>
            <a:off x="3087289" y="2049331"/>
            <a:ext cx="2969420" cy="2607973"/>
          </a:xfrm>
          <a:prstGeom prst="rect">
            <a:avLst/>
          </a:prstGeom>
          <a:noFill/>
          <a:ln>
            <a:noFill/>
          </a:ln>
        </p:spPr>
      </p:sp>
      <p:sp>
        <p:nvSpPr>
          <p:cNvPr id="154" name="Google Shape;154;p27"/>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55" name="Google Shape;155;p27"/>
          <p:cNvSpPr txBox="1"/>
          <p:nvPr>
            <p:ph idx="3" type="body"/>
          </p:nvPr>
        </p:nvSpPr>
        <p:spPr>
          <a:xfrm>
            <a:off x="2456" y="3808893"/>
            <a:ext cx="2970002" cy="848411"/>
          </a:xfrm>
          <a:prstGeom prst="rect">
            <a:avLst/>
          </a:prstGeom>
          <a:solidFill>
            <a:schemeClr val="accent1"/>
          </a:solidFill>
          <a:ln>
            <a:noFill/>
          </a:ln>
        </p:spPr>
        <p:txBody>
          <a:bodyPr anchorCtr="0" anchor="ctr" bIns="27000" lIns="27000" spcFirstLastPara="1" rIns="27000" wrap="square" tIns="2700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56" name="Google Shape;156;p27"/>
          <p:cNvSpPr/>
          <p:nvPr>
            <p:ph idx="4" type="pic"/>
          </p:nvPr>
        </p:nvSpPr>
        <p:spPr>
          <a:xfrm>
            <a:off x="3037" y="1201031"/>
            <a:ext cx="2969420" cy="2607974"/>
          </a:xfrm>
          <a:prstGeom prst="rect">
            <a:avLst/>
          </a:prstGeom>
          <a:noFill/>
          <a:ln>
            <a:noFill/>
          </a:ln>
        </p:spPr>
      </p:sp>
      <p:sp>
        <p:nvSpPr>
          <p:cNvPr id="157" name="Google Shape;157;p27"/>
          <p:cNvSpPr txBox="1"/>
          <p:nvPr>
            <p:ph idx="5" type="body"/>
          </p:nvPr>
        </p:nvSpPr>
        <p:spPr>
          <a:xfrm>
            <a:off x="6174291" y="3808893"/>
            <a:ext cx="2970001" cy="848411"/>
          </a:xfrm>
          <a:prstGeom prst="rect">
            <a:avLst/>
          </a:prstGeom>
          <a:solidFill>
            <a:schemeClr val="accent1"/>
          </a:solidFill>
          <a:ln>
            <a:noFill/>
          </a:ln>
        </p:spPr>
        <p:txBody>
          <a:bodyPr anchorCtr="0" anchor="ctr" bIns="27000" lIns="27000" spcFirstLastPara="1" rIns="27000" wrap="square" tIns="2700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58" name="Google Shape;158;p27"/>
          <p:cNvSpPr/>
          <p:nvPr>
            <p:ph idx="6" type="pic"/>
          </p:nvPr>
        </p:nvSpPr>
        <p:spPr>
          <a:xfrm>
            <a:off x="6174291" y="1201031"/>
            <a:ext cx="2969420" cy="2607974"/>
          </a:xfrm>
          <a:prstGeom prst="rect">
            <a:avLst/>
          </a:prstGeom>
          <a:noFill/>
          <a:ln>
            <a:noFill/>
          </a:ln>
        </p:spPr>
      </p:sp>
      <p:sp>
        <p:nvSpPr>
          <p:cNvPr id="159" name="Google Shape;159;p27"/>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60" name="Google Shape;160;p27"/>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showMasterSp="0">
  <p:cSld name="Picture Horizontal and texts">
    <p:bg>
      <p:bgPr>
        <a:solidFill>
          <a:srgbClr val="FFFFFF"/>
        </a:solidFill>
      </p:bgPr>
    </p:bg>
    <p:spTree>
      <p:nvGrpSpPr>
        <p:cNvPr id="161" name="Shape 161"/>
        <p:cNvGrpSpPr/>
        <p:nvPr/>
      </p:nvGrpSpPr>
      <p:grpSpPr>
        <a:xfrm>
          <a:off x="0" y="0"/>
          <a:ext cx="0" cy="0"/>
          <a:chOff x="0" y="0"/>
          <a:chExt cx="0" cy="0"/>
        </a:xfrm>
      </p:grpSpPr>
      <p:pic>
        <p:nvPicPr>
          <p:cNvPr descr="Picture 4" id="162" name="Google Shape;162;p28"/>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63" name="Google Shape;163;p28"/>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64" name="Google Shape;164;p28"/>
          <p:cNvSpPr/>
          <p:nvPr>
            <p:ph idx="2" type="pic"/>
          </p:nvPr>
        </p:nvSpPr>
        <p:spPr>
          <a:xfrm>
            <a:off x="309582" y="1194197"/>
            <a:ext cx="8532019" cy="1922930"/>
          </a:xfrm>
          <a:prstGeom prst="rect">
            <a:avLst/>
          </a:prstGeom>
          <a:noFill/>
          <a:ln>
            <a:noFill/>
          </a:ln>
        </p:spPr>
      </p:sp>
      <p:sp>
        <p:nvSpPr>
          <p:cNvPr id="165" name="Google Shape;165;p28"/>
          <p:cNvSpPr txBox="1"/>
          <p:nvPr>
            <p:ph idx="1" type="body"/>
          </p:nvPr>
        </p:nvSpPr>
        <p:spPr>
          <a:xfrm>
            <a:off x="305992" y="3220640"/>
            <a:ext cx="2781301" cy="142994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66" name="Google Shape;166;p28"/>
          <p:cNvSpPr txBox="1"/>
          <p:nvPr>
            <p:ph idx="3" type="body"/>
          </p:nvPr>
        </p:nvSpPr>
        <p:spPr>
          <a:xfrm>
            <a:off x="3200401" y="3220640"/>
            <a:ext cx="2749153" cy="142994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67" name="Google Shape;167;p28"/>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68" name="Google Shape;168;p28"/>
          <p:cNvSpPr txBox="1"/>
          <p:nvPr>
            <p:ph idx="4" type="body"/>
          </p:nvPr>
        </p:nvSpPr>
        <p:spPr>
          <a:xfrm>
            <a:off x="6064250" y="3220640"/>
            <a:ext cx="2777350" cy="142994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69" name="Google Shape;169;p28"/>
          <p:cNvSpPr txBox="1"/>
          <p:nvPr/>
        </p:nvSpPr>
        <p:spPr>
          <a:xfrm>
            <a:off x="3228736" y="4805089"/>
            <a:ext cx="4860587" cy="198191"/>
          </a:xfrm>
          <a:prstGeom prst="rect">
            <a:avLst/>
          </a:prstGeom>
          <a:noFill/>
          <a:ln>
            <a:noFill/>
          </a:ln>
        </p:spPr>
        <p:txBody>
          <a:bodyPr anchorCtr="0" anchor="ctr" bIns="34275" lIns="34275" spcFirstLastPara="1" rIns="34275" wrap="square" tIns="34275">
            <a:spAutoFit/>
          </a:bodyPr>
          <a:lstStyle/>
          <a:p>
            <a:pPr indent="0" lvl="0" marL="0" marR="0" rtl="0" algn="ctr">
              <a:lnSpc>
                <a:spcPct val="100000"/>
              </a:lnSpc>
              <a:spcBef>
                <a:spcPts val="0"/>
              </a:spcBef>
              <a:spcAft>
                <a:spcPts val="0"/>
              </a:spcAft>
              <a:buClr>
                <a:srgbClr val="FFFFFF"/>
              </a:buClr>
              <a:buSzPts val="900"/>
              <a:buFont typeface="Arial"/>
              <a:buNone/>
            </a:pPr>
            <a:r>
              <a:rPr b="0" i="0" lang="en" sz="900" u="none" cap="none" strike="noStrike">
                <a:solidFill>
                  <a:srgbClr val="FFFFFF"/>
                </a:solidFill>
                <a:latin typeface="Arial"/>
                <a:ea typeface="Arial"/>
                <a:cs typeface="Arial"/>
                <a:sym typeface="Arial"/>
              </a:rPr>
              <a:t>S. Kostoglou | Discussion on IBS model</a:t>
            </a:r>
            <a:endParaRPr sz="1100"/>
          </a:p>
        </p:txBody>
      </p:sp>
      <p:sp>
        <p:nvSpPr>
          <p:cNvPr id="170" name="Google Shape;170;p28"/>
          <p:cNvSpPr txBox="1"/>
          <p:nvPr/>
        </p:nvSpPr>
        <p:spPr>
          <a:xfrm>
            <a:off x="1930574" y="4849231"/>
            <a:ext cx="1156718" cy="101660"/>
          </a:xfrm>
          <a:prstGeom prst="rect">
            <a:avLst/>
          </a:prstGeom>
          <a:noFill/>
          <a:ln>
            <a:noFill/>
          </a:ln>
        </p:spPr>
        <p:txBody>
          <a:bodyPr anchorCtr="0" anchor="ctr" bIns="0" lIns="0" spcFirstLastPara="1" rIns="0" wrap="square" tIns="0">
            <a:spAutoFit/>
          </a:bodyPr>
          <a:lstStyle/>
          <a:p>
            <a:pPr indent="0" lvl="0" marL="0" marR="0" rtl="0" algn="r">
              <a:lnSpc>
                <a:spcPct val="100000"/>
              </a:lnSpc>
              <a:spcBef>
                <a:spcPts val="0"/>
              </a:spcBef>
              <a:spcAft>
                <a:spcPts val="0"/>
              </a:spcAft>
              <a:buClr>
                <a:srgbClr val="FFFFFF"/>
              </a:buClr>
              <a:buSzPts val="800"/>
              <a:buFont typeface="Arial"/>
              <a:buNone/>
            </a:pPr>
            <a:r>
              <a:rPr b="0" i="0" lang="en" sz="800" u="none" cap="none" strike="noStrike">
                <a:solidFill>
                  <a:srgbClr val="FFFFFF"/>
                </a:solidFill>
                <a:latin typeface="Arial"/>
                <a:ea typeface="Arial"/>
                <a:cs typeface="Arial"/>
                <a:sym typeface="Arial"/>
              </a:rPr>
              <a:t>02 February 2022</a:t>
            </a:r>
            <a:endParaRPr sz="110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showMasterSp="0">
  <p:cSld name="Picture Horizontal and text in boxes">
    <p:bg>
      <p:bgPr>
        <a:solidFill>
          <a:srgbClr val="FFFFFF"/>
        </a:solidFill>
      </p:bgPr>
    </p:bg>
    <p:spTree>
      <p:nvGrpSpPr>
        <p:cNvPr id="171" name="Shape 171"/>
        <p:cNvGrpSpPr/>
        <p:nvPr/>
      </p:nvGrpSpPr>
      <p:grpSpPr>
        <a:xfrm>
          <a:off x="0" y="0"/>
          <a:ext cx="0" cy="0"/>
          <a:chOff x="0" y="0"/>
          <a:chExt cx="0" cy="0"/>
        </a:xfrm>
      </p:grpSpPr>
      <p:pic>
        <p:nvPicPr>
          <p:cNvPr descr="Picture 4" id="172" name="Google Shape;172;p29"/>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73" name="Google Shape;173;p29"/>
          <p:cNvSpPr txBox="1"/>
          <p:nvPr>
            <p:ph type="title"/>
          </p:nvPr>
        </p:nvSpPr>
        <p:spPr>
          <a:xfrm>
            <a:off x="305990" y="273844"/>
            <a:ext cx="8535611" cy="813197"/>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74" name="Google Shape;174;p29"/>
          <p:cNvSpPr/>
          <p:nvPr>
            <p:ph idx="2" type="pic"/>
          </p:nvPr>
        </p:nvSpPr>
        <p:spPr>
          <a:xfrm>
            <a:off x="0" y="1194196"/>
            <a:ext cx="9144000" cy="2209403"/>
          </a:xfrm>
          <a:prstGeom prst="rect">
            <a:avLst/>
          </a:prstGeom>
          <a:noFill/>
          <a:ln>
            <a:noFill/>
          </a:ln>
        </p:spPr>
      </p:sp>
      <p:sp>
        <p:nvSpPr>
          <p:cNvPr id="175" name="Google Shape;175;p29"/>
          <p:cNvSpPr txBox="1"/>
          <p:nvPr>
            <p:ph idx="1" type="body"/>
          </p:nvPr>
        </p:nvSpPr>
        <p:spPr>
          <a:xfrm>
            <a:off x="305992" y="3220640"/>
            <a:ext cx="2781301" cy="1429941"/>
          </a:xfrm>
          <a:prstGeom prst="rect">
            <a:avLst/>
          </a:prstGeom>
          <a:solidFill>
            <a:schemeClr val="accent1"/>
          </a:solidFill>
          <a:ln>
            <a:noFill/>
          </a:ln>
        </p:spPr>
        <p:txBody>
          <a:bodyPr anchorCtr="0" anchor="t" bIns="0" lIns="0" spcFirstLastPara="1" rIns="0" wrap="square" tIns="0">
            <a:normAutofit/>
          </a:bodyPr>
          <a:lstStyle>
            <a:lvl1pPr indent="-228600" lvl="0" marL="457200" algn="ctr">
              <a:lnSpc>
                <a:spcPct val="90000"/>
              </a:lnSpc>
              <a:spcBef>
                <a:spcPts val="1400"/>
              </a:spcBef>
              <a:spcAft>
                <a:spcPts val="0"/>
              </a:spcAft>
              <a:buClr>
                <a:srgbClr val="F8F8F8"/>
              </a:buClr>
              <a:buSzPts val="1600"/>
              <a:buFont typeface="Arial"/>
              <a:buNone/>
              <a:defRPr>
                <a:solidFill>
                  <a:srgbClr val="F8F8F8"/>
                </a:solidFill>
              </a:defRPr>
            </a:lvl1pPr>
            <a:lvl2pPr indent="-330200" lvl="1" marL="914400" algn="ctr">
              <a:lnSpc>
                <a:spcPct val="90000"/>
              </a:lnSpc>
              <a:spcBef>
                <a:spcPts val="1400"/>
              </a:spcBef>
              <a:spcAft>
                <a:spcPts val="0"/>
              </a:spcAft>
              <a:buClr>
                <a:srgbClr val="F8F8F8"/>
              </a:buClr>
              <a:buSzPts val="1600"/>
              <a:buFont typeface="Arial"/>
              <a:buChar char="•"/>
              <a:defRPr>
                <a:solidFill>
                  <a:srgbClr val="F8F8F8"/>
                </a:solidFill>
              </a:defRPr>
            </a:lvl2pPr>
            <a:lvl3pPr indent="-330200" lvl="2" marL="1371600" algn="ctr">
              <a:lnSpc>
                <a:spcPct val="90000"/>
              </a:lnSpc>
              <a:spcBef>
                <a:spcPts val="1400"/>
              </a:spcBef>
              <a:spcAft>
                <a:spcPts val="0"/>
              </a:spcAft>
              <a:buClr>
                <a:srgbClr val="F8F8F8"/>
              </a:buClr>
              <a:buSzPts val="1600"/>
              <a:buFont typeface="Arial"/>
              <a:buChar char="•"/>
              <a:defRPr>
                <a:solidFill>
                  <a:srgbClr val="F8F8F8"/>
                </a:solidFill>
              </a:defRPr>
            </a:lvl3pPr>
            <a:lvl4pPr indent="-330200" lvl="3" marL="1828800" algn="ctr">
              <a:lnSpc>
                <a:spcPct val="90000"/>
              </a:lnSpc>
              <a:spcBef>
                <a:spcPts val="1400"/>
              </a:spcBef>
              <a:spcAft>
                <a:spcPts val="0"/>
              </a:spcAft>
              <a:buClr>
                <a:srgbClr val="F8F8F8"/>
              </a:buClr>
              <a:buSzPts val="1600"/>
              <a:buFont typeface="Arial"/>
              <a:buChar char="•"/>
              <a:defRPr>
                <a:solidFill>
                  <a:srgbClr val="F8F8F8"/>
                </a:solidFill>
              </a:defRPr>
            </a:lvl4pPr>
            <a:lvl5pPr indent="-330200" lvl="4" marL="2286000" algn="ctr">
              <a:lnSpc>
                <a:spcPct val="90000"/>
              </a:lnSpc>
              <a:spcBef>
                <a:spcPts val="1400"/>
              </a:spcBef>
              <a:spcAft>
                <a:spcPts val="0"/>
              </a:spcAft>
              <a:buClr>
                <a:srgbClr val="F8F8F8"/>
              </a:buClr>
              <a:buSzPts val="1600"/>
              <a:buFont typeface="Arial"/>
              <a:buChar char="•"/>
              <a:defRPr>
                <a:solidFill>
                  <a:srgbClr val="F8F8F8"/>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76" name="Google Shape;176;p29"/>
          <p:cNvSpPr txBox="1"/>
          <p:nvPr>
            <p:ph idx="3" type="body"/>
          </p:nvPr>
        </p:nvSpPr>
        <p:spPr>
          <a:xfrm>
            <a:off x="3200401" y="3220640"/>
            <a:ext cx="2749153" cy="1429940"/>
          </a:xfrm>
          <a:prstGeom prst="rect">
            <a:avLst/>
          </a:prstGeom>
          <a:solidFill>
            <a:schemeClr val="accent1"/>
          </a:solid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77" name="Google Shape;177;p29"/>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178" name="Google Shape;178;p29"/>
          <p:cNvSpPr txBox="1"/>
          <p:nvPr>
            <p:ph idx="4" type="body"/>
          </p:nvPr>
        </p:nvSpPr>
        <p:spPr>
          <a:xfrm>
            <a:off x="6064250" y="3220640"/>
            <a:ext cx="2777350" cy="1429940"/>
          </a:xfrm>
          <a:prstGeom prst="rect">
            <a:avLst/>
          </a:prstGeom>
          <a:solidFill>
            <a:schemeClr val="accent1"/>
          </a:solid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181818"/>
              </a:buClr>
              <a:buSzPts val="1400"/>
              <a:buNone/>
              <a:defRPr/>
            </a:lvl1pPr>
            <a:lvl2pPr indent="-317500" lvl="1" marL="914400" algn="l">
              <a:lnSpc>
                <a:spcPct val="90000"/>
              </a:lnSpc>
              <a:spcBef>
                <a:spcPts val="1400"/>
              </a:spcBef>
              <a:spcAft>
                <a:spcPts val="0"/>
              </a:spcAft>
              <a:buClr>
                <a:srgbClr val="181818"/>
              </a:buClr>
              <a:buSzPts val="1400"/>
              <a:buChar char="•"/>
              <a:defRPr/>
            </a:lvl2pPr>
            <a:lvl3pPr indent="-317500" lvl="2" marL="1371600" algn="l">
              <a:lnSpc>
                <a:spcPct val="90000"/>
              </a:lnSpc>
              <a:spcBef>
                <a:spcPts val="1400"/>
              </a:spcBef>
              <a:spcAft>
                <a:spcPts val="0"/>
              </a:spcAft>
              <a:buClr>
                <a:srgbClr val="181818"/>
              </a:buClr>
              <a:buSzPts val="1400"/>
              <a:buChar char="•"/>
              <a:defRPr/>
            </a:lvl3pPr>
            <a:lvl4pPr indent="-317500" lvl="3" marL="1828800" algn="l">
              <a:lnSpc>
                <a:spcPct val="90000"/>
              </a:lnSpc>
              <a:spcBef>
                <a:spcPts val="1400"/>
              </a:spcBef>
              <a:spcAft>
                <a:spcPts val="0"/>
              </a:spcAft>
              <a:buClr>
                <a:srgbClr val="181818"/>
              </a:buClr>
              <a:buSzPts val="1400"/>
              <a:buChar char="•"/>
              <a:defRPr/>
            </a:lvl4pPr>
            <a:lvl5pPr indent="-317500" lvl="4" marL="2286000" algn="l">
              <a:lnSpc>
                <a:spcPct val="90000"/>
              </a:lnSpc>
              <a:spcBef>
                <a:spcPts val="1400"/>
              </a:spcBef>
              <a:spcAft>
                <a:spcPts val="0"/>
              </a:spcAft>
              <a:buClr>
                <a:srgbClr val="181818"/>
              </a:buClr>
              <a:buSzPts val="1400"/>
              <a:buChar char="•"/>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showMasterSp="0">
  <p:cSld name="Chapter Header">
    <p:bg>
      <p:bgPr>
        <a:solidFill>
          <a:srgbClr val="FFFFFF"/>
        </a:solidFill>
      </p:bgPr>
    </p:bg>
    <p:spTree>
      <p:nvGrpSpPr>
        <p:cNvPr id="179" name="Shape 179"/>
        <p:cNvGrpSpPr/>
        <p:nvPr/>
      </p:nvGrpSpPr>
      <p:grpSpPr>
        <a:xfrm>
          <a:off x="0" y="0"/>
          <a:ext cx="0" cy="0"/>
          <a:chOff x="0" y="0"/>
          <a:chExt cx="0" cy="0"/>
        </a:xfrm>
      </p:grpSpPr>
      <p:pic>
        <p:nvPicPr>
          <p:cNvPr descr="Picture 4" id="180" name="Google Shape;180;p30"/>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81" name="Google Shape;181;p30"/>
          <p:cNvSpPr txBox="1"/>
          <p:nvPr>
            <p:ph type="title"/>
          </p:nvPr>
        </p:nvSpPr>
        <p:spPr>
          <a:xfrm>
            <a:off x="305990" y="1282304"/>
            <a:ext cx="8532020" cy="2139553"/>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3800"/>
              <a:buFont typeface="Arial"/>
              <a:buNone/>
              <a:defRPr sz="3800"/>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82" name="Google Shape;182;p30"/>
          <p:cNvSpPr txBox="1"/>
          <p:nvPr>
            <p:ph idx="1" type="body"/>
          </p:nvPr>
        </p:nvSpPr>
        <p:spPr>
          <a:xfrm>
            <a:off x="305990" y="3442097"/>
            <a:ext cx="8532020" cy="112514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chemeClr val="accent2"/>
              </a:buClr>
              <a:buSzPts val="1800"/>
              <a:buFont typeface="Arial"/>
              <a:buNone/>
              <a:defRPr sz="1800">
                <a:solidFill>
                  <a:schemeClr val="accent2"/>
                </a:solidFill>
              </a:defRPr>
            </a:lvl1pPr>
            <a:lvl2pPr indent="-228600" lvl="1" marL="914400" algn="l">
              <a:lnSpc>
                <a:spcPct val="90000"/>
              </a:lnSpc>
              <a:spcBef>
                <a:spcPts val="1400"/>
              </a:spcBef>
              <a:spcAft>
                <a:spcPts val="0"/>
              </a:spcAft>
              <a:buClr>
                <a:schemeClr val="accent2"/>
              </a:buClr>
              <a:buSzPts val="1800"/>
              <a:buFont typeface="Arial"/>
              <a:buNone/>
              <a:defRPr sz="1800">
                <a:solidFill>
                  <a:schemeClr val="accent2"/>
                </a:solidFill>
              </a:defRPr>
            </a:lvl2pPr>
            <a:lvl3pPr indent="-228600" lvl="2" marL="1371600" algn="l">
              <a:lnSpc>
                <a:spcPct val="90000"/>
              </a:lnSpc>
              <a:spcBef>
                <a:spcPts val="1400"/>
              </a:spcBef>
              <a:spcAft>
                <a:spcPts val="0"/>
              </a:spcAft>
              <a:buClr>
                <a:schemeClr val="accent2"/>
              </a:buClr>
              <a:buSzPts val="1800"/>
              <a:buFont typeface="Arial"/>
              <a:buNone/>
              <a:defRPr sz="1800">
                <a:solidFill>
                  <a:schemeClr val="accent2"/>
                </a:solidFill>
              </a:defRPr>
            </a:lvl3pPr>
            <a:lvl4pPr indent="-228600" lvl="3" marL="1828800" algn="l">
              <a:lnSpc>
                <a:spcPct val="90000"/>
              </a:lnSpc>
              <a:spcBef>
                <a:spcPts val="1400"/>
              </a:spcBef>
              <a:spcAft>
                <a:spcPts val="0"/>
              </a:spcAft>
              <a:buClr>
                <a:schemeClr val="accent2"/>
              </a:buClr>
              <a:buSzPts val="1800"/>
              <a:buFont typeface="Arial"/>
              <a:buNone/>
              <a:defRPr sz="1800">
                <a:solidFill>
                  <a:schemeClr val="accent2"/>
                </a:solidFill>
              </a:defRPr>
            </a:lvl4pPr>
            <a:lvl5pPr indent="-228600" lvl="4" marL="2286000" algn="l">
              <a:lnSpc>
                <a:spcPct val="90000"/>
              </a:lnSpc>
              <a:spcBef>
                <a:spcPts val="1400"/>
              </a:spcBef>
              <a:spcAft>
                <a:spcPts val="0"/>
              </a:spcAft>
              <a:buClr>
                <a:schemeClr val="accent2"/>
              </a:buClr>
              <a:buSzPts val="1800"/>
              <a:buFont typeface="Arial"/>
              <a:buNone/>
              <a:defRPr sz="1800">
                <a:solidFill>
                  <a:schemeClr val="accent2"/>
                </a:solidFill>
              </a:defRPr>
            </a:lvl5pPr>
            <a:lvl6pPr indent="-317500" lvl="5" marL="2743200" algn="l">
              <a:lnSpc>
                <a:spcPct val="90000"/>
              </a:lnSpc>
              <a:spcBef>
                <a:spcPts val="1400"/>
              </a:spcBef>
              <a:spcAft>
                <a:spcPts val="0"/>
              </a:spcAft>
              <a:buClr>
                <a:srgbClr val="181818"/>
              </a:buClr>
              <a:buSzPts val="1400"/>
              <a:buChar char="•"/>
              <a:defRPr/>
            </a:lvl6pPr>
            <a:lvl7pPr indent="-317500" lvl="6" marL="3200400" algn="l">
              <a:lnSpc>
                <a:spcPct val="90000"/>
              </a:lnSpc>
              <a:spcBef>
                <a:spcPts val="1400"/>
              </a:spcBef>
              <a:spcAft>
                <a:spcPts val="0"/>
              </a:spcAft>
              <a:buClr>
                <a:srgbClr val="181818"/>
              </a:buClr>
              <a:buSzPts val="1400"/>
              <a:buChar char="•"/>
              <a:defRPr/>
            </a:lvl7pPr>
            <a:lvl8pPr indent="-317500" lvl="7" marL="3657600" algn="l">
              <a:lnSpc>
                <a:spcPct val="90000"/>
              </a:lnSpc>
              <a:spcBef>
                <a:spcPts val="1400"/>
              </a:spcBef>
              <a:spcAft>
                <a:spcPts val="0"/>
              </a:spcAft>
              <a:buClr>
                <a:srgbClr val="181818"/>
              </a:buClr>
              <a:buSzPts val="1400"/>
              <a:buChar char="•"/>
              <a:defRPr/>
            </a:lvl8pPr>
            <a:lvl9pPr indent="-317500" lvl="8" marL="4114800" algn="l">
              <a:lnSpc>
                <a:spcPct val="90000"/>
              </a:lnSpc>
              <a:spcBef>
                <a:spcPts val="1400"/>
              </a:spcBef>
              <a:spcAft>
                <a:spcPts val="0"/>
              </a:spcAft>
              <a:buClr>
                <a:srgbClr val="181818"/>
              </a:buClr>
              <a:buSzPts val="1400"/>
              <a:buChar char="•"/>
              <a:defRPr/>
            </a:lvl9pPr>
          </a:lstStyle>
          <a:p/>
        </p:txBody>
      </p:sp>
      <p:sp>
        <p:nvSpPr>
          <p:cNvPr id="183" name="Google Shape;183;p30"/>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showMasterSp="0">
  <p:cSld name="Title Only  ">
    <p:bg>
      <p:bgPr>
        <a:solidFill>
          <a:srgbClr val="FFFFFF"/>
        </a:solidFill>
      </p:bgPr>
    </p:bg>
    <p:spTree>
      <p:nvGrpSpPr>
        <p:cNvPr id="184" name="Shape 184"/>
        <p:cNvGrpSpPr/>
        <p:nvPr/>
      </p:nvGrpSpPr>
      <p:grpSpPr>
        <a:xfrm>
          <a:off x="0" y="0"/>
          <a:ext cx="0" cy="0"/>
          <a:chOff x="0" y="0"/>
          <a:chExt cx="0" cy="0"/>
        </a:xfrm>
      </p:grpSpPr>
      <p:pic>
        <p:nvPicPr>
          <p:cNvPr descr="Picture 4" id="185" name="Google Shape;185;p31"/>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86" name="Google Shape;186;p31"/>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1400"/>
              <a:buNone/>
              <a:defRPr/>
            </a:lvl1pPr>
            <a:lvl2pPr lvl="1" algn="l">
              <a:lnSpc>
                <a:spcPct val="90000"/>
              </a:lnSpc>
              <a:spcBef>
                <a:spcPts val="0"/>
              </a:spcBef>
              <a:spcAft>
                <a:spcPts val="0"/>
              </a:spcAft>
              <a:buClr>
                <a:schemeClr val="accent1"/>
              </a:buClr>
              <a:buSzPts val="1400"/>
              <a:buNone/>
              <a:defRPr/>
            </a:lvl2pPr>
            <a:lvl3pPr lvl="2" algn="l">
              <a:lnSpc>
                <a:spcPct val="90000"/>
              </a:lnSpc>
              <a:spcBef>
                <a:spcPts val="0"/>
              </a:spcBef>
              <a:spcAft>
                <a:spcPts val="0"/>
              </a:spcAft>
              <a:buClr>
                <a:schemeClr val="accent1"/>
              </a:buClr>
              <a:buSzPts val="1400"/>
              <a:buNone/>
              <a:defRPr/>
            </a:lvl3pPr>
            <a:lvl4pPr lvl="3" algn="l">
              <a:lnSpc>
                <a:spcPct val="90000"/>
              </a:lnSpc>
              <a:spcBef>
                <a:spcPts val="0"/>
              </a:spcBef>
              <a:spcAft>
                <a:spcPts val="0"/>
              </a:spcAft>
              <a:buClr>
                <a:schemeClr val="accent1"/>
              </a:buClr>
              <a:buSzPts val="1400"/>
              <a:buNone/>
              <a:defRPr/>
            </a:lvl4pPr>
            <a:lvl5pPr lvl="4" algn="l">
              <a:lnSpc>
                <a:spcPct val="90000"/>
              </a:lnSpc>
              <a:spcBef>
                <a:spcPts val="0"/>
              </a:spcBef>
              <a:spcAft>
                <a:spcPts val="0"/>
              </a:spcAft>
              <a:buClr>
                <a:schemeClr val="accent1"/>
              </a:buClr>
              <a:buSzPts val="1400"/>
              <a:buNone/>
              <a:defRPr/>
            </a:lvl5pPr>
            <a:lvl6pPr lvl="5" algn="l">
              <a:lnSpc>
                <a:spcPct val="90000"/>
              </a:lnSpc>
              <a:spcBef>
                <a:spcPts val="0"/>
              </a:spcBef>
              <a:spcAft>
                <a:spcPts val="0"/>
              </a:spcAft>
              <a:buClr>
                <a:schemeClr val="accent1"/>
              </a:buClr>
              <a:buSzPts val="1400"/>
              <a:buNone/>
              <a:defRPr/>
            </a:lvl6pPr>
            <a:lvl7pPr lvl="6" algn="l">
              <a:lnSpc>
                <a:spcPct val="90000"/>
              </a:lnSpc>
              <a:spcBef>
                <a:spcPts val="0"/>
              </a:spcBef>
              <a:spcAft>
                <a:spcPts val="0"/>
              </a:spcAft>
              <a:buClr>
                <a:schemeClr val="accent1"/>
              </a:buClr>
              <a:buSzPts val="1400"/>
              <a:buNone/>
              <a:defRPr/>
            </a:lvl7pPr>
            <a:lvl8pPr lvl="7" algn="l">
              <a:lnSpc>
                <a:spcPct val="90000"/>
              </a:lnSpc>
              <a:spcBef>
                <a:spcPts val="0"/>
              </a:spcBef>
              <a:spcAft>
                <a:spcPts val="0"/>
              </a:spcAft>
              <a:buClr>
                <a:schemeClr val="accent1"/>
              </a:buClr>
              <a:buSzPts val="1400"/>
              <a:buNone/>
              <a:defRPr/>
            </a:lvl8pPr>
            <a:lvl9pPr lvl="8" algn="l">
              <a:lnSpc>
                <a:spcPct val="90000"/>
              </a:lnSpc>
              <a:spcBef>
                <a:spcPts val="0"/>
              </a:spcBef>
              <a:spcAft>
                <a:spcPts val="0"/>
              </a:spcAft>
              <a:buClr>
                <a:schemeClr val="accent1"/>
              </a:buClr>
              <a:buSzPts val="1400"/>
              <a:buNone/>
              <a:defRPr/>
            </a:lvl9pPr>
          </a:lstStyle>
          <a:p/>
        </p:txBody>
      </p:sp>
      <p:sp>
        <p:nvSpPr>
          <p:cNvPr id="187" name="Google Shape;187;p31"/>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showMasterSp="0">
  <p:cSld name="1_Blank">
    <p:bg>
      <p:bgPr>
        <a:solidFill>
          <a:srgbClr val="FFFFFF"/>
        </a:solidFill>
      </p:bgPr>
    </p:bg>
    <p:spTree>
      <p:nvGrpSpPr>
        <p:cNvPr id="188" name="Shape 188"/>
        <p:cNvGrpSpPr/>
        <p:nvPr/>
      </p:nvGrpSpPr>
      <p:grpSpPr>
        <a:xfrm>
          <a:off x="0" y="0"/>
          <a:ext cx="0" cy="0"/>
          <a:chOff x="0" y="0"/>
          <a:chExt cx="0" cy="0"/>
        </a:xfrm>
      </p:grpSpPr>
      <p:pic>
        <p:nvPicPr>
          <p:cNvPr descr="Picture 4" id="189" name="Google Shape;189;p32"/>
          <p:cNvPicPr preferRelativeResize="0"/>
          <p:nvPr/>
        </p:nvPicPr>
        <p:blipFill rotWithShape="1">
          <a:blip r:embed="rId2">
            <a:alphaModFix/>
          </a:blip>
          <a:srcRect b="0" l="0" r="0" t="0"/>
          <a:stretch/>
        </p:blipFill>
        <p:spPr>
          <a:xfrm>
            <a:off x="0" y="4736998"/>
            <a:ext cx="9144000" cy="406502"/>
          </a:xfrm>
          <a:prstGeom prst="rect">
            <a:avLst/>
          </a:prstGeom>
          <a:noFill/>
          <a:ln>
            <a:noFill/>
          </a:ln>
        </p:spPr>
      </p:pic>
      <p:sp>
        <p:nvSpPr>
          <p:cNvPr id="190" name="Google Shape;190;p32"/>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p:cSld name="Last slide">
    <p:bg>
      <p:bgPr>
        <a:solidFill>
          <a:srgbClr val="FFFFFF"/>
        </a:solidFill>
      </p:bgPr>
    </p:bg>
    <p:spTree>
      <p:nvGrpSpPr>
        <p:cNvPr id="191" name="Shape 191"/>
        <p:cNvGrpSpPr/>
        <p:nvPr/>
      </p:nvGrpSpPr>
      <p:grpSpPr>
        <a:xfrm>
          <a:off x="0" y="0"/>
          <a:ext cx="0" cy="0"/>
          <a:chOff x="0" y="0"/>
          <a:chExt cx="0" cy="0"/>
        </a:xfrm>
      </p:grpSpPr>
      <p:sp>
        <p:nvSpPr>
          <p:cNvPr id="192" name="Google Shape;192;p33"/>
          <p:cNvSpPr txBox="1"/>
          <p:nvPr/>
        </p:nvSpPr>
        <p:spPr>
          <a:xfrm>
            <a:off x="340280" y="4647304"/>
            <a:ext cx="8463439" cy="262997"/>
          </a:xfrm>
          <a:prstGeom prst="rect">
            <a:avLst/>
          </a:prstGeom>
          <a:noFill/>
          <a:ln>
            <a:noFill/>
          </a:ln>
        </p:spPr>
        <p:txBody>
          <a:bodyPr anchorCtr="0" anchor="t" bIns="34275" lIns="34275" spcFirstLastPara="1" rIns="34275" wrap="square" tIns="34275">
            <a:spAutoFit/>
          </a:bodyPr>
          <a:lstStyle/>
          <a:p>
            <a:pPr indent="0" lvl="0" marL="0" marR="0" rtl="0" algn="ctr">
              <a:lnSpc>
                <a:spcPct val="100000"/>
              </a:lnSpc>
              <a:spcBef>
                <a:spcPts val="0"/>
              </a:spcBef>
              <a:spcAft>
                <a:spcPts val="0"/>
              </a:spcAft>
              <a:buClr>
                <a:schemeClr val="accent1"/>
              </a:buClr>
              <a:buSzPts val="1400"/>
              <a:buFont typeface="Arial"/>
              <a:buNone/>
            </a:pPr>
            <a:r>
              <a:rPr b="0" i="0" lang="en" sz="1400" u="none" cap="none" strike="noStrike">
                <a:solidFill>
                  <a:schemeClr val="accent1"/>
                </a:solidFill>
                <a:latin typeface="Arial"/>
                <a:ea typeface="Arial"/>
                <a:cs typeface="Arial"/>
                <a:sym typeface="Arial"/>
              </a:rPr>
              <a:t>home.cern</a:t>
            </a:r>
            <a:endParaRPr sz="1100"/>
          </a:p>
        </p:txBody>
      </p:sp>
      <p:pic>
        <p:nvPicPr>
          <p:cNvPr descr="Picture 4" id="193" name="Google Shape;193;p33"/>
          <p:cNvPicPr preferRelativeResize="0"/>
          <p:nvPr/>
        </p:nvPicPr>
        <p:blipFill rotWithShape="1">
          <a:blip r:embed="rId2">
            <a:alphaModFix/>
          </a:blip>
          <a:srcRect b="0" l="0" r="0" t="0"/>
          <a:stretch/>
        </p:blipFill>
        <p:spPr>
          <a:xfrm>
            <a:off x="3923927" y="1683647"/>
            <a:ext cx="1296145" cy="1296145"/>
          </a:xfrm>
          <a:prstGeom prst="rect">
            <a:avLst/>
          </a:prstGeom>
          <a:noFill/>
          <a:ln>
            <a:noFill/>
          </a:ln>
        </p:spPr>
      </p:pic>
      <p:sp>
        <p:nvSpPr>
          <p:cNvPr id="194" name="Google Shape;194;p33"/>
          <p:cNvSpPr txBox="1"/>
          <p:nvPr>
            <p:ph idx="12" type="sldNum"/>
          </p:nvPr>
        </p:nvSpPr>
        <p:spPr>
          <a:xfrm>
            <a:off x="4419600" y="4629150"/>
            <a:ext cx="2133600" cy="276226"/>
          </a:xfrm>
          <a:prstGeom prst="rect">
            <a:avLst/>
          </a:prstGeom>
          <a:noFill/>
          <a:ln>
            <a:noFill/>
          </a:ln>
        </p:spPr>
        <p:txBody>
          <a:bodyPr anchorCtr="0" anchor="ctr" bIns="0" lIns="0" spcFirstLastPara="1" rIns="0" wrap="square" tIns="0">
            <a:spAutoFit/>
          </a:bodyPr>
          <a:lstStyle>
            <a:lvl1pPr indent="0" lvl="0" marL="0" algn="r">
              <a:lnSpc>
                <a:spcPct val="100000"/>
              </a:lnSpc>
              <a:spcBef>
                <a:spcPts val="0"/>
              </a:spcBef>
              <a:spcAft>
                <a:spcPts val="0"/>
              </a:spcAft>
              <a:buClr>
                <a:srgbClr val="FFFFFF"/>
              </a:buClr>
              <a:buSzPts val="800"/>
              <a:buFont typeface="Arial"/>
              <a:buNone/>
              <a:defRPr sz="800">
                <a:solidFill>
                  <a:srgbClr val="FFFFFF"/>
                </a:solidFill>
              </a:defRPr>
            </a:lvl1pPr>
            <a:lvl2pPr indent="0" lvl="1" marL="0" algn="r">
              <a:lnSpc>
                <a:spcPct val="100000"/>
              </a:lnSpc>
              <a:spcBef>
                <a:spcPts val="0"/>
              </a:spcBef>
              <a:spcAft>
                <a:spcPts val="0"/>
              </a:spcAft>
              <a:buClr>
                <a:srgbClr val="FFFFFF"/>
              </a:buClr>
              <a:buSzPts val="800"/>
              <a:buFont typeface="Arial"/>
              <a:buNone/>
              <a:defRPr sz="800">
                <a:solidFill>
                  <a:srgbClr val="FFFFFF"/>
                </a:solidFill>
              </a:defRPr>
            </a:lvl2pPr>
            <a:lvl3pPr indent="0" lvl="2" marL="0" algn="r">
              <a:lnSpc>
                <a:spcPct val="100000"/>
              </a:lnSpc>
              <a:spcBef>
                <a:spcPts val="0"/>
              </a:spcBef>
              <a:spcAft>
                <a:spcPts val="0"/>
              </a:spcAft>
              <a:buClr>
                <a:srgbClr val="FFFFFF"/>
              </a:buClr>
              <a:buSzPts val="800"/>
              <a:buFont typeface="Arial"/>
              <a:buNone/>
              <a:defRPr sz="800">
                <a:solidFill>
                  <a:srgbClr val="FFFFFF"/>
                </a:solidFill>
              </a:defRPr>
            </a:lvl3pPr>
            <a:lvl4pPr indent="0" lvl="3" marL="0" algn="r">
              <a:lnSpc>
                <a:spcPct val="100000"/>
              </a:lnSpc>
              <a:spcBef>
                <a:spcPts val="0"/>
              </a:spcBef>
              <a:spcAft>
                <a:spcPts val="0"/>
              </a:spcAft>
              <a:buClr>
                <a:srgbClr val="FFFFFF"/>
              </a:buClr>
              <a:buSzPts val="800"/>
              <a:buFont typeface="Arial"/>
              <a:buNone/>
              <a:defRPr sz="800">
                <a:solidFill>
                  <a:srgbClr val="FFFFFF"/>
                </a:solidFill>
              </a:defRPr>
            </a:lvl4pPr>
            <a:lvl5pPr indent="0" lvl="4" marL="0" algn="r">
              <a:lnSpc>
                <a:spcPct val="100000"/>
              </a:lnSpc>
              <a:spcBef>
                <a:spcPts val="0"/>
              </a:spcBef>
              <a:spcAft>
                <a:spcPts val="0"/>
              </a:spcAft>
              <a:buClr>
                <a:srgbClr val="FFFFFF"/>
              </a:buClr>
              <a:buSzPts val="800"/>
              <a:buFont typeface="Arial"/>
              <a:buNone/>
              <a:defRPr sz="800">
                <a:solidFill>
                  <a:srgbClr val="FFFFFF"/>
                </a:solidFill>
              </a:defRPr>
            </a:lvl5pPr>
            <a:lvl6pPr indent="0" lvl="5" marL="0" algn="r">
              <a:lnSpc>
                <a:spcPct val="100000"/>
              </a:lnSpc>
              <a:spcBef>
                <a:spcPts val="0"/>
              </a:spcBef>
              <a:spcAft>
                <a:spcPts val="0"/>
              </a:spcAft>
              <a:buClr>
                <a:srgbClr val="FFFFFF"/>
              </a:buClr>
              <a:buSzPts val="800"/>
              <a:buFont typeface="Arial"/>
              <a:buNone/>
              <a:defRPr sz="800">
                <a:solidFill>
                  <a:srgbClr val="FFFFFF"/>
                </a:solidFill>
              </a:defRPr>
            </a:lvl6pPr>
            <a:lvl7pPr indent="0" lvl="6" marL="0" algn="r">
              <a:lnSpc>
                <a:spcPct val="100000"/>
              </a:lnSpc>
              <a:spcBef>
                <a:spcPts val="0"/>
              </a:spcBef>
              <a:spcAft>
                <a:spcPts val="0"/>
              </a:spcAft>
              <a:buClr>
                <a:srgbClr val="FFFFFF"/>
              </a:buClr>
              <a:buSzPts val="800"/>
              <a:buFont typeface="Arial"/>
              <a:buNone/>
              <a:defRPr sz="800">
                <a:solidFill>
                  <a:srgbClr val="FFFFFF"/>
                </a:solidFill>
              </a:defRPr>
            </a:lvl7pPr>
            <a:lvl8pPr indent="0" lvl="7" marL="0" algn="r">
              <a:lnSpc>
                <a:spcPct val="100000"/>
              </a:lnSpc>
              <a:spcBef>
                <a:spcPts val="0"/>
              </a:spcBef>
              <a:spcAft>
                <a:spcPts val="0"/>
              </a:spcAft>
              <a:buClr>
                <a:srgbClr val="FFFFFF"/>
              </a:buClr>
              <a:buSzPts val="800"/>
              <a:buFont typeface="Arial"/>
              <a:buNone/>
              <a:defRPr sz="800">
                <a:solidFill>
                  <a:srgbClr val="FFFFFF"/>
                </a:solidFill>
              </a:defRPr>
            </a:lvl8pPr>
            <a:lvl9pPr indent="0" lvl="8" marL="0" algn="r">
              <a:lnSpc>
                <a:spcPct val="100000"/>
              </a:lnSpc>
              <a:spcBef>
                <a:spcPts val="0"/>
              </a:spcBef>
              <a:spcAft>
                <a:spcPts val="0"/>
              </a:spcAft>
              <a:buClr>
                <a:srgbClr val="FFFFFF"/>
              </a:buClr>
              <a:buSzPts val="800"/>
              <a:buFont typeface="Arial"/>
              <a:buNone/>
              <a:defRPr sz="8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0.xml"/><Relationship Id="rId11" Type="http://schemas.openxmlformats.org/officeDocument/2006/relationships/slideLayout" Target="../slideLayouts/slideLayout21.xml"/><Relationship Id="rId22" Type="http://schemas.openxmlformats.org/officeDocument/2006/relationships/theme" Target="../theme/theme2.xml"/><Relationship Id="rId10" Type="http://schemas.openxmlformats.org/officeDocument/2006/relationships/slideLayout" Target="../slideLayouts/slideLayout20.xml"/><Relationship Id="rId21" Type="http://schemas.openxmlformats.org/officeDocument/2006/relationships/slideLayout" Target="../slideLayouts/slideLayout31.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5" Type="http://schemas.openxmlformats.org/officeDocument/2006/relationships/slideLayout" Target="../slideLayouts/slideLayout15.xml"/><Relationship Id="rId19" Type="http://schemas.openxmlformats.org/officeDocument/2006/relationships/slideLayout" Target="../slideLayouts/slideLayout29.xml"/><Relationship Id="rId6" Type="http://schemas.openxmlformats.org/officeDocument/2006/relationships/slideLayout" Target="../slideLayouts/slideLayout16.xml"/><Relationship Id="rId18" Type="http://schemas.openxmlformats.org/officeDocument/2006/relationships/slideLayout" Target="../slideLayouts/slideLayout28.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50" name="Shape 50"/>
        <p:cNvGrpSpPr/>
        <p:nvPr/>
      </p:nvGrpSpPr>
      <p:grpSpPr>
        <a:xfrm>
          <a:off x="0" y="0"/>
          <a:ext cx="0" cy="0"/>
          <a:chOff x="0" y="0"/>
          <a:chExt cx="0" cy="0"/>
        </a:xfrm>
      </p:grpSpPr>
      <p:pic>
        <p:nvPicPr>
          <p:cNvPr descr="Image 2" id="51" name="Google Shape;51;p13"/>
          <p:cNvPicPr preferRelativeResize="0"/>
          <p:nvPr/>
        </p:nvPicPr>
        <p:blipFill rotWithShape="1">
          <a:blip r:embed="rId1">
            <a:alphaModFix/>
          </a:blip>
          <a:srcRect b="0" l="0" r="0" t="0"/>
          <a:stretch/>
        </p:blipFill>
        <p:spPr>
          <a:xfrm>
            <a:off x="3627302" y="1626785"/>
            <a:ext cx="1890001" cy="1871006"/>
          </a:xfrm>
          <a:prstGeom prst="rect">
            <a:avLst/>
          </a:prstGeom>
          <a:noFill/>
          <a:ln>
            <a:noFill/>
          </a:ln>
        </p:spPr>
      </p:pic>
      <p:sp>
        <p:nvSpPr>
          <p:cNvPr id="52" name="Google Shape;52;p13"/>
          <p:cNvSpPr txBox="1"/>
          <p:nvPr>
            <p:ph type="title"/>
          </p:nvPr>
        </p:nvSpPr>
        <p:spPr>
          <a:xfrm>
            <a:off x="457200" y="205978"/>
            <a:ext cx="8229600" cy="99417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1pPr>
            <a:lvl2pPr lvl="1"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2700"/>
              <a:buFont typeface="Arial"/>
              <a:buNone/>
              <a:defRPr b="1" i="0" sz="2700" u="none" cap="none" strike="noStrike">
                <a:solidFill>
                  <a:schemeClr val="accent1"/>
                </a:solidFill>
                <a:latin typeface="Arial"/>
                <a:ea typeface="Arial"/>
                <a:cs typeface="Arial"/>
                <a:sym typeface="Arial"/>
              </a:defRPr>
            </a:lvl9pPr>
          </a:lstStyle>
          <a:p/>
        </p:txBody>
      </p:sp>
      <p:sp>
        <p:nvSpPr>
          <p:cNvPr id="53" name="Google Shape;53;p13"/>
          <p:cNvSpPr txBox="1"/>
          <p:nvPr>
            <p:ph idx="1" type="body"/>
          </p:nvPr>
        </p:nvSpPr>
        <p:spPr>
          <a:xfrm>
            <a:off x="457200" y="1200150"/>
            <a:ext cx="8229600" cy="3943350"/>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400"/>
              </a:spcBef>
              <a:spcAft>
                <a:spcPts val="0"/>
              </a:spcAft>
              <a:buClr>
                <a:srgbClr val="181818"/>
              </a:buClr>
              <a:buSzPts val="1600"/>
              <a:buFont typeface="Arial"/>
              <a:buNone/>
              <a:defRPr b="1" i="0" sz="1600" u="none" cap="none" strike="noStrike">
                <a:solidFill>
                  <a:srgbClr val="181818"/>
                </a:solidFill>
                <a:latin typeface="Arial"/>
                <a:ea typeface="Arial"/>
                <a:cs typeface="Arial"/>
                <a:sym typeface="Arial"/>
              </a:defRPr>
            </a:lvl1pPr>
            <a:lvl2pPr indent="-330200" lvl="1" marL="9144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2pPr>
            <a:lvl3pPr indent="-330200" lvl="2" marL="13716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3pPr>
            <a:lvl4pPr indent="-330200" lvl="3" marL="18288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4pPr>
            <a:lvl5pPr indent="-330200" lvl="4" marL="22860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5pPr>
            <a:lvl6pPr indent="-330200" lvl="5" marL="27432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6pPr>
            <a:lvl7pPr indent="-330200" lvl="6" marL="32004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7pPr>
            <a:lvl8pPr indent="-330200" lvl="7" marL="36576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8pPr>
            <a:lvl9pPr indent="-330200" lvl="8" marL="4114800" marR="0" rtl="0" algn="l">
              <a:lnSpc>
                <a:spcPct val="90000"/>
              </a:lnSpc>
              <a:spcBef>
                <a:spcPts val="1400"/>
              </a:spcBef>
              <a:spcAft>
                <a:spcPts val="0"/>
              </a:spcAft>
              <a:buClr>
                <a:srgbClr val="181818"/>
              </a:buClr>
              <a:buSzPts val="1600"/>
              <a:buFont typeface="Arial"/>
              <a:buChar char="•"/>
              <a:defRPr b="1" i="0" sz="1600" u="none" cap="none" strike="noStrike">
                <a:solidFill>
                  <a:srgbClr val="181818"/>
                </a:solidFill>
                <a:latin typeface="Arial"/>
                <a:ea typeface="Arial"/>
                <a:cs typeface="Arial"/>
                <a:sym typeface="Arial"/>
              </a:defRPr>
            </a:lvl9pPr>
          </a:lstStyle>
          <a:p/>
        </p:txBody>
      </p:sp>
      <p:sp>
        <p:nvSpPr>
          <p:cNvPr id="54" name="Google Shape;54;p13"/>
          <p:cNvSpPr txBox="1"/>
          <p:nvPr>
            <p:ph idx="12" type="sldNum"/>
          </p:nvPr>
        </p:nvSpPr>
        <p:spPr>
          <a:xfrm>
            <a:off x="4419600" y="4629150"/>
            <a:ext cx="2133600" cy="276226"/>
          </a:xfrm>
          <a:prstGeom prst="rect">
            <a:avLst/>
          </a:prstGeom>
          <a:noFill/>
          <a:ln>
            <a:noFill/>
          </a:ln>
        </p:spPr>
        <p:txBody>
          <a:bodyPr anchorCtr="0" anchor="ctr" bIns="0" lIns="0" spcFirstLastPara="1" rIns="0" wrap="square" tIns="0">
            <a:spAutoFit/>
          </a:bodyPr>
          <a:lstStyle>
            <a:lvl1pPr indent="0" lvl="0"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1pPr>
            <a:lvl2pPr indent="0" lvl="1"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2pPr>
            <a:lvl3pPr indent="0" lvl="2"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3pPr>
            <a:lvl4pPr indent="0" lvl="3"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4pPr>
            <a:lvl5pPr indent="0" lvl="4"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5pPr>
            <a:lvl6pPr indent="0" lvl="5"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6pPr>
            <a:lvl7pPr indent="0" lvl="6"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7pPr>
            <a:lvl8pPr indent="0" lvl="7"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8pPr>
            <a:lvl9pPr indent="0" lvl="8" marL="0" marR="0" rtl="0" algn="r">
              <a:lnSpc>
                <a:spcPct val="100000"/>
              </a:lnSpc>
              <a:spcBef>
                <a:spcPts val="0"/>
              </a:spcBef>
              <a:spcAft>
                <a:spcPts val="0"/>
              </a:spcAft>
              <a:buClr>
                <a:srgbClr val="FFFFFF"/>
              </a:buClr>
              <a:buSzPts val="800"/>
              <a:buFont typeface="Arial"/>
              <a:buNone/>
              <a:defRPr b="0" i="0" sz="800" u="none" cap="none" strike="noStrik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indico.cern.ch/event/816032/contributions/3411317/attachments/1835844/3007899/2019.04.29--ColUSM-WP2_protected_aperture_with_CuCD.pdf" TargetMode="External"/><Relationship Id="rId4" Type="http://schemas.openxmlformats.org/officeDocument/2006/relationships/image" Target="../media/image13.png"/><Relationship Id="rId5"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8.png"/><Relationship Id="rId5" Type="http://schemas.openxmlformats.org/officeDocument/2006/relationships/image" Target="../media/image30.png"/><Relationship Id="rId6"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0.png"/><Relationship Id="rId4" Type="http://schemas.openxmlformats.org/officeDocument/2006/relationships/image" Target="../media/image25.png"/><Relationship Id="rId5" Type="http://schemas.openxmlformats.org/officeDocument/2006/relationships/image" Target="../media/image29.gif"/><Relationship Id="rId6" Type="http://schemas.openxmlformats.org/officeDocument/2006/relationships/image" Target="../media/image27.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3.png"/><Relationship Id="rId4" Type="http://schemas.openxmlformats.org/officeDocument/2006/relationships/image" Target="../media/image22.png"/><Relationship Id="rId5" Type="http://schemas.openxmlformats.org/officeDocument/2006/relationships/image" Target="../media/image17.png"/><Relationship Id="rId6" Type="http://schemas.openxmlformats.org/officeDocument/2006/relationships/image" Target="../media/image8.png"/><Relationship Id="rId7"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indico.cern.ch/event/816032/contributions/3411317/attachments/1835844/3007899/2019.04.29--ColUSM-WP2_protected_aperture_with_CuCD.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35.png"/><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3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4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hyperlink" Target="https://edms.cern.ch/document/2902691/0.9" TargetMode="External"/><Relationship Id="rId4" Type="http://schemas.openxmlformats.org/officeDocument/2006/relationships/hyperlink" Target="https://cern.sharepoint.com/:x:/r/sites/HL-LHC/WP2/_layouts/15/Doc.aspx?sourcedoc=%7B888B6427-D591-43A3-9367-D445D440CF4A%7D&amp;file=25ns_2760b_2748_2492_2574_288bpi_13inj_800ns_bs200ns.csv&amp;action=default&amp;mobileredirect=true" TargetMode="External"/><Relationship Id="rId5" Type="http://schemas.openxmlformats.org/officeDocument/2006/relationships/hyperlink" Target="https://indico.cern.ch/event/1377881/contributions/5861153/attachments/2826792/4938358/Lumi_LHCbupgrade.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HL-LHC Operational scenarios</a:t>
            </a:r>
            <a:endParaRPr/>
          </a:p>
        </p:txBody>
      </p:sp>
      <p:sp>
        <p:nvSpPr>
          <p:cNvPr id="200" name="Google Shape;200;p34"/>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 De Maria, S. Kostoglou</a:t>
            </a:r>
            <a:endParaRPr/>
          </a:p>
        </p:txBody>
      </p:sp>
      <p:sp>
        <p:nvSpPr>
          <p:cNvPr id="201" name="Google Shape;201;p34"/>
          <p:cNvSpPr txBox="1"/>
          <p:nvPr/>
        </p:nvSpPr>
        <p:spPr>
          <a:xfrm>
            <a:off x="372925" y="4368575"/>
            <a:ext cx="2789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Chamonix 2025</a:t>
            </a: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graphicFrame>
        <p:nvGraphicFramePr>
          <p:cNvPr id="267" name="Google Shape;267;p43"/>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1225"/>
                <a:gridCol w="912475"/>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2032</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2748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250 -190(CC)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4.3</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Lumi</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68" name="Google Shape;268;p43"/>
          <p:cNvSpPr txBox="1"/>
          <p:nvPr/>
        </p:nvSpPr>
        <p:spPr>
          <a:xfrm>
            <a:off x="1110750" y="1331925"/>
            <a:ext cx="1276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2036-41</a:t>
            </a:r>
            <a:endParaRPr sz="1800">
              <a:solidFill>
                <a:schemeClr val="dk2"/>
              </a:solidFill>
            </a:endParaRPr>
          </a:p>
        </p:txBody>
      </p:sp>
      <p:pic>
        <p:nvPicPr>
          <p:cNvPr id="269" name="Google Shape;269;p43"/>
          <p:cNvPicPr preferRelativeResize="0"/>
          <p:nvPr/>
        </p:nvPicPr>
        <p:blipFill>
          <a:blip r:embed="rId3">
            <a:alphaModFix/>
          </a:blip>
          <a:stretch>
            <a:fillRect/>
          </a:stretch>
        </p:blipFill>
        <p:spPr>
          <a:xfrm>
            <a:off x="235075" y="1793625"/>
            <a:ext cx="3657601" cy="210312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Nominal performance </a:t>
            </a:r>
            <a:endParaRPr/>
          </a:p>
        </p:txBody>
      </p:sp>
      <p:graphicFrame>
        <p:nvGraphicFramePr>
          <p:cNvPr id="275" name="Google Shape;275;p44"/>
          <p:cNvGraphicFramePr/>
          <p:nvPr/>
        </p:nvGraphicFramePr>
        <p:xfrm>
          <a:off x="6563379" y="1236711"/>
          <a:ext cx="3000000" cy="3000000"/>
        </p:xfrm>
        <a:graphic>
          <a:graphicData uri="http://schemas.openxmlformats.org/drawingml/2006/table">
            <a:tbl>
              <a:tblPr firstRow="1">
                <a:noFill/>
                <a:tableStyleId>{32A7774B-4D72-4329-BC09-456DEC9DB236}</a:tableStyleId>
              </a:tblPr>
              <a:tblGrid>
                <a:gridCol w="1085500"/>
                <a:gridCol w="549175"/>
                <a:gridCol w="706000"/>
              </a:tblGrid>
              <a:tr h="557075">
                <a:tc>
                  <a:txBody>
                    <a:bodyPr/>
                    <a:lstStyle/>
                    <a:p>
                      <a:pPr indent="0" lvl="0" marL="0" marR="0" rtl="0" algn="ctr">
                        <a:lnSpc>
                          <a:spcPct val="100000"/>
                        </a:lnSpc>
                        <a:spcBef>
                          <a:spcPts val="0"/>
                        </a:spcBef>
                        <a:spcAft>
                          <a:spcPts val="0"/>
                        </a:spcAft>
                        <a:buClr>
                          <a:schemeClr val="dk1"/>
                        </a:buClr>
                        <a:buSzPts val="900"/>
                        <a:buFont typeface="Arial"/>
                        <a:buNone/>
                      </a:pPr>
                      <a:r>
                        <a:rPr b="1" i="0" lang="en" sz="900" u="none" cap="none" strike="noStrike">
                          <a:solidFill>
                            <a:schemeClr val="dk1"/>
                          </a:solidFill>
                          <a:latin typeface="Arial"/>
                          <a:ea typeface="Arial"/>
                          <a:cs typeface="Arial"/>
                          <a:sym typeface="Arial"/>
                        </a:rPr>
                        <a:t>Run</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solidFill>
                            <a:schemeClr val="dk1"/>
                          </a:solidFill>
                          <a:latin typeface="Calibri"/>
                          <a:ea typeface="Calibri"/>
                          <a:cs typeface="Calibri"/>
                          <a:sym typeface="Calibri"/>
                        </a:rPr>
                        <a:t>Year</a:t>
                      </a:r>
                      <a:endParaRPr sz="1100">
                        <a:solidFill>
                          <a:schemeClr val="dk1"/>
                        </a:solidFill>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Reference</a:t>
                      </a:r>
                      <a:endParaRPr sz="1100">
                        <a:solidFill>
                          <a:schemeClr val="dk1"/>
                        </a:solidFill>
                      </a:endParaRPr>
                    </a:p>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(fb-</a:t>
                      </a:r>
                      <a:r>
                        <a:rPr b="1" baseline="30000" lang="en" sz="900" u="none" cap="none" strike="noStrike">
                          <a:solidFill>
                            <a:schemeClr val="dk1"/>
                          </a:solidFill>
                          <a:latin typeface="Calibri"/>
                          <a:ea typeface="Calibri"/>
                          <a:cs typeface="Calibri"/>
                          <a:sym typeface="Calibri"/>
                        </a:rPr>
                        <a:t>1</a:t>
                      </a:r>
                      <a:r>
                        <a:rPr b="1" lang="en" sz="900" u="none" cap="none" strike="noStrike">
                          <a:solidFill>
                            <a:schemeClr val="dk1"/>
                          </a:solidFill>
                          <a:latin typeface="Calibri"/>
                          <a:ea typeface="Calibri"/>
                          <a:cs typeface="Calibri"/>
                          <a:sym typeface="Calibri"/>
                        </a:rPr>
                        <a:t>)</a:t>
                      </a:r>
                      <a:endParaRPr sz="1100">
                        <a:solidFill>
                          <a:schemeClr val="dk1"/>
                        </a:solidFill>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63550">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4</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31.99</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205.54</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236.85</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2033</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233.82</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163550">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5</a:t>
                      </a:r>
                      <a:endParaRPr sz="9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208.12</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2037</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271</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275.72</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2039</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275.72</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228.54</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1635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283.57</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8750">
                <a:tc>
                  <a:txBody>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dk1"/>
                          </a:solidFill>
                          <a:latin typeface="Calibri"/>
                          <a:ea typeface="Calibri"/>
                          <a:cs typeface="Calibri"/>
                          <a:sym typeface="Calibri"/>
                        </a:rPr>
                        <a:t>Run 4+5</a:t>
                      </a:r>
                      <a:endParaRPr b="1"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t/>
                      </a:r>
                      <a:endParaRPr sz="900" u="none" cap="none" strike="noStrike">
                        <a:solidFill>
                          <a:schemeClr val="dk1"/>
                        </a:solidFill>
                        <a:latin typeface="Calibri"/>
                        <a:ea typeface="Calibri"/>
                        <a:cs typeface="Calibri"/>
                        <a:sym typeface="Calibri"/>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2250.89</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38750">
                <a:tc>
                  <a:txBody>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dk1"/>
                          </a:solidFill>
                          <a:latin typeface="Calibri"/>
                          <a:ea typeface="Calibri"/>
                          <a:cs typeface="Calibri"/>
                          <a:sym typeface="Calibri"/>
                        </a:rPr>
                        <a:t>All </a:t>
                      </a:r>
                      <a:endParaRPr b="1"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900">
                          <a:solidFill>
                            <a:schemeClr val="dk1"/>
                          </a:solidFill>
                        </a:rPr>
                        <a:t>+520</a:t>
                      </a:r>
                      <a:endParaRPr sz="900">
                        <a:solidFill>
                          <a:schemeClr val="dk1"/>
                        </a:solidFill>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900" u="none" cap="none" strike="noStrike">
                          <a:solidFill>
                            <a:schemeClr val="dk1"/>
                          </a:solidFill>
                          <a:latin typeface="Calibri"/>
                          <a:ea typeface="Calibri"/>
                          <a:cs typeface="Calibri"/>
                          <a:sym typeface="Calibri"/>
                        </a:rPr>
                        <a:t>2770.9</a:t>
                      </a:r>
                      <a:endParaRPr sz="900">
                        <a:solidFill>
                          <a:schemeClr val="dk1"/>
                        </a:solidFill>
                      </a:endParaRPr>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graphicFrame>
        <p:nvGraphicFramePr>
          <p:cNvPr id="276" name="Google Shape;276;p44"/>
          <p:cNvGraphicFramePr/>
          <p:nvPr/>
        </p:nvGraphicFramePr>
        <p:xfrm>
          <a:off x="262257" y="1192842"/>
          <a:ext cx="3000000" cy="3000000"/>
        </p:xfrm>
        <a:graphic>
          <a:graphicData uri="http://schemas.openxmlformats.org/drawingml/2006/table">
            <a:tbl>
              <a:tblPr firstRow="1">
                <a:noFill/>
                <a:tableStyleId>{32A7774B-4D72-4329-BC09-456DEC9DB236}</a:tableStyleId>
              </a:tblPr>
              <a:tblGrid>
                <a:gridCol w="422325"/>
                <a:gridCol w="398800"/>
                <a:gridCol w="476300"/>
                <a:gridCol w="454875"/>
                <a:gridCol w="357700"/>
                <a:gridCol w="332050"/>
                <a:gridCol w="373125"/>
                <a:gridCol w="398800"/>
                <a:gridCol w="398800"/>
                <a:gridCol w="398800"/>
                <a:gridCol w="398800"/>
                <a:gridCol w="398800"/>
                <a:gridCol w="398800"/>
                <a:gridCol w="659300"/>
              </a:tblGrid>
              <a:tr h="520050">
                <a:tc>
                  <a:txBody>
                    <a:bodyPr/>
                    <a:lstStyle/>
                    <a:p>
                      <a:pPr indent="0" lvl="0" marL="0" marR="0" rtl="0" algn="ctr">
                        <a:lnSpc>
                          <a:spcPct val="100000"/>
                        </a:lnSpc>
                        <a:spcBef>
                          <a:spcPts val="0"/>
                        </a:spcBef>
                        <a:spcAft>
                          <a:spcPts val="0"/>
                        </a:spcAft>
                        <a:buClr>
                          <a:schemeClr val="dk1"/>
                        </a:buClr>
                        <a:buSzPts val="700"/>
                        <a:buFont typeface="Arial"/>
                        <a:buNone/>
                      </a:pPr>
                      <a:r>
                        <a:rPr b="1" i="0" lang="en" sz="700" u="none" cap="none" strike="noStrike">
                          <a:solidFill>
                            <a:schemeClr val="dk1"/>
                          </a:solidFill>
                          <a:latin typeface="Arial"/>
                          <a:ea typeface="Arial"/>
                          <a:cs typeface="Arial"/>
                          <a:sym typeface="Arial"/>
                        </a:rPr>
                        <a:t>Run</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Year</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Efficiency</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Bunch intensity (1e11 ppb)</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β</a:t>
                      </a:r>
                      <a:r>
                        <a:rPr b="1" baseline="-25000" lang="en" sz="700" u="none" cap="none" strike="noStrike">
                          <a:solidFill>
                            <a:schemeClr val="dk1"/>
                          </a:solidFill>
                          <a:latin typeface="Arial"/>
                          <a:ea typeface="Arial"/>
                          <a:cs typeface="Arial"/>
                          <a:sym typeface="Arial"/>
                        </a:rPr>
                        <a:t>//</a:t>
                      </a:r>
                      <a:r>
                        <a:rPr b="1" baseline="30000" lang="en" sz="700" u="none" cap="none" strike="noStrike">
                          <a:solidFill>
                            <a:schemeClr val="dk1"/>
                          </a:solidFill>
                          <a:latin typeface="Arial"/>
                          <a:ea typeface="Arial"/>
                          <a:cs typeface="Arial"/>
                          <a:sym typeface="Arial"/>
                        </a:rPr>
                        <a:t>*</a:t>
                      </a:r>
                      <a:r>
                        <a:rPr b="1" lang="en" sz="700" u="none" cap="none" strike="noStrike">
                          <a:solidFill>
                            <a:schemeClr val="dk1"/>
                          </a:solidFill>
                          <a:latin typeface="Arial"/>
                          <a:ea typeface="Arial"/>
                          <a:cs typeface="Arial"/>
                          <a:sym typeface="Arial"/>
                        </a:rPr>
                        <a:t> (cm)</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β</a:t>
                      </a:r>
                      <a:r>
                        <a:rPr b="1" baseline="-25000" lang="en" sz="700" u="none" cap="none" strike="noStrike">
                          <a:solidFill>
                            <a:schemeClr val="dk1"/>
                          </a:solidFill>
                          <a:latin typeface="Arial"/>
                          <a:ea typeface="Arial"/>
                          <a:cs typeface="Arial"/>
                          <a:sym typeface="Arial"/>
                        </a:rPr>
                        <a:t>x</a:t>
                      </a:r>
                      <a:r>
                        <a:rPr b="1" baseline="30000" lang="en" sz="700" u="none" cap="none" strike="noStrike">
                          <a:solidFill>
                            <a:schemeClr val="dk1"/>
                          </a:solidFill>
                          <a:latin typeface="Arial"/>
                          <a:ea typeface="Arial"/>
                          <a:cs typeface="Arial"/>
                          <a:sym typeface="Arial"/>
                        </a:rPr>
                        <a:t>*</a:t>
                      </a:r>
                      <a:r>
                        <a:rPr b="1" lang="en" sz="700" u="none" cap="none" strike="noStrike">
                          <a:solidFill>
                            <a:schemeClr val="dk1"/>
                          </a:solidFill>
                          <a:latin typeface="Arial"/>
                          <a:ea typeface="Arial"/>
                          <a:cs typeface="Arial"/>
                          <a:sym typeface="Arial"/>
                        </a:rPr>
                        <a:t> (cm)</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CC</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PU</a:t>
                      </a:r>
                      <a:r>
                        <a:rPr b="1" baseline="-25000" lang="en" sz="700" u="none" cap="none" strike="noStrike">
                          <a:solidFill>
                            <a:schemeClr val="dk1"/>
                          </a:solidFill>
                          <a:latin typeface="Arial"/>
                          <a:ea typeface="Arial"/>
                          <a:cs typeface="Arial"/>
                          <a:sym typeface="Arial"/>
                        </a:rPr>
                        <a:t>max</a:t>
                      </a:r>
                      <a:endParaRPr b="1" baseline="-25000"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Days Intensity ramp-up</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Days Proton physics </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Emit start of SB (μm)</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IP1/5 crossing plane </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IP1/5 φ/2 (μrad)</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LHCb L</a:t>
                      </a:r>
                      <a:r>
                        <a:rPr b="1" baseline="-25000" lang="en" sz="700" u="none" cap="none" strike="noStrike">
                          <a:solidFill>
                            <a:schemeClr val="dk1"/>
                          </a:solidFill>
                          <a:latin typeface="Arial"/>
                          <a:ea typeface="Arial"/>
                          <a:cs typeface="Arial"/>
                          <a:sym typeface="Arial"/>
                        </a:rPr>
                        <a:t>peak </a:t>
                      </a:r>
                      <a:r>
                        <a:rPr b="1" lang="en" sz="700" u="none" cap="none" strike="noStrike">
                          <a:solidFill>
                            <a:schemeClr val="dk1"/>
                          </a:solidFill>
                          <a:latin typeface="Arial"/>
                          <a:ea typeface="Arial"/>
                          <a:cs typeface="Arial"/>
                          <a:sym typeface="Arial"/>
                        </a:rPr>
                        <a:t>(1e33 Hz/cm</a:t>
                      </a:r>
                      <a:r>
                        <a:rPr b="1" baseline="30000" lang="en" sz="700" u="none" cap="none" strike="noStrike">
                          <a:solidFill>
                            <a:schemeClr val="dk1"/>
                          </a:solidFill>
                          <a:latin typeface="Arial"/>
                          <a:ea typeface="Arial"/>
                          <a:cs typeface="Arial"/>
                          <a:sym typeface="Arial"/>
                        </a:rPr>
                        <a:t>2</a:t>
                      </a:r>
                      <a:r>
                        <a:rPr b="1" lang="en" sz="700" u="none" cap="none" strike="noStrike">
                          <a:solidFill>
                            <a:schemeClr val="dk1"/>
                          </a:solidFill>
                          <a:latin typeface="Arial"/>
                          <a:ea typeface="Arial"/>
                          <a:cs typeface="Arial"/>
                          <a:sym typeface="Arial"/>
                        </a:rPr>
                        <a:t>) [4] </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04325">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4</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1.8 (1.6)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30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30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off</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a:solidFill>
                            <a:schemeClr val="dk1"/>
                          </a:solidFill>
                        </a:rPr>
                        <a:t>35</a:t>
                      </a:r>
                      <a:endParaRPr b="1"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154</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2033</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00800">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5</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2037</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2039</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0080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165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4234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on</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H/V</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250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graphicFrame>
        <p:nvGraphicFramePr>
          <p:cNvPr id="281" name="Google Shape;281;p45"/>
          <p:cNvGraphicFramePr/>
          <p:nvPr/>
        </p:nvGraphicFramePr>
        <p:xfrm>
          <a:off x="205150" y="1135663"/>
          <a:ext cx="3000000" cy="3000000"/>
        </p:xfrm>
        <a:graphic>
          <a:graphicData uri="http://schemas.openxmlformats.org/drawingml/2006/table">
            <a:tbl>
              <a:tblPr>
                <a:noFill/>
                <a:tableStyleId>{63468A81-F29D-437D-8E99-5C67ECCE2165}</a:tableStyleId>
              </a:tblPr>
              <a:tblGrid>
                <a:gridCol w="835100"/>
                <a:gridCol w="439900"/>
                <a:gridCol w="675925"/>
                <a:gridCol w="1868275"/>
                <a:gridCol w="1299625"/>
              </a:tblGrid>
              <a:tr h="180325">
                <a:tc>
                  <a:txBody>
                    <a:bodyPr/>
                    <a:lstStyle/>
                    <a:p>
                      <a:pPr indent="0" lvl="0" marL="0" rtl="0" algn="l">
                        <a:spcBef>
                          <a:spcPts val="0"/>
                        </a:spcBef>
                        <a:spcAft>
                          <a:spcPts val="0"/>
                        </a:spcAft>
                        <a:buNone/>
                      </a:pPr>
                      <a:r>
                        <a:rPr b="1" lang="en" sz="1000"/>
                        <a:t>Type</a:t>
                      </a:r>
                      <a:endParaRPr b="1" sz="1000"/>
                    </a:p>
                  </a:txBody>
                  <a:tcPr marT="9125" marB="9125" marR="18275" marL="18275"/>
                </a:tc>
                <a:tc>
                  <a:txBody>
                    <a:bodyPr/>
                    <a:lstStyle/>
                    <a:p>
                      <a:pPr indent="0" lvl="0" marL="0" rtl="0" algn="l">
                        <a:spcBef>
                          <a:spcPts val="0"/>
                        </a:spcBef>
                        <a:spcAft>
                          <a:spcPts val="0"/>
                        </a:spcAft>
                        <a:buNone/>
                      </a:pPr>
                      <a:r>
                        <a:rPr b="1" lang="en" sz="1000"/>
                        <a:t># Inj.</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 bunches</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t># collising bunches</a:t>
                      </a:r>
                      <a:endParaRPr b="1" sz="1000"/>
                    </a:p>
                    <a:p>
                      <a:pPr indent="0" lvl="0" marL="0" rtl="0" algn="l">
                        <a:spcBef>
                          <a:spcPts val="0"/>
                        </a:spcBef>
                        <a:spcAft>
                          <a:spcPts val="0"/>
                        </a:spcAft>
                        <a:buNone/>
                      </a:pPr>
                      <a:r>
                        <a:rPr b="1" lang="en" sz="1000"/>
                        <a:t>ATLAS/CMS Alice LHCb</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t>E-cloud degradation</a:t>
                      </a:r>
                      <a:endParaRPr b="1" sz="1000"/>
                    </a:p>
                  </a:txBody>
                  <a:tcPr marT="9125" marB="9125" marR="18275" marL="18275">
                    <a:lnL cap="flat" cmpd="sng" w="9525">
                      <a:solidFill>
                        <a:srgbClr val="9E9E9E"/>
                      </a:solidFill>
                      <a:prstDash val="solid"/>
                      <a:round/>
                      <a:headEnd len="sm" w="sm" type="none"/>
                      <a:tailEnd len="sm" w="sm" type="none"/>
                    </a:lnL>
                  </a:tcPr>
                </a:tc>
              </a:tr>
              <a:tr h="221125">
                <a:tc>
                  <a:txBody>
                    <a:bodyPr/>
                    <a:lstStyle/>
                    <a:p>
                      <a:pPr indent="0" lvl="0" marL="0" rtl="0" algn="l">
                        <a:spcBef>
                          <a:spcPts val="0"/>
                        </a:spcBef>
                        <a:spcAft>
                          <a:spcPts val="0"/>
                        </a:spcAft>
                        <a:buNone/>
                      </a:pPr>
                      <a:r>
                        <a:rPr lang="en" sz="1000">
                          <a:solidFill>
                            <a:schemeClr val="dk1"/>
                          </a:solidFill>
                        </a:rPr>
                        <a:t>4x72 STD</a:t>
                      </a:r>
                      <a:endParaRPr sz="1000">
                        <a:solidFill>
                          <a:schemeClr val="dk1"/>
                        </a:solidFill>
                      </a:endParaRPr>
                    </a:p>
                  </a:txBody>
                  <a:tcPr marT="9125" marB="9125" marR="18275" marL="18275"/>
                </a:tc>
                <a:tc>
                  <a:txBody>
                    <a:bodyPr/>
                    <a:lstStyle/>
                    <a:p>
                      <a:pPr indent="0" lvl="0" marL="0" rtl="0" algn="l">
                        <a:spcBef>
                          <a:spcPts val="0"/>
                        </a:spcBef>
                        <a:spcAft>
                          <a:spcPts val="0"/>
                        </a:spcAft>
                        <a:buNone/>
                      </a:pPr>
                      <a:r>
                        <a:rPr lang="en" sz="1000">
                          <a:solidFill>
                            <a:schemeClr val="dk1"/>
                          </a:solidFill>
                        </a:rPr>
                        <a:t>13</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rPr>
                        <a:t>2760</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2748 2492 2574</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93C47D"/>
                    </a:solidFill>
                  </a:tcPr>
                </a:tc>
              </a:tr>
              <a:tr h="221125">
                <a:tc>
                  <a:txBody>
                    <a:bodyPr/>
                    <a:lstStyle/>
                    <a:p>
                      <a:pPr indent="0" lvl="0" marL="0" rtl="0" algn="l">
                        <a:spcBef>
                          <a:spcPts val="0"/>
                        </a:spcBef>
                        <a:spcAft>
                          <a:spcPts val="0"/>
                        </a:spcAft>
                        <a:buNone/>
                      </a:pPr>
                      <a:r>
                        <a:rPr lang="en" sz="1000">
                          <a:solidFill>
                            <a:schemeClr val="dk1"/>
                          </a:solidFill>
                        </a:rPr>
                        <a:t>5x48 BCMS</a:t>
                      </a:r>
                      <a:endParaRPr sz="1000">
                        <a:solidFill>
                          <a:schemeClr val="dk1"/>
                        </a:solidFill>
                      </a:endParaRPr>
                    </a:p>
                  </a:txBody>
                  <a:tcPr marT="9125" marB="9125" marR="18275" marL="18275"/>
                </a:tc>
                <a:tc>
                  <a:txBody>
                    <a:bodyPr/>
                    <a:lstStyle/>
                    <a:p>
                      <a:pPr indent="0" lvl="0" marL="0" rtl="0" algn="l">
                        <a:spcBef>
                          <a:spcPts val="0"/>
                        </a:spcBef>
                        <a:spcAft>
                          <a:spcPts val="0"/>
                        </a:spcAft>
                        <a:buNone/>
                      </a:pPr>
                      <a:r>
                        <a:rPr lang="en" sz="1000">
                          <a:solidFill>
                            <a:schemeClr val="dk1"/>
                          </a:solidFill>
                        </a:rPr>
                        <a:t>13</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rPr>
                        <a:t>2748</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2740 2250 2376</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B2C47D"/>
                    </a:solidFill>
                  </a:tcPr>
                </a:tc>
              </a:tr>
              <a:tr h="221125">
                <a:tc>
                  <a:txBody>
                    <a:bodyPr/>
                    <a:lstStyle/>
                    <a:p>
                      <a:pPr indent="0" lvl="0" marL="0" rtl="0" algn="l">
                        <a:spcBef>
                          <a:spcPts val="0"/>
                        </a:spcBef>
                        <a:spcAft>
                          <a:spcPts val="0"/>
                        </a:spcAft>
                        <a:buNone/>
                      </a:pPr>
                      <a:r>
                        <a:rPr lang="en" sz="1000">
                          <a:solidFill>
                            <a:schemeClr val="dk1"/>
                          </a:solidFill>
                        </a:rPr>
                        <a:t>5x36 BCMS</a:t>
                      </a:r>
                      <a:endParaRPr sz="1000">
                        <a:solidFill>
                          <a:schemeClr val="dk1"/>
                        </a:solidFill>
                      </a:endParaRPr>
                    </a:p>
                  </a:txBody>
                  <a:tcPr marT="9125" marB="9125" marR="18275" marL="18275"/>
                </a:tc>
                <a:tc>
                  <a:txBody>
                    <a:bodyPr/>
                    <a:lstStyle/>
                    <a:p>
                      <a:pPr indent="0" lvl="0" marL="0" rtl="0" algn="l">
                        <a:spcBef>
                          <a:spcPts val="0"/>
                        </a:spcBef>
                        <a:spcAft>
                          <a:spcPts val="0"/>
                        </a:spcAft>
                        <a:buNone/>
                      </a:pPr>
                      <a:r>
                        <a:rPr lang="en" sz="1000">
                          <a:solidFill>
                            <a:schemeClr val="dk1"/>
                          </a:solidFill>
                        </a:rPr>
                        <a:t>16</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rPr>
                        <a:t>2484</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2484 2121 2260</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FFD966"/>
                    </a:solidFill>
                  </a:tcPr>
                </a:tc>
              </a:tr>
              <a:tr h="221125">
                <a:tc>
                  <a:txBody>
                    <a:bodyPr/>
                    <a:lstStyle/>
                    <a:p>
                      <a:pPr indent="0" lvl="0" marL="0" rtl="0" algn="l">
                        <a:spcBef>
                          <a:spcPts val="0"/>
                        </a:spcBef>
                        <a:spcAft>
                          <a:spcPts val="0"/>
                        </a:spcAft>
                        <a:buClr>
                          <a:schemeClr val="dk1"/>
                        </a:buClr>
                        <a:buSzPts val="1100"/>
                        <a:buFont typeface="Arial"/>
                        <a:buNone/>
                      </a:pPr>
                      <a:r>
                        <a:rPr lang="en" sz="1000">
                          <a:solidFill>
                            <a:schemeClr val="dk1"/>
                          </a:solidFill>
                        </a:rPr>
                        <a:t>Hybrid</a:t>
                      </a:r>
                      <a:endParaRPr sz="1000">
                        <a:solidFill>
                          <a:schemeClr val="dk1"/>
                        </a:solidFill>
                      </a:endParaRPr>
                    </a:p>
                  </a:txBody>
                  <a:tcPr marT="9125" marB="9125" marR="18275" marL="18275"/>
                </a:tc>
                <a:tc>
                  <a:txBody>
                    <a:bodyPr/>
                    <a:lstStyle/>
                    <a:p>
                      <a:pPr indent="0" lvl="0" marL="0" rtl="0" algn="l">
                        <a:spcBef>
                          <a:spcPts val="0"/>
                        </a:spcBef>
                        <a:spcAft>
                          <a:spcPts val="0"/>
                        </a:spcAft>
                        <a:buNone/>
                      </a:pPr>
                      <a:r>
                        <a:rPr lang="en" sz="1000">
                          <a:solidFill>
                            <a:schemeClr val="dk1"/>
                          </a:solidFill>
                        </a:rPr>
                        <a:t>13</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chemeClr val="dk1"/>
                          </a:solidFill>
                        </a:rPr>
                        <a:t>2604</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2592 2224 2313</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FFD966"/>
                    </a:solidFill>
                  </a:tcPr>
                </a:tc>
              </a:tr>
              <a:tr h="221125">
                <a:tc>
                  <a:txBody>
                    <a:bodyPr/>
                    <a:lstStyle/>
                    <a:p>
                      <a:pPr indent="0" lvl="0" marL="0" rtl="0" algn="l">
                        <a:spcBef>
                          <a:spcPts val="0"/>
                        </a:spcBef>
                        <a:spcAft>
                          <a:spcPts val="0"/>
                        </a:spcAft>
                        <a:buNone/>
                      </a:pPr>
                      <a:r>
                        <a:rPr lang="en" sz="1000">
                          <a:solidFill>
                            <a:schemeClr val="dk1"/>
                          </a:solidFill>
                        </a:rPr>
                        <a:t>Hybrid</a:t>
                      </a:r>
                      <a:endParaRPr sz="1000">
                        <a:solidFill>
                          <a:schemeClr val="dk1"/>
                        </a:solidFill>
                      </a:endParaRPr>
                    </a:p>
                  </a:txBody>
                  <a:tcPr marT="9125" marB="9125" marR="18275" marL="18275"/>
                </a:tc>
                <a:tc>
                  <a:txBody>
                    <a:bodyPr/>
                    <a:lstStyle/>
                    <a:p>
                      <a:pPr indent="0" lvl="0" marL="0" rtl="0" algn="l">
                        <a:spcBef>
                          <a:spcPts val="0"/>
                        </a:spcBef>
                        <a:spcAft>
                          <a:spcPts val="0"/>
                        </a:spcAft>
                        <a:buNone/>
                      </a:pPr>
                      <a:r>
                        <a:rPr lang="en" sz="1000">
                          <a:solidFill>
                            <a:schemeClr val="dk1"/>
                          </a:solidFill>
                        </a:rPr>
                        <a:t>13</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chemeClr val="dk1"/>
                          </a:solidFill>
                        </a:rPr>
                        <a:t>~2250</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~2250</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F6B26B"/>
                    </a:solidFill>
                  </a:tcPr>
                </a:tc>
              </a:tr>
              <a:tr h="163000">
                <a:tc>
                  <a:txBody>
                    <a:bodyPr/>
                    <a:lstStyle/>
                    <a:p>
                      <a:pPr indent="0" lvl="0" marL="0" rtl="0" algn="l">
                        <a:spcBef>
                          <a:spcPts val="0"/>
                        </a:spcBef>
                        <a:spcAft>
                          <a:spcPts val="0"/>
                        </a:spcAft>
                        <a:buNone/>
                      </a:pPr>
                      <a:r>
                        <a:rPr lang="en" sz="1000">
                          <a:solidFill>
                            <a:schemeClr val="dk1"/>
                          </a:solidFill>
                        </a:rPr>
                        <a:t>8b+4e</a:t>
                      </a:r>
                      <a:endParaRPr sz="1000">
                        <a:solidFill>
                          <a:schemeClr val="dk1"/>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12</a:t>
                      </a:r>
                      <a:endParaRPr sz="1000">
                        <a:solidFill>
                          <a:schemeClr val="dk1"/>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1972</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rPr>
                        <a:t>1960 1886 1178</a:t>
                      </a:r>
                      <a:endParaRPr sz="1000">
                        <a:solidFill>
                          <a:schemeClr val="dk1"/>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solidFill>
                      <a:srgbClr val="E06666"/>
                    </a:solidFill>
                  </a:tcPr>
                </a:tc>
              </a:tr>
            </a:tbl>
          </a:graphicData>
        </a:graphic>
      </p:graphicFrame>
      <p:sp>
        <p:nvSpPr>
          <p:cNvPr id="282" name="Google Shape;282;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Filling schemes</a:t>
            </a:r>
            <a:endParaRPr/>
          </a:p>
        </p:txBody>
      </p:sp>
      <p:sp>
        <p:nvSpPr>
          <p:cNvPr id="283" name="Google Shape;283;p45"/>
          <p:cNvSpPr txBox="1"/>
          <p:nvPr/>
        </p:nvSpPr>
        <p:spPr>
          <a:xfrm>
            <a:off x="5811875" y="950325"/>
            <a:ext cx="3020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2"/>
                </a:solidFill>
              </a:rPr>
              <a:t>Goal</a:t>
            </a:r>
            <a:r>
              <a:rPr lang="en">
                <a:solidFill>
                  <a:schemeClr val="dk2"/>
                </a:solidFill>
              </a:rPr>
              <a:t>: largest number of colliding bunches at 2.3 10</a:t>
            </a:r>
            <a:r>
              <a:rPr baseline="30000" lang="en">
                <a:solidFill>
                  <a:schemeClr val="dk2"/>
                </a:solidFill>
              </a:rPr>
              <a:t>11</a:t>
            </a:r>
            <a:r>
              <a:rPr lang="en">
                <a:solidFill>
                  <a:schemeClr val="dk2"/>
                </a:solidFill>
              </a:rPr>
              <a:t>, while keeping small bunch-by-bunch variations, low tails, small emittance.</a:t>
            </a:r>
            <a:endParaRPr>
              <a:solidFill>
                <a:schemeClr val="dk2"/>
              </a:solidFill>
            </a:endParaRPr>
          </a:p>
          <a:p>
            <a:pPr indent="0" lvl="0" marL="0" rtl="0" algn="l">
              <a:spcBef>
                <a:spcPts val="0"/>
              </a:spcBef>
              <a:spcAft>
                <a:spcPts val="0"/>
              </a:spcAft>
              <a:buNone/>
            </a:pPr>
            <a:r>
              <a:t/>
            </a:r>
            <a:endParaRPr>
              <a:solidFill>
                <a:schemeClr val="dk2"/>
              </a:solidFill>
            </a:endParaRPr>
          </a:p>
        </p:txBody>
      </p:sp>
      <p:sp>
        <p:nvSpPr>
          <p:cNvPr id="284" name="Google Shape;284;p45"/>
          <p:cNvSpPr txBox="1"/>
          <p:nvPr/>
        </p:nvSpPr>
        <p:spPr>
          <a:xfrm>
            <a:off x="67800" y="3215900"/>
            <a:ext cx="89406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2"/>
                </a:solidFill>
              </a:rPr>
              <a:t>Std</a:t>
            </a:r>
            <a:r>
              <a:rPr lang="en">
                <a:solidFill>
                  <a:schemeClr val="dk2"/>
                </a:solidFill>
              </a:rPr>
              <a:t> </a:t>
            </a:r>
            <a:r>
              <a:rPr b="1" lang="en">
                <a:solidFill>
                  <a:schemeClr val="dk2"/>
                </a:solidFill>
              </a:rPr>
              <a:t>72b</a:t>
            </a:r>
            <a:r>
              <a:rPr lang="en">
                <a:solidFill>
                  <a:schemeClr val="dk2"/>
                </a:solidFill>
              </a:rPr>
              <a:t> scheme more bunches, short injection time, better for luminosity compared to BCMS, at the same time</a:t>
            </a:r>
            <a:endParaRPr>
              <a:solidFill>
                <a:schemeClr val="dk2"/>
              </a:solidFill>
            </a:endParaRPr>
          </a:p>
          <a:p>
            <a:pPr indent="0" lvl="0" marL="0" rtl="0" algn="l">
              <a:spcBef>
                <a:spcPts val="0"/>
              </a:spcBef>
              <a:spcAft>
                <a:spcPts val="0"/>
              </a:spcAft>
              <a:buNone/>
            </a:pPr>
            <a:r>
              <a:t/>
            </a:r>
            <a:endParaRPr b="1">
              <a:solidFill>
                <a:schemeClr val="dk2"/>
              </a:solidFill>
            </a:endParaRPr>
          </a:p>
          <a:p>
            <a:pPr indent="0" lvl="0" marL="0" rtl="0" algn="l">
              <a:spcBef>
                <a:spcPts val="0"/>
              </a:spcBef>
              <a:spcAft>
                <a:spcPts val="0"/>
              </a:spcAft>
              <a:buNone/>
            </a:pPr>
            <a:r>
              <a:rPr b="1" lang="en">
                <a:solidFill>
                  <a:schemeClr val="dk2"/>
                </a:solidFill>
              </a:rPr>
              <a:t>BCMS 48b </a:t>
            </a:r>
            <a:r>
              <a:rPr lang="en">
                <a:solidFill>
                  <a:schemeClr val="dk2"/>
                </a:solidFill>
              </a:rPr>
              <a:t>scheme being</a:t>
            </a:r>
            <a:r>
              <a:rPr lang="en">
                <a:solidFill>
                  <a:schemeClr val="dk2"/>
                </a:solidFill>
              </a:rPr>
              <a:t> better for e-cloud, emittance, tails, losses, was a more optimal choice so far.</a:t>
            </a:r>
            <a:endParaRPr>
              <a:solidFill>
                <a:schemeClr val="dk2"/>
              </a:solidFill>
            </a:endParaRPr>
          </a:p>
          <a:p>
            <a:pPr indent="0" lvl="0" marL="0" rtl="0" algn="l">
              <a:spcBef>
                <a:spcPts val="0"/>
              </a:spcBef>
              <a:spcAft>
                <a:spcPts val="0"/>
              </a:spcAft>
              <a:buNone/>
            </a:pPr>
            <a:r>
              <a:t/>
            </a:r>
            <a:endParaRPr>
              <a:solidFill>
                <a:schemeClr val="dk2"/>
              </a:solidFill>
            </a:endParaRPr>
          </a:p>
          <a:p>
            <a:pPr indent="0" lvl="0" marL="0" rtl="0" algn="l">
              <a:spcBef>
                <a:spcPts val="0"/>
              </a:spcBef>
              <a:spcAft>
                <a:spcPts val="0"/>
              </a:spcAft>
              <a:buNone/>
            </a:pPr>
            <a:r>
              <a:rPr b="1" lang="en">
                <a:solidFill>
                  <a:schemeClr val="dk2"/>
                </a:solidFill>
              </a:rPr>
              <a:t>Hybrid, </a:t>
            </a:r>
            <a:r>
              <a:rPr lang="en">
                <a:solidFill>
                  <a:schemeClr val="dk2"/>
                </a:solidFill>
              </a:rPr>
              <a:t>gives</a:t>
            </a:r>
            <a:r>
              <a:rPr lang="en">
                <a:solidFill>
                  <a:schemeClr val="dk2"/>
                </a:solidFill>
              </a:rPr>
              <a:t> more bunches compared to pure schemes in </a:t>
            </a:r>
            <a:r>
              <a:rPr lang="en">
                <a:solidFill>
                  <a:schemeClr val="dk2"/>
                </a:solidFill>
              </a:rPr>
              <a:t>the presence</a:t>
            </a:r>
            <a:r>
              <a:rPr lang="en">
                <a:solidFill>
                  <a:schemeClr val="dk2"/>
                </a:solidFill>
              </a:rPr>
              <a:t> of e-cloud issues, but due to complex operation, large bunch-by-bunch variations. Less effective unless severe e-cloud limitations.</a:t>
            </a:r>
            <a:endParaRPr>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Baseline optics cycle</a:t>
            </a:r>
            <a:endParaRPr/>
          </a:p>
        </p:txBody>
      </p:sp>
      <p:sp>
        <p:nvSpPr>
          <p:cNvPr id="290" name="Google Shape;290;p46"/>
          <p:cNvSpPr txBox="1"/>
          <p:nvPr/>
        </p:nvSpPr>
        <p:spPr>
          <a:xfrm>
            <a:off x="178575" y="3229488"/>
            <a:ext cx="1213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Collapse</a:t>
            </a:r>
            <a:endParaRPr sz="1200">
              <a:solidFill>
                <a:schemeClr val="dk2"/>
              </a:solidFill>
            </a:endParaRPr>
          </a:p>
        </p:txBody>
      </p:sp>
      <p:sp>
        <p:nvSpPr>
          <p:cNvPr id="291" name="Google Shape;291;p46"/>
          <p:cNvSpPr/>
          <p:nvPr/>
        </p:nvSpPr>
        <p:spPr>
          <a:xfrm>
            <a:off x="4333600" y="15628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292" name="Google Shape;292;p46"/>
          <p:cNvSpPr txBox="1"/>
          <p:nvPr/>
        </p:nvSpPr>
        <p:spPr>
          <a:xfrm>
            <a:off x="290050" y="1614850"/>
            <a:ext cx="1126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Injection</a:t>
            </a:r>
            <a:endParaRPr sz="1200">
              <a:solidFill>
                <a:schemeClr val="dk2"/>
              </a:solidFill>
            </a:endParaRPr>
          </a:p>
        </p:txBody>
      </p:sp>
      <p:sp>
        <p:nvSpPr>
          <p:cNvPr id="293" name="Google Shape;293;p46"/>
          <p:cNvSpPr txBox="1"/>
          <p:nvPr/>
        </p:nvSpPr>
        <p:spPr>
          <a:xfrm>
            <a:off x="114975" y="3877025"/>
            <a:ext cx="127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Start of levelling</a:t>
            </a:r>
            <a:endParaRPr sz="1200">
              <a:solidFill>
                <a:schemeClr val="dk2"/>
              </a:solidFill>
            </a:endParaRPr>
          </a:p>
        </p:txBody>
      </p:sp>
      <p:sp>
        <p:nvSpPr>
          <p:cNvPr id="294" name="Google Shape;294;p46"/>
          <p:cNvSpPr txBox="1"/>
          <p:nvPr/>
        </p:nvSpPr>
        <p:spPr>
          <a:xfrm>
            <a:off x="178575" y="4545725"/>
            <a:ext cx="1213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End levelling</a:t>
            </a:r>
            <a:endParaRPr sz="1200">
              <a:solidFill>
                <a:schemeClr val="dk2"/>
              </a:solidFill>
            </a:endParaRPr>
          </a:p>
        </p:txBody>
      </p:sp>
      <p:sp>
        <p:nvSpPr>
          <p:cNvPr id="295" name="Google Shape;295;p46"/>
          <p:cNvSpPr/>
          <p:nvPr/>
        </p:nvSpPr>
        <p:spPr>
          <a:xfrm>
            <a:off x="4266100" y="2644975"/>
            <a:ext cx="1097100" cy="4365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296" name="Google Shape;296;p46"/>
          <p:cNvSpPr/>
          <p:nvPr/>
        </p:nvSpPr>
        <p:spPr>
          <a:xfrm>
            <a:off x="4289900" y="3906550"/>
            <a:ext cx="11781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64 cm</a:t>
            </a:r>
            <a:endParaRPr sz="1200">
              <a:solidFill>
                <a:schemeClr val="dk2"/>
              </a:solidFill>
            </a:endParaRPr>
          </a:p>
          <a:p>
            <a:pPr indent="0" lvl="0" marL="0" rtl="0" algn="l">
              <a:spcBef>
                <a:spcPts val="0"/>
              </a:spcBef>
              <a:spcAft>
                <a:spcPts val="0"/>
              </a:spcAft>
              <a:buNone/>
            </a:pPr>
            <a:r>
              <a:rPr lang="en" sz="1200">
                <a:solidFill>
                  <a:schemeClr val="dk2"/>
                </a:solidFill>
              </a:rPr>
              <a:t>ATS = 1 (CC)</a:t>
            </a:r>
            <a:endParaRPr sz="1200">
              <a:solidFill>
                <a:schemeClr val="dk2"/>
              </a:solidFill>
            </a:endParaRPr>
          </a:p>
        </p:txBody>
      </p:sp>
      <p:sp>
        <p:nvSpPr>
          <p:cNvPr id="297" name="Google Shape;297;p46"/>
          <p:cNvSpPr/>
          <p:nvPr/>
        </p:nvSpPr>
        <p:spPr>
          <a:xfrm>
            <a:off x="4285300" y="4591575"/>
            <a:ext cx="12618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15 cm</a:t>
            </a:r>
            <a:endParaRPr sz="1200">
              <a:solidFill>
                <a:schemeClr val="dk2"/>
              </a:solidFill>
            </a:endParaRPr>
          </a:p>
          <a:p>
            <a:pPr indent="0" lvl="0" marL="0" rtl="0" algn="l">
              <a:spcBef>
                <a:spcPts val="0"/>
              </a:spcBef>
              <a:spcAft>
                <a:spcPts val="0"/>
              </a:spcAft>
              <a:buNone/>
            </a:pPr>
            <a:r>
              <a:rPr lang="en" sz="1200">
                <a:solidFill>
                  <a:schemeClr val="dk2"/>
                </a:solidFill>
              </a:rPr>
              <a:t>ATS = 3.3 (CC)  </a:t>
            </a:r>
            <a:endParaRPr sz="1200"/>
          </a:p>
        </p:txBody>
      </p:sp>
      <p:sp>
        <p:nvSpPr>
          <p:cNvPr id="298" name="Google Shape;298;p46"/>
          <p:cNvSpPr txBox="1"/>
          <p:nvPr/>
        </p:nvSpPr>
        <p:spPr>
          <a:xfrm>
            <a:off x="4163900" y="1059450"/>
            <a:ext cx="1430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HL Baseline</a:t>
            </a:r>
            <a:endParaRPr sz="1800">
              <a:solidFill>
                <a:schemeClr val="dk2"/>
              </a:solidFill>
            </a:endParaRPr>
          </a:p>
        </p:txBody>
      </p:sp>
      <p:sp>
        <p:nvSpPr>
          <p:cNvPr id="299" name="Google Shape;299;p46"/>
          <p:cNvSpPr txBox="1"/>
          <p:nvPr/>
        </p:nvSpPr>
        <p:spPr>
          <a:xfrm>
            <a:off x="1455600" y="1153150"/>
            <a:ext cx="112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2024</a:t>
            </a:r>
            <a:endParaRPr sz="1800">
              <a:solidFill>
                <a:schemeClr val="dk2"/>
              </a:solidFill>
            </a:endParaRPr>
          </a:p>
        </p:txBody>
      </p:sp>
      <p:sp>
        <p:nvSpPr>
          <p:cNvPr id="300" name="Google Shape;300;p46"/>
          <p:cNvSpPr/>
          <p:nvPr/>
        </p:nvSpPr>
        <p:spPr>
          <a:xfrm>
            <a:off x="1416250" y="16148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10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301" name="Google Shape;301;p46"/>
          <p:cNvSpPr/>
          <p:nvPr/>
        </p:nvSpPr>
        <p:spPr>
          <a:xfrm>
            <a:off x="1392075" y="3284250"/>
            <a:ext cx="9621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302" name="Google Shape;302;p46"/>
          <p:cNvSpPr/>
          <p:nvPr/>
        </p:nvSpPr>
        <p:spPr>
          <a:xfrm>
            <a:off x="1370175" y="4558500"/>
            <a:ext cx="10059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30 cm</a:t>
            </a:r>
            <a:endParaRPr sz="1200">
              <a:solidFill>
                <a:schemeClr val="dk2"/>
              </a:solidFill>
            </a:endParaRPr>
          </a:p>
          <a:p>
            <a:pPr indent="0" lvl="0" marL="0" rtl="0" algn="l">
              <a:spcBef>
                <a:spcPts val="0"/>
              </a:spcBef>
              <a:spcAft>
                <a:spcPts val="0"/>
              </a:spcAft>
              <a:buNone/>
            </a:pPr>
            <a:r>
              <a:rPr lang="en" sz="1200">
                <a:solidFill>
                  <a:schemeClr val="dk2"/>
                </a:solidFill>
              </a:rPr>
              <a:t>ATS = 2  </a:t>
            </a:r>
            <a:endParaRPr sz="1200"/>
          </a:p>
        </p:txBody>
      </p:sp>
      <p:sp>
        <p:nvSpPr>
          <p:cNvPr id="303" name="Google Shape;303;p46"/>
          <p:cNvSpPr txBox="1"/>
          <p:nvPr/>
        </p:nvSpPr>
        <p:spPr>
          <a:xfrm>
            <a:off x="222250" y="2581975"/>
            <a:ext cx="1261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End of ramp</a:t>
            </a:r>
            <a:endParaRPr sz="1200">
              <a:solidFill>
                <a:schemeClr val="dk2"/>
              </a:solidFill>
            </a:endParaRPr>
          </a:p>
        </p:txBody>
      </p:sp>
      <p:sp>
        <p:nvSpPr>
          <p:cNvPr id="304" name="Google Shape;304;p46"/>
          <p:cNvSpPr/>
          <p:nvPr/>
        </p:nvSpPr>
        <p:spPr>
          <a:xfrm>
            <a:off x="1416250" y="26332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305" name="Google Shape;305;p46"/>
          <p:cNvSpPr txBox="1"/>
          <p:nvPr/>
        </p:nvSpPr>
        <p:spPr>
          <a:xfrm>
            <a:off x="2593425" y="1153138"/>
            <a:ext cx="112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2025</a:t>
            </a:r>
            <a:endParaRPr sz="1800">
              <a:solidFill>
                <a:schemeClr val="dk2"/>
              </a:solidFill>
            </a:endParaRPr>
          </a:p>
        </p:txBody>
      </p:sp>
      <p:sp>
        <p:nvSpPr>
          <p:cNvPr id="306" name="Google Shape;306;p46"/>
          <p:cNvSpPr/>
          <p:nvPr/>
        </p:nvSpPr>
        <p:spPr>
          <a:xfrm>
            <a:off x="2549625" y="4558500"/>
            <a:ext cx="13242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60/18 cm</a:t>
            </a:r>
            <a:endParaRPr sz="1200">
              <a:solidFill>
                <a:schemeClr val="dk2"/>
              </a:solidFill>
            </a:endParaRPr>
          </a:p>
          <a:p>
            <a:pPr indent="0" lvl="0" marL="0" rtl="0" algn="l">
              <a:spcBef>
                <a:spcPts val="0"/>
              </a:spcBef>
              <a:spcAft>
                <a:spcPts val="0"/>
              </a:spcAft>
              <a:buNone/>
            </a:pPr>
            <a:r>
              <a:rPr lang="en" sz="1200">
                <a:solidFill>
                  <a:schemeClr val="dk2"/>
                </a:solidFill>
              </a:rPr>
              <a:t>ATS =</a:t>
            </a:r>
            <a:r>
              <a:rPr lang="en" sz="1200">
                <a:solidFill>
                  <a:schemeClr val="dk2"/>
                </a:solidFill>
              </a:rPr>
              <a:t>1/3.3</a:t>
            </a:r>
            <a:r>
              <a:rPr lang="en" sz="1200">
                <a:solidFill>
                  <a:schemeClr val="dk2"/>
                </a:solidFill>
              </a:rPr>
              <a:t>  </a:t>
            </a:r>
            <a:endParaRPr sz="1200"/>
          </a:p>
        </p:txBody>
      </p:sp>
      <p:sp>
        <p:nvSpPr>
          <p:cNvPr id="307" name="Google Shape;307;p46"/>
          <p:cNvSpPr/>
          <p:nvPr/>
        </p:nvSpPr>
        <p:spPr>
          <a:xfrm>
            <a:off x="1392075" y="3927603"/>
            <a:ext cx="9621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308" name="Google Shape;308;p46"/>
          <p:cNvSpPr/>
          <p:nvPr/>
        </p:nvSpPr>
        <p:spPr>
          <a:xfrm>
            <a:off x="4251550" y="3292863"/>
            <a:ext cx="1126200" cy="402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 m</a:t>
            </a:r>
            <a:endParaRPr sz="1200">
              <a:solidFill>
                <a:schemeClr val="dk2"/>
              </a:solidFill>
            </a:endParaRPr>
          </a:p>
          <a:p>
            <a:pPr indent="0" lvl="0" marL="0" rtl="0" algn="l">
              <a:spcBef>
                <a:spcPts val="0"/>
              </a:spcBef>
              <a:spcAft>
                <a:spcPts val="0"/>
              </a:spcAft>
              <a:buNone/>
            </a:pPr>
            <a:r>
              <a:rPr lang="en" sz="1200">
                <a:solidFill>
                  <a:schemeClr val="dk2"/>
                </a:solidFill>
              </a:rPr>
              <a:t>ATS = 1 (CC)</a:t>
            </a:r>
            <a:endParaRPr sz="1200"/>
          </a:p>
        </p:txBody>
      </p:sp>
      <p:sp>
        <p:nvSpPr>
          <p:cNvPr id="309" name="Google Shape;309;p46"/>
          <p:cNvSpPr txBox="1"/>
          <p:nvPr/>
        </p:nvSpPr>
        <p:spPr>
          <a:xfrm>
            <a:off x="290050" y="4896175"/>
            <a:ext cx="2998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rPr>
              <a:t>IR1/5 only: Q change, LHCb rotation not shown </a:t>
            </a:r>
            <a:endParaRPr sz="1000">
              <a:solidFill>
                <a:schemeClr val="dk2"/>
              </a:solidFill>
            </a:endParaRPr>
          </a:p>
        </p:txBody>
      </p:sp>
      <p:cxnSp>
        <p:nvCxnSpPr>
          <p:cNvPr id="310" name="Google Shape;310;p46"/>
          <p:cNvCxnSpPr>
            <a:stCxn id="300" idx="2"/>
            <a:endCxn id="304" idx="0"/>
          </p:cNvCxnSpPr>
          <p:nvPr/>
        </p:nvCxnSpPr>
        <p:spPr>
          <a:xfrm>
            <a:off x="1897300" y="2076550"/>
            <a:ext cx="0" cy="556800"/>
          </a:xfrm>
          <a:prstGeom prst="straightConnector1">
            <a:avLst/>
          </a:prstGeom>
          <a:noFill/>
          <a:ln cap="flat" cmpd="sng" w="9525">
            <a:solidFill>
              <a:schemeClr val="dk2"/>
            </a:solidFill>
            <a:prstDash val="solid"/>
            <a:round/>
            <a:headEnd len="med" w="med" type="none"/>
            <a:tailEnd len="med" w="med" type="triangle"/>
          </a:ln>
        </p:spPr>
      </p:cxnSp>
      <p:cxnSp>
        <p:nvCxnSpPr>
          <p:cNvPr id="311" name="Google Shape;311;p46"/>
          <p:cNvCxnSpPr>
            <a:stCxn id="304" idx="2"/>
            <a:endCxn id="301" idx="0"/>
          </p:cNvCxnSpPr>
          <p:nvPr/>
        </p:nvCxnSpPr>
        <p:spPr>
          <a:xfrm flipH="1">
            <a:off x="1873000" y="3094950"/>
            <a:ext cx="24300" cy="189300"/>
          </a:xfrm>
          <a:prstGeom prst="straightConnector1">
            <a:avLst/>
          </a:prstGeom>
          <a:noFill/>
          <a:ln cap="flat" cmpd="sng" w="9525">
            <a:solidFill>
              <a:schemeClr val="dk2"/>
            </a:solidFill>
            <a:prstDash val="solid"/>
            <a:round/>
            <a:headEnd len="med" w="med" type="none"/>
            <a:tailEnd len="med" w="med" type="triangle"/>
          </a:ln>
        </p:spPr>
      </p:cxnSp>
      <p:cxnSp>
        <p:nvCxnSpPr>
          <p:cNvPr id="312" name="Google Shape;312;p46"/>
          <p:cNvCxnSpPr>
            <a:stCxn id="301" idx="2"/>
            <a:endCxn id="307" idx="0"/>
          </p:cNvCxnSpPr>
          <p:nvPr/>
        </p:nvCxnSpPr>
        <p:spPr>
          <a:xfrm>
            <a:off x="1873125" y="3603150"/>
            <a:ext cx="0" cy="324600"/>
          </a:xfrm>
          <a:prstGeom prst="straightConnector1">
            <a:avLst/>
          </a:prstGeom>
          <a:noFill/>
          <a:ln cap="flat" cmpd="sng" w="9525">
            <a:solidFill>
              <a:schemeClr val="dk2"/>
            </a:solidFill>
            <a:prstDash val="solid"/>
            <a:round/>
            <a:headEnd len="med" w="med" type="none"/>
            <a:tailEnd len="med" w="med" type="triangle"/>
          </a:ln>
        </p:spPr>
      </p:cxnSp>
      <p:cxnSp>
        <p:nvCxnSpPr>
          <p:cNvPr id="313" name="Google Shape;313;p46"/>
          <p:cNvCxnSpPr>
            <a:stCxn id="307" idx="2"/>
            <a:endCxn id="302" idx="0"/>
          </p:cNvCxnSpPr>
          <p:nvPr/>
        </p:nvCxnSpPr>
        <p:spPr>
          <a:xfrm>
            <a:off x="1873125" y="4296903"/>
            <a:ext cx="0" cy="261600"/>
          </a:xfrm>
          <a:prstGeom prst="straightConnector1">
            <a:avLst/>
          </a:prstGeom>
          <a:noFill/>
          <a:ln cap="flat" cmpd="sng" w="9525">
            <a:solidFill>
              <a:schemeClr val="dk2"/>
            </a:solidFill>
            <a:prstDash val="solid"/>
            <a:round/>
            <a:headEnd len="med" w="med" type="none"/>
            <a:tailEnd len="med" w="med" type="triangle"/>
          </a:ln>
        </p:spPr>
      </p:cxnSp>
      <p:cxnSp>
        <p:nvCxnSpPr>
          <p:cNvPr id="314" name="Google Shape;314;p46"/>
          <p:cNvCxnSpPr>
            <a:stCxn id="307" idx="2"/>
            <a:endCxn id="306" idx="0"/>
          </p:cNvCxnSpPr>
          <p:nvPr/>
        </p:nvCxnSpPr>
        <p:spPr>
          <a:xfrm flipH="1" rot="-5400000">
            <a:off x="2411625" y="3758403"/>
            <a:ext cx="261600" cy="13386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315" name="Google Shape;315;p46"/>
          <p:cNvCxnSpPr>
            <a:stCxn id="291" idx="2"/>
            <a:endCxn id="295" idx="0"/>
          </p:cNvCxnSpPr>
          <p:nvPr/>
        </p:nvCxnSpPr>
        <p:spPr>
          <a:xfrm>
            <a:off x="4814650" y="2024550"/>
            <a:ext cx="0" cy="620400"/>
          </a:xfrm>
          <a:prstGeom prst="straightConnector1">
            <a:avLst/>
          </a:prstGeom>
          <a:noFill/>
          <a:ln cap="flat" cmpd="sng" w="9525">
            <a:solidFill>
              <a:schemeClr val="dk2"/>
            </a:solidFill>
            <a:prstDash val="solid"/>
            <a:round/>
            <a:headEnd len="med" w="med" type="none"/>
            <a:tailEnd len="med" w="med" type="triangle"/>
          </a:ln>
        </p:spPr>
      </p:cxnSp>
      <p:cxnSp>
        <p:nvCxnSpPr>
          <p:cNvPr id="316" name="Google Shape;316;p46"/>
          <p:cNvCxnSpPr>
            <a:stCxn id="295" idx="2"/>
            <a:endCxn id="308" idx="0"/>
          </p:cNvCxnSpPr>
          <p:nvPr/>
        </p:nvCxnSpPr>
        <p:spPr>
          <a:xfrm>
            <a:off x="4814650" y="3081475"/>
            <a:ext cx="0" cy="211500"/>
          </a:xfrm>
          <a:prstGeom prst="straightConnector1">
            <a:avLst/>
          </a:prstGeom>
          <a:noFill/>
          <a:ln cap="flat" cmpd="sng" w="9525">
            <a:solidFill>
              <a:schemeClr val="dk2"/>
            </a:solidFill>
            <a:prstDash val="solid"/>
            <a:round/>
            <a:headEnd len="med" w="med" type="none"/>
            <a:tailEnd len="med" w="med" type="triangle"/>
          </a:ln>
        </p:spPr>
      </p:cxnSp>
      <p:cxnSp>
        <p:nvCxnSpPr>
          <p:cNvPr id="317" name="Google Shape;317;p46"/>
          <p:cNvCxnSpPr/>
          <p:nvPr/>
        </p:nvCxnSpPr>
        <p:spPr>
          <a:xfrm>
            <a:off x="4814650" y="3701900"/>
            <a:ext cx="0" cy="204600"/>
          </a:xfrm>
          <a:prstGeom prst="straightConnector1">
            <a:avLst/>
          </a:prstGeom>
          <a:noFill/>
          <a:ln cap="flat" cmpd="sng" w="9525">
            <a:solidFill>
              <a:schemeClr val="dk2"/>
            </a:solidFill>
            <a:prstDash val="solid"/>
            <a:round/>
            <a:headEnd len="med" w="med" type="none"/>
            <a:tailEnd len="med" w="med" type="triangle"/>
          </a:ln>
        </p:spPr>
      </p:cxnSp>
      <p:cxnSp>
        <p:nvCxnSpPr>
          <p:cNvPr id="318" name="Google Shape;318;p46"/>
          <p:cNvCxnSpPr>
            <a:stCxn id="296" idx="2"/>
          </p:cNvCxnSpPr>
          <p:nvPr/>
        </p:nvCxnSpPr>
        <p:spPr>
          <a:xfrm>
            <a:off x="4878950" y="4275850"/>
            <a:ext cx="3600" cy="304500"/>
          </a:xfrm>
          <a:prstGeom prst="straightConnector1">
            <a:avLst/>
          </a:prstGeom>
          <a:noFill/>
          <a:ln cap="flat" cmpd="sng" w="9525">
            <a:solidFill>
              <a:schemeClr val="dk2"/>
            </a:solidFill>
            <a:prstDash val="solid"/>
            <a:round/>
            <a:headEnd len="med" w="med" type="none"/>
            <a:tailEnd len="med" w="med" type="triangle"/>
          </a:ln>
        </p:spPr>
      </p:cxnSp>
      <p:sp>
        <p:nvSpPr>
          <p:cNvPr id="319" name="Google Shape;319;p46"/>
          <p:cNvSpPr txBox="1"/>
          <p:nvPr/>
        </p:nvSpPr>
        <p:spPr>
          <a:xfrm>
            <a:off x="5470500" y="1430650"/>
            <a:ext cx="36243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rPr>
              <a:t>Main features established in</a:t>
            </a:r>
            <a:r>
              <a:rPr lang="en">
                <a:solidFill>
                  <a:schemeClr val="dk2"/>
                </a:solidFill>
              </a:rPr>
              <a:t> </a:t>
            </a:r>
            <a:r>
              <a:rPr lang="en">
                <a:solidFill>
                  <a:schemeClr val="dk2"/>
                </a:solidFill>
              </a:rPr>
              <a:t> 2010:</a:t>
            </a:r>
            <a:endParaRPr>
              <a:solidFill>
                <a:schemeClr val="dk2"/>
              </a:solidFill>
            </a:endParaRPr>
          </a:p>
          <a:p>
            <a:pPr indent="-317500" lvl="0" marL="457200" rtl="0" algn="l">
              <a:spcBef>
                <a:spcPts val="0"/>
              </a:spcBef>
              <a:spcAft>
                <a:spcPts val="0"/>
              </a:spcAft>
              <a:buClr>
                <a:schemeClr val="dk2"/>
              </a:buClr>
              <a:buSzPts val="1400"/>
              <a:buChar char="-"/>
            </a:pPr>
            <a:r>
              <a:rPr lang="en">
                <a:solidFill>
                  <a:schemeClr val="dk2"/>
                </a:solidFill>
              </a:rPr>
              <a:t>ATS paper</a:t>
            </a:r>
            <a:endParaRPr>
              <a:solidFill>
                <a:schemeClr val="dk2"/>
              </a:solidFill>
            </a:endParaRPr>
          </a:p>
          <a:p>
            <a:pPr indent="-317500" lvl="0" marL="457200" rtl="0" algn="l">
              <a:spcBef>
                <a:spcPts val="0"/>
              </a:spcBef>
              <a:spcAft>
                <a:spcPts val="0"/>
              </a:spcAft>
              <a:buClr>
                <a:schemeClr val="dk2"/>
              </a:buClr>
              <a:buSzPts val="1400"/>
              <a:buChar char="-"/>
            </a:pPr>
            <a:r>
              <a:rPr lang="en">
                <a:solidFill>
                  <a:schemeClr val="dk2"/>
                </a:solidFill>
              </a:rPr>
              <a:t>HL-LHCV1.0 </a:t>
            </a:r>
            <a:r>
              <a:rPr lang="en">
                <a:solidFill>
                  <a:schemeClr val="dk2"/>
                </a:solidFill>
              </a:rPr>
              <a:t>layout</a:t>
            </a:r>
            <a:r>
              <a:rPr lang="en">
                <a:solidFill>
                  <a:schemeClr val="dk2"/>
                </a:solidFill>
              </a:rPr>
              <a:t> and further</a:t>
            </a:r>
            <a:endParaRPr>
              <a:solidFill>
                <a:schemeClr val="dk2"/>
              </a:solidFill>
            </a:endParaRPr>
          </a:p>
          <a:p>
            <a:pPr indent="0" lvl="0" marL="0" rtl="0" algn="l">
              <a:spcBef>
                <a:spcPts val="0"/>
              </a:spcBef>
              <a:spcAft>
                <a:spcPts val="0"/>
              </a:spcAft>
              <a:buNone/>
            </a:pPr>
            <a:r>
              <a:t/>
            </a:r>
            <a:endParaRPr>
              <a:solidFill>
                <a:schemeClr val="dk2"/>
              </a:solidFill>
            </a:endParaRPr>
          </a:p>
          <a:p>
            <a:pPr indent="0" lvl="0" marL="0" rtl="0" algn="l">
              <a:spcBef>
                <a:spcPts val="0"/>
              </a:spcBef>
              <a:spcAft>
                <a:spcPts val="0"/>
              </a:spcAft>
              <a:buNone/>
            </a:pPr>
            <a:r>
              <a:rPr lang="en">
                <a:solidFill>
                  <a:schemeClr val="dk2"/>
                </a:solidFill>
              </a:rPr>
              <a:t>HL-LHC baseline further </a:t>
            </a:r>
            <a:r>
              <a:rPr lang="en">
                <a:solidFill>
                  <a:schemeClr val="dk2"/>
                </a:solidFill>
              </a:rPr>
              <a:t>updated</a:t>
            </a:r>
            <a:r>
              <a:rPr lang="en">
                <a:solidFill>
                  <a:schemeClr val="dk2"/>
                </a:solidFill>
              </a:rPr>
              <a:t> to </a:t>
            </a:r>
            <a:endParaRPr>
              <a:solidFill>
                <a:schemeClr val="dk2"/>
              </a:solidFill>
            </a:endParaRPr>
          </a:p>
          <a:p>
            <a:pPr indent="-317500" lvl="0" marL="457200" rtl="0" algn="l">
              <a:spcBef>
                <a:spcPts val="0"/>
              </a:spcBef>
              <a:spcAft>
                <a:spcPts val="0"/>
              </a:spcAft>
              <a:buClr>
                <a:schemeClr val="dk2"/>
              </a:buClr>
              <a:buSzPts val="1400"/>
              <a:buChar char="-"/>
            </a:pPr>
            <a:r>
              <a:rPr lang="en">
                <a:solidFill>
                  <a:schemeClr val="dk2"/>
                </a:solidFill>
              </a:rPr>
              <a:t>follow layout changes</a:t>
            </a:r>
            <a:endParaRPr>
              <a:solidFill>
                <a:schemeClr val="dk2"/>
              </a:solidFill>
            </a:endParaRPr>
          </a:p>
          <a:p>
            <a:pPr indent="-330200" lvl="0" marL="457200" rtl="0" algn="l">
              <a:spcBef>
                <a:spcPts val="0"/>
              </a:spcBef>
              <a:spcAft>
                <a:spcPts val="0"/>
              </a:spcAft>
              <a:buClr>
                <a:schemeClr val="dk2"/>
              </a:buClr>
              <a:buSzPts val="1600"/>
              <a:buChar char="-"/>
            </a:pPr>
            <a:r>
              <a:rPr lang="en">
                <a:solidFill>
                  <a:schemeClr val="dk2"/>
                </a:solidFill>
              </a:rPr>
              <a:t>study options and improvem</a:t>
            </a:r>
            <a:r>
              <a:rPr lang="en" sz="1600">
                <a:solidFill>
                  <a:schemeClr val="dk2"/>
                </a:solidFill>
              </a:rPr>
              <a:t>ents  </a:t>
            </a:r>
            <a:endParaRPr sz="1600">
              <a:solidFill>
                <a:schemeClr val="dk2"/>
              </a:solidFill>
            </a:endParaRPr>
          </a:p>
        </p:txBody>
      </p:sp>
      <p:sp>
        <p:nvSpPr>
          <p:cNvPr id="320" name="Google Shape;320;p46"/>
          <p:cNvSpPr txBox="1"/>
          <p:nvPr/>
        </p:nvSpPr>
        <p:spPr>
          <a:xfrm>
            <a:off x="5850600" y="4246325"/>
            <a:ext cx="2789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rPr>
              <a:t>Crab cavity voltage at 1MV dephased </a:t>
            </a:r>
            <a:r>
              <a:rPr lang="en">
                <a:solidFill>
                  <a:schemeClr val="dk2"/>
                </a:solidFill>
              </a:rPr>
              <a:t>until adjust</a:t>
            </a:r>
            <a:endParaRPr>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Run 3 -&gt; HL-LHC Optics</a:t>
            </a:r>
            <a:endParaRPr/>
          </a:p>
        </p:txBody>
      </p:sp>
      <p:pic>
        <p:nvPicPr>
          <p:cNvPr id="326" name="Google Shape;326;p47"/>
          <p:cNvPicPr preferRelativeResize="0"/>
          <p:nvPr/>
        </p:nvPicPr>
        <p:blipFill>
          <a:blip r:embed="rId3">
            <a:alphaModFix/>
          </a:blip>
          <a:stretch>
            <a:fillRect/>
          </a:stretch>
        </p:blipFill>
        <p:spPr>
          <a:xfrm>
            <a:off x="220300" y="1670900"/>
            <a:ext cx="3991625" cy="3024750"/>
          </a:xfrm>
          <a:prstGeom prst="rect">
            <a:avLst/>
          </a:prstGeom>
          <a:noFill/>
          <a:ln>
            <a:noFill/>
          </a:ln>
        </p:spPr>
      </p:pic>
      <p:pic>
        <p:nvPicPr>
          <p:cNvPr id="327" name="Google Shape;327;p47"/>
          <p:cNvPicPr preferRelativeResize="0"/>
          <p:nvPr/>
        </p:nvPicPr>
        <p:blipFill>
          <a:blip r:embed="rId4">
            <a:alphaModFix/>
          </a:blip>
          <a:stretch>
            <a:fillRect/>
          </a:stretch>
        </p:blipFill>
        <p:spPr>
          <a:xfrm>
            <a:off x="4621025" y="1626050"/>
            <a:ext cx="4060903" cy="30696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Run 3 -&gt; HL-LHC Optics: Large ATS factor</a:t>
            </a:r>
            <a:endParaRPr/>
          </a:p>
        </p:txBody>
      </p:sp>
      <p:pic>
        <p:nvPicPr>
          <p:cNvPr id="333" name="Google Shape;333;p48"/>
          <p:cNvPicPr preferRelativeResize="0"/>
          <p:nvPr/>
        </p:nvPicPr>
        <p:blipFill rotWithShape="1">
          <a:blip r:embed="rId3">
            <a:alphaModFix/>
          </a:blip>
          <a:srcRect b="0" l="0" r="17334" t="0"/>
          <a:stretch/>
        </p:blipFill>
        <p:spPr>
          <a:xfrm>
            <a:off x="311700" y="1649175"/>
            <a:ext cx="3964875" cy="2836200"/>
          </a:xfrm>
          <a:prstGeom prst="rect">
            <a:avLst/>
          </a:prstGeom>
          <a:noFill/>
          <a:ln>
            <a:noFill/>
          </a:ln>
        </p:spPr>
      </p:pic>
      <p:pic>
        <p:nvPicPr>
          <p:cNvPr id="334" name="Google Shape;334;p48"/>
          <p:cNvPicPr preferRelativeResize="0"/>
          <p:nvPr/>
        </p:nvPicPr>
        <p:blipFill>
          <a:blip r:embed="rId4">
            <a:alphaModFix/>
          </a:blip>
          <a:stretch>
            <a:fillRect/>
          </a:stretch>
        </p:blipFill>
        <p:spPr>
          <a:xfrm>
            <a:off x="4615750" y="1452975"/>
            <a:ext cx="4105150" cy="31030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Protected aperture</a:t>
            </a:r>
            <a:endParaRPr/>
          </a:p>
        </p:txBody>
      </p:sp>
      <p:graphicFrame>
        <p:nvGraphicFramePr>
          <p:cNvPr id="340" name="Google Shape;340;p49"/>
          <p:cNvGraphicFramePr/>
          <p:nvPr/>
        </p:nvGraphicFramePr>
        <p:xfrm>
          <a:off x="247268" y="2936230"/>
          <a:ext cx="3000000" cy="3000000"/>
        </p:xfrm>
        <a:graphic>
          <a:graphicData uri="http://schemas.openxmlformats.org/drawingml/2006/table">
            <a:tbl>
              <a:tblPr bandRow="1" firstRow="1">
                <a:noFill/>
                <a:tableStyleId>{70B29F7C-F501-4762-B244-6103BC53B58B}</a:tableStyleId>
              </a:tblPr>
              <a:tblGrid>
                <a:gridCol w="862825"/>
                <a:gridCol w="843450"/>
                <a:gridCol w="666300"/>
                <a:gridCol w="1161125"/>
                <a:gridCol w="1177875"/>
                <a:gridCol w="1405400"/>
              </a:tblGrid>
              <a:tr h="312925">
                <a:tc>
                  <a:txBody>
                    <a:bodyPr/>
                    <a:lstStyle/>
                    <a:p>
                      <a:pPr indent="0" lvl="0" marL="0" marR="0" rtl="0" algn="l">
                        <a:spcBef>
                          <a:spcPts val="0"/>
                        </a:spcBef>
                        <a:spcAft>
                          <a:spcPts val="0"/>
                        </a:spcAft>
                        <a:buNone/>
                      </a:pPr>
                      <a:r>
                        <a:rPr lang="en" sz="1000"/>
                        <a:t>Collimator</a:t>
                      </a:r>
                      <a:endParaRPr sz="1000"/>
                    </a:p>
                    <a:p>
                      <a:pPr indent="0" lvl="0" marL="0" rtl="0" algn="l">
                        <a:spcBef>
                          <a:spcPts val="0"/>
                        </a:spcBef>
                        <a:spcAft>
                          <a:spcPts val="0"/>
                        </a:spcAft>
                        <a:buNone/>
                      </a:pPr>
                      <a:r>
                        <a:rPr lang="en" sz="1000"/>
                        <a:t>[σ@2.5µm]</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2023</a:t>
                      </a:r>
                      <a:endParaRPr sz="1000"/>
                    </a:p>
                    <a:p>
                      <a:pPr indent="0" lvl="0" marL="0" marR="0" rtl="0" algn="l">
                        <a:spcBef>
                          <a:spcPts val="0"/>
                        </a:spcBef>
                        <a:spcAft>
                          <a:spcPts val="0"/>
                        </a:spcAft>
                        <a:buNone/>
                      </a:pPr>
                      <a:r>
                        <a:rPr lang="en" sz="1000"/>
                        <a:t>Injection</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HL Injection</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2023 end-of-level</a:t>
                      </a:r>
                      <a:endParaRPr sz="1000"/>
                    </a:p>
                    <a:p>
                      <a:pPr indent="0" lvl="0" marL="0" marR="0" rtl="0" algn="l">
                        <a:spcBef>
                          <a:spcPts val="0"/>
                        </a:spcBef>
                        <a:spcAft>
                          <a:spcPts val="0"/>
                        </a:spcAft>
                        <a:buNone/>
                      </a:pPr>
                      <a:r>
                        <a:rPr lang="en" sz="1000"/>
                        <a:t>settings</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HL end-of-level</a:t>
                      </a:r>
                      <a:endParaRPr sz="1000"/>
                    </a:p>
                    <a:p>
                      <a:pPr indent="0" lvl="0" marL="0" marR="0" rtl="0" algn="l">
                        <a:spcBef>
                          <a:spcPts val="0"/>
                        </a:spcBef>
                        <a:spcAft>
                          <a:spcPts val="0"/>
                        </a:spcAft>
                        <a:buNone/>
                      </a:pPr>
                      <a:r>
                        <a:rPr lang="en" sz="1000"/>
                        <a:t>tight settings [1]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HL end-of-level</a:t>
                      </a:r>
                      <a:endParaRPr sz="1000"/>
                    </a:p>
                    <a:p>
                      <a:pPr indent="0" lvl="0" marL="0" marR="0" rtl="0" algn="l">
                        <a:spcBef>
                          <a:spcPts val="0"/>
                        </a:spcBef>
                        <a:spcAft>
                          <a:spcPts val="0"/>
                        </a:spcAft>
                        <a:buNone/>
                      </a:pPr>
                      <a:r>
                        <a:rPr lang="en" sz="1000"/>
                        <a:t>relaxed settings [3]</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TCP IR7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6.7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6.7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5.9</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rtl="0" algn="l">
                        <a:spcBef>
                          <a:spcPts val="0"/>
                        </a:spcBef>
                        <a:spcAft>
                          <a:spcPts val="0"/>
                        </a:spcAft>
                        <a:buNone/>
                      </a:pPr>
                      <a:r>
                        <a:rPr lang="en" sz="1000"/>
                        <a:t>6.7</a:t>
                      </a:r>
                      <a:endParaRPr sz="1000"/>
                    </a:p>
                  </a:txBody>
                  <a:tcPr marT="34300" marB="34300" marR="68575" marL="68575">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tcPr>
                </a:tc>
                <a:tc>
                  <a:txBody>
                    <a:bodyPr/>
                    <a:lstStyle/>
                    <a:p>
                      <a:pPr indent="0" lvl="0" marL="0" marR="0" rtl="0" algn="l">
                        <a:spcBef>
                          <a:spcPts val="0"/>
                        </a:spcBef>
                        <a:spcAft>
                          <a:spcPts val="0"/>
                        </a:spcAft>
                        <a:buNone/>
                      </a:pPr>
                      <a:r>
                        <a:rPr lang="en" sz="1000"/>
                        <a:t>8.5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TCS IR7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7.9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7.9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7.7</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9.1</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10.1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TCDQ IR6</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9.5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9.5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8.6</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10.1</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11.1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TCT </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15.4</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15.4</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10.1</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10.2-13.3</a:t>
                      </a:r>
                      <a:r>
                        <a:rPr baseline="30000" lang="en" sz="1000"/>
                        <a:t>*</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11.2-14.6</a:t>
                      </a:r>
                      <a:r>
                        <a:rPr baseline="30000" lang="en" sz="1000"/>
                        <a:t>*</a:t>
                      </a:r>
                      <a:endParaRPr baseline="30000"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TCL</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parking</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parking</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17</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[21.3 mm]</a:t>
                      </a:r>
                      <a:r>
                        <a:rPr baseline="30000" lang="en" sz="1000"/>
                        <a:t>+ </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[21.3 mm]</a:t>
                      </a:r>
                      <a:r>
                        <a:rPr baseline="30000" lang="en" sz="1000"/>
                        <a:t>+</a:t>
                      </a:r>
                      <a:endParaRPr baseline="30000"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TCLA</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13.7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13.7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Aperture</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14.2 (meas)</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000"/>
                        <a:t>12.6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11.2(meas)</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11.2-14.3*</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t>12.2-15.6*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341" name="Google Shape;341;p49"/>
          <p:cNvSpPr txBox="1"/>
          <p:nvPr/>
        </p:nvSpPr>
        <p:spPr>
          <a:xfrm>
            <a:off x="6466925" y="2766825"/>
            <a:ext cx="2632500" cy="223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Tight collimator settings have better cleaning and beta* reach.</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Relaxed settings have less impedance and reduce sensitivity to MP issues, potentially improving intensity reach.</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Trade off between cleaning and intensity to be found operationally.</a:t>
            </a:r>
            <a:endParaRPr sz="1000"/>
          </a:p>
          <a:p>
            <a:pPr indent="0" lvl="0" marL="0" rtl="0" algn="l">
              <a:spcBef>
                <a:spcPts val="0"/>
              </a:spcBef>
              <a:spcAft>
                <a:spcPts val="0"/>
              </a:spcAft>
              <a:buNone/>
            </a:pPr>
            <a:r>
              <a:t/>
            </a:r>
            <a:endParaRPr sz="1100"/>
          </a:p>
          <a:p>
            <a:pPr indent="0" lvl="0" marL="0" rtl="0" algn="l">
              <a:spcBef>
                <a:spcPts val="0"/>
              </a:spcBef>
              <a:spcAft>
                <a:spcPts val="0"/>
              </a:spcAft>
              <a:buNone/>
            </a:pPr>
            <a:r>
              <a:rPr lang="en" sz="800"/>
              <a:t>References:</a:t>
            </a:r>
            <a:endParaRPr sz="800"/>
          </a:p>
          <a:p>
            <a:pPr indent="0" lvl="0" marL="0" rtl="0" algn="l">
              <a:spcBef>
                <a:spcPts val="0"/>
              </a:spcBef>
              <a:spcAft>
                <a:spcPts val="0"/>
              </a:spcAft>
              <a:buNone/>
            </a:pPr>
            <a:r>
              <a:rPr lang="en" sz="800"/>
              <a:t>[1] R. Bruce et al. CERN-ACC-2017-0051</a:t>
            </a:r>
            <a:endParaRPr sz="800"/>
          </a:p>
          <a:p>
            <a:pPr indent="0" lvl="0" marL="0" rtl="0" algn="l">
              <a:spcBef>
                <a:spcPts val="0"/>
              </a:spcBef>
              <a:spcAft>
                <a:spcPts val="0"/>
              </a:spcAft>
              <a:buNone/>
            </a:pPr>
            <a:r>
              <a:rPr lang="en" sz="800"/>
              <a:t>[2] R. Bruce </a:t>
            </a:r>
            <a:r>
              <a:rPr lang="en" sz="800" u="sng">
                <a:solidFill>
                  <a:schemeClr val="hlink"/>
                </a:solidFill>
                <a:hlinkClick r:id="rId3"/>
              </a:rPr>
              <a:t>ColUSM 115</a:t>
            </a:r>
            <a:r>
              <a:rPr lang="en" sz="800"/>
              <a:t> </a:t>
            </a:r>
            <a:endParaRPr sz="800"/>
          </a:p>
          <a:p>
            <a:pPr indent="0" lvl="0" marL="0" rtl="0" algn="l">
              <a:spcBef>
                <a:spcPts val="0"/>
              </a:spcBef>
              <a:spcAft>
                <a:spcPts val="0"/>
              </a:spcAft>
              <a:buNone/>
            </a:pPr>
            <a:r>
              <a:rPr lang="en" sz="800"/>
              <a:t>[3] R. Tomas et al. CERN-ACC-2022-0001</a:t>
            </a:r>
            <a:endParaRPr sz="800"/>
          </a:p>
        </p:txBody>
      </p:sp>
      <p:sp>
        <p:nvSpPr>
          <p:cNvPr id="342" name="Google Shape;342;p49"/>
          <p:cNvSpPr txBox="1"/>
          <p:nvPr/>
        </p:nvSpPr>
        <p:spPr>
          <a:xfrm>
            <a:off x="311700" y="974800"/>
            <a:ext cx="4260300" cy="1499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rPr>
              <a:t>Protected aperture depends on MKD-TCT phase advance at flat top in the horizontal plane.</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MKD-TCT are difficult in P5 because very few quadrupoles available (due to ATS) and many constraints. BETS upgrade and optics developments to improve beta* reach!</a:t>
            </a:r>
            <a:endParaRPr sz="1200">
              <a:solidFill>
                <a:schemeClr val="dk1"/>
              </a:solidFill>
            </a:endParaRPr>
          </a:p>
          <a:p>
            <a:pPr indent="0" lvl="0" marL="0" rtl="0" algn="l">
              <a:spcBef>
                <a:spcPts val="1200"/>
              </a:spcBef>
              <a:spcAft>
                <a:spcPts val="0"/>
              </a:spcAft>
              <a:buClr>
                <a:schemeClr val="dk1"/>
              </a:buClr>
              <a:buSzPts val="1100"/>
              <a:buFont typeface="Arial"/>
              <a:buNone/>
            </a:pPr>
            <a:r>
              <a:t/>
            </a:r>
            <a:endParaRPr sz="1000">
              <a:solidFill>
                <a:schemeClr val="dk1"/>
              </a:solidFill>
            </a:endParaRPr>
          </a:p>
        </p:txBody>
      </p:sp>
      <p:pic>
        <p:nvPicPr>
          <p:cNvPr id="343" name="Google Shape;343;p49"/>
          <p:cNvPicPr preferRelativeResize="0"/>
          <p:nvPr/>
        </p:nvPicPr>
        <p:blipFill>
          <a:blip r:embed="rId4">
            <a:alphaModFix/>
          </a:blip>
          <a:stretch>
            <a:fillRect/>
          </a:stretch>
        </p:blipFill>
        <p:spPr>
          <a:xfrm>
            <a:off x="4383700" y="681750"/>
            <a:ext cx="4556626" cy="2150375"/>
          </a:xfrm>
          <a:prstGeom prst="rect">
            <a:avLst/>
          </a:prstGeom>
          <a:noFill/>
          <a:ln>
            <a:noFill/>
          </a:ln>
        </p:spPr>
      </p:pic>
      <p:pic>
        <p:nvPicPr>
          <p:cNvPr id="344" name="Google Shape;344;p49"/>
          <p:cNvPicPr preferRelativeResize="0"/>
          <p:nvPr/>
        </p:nvPicPr>
        <p:blipFill>
          <a:blip r:embed="rId5">
            <a:alphaModFix/>
          </a:blip>
          <a:stretch>
            <a:fillRect/>
          </a:stretch>
        </p:blipFill>
        <p:spPr>
          <a:xfrm>
            <a:off x="47263" y="2116350"/>
            <a:ext cx="4789177" cy="6732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β* reach, flat optics and crossing planes</a:t>
            </a:r>
            <a:endParaRPr/>
          </a:p>
        </p:txBody>
      </p:sp>
      <p:sp>
        <p:nvSpPr>
          <p:cNvPr id="350" name="Google Shape;350;p50"/>
          <p:cNvSpPr txBox="1"/>
          <p:nvPr>
            <p:ph idx="1" type="body"/>
          </p:nvPr>
        </p:nvSpPr>
        <p:spPr>
          <a:xfrm>
            <a:off x="225500" y="1057325"/>
            <a:ext cx="2968800" cy="2654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400">
                <a:solidFill>
                  <a:schemeClr val="dk1"/>
                </a:solidFill>
              </a:rPr>
              <a:t>Flat and round have approximately the same beam size at the triplets. </a:t>
            </a:r>
            <a:endParaRPr sz="1400">
              <a:solidFill>
                <a:schemeClr val="dk1"/>
              </a:solidFill>
            </a:endParaRPr>
          </a:p>
        </p:txBody>
      </p:sp>
      <p:pic>
        <p:nvPicPr>
          <p:cNvPr id="351" name="Google Shape;351;p50"/>
          <p:cNvPicPr preferRelativeResize="0"/>
          <p:nvPr/>
        </p:nvPicPr>
        <p:blipFill>
          <a:blip r:embed="rId3">
            <a:alphaModFix/>
          </a:blip>
          <a:stretch>
            <a:fillRect/>
          </a:stretch>
        </p:blipFill>
        <p:spPr>
          <a:xfrm>
            <a:off x="445400" y="1709725"/>
            <a:ext cx="2355507" cy="2033275"/>
          </a:xfrm>
          <a:prstGeom prst="rect">
            <a:avLst/>
          </a:prstGeom>
          <a:noFill/>
          <a:ln>
            <a:noFill/>
          </a:ln>
        </p:spPr>
      </p:pic>
      <p:sp>
        <p:nvSpPr>
          <p:cNvPr id="352" name="Google Shape;352;p50"/>
          <p:cNvSpPr txBox="1"/>
          <p:nvPr>
            <p:ph idx="1" type="body"/>
          </p:nvPr>
        </p:nvSpPr>
        <p:spPr>
          <a:xfrm>
            <a:off x="3239725" y="1195800"/>
            <a:ext cx="5926200" cy="2736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sz="1400">
                <a:solidFill>
                  <a:schemeClr val="dk1"/>
                </a:solidFill>
              </a:rPr>
              <a:t>β* reach depends on MKD-TCT phase advance and (new finding) TCL gaps. Crossing plane, triplet polarity, crabbing angle matters, IP1 or IP5!</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317500" lvl="0" marL="457200" rtl="0" algn="l">
              <a:lnSpc>
                <a:spcPct val="100000"/>
              </a:lnSpc>
              <a:spcBef>
                <a:spcPts val="0"/>
              </a:spcBef>
              <a:spcAft>
                <a:spcPts val="0"/>
              </a:spcAft>
              <a:buClr>
                <a:schemeClr val="dk1"/>
              </a:buClr>
              <a:buSzPts val="1400"/>
              <a:buAutoNum type="arabicParenR"/>
            </a:pPr>
            <a:r>
              <a:rPr lang="en" sz="1400">
                <a:solidFill>
                  <a:schemeClr val="dk1"/>
                </a:solidFill>
              </a:rPr>
              <a:t>MKD-TCT difficult to achieve when squeezing β*</a:t>
            </a:r>
            <a:r>
              <a:rPr baseline="-25000" lang="en" sz="1400">
                <a:solidFill>
                  <a:schemeClr val="dk1"/>
                </a:solidFill>
              </a:rPr>
              <a:t>X</a:t>
            </a:r>
            <a:r>
              <a:rPr lang="en" sz="1400">
                <a:solidFill>
                  <a:schemeClr val="dk1"/>
                </a:solidFill>
              </a:rPr>
              <a:t> in IP5. Vertical crossing angle (that is small β*</a:t>
            </a:r>
            <a:r>
              <a:rPr baseline="-25000" lang="en" sz="1400">
                <a:solidFill>
                  <a:schemeClr val="dk1"/>
                </a:solidFill>
              </a:rPr>
              <a:t>x </a:t>
            </a:r>
            <a:r>
              <a:rPr lang="en" sz="1400">
                <a:solidFill>
                  <a:schemeClr val="dk1"/>
                </a:solidFill>
              </a:rPr>
              <a:t>in P5) is the worst, well known, choice in this respect.</a:t>
            </a:r>
            <a:endParaRPr sz="1400">
              <a:solidFill>
                <a:schemeClr val="dk1"/>
              </a:solidFill>
            </a:endParaRPr>
          </a:p>
          <a:p>
            <a:pPr indent="-317500" lvl="0" marL="457200" rtl="0" algn="l">
              <a:lnSpc>
                <a:spcPct val="100000"/>
              </a:lnSpc>
              <a:spcBef>
                <a:spcPts val="0"/>
              </a:spcBef>
              <a:spcAft>
                <a:spcPts val="0"/>
              </a:spcAft>
              <a:buClr>
                <a:schemeClr val="dk1"/>
              </a:buClr>
              <a:buSzPts val="1400"/>
              <a:buAutoNum type="arabicParenR"/>
            </a:pPr>
            <a:r>
              <a:rPr lang="en" sz="1400">
                <a:solidFill>
                  <a:schemeClr val="dk1"/>
                </a:solidFill>
              </a:rPr>
              <a:t>Present triplet polarity β</a:t>
            </a:r>
            <a:r>
              <a:rPr baseline="-25000" lang="en" sz="1400">
                <a:solidFill>
                  <a:schemeClr val="dk1"/>
                </a:solidFill>
              </a:rPr>
              <a:t>X</a:t>
            </a:r>
            <a:r>
              <a:rPr lang="en" sz="1400">
                <a:solidFill>
                  <a:schemeClr val="dk1"/>
                </a:solidFill>
              </a:rPr>
              <a:t>&gt;β</a:t>
            </a:r>
            <a:r>
              <a:rPr baseline="-25000" lang="en" sz="1400">
                <a:solidFill>
                  <a:schemeClr val="dk1"/>
                </a:solidFill>
              </a:rPr>
              <a:t>Y</a:t>
            </a:r>
            <a:r>
              <a:rPr lang="en" sz="1400">
                <a:solidFill>
                  <a:schemeClr val="dk1"/>
                </a:solidFill>
              </a:rPr>
              <a:t> at the TCL: large gaps needed (good for PPS2), -&gt; small H radius in pass-through pipe -&gt; large power deposited in D2 and TCLMB for vertical crossing.</a:t>
            </a:r>
            <a:endParaRPr sz="1400">
              <a:solidFill>
                <a:schemeClr val="dk1"/>
              </a:solidFill>
            </a:endParaRPr>
          </a:p>
          <a:p>
            <a:pPr indent="-317500" lvl="0" marL="457200" rtl="0" algn="l">
              <a:lnSpc>
                <a:spcPct val="100000"/>
              </a:lnSpc>
              <a:spcBef>
                <a:spcPts val="0"/>
              </a:spcBef>
              <a:spcAft>
                <a:spcPts val="0"/>
              </a:spcAft>
              <a:buClr>
                <a:schemeClr val="dk1"/>
              </a:buClr>
              <a:buSzPts val="1400"/>
              <a:buAutoNum type="arabicParenR"/>
            </a:pPr>
            <a:r>
              <a:rPr lang="en" sz="1400">
                <a:solidFill>
                  <a:schemeClr val="dk1"/>
                </a:solidFill>
              </a:rPr>
              <a:t>CLIQ system failure scenarios more critical compared to round optics. </a:t>
            </a:r>
            <a:r>
              <a:rPr lang="en" sz="1400">
                <a:solidFill>
                  <a:schemeClr val="dk1"/>
                </a:solidFill>
              </a:rPr>
              <a:t>Phase</a:t>
            </a:r>
            <a:r>
              <a:rPr lang="en" sz="1400">
                <a:solidFill>
                  <a:schemeClr val="dk1"/>
                </a:solidFill>
              </a:rPr>
              <a:t> advance mitigation under study.</a:t>
            </a:r>
            <a:endParaRPr sz="1400">
              <a:solidFill>
                <a:schemeClr val="dk1"/>
              </a:solidFill>
            </a:endParaRPr>
          </a:p>
        </p:txBody>
      </p:sp>
      <p:sp>
        <p:nvSpPr>
          <p:cNvPr id="353" name="Google Shape;353;p50"/>
          <p:cNvSpPr txBox="1"/>
          <p:nvPr/>
        </p:nvSpPr>
        <p:spPr>
          <a:xfrm>
            <a:off x="454700" y="3743000"/>
            <a:ext cx="85728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rPr>
              <a:t>Mitigations:</a:t>
            </a:r>
            <a:endParaRPr>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Exchange crab cavities for Run 5 (extend reach 5600 fb-1 lifetime)</a:t>
            </a:r>
            <a:endParaRPr>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Improve MKD-TCT also for V crossing in P5: relax dispersion or ATS matching.</a:t>
            </a:r>
            <a:endParaRPr>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RP optics could help on TCL settings, but not </a:t>
            </a:r>
            <a:r>
              <a:rPr lang="en">
                <a:solidFill>
                  <a:schemeClr val="dk1"/>
                </a:solidFill>
              </a:rPr>
              <a:t>optimal</a:t>
            </a:r>
            <a:r>
              <a:rPr lang="en">
                <a:solidFill>
                  <a:schemeClr val="dk1"/>
                </a:solidFill>
              </a:rPr>
              <a:t> on </a:t>
            </a:r>
            <a:r>
              <a:rPr lang="en">
                <a:solidFill>
                  <a:schemeClr val="dk1"/>
                </a:solidFill>
              </a:rPr>
              <a:t>current</a:t>
            </a:r>
            <a:r>
              <a:rPr lang="en">
                <a:solidFill>
                  <a:schemeClr val="dk1"/>
                </a:solidFill>
              </a:rPr>
              <a:t> design. </a:t>
            </a:r>
            <a:endParaRPr>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5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HL-LHC Optics Phase optimization</a:t>
            </a:r>
            <a:endParaRPr/>
          </a:p>
          <a:p>
            <a:pPr indent="0" lvl="0" marL="0" rtl="0" algn="l">
              <a:spcBef>
                <a:spcPts val="0"/>
              </a:spcBef>
              <a:spcAft>
                <a:spcPts val="0"/>
              </a:spcAft>
              <a:buNone/>
            </a:pPr>
            <a:r>
              <a:rPr lang="en"/>
              <a:t>Phase advance optimization</a:t>
            </a:r>
            <a:endParaRPr/>
          </a:p>
        </p:txBody>
      </p:sp>
      <p:pic>
        <p:nvPicPr>
          <p:cNvPr id="359" name="Google Shape;359;p51"/>
          <p:cNvPicPr preferRelativeResize="0"/>
          <p:nvPr/>
        </p:nvPicPr>
        <p:blipFill rotWithShape="1">
          <a:blip r:embed="rId3">
            <a:alphaModFix/>
          </a:blip>
          <a:srcRect b="0" l="0" r="0" t="17803"/>
          <a:stretch/>
        </p:blipFill>
        <p:spPr>
          <a:xfrm>
            <a:off x="123350" y="939577"/>
            <a:ext cx="8839201" cy="2021625"/>
          </a:xfrm>
          <a:prstGeom prst="rect">
            <a:avLst/>
          </a:prstGeom>
          <a:noFill/>
          <a:ln>
            <a:noFill/>
          </a:ln>
        </p:spPr>
      </p:pic>
      <p:pic>
        <p:nvPicPr>
          <p:cNvPr id="360" name="Google Shape;360;p51"/>
          <p:cNvPicPr preferRelativeResize="0"/>
          <p:nvPr/>
        </p:nvPicPr>
        <p:blipFill>
          <a:blip r:embed="rId4">
            <a:alphaModFix/>
          </a:blip>
          <a:stretch>
            <a:fillRect/>
          </a:stretch>
        </p:blipFill>
        <p:spPr>
          <a:xfrm>
            <a:off x="6322675" y="2961202"/>
            <a:ext cx="2707550" cy="1877498"/>
          </a:xfrm>
          <a:prstGeom prst="rect">
            <a:avLst/>
          </a:prstGeom>
          <a:noFill/>
          <a:ln>
            <a:noFill/>
          </a:ln>
        </p:spPr>
      </p:pic>
      <p:sp>
        <p:nvSpPr>
          <p:cNvPr id="361" name="Google Shape;361;p51"/>
          <p:cNvSpPr txBox="1"/>
          <p:nvPr/>
        </p:nvSpPr>
        <p:spPr>
          <a:xfrm>
            <a:off x="145275" y="3075425"/>
            <a:ext cx="60540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Machine protection issue could limit intensity and beta*  reach.</a:t>
            </a:r>
            <a:endParaRPr/>
          </a:p>
          <a:p>
            <a:pPr indent="0" lvl="0" marL="0" rtl="0" algn="l">
              <a:spcBef>
                <a:spcPts val="0"/>
              </a:spcBef>
              <a:spcAft>
                <a:spcPts val="0"/>
              </a:spcAft>
              <a:buClr>
                <a:schemeClr val="dk1"/>
              </a:buClr>
              <a:buSzPts val="1100"/>
              <a:buFont typeface="Arial"/>
              <a:buNone/>
            </a:pPr>
            <a:r>
              <a:rPr lang="en">
                <a:solidFill>
                  <a:schemeClr val="dk1"/>
                </a:solidFill>
              </a:rPr>
              <a:t>CC-TCP phase is important for crab and CLIQ failure scenarios.</a:t>
            </a:r>
            <a:endParaRPr>
              <a:solidFill>
                <a:schemeClr val="dk1"/>
              </a:solidFill>
            </a:endParaRPr>
          </a:p>
          <a:p>
            <a:pPr indent="0" lvl="0" marL="0" rtl="0" algn="l">
              <a:spcBef>
                <a:spcPts val="0"/>
              </a:spcBef>
              <a:spcAft>
                <a:spcPts val="0"/>
              </a:spcAft>
              <a:buNone/>
            </a:pPr>
            <a:r>
              <a:rPr lang="en">
                <a:solidFill>
                  <a:schemeClr val="dk1"/>
                </a:solidFill>
              </a:rPr>
              <a:t>TCP-TCT important for background.</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IP1-IP5 phase important for DA.</a:t>
            </a:r>
            <a:endParaRPr>
              <a:solidFill>
                <a:schemeClr val="dk1"/>
              </a:solidFill>
            </a:endParaRPr>
          </a:p>
          <a:p>
            <a:pPr indent="0" lvl="0" marL="0" rtl="0" algn="l">
              <a:spcBef>
                <a:spcPts val="0"/>
              </a:spcBef>
              <a:spcAft>
                <a:spcPts val="0"/>
              </a:spcAft>
              <a:buNone/>
            </a:pPr>
            <a:r>
              <a:rPr lang="en"/>
              <a:t>Phase advances are also important for FA</a:t>
            </a:r>
            <a:endParaRPr/>
          </a:p>
          <a:p>
            <a:pPr indent="0" lvl="0" marL="0" rtl="0" algn="l">
              <a:spcBef>
                <a:spcPts val="0"/>
              </a:spcBef>
              <a:spcAft>
                <a:spcPts val="0"/>
              </a:spcAft>
              <a:buNone/>
            </a:pPr>
            <a:r>
              <a:rPr lang="en"/>
              <a:t>HL-LHC optics are designed to find a global solutions.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Efforts to find a global optimum for the different phases of the cycle that have different compromises. Work ongoing, iterative work.</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52"/>
          <p:cNvSpPr txBox="1"/>
          <p:nvPr>
            <p:ph type="title"/>
          </p:nvPr>
        </p:nvSpPr>
        <p:spPr>
          <a:xfrm>
            <a:off x="331075"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MKD-TCT optimizations</a:t>
            </a:r>
            <a:endParaRPr/>
          </a:p>
        </p:txBody>
      </p:sp>
      <p:sp>
        <p:nvSpPr>
          <p:cNvPr id="367" name="Google Shape;367;p52"/>
          <p:cNvSpPr txBox="1"/>
          <p:nvPr>
            <p:ph idx="1" type="body"/>
          </p:nvPr>
        </p:nvSpPr>
        <p:spPr>
          <a:xfrm>
            <a:off x="311700" y="1152475"/>
            <a:ext cx="8520600" cy="45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400"/>
              <a:t>MKD-TCT are difficult in P5 because very few quadrupoles available (due to ATS) and many constraints</a:t>
            </a:r>
            <a:endParaRPr/>
          </a:p>
        </p:txBody>
      </p:sp>
      <p:pic>
        <p:nvPicPr>
          <p:cNvPr id="368" name="Google Shape;368;p52"/>
          <p:cNvPicPr preferRelativeResize="0"/>
          <p:nvPr/>
        </p:nvPicPr>
        <p:blipFill>
          <a:blip r:embed="rId3">
            <a:alphaModFix/>
          </a:blip>
          <a:stretch>
            <a:fillRect/>
          </a:stretch>
        </p:blipFill>
        <p:spPr>
          <a:xfrm>
            <a:off x="0" y="1603666"/>
            <a:ext cx="9144001" cy="1285419"/>
          </a:xfrm>
          <a:prstGeom prst="rect">
            <a:avLst/>
          </a:prstGeom>
          <a:noFill/>
          <a:ln>
            <a:noFill/>
          </a:ln>
        </p:spPr>
      </p:pic>
      <p:sp>
        <p:nvSpPr>
          <p:cNvPr id="369" name="Google Shape;369;p52"/>
          <p:cNvSpPr/>
          <p:nvPr/>
        </p:nvSpPr>
        <p:spPr>
          <a:xfrm>
            <a:off x="7648725" y="1526875"/>
            <a:ext cx="909600" cy="8808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0" name="Google Shape;370;p52"/>
          <p:cNvSpPr txBox="1"/>
          <p:nvPr>
            <p:ph idx="1" type="body"/>
          </p:nvPr>
        </p:nvSpPr>
        <p:spPr>
          <a:xfrm>
            <a:off x="283000" y="2916825"/>
            <a:ext cx="8520600" cy="200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400"/>
              <a:t>Horizontal matching more difficult because of the dispersion constraints. Options:</a:t>
            </a:r>
            <a:endParaRPr sz="1400"/>
          </a:p>
          <a:p>
            <a:pPr indent="-317500" lvl="0" marL="457200" rtl="0" algn="l">
              <a:spcBef>
                <a:spcPts val="1200"/>
              </a:spcBef>
              <a:spcAft>
                <a:spcPts val="0"/>
              </a:spcAft>
              <a:buSzPts val="1400"/>
              <a:buAutoNum type="arabicParenR"/>
            </a:pPr>
            <a:r>
              <a:rPr lang="en" sz="1400"/>
              <a:t>Relax dispersion matching -&gt; dispersion beating in the arc 56 (next slide)</a:t>
            </a:r>
            <a:endParaRPr sz="1400"/>
          </a:p>
          <a:p>
            <a:pPr indent="-317500" lvl="0" marL="457200" rtl="0" algn="l">
              <a:spcBef>
                <a:spcPts val="0"/>
              </a:spcBef>
              <a:spcAft>
                <a:spcPts val="0"/>
              </a:spcAft>
              <a:buSzPts val="1400"/>
              <a:buAutoNum type="arabicParenR"/>
            </a:pPr>
            <a:r>
              <a:rPr lang="en" sz="1400"/>
              <a:t>Relax ATS matching -&gt; limit spurious dispersion correction and off-momentum beta-beating and Q’ (next step)</a:t>
            </a:r>
            <a:endParaRPr sz="1400"/>
          </a:p>
          <a:p>
            <a:pPr indent="0" lvl="0" marL="0" rtl="0" algn="l">
              <a:spcBef>
                <a:spcPts val="1200"/>
              </a:spcBef>
              <a:spcAft>
                <a:spcPts val="1200"/>
              </a:spcAft>
              <a:buNone/>
            </a:pPr>
            <a:r>
              <a:t/>
            </a:r>
            <a:endParaRPr sz="1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5"/>
          <p:cNvSpPr txBox="1"/>
          <p:nvPr>
            <p:ph idx="4294967295"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Chairs</a:t>
            </a:r>
            <a:r>
              <a:rPr lang="en"/>
              <a:t>' questions</a:t>
            </a:r>
            <a:endParaRPr/>
          </a:p>
        </p:txBody>
      </p:sp>
      <p:sp>
        <p:nvSpPr>
          <p:cNvPr id="207" name="Google Shape;207;p35"/>
          <p:cNvSpPr txBox="1"/>
          <p:nvPr/>
        </p:nvSpPr>
        <p:spPr>
          <a:xfrm>
            <a:off x="785200" y="1138025"/>
            <a:ext cx="72207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Discuss for HL-LHC:</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beam parameters and configurations</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optics options and related performance impact</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impact of different beam production types</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Impact of collimator settings</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RF configurations</a:t>
            </a:r>
            <a:endParaRPr sz="1800">
              <a:solidFill>
                <a:schemeClr val="dk2"/>
              </a:solidFill>
            </a:endParaRPr>
          </a:p>
          <a:p>
            <a:pPr indent="0" lvl="0" marL="0" rtl="0" algn="l">
              <a:spcBef>
                <a:spcPts val="0"/>
              </a:spcBef>
              <a:spcAft>
                <a:spcPts val="0"/>
              </a:spcAft>
              <a:buNone/>
            </a:pPr>
            <a:r>
              <a:rPr lang="en" sz="1800">
                <a:solidFill>
                  <a:schemeClr val="dk2"/>
                </a:solidFill>
              </a:rPr>
              <a:t>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rPr lang="en" sz="1800">
                <a:solidFill>
                  <a:schemeClr val="dk2"/>
                </a:solidFill>
              </a:rPr>
              <a:t>Slides in a very draft state!!!</a:t>
            </a:r>
            <a:endParaRPr sz="1800">
              <a:solidFill>
                <a:schemeClr val="dk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Beyond Nominal: Impedance mitigation</a:t>
            </a:r>
            <a:endParaRPr/>
          </a:p>
        </p:txBody>
      </p:sp>
      <p:sp>
        <p:nvSpPr>
          <p:cNvPr id="376" name="Google Shape;376;p53"/>
          <p:cNvSpPr txBox="1"/>
          <p:nvPr/>
        </p:nvSpPr>
        <p:spPr>
          <a:xfrm>
            <a:off x="188850" y="1113925"/>
            <a:ext cx="4162800" cy="1951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2"/>
                </a:solidFill>
              </a:rPr>
              <a:t>Impedance is stabilized by Landau octupole and chromaticity at the cost of beam lifetime, thus luminosity.</a:t>
            </a:r>
            <a:endParaRPr sz="1200">
              <a:solidFill>
                <a:schemeClr val="dk2"/>
              </a:solidFill>
            </a:endParaRPr>
          </a:p>
          <a:p>
            <a:pPr indent="0" lvl="0" marL="0" rtl="0" algn="l">
              <a:lnSpc>
                <a:spcPct val="115000"/>
              </a:lnSpc>
              <a:spcBef>
                <a:spcPts val="1200"/>
              </a:spcBef>
              <a:spcAft>
                <a:spcPts val="0"/>
              </a:spcAft>
              <a:buNone/>
            </a:pPr>
            <a:r>
              <a:rPr lang="en" sz="1200">
                <a:solidFill>
                  <a:schemeClr val="dk2"/>
                </a:solidFill>
              </a:rPr>
              <a:t>New IR7 and IR3 optics (on top of potential gains by collimators gap), as well as increasing cleaning efficiencies.</a:t>
            </a:r>
            <a:endParaRPr sz="1200">
              <a:solidFill>
                <a:schemeClr val="dk2"/>
              </a:solidFill>
            </a:endParaRPr>
          </a:p>
          <a:p>
            <a:pPr indent="0" lvl="0" marL="0" rtl="0" algn="l">
              <a:lnSpc>
                <a:spcPct val="115000"/>
              </a:lnSpc>
              <a:spcBef>
                <a:spcPts val="1200"/>
              </a:spcBef>
              <a:spcAft>
                <a:spcPts val="1200"/>
              </a:spcAft>
              <a:buNone/>
            </a:pPr>
            <a:r>
              <a:rPr lang="en" sz="1200">
                <a:solidFill>
                  <a:schemeClr val="dk2"/>
                </a:solidFill>
              </a:rPr>
              <a:t>First test in MDs shows no issues, but high intensity needed for </a:t>
            </a:r>
            <a:r>
              <a:rPr lang="en" sz="1200">
                <a:solidFill>
                  <a:schemeClr val="dk2"/>
                </a:solidFill>
              </a:rPr>
              <a:t>assessment</a:t>
            </a:r>
            <a:r>
              <a:rPr lang="en" sz="1200">
                <a:solidFill>
                  <a:schemeClr val="dk2"/>
                </a:solidFill>
              </a:rPr>
              <a:t>. </a:t>
            </a:r>
            <a:endParaRPr sz="1000"/>
          </a:p>
        </p:txBody>
      </p:sp>
      <p:pic>
        <p:nvPicPr>
          <p:cNvPr id="377" name="Google Shape;377;p53"/>
          <p:cNvPicPr preferRelativeResize="0"/>
          <p:nvPr/>
        </p:nvPicPr>
        <p:blipFill>
          <a:blip r:embed="rId3">
            <a:alphaModFix/>
          </a:blip>
          <a:stretch>
            <a:fillRect/>
          </a:stretch>
        </p:blipFill>
        <p:spPr>
          <a:xfrm>
            <a:off x="4395400" y="3065728"/>
            <a:ext cx="1537774" cy="882833"/>
          </a:xfrm>
          <a:prstGeom prst="rect">
            <a:avLst/>
          </a:prstGeom>
          <a:noFill/>
          <a:ln>
            <a:noFill/>
          </a:ln>
        </p:spPr>
      </p:pic>
      <p:pic>
        <p:nvPicPr>
          <p:cNvPr id="378" name="Google Shape;378;p53"/>
          <p:cNvPicPr preferRelativeResize="0"/>
          <p:nvPr/>
        </p:nvPicPr>
        <p:blipFill>
          <a:blip r:embed="rId4">
            <a:alphaModFix/>
          </a:blip>
          <a:stretch>
            <a:fillRect/>
          </a:stretch>
        </p:blipFill>
        <p:spPr>
          <a:xfrm>
            <a:off x="6088045" y="3049826"/>
            <a:ext cx="1537772" cy="914615"/>
          </a:xfrm>
          <a:prstGeom prst="rect">
            <a:avLst/>
          </a:prstGeom>
          <a:noFill/>
          <a:ln>
            <a:noFill/>
          </a:ln>
        </p:spPr>
      </p:pic>
      <p:sp>
        <p:nvSpPr>
          <p:cNvPr id="379" name="Google Shape;379;p53"/>
          <p:cNvSpPr txBox="1"/>
          <p:nvPr/>
        </p:nvSpPr>
        <p:spPr>
          <a:xfrm>
            <a:off x="4462368" y="2727925"/>
            <a:ext cx="1223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IR7 injection</a:t>
            </a:r>
            <a:endParaRPr/>
          </a:p>
        </p:txBody>
      </p:sp>
      <p:sp>
        <p:nvSpPr>
          <p:cNvPr id="380" name="Google Shape;380;p53"/>
          <p:cNvSpPr txBox="1"/>
          <p:nvPr/>
        </p:nvSpPr>
        <p:spPr>
          <a:xfrm>
            <a:off x="6039150" y="2727925"/>
            <a:ext cx="1041300" cy="369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595959"/>
                </a:solidFill>
              </a:rPr>
              <a:t>IR7 flat top</a:t>
            </a:r>
            <a:endParaRPr sz="1200">
              <a:solidFill>
                <a:srgbClr val="595959"/>
              </a:solidFill>
            </a:endParaRPr>
          </a:p>
        </p:txBody>
      </p:sp>
      <p:pic>
        <p:nvPicPr>
          <p:cNvPr id="381" name="Google Shape;381;p53"/>
          <p:cNvPicPr preferRelativeResize="0"/>
          <p:nvPr/>
        </p:nvPicPr>
        <p:blipFill rotWithShape="1">
          <a:blip r:embed="rId5">
            <a:alphaModFix/>
          </a:blip>
          <a:srcRect b="23071" l="13657" r="10470" t="19048"/>
          <a:stretch/>
        </p:blipFill>
        <p:spPr>
          <a:xfrm>
            <a:off x="4321175" y="994875"/>
            <a:ext cx="4366425" cy="1683149"/>
          </a:xfrm>
          <a:prstGeom prst="rect">
            <a:avLst/>
          </a:prstGeom>
          <a:noFill/>
          <a:ln>
            <a:noFill/>
          </a:ln>
        </p:spPr>
      </p:pic>
      <p:pic>
        <p:nvPicPr>
          <p:cNvPr id="382" name="Google Shape;382;p53"/>
          <p:cNvPicPr preferRelativeResize="0"/>
          <p:nvPr/>
        </p:nvPicPr>
        <p:blipFill>
          <a:blip r:embed="rId6">
            <a:alphaModFix/>
          </a:blip>
          <a:stretch>
            <a:fillRect/>
          </a:stretch>
        </p:blipFill>
        <p:spPr>
          <a:xfrm>
            <a:off x="152400" y="3231975"/>
            <a:ext cx="3854001" cy="1752950"/>
          </a:xfrm>
          <a:prstGeom prst="rect">
            <a:avLst/>
          </a:prstGeom>
          <a:noFill/>
          <a:ln>
            <a:noFill/>
          </a:ln>
        </p:spPr>
      </p:pic>
      <p:sp>
        <p:nvSpPr>
          <p:cNvPr id="383" name="Google Shape;383;p53"/>
          <p:cNvSpPr txBox="1"/>
          <p:nvPr/>
        </p:nvSpPr>
        <p:spPr>
          <a:xfrm>
            <a:off x="4351650" y="4095050"/>
            <a:ext cx="45537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200">
                <a:solidFill>
                  <a:schemeClr val="dk2"/>
                </a:solidFill>
              </a:rPr>
              <a:t>Ideally to be tested or put in operation in 2026 or to be assumed baseline from Run 4 and step back during intensity ramp-up in 2023 at marginal cost compared to be limited in high production years.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Optics options cycle</a:t>
            </a:r>
            <a:endParaRPr/>
          </a:p>
        </p:txBody>
      </p:sp>
      <p:sp>
        <p:nvSpPr>
          <p:cNvPr id="389" name="Google Shape;389;p54"/>
          <p:cNvSpPr txBox="1"/>
          <p:nvPr/>
        </p:nvSpPr>
        <p:spPr>
          <a:xfrm>
            <a:off x="178575" y="3229488"/>
            <a:ext cx="1213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Collapse</a:t>
            </a:r>
            <a:endParaRPr sz="1200">
              <a:solidFill>
                <a:schemeClr val="dk2"/>
              </a:solidFill>
            </a:endParaRPr>
          </a:p>
        </p:txBody>
      </p:sp>
      <p:sp>
        <p:nvSpPr>
          <p:cNvPr id="390" name="Google Shape;390;p54"/>
          <p:cNvSpPr/>
          <p:nvPr/>
        </p:nvSpPr>
        <p:spPr>
          <a:xfrm>
            <a:off x="4333600" y="15628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391" name="Google Shape;391;p54"/>
          <p:cNvSpPr txBox="1"/>
          <p:nvPr/>
        </p:nvSpPr>
        <p:spPr>
          <a:xfrm>
            <a:off x="290050" y="1614850"/>
            <a:ext cx="1126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Injection</a:t>
            </a:r>
            <a:endParaRPr sz="1200">
              <a:solidFill>
                <a:schemeClr val="dk2"/>
              </a:solidFill>
            </a:endParaRPr>
          </a:p>
        </p:txBody>
      </p:sp>
      <p:sp>
        <p:nvSpPr>
          <p:cNvPr id="392" name="Google Shape;392;p54"/>
          <p:cNvSpPr txBox="1"/>
          <p:nvPr/>
        </p:nvSpPr>
        <p:spPr>
          <a:xfrm>
            <a:off x="114975" y="3877025"/>
            <a:ext cx="127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Start of levelling</a:t>
            </a:r>
            <a:endParaRPr sz="1200">
              <a:solidFill>
                <a:schemeClr val="dk2"/>
              </a:solidFill>
            </a:endParaRPr>
          </a:p>
        </p:txBody>
      </p:sp>
      <p:sp>
        <p:nvSpPr>
          <p:cNvPr id="393" name="Google Shape;393;p54"/>
          <p:cNvSpPr txBox="1"/>
          <p:nvPr/>
        </p:nvSpPr>
        <p:spPr>
          <a:xfrm>
            <a:off x="178575" y="4545725"/>
            <a:ext cx="1213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End levelling</a:t>
            </a:r>
            <a:endParaRPr sz="1200">
              <a:solidFill>
                <a:schemeClr val="dk2"/>
              </a:solidFill>
            </a:endParaRPr>
          </a:p>
        </p:txBody>
      </p:sp>
      <p:sp>
        <p:nvSpPr>
          <p:cNvPr id="394" name="Google Shape;394;p54"/>
          <p:cNvSpPr/>
          <p:nvPr/>
        </p:nvSpPr>
        <p:spPr>
          <a:xfrm>
            <a:off x="4333600" y="2658450"/>
            <a:ext cx="962100" cy="4365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395" name="Google Shape;395;p54"/>
          <p:cNvSpPr/>
          <p:nvPr/>
        </p:nvSpPr>
        <p:spPr>
          <a:xfrm>
            <a:off x="4333600" y="3906550"/>
            <a:ext cx="9621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64 cm</a:t>
            </a:r>
            <a:endParaRPr sz="1200">
              <a:solidFill>
                <a:schemeClr val="dk2"/>
              </a:solidFill>
            </a:endParaRPr>
          </a:p>
          <a:p>
            <a:pPr indent="0" lvl="0" marL="0" rtl="0" algn="l">
              <a:spcBef>
                <a:spcPts val="0"/>
              </a:spcBef>
              <a:spcAft>
                <a:spcPts val="0"/>
              </a:spcAft>
              <a:buNone/>
            </a:pPr>
            <a:r>
              <a:rPr lang="en" sz="1200">
                <a:solidFill>
                  <a:schemeClr val="dk2"/>
                </a:solidFill>
              </a:rPr>
              <a:t>ATS = 1</a:t>
            </a:r>
            <a:endParaRPr sz="1200">
              <a:solidFill>
                <a:schemeClr val="dk2"/>
              </a:solidFill>
            </a:endParaRPr>
          </a:p>
        </p:txBody>
      </p:sp>
      <p:sp>
        <p:nvSpPr>
          <p:cNvPr id="396" name="Google Shape;396;p54"/>
          <p:cNvSpPr/>
          <p:nvPr/>
        </p:nvSpPr>
        <p:spPr>
          <a:xfrm>
            <a:off x="4333600" y="4591575"/>
            <a:ext cx="9621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15 cm</a:t>
            </a:r>
            <a:endParaRPr sz="1200">
              <a:solidFill>
                <a:schemeClr val="dk2"/>
              </a:solidFill>
            </a:endParaRPr>
          </a:p>
          <a:p>
            <a:pPr indent="0" lvl="0" marL="0" rtl="0" algn="l">
              <a:spcBef>
                <a:spcPts val="0"/>
              </a:spcBef>
              <a:spcAft>
                <a:spcPts val="0"/>
              </a:spcAft>
              <a:buNone/>
            </a:pPr>
            <a:r>
              <a:rPr lang="en" sz="1200">
                <a:solidFill>
                  <a:schemeClr val="dk2"/>
                </a:solidFill>
              </a:rPr>
              <a:t>ATS = 3.3  </a:t>
            </a:r>
            <a:endParaRPr sz="1200"/>
          </a:p>
        </p:txBody>
      </p:sp>
      <p:sp>
        <p:nvSpPr>
          <p:cNvPr id="397" name="Google Shape;397;p54"/>
          <p:cNvSpPr txBox="1"/>
          <p:nvPr/>
        </p:nvSpPr>
        <p:spPr>
          <a:xfrm>
            <a:off x="4163900" y="1059450"/>
            <a:ext cx="1430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HL Baseline</a:t>
            </a:r>
            <a:endParaRPr sz="1800">
              <a:solidFill>
                <a:schemeClr val="dk2"/>
              </a:solidFill>
            </a:endParaRPr>
          </a:p>
        </p:txBody>
      </p:sp>
      <p:sp>
        <p:nvSpPr>
          <p:cNvPr id="398" name="Google Shape;398;p54"/>
          <p:cNvSpPr txBox="1"/>
          <p:nvPr/>
        </p:nvSpPr>
        <p:spPr>
          <a:xfrm>
            <a:off x="1455600" y="1153150"/>
            <a:ext cx="112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2024</a:t>
            </a:r>
            <a:endParaRPr sz="1800">
              <a:solidFill>
                <a:schemeClr val="dk2"/>
              </a:solidFill>
            </a:endParaRPr>
          </a:p>
        </p:txBody>
      </p:sp>
      <p:sp>
        <p:nvSpPr>
          <p:cNvPr id="399" name="Google Shape;399;p54"/>
          <p:cNvSpPr/>
          <p:nvPr/>
        </p:nvSpPr>
        <p:spPr>
          <a:xfrm>
            <a:off x="1416250" y="16148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10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400" name="Google Shape;400;p54"/>
          <p:cNvSpPr/>
          <p:nvPr/>
        </p:nvSpPr>
        <p:spPr>
          <a:xfrm>
            <a:off x="1392075" y="3284250"/>
            <a:ext cx="9621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401" name="Google Shape;401;p54"/>
          <p:cNvSpPr/>
          <p:nvPr/>
        </p:nvSpPr>
        <p:spPr>
          <a:xfrm>
            <a:off x="1370175" y="4558500"/>
            <a:ext cx="10059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30 cm</a:t>
            </a:r>
            <a:endParaRPr sz="1200">
              <a:solidFill>
                <a:schemeClr val="dk2"/>
              </a:solidFill>
            </a:endParaRPr>
          </a:p>
          <a:p>
            <a:pPr indent="0" lvl="0" marL="0" rtl="0" algn="l">
              <a:spcBef>
                <a:spcPts val="0"/>
              </a:spcBef>
              <a:spcAft>
                <a:spcPts val="0"/>
              </a:spcAft>
              <a:buNone/>
            </a:pPr>
            <a:r>
              <a:rPr lang="en" sz="1200">
                <a:solidFill>
                  <a:schemeClr val="dk2"/>
                </a:solidFill>
              </a:rPr>
              <a:t>ATS = 2  </a:t>
            </a:r>
            <a:endParaRPr sz="1200"/>
          </a:p>
        </p:txBody>
      </p:sp>
      <p:sp>
        <p:nvSpPr>
          <p:cNvPr id="402" name="Google Shape;402;p54"/>
          <p:cNvSpPr txBox="1"/>
          <p:nvPr/>
        </p:nvSpPr>
        <p:spPr>
          <a:xfrm>
            <a:off x="222250" y="2581975"/>
            <a:ext cx="1261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End of ramp</a:t>
            </a:r>
            <a:endParaRPr sz="1200">
              <a:solidFill>
                <a:schemeClr val="dk2"/>
              </a:solidFill>
            </a:endParaRPr>
          </a:p>
        </p:txBody>
      </p:sp>
      <p:sp>
        <p:nvSpPr>
          <p:cNvPr id="403" name="Google Shape;403;p54"/>
          <p:cNvSpPr/>
          <p:nvPr/>
        </p:nvSpPr>
        <p:spPr>
          <a:xfrm>
            <a:off x="1416250" y="2633250"/>
            <a:ext cx="962100" cy="461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404" name="Google Shape;404;p54"/>
          <p:cNvSpPr txBox="1"/>
          <p:nvPr/>
        </p:nvSpPr>
        <p:spPr>
          <a:xfrm>
            <a:off x="2593425" y="1153138"/>
            <a:ext cx="112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2025</a:t>
            </a:r>
            <a:endParaRPr sz="1800">
              <a:solidFill>
                <a:schemeClr val="dk2"/>
              </a:solidFill>
            </a:endParaRPr>
          </a:p>
        </p:txBody>
      </p:sp>
      <p:sp>
        <p:nvSpPr>
          <p:cNvPr id="405" name="Google Shape;405;p54"/>
          <p:cNvSpPr/>
          <p:nvPr/>
        </p:nvSpPr>
        <p:spPr>
          <a:xfrm>
            <a:off x="2549625" y="4558500"/>
            <a:ext cx="1324200" cy="31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60/18 cm</a:t>
            </a:r>
            <a:endParaRPr sz="1200">
              <a:solidFill>
                <a:schemeClr val="dk2"/>
              </a:solidFill>
            </a:endParaRPr>
          </a:p>
          <a:p>
            <a:pPr indent="0" lvl="0" marL="0" rtl="0" algn="l">
              <a:spcBef>
                <a:spcPts val="0"/>
              </a:spcBef>
              <a:spcAft>
                <a:spcPts val="0"/>
              </a:spcAft>
              <a:buNone/>
            </a:pPr>
            <a:r>
              <a:rPr lang="en" sz="1200">
                <a:solidFill>
                  <a:schemeClr val="dk2"/>
                </a:solidFill>
              </a:rPr>
              <a:t>ATS =1/3.3  </a:t>
            </a:r>
            <a:endParaRPr sz="1200"/>
          </a:p>
        </p:txBody>
      </p:sp>
      <p:sp>
        <p:nvSpPr>
          <p:cNvPr id="406" name="Google Shape;406;p54"/>
          <p:cNvSpPr/>
          <p:nvPr/>
        </p:nvSpPr>
        <p:spPr>
          <a:xfrm>
            <a:off x="1392075" y="3927603"/>
            <a:ext cx="9621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1.2 m</a:t>
            </a:r>
            <a:endParaRPr sz="1200">
              <a:solidFill>
                <a:schemeClr val="dk2"/>
              </a:solidFill>
            </a:endParaRPr>
          </a:p>
          <a:p>
            <a:pPr indent="0" lvl="0" marL="0" rtl="0" algn="l">
              <a:spcBef>
                <a:spcPts val="0"/>
              </a:spcBef>
              <a:spcAft>
                <a:spcPts val="0"/>
              </a:spcAft>
              <a:buNone/>
            </a:pPr>
            <a:r>
              <a:rPr lang="en" sz="1200">
                <a:solidFill>
                  <a:schemeClr val="dk2"/>
                </a:solidFill>
              </a:rPr>
              <a:t>ATS = 0.5 </a:t>
            </a:r>
            <a:endParaRPr sz="1200"/>
          </a:p>
        </p:txBody>
      </p:sp>
      <p:sp>
        <p:nvSpPr>
          <p:cNvPr id="407" name="Google Shape;407;p54"/>
          <p:cNvSpPr/>
          <p:nvPr/>
        </p:nvSpPr>
        <p:spPr>
          <a:xfrm>
            <a:off x="4333600" y="3299600"/>
            <a:ext cx="962100" cy="402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408" name="Google Shape;408;p54"/>
          <p:cNvSpPr txBox="1"/>
          <p:nvPr/>
        </p:nvSpPr>
        <p:spPr>
          <a:xfrm>
            <a:off x="5982375" y="1101150"/>
            <a:ext cx="2170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 Optics  options</a:t>
            </a:r>
            <a:endParaRPr sz="1800">
              <a:solidFill>
                <a:schemeClr val="dk2"/>
              </a:solidFill>
            </a:endParaRPr>
          </a:p>
        </p:txBody>
      </p:sp>
      <p:sp>
        <p:nvSpPr>
          <p:cNvPr id="409" name="Google Shape;409;p54"/>
          <p:cNvSpPr txBox="1"/>
          <p:nvPr/>
        </p:nvSpPr>
        <p:spPr>
          <a:xfrm>
            <a:off x="290050" y="4896175"/>
            <a:ext cx="2998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rPr>
              <a:t>IR1/5 only: Q change, LHCb rotation not shown </a:t>
            </a:r>
            <a:endParaRPr sz="1000">
              <a:solidFill>
                <a:schemeClr val="dk2"/>
              </a:solidFill>
            </a:endParaRPr>
          </a:p>
        </p:txBody>
      </p:sp>
      <p:sp>
        <p:nvSpPr>
          <p:cNvPr id="410" name="Google Shape;410;p54"/>
          <p:cNvSpPr/>
          <p:nvPr/>
        </p:nvSpPr>
        <p:spPr>
          <a:xfrm>
            <a:off x="6055200" y="2658450"/>
            <a:ext cx="1277100" cy="4365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0.7/2.8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411" name="Google Shape;411;p54"/>
          <p:cNvSpPr/>
          <p:nvPr/>
        </p:nvSpPr>
        <p:spPr>
          <a:xfrm>
            <a:off x="5961150" y="3250650"/>
            <a:ext cx="1465200" cy="4365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0.7/2.8 m</a:t>
            </a:r>
            <a:endParaRPr sz="1200">
              <a:solidFill>
                <a:schemeClr val="dk2"/>
              </a:solidFill>
            </a:endParaRPr>
          </a:p>
          <a:p>
            <a:pPr indent="0" lvl="0" marL="0" rtl="0" algn="l">
              <a:spcBef>
                <a:spcPts val="0"/>
              </a:spcBef>
              <a:spcAft>
                <a:spcPts val="0"/>
              </a:spcAft>
              <a:buNone/>
            </a:pPr>
            <a:r>
              <a:rPr lang="en" sz="1200">
                <a:solidFill>
                  <a:schemeClr val="dk2"/>
                </a:solidFill>
              </a:rPr>
              <a:t>ATS = 1 </a:t>
            </a:r>
            <a:endParaRPr sz="1200"/>
          </a:p>
        </p:txBody>
      </p:sp>
      <p:sp>
        <p:nvSpPr>
          <p:cNvPr id="412" name="Google Shape;412;p54"/>
          <p:cNvSpPr/>
          <p:nvPr/>
        </p:nvSpPr>
        <p:spPr>
          <a:xfrm>
            <a:off x="6055200" y="4591575"/>
            <a:ext cx="12771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18/8 m</a:t>
            </a:r>
            <a:endParaRPr sz="1200">
              <a:solidFill>
                <a:schemeClr val="dk2"/>
              </a:solidFill>
            </a:endParaRPr>
          </a:p>
          <a:p>
            <a:pPr indent="0" lvl="0" marL="0" rtl="0" algn="l">
              <a:spcBef>
                <a:spcPts val="0"/>
              </a:spcBef>
              <a:spcAft>
                <a:spcPts val="0"/>
              </a:spcAft>
              <a:buNone/>
            </a:pPr>
            <a:r>
              <a:rPr lang="en" sz="1200">
                <a:solidFill>
                  <a:schemeClr val="dk2"/>
                </a:solidFill>
              </a:rPr>
              <a:t>ATS = 2.7/6.3 </a:t>
            </a:r>
            <a:endParaRPr sz="1200"/>
          </a:p>
        </p:txBody>
      </p:sp>
      <p:cxnSp>
        <p:nvCxnSpPr>
          <p:cNvPr id="413" name="Google Shape;413;p54"/>
          <p:cNvCxnSpPr>
            <a:stCxn id="399" idx="2"/>
            <a:endCxn id="403" idx="0"/>
          </p:cNvCxnSpPr>
          <p:nvPr/>
        </p:nvCxnSpPr>
        <p:spPr>
          <a:xfrm>
            <a:off x="1897300" y="2076550"/>
            <a:ext cx="0" cy="556800"/>
          </a:xfrm>
          <a:prstGeom prst="straightConnector1">
            <a:avLst/>
          </a:prstGeom>
          <a:noFill/>
          <a:ln cap="flat" cmpd="sng" w="9525">
            <a:solidFill>
              <a:schemeClr val="dk2"/>
            </a:solidFill>
            <a:prstDash val="solid"/>
            <a:round/>
            <a:headEnd len="med" w="med" type="none"/>
            <a:tailEnd len="med" w="med" type="triangle"/>
          </a:ln>
        </p:spPr>
      </p:cxnSp>
      <p:cxnSp>
        <p:nvCxnSpPr>
          <p:cNvPr id="414" name="Google Shape;414;p54"/>
          <p:cNvCxnSpPr>
            <a:stCxn id="403" idx="2"/>
            <a:endCxn id="400" idx="0"/>
          </p:cNvCxnSpPr>
          <p:nvPr/>
        </p:nvCxnSpPr>
        <p:spPr>
          <a:xfrm flipH="1">
            <a:off x="1873000" y="3094950"/>
            <a:ext cx="24300" cy="189300"/>
          </a:xfrm>
          <a:prstGeom prst="straightConnector1">
            <a:avLst/>
          </a:prstGeom>
          <a:noFill/>
          <a:ln cap="flat" cmpd="sng" w="9525">
            <a:solidFill>
              <a:schemeClr val="dk2"/>
            </a:solidFill>
            <a:prstDash val="solid"/>
            <a:round/>
            <a:headEnd len="med" w="med" type="none"/>
            <a:tailEnd len="med" w="med" type="triangle"/>
          </a:ln>
        </p:spPr>
      </p:cxnSp>
      <p:cxnSp>
        <p:nvCxnSpPr>
          <p:cNvPr id="415" name="Google Shape;415;p54"/>
          <p:cNvCxnSpPr>
            <a:stCxn id="400" idx="2"/>
            <a:endCxn id="406" idx="0"/>
          </p:cNvCxnSpPr>
          <p:nvPr/>
        </p:nvCxnSpPr>
        <p:spPr>
          <a:xfrm>
            <a:off x="1873125" y="3603150"/>
            <a:ext cx="0" cy="324600"/>
          </a:xfrm>
          <a:prstGeom prst="straightConnector1">
            <a:avLst/>
          </a:prstGeom>
          <a:noFill/>
          <a:ln cap="flat" cmpd="sng" w="9525">
            <a:solidFill>
              <a:schemeClr val="dk2"/>
            </a:solidFill>
            <a:prstDash val="solid"/>
            <a:round/>
            <a:headEnd len="med" w="med" type="none"/>
            <a:tailEnd len="med" w="med" type="triangle"/>
          </a:ln>
        </p:spPr>
      </p:cxnSp>
      <p:cxnSp>
        <p:nvCxnSpPr>
          <p:cNvPr id="416" name="Google Shape;416;p54"/>
          <p:cNvCxnSpPr>
            <a:stCxn id="406" idx="2"/>
            <a:endCxn id="401" idx="0"/>
          </p:cNvCxnSpPr>
          <p:nvPr/>
        </p:nvCxnSpPr>
        <p:spPr>
          <a:xfrm>
            <a:off x="1873125" y="4296903"/>
            <a:ext cx="0" cy="261600"/>
          </a:xfrm>
          <a:prstGeom prst="straightConnector1">
            <a:avLst/>
          </a:prstGeom>
          <a:noFill/>
          <a:ln cap="flat" cmpd="sng" w="9525">
            <a:solidFill>
              <a:schemeClr val="dk2"/>
            </a:solidFill>
            <a:prstDash val="solid"/>
            <a:round/>
            <a:headEnd len="med" w="med" type="none"/>
            <a:tailEnd len="med" w="med" type="triangle"/>
          </a:ln>
        </p:spPr>
      </p:cxnSp>
      <p:cxnSp>
        <p:nvCxnSpPr>
          <p:cNvPr id="417" name="Google Shape;417;p54"/>
          <p:cNvCxnSpPr>
            <a:stCxn id="406" idx="2"/>
            <a:endCxn id="405" idx="0"/>
          </p:cNvCxnSpPr>
          <p:nvPr/>
        </p:nvCxnSpPr>
        <p:spPr>
          <a:xfrm flipH="1" rot="-5400000">
            <a:off x="2411625" y="3758403"/>
            <a:ext cx="261600" cy="13386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418" name="Google Shape;418;p54"/>
          <p:cNvCxnSpPr>
            <a:stCxn id="390" idx="2"/>
            <a:endCxn id="394" idx="0"/>
          </p:cNvCxnSpPr>
          <p:nvPr/>
        </p:nvCxnSpPr>
        <p:spPr>
          <a:xfrm>
            <a:off x="4814650" y="2024550"/>
            <a:ext cx="0" cy="633900"/>
          </a:xfrm>
          <a:prstGeom prst="straightConnector1">
            <a:avLst/>
          </a:prstGeom>
          <a:noFill/>
          <a:ln cap="flat" cmpd="sng" w="9525">
            <a:solidFill>
              <a:schemeClr val="dk2"/>
            </a:solidFill>
            <a:prstDash val="solid"/>
            <a:round/>
            <a:headEnd len="med" w="med" type="none"/>
            <a:tailEnd len="med" w="med" type="triangle"/>
          </a:ln>
        </p:spPr>
      </p:cxnSp>
      <p:cxnSp>
        <p:nvCxnSpPr>
          <p:cNvPr id="419" name="Google Shape;419;p54"/>
          <p:cNvCxnSpPr>
            <a:stCxn id="394" idx="2"/>
            <a:endCxn id="407" idx="0"/>
          </p:cNvCxnSpPr>
          <p:nvPr/>
        </p:nvCxnSpPr>
        <p:spPr>
          <a:xfrm>
            <a:off x="4814650" y="3094950"/>
            <a:ext cx="0" cy="204600"/>
          </a:xfrm>
          <a:prstGeom prst="straightConnector1">
            <a:avLst/>
          </a:prstGeom>
          <a:noFill/>
          <a:ln cap="flat" cmpd="sng" w="9525">
            <a:solidFill>
              <a:schemeClr val="dk2"/>
            </a:solidFill>
            <a:prstDash val="solid"/>
            <a:round/>
            <a:headEnd len="med" w="med" type="none"/>
            <a:tailEnd len="med" w="med" type="triangle"/>
          </a:ln>
        </p:spPr>
      </p:cxnSp>
      <p:cxnSp>
        <p:nvCxnSpPr>
          <p:cNvPr id="420" name="Google Shape;420;p54"/>
          <p:cNvCxnSpPr/>
          <p:nvPr/>
        </p:nvCxnSpPr>
        <p:spPr>
          <a:xfrm>
            <a:off x="4814650" y="3701900"/>
            <a:ext cx="0" cy="204600"/>
          </a:xfrm>
          <a:prstGeom prst="straightConnector1">
            <a:avLst/>
          </a:prstGeom>
          <a:noFill/>
          <a:ln cap="flat" cmpd="sng" w="9525">
            <a:solidFill>
              <a:schemeClr val="dk2"/>
            </a:solidFill>
            <a:prstDash val="solid"/>
            <a:round/>
            <a:headEnd len="med" w="med" type="none"/>
            <a:tailEnd len="med" w="med" type="triangle"/>
          </a:ln>
        </p:spPr>
      </p:cxnSp>
      <p:cxnSp>
        <p:nvCxnSpPr>
          <p:cNvPr id="421" name="Google Shape;421;p54"/>
          <p:cNvCxnSpPr>
            <a:stCxn id="395" idx="2"/>
          </p:cNvCxnSpPr>
          <p:nvPr/>
        </p:nvCxnSpPr>
        <p:spPr>
          <a:xfrm>
            <a:off x="4814650" y="4275850"/>
            <a:ext cx="3600" cy="304500"/>
          </a:xfrm>
          <a:prstGeom prst="straightConnector1">
            <a:avLst/>
          </a:prstGeom>
          <a:noFill/>
          <a:ln cap="flat" cmpd="sng" w="9525">
            <a:solidFill>
              <a:schemeClr val="dk2"/>
            </a:solidFill>
            <a:prstDash val="solid"/>
            <a:round/>
            <a:headEnd len="med" w="med" type="none"/>
            <a:tailEnd len="med" w="med" type="triangle"/>
          </a:ln>
        </p:spPr>
      </p:cxnSp>
      <p:cxnSp>
        <p:nvCxnSpPr>
          <p:cNvPr id="422" name="Google Shape;422;p54"/>
          <p:cNvCxnSpPr>
            <a:stCxn id="390" idx="2"/>
            <a:endCxn id="410" idx="0"/>
          </p:cNvCxnSpPr>
          <p:nvPr/>
        </p:nvCxnSpPr>
        <p:spPr>
          <a:xfrm flipH="1" rot="-5400000">
            <a:off x="5437300" y="1401900"/>
            <a:ext cx="633900" cy="1879200"/>
          </a:xfrm>
          <a:prstGeom prst="bentConnector3">
            <a:avLst>
              <a:gd fmla="val 50000" name="adj1"/>
            </a:avLst>
          </a:prstGeom>
          <a:noFill/>
          <a:ln cap="flat" cmpd="sng" w="9525">
            <a:solidFill>
              <a:schemeClr val="dk2"/>
            </a:solidFill>
            <a:prstDash val="dash"/>
            <a:round/>
            <a:headEnd len="med" w="med" type="none"/>
            <a:tailEnd len="med" w="med" type="triangle"/>
          </a:ln>
        </p:spPr>
      </p:cxnSp>
      <p:sp>
        <p:nvSpPr>
          <p:cNvPr id="423" name="Google Shape;423;p54"/>
          <p:cNvSpPr txBox="1"/>
          <p:nvPr/>
        </p:nvSpPr>
        <p:spPr>
          <a:xfrm>
            <a:off x="5381300" y="1624350"/>
            <a:ext cx="1021200" cy="3387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e-cloud phase</a:t>
            </a:r>
            <a:endParaRPr sz="1000">
              <a:solidFill>
                <a:srgbClr val="595959"/>
              </a:solidFill>
            </a:endParaRPr>
          </a:p>
        </p:txBody>
      </p:sp>
      <p:sp>
        <p:nvSpPr>
          <p:cNvPr id="424" name="Google Shape;424;p54"/>
          <p:cNvSpPr txBox="1"/>
          <p:nvPr/>
        </p:nvSpPr>
        <p:spPr>
          <a:xfrm>
            <a:off x="5003925" y="2064450"/>
            <a:ext cx="1213500" cy="4926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low impedance</a:t>
            </a:r>
            <a:endParaRPr sz="1000">
              <a:solidFill>
                <a:srgbClr val="595959"/>
              </a:solidFill>
            </a:endParaRPr>
          </a:p>
          <a:p>
            <a:pPr indent="0" lvl="0" marL="0" rtl="0" algn="l">
              <a:spcBef>
                <a:spcPts val="0"/>
              </a:spcBef>
              <a:spcAft>
                <a:spcPts val="0"/>
              </a:spcAft>
              <a:buNone/>
            </a:pPr>
            <a:r>
              <a:rPr lang="en" sz="1000">
                <a:solidFill>
                  <a:srgbClr val="595959"/>
                </a:solidFill>
              </a:rPr>
              <a:t>IR7(3) ramp</a:t>
            </a:r>
            <a:endParaRPr sz="1000">
              <a:solidFill>
                <a:srgbClr val="595959"/>
              </a:solidFill>
            </a:endParaRPr>
          </a:p>
        </p:txBody>
      </p:sp>
      <p:sp>
        <p:nvSpPr>
          <p:cNvPr id="425" name="Google Shape;425;p54"/>
          <p:cNvSpPr txBox="1"/>
          <p:nvPr/>
        </p:nvSpPr>
        <p:spPr>
          <a:xfrm>
            <a:off x="7444925" y="2304775"/>
            <a:ext cx="1213500" cy="6465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Flat for CC impedance and noise mitigation</a:t>
            </a:r>
            <a:endParaRPr sz="1000">
              <a:solidFill>
                <a:srgbClr val="595959"/>
              </a:solidFill>
            </a:endParaRPr>
          </a:p>
        </p:txBody>
      </p:sp>
      <p:sp>
        <p:nvSpPr>
          <p:cNvPr id="426" name="Google Shape;426;p54"/>
          <p:cNvSpPr/>
          <p:nvPr/>
        </p:nvSpPr>
        <p:spPr>
          <a:xfrm>
            <a:off x="5858825" y="3910050"/>
            <a:ext cx="1644600" cy="3693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rPr>
              <a:t>β* = 60(30)/18(8) cm</a:t>
            </a:r>
            <a:endParaRPr sz="1200">
              <a:solidFill>
                <a:schemeClr val="dk2"/>
              </a:solidFill>
            </a:endParaRPr>
          </a:p>
          <a:p>
            <a:pPr indent="0" lvl="0" marL="0" rtl="0" algn="l">
              <a:spcBef>
                <a:spcPts val="0"/>
              </a:spcBef>
              <a:spcAft>
                <a:spcPts val="0"/>
              </a:spcAft>
              <a:buNone/>
            </a:pPr>
            <a:r>
              <a:rPr lang="en" sz="1200">
                <a:solidFill>
                  <a:schemeClr val="dk2"/>
                </a:solidFill>
              </a:rPr>
              <a:t>ATS = 0.9</a:t>
            </a:r>
            <a:r>
              <a:rPr lang="en" sz="1200">
                <a:solidFill>
                  <a:schemeClr val="dk2"/>
                </a:solidFill>
              </a:rPr>
              <a:t>/2</a:t>
            </a:r>
            <a:r>
              <a:rPr lang="en" sz="1200">
                <a:solidFill>
                  <a:schemeClr val="dk2"/>
                </a:solidFill>
              </a:rPr>
              <a:t>.7 </a:t>
            </a:r>
            <a:endParaRPr sz="1200"/>
          </a:p>
        </p:txBody>
      </p:sp>
      <p:sp>
        <p:nvSpPr>
          <p:cNvPr id="427" name="Google Shape;427;p54"/>
          <p:cNvSpPr txBox="1"/>
          <p:nvPr/>
        </p:nvSpPr>
        <p:spPr>
          <a:xfrm>
            <a:off x="7503475" y="3844900"/>
            <a:ext cx="1213500" cy="4926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Flat with no CC for performance</a:t>
            </a:r>
            <a:endParaRPr sz="1000">
              <a:solidFill>
                <a:srgbClr val="595959"/>
              </a:solidFill>
            </a:endParaRPr>
          </a:p>
        </p:txBody>
      </p:sp>
      <p:cxnSp>
        <p:nvCxnSpPr>
          <p:cNvPr id="428" name="Google Shape;428;p54"/>
          <p:cNvCxnSpPr>
            <a:endCxn id="412" idx="0"/>
          </p:cNvCxnSpPr>
          <p:nvPr/>
        </p:nvCxnSpPr>
        <p:spPr>
          <a:xfrm>
            <a:off x="4836750" y="4386375"/>
            <a:ext cx="1857000" cy="205200"/>
          </a:xfrm>
          <a:prstGeom prst="bentConnector2">
            <a:avLst/>
          </a:prstGeom>
          <a:noFill/>
          <a:ln cap="flat" cmpd="sng" w="9525">
            <a:solidFill>
              <a:schemeClr val="dk2"/>
            </a:solidFill>
            <a:prstDash val="dash"/>
            <a:round/>
            <a:headEnd len="med" w="med" type="none"/>
            <a:tailEnd len="med" w="med" type="triangle"/>
          </a:ln>
        </p:spPr>
      </p:cxnSp>
      <p:sp>
        <p:nvSpPr>
          <p:cNvPr id="429" name="Google Shape;429;p54"/>
          <p:cNvSpPr txBox="1"/>
          <p:nvPr/>
        </p:nvSpPr>
        <p:spPr>
          <a:xfrm>
            <a:off x="7403350" y="4529925"/>
            <a:ext cx="1213500" cy="4926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Flat with CC for performance</a:t>
            </a:r>
            <a:endParaRPr sz="1000">
              <a:solidFill>
                <a:srgbClr val="595959"/>
              </a:solidFill>
            </a:endParaRPr>
          </a:p>
        </p:txBody>
      </p:sp>
      <p:cxnSp>
        <p:nvCxnSpPr>
          <p:cNvPr id="430" name="Google Shape;430;p54"/>
          <p:cNvCxnSpPr>
            <a:stCxn id="410" idx="2"/>
            <a:endCxn id="411" idx="0"/>
          </p:cNvCxnSpPr>
          <p:nvPr/>
        </p:nvCxnSpPr>
        <p:spPr>
          <a:xfrm>
            <a:off x="6693750" y="3094950"/>
            <a:ext cx="0" cy="155700"/>
          </a:xfrm>
          <a:prstGeom prst="straightConnector1">
            <a:avLst/>
          </a:prstGeom>
          <a:noFill/>
          <a:ln cap="flat" cmpd="sng" w="9525">
            <a:solidFill>
              <a:schemeClr val="dk2"/>
            </a:solidFill>
            <a:prstDash val="solid"/>
            <a:round/>
            <a:headEnd len="med" w="med" type="none"/>
            <a:tailEnd len="med" w="med" type="triangle"/>
          </a:ln>
        </p:spPr>
      </p:cxnSp>
      <p:cxnSp>
        <p:nvCxnSpPr>
          <p:cNvPr id="431" name="Google Shape;431;p54"/>
          <p:cNvCxnSpPr>
            <a:stCxn id="411" idx="2"/>
            <a:endCxn id="426" idx="0"/>
          </p:cNvCxnSpPr>
          <p:nvPr/>
        </p:nvCxnSpPr>
        <p:spPr>
          <a:xfrm flipH="1">
            <a:off x="6681150" y="3687150"/>
            <a:ext cx="12600" cy="222900"/>
          </a:xfrm>
          <a:prstGeom prst="straightConnector1">
            <a:avLst/>
          </a:prstGeom>
          <a:noFill/>
          <a:ln cap="flat" cmpd="sng" w="9525">
            <a:solidFill>
              <a:schemeClr val="dk2"/>
            </a:solidFill>
            <a:prstDash val="solid"/>
            <a:round/>
            <a:headEnd len="med" w="med" type="none"/>
            <a:tailEnd len="med" w="med" type="triangle"/>
          </a:ln>
        </p:spPr>
      </p:cxnSp>
      <p:cxnSp>
        <p:nvCxnSpPr>
          <p:cNvPr id="432" name="Google Shape;432;p54"/>
          <p:cNvCxnSpPr>
            <a:stCxn id="426" idx="2"/>
            <a:endCxn id="412" idx="0"/>
          </p:cNvCxnSpPr>
          <p:nvPr/>
        </p:nvCxnSpPr>
        <p:spPr>
          <a:xfrm>
            <a:off x="6681125" y="4279350"/>
            <a:ext cx="12600" cy="3123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Beyond nominal: IR4 Optics</a:t>
            </a:r>
            <a:endParaRPr/>
          </a:p>
        </p:txBody>
      </p:sp>
      <p:sp>
        <p:nvSpPr>
          <p:cNvPr id="438" name="Google Shape;438;p55"/>
          <p:cNvSpPr txBox="1"/>
          <p:nvPr>
            <p:ph idx="1" type="body"/>
          </p:nvPr>
        </p:nvSpPr>
        <p:spPr>
          <a:xfrm>
            <a:off x="311700" y="1152475"/>
            <a:ext cx="5360100" cy="1865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200">
                <a:solidFill>
                  <a:schemeClr val="dk1"/>
                </a:solidFill>
              </a:rPr>
              <a:t>IR4 optics for HL was studied and optimized for e-lens and BI around 2019.</a:t>
            </a:r>
            <a:endParaRPr sz="1200">
              <a:solidFill>
                <a:schemeClr val="dk1"/>
              </a:solidFill>
            </a:endParaRPr>
          </a:p>
          <a:p>
            <a:pPr indent="0" lvl="0" marL="0" rtl="0" algn="l">
              <a:spcBef>
                <a:spcPts val="1200"/>
              </a:spcBef>
              <a:spcAft>
                <a:spcPts val="0"/>
              </a:spcAft>
              <a:buClr>
                <a:schemeClr val="dk1"/>
              </a:buClr>
              <a:buSzPts val="1100"/>
              <a:buFont typeface="Arial"/>
              <a:buNone/>
            </a:pPr>
            <a:r>
              <a:rPr lang="en" sz="1200"/>
              <a:t>There is still additional optics flexibility.</a:t>
            </a:r>
            <a:endParaRPr sz="1200"/>
          </a:p>
          <a:p>
            <a:pPr indent="0" lvl="0" marL="0" rtl="0" algn="l">
              <a:spcBef>
                <a:spcPts val="0"/>
              </a:spcBef>
              <a:spcAft>
                <a:spcPts val="0"/>
              </a:spcAft>
              <a:buClr>
                <a:schemeClr val="dk1"/>
              </a:buClr>
              <a:buSzPts val="1100"/>
              <a:buFont typeface="Arial"/>
              <a:buNone/>
            </a:pPr>
            <a:r>
              <a:rPr lang="en" sz="1200"/>
              <a:t>Currently, is used to control the long-range phase advance constraints, in combinations with the MQTs in the arcs.</a:t>
            </a:r>
            <a:endParaRPr sz="1200"/>
          </a:p>
          <a:p>
            <a:pPr indent="0" lvl="0" marL="0" rtl="0" algn="l">
              <a:spcBef>
                <a:spcPts val="0"/>
              </a:spcBef>
              <a:spcAft>
                <a:spcPts val="0"/>
              </a:spcAft>
              <a:buClr>
                <a:schemeClr val="dk1"/>
              </a:buClr>
              <a:buSzPts val="1100"/>
              <a:buFont typeface="Arial"/>
              <a:buNone/>
            </a:pPr>
            <a:r>
              <a:t/>
            </a:r>
            <a:endParaRPr sz="1200"/>
          </a:p>
          <a:p>
            <a:pPr indent="0" lvl="0" marL="0" rtl="0" algn="l">
              <a:spcBef>
                <a:spcPts val="0"/>
              </a:spcBef>
              <a:spcAft>
                <a:spcPts val="0"/>
              </a:spcAft>
              <a:buNone/>
            </a:pPr>
            <a:r>
              <a:rPr lang="en" sz="1200"/>
              <a:t>However, could also be used to further optimize the optics, in particular, if we allow changes of optics conditions at the IP to increase beta function at to improve SNR (e.g. BSRT, coronagraph)</a:t>
            </a:r>
            <a:endParaRPr sz="1200"/>
          </a:p>
        </p:txBody>
      </p:sp>
      <p:pic>
        <p:nvPicPr>
          <p:cNvPr id="439" name="Google Shape;439;p55"/>
          <p:cNvPicPr preferRelativeResize="0"/>
          <p:nvPr/>
        </p:nvPicPr>
        <p:blipFill rotWithShape="1">
          <a:blip r:embed="rId3">
            <a:alphaModFix/>
          </a:blip>
          <a:srcRect b="0" l="0" r="0" t="0"/>
          <a:stretch/>
        </p:blipFill>
        <p:spPr>
          <a:xfrm>
            <a:off x="5826267" y="536312"/>
            <a:ext cx="2770629" cy="2077970"/>
          </a:xfrm>
          <a:prstGeom prst="rect">
            <a:avLst/>
          </a:prstGeom>
          <a:noFill/>
          <a:ln>
            <a:noFill/>
          </a:ln>
        </p:spPr>
      </p:pic>
      <p:pic>
        <p:nvPicPr>
          <p:cNvPr id="440" name="Google Shape;440;p55"/>
          <p:cNvPicPr preferRelativeResize="0"/>
          <p:nvPr/>
        </p:nvPicPr>
        <p:blipFill rotWithShape="1">
          <a:blip r:embed="rId4">
            <a:alphaModFix/>
          </a:blip>
          <a:srcRect b="0" l="0" r="0" t="0"/>
          <a:stretch/>
        </p:blipFill>
        <p:spPr>
          <a:xfrm>
            <a:off x="5852927" y="2549279"/>
            <a:ext cx="2772000" cy="2079000"/>
          </a:xfrm>
          <a:prstGeom prst="rect">
            <a:avLst/>
          </a:prstGeom>
          <a:noFill/>
          <a:ln>
            <a:noFill/>
          </a:ln>
        </p:spPr>
      </p:pic>
      <p:sp>
        <p:nvSpPr>
          <p:cNvPr id="441" name="Google Shape;441;p55"/>
          <p:cNvSpPr/>
          <p:nvPr/>
        </p:nvSpPr>
        <p:spPr>
          <a:xfrm>
            <a:off x="7027175" y="1561600"/>
            <a:ext cx="97500" cy="112200"/>
          </a:xfrm>
          <a:prstGeom prst="ellipse">
            <a:avLst/>
          </a:prstGeom>
          <a:noFill/>
          <a:ln cap="flat" cmpd="sng" w="9525">
            <a:solidFill>
              <a:srgbClr val="E46E0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2" name="Google Shape;442;p55"/>
          <p:cNvSpPr/>
          <p:nvPr/>
        </p:nvSpPr>
        <p:spPr>
          <a:xfrm>
            <a:off x="7162825" y="3513150"/>
            <a:ext cx="97500" cy="112200"/>
          </a:xfrm>
          <a:prstGeom prst="ellipse">
            <a:avLst/>
          </a:prstGeom>
          <a:noFill/>
          <a:ln cap="flat" cmpd="sng" w="9525">
            <a:solidFill>
              <a:srgbClr val="E46E0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43" name="Google Shape;443;p55"/>
          <p:cNvCxnSpPr>
            <a:stCxn id="441" idx="6"/>
            <a:endCxn id="444" idx="1"/>
          </p:cNvCxnSpPr>
          <p:nvPr/>
        </p:nvCxnSpPr>
        <p:spPr>
          <a:xfrm>
            <a:off x="7124675" y="1617700"/>
            <a:ext cx="1288500" cy="543300"/>
          </a:xfrm>
          <a:prstGeom prst="straightConnector1">
            <a:avLst/>
          </a:prstGeom>
          <a:noFill/>
          <a:ln cap="flat" cmpd="sng" w="9525">
            <a:solidFill>
              <a:srgbClr val="E46E04"/>
            </a:solidFill>
            <a:prstDash val="solid"/>
            <a:round/>
            <a:headEnd len="med" w="med" type="none"/>
            <a:tailEnd len="med" w="med" type="triangle"/>
          </a:ln>
        </p:spPr>
      </p:cxnSp>
      <p:cxnSp>
        <p:nvCxnSpPr>
          <p:cNvPr id="445" name="Google Shape;445;p55"/>
          <p:cNvCxnSpPr>
            <a:stCxn id="442" idx="7"/>
            <a:endCxn id="444" idx="1"/>
          </p:cNvCxnSpPr>
          <p:nvPr/>
        </p:nvCxnSpPr>
        <p:spPr>
          <a:xfrm flipH="1" rot="10800000">
            <a:off x="7246046" y="2160981"/>
            <a:ext cx="1167000" cy="1368600"/>
          </a:xfrm>
          <a:prstGeom prst="straightConnector1">
            <a:avLst/>
          </a:prstGeom>
          <a:noFill/>
          <a:ln cap="flat" cmpd="sng" w="9525">
            <a:solidFill>
              <a:srgbClr val="E46E04"/>
            </a:solidFill>
            <a:prstDash val="solid"/>
            <a:round/>
            <a:headEnd len="med" w="med" type="none"/>
            <a:tailEnd len="med" w="med" type="triangle"/>
          </a:ln>
        </p:spPr>
      </p:cxnSp>
      <p:sp>
        <p:nvSpPr>
          <p:cNvPr id="444" name="Google Shape;444;p55"/>
          <p:cNvSpPr txBox="1"/>
          <p:nvPr/>
        </p:nvSpPr>
        <p:spPr>
          <a:xfrm>
            <a:off x="8413075" y="1976400"/>
            <a:ext cx="953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595959"/>
                </a:solidFill>
              </a:rPr>
              <a:t>e-lens</a:t>
            </a:r>
            <a:endParaRPr sz="1200">
              <a:solidFill>
                <a:srgbClr val="595959"/>
              </a:solidFill>
            </a:endParaRPr>
          </a:p>
        </p:txBody>
      </p:sp>
      <p:pic>
        <p:nvPicPr>
          <p:cNvPr id="446" name="Google Shape;446;p55"/>
          <p:cNvPicPr preferRelativeResize="0"/>
          <p:nvPr/>
        </p:nvPicPr>
        <p:blipFill rotWithShape="1">
          <a:blip r:embed="rId5">
            <a:alphaModFix/>
          </a:blip>
          <a:srcRect b="0" l="0" r="0" t="0"/>
          <a:stretch/>
        </p:blipFill>
        <p:spPr>
          <a:xfrm>
            <a:off x="408352" y="3093374"/>
            <a:ext cx="2095875" cy="1571900"/>
          </a:xfrm>
          <a:prstGeom prst="rect">
            <a:avLst/>
          </a:prstGeom>
          <a:noFill/>
          <a:ln>
            <a:noFill/>
          </a:ln>
        </p:spPr>
      </p:pic>
      <p:pic>
        <p:nvPicPr>
          <p:cNvPr id="447" name="Google Shape;447;p55"/>
          <p:cNvPicPr preferRelativeResize="0"/>
          <p:nvPr/>
        </p:nvPicPr>
        <p:blipFill rotWithShape="1">
          <a:blip r:embed="rId6">
            <a:alphaModFix/>
          </a:blip>
          <a:srcRect b="0" l="0" r="0" t="0"/>
          <a:stretch/>
        </p:blipFill>
        <p:spPr>
          <a:xfrm>
            <a:off x="2504224" y="2966025"/>
            <a:ext cx="2216325" cy="1662250"/>
          </a:xfrm>
          <a:prstGeom prst="rect">
            <a:avLst/>
          </a:prstGeom>
          <a:noFill/>
          <a:ln>
            <a:noFill/>
          </a:ln>
        </p:spPr>
      </p:pic>
      <p:sp>
        <p:nvSpPr>
          <p:cNvPr id="448" name="Google Shape;448;p55"/>
          <p:cNvSpPr txBox="1"/>
          <p:nvPr/>
        </p:nvSpPr>
        <p:spPr>
          <a:xfrm>
            <a:off x="4442125" y="4524225"/>
            <a:ext cx="41337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2"/>
                </a:solidFill>
              </a:rPr>
              <a:t>Principle tested in MD in 2024 showed no issues.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pic>
        <p:nvPicPr>
          <p:cNvPr id="453" name="Google Shape;453;p56"/>
          <p:cNvPicPr preferRelativeResize="0"/>
          <p:nvPr/>
        </p:nvPicPr>
        <p:blipFill>
          <a:blip r:embed="rId3">
            <a:alphaModFix/>
          </a:blip>
          <a:stretch>
            <a:fillRect/>
          </a:stretch>
        </p:blipFill>
        <p:spPr>
          <a:xfrm>
            <a:off x="152400" y="152400"/>
            <a:ext cx="8662292" cy="483870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pic>
        <p:nvPicPr>
          <p:cNvPr id="458" name="Google Shape;458;p57"/>
          <p:cNvPicPr preferRelativeResize="0"/>
          <p:nvPr/>
        </p:nvPicPr>
        <p:blipFill>
          <a:blip r:embed="rId3">
            <a:alphaModFix/>
          </a:blip>
          <a:stretch>
            <a:fillRect/>
          </a:stretch>
        </p:blipFill>
        <p:spPr>
          <a:xfrm>
            <a:off x="152400" y="152400"/>
            <a:ext cx="8662292" cy="4838702"/>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Conclusion</a:t>
            </a:r>
            <a:endParaRPr/>
          </a:p>
        </p:txBody>
      </p:sp>
      <p:sp>
        <p:nvSpPr>
          <p:cNvPr id="464" name="Google Shape;464;p5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HL-LHC performance </a:t>
            </a:r>
            <a:r>
              <a:rPr lang="en"/>
              <a:t>is</a:t>
            </a:r>
            <a:r>
              <a:rPr lang="en"/>
              <a:t> enabled by increased level-luminosity, bunch </a:t>
            </a:r>
            <a:r>
              <a:rPr lang="en"/>
              <a:t>population, larger beam density (beta*) and overlap (CC).</a:t>
            </a:r>
            <a:endParaRPr/>
          </a:p>
          <a:p>
            <a:pPr indent="0" lvl="0" marL="0" rtl="0" algn="l">
              <a:spcBef>
                <a:spcPts val="1200"/>
              </a:spcBef>
              <a:spcAft>
                <a:spcPts val="0"/>
              </a:spcAft>
              <a:buNone/>
            </a:pPr>
            <a:r>
              <a:rPr lang="en"/>
              <a:t>LHC has not yet demonstrated 2.2 1011 ppb with 2760 bunches: key to make steps to this parameters in 2024.</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59"/>
          <p:cNvSpPr txBox="1"/>
          <p:nvPr>
            <p:ph type="title"/>
          </p:nvPr>
        </p:nvSpPr>
        <p:spPr>
          <a:xfrm>
            <a:off x="311700" y="277947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Back-up</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6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pic>
        <p:nvPicPr>
          <p:cNvPr id="475" name="Google Shape;475;p60"/>
          <p:cNvPicPr preferRelativeResize="0"/>
          <p:nvPr/>
        </p:nvPicPr>
        <p:blipFill>
          <a:blip r:embed="rId3">
            <a:alphaModFix/>
          </a:blip>
          <a:stretch>
            <a:fillRect/>
          </a:stretch>
        </p:blipFill>
        <p:spPr>
          <a:xfrm>
            <a:off x="3187100" y="1530448"/>
            <a:ext cx="2488817" cy="1347025"/>
          </a:xfrm>
          <a:prstGeom prst="rect">
            <a:avLst/>
          </a:prstGeom>
          <a:noFill/>
          <a:ln>
            <a:noFill/>
          </a:ln>
        </p:spPr>
      </p:pic>
      <p:sp>
        <p:nvSpPr>
          <p:cNvPr id="476" name="Google Shape;476;p60"/>
          <p:cNvSpPr txBox="1"/>
          <p:nvPr/>
        </p:nvSpPr>
        <p:spPr>
          <a:xfrm>
            <a:off x="4283850" y="1043238"/>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2031</a:t>
            </a:r>
            <a:endParaRPr sz="1800">
              <a:solidFill>
                <a:schemeClr val="dk2"/>
              </a:solidFill>
            </a:endParaRPr>
          </a:p>
        </p:txBody>
      </p:sp>
      <p:pic>
        <p:nvPicPr>
          <p:cNvPr id="477" name="Google Shape;477;p60"/>
          <p:cNvPicPr preferRelativeResize="0"/>
          <p:nvPr/>
        </p:nvPicPr>
        <p:blipFill>
          <a:blip r:embed="rId4">
            <a:alphaModFix/>
          </a:blip>
          <a:stretch>
            <a:fillRect/>
          </a:stretch>
        </p:blipFill>
        <p:spPr>
          <a:xfrm>
            <a:off x="6113600" y="1486574"/>
            <a:ext cx="2220527" cy="1281975"/>
          </a:xfrm>
          <a:prstGeom prst="rect">
            <a:avLst/>
          </a:prstGeom>
          <a:noFill/>
          <a:ln>
            <a:noFill/>
          </a:ln>
        </p:spPr>
      </p:pic>
      <p:sp>
        <p:nvSpPr>
          <p:cNvPr id="478" name="Google Shape;478;p60"/>
          <p:cNvSpPr txBox="1"/>
          <p:nvPr/>
        </p:nvSpPr>
        <p:spPr>
          <a:xfrm>
            <a:off x="7363375" y="1251738"/>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2032</a:t>
            </a:r>
            <a:endParaRPr sz="1800">
              <a:solidFill>
                <a:schemeClr val="dk2"/>
              </a:solidFill>
            </a:endParaRPr>
          </a:p>
        </p:txBody>
      </p:sp>
      <p:pic>
        <p:nvPicPr>
          <p:cNvPr id="479" name="Google Shape;479;p60"/>
          <p:cNvPicPr preferRelativeResize="0"/>
          <p:nvPr/>
        </p:nvPicPr>
        <p:blipFill>
          <a:blip r:embed="rId5">
            <a:alphaModFix/>
          </a:blip>
          <a:stretch>
            <a:fillRect/>
          </a:stretch>
        </p:blipFill>
        <p:spPr>
          <a:xfrm>
            <a:off x="6008200" y="3487174"/>
            <a:ext cx="2720076" cy="1487026"/>
          </a:xfrm>
          <a:prstGeom prst="rect">
            <a:avLst/>
          </a:prstGeom>
          <a:noFill/>
          <a:ln>
            <a:noFill/>
          </a:ln>
        </p:spPr>
      </p:pic>
      <p:sp>
        <p:nvSpPr>
          <p:cNvPr id="480" name="Google Shape;480;p60"/>
          <p:cNvSpPr txBox="1"/>
          <p:nvPr/>
        </p:nvSpPr>
        <p:spPr>
          <a:xfrm>
            <a:off x="6648275" y="3119113"/>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2041</a:t>
            </a:r>
            <a:endParaRPr sz="1800">
              <a:solidFill>
                <a:schemeClr val="dk2"/>
              </a:solidFill>
            </a:endParaRPr>
          </a:p>
        </p:txBody>
      </p:sp>
      <p:pic>
        <p:nvPicPr>
          <p:cNvPr id="481" name="Google Shape;481;p60"/>
          <p:cNvPicPr preferRelativeResize="0"/>
          <p:nvPr/>
        </p:nvPicPr>
        <p:blipFill>
          <a:blip r:embed="rId6">
            <a:alphaModFix/>
          </a:blip>
          <a:stretch>
            <a:fillRect/>
          </a:stretch>
        </p:blipFill>
        <p:spPr>
          <a:xfrm>
            <a:off x="3474789" y="3066047"/>
            <a:ext cx="2019991" cy="1961227"/>
          </a:xfrm>
          <a:prstGeom prst="rect">
            <a:avLst/>
          </a:prstGeom>
          <a:noFill/>
          <a:ln>
            <a:noFill/>
          </a:ln>
        </p:spPr>
      </p:pic>
      <p:sp>
        <p:nvSpPr>
          <p:cNvPr id="482" name="Google Shape;482;p60"/>
          <p:cNvSpPr txBox="1"/>
          <p:nvPr/>
        </p:nvSpPr>
        <p:spPr>
          <a:xfrm>
            <a:off x="4216650" y="2833588"/>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2025</a:t>
            </a:r>
            <a:endParaRPr sz="1800">
              <a:solidFill>
                <a:schemeClr val="dk2"/>
              </a:solidFill>
            </a:endParaRPr>
          </a:p>
        </p:txBody>
      </p:sp>
      <p:pic>
        <p:nvPicPr>
          <p:cNvPr id="483" name="Google Shape;483;p60"/>
          <p:cNvPicPr preferRelativeResize="0"/>
          <p:nvPr/>
        </p:nvPicPr>
        <p:blipFill>
          <a:blip r:embed="rId7">
            <a:alphaModFix/>
          </a:blip>
          <a:stretch>
            <a:fillRect/>
          </a:stretch>
        </p:blipFill>
        <p:spPr>
          <a:xfrm>
            <a:off x="399067" y="1739824"/>
            <a:ext cx="2181052" cy="2070151"/>
          </a:xfrm>
          <a:prstGeom prst="rect">
            <a:avLst/>
          </a:prstGeom>
          <a:noFill/>
          <a:ln>
            <a:noFill/>
          </a:ln>
        </p:spPr>
      </p:pic>
      <p:sp>
        <p:nvSpPr>
          <p:cNvPr id="484" name="Google Shape;484;p60"/>
          <p:cNvSpPr txBox="1"/>
          <p:nvPr/>
        </p:nvSpPr>
        <p:spPr>
          <a:xfrm>
            <a:off x="1134250" y="1390613"/>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2024</a:t>
            </a:r>
            <a:endParaRPr sz="1800">
              <a:solidFill>
                <a:schemeClr val="dk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6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Protected aperture</a:t>
            </a:r>
            <a:endParaRPr/>
          </a:p>
        </p:txBody>
      </p:sp>
      <p:graphicFrame>
        <p:nvGraphicFramePr>
          <p:cNvPr id="490" name="Google Shape;490;p61"/>
          <p:cNvGraphicFramePr/>
          <p:nvPr/>
        </p:nvGraphicFramePr>
        <p:xfrm>
          <a:off x="3635193" y="1017730"/>
          <a:ext cx="3000000" cy="3000000"/>
        </p:xfrm>
        <a:graphic>
          <a:graphicData uri="http://schemas.openxmlformats.org/drawingml/2006/table">
            <a:tbl>
              <a:tblPr bandRow="1" firstRow="1">
                <a:noFill/>
                <a:tableStyleId>{70B29F7C-F501-4762-B244-6103BC53B58B}</a:tableStyleId>
              </a:tblPr>
              <a:tblGrid>
                <a:gridCol w="1072075"/>
                <a:gridCol w="1132525"/>
                <a:gridCol w="1595125"/>
                <a:gridCol w="1397375"/>
              </a:tblGrid>
              <a:tr h="117950">
                <a:tc>
                  <a:txBody>
                    <a:bodyPr/>
                    <a:lstStyle/>
                    <a:p>
                      <a:pPr indent="0" lvl="0" marL="0" marR="0" rtl="0" algn="l">
                        <a:spcBef>
                          <a:spcPts val="0"/>
                        </a:spcBef>
                        <a:spcAft>
                          <a:spcPts val="0"/>
                        </a:spcAft>
                        <a:buNone/>
                      </a:pPr>
                      <a:r>
                        <a:rPr lang="en" sz="1000" u="none" cap="none" strike="noStrike"/>
                        <a:t>Δµ</a:t>
                      </a:r>
                      <a:r>
                        <a:rPr baseline="-25000" lang="en" sz="1000" u="none" cap="none" strike="noStrike"/>
                        <a:t>x</a:t>
                      </a:r>
                      <a:r>
                        <a:rPr lang="en" sz="1000" u="none" cap="none" strike="noStrike"/>
                        <a:t> MKD-TCT</a:t>
                      </a:r>
                      <a:endParaRPr sz="1000"/>
                    </a:p>
                    <a:p>
                      <a:pPr indent="0" lvl="0" marL="0" marR="0" rtl="0" algn="l">
                        <a:spcBef>
                          <a:spcPts val="0"/>
                        </a:spcBef>
                        <a:spcAft>
                          <a:spcPts val="0"/>
                        </a:spcAft>
                        <a:buNone/>
                      </a:pPr>
                      <a:r>
                        <a:rPr lang="en" sz="1000"/>
                        <a:t>[°]</a:t>
                      </a:r>
                      <a:endParaRPr baseline="-25000" sz="1000"/>
                    </a:p>
                  </a:txBody>
                  <a:tcPr marT="34300" marB="34300" marR="68575" marL="68575"/>
                </a:tc>
                <a:tc>
                  <a:txBody>
                    <a:bodyPr/>
                    <a:lstStyle/>
                    <a:p>
                      <a:pPr indent="0" lvl="0" marL="0" marR="0" rtl="0" algn="l">
                        <a:spcBef>
                          <a:spcPts val="0"/>
                        </a:spcBef>
                        <a:spcAft>
                          <a:spcPts val="0"/>
                        </a:spcAft>
                        <a:buNone/>
                      </a:pPr>
                      <a:r>
                        <a:rPr lang="en" sz="1000"/>
                        <a:t>H. Ap. W [1]</a:t>
                      </a:r>
                      <a:endParaRPr sz="1000"/>
                    </a:p>
                    <a:p>
                      <a:pPr indent="0" lvl="0" marL="0" marR="0" rtl="0" algn="l">
                        <a:spcBef>
                          <a:spcPts val="0"/>
                        </a:spcBef>
                        <a:spcAft>
                          <a:spcPts val="0"/>
                        </a:spcAft>
                        <a:buNone/>
                      </a:pPr>
                      <a:r>
                        <a:rPr lang="en" sz="1000"/>
                        <a:t>[σ@2.5µm]</a:t>
                      </a:r>
                      <a:endParaRPr sz="1000"/>
                    </a:p>
                  </a:txBody>
                  <a:tcPr marT="34300" marB="34300" marR="68575" marL="68575"/>
                </a:tc>
                <a:tc>
                  <a:txBody>
                    <a:bodyPr/>
                    <a:lstStyle/>
                    <a:p>
                      <a:pPr indent="0" lvl="0" marL="0" marR="0" rtl="0" algn="l">
                        <a:spcBef>
                          <a:spcPts val="0"/>
                        </a:spcBef>
                        <a:spcAft>
                          <a:spcPts val="0"/>
                        </a:spcAft>
                        <a:buNone/>
                      </a:pPr>
                      <a:r>
                        <a:rPr lang="en" sz="1000"/>
                        <a:t>H. Ap.</a:t>
                      </a:r>
                      <a:r>
                        <a:rPr lang="en" sz="1000"/>
                        <a:t> CuCD [2]</a:t>
                      </a:r>
                      <a:endParaRPr sz="1000"/>
                    </a:p>
                    <a:p>
                      <a:pPr indent="0" lvl="0" marL="0" marR="0" rtl="0" algn="l">
                        <a:spcBef>
                          <a:spcPts val="0"/>
                        </a:spcBef>
                        <a:spcAft>
                          <a:spcPts val="0"/>
                        </a:spcAft>
                        <a:buNone/>
                      </a:pPr>
                      <a:r>
                        <a:rPr lang="en" sz="1000"/>
                        <a:t>[σ@2.5µm]</a:t>
                      </a:r>
                      <a:endParaRPr sz="1000"/>
                    </a:p>
                  </a:txBody>
                  <a:tcPr marT="34300" marB="34300" marR="68575" marL="68575"/>
                </a:tc>
                <a:tc>
                  <a:txBody>
                    <a:bodyPr/>
                    <a:lstStyle/>
                    <a:p>
                      <a:pPr indent="0" lvl="0" marL="0" rtl="0" algn="l">
                        <a:spcBef>
                          <a:spcPts val="0"/>
                        </a:spcBef>
                        <a:spcAft>
                          <a:spcPts val="0"/>
                        </a:spcAft>
                        <a:buNone/>
                      </a:pPr>
                      <a:r>
                        <a:rPr lang="en" sz="1000"/>
                        <a:t>H. Ap. W Relaxed</a:t>
                      </a:r>
                      <a:endParaRPr sz="1000"/>
                    </a:p>
                    <a:p>
                      <a:pPr indent="0" lvl="0" marL="0" rtl="0" algn="l">
                        <a:spcBef>
                          <a:spcPts val="0"/>
                        </a:spcBef>
                        <a:spcAft>
                          <a:spcPts val="0"/>
                        </a:spcAft>
                        <a:buNone/>
                      </a:pPr>
                      <a:r>
                        <a:rPr lang="en" sz="1000"/>
                        <a:t>[σ@2.5µm]</a:t>
                      </a:r>
                      <a:endParaRPr sz="1000"/>
                    </a:p>
                  </a:txBody>
                  <a:tcPr marT="34300" marB="34300" marR="68575" marL="68575">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0-20</a:t>
                      </a:r>
                      <a:endParaRPr sz="1000"/>
                    </a:p>
                  </a:txBody>
                  <a:tcPr marT="34300" marB="34300" marR="68575" marL="68575"/>
                </a:tc>
                <a:tc>
                  <a:txBody>
                    <a:bodyPr/>
                    <a:lstStyle/>
                    <a:p>
                      <a:pPr indent="0" lvl="0" marL="0" marR="0" rtl="0" algn="l">
                        <a:spcBef>
                          <a:spcPts val="0"/>
                        </a:spcBef>
                        <a:spcAft>
                          <a:spcPts val="0"/>
                        </a:spcAft>
                        <a:buNone/>
                      </a:pPr>
                      <a:r>
                        <a:rPr lang="en" sz="1000"/>
                        <a:t>11.2</a:t>
                      </a:r>
                      <a:endParaRPr sz="1000"/>
                    </a:p>
                  </a:txBody>
                  <a:tcPr marT="34300" marB="34300" marR="68575" marL="68575"/>
                </a:tc>
                <a:tc>
                  <a:txBody>
                    <a:bodyPr/>
                    <a:lstStyle/>
                    <a:p>
                      <a:pPr indent="0" lvl="0" marL="0" marR="0" rtl="0" algn="l">
                        <a:spcBef>
                          <a:spcPts val="0"/>
                        </a:spcBef>
                        <a:spcAft>
                          <a:spcPts val="0"/>
                        </a:spcAft>
                        <a:buNone/>
                      </a:pPr>
                      <a:r>
                        <a:rPr lang="en" sz="1000"/>
                        <a:t>11.2</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12.2</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30</a:t>
                      </a:r>
                      <a:endParaRPr sz="1000"/>
                    </a:p>
                  </a:txBody>
                  <a:tcPr marT="34300" marB="34300" marR="68575" marL="68575"/>
                </a:tc>
                <a:tc>
                  <a:txBody>
                    <a:bodyPr/>
                    <a:lstStyle/>
                    <a:p>
                      <a:pPr indent="0" lvl="0" marL="0" marR="0" rtl="0" algn="l">
                        <a:spcBef>
                          <a:spcPts val="0"/>
                        </a:spcBef>
                        <a:spcAft>
                          <a:spcPts val="0"/>
                        </a:spcAft>
                        <a:buNone/>
                      </a:pPr>
                      <a:r>
                        <a:rPr lang="en" sz="1000"/>
                        <a:t>11.9</a:t>
                      </a:r>
                      <a:endParaRPr sz="1000"/>
                    </a:p>
                  </a:txBody>
                  <a:tcPr marT="34300" marB="34300" marR="68575" marL="68575"/>
                </a:tc>
                <a:tc>
                  <a:txBody>
                    <a:bodyPr/>
                    <a:lstStyle/>
                    <a:p>
                      <a:pPr indent="0" lvl="0" marL="0" marR="0" rtl="0" algn="l">
                        <a:spcBef>
                          <a:spcPts val="0"/>
                        </a:spcBef>
                        <a:spcAft>
                          <a:spcPts val="0"/>
                        </a:spcAft>
                        <a:buNone/>
                      </a:pPr>
                      <a:r>
                        <a:rPr lang="en" sz="1000"/>
                        <a:t>11.2</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12.9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40</a:t>
                      </a:r>
                      <a:endParaRPr sz="1000"/>
                    </a:p>
                  </a:txBody>
                  <a:tcPr marT="34300" marB="34300" marR="68575" marL="68575"/>
                </a:tc>
                <a:tc>
                  <a:txBody>
                    <a:bodyPr/>
                    <a:lstStyle/>
                    <a:p>
                      <a:pPr indent="0" lvl="0" marL="0" marR="0" rtl="0" algn="l">
                        <a:spcBef>
                          <a:spcPts val="0"/>
                        </a:spcBef>
                        <a:spcAft>
                          <a:spcPts val="0"/>
                        </a:spcAft>
                        <a:buNone/>
                      </a:pPr>
                      <a:r>
                        <a:rPr lang="en" sz="1000"/>
                        <a:t>12.9</a:t>
                      </a:r>
                      <a:endParaRPr sz="1000"/>
                    </a:p>
                  </a:txBody>
                  <a:tcPr marT="34300" marB="34300" marR="68575" marL="68575"/>
                </a:tc>
                <a:tc>
                  <a:txBody>
                    <a:bodyPr/>
                    <a:lstStyle/>
                    <a:p>
                      <a:pPr indent="0" lvl="0" marL="0" marR="0" rtl="0" algn="l">
                        <a:spcBef>
                          <a:spcPts val="0"/>
                        </a:spcBef>
                        <a:spcAft>
                          <a:spcPts val="0"/>
                        </a:spcAft>
                        <a:buNone/>
                      </a:pPr>
                      <a:r>
                        <a:rPr lang="en" sz="1000"/>
                        <a:t>11.9</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13.9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50</a:t>
                      </a:r>
                      <a:endParaRPr sz="1000"/>
                    </a:p>
                  </a:txBody>
                  <a:tcPr marT="34300" marB="34300" marR="68575" marL="68575"/>
                </a:tc>
                <a:tc>
                  <a:txBody>
                    <a:bodyPr/>
                    <a:lstStyle/>
                    <a:p>
                      <a:pPr indent="0" lvl="0" marL="0" marR="0" rtl="0" algn="l">
                        <a:spcBef>
                          <a:spcPts val="0"/>
                        </a:spcBef>
                        <a:spcAft>
                          <a:spcPts val="0"/>
                        </a:spcAft>
                        <a:buNone/>
                      </a:pPr>
                      <a:r>
                        <a:rPr lang="en" sz="1000"/>
                        <a:t>13.8</a:t>
                      </a:r>
                      <a:endParaRPr sz="1000"/>
                    </a:p>
                  </a:txBody>
                  <a:tcPr marT="34300" marB="34300" marR="68575" marL="68575"/>
                </a:tc>
                <a:tc>
                  <a:txBody>
                    <a:bodyPr/>
                    <a:lstStyle/>
                    <a:p>
                      <a:pPr indent="0" lvl="0" marL="0" marR="0" rtl="0" algn="l">
                        <a:spcBef>
                          <a:spcPts val="0"/>
                        </a:spcBef>
                        <a:spcAft>
                          <a:spcPts val="0"/>
                        </a:spcAft>
                        <a:buNone/>
                      </a:pPr>
                      <a:r>
                        <a:rPr lang="en" sz="1000"/>
                        <a:t>12.8</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14.8</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60</a:t>
                      </a:r>
                      <a:endParaRPr sz="1000"/>
                    </a:p>
                  </a:txBody>
                  <a:tcPr marT="34300" marB="34300" marR="68575" marL="68575"/>
                </a:tc>
                <a:tc>
                  <a:txBody>
                    <a:bodyPr/>
                    <a:lstStyle/>
                    <a:p>
                      <a:pPr indent="0" lvl="0" marL="0" marR="0" rtl="0" algn="l">
                        <a:spcBef>
                          <a:spcPts val="0"/>
                        </a:spcBef>
                        <a:spcAft>
                          <a:spcPts val="0"/>
                        </a:spcAft>
                        <a:buNone/>
                      </a:pPr>
                      <a:r>
                        <a:rPr lang="en" sz="1000"/>
                        <a:t>14.5</a:t>
                      </a:r>
                      <a:endParaRPr sz="1000"/>
                    </a:p>
                  </a:txBody>
                  <a:tcPr marT="34300" marB="34300" marR="68575" marL="68575"/>
                </a:tc>
                <a:tc>
                  <a:txBody>
                    <a:bodyPr/>
                    <a:lstStyle/>
                    <a:p>
                      <a:pPr indent="0" lvl="0" marL="0" marR="0" rtl="0" algn="l">
                        <a:spcBef>
                          <a:spcPts val="0"/>
                        </a:spcBef>
                        <a:spcAft>
                          <a:spcPts val="0"/>
                        </a:spcAft>
                        <a:buNone/>
                      </a:pPr>
                      <a:r>
                        <a:rPr lang="en" sz="1000"/>
                        <a:t>13.6</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15.5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70</a:t>
                      </a:r>
                      <a:endParaRPr sz="1000"/>
                    </a:p>
                  </a:txBody>
                  <a:tcPr marT="34300" marB="34300" marR="68575" marL="68575"/>
                </a:tc>
                <a:tc>
                  <a:txBody>
                    <a:bodyPr/>
                    <a:lstStyle/>
                    <a:p>
                      <a:pPr indent="0" lvl="0" marL="0" marR="0" rtl="0" algn="l">
                        <a:spcBef>
                          <a:spcPts val="0"/>
                        </a:spcBef>
                        <a:spcAft>
                          <a:spcPts val="0"/>
                        </a:spcAft>
                        <a:buNone/>
                      </a:pPr>
                      <a:r>
                        <a:rPr lang="en" sz="1000"/>
                        <a:t>14.6</a:t>
                      </a:r>
                      <a:endParaRPr sz="1000"/>
                    </a:p>
                  </a:txBody>
                  <a:tcPr marT="34300" marB="34300" marR="68575" marL="68575"/>
                </a:tc>
                <a:tc>
                  <a:txBody>
                    <a:bodyPr/>
                    <a:lstStyle/>
                    <a:p>
                      <a:pPr indent="0" lvl="0" marL="0" marR="0" rtl="0" algn="l">
                        <a:spcBef>
                          <a:spcPts val="0"/>
                        </a:spcBef>
                        <a:spcAft>
                          <a:spcPts val="0"/>
                        </a:spcAft>
                        <a:buNone/>
                      </a:pPr>
                      <a:r>
                        <a:rPr lang="en" sz="1000"/>
                        <a:t>14.0</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15.6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69800">
                <a:tc>
                  <a:txBody>
                    <a:bodyPr/>
                    <a:lstStyle/>
                    <a:p>
                      <a:pPr indent="0" lvl="0" marL="0" marR="0" rtl="0" algn="l">
                        <a:spcBef>
                          <a:spcPts val="0"/>
                        </a:spcBef>
                        <a:spcAft>
                          <a:spcPts val="0"/>
                        </a:spcAft>
                        <a:buNone/>
                      </a:pPr>
                      <a:r>
                        <a:rPr lang="en" sz="1000"/>
                        <a:t>80-90</a:t>
                      </a:r>
                      <a:endParaRPr sz="1000"/>
                    </a:p>
                  </a:txBody>
                  <a:tcPr marT="34300" marB="34300" marR="68575" marL="68575"/>
                </a:tc>
                <a:tc>
                  <a:txBody>
                    <a:bodyPr/>
                    <a:lstStyle/>
                    <a:p>
                      <a:pPr indent="0" lvl="0" marL="0" marR="0" rtl="0" algn="l">
                        <a:spcBef>
                          <a:spcPts val="0"/>
                        </a:spcBef>
                        <a:spcAft>
                          <a:spcPts val="0"/>
                        </a:spcAft>
                        <a:buNone/>
                      </a:pPr>
                      <a:r>
                        <a:rPr lang="en" sz="1000"/>
                        <a:t>14.6</a:t>
                      </a:r>
                      <a:endParaRPr sz="1000"/>
                    </a:p>
                  </a:txBody>
                  <a:tcPr marT="34300" marB="34300" marR="68575" marL="68575"/>
                </a:tc>
                <a:tc>
                  <a:txBody>
                    <a:bodyPr/>
                    <a:lstStyle/>
                    <a:p>
                      <a:pPr indent="0" lvl="0" marL="0" marR="0" rtl="0" algn="l">
                        <a:spcBef>
                          <a:spcPts val="0"/>
                        </a:spcBef>
                        <a:spcAft>
                          <a:spcPts val="0"/>
                        </a:spcAft>
                        <a:buNone/>
                      </a:pPr>
                      <a:r>
                        <a:rPr lang="en" sz="1000"/>
                        <a:t>14.3</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15.6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graphicFrame>
        <p:nvGraphicFramePr>
          <p:cNvPr id="491" name="Google Shape;491;p61"/>
          <p:cNvGraphicFramePr/>
          <p:nvPr/>
        </p:nvGraphicFramePr>
        <p:xfrm>
          <a:off x="279143" y="1017733"/>
          <a:ext cx="3000000" cy="3000000"/>
        </p:xfrm>
        <a:graphic>
          <a:graphicData uri="http://schemas.openxmlformats.org/drawingml/2006/table">
            <a:tbl>
              <a:tblPr bandRow="1" firstRow="1">
                <a:noFill/>
                <a:tableStyleId>{70B29F7C-F501-4762-B244-6103BC53B58B}</a:tableStyleId>
              </a:tblPr>
              <a:tblGrid>
                <a:gridCol w="1548175"/>
                <a:gridCol w="733450"/>
                <a:gridCol w="867400"/>
              </a:tblGrid>
              <a:tr h="100000">
                <a:tc>
                  <a:txBody>
                    <a:bodyPr/>
                    <a:lstStyle/>
                    <a:p>
                      <a:pPr indent="0" lvl="0" marL="0" marR="0" rtl="0" algn="l">
                        <a:spcBef>
                          <a:spcPts val="0"/>
                        </a:spcBef>
                        <a:spcAft>
                          <a:spcPts val="0"/>
                        </a:spcAft>
                        <a:buNone/>
                      </a:pPr>
                      <a:r>
                        <a:rPr lang="en" sz="1000"/>
                        <a:t>Parameters</a:t>
                      </a:r>
                      <a:endParaRPr sz="1000"/>
                    </a:p>
                  </a:txBody>
                  <a:tcPr marT="34300" marB="34300" marR="68575" marL="68575"/>
                </a:tc>
                <a:tc>
                  <a:txBody>
                    <a:bodyPr/>
                    <a:lstStyle/>
                    <a:p>
                      <a:pPr indent="0" lvl="0" marL="0" marR="0" rtl="0" algn="l">
                        <a:spcBef>
                          <a:spcPts val="0"/>
                        </a:spcBef>
                        <a:spcAft>
                          <a:spcPts val="0"/>
                        </a:spcAft>
                        <a:buNone/>
                      </a:pPr>
                      <a:r>
                        <a:rPr lang="en" sz="1000"/>
                        <a:t>7 TeV</a:t>
                      </a:r>
                      <a:endParaRPr sz="1000"/>
                    </a:p>
                  </a:txBody>
                  <a:tcPr marT="34300" marB="34300" marR="68575" marL="68575"/>
                </a:tc>
                <a:tc>
                  <a:txBody>
                    <a:bodyPr/>
                    <a:lstStyle/>
                    <a:p>
                      <a:pPr indent="0" lvl="0" marL="0" marR="0" rtl="0" algn="l">
                        <a:spcBef>
                          <a:spcPts val="0"/>
                        </a:spcBef>
                        <a:spcAft>
                          <a:spcPts val="0"/>
                        </a:spcAft>
                        <a:buNone/>
                      </a:pPr>
                      <a:r>
                        <a:rPr lang="en" sz="1000"/>
                        <a:t>0.45 TeV</a:t>
                      </a:r>
                      <a:endParaRPr sz="1000"/>
                    </a:p>
                  </a:txBody>
                  <a:tcPr marT="34300" marB="34300" marR="68575" marL="68575"/>
                </a:tc>
              </a:tr>
              <a:tr h="100950">
                <a:tc>
                  <a:txBody>
                    <a:bodyPr/>
                    <a:lstStyle/>
                    <a:p>
                      <a:pPr indent="0" lvl="0" marL="0" marR="0" rtl="0" algn="l">
                        <a:spcBef>
                          <a:spcPts val="0"/>
                        </a:spcBef>
                        <a:spcAft>
                          <a:spcPts val="0"/>
                        </a:spcAft>
                        <a:buNone/>
                      </a:pPr>
                      <a:r>
                        <a:rPr lang="en" sz="1000"/>
                        <a:t>Min Ap. no TCT [</a:t>
                      </a:r>
                      <a:r>
                        <a:rPr lang="en" sz="1000"/>
                        <a:t>σ]</a:t>
                      </a:r>
                      <a:endParaRPr sz="1000"/>
                    </a:p>
                  </a:txBody>
                  <a:tcPr marT="34300" marB="34300" marR="68575" marL="68575"/>
                </a:tc>
                <a:tc>
                  <a:txBody>
                    <a:bodyPr/>
                    <a:lstStyle/>
                    <a:p>
                      <a:pPr indent="0" lvl="0" marL="0" marR="0" rtl="0" algn="ctr">
                        <a:spcBef>
                          <a:spcPts val="0"/>
                        </a:spcBef>
                        <a:spcAft>
                          <a:spcPts val="0"/>
                        </a:spcAft>
                        <a:buNone/>
                      </a:pPr>
                      <a:r>
                        <a:rPr lang="en" sz="1000"/>
                        <a:t>19.4</a:t>
                      </a:r>
                      <a:endParaRPr sz="1000"/>
                    </a:p>
                  </a:txBody>
                  <a:tcPr marT="34300" marB="34300" marR="68575" marL="68575"/>
                </a:tc>
                <a:tc>
                  <a:txBody>
                    <a:bodyPr/>
                    <a:lstStyle/>
                    <a:p>
                      <a:pPr indent="0" lvl="0" marL="0" marR="0" rtl="0" algn="l">
                        <a:spcBef>
                          <a:spcPts val="0"/>
                        </a:spcBef>
                        <a:spcAft>
                          <a:spcPts val="0"/>
                        </a:spcAft>
                        <a:buNone/>
                      </a:pPr>
                      <a:r>
                        <a:rPr lang="en" sz="1000"/>
                        <a:t>12.6</a:t>
                      </a:r>
                      <a:endParaRPr sz="1000"/>
                    </a:p>
                  </a:txBody>
                  <a:tcPr marT="34300" marB="34300" marR="68575" marL="68575"/>
                </a:tc>
              </a:tr>
              <a:tr h="116175">
                <a:tc>
                  <a:txBody>
                    <a:bodyPr/>
                    <a:lstStyle/>
                    <a:p>
                      <a:pPr indent="0" lvl="0" marL="0" marR="0" rtl="0" algn="l">
                        <a:spcBef>
                          <a:spcPts val="0"/>
                        </a:spcBef>
                        <a:spcAft>
                          <a:spcPts val="0"/>
                        </a:spcAft>
                        <a:buNone/>
                      </a:pPr>
                      <a:r>
                        <a:rPr lang="en" sz="1000"/>
                        <a:t>Min H. Ap. with TCT [</a:t>
                      </a:r>
                      <a:r>
                        <a:rPr lang="en" sz="1000"/>
                        <a:t>σ]</a:t>
                      </a:r>
                      <a:endParaRPr sz="1000"/>
                    </a:p>
                  </a:txBody>
                  <a:tcPr marT="34300" marB="34300" marR="68575" marL="68575"/>
                </a:tc>
                <a:tc>
                  <a:txBody>
                    <a:bodyPr/>
                    <a:lstStyle/>
                    <a:p>
                      <a:pPr indent="0" lvl="0" marL="0" marR="0" rtl="0" algn="ctr">
                        <a:spcBef>
                          <a:spcPts val="0"/>
                        </a:spcBef>
                        <a:spcAft>
                          <a:spcPts val="0"/>
                        </a:spcAft>
                        <a:buNone/>
                      </a:pPr>
                      <a:r>
                        <a:rPr lang="en" sz="1000"/>
                        <a:t>11.2-15.6</a:t>
                      </a:r>
                      <a:endParaRPr sz="1000"/>
                    </a:p>
                  </a:txBody>
                  <a:tcPr marT="34300" marB="34300" marR="68575" marL="68575"/>
                </a:tc>
                <a:tc>
                  <a:txBody>
                    <a:bodyPr/>
                    <a:lstStyle/>
                    <a:p>
                      <a:pPr indent="0" lvl="0" marL="0" marR="0" rtl="0" algn="l">
                        <a:spcBef>
                          <a:spcPts val="0"/>
                        </a:spcBef>
                        <a:spcAft>
                          <a:spcPts val="0"/>
                        </a:spcAft>
                        <a:buNone/>
                      </a:pPr>
                      <a:r>
                        <a:rPr lang="en" sz="1000"/>
                        <a:t>12.6</a:t>
                      </a:r>
                      <a:endParaRPr sz="1000"/>
                    </a:p>
                  </a:txBody>
                  <a:tcPr marT="34300" marB="34300" marR="68575" marL="68575"/>
                </a:tc>
              </a:tr>
              <a:tr h="100000">
                <a:tc>
                  <a:txBody>
                    <a:bodyPr/>
                    <a:lstStyle/>
                    <a:p>
                      <a:pPr indent="0" lvl="0" marL="0" marR="0" rtl="0" algn="l">
                        <a:spcBef>
                          <a:spcPts val="0"/>
                        </a:spcBef>
                        <a:spcAft>
                          <a:spcPts val="0"/>
                        </a:spcAft>
                        <a:buNone/>
                      </a:pPr>
                      <a:r>
                        <a:rPr lang="en" sz="1000"/>
                        <a:t>Min V. Ap. with TCT [</a:t>
                      </a:r>
                      <a:r>
                        <a:rPr lang="en" sz="1000"/>
                        <a:t>σ]</a:t>
                      </a:r>
                      <a:endParaRPr sz="1000"/>
                    </a:p>
                  </a:txBody>
                  <a:tcPr marT="34300" marB="34300" marR="68575" marL="68575"/>
                </a:tc>
                <a:tc>
                  <a:txBody>
                    <a:bodyPr/>
                    <a:lstStyle/>
                    <a:p>
                      <a:pPr indent="0" lvl="0" marL="0" marR="0" rtl="0" algn="ctr">
                        <a:spcBef>
                          <a:spcPts val="0"/>
                        </a:spcBef>
                        <a:spcAft>
                          <a:spcPts val="0"/>
                        </a:spcAft>
                        <a:buNone/>
                      </a:pPr>
                      <a:r>
                        <a:rPr lang="en" sz="1000"/>
                        <a:t>11.2-12.2</a:t>
                      </a:r>
                      <a:endParaRPr sz="1000"/>
                    </a:p>
                  </a:txBody>
                  <a:tcPr marT="34300" marB="34300" marR="68575" marL="68575"/>
                </a:tc>
                <a:tc>
                  <a:txBody>
                    <a:bodyPr/>
                    <a:lstStyle/>
                    <a:p>
                      <a:pPr indent="0" lvl="0" marL="0" marR="0" rtl="0" algn="l">
                        <a:spcBef>
                          <a:spcPts val="0"/>
                        </a:spcBef>
                        <a:spcAft>
                          <a:spcPts val="0"/>
                        </a:spcAft>
                        <a:buNone/>
                      </a:pPr>
                      <a:r>
                        <a:rPr lang="en" sz="1000"/>
                        <a:t>12.6</a:t>
                      </a:r>
                      <a:endParaRPr sz="1000"/>
                    </a:p>
                  </a:txBody>
                  <a:tcPr marT="34300" marB="34300" marR="68575" marL="68575"/>
                </a:tc>
              </a:tr>
            </a:tbl>
          </a:graphicData>
        </a:graphic>
      </p:graphicFrame>
      <p:graphicFrame>
        <p:nvGraphicFramePr>
          <p:cNvPr id="492" name="Google Shape;492;p61"/>
          <p:cNvGraphicFramePr/>
          <p:nvPr/>
        </p:nvGraphicFramePr>
        <p:xfrm>
          <a:off x="279143" y="3026555"/>
          <a:ext cx="3000000" cy="3000000"/>
        </p:xfrm>
        <a:graphic>
          <a:graphicData uri="http://schemas.openxmlformats.org/drawingml/2006/table">
            <a:tbl>
              <a:tblPr bandRow="1" firstRow="1">
                <a:noFill/>
                <a:tableStyleId>{70B29F7C-F501-4762-B244-6103BC53B58B}</a:tableStyleId>
              </a:tblPr>
              <a:tblGrid>
                <a:gridCol w="862825"/>
                <a:gridCol w="843450"/>
                <a:gridCol w="666300"/>
                <a:gridCol w="1161125"/>
                <a:gridCol w="1177875"/>
                <a:gridCol w="1405400"/>
              </a:tblGrid>
              <a:tr h="312925">
                <a:tc>
                  <a:txBody>
                    <a:bodyPr/>
                    <a:lstStyle/>
                    <a:p>
                      <a:pPr indent="0" lvl="0" marL="0" marR="0" rtl="0" algn="l">
                        <a:spcBef>
                          <a:spcPts val="0"/>
                        </a:spcBef>
                        <a:spcAft>
                          <a:spcPts val="0"/>
                        </a:spcAft>
                        <a:buNone/>
                      </a:pPr>
                      <a:r>
                        <a:rPr lang="en" sz="1000"/>
                        <a:t>Collimator</a:t>
                      </a:r>
                      <a:endParaRPr sz="1000"/>
                    </a:p>
                    <a:p>
                      <a:pPr indent="0" lvl="0" marL="0" rtl="0" algn="l">
                        <a:spcBef>
                          <a:spcPts val="0"/>
                        </a:spcBef>
                        <a:spcAft>
                          <a:spcPts val="0"/>
                        </a:spcAft>
                        <a:buNone/>
                      </a:pPr>
                      <a:r>
                        <a:rPr lang="en" sz="1000"/>
                        <a:t>[σ@2.5µm]</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2023</a:t>
                      </a:r>
                      <a:endParaRPr sz="1000"/>
                    </a:p>
                    <a:p>
                      <a:pPr indent="0" lvl="0" marL="0" marR="0" rtl="0" algn="l">
                        <a:spcBef>
                          <a:spcPts val="0"/>
                        </a:spcBef>
                        <a:spcAft>
                          <a:spcPts val="0"/>
                        </a:spcAft>
                        <a:buNone/>
                      </a:pPr>
                      <a:r>
                        <a:rPr lang="en" sz="1000"/>
                        <a:t>Injection</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HL Injection</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2023 end-of-level</a:t>
                      </a:r>
                      <a:endParaRPr sz="1000"/>
                    </a:p>
                    <a:p>
                      <a:pPr indent="0" lvl="0" marL="0" marR="0" rtl="0" algn="l">
                        <a:spcBef>
                          <a:spcPts val="0"/>
                        </a:spcBef>
                        <a:spcAft>
                          <a:spcPts val="0"/>
                        </a:spcAft>
                        <a:buNone/>
                      </a:pPr>
                      <a:r>
                        <a:rPr lang="en" sz="1000"/>
                        <a:t>settings</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HL end-of-level</a:t>
                      </a:r>
                      <a:endParaRPr sz="1000"/>
                    </a:p>
                    <a:p>
                      <a:pPr indent="0" lvl="0" marL="0" marR="0" rtl="0" algn="l">
                        <a:spcBef>
                          <a:spcPts val="0"/>
                        </a:spcBef>
                        <a:spcAft>
                          <a:spcPts val="0"/>
                        </a:spcAft>
                        <a:buNone/>
                      </a:pPr>
                      <a:r>
                        <a:rPr lang="en" sz="1000"/>
                        <a:t>tight settings [1]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0" lvl="0" marL="0" marR="0" rtl="0" algn="l">
                        <a:spcBef>
                          <a:spcPts val="0"/>
                        </a:spcBef>
                        <a:spcAft>
                          <a:spcPts val="0"/>
                        </a:spcAft>
                        <a:buNone/>
                      </a:pPr>
                      <a:r>
                        <a:rPr lang="en" sz="1000"/>
                        <a:t>HL end-of-level</a:t>
                      </a:r>
                      <a:endParaRPr sz="1000"/>
                    </a:p>
                    <a:p>
                      <a:pPr indent="0" lvl="0" marL="0" marR="0" rtl="0" algn="l">
                        <a:spcBef>
                          <a:spcPts val="0"/>
                        </a:spcBef>
                        <a:spcAft>
                          <a:spcPts val="0"/>
                        </a:spcAft>
                        <a:buNone/>
                      </a:pPr>
                      <a:r>
                        <a:rPr lang="en" sz="1000"/>
                        <a:t>relaxed settings [3]</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TCP IR7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6.7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6.7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5.9</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rtl="0" algn="l">
                        <a:spcBef>
                          <a:spcPts val="0"/>
                        </a:spcBef>
                        <a:spcAft>
                          <a:spcPts val="0"/>
                        </a:spcAft>
                        <a:buNone/>
                      </a:pPr>
                      <a:r>
                        <a:rPr lang="en" sz="1000"/>
                        <a:t>6.7</a:t>
                      </a:r>
                      <a:endParaRPr sz="1000"/>
                    </a:p>
                  </a:txBody>
                  <a:tcPr marT="34300" marB="34300" marR="68575" marL="68575">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tcPr>
                </a:tc>
                <a:tc>
                  <a:txBody>
                    <a:bodyPr/>
                    <a:lstStyle/>
                    <a:p>
                      <a:pPr indent="0" lvl="0" marL="0" marR="0" rtl="0" algn="l">
                        <a:spcBef>
                          <a:spcPts val="0"/>
                        </a:spcBef>
                        <a:spcAft>
                          <a:spcPts val="0"/>
                        </a:spcAft>
                        <a:buNone/>
                      </a:pPr>
                      <a:r>
                        <a:rPr lang="en" sz="1000"/>
                        <a:t>8.5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TCS IR7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7.9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7.9</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7.7</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9.1</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10.1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TCDQ IR6</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9.5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9.5</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8.6</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10.1</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11.1</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TCT </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15.4</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15.4</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10.1</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10.2-13.3</a:t>
                      </a:r>
                      <a:r>
                        <a:rPr baseline="30000" lang="en" sz="1000"/>
                        <a:t>*</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11.2-14.6</a:t>
                      </a:r>
                      <a:r>
                        <a:rPr baseline="30000" lang="en" sz="1000"/>
                        <a:t>*</a:t>
                      </a:r>
                      <a:endParaRPr baseline="30000"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TCL</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parking</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parking</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17</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[21.3 mm]</a:t>
                      </a:r>
                      <a:r>
                        <a:rPr baseline="30000" lang="en" sz="1000"/>
                        <a:t>+ </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[21.3 mm]</a:t>
                      </a:r>
                      <a:r>
                        <a:rPr baseline="30000" lang="en" sz="1000"/>
                        <a:t>+</a:t>
                      </a:r>
                      <a:endParaRPr baseline="30000"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TCLA</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11.8</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13.7</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marR="0" rtl="0" algn="l">
                        <a:spcBef>
                          <a:spcPts val="0"/>
                        </a:spcBef>
                        <a:spcAft>
                          <a:spcPts val="0"/>
                        </a:spcAft>
                        <a:buNone/>
                      </a:pPr>
                      <a:r>
                        <a:rPr lang="en" sz="1000"/>
                        <a:t>13.7</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47725">
                <a:tc>
                  <a:txBody>
                    <a:bodyPr/>
                    <a:lstStyle/>
                    <a:p>
                      <a:pPr indent="0" lvl="0" marL="0" marR="0" rtl="0" algn="l">
                        <a:spcBef>
                          <a:spcPts val="0"/>
                        </a:spcBef>
                        <a:spcAft>
                          <a:spcPts val="0"/>
                        </a:spcAft>
                        <a:buNone/>
                      </a:pPr>
                      <a:r>
                        <a:rPr lang="en" sz="1000"/>
                        <a:t>Aperture</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None/>
                      </a:pPr>
                      <a:r>
                        <a:rPr lang="en" sz="1000"/>
                        <a:t>14.2 (meas)</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000"/>
                        <a:t>12.6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rPr lang="en" sz="1000"/>
                        <a:t>11.2(meas)</a:t>
                      </a:r>
                      <a:endParaRPr sz="1000"/>
                    </a:p>
                  </a:txBody>
                  <a:tcPr marT="34300" marB="34300" marR="68575" marL="68575">
                    <a:lnL cap="flat" cmpd="sng" w="12700">
                      <a:solidFill>
                        <a:schemeClr val="lt1"/>
                      </a:solidFill>
                      <a:prstDash val="solid"/>
                      <a:round/>
                      <a:headEnd len="sm" w="sm" type="none"/>
                      <a:tailEnd len="sm" w="sm" type="none"/>
                    </a:lnL>
                  </a:tcPr>
                </a:tc>
                <a:tc>
                  <a:txBody>
                    <a:bodyPr/>
                    <a:lstStyle/>
                    <a:p>
                      <a:pPr indent="0" lvl="0" marL="0" marR="0" rtl="0" algn="l">
                        <a:spcBef>
                          <a:spcPts val="0"/>
                        </a:spcBef>
                        <a:spcAft>
                          <a:spcPts val="0"/>
                        </a:spcAft>
                        <a:buNone/>
                      </a:pPr>
                      <a:r>
                        <a:rPr lang="en" sz="1000"/>
                        <a:t>11.2-14.3*</a:t>
                      </a:r>
                      <a:endParaRPr sz="1000"/>
                    </a:p>
                  </a:txBody>
                  <a:tcPr marT="34300" marB="34300" marR="68575" marL="68575">
                    <a:lnR cap="flat" cmpd="sng" w="12700">
                      <a:solidFill>
                        <a:schemeClr val="lt1"/>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t>12.2-15.6*</a:t>
                      </a:r>
                      <a:endParaRPr sz="1000"/>
                    </a:p>
                  </a:txBody>
                  <a:tcPr marT="34300" marB="34300" marR="68575" marL="68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493" name="Google Shape;493;p61"/>
          <p:cNvSpPr txBox="1"/>
          <p:nvPr/>
        </p:nvSpPr>
        <p:spPr>
          <a:xfrm>
            <a:off x="6520050" y="3074000"/>
            <a:ext cx="2632500" cy="1616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 Collimation settings and protected aperture need to be validated with collimation simulations of specific optics.</a:t>
            </a:r>
            <a:endParaRPr sz="1000"/>
          </a:p>
          <a:p>
            <a:pPr indent="0" lvl="0" marL="0" rtl="0" algn="l">
              <a:spcBef>
                <a:spcPts val="0"/>
              </a:spcBef>
              <a:spcAft>
                <a:spcPts val="0"/>
              </a:spcAft>
              <a:buNone/>
            </a:pPr>
            <a:r>
              <a:rPr baseline="30000" lang="en" sz="1000">
                <a:solidFill>
                  <a:schemeClr val="dk1"/>
                </a:solidFill>
              </a:rPr>
              <a:t>+ </a:t>
            </a:r>
            <a:r>
              <a:rPr lang="en" sz="1000">
                <a:solidFill>
                  <a:schemeClr val="dk1"/>
                </a:solidFill>
              </a:rPr>
              <a:t>Minimum setting in mm validated by radiation simulations (38W in D2) </a:t>
            </a:r>
            <a:endParaRPr sz="1000">
              <a:solidFill>
                <a:schemeClr val="dk1"/>
              </a:solidFill>
            </a:endParaRPr>
          </a:p>
          <a:p>
            <a:pPr indent="0" lvl="0" marL="0" rtl="0" algn="l">
              <a:spcBef>
                <a:spcPts val="0"/>
              </a:spcBef>
              <a:spcAft>
                <a:spcPts val="0"/>
              </a:spcAft>
              <a:buNone/>
            </a:pPr>
            <a:r>
              <a:t/>
            </a:r>
            <a:endParaRPr sz="1100"/>
          </a:p>
          <a:p>
            <a:pPr indent="0" lvl="0" marL="0" rtl="0" algn="l">
              <a:spcBef>
                <a:spcPts val="0"/>
              </a:spcBef>
              <a:spcAft>
                <a:spcPts val="0"/>
              </a:spcAft>
              <a:buNone/>
            </a:pPr>
            <a:r>
              <a:rPr lang="en" sz="800"/>
              <a:t>References:</a:t>
            </a:r>
            <a:endParaRPr sz="800"/>
          </a:p>
          <a:p>
            <a:pPr indent="0" lvl="0" marL="0" rtl="0" algn="l">
              <a:spcBef>
                <a:spcPts val="0"/>
              </a:spcBef>
              <a:spcAft>
                <a:spcPts val="0"/>
              </a:spcAft>
              <a:buNone/>
            </a:pPr>
            <a:r>
              <a:rPr lang="en" sz="800"/>
              <a:t>[1] R. Bruce et al. CERN-ACC-2017-0051</a:t>
            </a:r>
            <a:endParaRPr sz="800"/>
          </a:p>
          <a:p>
            <a:pPr indent="0" lvl="0" marL="0" rtl="0" algn="l">
              <a:spcBef>
                <a:spcPts val="0"/>
              </a:spcBef>
              <a:spcAft>
                <a:spcPts val="0"/>
              </a:spcAft>
              <a:buNone/>
            </a:pPr>
            <a:r>
              <a:rPr lang="en" sz="800"/>
              <a:t>[2] R. Bruce </a:t>
            </a:r>
            <a:r>
              <a:rPr lang="en" sz="800" u="sng">
                <a:solidFill>
                  <a:schemeClr val="hlink"/>
                </a:solidFill>
                <a:hlinkClick r:id="rId3"/>
              </a:rPr>
              <a:t>ColUSM 115</a:t>
            </a:r>
            <a:r>
              <a:rPr lang="en" sz="800"/>
              <a:t> </a:t>
            </a:r>
            <a:endParaRPr sz="800"/>
          </a:p>
          <a:p>
            <a:pPr indent="0" lvl="0" marL="0" rtl="0" algn="l">
              <a:spcBef>
                <a:spcPts val="0"/>
              </a:spcBef>
              <a:spcAft>
                <a:spcPts val="0"/>
              </a:spcAft>
              <a:buNone/>
            </a:pPr>
            <a:r>
              <a:rPr lang="en" sz="800"/>
              <a:t>[3] R. Tomas et al. CERN-ACC-2022-0001</a:t>
            </a:r>
            <a:endParaRPr sz="800"/>
          </a:p>
        </p:txBody>
      </p:sp>
      <p:sp>
        <p:nvSpPr>
          <p:cNvPr id="494" name="Google Shape;494;p61"/>
          <p:cNvSpPr txBox="1"/>
          <p:nvPr/>
        </p:nvSpPr>
        <p:spPr>
          <a:xfrm>
            <a:off x="279150" y="2138475"/>
            <a:ext cx="29904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000">
                <a:solidFill>
                  <a:schemeClr val="dk1"/>
                </a:solidFill>
              </a:rPr>
              <a:t>Protected aperture depends on MKD-TCT phase advance at flat top in the horizontal plane.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graphicFrame>
        <p:nvGraphicFramePr>
          <p:cNvPr id="499" name="Google Shape;499;p62"/>
          <p:cNvGraphicFramePr/>
          <p:nvPr/>
        </p:nvGraphicFramePr>
        <p:xfrm>
          <a:off x="371819" y="1192982"/>
          <a:ext cx="3000000" cy="3000000"/>
        </p:xfrm>
        <a:graphic>
          <a:graphicData uri="http://schemas.openxmlformats.org/drawingml/2006/table">
            <a:tbl>
              <a:tblPr>
                <a:noFill/>
                <a:tableStyleId>{70B29F7C-F501-4762-B244-6103BC53B58B}</a:tableStyleId>
              </a:tblPr>
              <a:tblGrid>
                <a:gridCol w="1624100"/>
                <a:gridCol w="905050"/>
                <a:gridCol w="637800"/>
                <a:gridCol w="746775"/>
                <a:gridCol w="978225"/>
                <a:gridCol w="525550"/>
                <a:gridCol w="647550"/>
                <a:gridCol w="982625"/>
              </a:tblGrid>
              <a:tr h="100000">
                <a:tc>
                  <a:txBody>
                    <a:bodyPr/>
                    <a:lstStyle/>
                    <a:p>
                      <a:pPr indent="0" lvl="0" marL="0" marR="0" rtl="0" algn="l">
                        <a:spcBef>
                          <a:spcPts val="0"/>
                        </a:spcBef>
                        <a:spcAft>
                          <a:spcPts val="0"/>
                        </a:spcAft>
                        <a:buNone/>
                      </a:pPr>
                      <a:r>
                        <a:t/>
                      </a:r>
                      <a:endParaRPr b="0" i="0" sz="1100" u="none" strike="noStrike">
                        <a:solidFill>
                          <a:srgbClr val="000000"/>
                        </a:solidFill>
                        <a:latin typeface="Calibri"/>
                        <a:ea typeface="Calibri"/>
                        <a:cs typeface="Calibri"/>
                        <a:sym typeface="Calibri"/>
                      </a:endParaRPr>
                    </a:p>
                  </a:txBody>
                  <a:tcPr marT="7150" marB="0" marR="7150" marL="7150" anchor="b"/>
                </a:tc>
                <a:tc>
                  <a:txBody>
                    <a:bodyPr/>
                    <a:lstStyle/>
                    <a:p>
                      <a:pPr indent="0" lvl="0" marL="0" marR="0" rtl="0" algn="ctr">
                        <a:spcBef>
                          <a:spcPts val="0"/>
                        </a:spcBef>
                        <a:spcAft>
                          <a:spcPts val="0"/>
                        </a:spcAft>
                        <a:buNone/>
                      </a:pPr>
                      <a:r>
                        <a:rPr lang="en" sz="1100"/>
                        <a:t>MKD-TCT5</a:t>
                      </a:r>
                      <a:endParaRPr sz="1100"/>
                    </a:p>
                  </a:txBody>
                  <a:tcPr marT="7150" marB="0" marR="7150" marL="7150"/>
                </a:tc>
                <a:tc gridSpan="3">
                  <a:txBody>
                    <a:bodyPr/>
                    <a:lstStyle/>
                    <a:p>
                      <a:pPr indent="0" lvl="0" marL="0" rtl="0" algn="ctr">
                        <a:spcBef>
                          <a:spcPts val="0"/>
                        </a:spcBef>
                        <a:spcAft>
                          <a:spcPts val="0"/>
                        </a:spcAft>
                        <a:buNone/>
                      </a:pPr>
                      <a:r>
                        <a:rPr lang="en" sz="1100">
                          <a:solidFill>
                            <a:schemeClr val="dk1"/>
                          </a:solidFill>
                        </a:rPr>
                        <a:t>IP5</a:t>
                      </a:r>
                      <a:endParaRPr sz="1100">
                        <a:solidFill>
                          <a:schemeClr val="dk1"/>
                        </a:solidFill>
                      </a:endParaRPr>
                    </a:p>
                  </a:txBody>
                  <a:tcPr marT="7150" marB="0" marR="7150" marL="7150">
                    <a:lnR cap="flat" cmpd="sng" w="12700">
                      <a:solidFill>
                        <a:schemeClr val="lt1"/>
                      </a:solidFill>
                      <a:prstDash val="solid"/>
                      <a:round/>
                      <a:headEnd len="sm" w="sm" type="none"/>
                      <a:tailEnd len="sm" w="sm" type="none"/>
                    </a:lnR>
                  </a:tcPr>
                </a:tc>
                <a:tc hMerge="1"/>
                <a:tc hMerge="1"/>
                <a:tc gridSpan="3">
                  <a:txBody>
                    <a:bodyPr/>
                    <a:lstStyle/>
                    <a:p>
                      <a:pPr indent="0" lvl="0" marL="0" rtl="0" algn="ctr">
                        <a:spcBef>
                          <a:spcPts val="0"/>
                        </a:spcBef>
                        <a:spcAft>
                          <a:spcPts val="0"/>
                        </a:spcAft>
                        <a:buNone/>
                      </a:pPr>
                      <a:r>
                        <a:rPr lang="en" sz="1100">
                          <a:solidFill>
                            <a:schemeClr val="dk1"/>
                          </a:solidFill>
                        </a:rPr>
                        <a:t>IP</a:t>
                      </a:r>
                      <a:r>
                        <a:rPr lang="en" sz="1100"/>
                        <a:t>1</a:t>
                      </a:r>
                      <a:endParaRPr sz="1100" u="none" strike="noStrike">
                        <a:solidFill>
                          <a:schemeClr val="dk1"/>
                        </a:solidFill>
                      </a:endParaRPr>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hMerge="1"/>
                <a:tc hMerge="1"/>
              </a:tr>
              <a:tr h="146050">
                <a:tc>
                  <a:txBody>
                    <a:bodyPr/>
                    <a:lstStyle/>
                    <a:p>
                      <a:pPr indent="0" lvl="0" marL="0" marR="0" rtl="0" algn="l">
                        <a:spcBef>
                          <a:spcPts val="0"/>
                        </a:spcBef>
                        <a:spcAft>
                          <a:spcPts val="0"/>
                        </a:spcAft>
                        <a:buNone/>
                      </a:pPr>
                      <a:r>
                        <a:t/>
                      </a:r>
                      <a:endParaRPr b="0" i="0" sz="1100" u="none" strike="noStrike">
                        <a:solidFill>
                          <a:srgbClr val="000000"/>
                        </a:solidFill>
                        <a:latin typeface="Calibri"/>
                        <a:ea typeface="Calibri"/>
                        <a:cs typeface="Calibri"/>
                        <a:sym typeface="Calibri"/>
                      </a:endParaRPr>
                    </a:p>
                  </a:txBody>
                  <a:tcPr marT="7150" marB="0" marR="7150" marL="7150" anchor="b"/>
                </a:tc>
                <a:tc>
                  <a:txBody>
                    <a:bodyPr/>
                    <a:lstStyle/>
                    <a:p>
                      <a:pPr indent="0" lvl="0" marL="0" marR="0" rtl="0" algn="ctr">
                        <a:spcBef>
                          <a:spcPts val="0"/>
                        </a:spcBef>
                        <a:spcAft>
                          <a:spcPts val="0"/>
                        </a:spcAft>
                        <a:buNone/>
                      </a:pPr>
                      <a:r>
                        <a:t/>
                      </a:r>
                      <a:endParaRPr sz="1100"/>
                    </a:p>
                  </a:txBody>
                  <a:tcPr marT="7150" marB="0" marR="7150" marL="7150"/>
                </a:tc>
                <a:tc>
                  <a:txBody>
                    <a:bodyPr/>
                    <a:lstStyle/>
                    <a:p>
                      <a:pPr indent="0" lvl="0" marL="0" marR="0" rtl="0" algn="ctr">
                        <a:spcBef>
                          <a:spcPts val="0"/>
                        </a:spcBef>
                        <a:spcAft>
                          <a:spcPts val="0"/>
                        </a:spcAft>
                        <a:buNone/>
                      </a:pPr>
                      <a:r>
                        <a:rPr lang="en" sz="1100"/>
                        <a:t>β* </a:t>
                      </a:r>
                      <a:endParaRPr b="1" i="0" sz="800" u="none" strike="noStrike">
                        <a:solidFill>
                          <a:srgbClr val="000000"/>
                        </a:solidFill>
                        <a:latin typeface="Calibri"/>
                        <a:ea typeface="Calibri"/>
                        <a:cs typeface="Calibri"/>
                        <a:sym typeface="Calibri"/>
                      </a:endParaRPr>
                    </a:p>
                  </a:txBody>
                  <a:tcPr marT="7150" marB="0" marR="7150" marL="7150">
                    <a:lnR cap="flat" cmpd="sng" w="12700">
                      <a:solidFill>
                        <a:schemeClr val="lt1"/>
                      </a:solidFill>
                      <a:prstDash val="solid"/>
                      <a:round/>
                      <a:headEnd len="sm" w="sm" type="none"/>
                      <a:tailEnd len="sm" w="sm" type="none"/>
                    </a:lnR>
                  </a:tcPr>
                </a:tc>
                <a:tc>
                  <a:txBody>
                    <a:bodyPr/>
                    <a:lstStyle/>
                    <a:p>
                      <a:pPr indent="0" lvl="0" marL="0" marR="0" rtl="0" algn="ctr">
                        <a:spcBef>
                          <a:spcPts val="0"/>
                        </a:spcBef>
                        <a:spcAft>
                          <a:spcPts val="0"/>
                        </a:spcAft>
                        <a:buNone/>
                      </a:pPr>
                      <a:r>
                        <a:rPr lang="en" sz="1100"/>
                        <a:t>TCTH</a:t>
                      </a:r>
                      <a:r>
                        <a:rPr baseline="30000" lang="en" sz="1100"/>
                        <a:t>(2)</a:t>
                      </a:r>
                      <a:endParaRPr sz="1100" u="none" strike="noStrike"/>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TCL</a:t>
                      </a:r>
                      <a:r>
                        <a:rPr baseline="30000" lang="en" sz="1100"/>
                        <a:t>(2)</a:t>
                      </a:r>
                      <a:endParaRPr sz="1100" u="none" strike="noStrike"/>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β* </a:t>
                      </a:r>
                      <a:endParaRPr b="1" i="0" sz="800" u="none" strike="noStrike">
                        <a:solidFill>
                          <a:srgbClr val="000000"/>
                        </a:solidFill>
                        <a:latin typeface="Calibri"/>
                        <a:ea typeface="Calibri"/>
                        <a:cs typeface="Calibri"/>
                        <a:sym typeface="Calibri"/>
                      </a:endParaRPr>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TCTH</a:t>
                      </a:r>
                      <a:r>
                        <a:rPr baseline="30000" lang="en" sz="1100"/>
                        <a:t>(2)</a:t>
                      </a:r>
                      <a:endParaRPr sz="1100" u="none" strike="noStrike"/>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TCL</a:t>
                      </a:r>
                      <a:r>
                        <a:rPr baseline="30000" lang="en" sz="1100"/>
                        <a:t>(2)</a:t>
                      </a:r>
                      <a:endParaRPr sz="1100" u="none" strike="noStrike"/>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100000">
                <a:tc>
                  <a:txBody>
                    <a:bodyPr/>
                    <a:lstStyle/>
                    <a:p>
                      <a:pPr indent="0" lvl="0" marL="0" marR="0" rtl="0" algn="l">
                        <a:spcBef>
                          <a:spcPts val="0"/>
                        </a:spcBef>
                        <a:spcAft>
                          <a:spcPts val="0"/>
                        </a:spcAft>
                        <a:buNone/>
                      </a:pPr>
                      <a:r>
                        <a:rPr lang="en" sz="1100">
                          <a:solidFill>
                            <a:srgbClr val="000000"/>
                          </a:solidFill>
                          <a:latin typeface="Calibri"/>
                          <a:ea typeface="Calibri"/>
                          <a:cs typeface="Calibri"/>
                          <a:sym typeface="Calibri"/>
                        </a:rPr>
                        <a:t>Round</a:t>
                      </a:r>
                      <a:endParaRPr b="0" i="0" sz="1100" u="none" strike="noStrike">
                        <a:solidFill>
                          <a:srgbClr val="000000"/>
                        </a:solidFill>
                        <a:latin typeface="Calibri"/>
                        <a:ea typeface="Calibri"/>
                        <a:cs typeface="Calibri"/>
                        <a:sym typeface="Calibri"/>
                      </a:endParaRPr>
                    </a:p>
                  </a:txBody>
                  <a:tcPr marT="7150" marB="0" marR="7150" marL="7150" anchor="b"/>
                </a:tc>
                <a:tc>
                  <a:txBody>
                    <a:bodyPr/>
                    <a:lstStyle/>
                    <a:p>
                      <a:pPr indent="0" lvl="0" marL="0" marR="0" rtl="0" algn="ctr">
                        <a:spcBef>
                          <a:spcPts val="0"/>
                        </a:spcBef>
                        <a:spcAft>
                          <a:spcPts val="0"/>
                        </a:spcAft>
                        <a:buNone/>
                      </a:pPr>
                      <a:r>
                        <a:rPr lang="en" sz="1100"/>
                        <a:t>30/31</a:t>
                      </a:r>
                      <a:endParaRPr sz="1100"/>
                    </a:p>
                  </a:txBody>
                  <a:tcPr marT="7150" marB="0" marR="7150" marL="7150">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15/15</a:t>
                      </a:r>
                      <a:endParaRPr sz="1100"/>
                    </a:p>
                  </a:txBody>
                  <a:tcPr marT="7150" marB="0" marR="7150" marL="7150"/>
                </a:tc>
                <a:tc>
                  <a:txBody>
                    <a:bodyPr/>
                    <a:lstStyle/>
                    <a:p>
                      <a:pPr indent="0" lvl="0" marL="0" marR="0" rtl="0" algn="ctr">
                        <a:spcBef>
                          <a:spcPts val="0"/>
                        </a:spcBef>
                        <a:spcAft>
                          <a:spcPts val="0"/>
                        </a:spcAft>
                        <a:buNone/>
                      </a:pPr>
                      <a:r>
                        <a:rPr lang="en" sz="1100"/>
                        <a:t>10.9σ</a:t>
                      </a:r>
                      <a:endParaRPr sz="1100" u="none" strike="noStrike"/>
                    </a:p>
                  </a:txBody>
                  <a:tcPr marT="7150" marB="0" marR="7150" marL="7150">
                    <a:lnT cap="flat" cmpd="sng" w="12700">
                      <a:solidFill>
                        <a:schemeClr val="lt1"/>
                      </a:solidFill>
                      <a:prstDash val="solid"/>
                      <a:round/>
                      <a:headEnd len="sm" w="sm" type="none"/>
                      <a:tailEnd len="sm" w="sm" type="none"/>
                    </a:lnT>
                  </a:tcPr>
                </a:tc>
                <a:tc>
                  <a:txBody>
                    <a:bodyPr/>
                    <a:lstStyle/>
                    <a:p>
                      <a:pPr indent="0" lvl="0" marL="0" marR="0" rtl="0" algn="ctr">
                        <a:spcBef>
                          <a:spcPts val="0"/>
                        </a:spcBef>
                        <a:spcAft>
                          <a:spcPts val="0"/>
                        </a:spcAft>
                        <a:buNone/>
                      </a:pPr>
                      <a:r>
                        <a:rPr lang="en" sz="1100"/>
                        <a:t>14.2σ 21.3 mm</a:t>
                      </a:r>
                      <a:endParaRPr sz="1100" u="none" strike="noStrike"/>
                    </a:p>
                  </a:txBody>
                  <a:tcPr marT="7150" marB="0" marR="7150" marL="7150">
                    <a:lnT cap="flat" cmpd="sng" w="12700">
                      <a:solidFill>
                        <a:schemeClr val="lt1"/>
                      </a:solidFill>
                      <a:prstDash val="solid"/>
                      <a:round/>
                      <a:headEnd len="sm" w="sm" type="none"/>
                      <a:tailEnd len="sm" w="sm" type="none"/>
                    </a:lnT>
                  </a:tcPr>
                </a:tc>
                <a:tc>
                  <a:txBody>
                    <a:bodyPr/>
                    <a:lstStyle/>
                    <a:p>
                      <a:pPr indent="0" lvl="0" marL="0" rtl="0" algn="ctr">
                        <a:spcBef>
                          <a:spcPts val="0"/>
                        </a:spcBef>
                        <a:spcAft>
                          <a:spcPts val="0"/>
                        </a:spcAft>
                        <a:buNone/>
                      </a:pPr>
                      <a:r>
                        <a:rPr lang="en" sz="1100"/>
                        <a:t>15/15</a:t>
                      </a:r>
                      <a:endParaRPr sz="1100"/>
                    </a:p>
                  </a:txBody>
                  <a:tcPr marT="7150" marB="0" marR="7150" marL="7150">
                    <a:lnT cap="flat" cmpd="sng" w="12700">
                      <a:solidFill>
                        <a:schemeClr val="lt1"/>
                      </a:solidFill>
                      <a:prstDash val="solid"/>
                      <a:round/>
                      <a:headEnd len="sm" w="sm" type="none"/>
                      <a:tailEnd len="sm" w="sm" type="none"/>
                    </a:lnT>
                  </a:tcPr>
                </a:tc>
                <a:tc>
                  <a:txBody>
                    <a:bodyPr/>
                    <a:lstStyle/>
                    <a:p>
                      <a:pPr indent="0" lvl="0" marL="0" marR="0" rtl="0" algn="ctr">
                        <a:spcBef>
                          <a:spcPts val="0"/>
                        </a:spcBef>
                        <a:spcAft>
                          <a:spcPts val="0"/>
                        </a:spcAft>
                        <a:buNone/>
                      </a:pPr>
                      <a:r>
                        <a:rPr lang="en" sz="1100"/>
                        <a:t>10.2σ</a:t>
                      </a:r>
                      <a:endParaRPr sz="1100" u="none" strike="noStrike"/>
                    </a:p>
                  </a:txBody>
                  <a:tcPr marT="7150" marB="0" marR="7150" marL="7150">
                    <a:lnT cap="flat" cmpd="sng" w="12700">
                      <a:solidFill>
                        <a:schemeClr val="lt1"/>
                      </a:solidFill>
                      <a:prstDash val="solid"/>
                      <a:round/>
                      <a:headEnd len="sm" w="sm" type="none"/>
                      <a:tailEnd len="sm" w="sm" type="none"/>
                    </a:lnT>
                  </a:tcPr>
                </a:tc>
                <a:tc>
                  <a:txBody>
                    <a:bodyPr/>
                    <a:lstStyle/>
                    <a:p>
                      <a:pPr indent="0" lvl="0" marL="0" rtl="0" algn="ctr">
                        <a:spcBef>
                          <a:spcPts val="0"/>
                        </a:spcBef>
                        <a:spcAft>
                          <a:spcPts val="0"/>
                        </a:spcAft>
                        <a:buNone/>
                      </a:pPr>
                      <a:r>
                        <a:rPr lang="en" sz="1100"/>
                        <a:t>14.2σ 21.3 mm</a:t>
                      </a:r>
                      <a:endParaRPr sz="1100"/>
                    </a:p>
                  </a:txBody>
                  <a:tcPr marT="7150" marB="0" marR="7150" marL="7150">
                    <a:lnT cap="flat" cmpd="sng" w="12700">
                      <a:solidFill>
                        <a:schemeClr val="lt1"/>
                      </a:solidFill>
                      <a:prstDash val="solid"/>
                      <a:round/>
                      <a:headEnd len="sm" w="sm" type="none"/>
                      <a:tailEnd len="sm" w="sm" type="none"/>
                    </a:lnT>
                  </a:tcPr>
                </a:tc>
              </a:tr>
              <a:tr h="167175">
                <a:tc>
                  <a:txBody>
                    <a:bodyPr/>
                    <a:lstStyle/>
                    <a:p>
                      <a:pPr indent="0" lvl="0" marL="0" marR="0" rtl="0" algn="l">
                        <a:spcBef>
                          <a:spcPts val="0"/>
                        </a:spcBef>
                        <a:spcAft>
                          <a:spcPts val="0"/>
                        </a:spcAft>
                        <a:buNone/>
                      </a:pPr>
                      <a:r>
                        <a:rPr lang="en" sz="1100">
                          <a:solidFill>
                            <a:srgbClr val="000000"/>
                          </a:solidFill>
                          <a:latin typeface="Calibri"/>
                          <a:ea typeface="Calibri"/>
                          <a:cs typeface="Calibri"/>
                          <a:sym typeface="Calibri"/>
                        </a:rPr>
                        <a:t>Flat HV</a:t>
                      </a:r>
                      <a:endParaRPr b="0" i="0" sz="1100" u="none" strike="noStrike">
                        <a:solidFill>
                          <a:srgbClr val="000000"/>
                        </a:solidFill>
                        <a:latin typeface="Calibri"/>
                        <a:ea typeface="Calibri"/>
                        <a:cs typeface="Calibri"/>
                        <a:sym typeface="Calibri"/>
                      </a:endParaRPr>
                    </a:p>
                  </a:txBody>
                  <a:tcPr marT="7150" marB="0" marR="7150" marL="7150" anchor="b">
                    <a:lnR cap="flat" cmpd="sng" w="12700">
                      <a:solidFill>
                        <a:schemeClr val="lt1"/>
                      </a:solidFill>
                      <a:prstDash val="solid"/>
                      <a:round/>
                      <a:headEnd len="sm" w="sm" type="none"/>
                      <a:tailEnd len="sm" w="sm" type="none"/>
                    </a:lnR>
                  </a:tcPr>
                </a:tc>
                <a:tc>
                  <a:txBody>
                    <a:bodyPr/>
                    <a:lstStyle/>
                    <a:p>
                      <a:pPr indent="0" lvl="0" marL="0" rtl="0" algn="ctr">
                        <a:spcBef>
                          <a:spcPts val="0"/>
                        </a:spcBef>
                        <a:spcAft>
                          <a:spcPts val="0"/>
                        </a:spcAft>
                        <a:buNone/>
                      </a:pPr>
                      <a:r>
                        <a:rPr lang="en" sz="1100"/>
                        <a:t>40/45</a:t>
                      </a:r>
                      <a:endParaRPr sz="1100"/>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100"/>
                        <a:t>9/18</a:t>
                      </a:r>
                      <a:endParaRPr sz="1100"/>
                    </a:p>
                  </a:txBody>
                  <a:tcPr marT="7150" marB="0" marR="7150" marL="7150">
                    <a:lnL cap="flat" cmpd="sng" w="12700">
                      <a:solidFill>
                        <a:schemeClr val="lt1"/>
                      </a:solidFill>
                      <a:prstDash val="solid"/>
                      <a:round/>
                      <a:headEnd len="sm" w="sm" type="none"/>
                      <a:tailEnd len="sm" w="sm" type="none"/>
                    </a:lnL>
                  </a:tcPr>
                </a:tc>
                <a:tc>
                  <a:txBody>
                    <a:bodyPr/>
                    <a:lstStyle/>
                    <a:p>
                      <a:pPr indent="0" lvl="0" marL="0" rtl="0" algn="ctr">
                        <a:spcBef>
                          <a:spcPts val="0"/>
                        </a:spcBef>
                        <a:spcAft>
                          <a:spcPts val="0"/>
                        </a:spcAft>
                        <a:buNone/>
                      </a:pPr>
                      <a:r>
                        <a:rPr lang="en" sz="1100"/>
                        <a:t>12.3σ</a:t>
                      </a:r>
                      <a:endParaRPr sz="1100"/>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12.3σ </a:t>
                      </a:r>
                      <a:r>
                        <a:rPr lang="en" sz="1100">
                          <a:solidFill>
                            <a:srgbClr val="FF0000"/>
                          </a:solidFill>
                        </a:rPr>
                        <a:t>23.8 mm</a:t>
                      </a:r>
                      <a:endParaRPr sz="1100" u="none" strike="noStrike">
                        <a:solidFill>
                          <a:srgbClr val="FF0000"/>
                        </a:solidFill>
                      </a:endParaRPr>
                    </a:p>
                  </a:txBody>
                  <a:tcPr marT="7150" marB="0" marR="7150" marL="7150"/>
                </a:tc>
                <a:tc>
                  <a:txBody>
                    <a:bodyPr/>
                    <a:lstStyle/>
                    <a:p>
                      <a:pPr indent="0" lvl="0" marL="0" rtl="0" algn="ctr">
                        <a:spcBef>
                          <a:spcPts val="0"/>
                        </a:spcBef>
                        <a:spcAft>
                          <a:spcPts val="0"/>
                        </a:spcAft>
                        <a:buNone/>
                      </a:pPr>
                      <a:r>
                        <a:rPr lang="en" sz="1100"/>
                        <a:t>18/9</a:t>
                      </a:r>
                      <a:endParaRPr sz="1100"/>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10.2σ</a:t>
                      </a:r>
                      <a:r>
                        <a:rPr baseline="30000" lang="en" sz="1100"/>
                        <a:t>(1)</a:t>
                      </a:r>
                      <a:endParaRPr baseline="30000" sz="1100" u="none" strike="noStrike"/>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15.5σ 21.3 mm</a:t>
                      </a:r>
                      <a:endParaRPr sz="1100" u="none" strike="noStrike"/>
                    </a:p>
                  </a:txBody>
                  <a:tcPr marT="7150" marB="0" marR="7150" marL="7150"/>
                </a:tc>
              </a:tr>
              <a:tr h="167175">
                <a:tc>
                  <a:txBody>
                    <a:bodyPr/>
                    <a:lstStyle/>
                    <a:p>
                      <a:pPr indent="0" lvl="0" marL="0" rtl="0" algn="l">
                        <a:spcBef>
                          <a:spcPts val="0"/>
                        </a:spcBef>
                        <a:spcAft>
                          <a:spcPts val="0"/>
                        </a:spcAft>
                        <a:buClr>
                          <a:schemeClr val="dk1"/>
                        </a:buClr>
                        <a:buSzPts val="1100"/>
                        <a:buFont typeface="Arial"/>
                        <a:buNone/>
                      </a:pPr>
                      <a:r>
                        <a:rPr lang="en" sz="1100">
                          <a:latin typeface="Calibri"/>
                          <a:ea typeface="Calibri"/>
                          <a:cs typeface="Calibri"/>
                          <a:sym typeface="Calibri"/>
                        </a:rPr>
                        <a:t>Flat HV</a:t>
                      </a:r>
                      <a:endParaRPr b="0" i="0" sz="1100" u="none" strike="noStrike">
                        <a:solidFill>
                          <a:srgbClr val="000000"/>
                        </a:solidFill>
                        <a:latin typeface="Calibri"/>
                        <a:ea typeface="Calibri"/>
                        <a:cs typeface="Calibri"/>
                        <a:sym typeface="Calibri"/>
                      </a:endParaRPr>
                    </a:p>
                  </a:txBody>
                  <a:tcPr marT="7150" marB="0" marR="7150" marL="7150" anchor="b">
                    <a:lnR cap="flat" cmpd="sng" w="12700">
                      <a:solidFill>
                        <a:schemeClr val="lt1"/>
                      </a:solidFill>
                      <a:prstDash val="solid"/>
                      <a:round/>
                      <a:headEnd len="sm" w="sm" type="none"/>
                      <a:tailEnd len="sm" w="sm" type="none"/>
                    </a:lnR>
                  </a:tcPr>
                </a:tc>
                <a:tc>
                  <a:txBody>
                    <a:bodyPr/>
                    <a:lstStyle/>
                    <a:p>
                      <a:pPr indent="0" lvl="0" marL="0" marR="0" rtl="0" algn="ctr">
                        <a:spcBef>
                          <a:spcPts val="0"/>
                        </a:spcBef>
                        <a:spcAft>
                          <a:spcPts val="0"/>
                        </a:spcAft>
                        <a:buNone/>
                      </a:pPr>
                      <a:r>
                        <a:rPr lang="en" sz="1100"/>
                        <a:t>51/54</a:t>
                      </a:r>
                      <a:endParaRPr sz="1100"/>
                    </a:p>
                  </a:txBody>
                  <a:tcPr marT="7150" marB="0" marR="7150" marL="71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 sz="1100"/>
                        <a:t>7.5/18</a:t>
                      </a:r>
                      <a:endParaRPr sz="1100"/>
                    </a:p>
                  </a:txBody>
                  <a:tcPr marT="7150" marB="0" marR="7150" marL="7150">
                    <a:lnL cap="flat" cmpd="sng" w="12700">
                      <a:solidFill>
                        <a:schemeClr val="lt1"/>
                      </a:solidFill>
                      <a:prstDash val="solid"/>
                      <a:round/>
                      <a:headEnd len="sm" w="sm" type="none"/>
                      <a:tailEnd len="sm" w="sm" type="none"/>
                    </a:lnL>
                  </a:tcPr>
                </a:tc>
                <a:tc>
                  <a:txBody>
                    <a:bodyPr/>
                    <a:lstStyle/>
                    <a:p>
                      <a:pPr indent="0" lvl="0" marL="0" marR="0" rtl="0" algn="ctr">
                        <a:spcBef>
                          <a:spcPts val="0"/>
                        </a:spcBef>
                        <a:spcAft>
                          <a:spcPts val="0"/>
                        </a:spcAft>
                        <a:buNone/>
                      </a:pPr>
                      <a:r>
                        <a:rPr lang="en" sz="1100"/>
                        <a:t>13.1σ</a:t>
                      </a:r>
                      <a:endParaRPr sz="1100" u="none" strike="noStrike"/>
                    </a:p>
                  </a:txBody>
                  <a:tcPr marT="7150" marB="0" marR="7150" marL="7150"/>
                </a:tc>
                <a:tc>
                  <a:txBody>
                    <a:bodyPr/>
                    <a:lstStyle/>
                    <a:p>
                      <a:pPr indent="0" lvl="0" marL="0" marR="0" rtl="0" algn="ctr">
                        <a:spcBef>
                          <a:spcPts val="0"/>
                        </a:spcBef>
                        <a:spcAft>
                          <a:spcPts val="0"/>
                        </a:spcAft>
                        <a:buNone/>
                      </a:pPr>
                      <a:r>
                        <a:rPr lang="en" sz="1100"/>
                        <a:t>13.1σ </a:t>
                      </a:r>
                      <a:r>
                        <a:rPr lang="en" sz="1100">
                          <a:solidFill>
                            <a:srgbClr val="FF0000"/>
                          </a:solidFill>
                        </a:rPr>
                        <a:t>27.8 mm</a:t>
                      </a:r>
                      <a:endParaRPr sz="1100" u="none" strike="noStrike">
                        <a:solidFill>
                          <a:srgbClr val="FF0000"/>
                        </a:solidFill>
                      </a:endParaRPr>
                    </a:p>
                  </a:txBody>
                  <a:tcPr marT="7150" marB="0" marR="7150" marL="7150"/>
                </a:tc>
                <a:tc>
                  <a:txBody>
                    <a:bodyPr/>
                    <a:lstStyle/>
                    <a:p>
                      <a:pPr indent="0" lvl="0" marL="0" rtl="0" algn="ctr">
                        <a:spcBef>
                          <a:spcPts val="0"/>
                        </a:spcBef>
                        <a:spcAft>
                          <a:spcPts val="0"/>
                        </a:spcAft>
                        <a:buNone/>
                      </a:pPr>
                      <a:r>
                        <a:rPr lang="en" sz="1100"/>
                        <a:t>18/7.5</a:t>
                      </a:r>
                      <a:endParaRPr sz="1100"/>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10.2σ</a:t>
                      </a:r>
                      <a:r>
                        <a:rPr baseline="30000" lang="en" sz="1100"/>
                        <a:t>(1)</a:t>
                      </a:r>
                      <a:endParaRPr sz="1100" u="none" strike="noStrike"/>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15.5σ 21.3 mm</a:t>
                      </a:r>
                      <a:endParaRPr sz="1100" u="none" strike="noStrike"/>
                    </a:p>
                  </a:txBody>
                  <a:tcPr marT="7150" marB="0" marR="7150" marL="7150"/>
                </a:tc>
              </a:tr>
              <a:tr h="167175">
                <a:tc>
                  <a:txBody>
                    <a:bodyPr/>
                    <a:lstStyle/>
                    <a:p>
                      <a:pPr indent="0" lvl="0" marL="0" rtl="0" algn="l">
                        <a:spcBef>
                          <a:spcPts val="0"/>
                        </a:spcBef>
                        <a:spcAft>
                          <a:spcPts val="0"/>
                        </a:spcAft>
                        <a:buClr>
                          <a:schemeClr val="dk1"/>
                        </a:buClr>
                        <a:buSzPts val="1100"/>
                        <a:buFont typeface="Arial"/>
                        <a:buNone/>
                      </a:pPr>
                      <a:r>
                        <a:rPr lang="en" sz="1100">
                          <a:latin typeface="Calibri"/>
                          <a:ea typeface="Calibri"/>
                          <a:cs typeface="Calibri"/>
                          <a:sym typeface="Calibri"/>
                        </a:rPr>
                        <a:t>Flat VH</a:t>
                      </a:r>
                      <a:endParaRPr b="0" i="0" sz="1100" u="none" strike="noStrike">
                        <a:solidFill>
                          <a:srgbClr val="000000"/>
                        </a:solidFill>
                        <a:latin typeface="Calibri"/>
                        <a:ea typeface="Calibri"/>
                        <a:cs typeface="Calibri"/>
                        <a:sym typeface="Calibri"/>
                      </a:endParaRPr>
                    </a:p>
                  </a:txBody>
                  <a:tcPr marT="7150" marB="0" marR="7150" marL="7150" anchor="b"/>
                </a:tc>
                <a:tc>
                  <a:txBody>
                    <a:bodyPr/>
                    <a:lstStyle/>
                    <a:p>
                      <a:pPr indent="0" lvl="0" marL="0" marR="0" rtl="0" algn="ctr">
                        <a:spcBef>
                          <a:spcPts val="0"/>
                        </a:spcBef>
                        <a:spcAft>
                          <a:spcPts val="0"/>
                        </a:spcAft>
                        <a:buNone/>
                      </a:pPr>
                      <a:r>
                        <a:rPr lang="en" sz="1100"/>
                        <a:t>27/25</a:t>
                      </a:r>
                      <a:endParaRPr sz="1100"/>
                    </a:p>
                  </a:txBody>
                  <a:tcPr marT="7150" marB="0" marR="7150" marL="7150">
                    <a:lnT cap="flat" cmpd="sng" w="12700">
                      <a:solidFill>
                        <a:schemeClr val="lt1"/>
                      </a:solidFill>
                      <a:prstDash val="solid"/>
                      <a:round/>
                      <a:headEnd len="sm" w="sm" type="none"/>
                      <a:tailEnd len="sm" w="sm" type="none"/>
                    </a:lnT>
                  </a:tcPr>
                </a:tc>
                <a:tc>
                  <a:txBody>
                    <a:bodyPr/>
                    <a:lstStyle/>
                    <a:p>
                      <a:pPr indent="0" lvl="0" marL="0" rtl="0" algn="ctr">
                        <a:spcBef>
                          <a:spcPts val="0"/>
                        </a:spcBef>
                        <a:spcAft>
                          <a:spcPts val="0"/>
                        </a:spcAft>
                        <a:buClr>
                          <a:schemeClr val="dk1"/>
                        </a:buClr>
                        <a:buSzPts val="1100"/>
                        <a:buFont typeface="Arial"/>
                        <a:buNone/>
                      </a:pPr>
                      <a:r>
                        <a:rPr lang="en" sz="1100"/>
                        <a:t>18/7.5</a:t>
                      </a:r>
                      <a:endParaRPr sz="1100"/>
                    </a:p>
                  </a:txBody>
                  <a:tcPr marT="7150" marB="0" marR="7150" marL="7150"/>
                </a:tc>
                <a:tc>
                  <a:txBody>
                    <a:bodyPr/>
                    <a:lstStyle/>
                    <a:p>
                      <a:pPr indent="0" lvl="0" marL="0" marR="0" rtl="0" algn="ctr">
                        <a:spcBef>
                          <a:spcPts val="0"/>
                        </a:spcBef>
                        <a:spcAft>
                          <a:spcPts val="0"/>
                        </a:spcAft>
                        <a:buNone/>
                      </a:pPr>
                      <a:r>
                        <a:rPr lang="en" sz="1100"/>
                        <a:t>11.7σ</a:t>
                      </a:r>
                      <a:endParaRPr sz="1100" u="none" strike="noStrike"/>
                    </a:p>
                  </a:txBody>
                  <a:tcPr marT="7150" marB="0" marR="7150" marL="7150"/>
                </a:tc>
                <a:tc>
                  <a:txBody>
                    <a:bodyPr/>
                    <a:lstStyle/>
                    <a:p>
                      <a:pPr indent="0" lvl="0" marL="0" rtl="0" algn="ctr">
                        <a:spcBef>
                          <a:spcPts val="0"/>
                        </a:spcBef>
                        <a:spcAft>
                          <a:spcPts val="0"/>
                        </a:spcAft>
                        <a:buNone/>
                      </a:pPr>
                      <a:r>
                        <a:rPr lang="en" sz="1100"/>
                        <a:t>15.5σ 21.3 mm</a:t>
                      </a:r>
                      <a:endParaRPr sz="1100"/>
                    </a:p>
                  </a:txBody>
                  <a:tcPr marT="7150" marB="0" marR="7150" marL="7150"/>
                </a:tc>
                <a:tc>
                  <a:txBody>
                    <a:bodyPr/>
                    <a:lstStyle/>
                    <a:p>
                      <a:pPr indent="0" lvl="0" marL="0" rtl="0" algn="ctr">
                        <a:spcBef>
                          <a:spcPts val="0"/>
                        </a:spcBef>
                        <a:spcAft>
                          <a:spcPts val="0"/>
                        </a:spcAft>
                        <a:buNone/>
                      </a:pPr>
                      <a:r>
                        <a:rPr lang="en" sz="1100"/>
                        <a:t>7.5/18</a:t>
                      </a:r>
                      <a:endParaRPr sz="1100"/>
                    </a:p>
                  </a:txBody>
                  <a:tcPr marT="7150" marB="0" marR="7150" marL="7150"/>
                </a:tc>
                <a:tc>
                  <a:txBody>
                    <a:bodyPr/>
                    <a:lstStyle/>
                    <a:p>
                      <a:pPr indent="0" lvl="0" marL="0" rtl="0" algn="ctr">
                        <a:spcBef>
                          <a:spcPts val="0"/>
                        </a:spcBef>
                        <a:spcAft>
                          <a:spcPts val="0"/>
                        </a:spcAft>
                        <a:buClr>
                          <a:schemeClr val="dk1"/>
                        </a:buClr>
                        <a:buSzPts val="1100"/>
                        <a:buFont typeface="Arial"/>
                        <a:buNone/>
                      </a:pPr>
                      <a:r>
                        <a:rPr lang="en" sz="1100"/>
                        <a:t>10.2σ</a:t>
                      </a:r>
                      <a:endParaRPr sz="1100" u="none" strike="noStrike"/>
                    </a:p>
                  </a:txBody>
                  <a:tcPr marT="7150" marB="0" marR="7150" marL="7150"/>
                </a:tc>
                <a:tc>
                  <a:txBody>
                    <a:bodyPr/>
                    <a:lstStyle/>
                    <a:p>
                      <a:pPr indent="0" lvl="0" marL="0" marR="0" rtl="0" algn="ctr">
                        <a:spcBef>
                          <a:spcPts val="0"/>
                        </a:spcBef>
                        <a:spcAft>
                          <a:spcPts val="0"/>
                        </a:spcAft>
                        <a:buNone/>
                      </a:pPr>
                      <a:r>
                        <a:rPr lang="en" sz="1100"/>
                        <a:t>10.2σ </a:t>
                      </a:r>
                      <a:r>
                        <a:rPr lang="en" sz="1100">
                          <a:solidFill>
                            <a:srgbClr val="FF9900"/>
                          </a:solidFill>
                        </a:rPr>
                        <a:t>21.6 mm</a:t>
                      </a:r>
                      <a:endParaRPr sz="1100" u="none" strike="noStrike">
                        <a:solidFill>
                          <a:srgbClr val="FF9900"/>
                        </a:solidFill>
                      </a:endParaRPr>
                    </a:p>
                  </a:txBody>
                  <a:tcPr marT="7150" marB="0" marR="7150" marL="7150"/>
                </a:tc>
              </a:tr>
            </a:tbl>
          </a:graphicData>
        </a:graphic>
      </p:graphicFrame>
      <p:sp>
        <p:nvSpPr>
          <p:cNvPr id="500" name="Google Shape;500;p6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TCL, TCT settings estimates </a:t>
            </a:r>
            <a:endParaRPr/>
          </a:p>
        </p:txBody>
      </p:sp>
      <p:sp>
        <p:nvSpPr>
          <p:cNvPr id="501" name="Google Shape;501;p62"/>
          <p:cNvSpPr txBox="1"/>
          <p:nvPr/>
        </p:nvSpPr>
        <p:spPr>
          <a:xfrm>
            <a:off x="196825" y="4384375"/>
            <a:ext cx="749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rPr>
              <a:t>(1) achievable but not demonstrated yet, (2) tight collimator setting</a:t>
            </a:r>
            <a:endParaRPr>
              <a:solidFill>
                <a:schemeClr val="dk1"/>
              </a:solidFill>
            </a:endParaRPr>
          </a:p>
        </p:txBody>
      </p:sp>
      <p:sp>
        <p:nvSpPr>
          <p:cNvPr id="502" name="Google Shape;502;p62"/>
          <p:cNvSpPr txBox="1"/>
          <p:nvPr/>
        </p:nvSpPr>
        <p:spPr>
          <a:xfrm>
            <a:off x="371825" y="2350125"/>
            <a:ext cx="83250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rPr>
              <a:t>Assuming TCL can be as low as TCTs as they see the same MKD -TCT phase.</a:t>
            </a:r>
            <a:endParaRPr>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MKD-TCT is also responsible for limiting beta* reach due to power deposition in D2 and TCLMB</a:t>
            </a:r>
            <a:endParaRPr>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Reversing triplet polarity could help here! </a:t>
            </a:r>
            <a:r>
              <a:rPr lang="en" u="sng">
                <a:solidFill>
                  <a:schemeClr val="dk1"/>
                </a:solidFill>
              </a:rPr>
              <a:t>But,</a:t>
            </a:r>
            <a:r>
              <a:rPr lang="en">
                <a:solidFill>
                  <a:schemeClr val="dk1"/>
                </a:solidFill>
              </a:rPr>
              <a:t> it requires a redesign of TCTPHX, TCLPX, reverse of MCBY orientation in Q4, demonstrate optics solutions in P1/5 for  β* 0.5-30 m and crabbing angle &gt;380 murad.</a:t>
            </a:r>
            <a:endParaRPr>
              <a:solidFill>
                <a:schemeClr val="dk1"/>
              </a:solidFill>
            </a:endParaRPr>
          </a:p>
          <a:p>
            <a:pPr indent="-317500" lvl="0" marL="457200" rtl="0" algn="l">
              <a:spcBef>
                <a:spcPts val="0"/>
              </a:spcBef>
              <a:spcAft>
                <a:spcPts val="0"/>
              </a:spcAft>
              <a:buClr>
                <a:schemeClr val="dk1"/>
              </a:buClr>
              <a:buSzPts val="1400"/>
              <a:buAutoNum type="arabicParenR"/>
            </a:pPr>
            <a:r>
              <a:rPr lang="en" u="sng">
                <a:solidFill>
                  <a:schemeClr val="dk1"/>
                </a:solidFill>
              </a:rPr>
              <a:t>Switching crossing planes solves the problem should be the baseline for Run 5 and 6!</a:t>
            </a:r>
            <a:endParaRPr u="sng">
              <a:solidFill>
                <a:schemeClr val="dk1"/>
              </a:solidFill>
            </a:endParaRPr>
          </a:p>
          <a:p>
            <a:pPr indent="-317500" lvl="0" marL="457200" rtl="0" algn="l">
              <a:spcBef>
                <a:spcPts val="0"/>
              </a:spcBef>
              <a:spcAft>
                <a:spcPts val="0"/>
              </a:spcAft>
              <a:buClr>
                <a:schemeClr val="dk1"/>
              </a:buClr>
              <a:buSzPts val="1400"/>
              <a:buAutoNum type="arabicParenR"/>
            </a:pPr>
            <a:r>
              <a:rPr lang="en">
                <a:solidFill>
                  <a:schemeClr val="dk1"/>
                </a:solidFill>
              </a:rPr>
              <a:t>Exploring complications of improving MKD-TCT (next slide)</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6"/>
          <p:cNvSpPr txBox="1"/>
          <p:nvPr>
            <p:ph type="title"/>
          </p:nvPr>
        </p:nvSpPr>
        <p:spPr>
          <a:xfrm>
            <a:off x="623400" y="4903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Run 3 to Run 4 for ATLAS/CMS</a:t>
            </a:r>
            <a:endParaRPr/>
          </a:p>
        </p:txBody>
      </p:sp>
      <p:graphicFrame>
        <p:nvGraphicFramePr>
          <p:cNvPr id="213" name="Google Shape;213;p36"/>
          <p:cNvGraphicFramePr/>
          <p:nvPr/>
        </p:nvGraphicFramePr>
        <p:xfrm>
          <a:off x="321100" y="1392363"/>
          <a:ext cx="3000000" cy="3000000"/>
        </p:xfrm>
        <a:graphic>
          <a:graphicData uri="http://schemas.openxmlformats.org/drawingml/2006/table">
            <a:tbl>
              <a:tblPr>
                <a:noFill/>
                <a:tableStyleId>{63468A81-F29D-437D-8E99-5C67ECCE2165}</a:tableStyleId>
              </a:tblPr>
              <a:tblGrid>
                <a:gridCol w="1475200"/>
                <a:gridCol w="1501100"/>
                <a:gridCol w="2245100"/>
                <a:gridCol w="615675"/>
                <a:gridCol w="970950"/>
                <a:gridCol w="924150"/>
                <a:gridCol w="961050"/>
              </a:tblGrid>
              <a:tr h="102700">
                <a:tc>
                  <a:txBody>
                    <a:bodyPr/>
                    <a:lstStyle/>
                    <a:p>
                      <a:pPr indent="0" lvl="0" marL="0" rtl="0" algn="l">
                        <a:spcBef>
                          <a:spcPts val="0"/>
                        </a:spcBef>
                        <a:spcAft>
                          <a:spcPts val="0"/>
                        </a:spcAft>
                        <a:buNone/>
                      </a:pPr>
                      <a:r>
                        <a:rPr b="1" lang="en" sz="1000"/>
                        <a:t>Domain and teams</a:t>
                      </a:r>
                      <a:endParaRPr b="1" sz="1000"/>
                    </a:p>
                  </a:txBody>
                  <a:tcPr marT="9125" marB="9125" marR="18275" marL="18275"/>
                </a:tc>
                <a:tc>
                  <a:txBody>
                    <a:bodyPr/>
                    <a:lstStyle/>
                    <a:p>
                      <a:pPr indent="0" lvl="0" marL="0" rtl="0" algn="l">
                        <a:spcBef>
                          <a:spcPts val="0"/>
                        </a:spcBef>
                        <a:spcAft>
                          <a:spcPts val="0"/>
                        </a:spcAft>
                        <a:buNone/>
                      </a:pPr>
                      <a:r>
                        <a:rPr b="1" lang="en" sz="1000"/>
                        <a:t>Constraints, limiting factors </a:t>
                      </a:r>
                      <a:endParaRPr b="1" sz="1000"/>
                    </a:p>
                  </a:txBody>
                  <a:tcPr marT="9125" marB="9125" marR="18275" marL="18275"/>
                </a:tc>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2024</a:t>
                      </a:r>
                      <a:endParaRPr b="1" sz="1000"/>
                    </a:p>
                  </a:txBody>
                  <a:tcPr marT="9125" marB="9125" marR="18275" marL="18275"/>
                </a:tc>
                <a:tc>
                  <a:txBody>
                    <a:bodyPr/>
                    <a:lstStyle/>
                    <a:p>
                      <a:pPr indent="0" lvl="0" marL="0" rtl="0" algn="l">
                        <a:spcBef>
                          <a:spcPts val="0"/>
                        </a:spcBef>
                        <a:spcAft>
                          <a:spcPts val="0"/>
                        </a:spcAft>
                        <a:buNone/>
                      </a:pPr>
                      <a:r>
                        <a:rPr b="1" lang="en" sz="1000"/>
                        <a:t>2025</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tc>
                <a:tc>
                  <a:txBody>
                    <a:bodyPr/>
                    <a:lstStyle/>
                    <a:p>
                      <a:pPr indent="0" lvl="0" marL="0" rtl="0" algn="l">
                        <a:spcBef>
                          <a:spcPts val="0"/>
                        </a:spcBef>
                        <a:spcAft>
                          <a:spcPts val="0"/>
                        </a:spcAft>
                        <a:buNone/>
                      </a:pPr>
                      <a:r>
                        <a:rPr b="1" lang="en" sz="1000">
                          <a:solidFill>
                            <a:schemeClr val="dk1"/>
                          </a:solidFill>
                        </a:rPr>
                        <a:t>HL-LHC</a:t>
                      </a:r>
                      <a:endParaRPr b="1" sz="1000">
                        <a:solidFill>
                          <a:schemeClr val="dk1"/>
                        </a:solidFill>
                      </a:endParaRPr>
                    </a:p>
                    <a:p>
                      <a:pPr indent="0" lvl="0" marL="0" rtl="0" algn="l">
                        <a:spcBef>
                          <a:spcPts val="0"/>
                        </a:spcBef>
                        <a:spcAft>
                          <a:spcPts val="0"/>
                        </a:spcAft>
                        <a:buNone/>
                      </a:pPr>
                      <a:r>
                        <a:rPr b="1" lang="en" sz="1000">
                          <a:solidFill>
                            <a:schemeClr val="dk1"/>
                          </a:solidFill>
                        </a:rPr>
                        <a:t>ultimate</a:t>
                      </a:r>
                      <a:endParaRPr b="1" sz="1000"/>
                    </a:p>
                  </a:txBody>
                  <a:tcPr marT="9125" marB="9125" marR="18275" marL="18275">
                    <a:lnB cap="flat" cmpd="sng" w="9525">
                      <a:solidFill>
                        <a:srgbClr val="9E9E9E"/>
                      </a:solidFill>
                      <a:prstDash val="solid"/>
                      <a:round/>
                      <a:headEnd len="sm" w="sm" type="none"/>
                      <a:tailEnd len="sm" w="sm" type="none"/>
                    </a:lnB>
                  </a:tcPr>
                </a:tc>
              </a:tr>
              <a:tr h="221125">
                <a:tc rowSpan="3">
                  <a:txBody>
                    <a:bodyPr/>
                    <a:lstStyle/>
                    <a:p>
                      <a:pPr indent="0" lvl="0" marL="0" rtl="0" algn="l">
                        <a:spcBef>
                          <a:spcPts val="0"/>
                        </a:spcBef>
                        <a:spcAft>
                          <a:spcPts val="0"/>
                        </a:spcAft>
                        <a:buNone/>
                      </a:pPr>
                      <a:r>
                        <a:rPr lang="en" sz="1000">
                          <a:solidFill>
                            <a:srgbClr val="990000"/>
                          </a:solidFill>
                        </a:rPr>
                        <a:t>Injectors, RF</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rowSpan="3">
                  <a:txBody>
                    <a:bodyPr/>
                    <a:lstStyle/>
                    <a:p>
                      <a:pPr indent="0" lvl="0" marL="0" rtl="0" algn="l">
                        <a:spcBef>
                          <a:spcPts val="0"/>
                        </a:spcBef>
                        <a:spcAft>
                          <a:spcPts val="0"/>
                        </a:spcAft>
                        <a:buNone/>
                      </a:pPr>
                      <a:r>
                        <a:rPr lang="en" sz="1000">
                          <a:solidFill>
                            <a:srgbClr val="990000"/>
                          </a:solidFill>
                        </a:rPr>
                        <a:t>Injector performances, b</a:t>
                      </a:r>
                      <a:r>
                        <a:rPr lang="en" sz="1000">
                          <a:solidFill>
                            <a:srgbClr val="990000"/>
                          </a:solidFill>
                        </a:rPr>
                        <a:t>ellows, RF power, surface treatments and cooling</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Num. </a:t>
                      </a:r>
                      <a:r>
                        <a:rPr lang="en" sz="1000">
                          <a:solidFill>
                            <a:srgbClr val="990000"/>
                          </a:solidFill>
                        </a:rPr>
                        <a:t>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2340</a:t>
                      </a:r>
                      <a:endParaRPr sz="1000">
                        <a:solidFill>
                          <a:srgbClr val="990000"/>
                        </a:solidFill>
                      </a:endParaRPr>
                    </a:p>
                  </a:txBody>
                  <a:tcPr marT="9125" marB="9125" marR="18275" marL="18275"/>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2340 (</a:t>
                      </a:r>
                      <a:r>
                        <a:rPr lang="en" sz="1000">
                          <a:solidFill>
                            <a:srgbClr val="990000"/>
                          </a:solidFill>
                        </a:rPr>
                        <a:t>2</a:t>
                      </a:r>
                      <a:r>
                        <a:rPr lang="en" sz="1000">
                          <a:solidFill>
                            <a:srgbClr val="990000"/>
                          </a:solidFill>
                        </a:rPr>
                        <a:t>484)</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vMerge="1"/>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1.6</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1.6 (1.8)</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vMerge="1"/>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1.3</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1.3</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lang="en" sz="1000">
                          <a:solidFill>
                            <a:srgbClr val="38761D"/>
                          </a:solidFill>
                        </a:rPr>
                        <a:t>Optics, </a:t>
                      </a:r>
                      <a:r>
                        <a:rPr lang="en" sz="1000">
                          <a:solidFill>
                            <a:srgbClr val="38761D"/>
                          </a:solidFill>
                        </a:rPr>
                        <a:t>incoherent</a:t>
                      </a:r>
                      <a:r>
                        <a:rPr lang="en" sz="1000">
                          <a:solidFill>
                            <a:srgbClr val="38761D"/>
                          </a:solidFill>
                        </a:rPr>
                        <a:t> effects</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Aperture, magnet field quality, e-cloud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Beta*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30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000">
                          <a:solidFill>
                            <a:srgbClr val="38761D"/>
                          </a:solidFill>
                        </a:rPr>
                        <a:t>60/18</a:t>
                      </a:r>
                      <a:endParaRPr sz="1000">
                        <a:solidFill>
                          <a:srgbClr val="38761D"/>
                        </a:solidFill>
                      </a:endParaRPr>
                    </a:p>
                  </a:txBody>
                  <a:tcPr marT="9125" marB="9125" marR="18275" marL="18275"/>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15 (</a:t>
                      </a:r>
                      <a:r>
                        <a:rPr lang="en" sz="1000">
                          <a:solidFill>
                            <a:srgbClr val="38761D"/>
                          </a:solidFill>
                        </a:rPr>
                        <a:t>18/7.5)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a:txBody>
                    <a:bodyPr/>
                    <a:lstStyle/>
                    <a:p>
                      <a:pPr indent="0" lvl="0" marL="0" rtl="0" algn="l">
                        <a:spcBef>
                          <a:spcPts val="0"/>
                        </a:spcBef>
                        <a:spcAft>
                          <a:spcPts val="0"/>
                        </a:spcAft>
                        <a:buNone/>
                      </a:pPr>
                      <a:r>
                        <a:rPr lang="en" sz="1000">
                          <a:solidFill>
                            <a:srgbClr val="38761D"/>
                          </a:solidFill>
                        </a:rPr>
                        <a:t>Beam-beam effects</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½ </a:t>
                      </a:r>
                      <a:r>
                        <a:rPr lang="en" sz="1000">
                          <a:solidFill>
                            <a:srgbClr val="38761D"/>
                          </a:solidFill>
                        </a:rPr>
                        <a:t>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000">
                          <a:solidFill>
                            <a:srgbClr val="38761D"/>
                          </a:solidFill>
                        </a:rPr>
                        <a:t>110</a:t>
                      </a:r>
                      <a:endParaRPr sz="1000">
                        <a:solidFill>
                          <a:srgbClr val="38761D"/>
                        </a:solidFill>
                      </a:endParaRPr>
                    </a:p>
                  </a:txBody>
                  <a:tcPr marT="9125" marB="9125" marR="18275" marL="18275"/>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220-190(CC)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4">
                  <a:txBody>
                    <a:bodyPr/>
                    <a:lstStyle/>
                    <a:p>
                      <a:pPr indent="0" lvl="0" marL="0" rtl="0" algn="l">
                        <a:spcBef>
                          <a:spcPts val="0"/>
                        </a:spcBef>
                        <a:spcAft>
                          <a:spcPts val="0"/>
                        </a:spcAft>
                        <a:buNone/>
                      </a:pPr>
                      <a:r>
                        <a:rPr lang="en" sz="1000">
                          <a:solidFill>
                            <a:srgbClr val="B45F06"/>
                          </a:solidFill>
                        </a:rPr>
                        <a:t>Optics, coherent effects</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4">
                  <a:txBody>
                    <a:bodyPr/>
                    <a:lstStyle/>
                    <a:p>
                      <a:pPr indent="0" lvl="0" marL="0" rtl="0" algn="l">
                        <a:spcBef>
                          <a:spcPts val="0"/>
                        </a:spcBef>
                        <a:spcAft>
                          <a:spcPts val="0"/>
                        </a:spcAft>
                        <a:buNone/>
                      </a:pPr>
                      <a:r>
                        <a:rPr lang="en" sz="1000">
                          <a:solidFill>
                            <a:srgbClr val="B45F06"/>
                          </a:solidFill>
                        </a:rPr>
                        <a:t>Field quality, beam-beam effects, impedance, PC FB noise</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100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000">
                          <a:solidFill>
                            <a:srgbClr val="B45F06"/>
                          </a:solidFill>
                        </a:rPr>
                        <a:t>100</a:t>
                      </a:r>
                      <a:endParaRPr sz="1000">
                        <a:solidFill>
                          <a:srgbClr val="B45F06"/>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vMerge="1"/>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1.8</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1.8</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vMerge="1"/>
                <a:tc>
                  <a:txBody>
                    <a:bodyPr/>
                    <a:lstStyle/>
                    <a:p>
                      <a:pPr indent="0" lvl="0" marL="0" rtl="0" algn="l">
                        <a:spcBef>
                          <a:spcPts val="0"/>
                        </a:spcBef>
                        <a:spcAft>
                          <a:spcPts val="0"/>
                        </a:spcAft>
                        <a:buNone/>
                      </a:pPr>
                      <a:r>
                        <a:rPr lang="en" sz="1000">
                          <a:solidFill>
                            <a:srgbClr val="B45F06"/>
                          </a:solidFill>
                        </a:rPr>
                        <a:t>Emittance EOL </a:t>
                      </a:r>
                      <a:r>
                        <a:rPr lang="en" sz="1000">
                          <a:solidFill>
                            <a:srgbClr val="B45F06"/>
                          </a:solidFill>
                        </a:rPr>
                        <a:t>[um]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2.2</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2.2</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vMerge="1"/>
                <a:tc vMerge="1"/>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3.7</a:t>
                      </a:r>
                      <a:endParaRPr sz="1000">
                        <a:solidFill>
                          <a:srgbClr val="B45F06"/>
                        </a:solidFill>
                      </a:endParaRPr>
                    </a:p>
                  </a:txBody>
                  <a:tcPr marT="9125" marB="9125" marR="18275" marL="18275"/>
                </a:tc>
                <a:tc>
                  <a:txBody>
                    <a:bodyPr/>
                    <a:lstStyle/>
                    <a:p>
                      <a:pPr indent="0" lvl="0" marL="0" rtl="0" algn="l">
                        <a:spcBef>
                          <a:spcPts val="0"/>
                        </a:spcBef>
                        <a:spcAft>
                          <a:spcPts val="0"/>
                        </a:spcAft>
                        <a:buNone/>
                      </a:pPr>
                      <a:r>
                        <a:rPr lang="en" sz="1000">
                          <a:solidFill>
                            <a:srgbClr val="B45F06"/>
                          </a:solidFill>
                        </a:rPr>
                        <a:t>4.3(5.3, )</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16.9(20.7)</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Experiment</a:t>
                      </a:r>
                      <a:endParaRPr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Detector, cooling</a:t>
                      </a:r>
                      <a:endParaRPr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65 / 2.2</a:t>
                      </a:r>
                      <a:endParaRPr sz="1000">
                        <a:solidFill>
                          <a:srgbClr val="0B5394"/>
                        </a:solidFill>
                      </a:endParaRPr>
                    </a:p>
                  </a:txBody>
                  <a:tcPr marT="9125" marB="9125" marR="18275" marL="18275"/>
                </a:tc>
                <a:tc>
                  <a:txBody>
                    <a:bodyPr/>
                    <a:lstStyle/>
                    <a:p>
                      <a:pPr indent="0" lvl="0" marL="0" rtl="0" algn="l">
                        <a:spcBef>
                          <a:spcPts val="0"/>
                        </a:spcBef>
                        <a:spcAft>
                          <a:spcPts val="0"/>
                        </a:spcAft>
                        <a:buNone/>
                      </a:pPr>
                      <a:r>
                        <a:rPr lang="en" sz="1000">
                          <a:solidFill>
                            <a:srgbClr val="0B5394"/>
                          </a:solidFill>
                        </a:rPr>
                        <a:t>65 / 2.2</a:t>
                      </a:r>
                      <a:endParaRPr sz="1000">
                        <a:solidFill>
                          <a:srgbClr val="0B5394"/>
                        </a:solidFill>
                      </a:endParaRPr>
                    </a:p>
                  </a:txBody>
                  <a:tcPr marT="9125" marB="9125" marR="18275" marL="18275"/>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B5394"/>
                          </a:solidFill>
                        </a:rPr>
                        <a:t>200</a:t>
                      </a:r>
                      <a:r>
                        <a:rPr lang="en" sz="1000">
                          <a:solidFill>
                            <a:srgbClr val="0B5394"/>
                          </a:solidFill>
                        </a:rPr>
                        <a:t> / 7.5 </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3">
                  <a:txBody>
                    <a:bodyPr/>
                    <a:lstStyle/>
                    <a:p>
                      <a:pPr indent="0" lvl="0" marL="0" rtl="0" algn="l">
                        <a:spcBef>
                          <a:spcPts val="0"/>
                        </a:spcBef>
                        <a:spcAft>
                          <a:spcPts val="0"/>
                        </a:spcAft>
                        <a:buNone/>
                      </a:pPr>
                      <a:r>
                        <a:rPr lang="en" sz="1000">
                          <a:solidFill>
                            <a:srgbClr val="A64D79"/>
                          </a:solidFill>
                        </a:rPr>
                        <a:t>Operation</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3">
                  <a:txBody>
                    <a:bodyPr/>
                    <a:lstStyle/>
                    <a:p>
                      <a:pPr indent="0" lvl="0" marL="0" rtl="0" algn="l">
                        <a:spcBef>
                          <a:spcPts val="0"/>
                        </a:spcBef>
                        <a:spcAft>
                          <a:spcPts val="0"/>
                        </a:spcAft>
                        <a:buNone/>
                      </a:pPr>
                      <a:r>
                        <a:rPr lang="en" sz="1000">
                          <a:solidFill>
                            <a:srgbClr val="A64D79"/>
                          </a:solidFill>
                        </a:rPr>
                        <a:t>Reliability, robustess</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tcPr>
                </a:tc>
              </a:tr>
              <a:tr h="100000">
                <a:tc vMerge="1"/>
                <a:tc vMerge="1"/>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tc>
              </a:tr>
              <a:tr h="100000">
                <a:tc vMerge="1"/>
                <a:tc vMerge="1"/>
                <a:tc>
                  <a:txBody>
                    <a:bodyPr/>
                    <a:lstStyle/>
                    <a:p>
                      <a:pPr indent="0" lvl="0" marL="0" rtl="0" algn="l">
                        <a:spcBef>
                          <a:spcPts val="0"/>
                        </a:spcBef>
                        <a:spcAft>
                          <a:spcPts val="0"/>
                        </a:spcAft>
                        <a:buNone/>
                      </a:pPr>
                      <a:r>
                        <a:rPr lang="en" sz="1000">
                          <a:solidFill>
                            <a:srgbClr val="A64D79"/>
                          </a:solidFill>
                        </a:rPr>
                        <a:t>Days</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198</a:t>
                      </a:r>
                      <a:endParaRPr sz="1000">
                        <a:solidFill>
                          <a:srgbClr val="A64D79"/>
                        </a:solidFill>
                      </a:endParaRPr>
                    </a:p>
                  </a:txBody>
                  <a:tcPr marT="9125" marB="9125" marR="18275" marL="18275"/>
                </a:tc>
                <a:tc>
                  <a:txBody>
                    <a:bodyPr/>
                    <a:lstStyle/>
                    <a:p>
                      <a:pPr indent="0" lvl="0" marL="0" rtl="0" algn="l">
                        <a:spcBef>
                          <a:spcPts val="0"/>
                        </a:spcBef>
                        <a:spcAft>
                          <a:spcPts val="0"/>
                        </a:spcAft>
                        <a:buNone/>
                      </a:pPr>
                      <a:r>
                        <a:rPr lang="en" sz="1000">
                          <a:solidFill>
                            <a:srgbClr val="A64D79"/>
                          </a:solidFill>
                        </a:rPr>
                        <a:t>198</a:t>
                      </a:r>
                      <a:endParaRPr sz="1000">
                        <a:solidFill>
                          <a:srgbClr val="A64D79"/>
                        </a:solidFill>
                      </a:endParaRPr>
                    </a:p>
                  </a:txBody>
                  <a:tcPr marT="9125" marB="9125" marR="18275" marL="18275"/>
                </a:tc>
              </a:tr>
              <a:tr h="221700">
                <a:tc>
                  <a:txBody>
                    <a:bodyPr/>
                    <a:lstStyle/>
                    <a:p>
                      <a:pPr indent="0" lvl="0" marL="0" rtl="0" algn="l">
                        <a:spcBef>
                          <a:spcPts val="0"/>
                        </a:spcBef>
                        <a:spcAft>
                          <a:spcPts val="0"/>
                        </a:spcAft>
                        <a:buNone/>
                      </a:pPr>
                      <a:r>
                        <a:t/>
                      </a:r>
                      <a:endParaRPr b="1" sz="1000"/>
                    </a:p>
                  </a:txBody>
                  <a:tcPr marT="9125" marB="9125" marR="18275" marL="1827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b="1" sz="1000"/>
                    </a:p>
                  </a:txBody>
                  <a:tcPr marT="9125" marB="9125" marR="18275" marL="1827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000"/>
                        <a:t>Lumi</a:t>
                      </a:r>
                      <a:endParaRPr b="1" sz="1000"/>
                    </a:p>
                  </a:txBody>
                  <a:tcPr marT="9125" marB="9125" marR="18275" marL="1827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000"/>
                        <a:t>130?</a:t>
                      </a:r>
                      <a:endParaRPr sz="1000"/>
                    </a:p>
                  </a:txBody>
                  <a:tcPr marT="9125" marB="9125" marR="18275" marL="18275"/>
                </a:tc>
                <a:tc>
                  <a:txBody>
                    <a:bodyPr/>
                    <a:lstStyle/>
                    <a:p>
                      <a:pPr indent="0" lvl="0" marL="0" rtl="0" algn="l">
                        <a:spcBef>
                          <a:spcPts val="0"/>
                        </a:spcBef>
                        <a:spcAft>
                          <a:spcPts val="0"/>
                        </a:spcAft>
                        <a:buNone/>
                      </a:pPr>
                      <a:r>
                        <a:t/>
                      </a:r>
                      <a:endParaRPr sz="1000"/>
                    </a:p>
                  </a:txBody>
                  <a:tcPr marT="9125" marB="9125" marR="18275" marL="18275"/>
                </a:tc>
                <a:tc>
                  <a:txBody>
                    <a:bodyPr/>
                    <a:lstStyle/>
                    <a:p>
                      <a:pPr indent="0" lvl="0" marL="0" rtl="0" algn="l">
                        <a:spcBef>
                          <a:spcPts val="0"/>
                        </a:spcBef>
                        <a:spcAft>
                          <a:spcPts val="0"/>
                        </a:spcAft>
                        <a:buNone/>
                      </a:pPr>
                      <a:r>
                        <a:rPr lang="en" sz="1000"/>
                        <a:t>275</a:t>
                      </a:r>
                      <a:endParaRPr sz="1000"/>
                    </a:p>
                  </a:txBody>
                  <a:tcPr marT="9125" marB="9125" marR="18275" marL="18275"/>
                </a:tc>
                <a:tc>
                  <a:txBody>
                    <a:bodyPr/>
                    <a:lstStyle/>
                    <a:p>
                      <a:pPr indent="0" lvl="0" marL="0" rtl="0" algn="l">
                        <a:spcBef>
                          <a:spcPts val="0"/>
                        </a:spcBef>
                        <a:spcAft>
                          <a:spcPts val="0"/>
                        </a:spcAft>
                        <a:buNone/>
                      </a:pPr>
                      <a:r>
                        <a:rPr lang="en" sz="1000"/>
                        <a:t>340(360)</a:t>
                      </a:r>
                      <a:endParaRPr sz="1000"/>
                    </a:p>
                  </a:txBody>
                  <a:tcPr marT="9125" marB="9125" marR="18275" marL="18275"/>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RF</a:t>
            </a:r>
            <a:endParaRPr/>
          </a:p>
        </p:txBody>
      </p:sp>
      <p:sp>
        <p:nvSpPr>
          <p:cNvPr id="508" name="Google Shape;508;p6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Cases for flat optics</a:t>
            </a:r>
            <a:endParaRPr/>
          </a:p>
        </p:txBody>
      </p:sp>
      <p:sp>
        <p:nvSpPr>
          <p:cNvPr id="514" name="Google Shape;514;p64"/>
          <p:cNvSpPr txBox="1"/>
          <p:nvPr>
            <p:ph idx="1" type="body"/>
          </p:nvPr>
        </p:nvSpPr>
        <p:spPr>
          <a:xfrm>
            <a:off x="311700" y="1152475"/>
            <a:ext cx="8520600" cy="37719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a:t>There are 3 different cases for preferring flat optics that are logically separated and can be implemented independently.</a:t>
            </a:r>
            <a:endParaRPr/>
          </a:p>
          <a:p>
            <a:pPr indent="0" lvl="0" marL="0" rtl="0" algn="l">
              <a:spcBef>
                <a:spcPts val="1200"/>
              </a:spcBef>
              <a:spcAft>
                <a:spcPts val="0"/>
              </a:spcAft>
              <a:buNone/>
            </a:pPr>
            <a:r>
              <a:rPr b="1" lang="en"/>
              <a:t>At collapse</a:t>
            </a:r>
            <a:r>
              <a:rPr lang="en"/>
              <a:t>: Reduce β function in the crossing plane at the crab cavities to reduce impedance. A reduction of β at the crab cavities can also be done for round optics (25% at β*=1.1m) or without ATS.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rPr b="1" lang="en"/>
              <a:t>During luminosity levelling</a:t>
            </a:r>
            <a:r>
              <a:rPr lang="en"/>
              <a:t>: Integrate more luminosity at reduced pile-up density. Increase allowed intensity of non-colliding bunches due to lower impedance at the cavities.</a:t>
            </a:r>
            <a:endParaRPr/>
          </a:p>
          <a:p>
            <a:pPr indent="0" lvl="0" marL="0" rtl="0" algn="l">
              <a:spcBef>
                <a:spcPts val="1200"/>
              </a:spcBef>
              <a:spcAft>
                <a:spcPts val="1200"/>
              </a:spcAft>
              <a:buNone/>
            </a:pPr>
            <a:r>
              <a:rPr b="1" lang="en"/>
              <a:t>Towards the end of luminosity levelling</a:t>
            </a:r>
            <a:r>
              <a:rPr lang="en"/>
              <a:t>: Increase levelling time and therefore increase luminosity. Sizeable gain when levelling time is in the order of 4-5 hours (e.g. 200 pile-up with 2.2 10</a:t>
            </a:r>
            <a:r>
              <a:rPr baseline="30000" lang="en"/>
              <a:t>11 </a:t>
            </a:r>
            <a:r>
              <a:rPr lang="en"/>
              <a:t>or 140 pile-up at 1.8 10</a:t>
            </a:r>
            <a:r>
              <a:rPr baseline="30000" lang="en"/>
              <a:t>11 </a:t>
            </a:r>
            <a:r>
              <a:rPr lang="en"/>
              <a:t>). Still compelling gain 3-4% for nominal conditions.</a:t>
            </a:r>
            <a:endParaRPr baseline="30000"/>
          </a:p>
        </p:txBody>
      </p:sp>
      <p:graphicFrame>
        <p:nvGraphicFramePr>
          <p:cNvPr id="515" name="Google Shape;515;p64"/>
          <p:cNvGraphicFramePr/>
          <p:nvPr/>
        </p:nvGraphicFramePr>
        <p:xfrm>
          <a:off x="1063650" y="2524000"/>
          <a:ext cx="3000000" cy="3000000"/>
        </p:xfrm>
        <a:graphic>
          <a:graphicData uri="http://schemas.openxmlformats.org/drawingml/2006/table">
            <a:tbl>
              <a:tblPr>
                <a:noFill/>
                <a:tableStyleId>{63468A81-F29D-437D-8E99-5C67ECCE2165}</a:tableStyleId>
              </a:tblPr>
              <a:tblGrid>
                <a:gridCol w="1262200"/>
                <a:gridCol w="941275"/>
                <a:gridCol w="776200"/>
                <a:gridCol w="1506925"/>
                <a:gridCol w="1619325"/>
              </a:tblGrid>
              <a:tr h="178425">
                <a:tc>
                  <a:txBody>
                    <a:bodyPr/>
                    <a:lstStyle/>
                    <a:p>
                      <a:pPr indent="0" lvl="0" marL="0" rtl="0" algn="l">
                        <a:spcBef>
                          <a:spcPts val="0"/>
                        </a:spcBef>
                        <a:spcAft>
                          <a:spcPts val="0"/>
                        </a:spcAft>
                        <a:buNone/>
                      </a:pPr>
                      <a:r>
                        <a:rPr lang="en"/>
                        <a:t>β*</a:t>
                      </a:r>
                      <a:endParaRPr/>
                    </a:p>
                  </a:txBody>
                  <a:tcPr marT="18275" marB="18275" marR="18275" marL="18275"/>
                </a:tc>
                <a:tc>
                  <a:txBody>
                    <a:bodyPr/>
                    <a:lstStyle/>
                    <a:p>
                      <a:pPr indent="0" lvl="0" marL="0" rtl="0" algn="l">
                        <a:spcBef>
                          <a:spcPts val="0"/>
                        </a:spcBef>
                        <a:spcAft>
                          <a:spcPts val="0"/>
                        </a:spcAft>
                        <a:buNone/>
                      </a:pPr>
                      <a:r>
                        <a:rPr lang="en"/>
                        <a:t>1.1 m high</a:t>
                      </a:r>
                      <a:endParaRPr/>
                    </a:p>
                  </a:txBody>
                  <a:tcPr marT="18275" marB="18275" marR="18275" marL="18275"/>
                </a:tc>
                <a:tc>
                  <a:txBody>
                    <a:bodyPr/>
                    <a:lstStyle/>
                    <a:p>
                      <a:pPr indent="0" lvl="0" marL="0" rtl="0" algn="l">
                        <a:spcBef>
                          <a:spcPts val="0"/>
                        </a:spcBef>
                        <a:spcAft>
                          <a:spcPts val="0"/>
                        </a:spcAft>
                        <a:buNone/>
                      </a:pPr>
                      <a:r>
                        <a:rPr lang="en"/>
                        <a:t>1.1 low</a:t>
                      </a:r>
                      <a:endParaRPr/>
                    </a:p>
                  </a:txBody>
                  <a:tcPr marT="18275" marB="18275" marR="18275" marL="18275"/>
                </a:tc>
                <a:tc>
                  <a:txBody>
                    <a:bodyPr/>
                    <a:lstStyle/>
                    <a:p>
                      <a:pPr indent="0" lvl="0" marL="0" rtl="0" algn="l">
                        <a:spcBef>
                          <a:spcPts val="0"/>
                        </a:spcBef>
                        <a:spcAft>
                          <a:spcPts val="0"/>
                        </a:spcAft>
                        <a:buClr>
                          <a:schemeClr val="dk1"/>
                        </a:buClr>
                        <a:buSzPts val="1100"/>
                        <a:buFont typeface="Arial"/>
                        <a:buNone/>
                      </a:pPr>
                      <a:r>
                        <a:rPr lang="en">
                          <a:solidFill>
                            <a:schemeClr val="dk1"/>
                          </a:solidFill>
                        </a:rPr>
                        <a:t>0.9/1.8 low no ats</a:t>
                      </a:r>
                      <a:endParaRPr/>
                    </a:p>
                  </a:txBody>
                  <a:tcPr marT="18275" marB="1827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a:solidFill>
                            <a:schemeClr val="dk1"/>
                          </a:solidFill>
                        </a:rPr>
                        <a:t>1.8/0.9 no ats</a:t>
                      </a:r>
                      <a:endParaRPr>
                        <a:solidFill>
                          <a:schemeClr val="dk1"/>
                        </a:solidFill>
                      </a:endParaRPr>
                    </a:p>
                  </a:txBody>
                  <a:tcPr marT="18275" marB="1827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70050">
                <a:tc>
                  <a:txBody>
                    <a:bodyPr/>
                    <a:lstStyle/>
                    <a:p>
                      <a:pPr indent="0" lvl="0" marL="0" rtl="0" algn="l">
                        <a:spcBef>
                          <a:spcPts val="0"/>
                        </a:spcBef>
                        <a:spcAft>
                          <a:spcPts val="0"/>
                        </a:spcAft>
                        <a:buNone/>
                      </a:pPr>
                      <a:r>
                        <a:rPr lang="en">
                          <a:solidFill>
                            <a:schemeClr val="dk1"/>
                          </a:solidFill>
                        </a:rPr>
                        <a:t>Avg beta crab</a:t>
                      </a:r>
                      <a:endParaRPr/>
                    </a:p>
                  </a:txBody>
                  <a:tcPr marT="18275" marB="18275" marR="18275" marL="18275"/>
                </a:tc>
                <a:tc>
                  <a:txBody>
                    <a:bodyPr/>
                    <a:lstStyle/>
                    <a:p>
                      <a:pPr indent="0" lvl="0" marL="0" rtl="0" algn="l">
                        <a:spcBef>
                          <a:spcPts val="0"/>
                        </a:spcBef>
                        <a:spcAft>
                          <a:spcPts val="0"/>
                        </a:spcAft>
                        <a:buNone/>
                      </a:pPr>
                      <a:r>
                        <a:rPr lang="en"/>
                        <a:t>680</a:t>
                      </a:r>
                      <a:endParaRPr/>
                    </a:p>
                  </a:txBody>
                  <a:tcPr marT="18275" marB="18275" marR="18275" marL="18275"/>
                </a:tc>
                <a:tc>
                  <a:txBody>
                    <a:bodyPr/>
                    <a:lstStyle/>
                    <a:p>
                      <a:pPr indent="0" lvl="0" marL="0" rtl="0" algn="l">
                        <a:spcBef>
                          <a:spcPts val="0"/>
                        </a:spcBef>
                        <a:spcAft>
                          <a:spcPts val="0"/>
                        </a:spcAft>
                        <a:buNone/>
                      </a:pPr>
                      <a:r>
                        <a:rPr lang="en"/>
                        <a:t>466</a:t>
                      </a:r>
                      <a:endParaRPr/>
                    </a:p>
                  </a:txBody>
                  <a:tcPr marT="18275" marB="18275" marR="18275" marL="18275"/>
                </a:tc>
                <a:tc>
                  <a:txBody>
                    <a:bodyPr/>
                    <a:lstStyle/>
                    <a:p>
                      <a:pPr indent="0" lvl="0" marL="0" rtl="0" algn="l">
                        <a:spcBef>
                          <a:spcPts val="0"/>
                        </a:spcBef>
                        <a:spcAft>
                          <a:spcPts val="0"/>
                        </a:spcAft>
                        <a:buNone/>
                      </a:pPr>
                      <a:r>
                        <a:rPr lang="en"/>
                        <a:t>327</a:t>
                      </a:r>
                      <a:endParaRPr/>
                    </a:p>
                  </a:txBody>
                  <a:tcPr marT="18275" marB="1827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a:t>280</a:t>
                      </a:r>
                      <a:endParaRPr/>
                    </a:p>
                  </a:txBody>
                  <a:tcPr marT="18275" marB="1827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sp>
        <p:nvSpPr>
          <p:cNvPr id="520" name="Google Shape;520;p6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Flat optics opportunities</a:t>
            </a:r>
            <a:endParaRPr/>
          </a:p>
        </p:txBody>
      </p:sp>
      <p:sp>
        <p:nvSpPr>
          <p:cNvPr id="521" name="Google Shape;521;p65"/>
          <p:cNvSpPr txBox="1"/>
          <p:nvPr>
            <p:ph idx="1" type="body"/>
          </p:nvPr>
        </p:nvSpPr>
        <p:spPr>
          <a:xfrm>
            <a:off x="161225" y="979325"/>
            <a:ext cx="6195300" cy="13521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795"/>
              <a:buNone/>
            </a:pPr>
            <a:r>
              <a:rPr lang="en" sz="1245"/>
              <a:t>Flat optics: larger beta* in the crossing plane and lower beta* in the separation plane.</a:t>
            </a:r>
            <a:endParaRPr sz="1245"/>
          </a:p>
          <a:p>
            <a:pPr indent="0" lvl="0" marL="0" rtl="0" algn="l">
              <a:lnSpc>
                <a:spcPct val="95000"/>
              </a:lnSpc>
              <a:spcBef>
                <a:spcPts val="1200"/>
              </a:spcBef>
              <a:spcAft>
                <a:spcPts val="0"/>
              </a:spcAft>
              <a:buSzPts val="795"/>
              <a:buNone/>
            </a:pPr>
            <a:r>
              <a:rPr lang="en" sz="1245"/>
              <a:t>Flat optics at the end of the levelling increases virtual luminosity (for high pile-up, low ppb scenarios) for similar aperture in the triplets.</a:t>
            </a:r>
            <a:endParaRPr sz="1245"/>
          </a:p>
          <a:p>
            <a:pPr indent="0" lvl="0" marL="0" rtl="0" algn="l">
              <a:lnSpc>
                <a:spcPct val="95000"/>
              </a:lnSpc>
              <a:spcBef>
                <a:spcPts val="1200"/>
              </a:spcBef>
              <a:spcAft>
                <a:spcPts val="1200"/>
              </a:spcAft>
              <a:buSzPts val="795"/>
              <a:buNone/>
            </a:pPr>
            <a:r>
              <a:rPr lang="en" sz="1245"/>
              <a:t>Flat optics throughout the cycle reduces emittance growth, impedance, failure induced losses from crab cavities.</a:t>
            </a:r>
            <a:endParaRPr sz="1245"/>
          </a:p>
        </p:txBody>
      </p:sp>
      <p:sp>
        <p:nvSpPr>
          <p:cNvPr id="522" name="Google Shape;522;p65"/>
          <p:cNvSpPr txBox="1"/>
          <p:nvPr>
            <p:ph idx="1" type="body"/>
          </p:nvPr>
        </p:nvSpPr>
        <p:spPr>
          <a:xfrm>
            <a:off x="113100" y="4094325"/>
            <a:ext cx="5907600" cy="7788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SzPts val="935"/>
              <a:buNone/>
            </a:pPr>
            <a:r>
              <a:rPr lang="en" sz="1230"/>
              <a:t>Flat optics are more sensitive than round to non-linear imperfections. Simulations have shown that flat with CC is viable at low chromaticity and negative octupoles is still viable.</a:t>
            </a:r>
            <a:endParaRPr sz="1230"/>
          </a:p>
          <a:p>
            <a:pPr indent="0" lvl="0" marL="0" rtl="0" algn="l">
              <a:lnSpc>
                <a:spcPct val="85000"/>
              </a:lnSpc>
              <a:spcBef>
                <a:spcPts val="1200"/>
              </a:spcBef>
              <a:spcAft>
                <a:spcPts val="1200"/>
              </a:spcAft>
              <a:buSzPts val="935"/>
              <a:buNone/>
            </a:pPr>
            <a:r>
              <a:rPr lang="en" sz="1230"/>
              <a:t>Experience expected in 2025 will provide insights on these scenarios.</a:t>
            </a:r>
            <a:endParaRPr sz="1230"/>
          </a:p>
        </p:txBody>
      </p:sp>
      <p:graphicFrame>
        <p:nvGraphicFramePr>
          <p:cNvPr id="523" name="Google Shape;523;p65"/>
          <p:cNvGraphicFramePr/>
          <p:nvPr/>
        </p:nvGraphicFramePr>
        <p:xfrm>
          <a:off x="226300" y="2419350"/>
          <a:ext cx="3000000" cy="3000000"/>
        </p:xfrm>
        <a:graphic>
          <a:graphicData uri="http://schemas.openxmlformats.org/drawingml/2006/table">
            <a:tbl>
              <a:tblPr>
                <a:noFill/>
                <a:tableStyleId>{63468A81-F29D-437D-8E99-5C67ECCE2165}</a:tableStyleId>
              </a:tblPr>
              <a:tblGrid>
                <a:gridCol w="1407325"/>
                <a:gridCol w="1709750"/>
                <a:gridCol w="2320775"/>
              </a:tblGrid>
              <a:tr h="381000">
                <a:tc>
                  <a:txBody>
                    <a:bodyPr/>
                    <a:lstStyle/>
                    <a:p>
                      <a:pPr indent="0" lvl="0" marL="0" rtl="0" algn="l">
                        <a:spcBef>
                          <a:spcPts val="0"/>
                        </a:spcBef>
                        <a:spcAft>
                          <a:spcPts val="0"/>
                        </a:spcAft>
                        <a:buNone/>
                      </a:pPr>
                      <a:r>
                        <a:rPr lang="en" sz="1100"/>
                        <a:t>Virtual lumi</a:t>
                      </a:r>
                      <a:endParaRPr sz="1100"/>
                    </a:p>
                    <a:p>
                      <a:pPr indent="0" lvl="0" marL="0" rtl="0" algn="l">
                        <a:spcBef>
                          <a:spcPts val="0"/>
                        </a:spcBef>
                        <a:spcAft>
                          <a:spcPts val="0"/>
                        </a:spcAft>
                        <a:buNone/>
                      </a:pPr>
                      <a:r>
                        <a:rPr lang="en" sz="1100"/>
                        <a:t>2.2 10</a:t>
                      </a:r>
                      <a:r>
                        <a:rPr baseline="30000" lang="en" sz="1100"/>
                        <a:t>11</a:t>
                      </a:r>
                      <a:r>
                        <a:rPr lang="en" sz="1100">
                          <a:solidFill>
                            <a:schemeClr val="dk1"/>
                          </a:solidFill>
                        </a:rPr>
                        <a:t> ppb</a:t>
                      </a:r>
                      <a:endParaRPr baseline="30000" sz="1100"/>
                    </a:p>
                  </a:txBody>
                  <a:tcPr marT="91425" marB="91425" marR="91425" marL="91425"/>
                </a:tc>
                <a:tc>
                  <a:txBody>
                    <a:bodyPr/>
                    <a:lstStyle/>
                    <a:p>
                      <a:pPr indent="0" lvl="0" marL="0" rtl="0" algn="l">
                        <a:spcBef>
                          <a:spcPts val="0"/>
                        </a:spcBef>
                        <a:spcAft>
                          <a:spcPts val="0"/>
                        </a:spcAft>
                        <a:buNone/>
                      </a:pPr>
                      <a:r>
                        <a:rPr lang="en" sz="1100"/>
                        <a:t>Round</a:t>
                      </a:r>
                      <a:endParaRPr sz="1100"/>
                    </a:p>
                    <a:p>
                      <a:pPr indent="0" lvl="0" marL="0" rtl="0" algn="l">
                        <a:spcBef>
                          <a:spcPts val="0"/>
                        </a:spcBef>
                        <a:spcAft>
                          <a:spcPts val="0"/>
                        </a:spcAft>
                        <a:buNone/>
                      </a:pPr>
                      <a:r>
                        <a:rPr lang="en" sz="1100"/>
                        <a:t>β*=15 cm</a:t>
                      </a:r>
                      <a:endParaRPr sz="1100"/>
                    </a:p>
                  </a:txBody>
                  <a:tcPr marT="91425" marB="91425" marR="91425" marL="91425"/>
                </a:tc>
                <a:tc>
                  <a:txBody>
                    <a:bodyPr/>
                    <a:lstStyle/>
                    <a:p>
                      <a:pPr indent="0" lvl="0" marL="0" rtl="0" algn="l">
                        <a:spcBef>
                          <a:spcPts val="0"/>
                        </a:spcBef>
                        <a:spcAft>
                          <a:spcPts val="0"/>
                        </a:spcAft>
                        <a:buNone/>
                      </a:pPr>
                      <a:r>
                        <a:rPr lang="en" sz="1100"/>
                        <a:t>Flat </a:t>
                      </a:r>
                      <a:endParaRPr sz="1100"/>
                    </a:p>
                    <a:p>
                      <a:pPr indent="0" lvl="0" marL="0" rtl="0" algn="l">
                        <a:spcBef>
                          <a:spcPts val="0"/>
                        </a:spcBef>
                        <a:spcAft>
                          <a:spcPts val="0"/>
                        </a:spcAft>
                        <a:buNone/>
                      </a:pPr>
                      <a:r>
                        <a:rPr lang="en" sz="1100">
                          <a:solidFill>
                            <a:schemeClr val="dk1"/>
                          </a:solidFill>
                        </a:rPr>
                        <a:t>β*=</a:t>
                      </a:r>
                      <a:r>
                        <a:rPr lang="en" sz="1100"/>
                        <a:t>8 cm X-plane</a:t>
                      </a:r>
                      <a:endParaRPr sz="1100"/>
                    </a:p>
                  </a:txBody>
                  <a:tcPr marT="91425" marB="91425" marR="91425" marL="91425"/>
                </a:tc>
              </a:tr>
              <a:tr h="506400">
                <a:tc>
                  <a:txBody>
                    <a:bodyPr/>
                    <a:lstStyle/>
                    <a:p>
                      <a:pPr indent="0" lvl="0" marL="0" rtl="0" algn="l">
                        <a:spcBef>
                          <a:spcPts val="0"/>
                        </a:spcBef>
                        <a:spcAft>
                          <a:spcPts val="0"/>
                        </a:spcAft>
                        <a:buNone/>
                      </a:pPr>
                      <a:r>
                        <a:rPr lang="en" sz="1100"/>
                        <a:t>CC On</a:t>
                      </a:r>
                      <a:endParaRPr sz="1100"/>
                    </a:p>
                  </a:txBody>
                  <a:tcPr marT="91425" marB="91425" marR="91425" marL="91425"/>
                </a:tc>
                <a:tc>
                  <a:txBody>
                    <a:bodyPr/>
                    <a:lstStyle/>
                    <a:p>
                      <a:pPr indent="0" lvl="0" marL="0" rtl="0" algn="l">
                        <a:spcBef>
                          <a:spcPts val="0"/>
                        </a:spcBef>
                        <a:spcAft>
                          <a:spcPts val="0"/>
                        </a:spcAft>
                        <a:buNone/>
                      </a:pPr>
                      <a:r>
                        <a:rPr lang="en" sz="1100"/>
                        <a:t>16.9 </a:t>
                      </a:r>
                      <a:r>
                        <a:rPr lang="en" sz="1100">
                          <a:solidFill>
                            <a:schemeClr val="dk1"/>
                          </a:solidFill>
                        </a:rPr>
                        <a:t>10</a:t>
                      </a:r>
                      <a:r>
                        <a:rPr baseline="30000" lang="en" sz="1100">
                          <a:solidFill>
                            <a:schemeClr val="dk1"/>
                          </a:solidFill>
                        </a:rPr>
                        <a:t>34 </a:t>
                      </a:r>
                      <a:r>
                        <a:rPr lang="en" sz="1100"/>
                        <a:t>cm</a:t>
                      </a:r>
                      <a:r>
                        <a:rPr baseline="30000" lang="en" sz="1100"/>
                        <a:t>-2</a:t>
                      </a:r>
                      <a:r>
                        <a:rPr lang="en" sz="1100"/>
                        <a:t>s</a:t>
                      </a:r>
                      <a:r>
                        <a:rPr baseline="30000" lang="en" sz="1100"/>
                        <a:t>-1</a:t>
                      </a:r>
                      <a:endParaRPr baseline="30000" sz="1100"/>
                    </a:p>
                    <a:p>
                      <a:pPr indent="0" lvl="0" marL="0" rtl="0" algn="l">
                        <a:spcBef>
                          <a:spcPts val="0"/>
                        </a:spcBef>
                        <a:spcAft>
                          <a:spcPts val="0"/>
                        </a:spcAft>
                        <a:buClr>
                          <a:schemeClr val="dk1"/>
                        </a:buClr>
                        <a:buSzPts val="1100"/>
                        <a:buFont typeface="Arial"/>
                        <a:buNone/>
                      </a:pPr>
                      <a:r>
                        <a:rPr lang="en" sz="1100">
                          <a:solidFill>
                            <a:schemeClr val="dk1"/>
                          </a:solidFill>
                        </a:rPr>
                        <a:t>(250 μrad)</a:t>
                      </a:r>
                      <a:endParaRPr baseline="30000" sz="1100"/>
                    </a:p>
                  </a:txBody>
                  <a:tcPr marT="91425" marB="91425" marR="91425" marL="91425"/>
                </a:tc>
                <a:tc>
                  <a:txBody>
                    <a:bodyPr/>
                    <a:lstStyle/>
                    <a:p>
                      <a:pPr indent="0" lvl="0" marL="0" rtl="0" algn="l">
                        <a:spcBef>
                          <a:spcPts val="0"/>
                        </a:spcBef>
                        <a:spcAft>
                          <a:spcPts val="0"/>
                        </a:spcAft>
                        <a:buNone/>
                      </a:pPr>
                      <a:r>
                        <a:rPr lang="en" sz="1100"/>
                        <a:t>20.6 </a:t>
                      </a:r>
                      <a:r>
                        <a:rPr lang="en" sz="1100">
                          <a:solidFill>
                            <a:schemeClr val="dk1"/>
                          </a:solidFill>
                        </a:rPr>
                        <a:t>10</a:t>
                      </a:r>
                      <a:r>
                        <a:rPr baseline="30000" lang="en" sz="1100">
                          <a:solidFill>
                            <a:schemeClr val="dk1"/>
                          </a:solidFill>
                        </a:rPr>
                        <a:t>34 </a:t>
                      </a:r>
                      <a:r>
                        <a:rPr lang="en" sz="1100">
                          <a:solidFill>
                            <a:schemeClr val="dk1"/>
                          </a:solidFill>
                        </a:rPr>
                        <a:t>cm</a:t>
                      </a:r>
                      <a:r>
                        <a:rPr baseline="30000" lang="en" sz="1100">
                          <a:solidFill>
                            <a:schemeClr val="dk1"/>
                          </a:solidFill>
                        </a:rPr>
                        <a:t>-2</a:t>
                      </a:r>
                      <a:r>
                        <a:rPr lang="en" sz="1100">
                          <a:solidFill>
                            <a:schemeClr val="dk1"/>
                          </a:solidFill>
                        </a:rPr>
                        <a:t>s</a:t>
                      </a:r>
                      <a:r>
                        <a:rPr baseline="30000" lang="en" sz="1100">
                          <a:solidFill>
                            <a:schemeClr val="dk1"/>
                          </a:solidFill>
                        </a:rPr>
                        <a:t>-1</a:t>
                      </a:r>
                      <a:r>
                        <a:rPr lang="en" sz="1100"/>
                        <a:t> </a:t>
                      </a:r>
                      <a:endParaRPr sz="1100"/>
                    </a:p>
                    <a:p>
                      <a:pPr indent="0" lvl="0" marL="0" rtl="0" algn="l">
                        <a:spcBef>
                          <a:spcPts val="0"/>
                        </a:spcBef>
                        <a:spcAft>
                          <a:spcPts val="0"/>
                        </a:spcAft>
                        <a:buNone/>
                      </a:pPr>
                      <a:r>
                        <a:rPr lang="en" sz="1100"/>
                        <a:t>(18 cm //-plane, 250 urad)</a:t>
                      </a:r>
                      <a:endParaRPr sz="1100"/>
                    </a:p>
                  </a:txBody>
                  <a:tcPr marT="91425" marB="91425" marR="91425" marL="91425"/>
                </a:tc>
              </a:tr>
              <a:tr h="377675">
                <a:tc>
                  <a:txBody>
                    <a:bodyPr/>
                    <a:lstStyle/>
                    <a:p>
                      <a:pPr indent="0" lvl="0" marL="0" rtl="0" algn="l">
                        <a:spcBef>
                          <a:spcPts val="0"/>
                        </a:spcBef>
                        <a:spcAft>
                          <a:spcPts val="0"/>
                        </a:spcAft>
                        <a:buNone/>
                      </a:pPr>
                      <a:r>
                        <a:rPr lang="en" sz="1100"/>
                        <a:t>CC Off</a:t>
                      </a:r>
                      <a:endParaRPr sz="1100"/>
                    </a:p>
                  </a:txBody>
                  <a:tcPr marT="91425" marB="91425" marR="91425" marL="91425"/>
                </a:tc>
                <a:tc>
                  <a:txBody>
                    <a:bodyPr/>
                    <a:lstStyle/>
                    <a:p>
                      <a:pPr indent="0" lvl="0" marL="0" rtl="0" algn="l">
                        <a:spcBef>
                          <a:spcPts val="0"/>
                        </a:spcBef>
                        <a:spcAft>
                          <a:spcPts val="0"/>
                        </a:spcAft>
                        <a:buNone/>
                      </a:pPr>
                      <a:r>
                        <a:rPr lang="en" sz="1100"/>
                        <a:t>8.31 </a:t>
                      </a:r>
                      <a:r>
                        <a:rPr lang="en" sz="1100">
                          <a:solidFill>
                            <a:schemeClr val="dk1"/>
                          </a:solidFill>
                        </a:rPr>
                        <a:t>10</a:t>
                      </a:r>
                      <a:r>
                        <a:rPr baseline="30000" lang="en" sz="1100">
                          <a:solidFill>
                            <a:schemeClr val="dk1"/>
                          </a:solidFill>
                        </a:rPr>
                        <a:t>34 </a:t>
                      </a:r>
                      <a:r>
                        <a:rPr lang="en" sz="1100">
                          <a:solidFill>
                            <a:schemeClr val="dk1"/>
                          </a:solidFill>
                        </a:rPr>
                        <a:t>cm</a:t>
                      </a:r>
                      <a:r>
                        <a:rPr baseline="30000" lang="en" sz="1100">
                          <a:solidFill>
                            <a:schemeClr val="dk1"/>
                          </a:solidFill>
                        </a:rPr>
                        <a:t>-2</a:t>
                      </a:r>
                      <a:r>
                        <a:rPr lang="en" sz="1100">
                          <a:solidFill>
                            <a:schemeClr val="dk1"/>
                          </a:solidFill>
                        </a:rPr>
                        <a:t>s</a:t>
                      </a:r>
                      <a:r>
                        <a:rPr baseline="30000" lang="en" sz="1100">
                          <a:solidFill>
                            <a:schemeClr val="dk1"/>
                          </a:solidFill>
                        </a:rPr>
                        <a:t>-1 </a:t>
                      </a:r>
                      <a:endParaRPr baseline="30000" sz="1100">
                        <a:solidFill>
                          <a:schemeClr val="dk1"/>
                        </a:solidFill>
                      </a:endParaRPr>
                    </a:p>
                    <a:p>
                      <a:pPr indent="0" lvl="0" marL="0" rtl="0" algn="l">
                        <a:spcBef>
                          <a:spcPts val="0"/>
                        </a:spcBef>
                        <a:spcAft>
                          <a:spcPts val="0"/>
                        </a:spcAft>
                        <a:buNone/>
                      </a:pPr>
                      <a:r>
                        <a:rPr lang="en" sz="1100">
                          <a:solidFill>
                            <a:schemeClr val="dk1"/>
                          </a:solidFill>
                        </a:rPr>
                        <a:t>(250 μrad)</a:t>
                      </a:r>
                      <a:endParaRPr sz="1100"/>
                    </a:p>
                  </a:txBody>
                  <a:tcPr marT="91425" marB="91425" marR="91425" marL="91425"/>
                </a:tc>
                <a:tc>
                  <a:txBody>
                    <a:bodyPr/>
                    <a:lstStyle/>
                    <a:p>
                      <a:pPr indent="0" lvl="0" marL="0" rtl="0" algn="l">
                        <a:spcBef>
                          <a:spcPts val="0"/>
                        </a:spcBef>
                        <a:spcAft>
                          <a:spcPts val="0"/>
                        </a:spcAft>
                        <a:buNone/>
                      </a:pPr>
                      <a:r>
                        <a:rPr lang="en" sz="1100"/>
                        <a:t>16.5 </a:t>
                      </a:r>
                      <a:r>
                        <a:rPr lang="en" sz="1100">
                          <a:solidFill>
                            <a:schemeClr val="dk1"/>
                          </a:solidFill>
                        </a:rPr>
                        <a:t>10</a:t>
                      </a:r>
                      <a:r>
                        <a:rPr baseline="30000" lang="en" sz="1100">
                          <a:solidFill>
                            <a:schemeClr val="dk1"/>
                          </a:solidFill>
                        </a:rPr>
                        <a:t>34 </a:t>
                      </a:r>
                      <a:r>
                        <a:rPr lang="en" sz="1100">
                          <a:solidFill>
                            <a:schemeClr val="dk1"/>
                          </a:solidFill>
                        </a:rPr>
                        <a:t>cm</a:t>
                      </a:r>
                      <a:r>
                        <a:rPr baseline="30000" lang="en" sz="1100">
                          <a:solidFill>
                            <a:schemeClr val="dk1"/>
                          </a:solidFill>
                        </a:rPr>
                        <a:t>-2</a:t>
                      </a:r>
                      <a:r>
                        <a:rPr lang="en" sz="1100">
                          <a:solidFill>
                            <a:schemeClr val="dk1"/>
                          </a:solidFill>
                        </a:rPr>
                        <a:t>s</a:t>
                      </a:r>
                      <a:r>
                        <a:rPr baseline="30000" lang="en" sz="1100">
                          <a:solidFill>
                            <a:schemeClr val="dk1"/>
                          </a:solidFill>
                        </a:rPr>
                        <a:t>-1</a:t>
                      </a:r>
                      <a:endParaRPr sz="1100"/>
                    </a:p>
                    <a:p>
                      <a:pPr indent="0" lvl="0" marL="0" rtl="0" algn="l">
                        <a:spcBef>
                          <a:spcPts val="0"/>
                        </a:spcBef>
                        <a:spcAft>
                          <a:spcPts val="0"/>
                        </a:spcAft>
                        <a:buNone/>
                      </a:pPr>
                      <a:r>
                        <a:rPr lang="en" sz="1100"/>
                        <a:t>(40 cm </a:t>
                      </a:r>
                      <a:r>
                        <a:rPr lang="en" sz="1100">
                          <a:solidFill>
                            <a:schemeClr val="dk1"/>
                          </a:solidFill>
                        </a:rPr>
                        <a:t>//-plane</a:t>
                      </a:r>
                      <a:r>
                        <a:rPr lang="en" sz="1100"/>
                        <a:t>, 200 urad)</a:t>
                      </a:r>
                      <a:endParaRPr sz="1100"/>
                    </a:p>
                  </a:txBody>
                  <a:tcPr marT="91425" marB="91425" marR="91425" marL="91425"/>
                </a:tc>
              </a:tr>
            </a:tbl>
          </a:graphicData>
        </a:graphic>
      </p:graphicFrame>
      <p:pic>
        <p:nvPicPr>
          <p:cNvPr id="524" name="Google Shape;524;p65"/>
          <p:cNvPicPr preferRelativeResize="0"/>
          <p:nvPr/>
        </p:nvPicPr>
        <p:blipFill rotWithShape="1">
          <a:blip r:embed="rId3">
            <a:alphaModFix/>
          </a:blip>
          <a:srcRect b="0" l="0" r="7706" t="6156"/>
          <a:stretch/>
        </p:blipFill>
        <p:spPr>
          <a:xfrm>
            <a:off x="6515829" y="747952"/>
            <a:ext cx="1890000" cy="1441338"/>
          </a:xfrm>
          <a:prstGeom prst="rect">
            <a:avLst/>
          </a:prstGeom>
          <a:noFill/>
          <a:ln>
            <a:noFill/>
          </a:ln>
        </p:spPr>
      </p:pic>
      <p:pic>
        <p:nvPicPr>
          <p:cNvPr id="525" name="Google Shape;525;p65"/>
          <p:cNvPicPr preferRelativeResize="0"/>
          <p:nvPr/>
        </p:nvPicPr>
        <p:blipFill rotWithShape="1">
          <a:blip r:embed="rId4">
            <a:alphaModFix/>
          </a:blip>
          <a:srcRect b="0" l="0" r="7493" t="5882"/>
          <a:stretch/>
        </p:blipFill>
        <p:spPr>
          <a:xfrm>
            <a:off x="6515831" y="2165119"/>
            <a:ext cx="1890000" cy="1351980"/>
          </a:xfrm>
          <a:prstGeom prst="rect">
            <a:avLst/>
          </a:prstGeom>
          <a:noFill/>
          <a:ln>
            <a:noFill/>
          </a:ln>
        </p:spPr>
      </p:pic>
      <p:pic>
        <p:nvPicPr>
          <p:cNvPr id="526" name="Google Shape;526;p65"/>
          <p:cNvPicPr preferRelativeResize="0"/>
          <p:nvPr/>
        </p:nvPicPr>
        <p:blipFill rotWithShape="1">
          <a:blip r:embed="rId5">
            <a:alphaModFix/>
          </a:blip>
          <a:srcRect b="0" l="0" r="8558" t="6699"/>
          <a:stretch/>
        </p:blipFill>
        <p:spPr>
          <a:xfrm>
            <a:off x="6438354" y="3517103"/>
            <a:ext cx="1890000" cy="1356022"/>
          </a:xfrm>
          <a:prstGeom prst="rect">
            <a:avLst/>
          </a:prstGeom>
          <a:noFill/>
          <a:ln>
            <a:noFill/>
          </a:ln>
        </p:spPr>
      </p:pic>
      <p:cxnSp>
        <p:nvCxnSpPr>
          <p:cNvPr id="527" name="Google Shape;527;p65"/>
          <p:cNvCxnSpPr>
            <a:endCxn id="525" idx="1"/>
          </p:cNvCxnSpPr>
          <p:nvPr/>
        </p:nvCxnSpPr>
        <p:spPr>
          <a:xfrm flipH="1" rot="10800000">
            <a:off x="5382431" y="2841109"/>
            <a:ext cx="1133400" cy="238500"/>
          </a:xfrm>
          <a:prstGeom prst="straightConnector1">
            <a:avLst/>
          </a:prstGeom>
          <a:noFill/>
          <a:ln cap="flat" cmpd="sng" w="9525">
            <a:solidFill>
              <a:schemeClr val="dk2"/>
            </a:solidFill>
            <a:prstDash val="solid"/>
            <a:round/>
            <a:headEnd len="med" w="med" type="none"/>
            <a:tailEnd len="med" w="med" type="triangle"/>
          </a:ln>
        </p:spPr>
      </p:cxnSp>
      <p:cxnSp>
        <p:nvCxnSpPr>
          <p:cNvPr id="528" name="Google Shape;528;p65"/>
          <p:cNvCxnSpPr>
            <a:endCxn id="526" idx="1"/>
          </p:cNvCxnSpPr>
          <p:nvPr/>
        </p:nvCxnSpPr>
        <p:spPr>
          <a:xfrm>
            <a:off x="5554254" y="3731014"/>
            <a:ext cx="884100" cy="464100"/>
          </a:xfrm>
          <a:prstGeom prst="straightConnector1">
            <a:avLst/>
          </a:prstGeom>
          <a:noFill/>
          <a:ln cap="flat" cmpd="sng" w="9525">
            <a:solidFill>
              <a:schemeClr val="dk2"/>
            </a:solidFill>
            <a:prstDash val="solid"/>
            <a:round/>
            <a:headEnd len="med" w="med" type="none"/>
            <a:tailEnd len="med" w="med" type="triangle"/>
          </a:ln>
        </p:spPr>
      </p:cxnSp>
      <p:cxnSp>
        <p:nvCxnSpPr>
          <p:cNvPr id="529" name="Google Shape;529;p65"/>
          <p:cNvCxnSpPr>
            <a:endCxn id="524" idx="1"/>
          </p:cNvCxnSpPr>
          <p:nvPr/>
        </p:nvCxnSpPr>
        <p:spPr>
          <a:xfrm flipH="1" rot="10800000">
            <a:off x="2902929" y="1468621"/>
            <a:ext cx="3612900" cy="11064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pic>
        <p:nvPicPr>
          <p:cNvPr id="534" name="Google Shape;534;p66"/>
          <p:cNvPicPr preferRelativeResize="0"/>
          <p:nvPr/>
        </p:nvPicPr>
        <p:blipFill>
          <a:blip r:embed="rId3">
            <a:alphaModFix/>
          </a:blip>
          <a:stretch>
            <a:fillRect/>
          </a:stretch>
        </p:blipFill>
        <p:spPr>
          <a:xfrm>
            <a:off x="163322" y="-48450"/>
            <a:ext cx="6812255" cy="5143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6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540" name="Google Shape;540;p6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541" name="Google Shape;541;p67"/>
          <p:cNvPicPr preferRelativeResize="0"/>
          <p:nvPr/>
        </p:nvPicPr>
        <p:blipFill>
          <a:blip r:embed="rId3">
            <a:alphaModFix/>
          </a:blip>
          <a:stretch>
            <a:fillRect/>
          </a:stretch>
        </p:blipFill>
        <p:spPr>
          <a:xfrm>
            <a:off x="0" y="261560"/>
            <a:ext cx="9144001" cy="4620382"/>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6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pic>
        <p:nvPicPr>
          <p:cNvPr id="547" name="Google Shape;547;p68"/>
          <p:cNvPicPr preferRelativeResize="0"/>
          <p:nvPr/>
        </p:nvPicPr>
        <p:blipFill>
          <a:blip r:embed="rId3">
            <a:alphaModFix/>
          </a:blip>
          <a:stretch>
            <a:fillRect/>
          </a:stretch>
        </p:blipFill>
        <p:spPr>
          <a:xfrm>
            <a:off x="3216375" y="1745900"/>
            <a:ext cx="5405399" cy="2380550"/>
          </a:xfrm>
          <a:prstGeom prst="rect">
            <a:avLst/>
          </a:prstGeom>
          <a:noFill/>
          <a:ln>
            <a:noFill/>
          </a:ln>
        </p:spPr>
      </p:pic>
      <p:pic>
        <p:nvPicPr>
          <p:cNvPr id="548" name="Google Shape;548;p68"/>
          <p:cNvPicPr preferRelativeResize="0"/>
          <p:nvPr/>
        </p:nvPicPr>
        <p:blipFill>
          <a:blip r:embed="rId4">
            <a:alphaModFix/>
          </a:blip>
          <a:stretch>
            <a:fillRect/>
          </a:stretch>
        </p:blipFill>
        <p:spPr>
          <a:xfrm>
            <a:off x="152400" y="1170125"/>
            <a:ext cx="2517795" cy="38209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6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Performance reach</a:t>
            </a:r>
            <a:endParaRPr/>
          </a:p>
        </p:txBody>
      </p:sp>
      <p:sp>
        <p:nvSpPr>
          <p:cNvPr id="554" name="Google Shape;554;p69"/>
          <p:cNvSpPr txBox="1"/>
          <p:nvPr>
            <p:ph idx="1" type="body"/>
          </p:nvPr>
        </p:nvSpPr>
        <p:spPr>
          <a:xfrm>
            <a:off x="403700" y="1244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It is important for the discussion to appreciate some counterintuitive aspects of HL-LHC integrated luminosity estimates.</a:t>
            </a:r>
            <a:endParaRPr/>
          </a:p>
          <a:p>
            <a:pPr indent="0" lvl="0" marL="0" rtl="0" algn="l">
              <a:spcBef>
                <a:spcPts val="1200"/>
              </a:spcBef>
              <a:spcAft>
                <a:spcPts val="1200"/>
              </a:spcAft>
              <a:buNone/>
            </a:pPr>
            <a:r>
              <a:t/>
            </a:r>
            <a:endParaRPr/>
          </a:p>
        </p:txBody>
      </p:sp>
      <p:sp>
        <p:nvSpPr>
          <p:cNvPr id="555" name="Google Shape;555;p69"/>
          <p:cNvSpPr txBox="1"/>
          <p:nvPr/>
        </p:nvSpPr>
        <p:spPr>
          <a:xfrm>
            <a:off x="5128950" y="2286000"/>
            <a:ext cx="2789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Increase L_levelling</a:t>
            </a:r>
            <a:endParaRPr sz="1800">
              <a:solidFill>
                <a:schemeClr val="dk2"/>
              </a:solidFill>
            </a:endParaRPr>
          </a:p>
          <a:p>
            <a:pPr indent="0" lvl="0" marL="0" rtl="0" algn="l">
              <a:spcBef>
                <a:spcPts val="0"/>
              </a:spcBef>
              <a:spcAft>
                <a:spcPts val="0"/>
              </a:spcAft>
              <a:buNone/>
            </a:pPr>
            <a:r>
              <a:rPr lang="en" sz="1800">
                <a:solidFill>
                  <a:schemeClr val="dk2"/>
                </a:solidFill>
              </a:rPr>
              <a:t>Increase N_i and L_virt</a:t>
            </a:r>
            <a:endParaRPr sz="1800">
              <a:solidFill>
                <a:schemeClr val="dk2"/>
              </a:solidFill>
            </a:endParaRPr>
          </a:p>
        </p:txBody>
      </p:sp>
      <p:pic>
        <p:nvPicPr>
          <p:cNvPr id="556" name="Google Shape;556;p69"/>
          <p:cNvPicPr preferRelativeResize="0"/>
          <p:nvPr/>
        </p:nvPicPr>
        <p:blipFill>
          <a:blip r:embed="rId3">
            <a:alphaModFix/>
          </a:blip>
          <a:stretch>
            <a:fillRect/>
          </a:stretch>
        </p:blipFill>
        <p:spPr>
          <a:xfrm>
            <a:off x="338700" y="1949875"/>
            <a:ext cx="4343400" cy="12954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7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Performance reach</a:t>
            </a:r>
            <a:endParaRPr/>
          </a:p>
        </p:txBody>
      </p:sp>
      <p:sp>
        <p:nvSpPr>
          <p:cNvPr id="562" name="Google Shape;562;p7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It is important for the discussion to appreciate some counterintuitive aspects of HL-LHC integrated luminosity estimates.</a:t>
            </a:r>
            <a:endParaRPr/>
          </a:p>
          <a:p>
            <a:pPr indent="0" lvl="0" marL="0" rtl="0" algn="l">
              <a:spcBef>
                <a:spcPts val="1200"/>
              </a:spcBef>
              <a:spcAft>
                <a:spcPts val="1200"/>
              </a:spcAft>
              <a:buNone/>
            </a:pPr>
            <a:r>
              <a:t/>
            </a:r>
            <a:endParaRPr/>
          </a:p>
        </p:txBody>
      </p:sp>
      <p:pic>
        <p:nvPicPr>
          <p:cNvPr id="563" name="Google Shape;563;p70"/>
          <p:cNvPicPr preferRelativeResize="0"/>
          <p:nvPr/>
        </p:nvPicPr>
        <p:blipFill>
          <a:blip r:embed="rId3">
            <a:alphaModFix/>
          </a:blip>
          <a:stretch>
            <a:fillRect/>
          </a:stretch>
        </p:blipFill>
        <p:spPr>
          <a:xfrm>
            <a:off x="365763" y="1968538"/>
            <a:ext cx="6581775" cy="26003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pic>
        <p:nvPicPr>
          <p:cNvPr id="568" name="Google Shape;568;p71"/>
          <p:cNvPicPr preferRelativeResize="0"/>
          <p:nvPr/>
        </p:nvPicPr>
        <p:blipFill>
          <a:blip r:embed="rId3">
            <a:alphaModFix/>
          </a:blip>
          <a:stretch>
            <a:fillRect/>
          </a:stretch>
        </p:blipFill>
        <p:spPr>
          <a:xfrm>
            <a:off x="152400" y="1474025"/>
            <a:ext cx="8839203" cy="3583014"/>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72"/>
          <p:cNvSpPr txBox="1"/>
          <p:nvPr>
            <p:ph type="title"/>
          </p:nvPr>
        </p:nvSpPr>
        <p:spPr>
          <a:xfrm>
            <a:off x="143113" y="83027"/>
            <a:ext cx="8532020" cy="799308"/>
          </a:xfrm>
          <a:prstGeom prst="rect">
            <a:avLst/>
          </a:prstGeom>
          <a:noFill/>
          <a:ln>
            <a:noFill/>
          </a:ln>
        </p:spPr>
        <p:txBody>
          <a:bodyPr anchorCtr="0" anchor="t" bIns="0" lIns="0" spcFirstLastPara="1" rIns="0" wrap="square" tIns="0">
            <a:normAutofit/>
          </a:bodyPr>
          <a:lstStyle/>
          <a:p>
            <a:pPr indent="0" lvl="0" marL="0" rtl="0" algn="l">
              <a:lnSpc>
                <a:spcPct val="90000"/>
              </a:lnSpc>
              <a:spcBef>
                <a:spcPts val="0"/>
              </a:spcBef>
              <a:spcAft>
                <a:spcPts val="0"/>
              </a:spcAft>
              <a:buClr>
                <a:schemeClr val="accent1"/>
              </a:buClr>
              <a:buSzPts val="2700"/>
              <a:buFont typeface="Arial"/>
              <a:buNone/>
            </a:pPr>
            <a:r>
              <a:rPr lang="en" sz="1100"/>
              <a:t>Reference</a:t>
            </a:r>
            <a:endParaRPr sz="1100"/>
          </a:p>
        </p:txBody>
      </p:sp>
      <p:sp>
        <p:nvSpPr>
          <p:cNvPr id="574" name="Google Shape;574;p72"/>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800"/>
              <a:buFont typeface="Arial"/>
              <a:buNone/>
            </a:pPr>
            <a:fld id="{00000000-1234-1234-1234-123412341234}" type="slidenum">
              <a:rPr lang="en" sz="1100"/>
              <a:t>‹#›</a:t>
            </a:fld>
            <a:endParaRPr sz="1100"/>
          </a:p>
        </p:txBody>
      </p:sp>
      <p:graphicFrame>
        <p:nvGraphicFramePr>
          <p:cNvPr id="575" name="Google Shape;575;p72"/>
          <p:cNvGraphicFramePr/>
          <p:nvPr/>
        </p:nvGraphicFramePr>
        <p:xfrm>
          <a:off x="102432" y="701117"/>
          <a:ext cx="3000000" cy="3000000"/>
        </p:xfrm>
        <a:graphic>
          <a:graphicData uri="http://schemas.openxmlformats.org/drawingml/2006/table">
            <a:tbl>
              <a:tblPr firstRow="1">
                <a:noFill/>
                <a:tableStyleId>{32A7774B-4D72-4329-BC09-456DEC9DB236}</a:tableStyleId>
              </a:tblPr>
              <a:tblGrid>
                <a:gridCol w="496600"/>
                <a:gridCol w="496600"/>
                <a:gridCol w="496600"/>
                <a:gridCol w="496600"/>
                <a:gridCol w="496600"/>
                <a:gridCol w="496600"/>
                <a:gridCol w="496600"/>
                <a:gridCol w="496600"/>
                <a:gridCol w="496600"/>
                <a:gridCol w="496600"/>
                <a:gridCol w="496600"/>
                <a:gridCol w="496600"/>
                <a:gridCol w="496600"/>
                <a:gridCol w="496600"/>
                <a:gridCol w="496600"/>
                <a:gridCol w="496600"/>
                <a:gridCol w="318400"/>
                <a:gridCol w="674800"/>
              </a:tblGrid>
              <a:tr h="523850">
                <a:tc>
                  <a:txBody>
                    <a:bodyPr/>
                    <a:lstStyle/>
                    <a:p>
                      <a:pPr indent="0" lvl="0" marL="0" marR="0" rtl="0" algn="ctr">
                        <a:lnSpc>
                          <a:spcPct val="100000"/>
                        </a:lnSpc>
                        <a:spcBef>
                          <a:spcPts val="0"/>
                        </a:spcBef>
                        <a:spcAft>
                          <a:spcPts val="0"/>
                        </a:spcAft>
                        <a:buClr>
                          <a:schemeClr val="dk1"/>
                        </a:buClr>
                        <a:buSzPts val="700"/>
                        <a:buFont typeface="Arial"/>
                        <a:buNone/>
                      </a:pPr>
                      <a:r>
                        <a:rPr b="1" i="0" lang="en" sz="700" u="none" cap="none" strike="noStrike">
                          <a:solidFill>
                            <a:schemeClr val="dk1"/>
                          </a:solidFill>
                          <a:latin typeface="Arial"/>
                          <a:ea typeface="Arial"/>
                          <a:cs typeface="Arial"/>
                          <a:sym typeface="Arial"/>
                        </a:rPr>
                        <a:t>Run</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Year</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Efficiency</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Bunch intensity (1e11 ppb)</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β</a:t>
                      </a:r>
                      <a:r>
                        <a:rPr b="1" baseline="-25000" lang="en" sz="700" u="none" cap="none" strike="noStrike">
                          <a:latin typeface="Arial"/>
                          <a:ea typeface="Arial"/>
                          <a:cs typeface="Arial"/>
                          <a:sym typeface="Arial"/>
                        </a:rPr>
                        <a:t>//</a:t>
                      </a:r>
                      <a:r>
                        <a:rPr b="1" baseline="30000" lang="en" sz="700" u="none" cap="none" strike="noStrike">
                          <a:latin typeface="Arial"/>
                          <a:ea typeface="Arial"/>
                          <a:cs typeface="Arial"/>
                          <a:sym typeface="Arial"/>
                        </a:rPr>
                        <a:t>*</a:t>
                      </a:r>
                      <a:r>
                        <a:rPr b="1" lang="en" sz="700" u="none" cap="none" strike="noStrike">
                          <a:latin typeface="Arial"/>
                          <a:ea typeface="Arial"/>
                          <a:cs typeface="Arial"/>
                          <a:sym typeface="Arial"/>
                        </a:rPr>
                        <a:t> (cm)</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β</a:t>
                      </a:r>
                      <a:r>
                        <a:rPr b="1" baseline="-25000" lang="en" sz="700" u="none" cap="none" strike="noStrike">
                          <a:latin typeface="Arial"/>
                          <a:ea typeface="Arial"/>
                          <a:cs typeface="Arial"/>
                          <a:sym typeface="Arial"/>
                        </a:rPr>
                        <a:t>x</a:t>
                      </a:r>
                      <a:r>
                        <a:rPr b="1" baseline="30000" lang="en" sz="700" u="none" cap="none" strike="noStrike">
                          <a:latin typeface="Arial"/>
                          <a:ea typeface="Arial"/>
                          <a:cs typeface="Arial"/>
                          <a:sym typeface="Arial"/>
                        </a:rPr>
                        <a:t>*</a:t>
                      </a:r>
                      <a:r>
                        <a:rPr b="1" lang="en" sz="700" u="none" cap="none" strike="noStrike">
                          <a:latin typeface="Arial"/>
                          <a:ea typeface="Arial"/>
                          <a:cs typeface="Arial"/>
                          <a:sym typeface="Arial"/>
                        </a:rPr>
                        <a:t> (cm)</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CC</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PU</a:t>
                      </a:r>
                      <a:r>
                        <a:rPr b="1" baseline="-25000" lang="en" sz="700" u="none" cap="none" strike="noStrike">
                          <a:latin typeface="Arial"/>
                          <a:ea typeface="Arial"/>
                          <a:cs typeface="Arial"/>
                          <a:sym typeface="Arial"/>
                        </a:rPr>
                        <a:t>max</a:t>
                      </a:r>
                      <a:endParaRPr b="1" baseline="-25000"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Days Intensity ramp-up</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Days Proton physics [2]</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 colliding IP1/5 bunches [3]</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 colliding IP8 bunches</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Emit start of SB (μm)</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IP1/5 crossing plane </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IP1/5 φ/2 (μrad)</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latin typeface="Arial"/>
                          <a:ea typeface="Arial"/>
                          <a:cs typeface="Arial"/>
                          <a:sym typeface="Arial"/>
                        </a:rPr>
                        <a:t>LHCb L</a:t>
                      </a:r>
                      <a:r>
                        <a:rPr b="1" baseline="-25000" lang="en" sz="700" u="none" cap="none" strike="noStrike">
                          <a:latin typeface="Arial"/>
                          <a:ea typeface="Arial"/>
                          <a:cs typeface="Arial"/>
                          <a:sym typeface="Arial"/>
                        </a:rPr>
                        <a:t>peak </a:t>
                      </a:r>
                      <a:r>
                        <a:rPr b="1" lang="en" sz="700" u="none" cap="none" strike="noStrike">
                          <a:latin typeface="Arial"/>
                          <a:ea typeface="Arial"/>
                          <a:cs typeface="Arial"/>
                          <a:sym typeface="Arial"/>
                        </a:rPr>
                        <a:t>(1e33 Hz/cm</a:t>
                      </a:r>
                      <a:r>
                        <a:rPr b="1" baseline="30000" lang="en" sz="700" u="none" cap="none" strike="noStrike">
                          <a:latin typeface="Arial"/>
                          <a:ea typeface="Arial"/>
                          <a:cs typeface="Arial"/>
                          <a:sym typeface="Arial"/>
                        </a:rPr>
                        <a:t>2</a:t>
                      </a:r>
                      <a:r>
                        <a:rPr b="1" lang="en" sz="700" u="none" cap="none" strike="noStrike">
                          <a:latin typeface="Arial"/>
                          <a:ea typeface="Arial"/>
                          <a:cs typeface="Arial"/>
                          <a:sym typeface="Arial"/>
                        </a:rPr>
                        <a:t>) [4] </a:t>
                      </a:r>
                      <a:endParaRPr b="1" i="0" sz="700" u="none" cap="none" strike="noStrike">
                        <a:solidFill>
                          <a:srgbClr val="000000"/>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Arial"/>
                        <a:buNone/>
                      </a:pPr>
                      <a:r>
                        <a:rPr b="1" i="0" lang="en" sz="700" u="none" cap="none" strike="noStrike">
                          <a:solidFill>
                            <a:schemeClr val="dk1"/>
                          </a:solidFill>
                          <a:latin typeface="Arial"/>
                          <a:ea typeface="Arial"/>
                          <a:cs typeface="Arial"/>
                          <a:sym typeface="Arial"/>
                        </a:rPr>
                        <a:t>Losses (mb)</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Arial"/>
                        <a:buNone/>
                      </a:pPr>
                      <a:r>
                        <a:rPr b="1" i="0" lang="en" sz="700" u="none" cap="none" strike="noStrike">
                          <a:solidFill>
                            <a:schemeClr val="dk1"/>
                          </a:solidFill>
                          <a:latin typeface="Arial"/>
                          <a:ea typeface="Arial"/>
                          <a:cs typeface="Arial"/>
                          <a:sym typeface="Arial"/>
                        </a:rPr>
                        <a:t>Emittance growth (um/h)</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33450">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4</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1.8 (1.6)</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30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30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off</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6 </a:t>
                      </a:r>
                      <a:r>
                        <a:rPr b="1" lang="en" sz="900" u="none" cap="none" strike="noStrike">
                          <a:solidFill>
                            <a:schemeClr val="lt1"/>
                          </a:solidFill>
                        </a:rPr>
                        <a:t>[1]</a:t>
                      </a:r>
                      <a:endParaRPr b="1"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136</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2033</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33450">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5</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2036</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2037</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195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198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2039</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198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165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334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0.5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on</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10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2748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2574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H/V</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250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110</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Extra V 0.04 + CC noise </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bl>
          </a:graphicData>
        </a:graphic>
      </p:graphicFrame>
      <p:sp>
        <p:nvSpPr>
          <p:cNvPr id="576" name="Google Shape;576;p72"/>
          <p:cNvSpPr txBox="1"/>
          <p:nvPr/>
        </p:nvSpPr>
        <p:spPr>
          <a:xfrm>
            <a:off x="102432" y="4024124"/>
            <a:ext cx="7583213" cy="80791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accent1"/>
              </a:buClr>
              <a:buSzPts val="1100"/>
              <a:buFont typeface="Arial"/>
              <a:buNone/>
            </a:pPr>
            <a:r>
              <a:rPr b="0" i="0" lang="en" sz="1100" u="none" cap="none" strike="noStrike">
                <a:solidFill>
                  <a:schemeClr val="accent1"/>
                </a:solidFill>
                <a:latin typeface="Arial"/>
                <a:ea typeface="Arial"/>
                <a:cs typeface="Arial"/>
                <a:sym typeface="Arial"/>
              </a:rPr>
              <a:t>[1]: Reaching 1.6e11 ppb and not 1.8e11 ppb at the end of 2030.</a:t>
            </a:r>
            <a:endParaRPr b="0" i="0" sz="1100" u="none" cap="none" strike="noStrike">
              <a:solidFill>
                <a:schemeClr val="accent1"/>
              </a:solidFill>
              <a:latin typeface="Arial"/>
              <a:ea typeface="Arial"/>
              <a:cs typeface="Arial"/>
              <a:sym typeface="Arial"/>
            </a:endParaRPr>
          </a:p>
          <a:p>
            <a:pPr indent="0" lvl="0" marL="0" marR="0" rtl="0" algn="l">
              <a:lnSpc>
                <a:spcPct val="100000"/>
              </a:lnSpc>
              <a:spcBef>
                <a:spcPts val="0"/>
              </a:spcBef>
              <a:spcAft>
                <a:spcPts val="0"/>
              </a:spcAft>
              <a:buClr>
                <a:schemeClr val="accent1"/>
              </a:buClr>
              <a:buSzPts val="1100"/>
              <a:buFont typeface="Arial"/>
              <a:buNone/>
            </a:pPr>
            <a:r>
              <a:rPr b="0" i="0" lang="en" sz="1100" u="none" cap="none" strike="noStrike">
                <a:solidFill>
                  <a:schemeClr val="accent1"/>
                </a:solidFill>
                <a:latin typeface="Arial"/>
                <a:ea typeface="Arial"/>
                <a:cs typeface="Arial"/>
                <a:sym typeface="Arial"/>
              </a:rPr>
              <a:t>[2]: Same numbers of days as </a:t>
            </a:r>
            <a:r>
              <a:rPr b="0" i="0" lang="en" sz="1100" u="sng" cap="none" strike="noStrike">
                <a:solidFill>
                  <a:schemeClr val="hlink"/>
                </a:solidFill>
                <a:latin typeface="Arial"/>
                <a:ea typeface="Arial"/>
                <a:cs typeface="Arial"/>
                <a:sym typeface="Arial"/>
                <a:hlinkClick r:id="rId3"/>
              </a:rPr>
              <a:t>DMR </a:t>
            </a:r>
            <a:r>
              <a:rPr b="0" i="0" lang="en" sz="1100" u="none" cap="none" strike="noStrike">
                <a:solidFill>
                  <a:srgbClr val="000000"/>
                </a:solidFill>
                <a:latin typeface="Arial"/>
                <a:ea typeface="Arial"/>
                <a:cs typeface="Arial"/>
                <a:sym typeface="Arial"/>
              </a:rPr>
              <a:t>M. Zerlauth, 29 days of ions per year in Run4 and 25 days/year in Run5.</a:t>
            </a:r>
            <a:endParaRPr sz="1100"/>
          </a:p>
          <a:p>
            <a:pPr indent="0" lvl="0" marL="0" marR="0" rtl="0" algn="l">
              <a:lnSpc>
                <a:spcPct val="100000"/>
              </a:lnSpc>
              <a:spcBef>
                <a:spcPts val="0"/>
              </a:spcBef>
              <a:spcAft>
                <a:spcPts val="0"/>
              </a:spcAft>
              <a:buClr>
                <a:schemeClr val="accent1"/>
              </a:buClr>
              <a:buSzPts val="1100"/>
              <a:buFont typeface="Arial"/>
              <a:buNone/>
            </a:pPr>
            <a:r>
              <a:rPr b="0" i="0" lang="en" sz="1100" u="none" cap="none" strike="noStrike">
                <a:solidFill>
                  <a:schemeClr val="accent1"/>
                </a:solidFill>
                <a:latin typeface="Arial"/>
                <a:ea typeface="Arial"/>
                <a:cs typeface="Arial"/>
                <a:sym typeface="Arial"/>
              </a:rPr>
              <a:t>[3]: </a:t>
            </a:r>
            <a:r>
              <a:rPr b="0" i="0" lang="en" sz="1100" u="sng" cap="none" strike="noStrike">
                <a:solidFill>
                  <a:schemeClr val="hlink"/>
                </a:solidFill>
                <a:latin typeface="Arial"/>
                <a:ea typeface="Arial"/>
                <a:cs typeface="Arial"/>
                <a:sym typeface="Arial"/>
                <a:hlinkClick r:id="rId4"/>
              </a:rPr>
              <a:t>25ns_2760b_2748_2492_2574_288bpi_13inj_800ns_bs200ns</a:t>
            </a:r>
            <a:endParaRPr b="0" i="0" sz="1100" u="none" cap="none" strike="noStrike">
              <a:solidFill>
                <a:schemeClr val="accent1"/>
              </a:solidFill>
              <a:latin typeface="Arial"/>
              <a:ea typeface="Arial"/>
              <a:cs typeface="Arial"/>
              <a:sym typeface="Arial"/>
            </a:endParaRPr>
          </a:p>
          <a:p>
            <a:pPr indent="0" lvl="0" marL="0" marR="0" rtl="0" algn="l">
              <a:lnSpc>
                <a:spcPct val="100000"/>
              </a:lnSpc>
              <a:spcBef>
                <a:spcPts val="0"/>
              </a:spcBef>
              <a:spcAft>
                <a:spcPts val="0"/>
              </a:spcAft>
              <a:buClr>
                <a:schemeClr val="accent1"/>
              </a:buClr>
              <a:buSzPts val="1100"/>
              <a:buFont typeface="Arial"/>
              <a:buNone/>
            </a:pPr>
            <a:r>
              <a:rPr b="0" i="0" lang="en" sz="1100" u="none" cap="none" strike="noStrike">
                <a:solidFill>
                  <a:schemeClr val="accent1"/>
                </a:solidFill>
                <a:latin typeface="Arial"/>
                <a:ea typeface="Arial"/>
                <a:cs typeface="Arial"/>
                <a:sym typeface="Arial"/>
              </a:rPr>
              <a:t>[4]: Not considering LHCb upgrade after LS4, up to </a:t>
            </a:r>
            <a:r>
              <a:rPr b="0" i="0" lang="en" sz="1100" u="sng" cap="none" strike="noStrike">
                <a:solidFill>
                  <a:schemeClr val="hlink"/>
                </a:solidFill>
                <a:latin typeface="Arial"/>
                <a:ea typeface="Arial"/>
                <a:cs typeface="Arial"/>
                <a:sym typeface="Arial"/>
                <a:hlinkClick r:id="rId5"/>
              </a:rPr>
              <a:t>3% loss</a:t>
            </a:r>
            <a:r>
              <a:rPr b="0" i="0" lang="en" sz="1100" u="none" cap="none" strike="noStrike">
                <a:solidFill>
                  <a:schemeClr val="accent1"/>
                </a:solidFill>
                <a:latin typeface="Arial"/>
                <a:ea typeface="Arial"/>
                <a:cs typeface="Arial"/>
                <a:sym typeface="Arial"/>
              </a:rPr>
              <a:t> of integrated lumi for ATLAS/CMS.</a:t>
            </a:r>
            <a:endParaRPr sz="1100"/>
          </a:p>
          <a:p>
            <a:pPr indent="0" lvl="0" marL="0" marR="0" rtl="0" algn="l">
              <a:lnSpc>
                <a:spcPct val="100000"/>
              </a:lnSpc>
              <a:spcBef>
                <a:spcPts val="0"/>
              </a:spcBef>
              <a:spcAft>
                <a:spcPts val="0"/>
              </a:spcAft>
              <a:buClr>
                <a:schemeClr val="accent1"/>
              </a:buClr>
              <a:buSzPts val="1100"/>
              <a:buFont typeface="Arial"/>
              <a:buNone/>
            </a:pPr>
            <a:r>
              <a:t/>
            </a:r>
            <a:endParaRPr b="0" i="0" sz="1100" u="none" cap="none" strike="noStrike">
              <a:solidFill>
                <a:schemeClr val="accen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7"/>
          <p:cNvSpPr txBox="1"/>
          <p:nvPr>
            <p:ph type="title"/>
          </p:nvPr>
        </p:nvSpPr>
        <p:spPr>
          <a:xfrm>
            <a:off x="311700" y="4983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Schedule</a:t>
            </a:r>
            <a:endParaRPr/>
          </a:p>
        </p:txBody>
      </p:sp>
      <p:graphicFrame>
        <p:nvGraphicFramePr>
          <p:cNvPr id="219" name="Google Shape;219;p37"/>
          <p:cNvGraphicFramePr/>
          <p:nvPr/>
        </p:nvGraphicFramePr>
        <p:xfrm>
          <a:off x="5379057" y="914217"/>
          <a:ext cx="3000000" cy="3000000"/>
        </p:xfrm>
        <a:graphic>
          <a:graphicData uri="http://schemas.openxmlformats.org/drawingml/2006/table">
            <a:tbl>
              <a:tblPr firstRow="1">
                <a:noFill/>
                <a:tableStyleId>{32A7774B-4D72-4329-BC09-456DEC9DB236}</a:tableStyleId>
              </a:tblPr>
              <a:tblGrid>
                <a:gridCol w="314325"/>
                <a:gridCol w="534975"/>
                <a:gridCol w="534975"/>
                <a:gridCol w="534975"/>
                <a:gridCol w="534975"/>
                <a:gridCol w="534975"/>
              </a:tblGrid>
              <a:tr h="626825">
                <a:tc>
                  <a:txBody>
                    <a:bodyPr/>
                    <a:lstStyle/>
                    <a:p>
                      <a:pPr indent="0" lvl="0" marL="0" marR="0" rtl="0" algn="ctr">
                        <a:lnSpc>
                          <a:spcPct val="100000"/>
                        </a:lnSpc>
                        <a:spcBef>
                          <a:spcPts val="0"/>
                        </a:spcBef>
                        <a:spcAft>
                          <a:spcPts val="0"/>
                        </a:spcAft>
                        <a:buClr>
                          <a:schemeClr val="dk1"/>
                        </a:buClr>
                        <a:buSzPts val="700"/>
                        <a:buFont typeface="Arial"/>
                        <a:buNone/>
                      </a:pPr>
                      <a:r>
                        <a:rPr b="1" i="0" lang="en" sz="700" u="none" cap="none" strike="noStrike">
                          <a:solidFill>
                            <a:schemeClr val="dk1"/>
                          </a:solidFill>
                          <a:latin typeface="Arial"/>
                          <a:ea typeface="Arial"/>
                          <a:cs typeface="Arial"/>
                          <a:sym typeface="Arial"/>
                        </a:rPr>
                        <a:t>Run</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Year</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Efficiency</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Days Intensity ramp-up</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700"/>
                        <a:buFont typeface="Arial"/>
                        <a:buNone/>
                      </a:pPr>
                      <a:r>
                        <a:rPr b="1" lang="en" sz="700" u="none" cap="none" strike="noStrike">
                          <a:solidFill>
                            <a:schemeClr val="dk1"/>
                          </a:solidFill>
                          <a:latin typeface="Arial"/>
                          <a:ea typeface="Arial"/>
                          <a:cs typeface="Arial"/>
                          <a:sym typeface="Arial"/>
                        </a:rPr>
                        <a:t>Days Proton physics</a:t>
                      </a:r>
                      <a:endParaRPr b="1" i="0"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 sz="700">
                          <a:solidFill>
                            <a:schemeClr val="dk1"/>
                          </a:solidFill>
                        </a:rPr>
                        <a:t>Days Ion Physics</a:t>
                      </a:r>
                      <a:endParaRPr b="1" sz="700" u="none" cap="none" strike="noStrike">
                        <a:solidFill>
                          <a:schemeClr val="dk1"/>
                        </a:solidFill>
                        <a:latin typeface="Arial"/>
                        <a:ea typeface="Arial"/>
                        <a:cs typeface="Arial"/>
                        <a:sym typeface="Aria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79325">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4</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a:solidFill>
                            <a:schemeClr val="dk1"/>
                          </a:solidFill>
                        </a:rPr>
                        <a:t>35</a:t>
                      </a:r>
                      <a:endParaRPr b="1"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None/>
                      </a:pPr>
                      <a:r>
                        <a:rPr lang="en" sz="900">
                          <a:solidFill>
                            <a:schemeClr val="dk1"/>
                          </a:solidFill>
                        </a:rPr>
                        <a:t>0</a:t>
                      </a:r>
                      <a:endParaRPr sz="9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136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154</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2033</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79325">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dk1"/>
                          </a:solidFill>
                          <a:latin typeface="Calibri"/>
                          <a:ea typeface="Calibri"/>
                          <a:cs typeface="Calibri"/>
                          <a:sym typeface="Calibri"/>
                        </a:rPr>
                        <a:t>5</a:t>
                      </a:r>
                      <a:endParaRPr sz="1100">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2036</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152</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2037</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2039</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198</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165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79325">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2041</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0.5</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10</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dk1"/>
                          </a:solidFill>
                        </a:rPr>
                        <a:t>203</a:t>
                      </a:r>
                      <a:endParaRPr b="0" i="0" sz="900" u="none" cap="none" strike="noStrike">
                        <a:solidFill>
                          <a:schemeClr val="dk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rtl="0" algn="ctr">
                        <a:spcBef>
                          <a:spcPts val="0"/>
                        </a:spcBef>
                        <a:spcAft>
                          <a:spcPts val="0"/>
                        </a:spcAft>
                        <a:buClr>
                          <a:schemeClr val="dk1"/>
                        </a:buClr>
                        <a:buSzPts val="1100"/>
                        <a:buFont typeface="Arial"/>
                        <a:buNone/>
                      </a:pPr>
                      <a:r>
                        <a:rPr lang="en" sz="900">
                          <a:solidFill>
                            <a:schemeClr val="dk1"/>
                          </a:solidFill>
                        </a:rPr>
                        <a:t>29</a:t>
                      </a:r>
                      <a:endParaRPr b="0" sz="900" u="none" cap="none" strike="noStrike">
                        <a:solidFill>
                          <a:schemeClr val="dk1"/>
                        </a:solidFill>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bl>
          </a:graphicData>
        </a:graphic>
      </p:graphicFrame>
      <p:pic>
        <p:nvPicPr>
          <p:cNvPr id="220" name="Google Shape;220;p37"/>
          <p:cNvPicPr preferRelativeResize="0"/>
          <p:nvPr/>
        </p:nvPicPr>
        <p:blipFill>
          <a:blip r:embed="rId3">
            <a:alphaModFix/>
          </a:blip>
          <a:stretch>
            <a:fillRect/>
          </a:stretch>
        </p:blipFill>
        <p:spPr>
          <a:xfrm>
            <a:off x="69550" y="1102426"/>
            <a:ext cx="5240027" cy="3203201"/>
          </a:xfrm>
          <a:prstGeom prst="rect">
            <a:avLst/>
          </a:prstGeom>
          <a:noFill/>
          <a:ln>
            <a:noFill/>
          </a:ln>
        </p:spPr>
      </p:pic>
      <p:sp>
        <p:nvSpPr>
          <p:cNvPr id="221" name="Google Shape;221;p37"/>
          <p:cNvSpPr txBox="1"/>
          <p:nvPr/>
        </p:nvSpPr>
        <p:spPr>
          <a:xfrm>
            <a:off x="678050" y="4436375"/>
            <a:ext cx="51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Ions operations in 2031-2041</a:t>
            </a:r>
            <a:endParaRPr sz="1800">
              <a:solidFill>
                <a:schemeClr val="dk2"/>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73"/>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p>
            <a:pPr indent="0" lvl="0" marL="0" rtl="0" algn="l">
              <a:lnSpc>
                <a:spcPct val="90000"/>
              </a:lnSpc>
              <a:spcBef>
                <a:spcPts val="0"/>
              </a:spcBef>
              <a:spcAft>
                <a:spcPts val="0"/>
              </a:spcAft>
              <a:buClr>
                <a:schemeClr val="accent1"/>
              </a:buClr>
              <a:buSzPts val="2700"/>
              <a:buFont typeface="Arial"/>
              <a:buNone/>
            </a:pPr>
            <a:r>
              <a:rPr lang="en"/>
              <a:t>Relative yearly &amp; total integrated luminosity</a:t>
            </a:r>
            <a:endParaRPr/>
          </a:p>
        </p:txBody>
      </p:sp>
      <p:sp>
        <p:nvSpPr>
          <p:cNvPr id="582" name="Google Shape;582;p73"/>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800"/>
              <a:buFont typeface="Arial"/>
              <a:buNone/>
            </a:pPr>
            <a:fld id="{00000000-1234-1234-1234-123412341234}" type="slidenum">
              <a:rPr lang="en"/>
              <a:t>‹#›</a:t>
            </a:fld>
            <a:endParaRPr/>
          </a:p>
        </p:txBody>
      </p:sp>
      <p:graphicFrame>
        <p:nvGraphicFramePr>
          <p:cNvPr id="583" name="Google Shape;583;p73"/>
          <p:cNvGraphicFramePr/>
          <p:nvPr/>
        </p:nvGraphicFramePr>
        <p:xfrm>
          <a:off x="194554" y="679848"/>
          <a:ext cx="3000000" cy="3000000"/>
        </p:xfrm>
        <a:graphic>
          <a:graphicData uri="http://schemas.openxmlformats.org/drawingml/2006/table">
            <a:tbl>
              <a:tblPr firstRow="1">
                <a:noFill/>
                <a:tableStyleId>{32A7774B-4D72-4329-BC09-456DEC9DB236}</a:tableStyleId>
              </a:tblPr>
              <a:tblGrid>
                <a:gridCol w="683700"/>
                <a:gridCol w="683700"/>
                <a:gridCol w="683700"/>
                <a:gridCol w="683700"/>
                <a:gridCol w="683700"/>
                <a:gridCol w="683700"/>
                <a:gridCol w="683700"/>
                <a:gridCol w="683700"/>
                <a:gridCol w="683700"/>
                <a:gridCol w="683700"/>
                <a:gridCol w="683700"/>
              </a:tblGrid>
              <a:tr h="900825">
                <a:tc>
                  <a:txBody>
                    <a:bodyPr/>
                    <a:lstStyle/>
                    <a:p>
                      <a:pPr indent="0" lvl="0" marL="0" marR="0" rtl="0" algn="ctr">
                        <a:lnSpc>
                          <a:spcPct val="100000"/>
                        </a:lnSpc>
                        <a:spcBef>
                          <a:spcPts val="0"/>
                        </a:spcBef>
                        <a:spcAft>
                          <a:spcPts val="0"/>
                        </a:spcAft>
                        <a:buClr>
                          <a:schemeClr val="dk1"/>
                        </a:buClr>
                        <a:buSzPts val="900"/>
                        <a:buFont typeface="Arial"/>
                        <a:buNone/>
                      </a:pPr>
                      <a:r>
                        <a:rPr b="1" i="0" lang="en" sz="900" u="none" cap="none" strike="noStrike">
                          <a:solidFill>
                            <a:schemeClr val="dk1"/>
                          </a:solidFill>
                          <a:latin typeface="Arial"/>
                          <a:ea typeface="Arial"/>
                          <a:cs typeface="Arial"/>
                          <a:sym typeface="Arial"/>
                        </a:rPr>
                        <a:t>Run</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Year</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Reference</a:t>
                      </a:r>
                      <a:endParaRPr sz="1100"/>
                    </a:p>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(fb-</a:t>
                      </a:r>
                      <a:r>
                        <a:rPr b="1" baseline="30000" lang="en" sz="900" u="none" cap="none" strike="noStrike">
                          <a:solidFill>
                            <a:schemeClr val="dk1"/>
                          </a:solidFill>
                          <a:latin typeface="Calibri"/>
                          <a:ea typeface="Calibri"/>
                          <a:cs typeface="Calibri"/>
                          <a:sym typeface="Calibri"/>
                        </a:rPr>
                        <a:t>1</a:t>
                      </a:r>
                      <a:r>
                        <a:rPr b="1" lang="en" sz="900" u="none" cap="none" strike="noStrike">
                          <a:solidFill>
                            <a:schemeClr val="dk1"/>
                          </a:solidFill>
                          <a:latin typeface="Calibri"/>
                          <a:ea typeface="Calibri"/>
                          <a:cs typeface="Calibri"/>
                          <a:sym typeface="Calibri"/>
                        </a:rPr>
                        <a:t>)</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Round, </a:t>
                      </a:r>
                      <a:endParaRPr sz="1100"/>
                    </a:p>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90 mb</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200 urad</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90 mb</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Reference, 200 PU</a:t>
                      </a:r>
                      <a:endParaRPr sz="1100"/>
                    </a:p>
                  </a:txBody>
                  <a:tcPr marT="34300" marB="34300" marR="68600" marL="6860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Round, </a:t>
                      </a:r>
                      <a:endParaRPr sz="1100"/>
                    </a:p>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90 mb,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90 mb,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29050">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31.99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33.7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35.33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38.24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37.31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31.99</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33.71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35.33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37.31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205.54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216.38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210.85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214.89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221.8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237.35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253.13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247.72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264.29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236.85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248.73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252.76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256.5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263.97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283</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301.39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318.88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338.27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2033</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233.82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245.55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249.54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253.23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260.61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279.4</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297.52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314.8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333.95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5</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2036</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208.12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214.33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217.68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223.93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256.37</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272.5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269.8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286.36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2037</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283.75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278.55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282.64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290.88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334.56</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355.51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351.53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372.9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275.72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288.68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283.38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287.54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295.92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340.39</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361.71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357.65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379.39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2039</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275.72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288.68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283.38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287.54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295.92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340.39</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361.71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357.65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379.39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228.54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239.37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235.28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238.92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245.8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281.67</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299.38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296.38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314.49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283.57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296.9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291.44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295.71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304.34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350.13</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372.1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367.86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390.21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a:txBody>
                    <a:bodyPr/>
                    <a:lstStyle/>
                    <a:p>
                      <a:pPr indent="0" lvl="0" marL="0" marR="0" rtl="0" algn="ctr">
                        <a:lnSpc>
                          <a:spcPct val="100000"/>
                        </a:lnSpc>
                        <a:spcBef>
                          <a:spcPts val="0"/>
                        </a:spcBef>
                        <a:spcAft>
                          <a:spcPts val="0"/>
                        </a:spcAft>
                        <a:buClr>
                          <a:schemeClr val="lt1"/>
                        </a:buClr>
                        <a:buSzPts val="900"/>
                        <a:buFont typeface="Calibri"/>
                        <a:buNone/>
                      </a:pPr>
                      <a:r>
                        <a:t/>
                      </a:r>
                      <a:endParaRPr b="1"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chemeClr val="lt1"/>
                        </a:buClr>
                        <a:buSzPts val="900"/>
                        <a:buFont typeface="Calibri"/>
                        <a:buNone/>
                      </a:pPr>
                      <a:r>
                        <a:t/>
                      </a:r>
                      <a:endParaRPr sz="900" u="none" cap="none" strike="noStrike">
                        <a:latin typeface="Calibri"/>
                        <a:ea typeface="Calibri"/>
                        <a:cs typeface="Calibri"/>
                        <a:sym typeface="Calibri"/>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2250.89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2359.77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2334.86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2372.88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2440.5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2735.3</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2908.62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2917.64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3096.54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r>
              <a:tr h="229050">
                <a:tc>
                  <a:txBody>
                    <a:bodyPr/>
                    <a:lstStyle/>
                    <a:p>
                      <a:pPr indent="0" lvl="0" marL="0" marR="0" rtl="0" algn="ctr">
                        <a:lnSpc>
                          <a:spcPct val="100000"/>
                        </a:lnSpc>
                        <a:spcBef>
                          <a:spcPts val="0"/>
                        </a:spcBef>
                        <a:spcAft>
                          <a:spcPts val="0"/>
                        </a:spcAft>
                        <a:buClr>
                          <a:schemeClr val="lt1"/>
                        </a:buClr>
                        <a:buSzPts val="900"/>
                        <a:buFont typeface="Calibri"/>
                        <a:buNone/>
                      </a:pPr>
                      <a:r>
                        <a:t/>
                      </a:r>
                      <a:endParaRPr b="1"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+ 520</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2770.9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2879.8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2854.9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2892.9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2960.5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3255.3</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3482.6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3616.5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r>
            </a:tbl>
          </a:graphicData>
        </a:graphic>
      </p:graphicFrame>
      <p:sp>
        <p:nvSpPr>
          <p:cNvPr id="584" name="Google Shape;584;p73"/>
          <p:cNvSpPr txBox="1"/>
          <p:nvPr/>
        </p:nvSpPr>
        <p:spPr>
          <a:xfrm>
            <a:off x="194109" y="4329586"/>
            <a:ext cx="8532019" cy="738664"/>
          </a:xfrm>
          <a:prstGeom prst="rect">
            <a:avLst/>
          </a:prstGeom>
          <a:solidFill>
            <a:schemeClr val="dk1"/>
          </a:solidFill>
          <a:ln>
            <a:noFill/>
          </a:ln>
        </p:spPr>
        <p:txBody>
          <a:bodyPr anchorCtr="0" anchor="t" bIns="0" lIns="0" spcFirstLastPara="1" rIns="0" wrap="square" tIns="0">
            <a:spAutoFit/>
          </a:bodyPr>
          <a:lstStyle/>
          <a:p>
            <a:pPr indent="-254000" lvl="0" marL="254000" marR="0" rtl="0" algn="l">
              <a:lnSpc>
                <a:spcPct val="100000"/>
              </a:lnSpc>
              <a:spcBef>
                <a:spcPts val="0"/>
              </a:spcBef>
              <a:spcAft>
                <a:spcPts val="0"/>
              </a:spcAft>
              <a:buClr>
                <a:schemeClr val="accent1"/>
              </a:buClr>
              <a:buSzPts val="1200"/>
              <a:buFont typeface="Arial"/>
              <a:buAutoNum type="arabicPeriod"/>
            </a:pPr>
            <a:r>
              <a:rPr b="0" i="0" lang="en" sz="1200" u="none" cap="none" strike="noStrike">
                <a:solidFill>
                  <a:schemeClr val="accent1"/>
                </a:solidFill>
                <a:latin typeface="Arial"/>
                <a:ea typeface="Arial"/>
                <a:cs typeface="Arial"/>
                <a:sym typeface="Arial"/>
              </a:rPr>
              <a:t>Flat means 18/60 cm for 2030, 14/40 cm for 2031 and 8/18 for the rest</a:t>
            </a:r>
            <a:endParaRPr sz="1100"/>
          </a:p>
          <a:p>
            <a:pPr indent="-254000" lvl="0" marL="254000" marR="0" rtl="0" algn="l">
              <a:lnSpc>
                <a:spcPct val="100000"/>
              </a:lnSpc>
              <a:spcBef>
                <a:spcPts val="0"/>
              </a:spcBef>
              <a:spcAft>
                <a:spcPts val="0"/>
              </a:spcAft>
              <a:buClr>
                <a:schemeClr val="accent1"/>
              </a:buClr>
              <a:buSzPts val="1200"/>
              <a:buFont typeface="Arial"/>
              <a:buAutoNum type="arabicPeriod"/>
            </a:pPr>
            <a:r>
              <a:rPr b="0" i="0" lang="en" sz="1200" u="none" cap="none" strike="noStrike">
                <a:solidFill>
                  <a:schemeClr val="accent1"/>
                </a:solidFill>
                <a:latin typeface="Arial"/>
                <a:ea typeface="Arial"/>
                <a:cs typeface="Arial"/>
                <a:sym typeface="Arial"/>
              </a:rPr>
              <a:t>2030 leveling time is 0 with round, but there is some leveling time (0.8 h) with flat</a:t>
            </a:r>
            <a:endParaRPr sz="1100"/>
          </a:p>
          <a:p>
            <a:pPr indent="-254000" lvl="0" marL="254000" marR="0" rtl="0" algn="l">
              <a:lnSpc>
                <a:spcPct val="100000"/>
              </a:lnSpc>
              <a:spcBef>
                <a:spcPts val="0"/>
              </a:spcBef>
              <a:spcAft>
                <a:spcPts val="0"/>
              </a:spcAft>
              <a:buClr>
                <a:schemeClr val="accent1"/>
              </a:buClr>
              <a:buSzPts val="1200"/>
              <a:buFont typeface="Arial"/>
              <a:buAutoNum type="arabicPeriod"/>
            </a:pPr>
            <a:r>
              <a:rPr b="0" i="0" lang="en" sz="1200" u="none" cap="none" strike="noStrike">
                <a:solidFill>
                  <a:schemeClr val="accent1"/>
                </a:solidFill>
                <a:latin typeface="Arial"/>
                <a:ea typeface="Arial"/>
                <a:cs typeface="Arial"/>
                <a:sym typeface="Arial"/>
              </a:rPr>
              <a:t>200 PU means 101 max PU for 2030 and 200 for the rest</a:t>
            </a:r>
            <a:endParaRPr b="0" i="0" sz="1200" u="none" cap="none" strike="noStrike">
              <a:solidFill>
                <a:schemeClr val="accent1"/>
              </a:solidFill>
              <a:latin typeface="Arial"/>
              <a:ea typeface="Arial"/>
              <a:cs typeface="Arial"/>
              <a:sym typeface="Arial"/>
            </a:endParaRPr>
          </a:p>
          <a:p>
            <a:pPr indent="0" lvl="0" marL="0" marR="0" rtl="0" algn="l">
              <a:lnSpc>
                <a:spcPct val="100000"/>
              </a:lnSpc>
              <a:spcBef>
                <a:spcPts val="0"/>
              </a:spcBef>
              <a:spcAft>
                <a:spcPts val="0"/>
              </a:spcAft>
              <a:buClr>
                <a:schemeClr val="accent1"/>
              </a:buClr>
              <a:buSzPts val="1200"/>
              <a:buFont typeface="Arial"/>
              <a:buNone/>
            </a:pPr>
            <a:r>
              <a:rPr b="0" i="0" lang="en" sz="1200" u="none" cap="none" strike="noStrike">
                <a:solidFill>
                  <a:schemeClr val="accent1"/>
                </a:solidFill>
                <a:latin typeface="Arial"/>
                <a:ea typeface="Arial"/>
                <a:cs typeface="Arial"/>
                <a:sym typeface="Arial"/>
              </a:rPr>
              <a:t>4. Flat and 200 urad means that crossing angle is reduced to 200, based on DA this is extreme, only 220 possible.</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74"/>
          <p:cNvSpPr txBox="1"/>
          <p:nvPr>
            <p:ph type="title"/>
          </p:nvPr>
        </p:nvSpPr>
        <p:spPr>
          <a:xfrm>
            <a:off x="305990" y="280194"/>
            <a:ext cx="8532020" cy="799308"/>
          </a:xfrm>
          <a:prstGeom prst="rect">
            <a:avLst/>
          </a:prstGeom>
          <a:noFill/>
          <a:ln>
            <a:noFill/>
          </a:ln>
        </p:spPr>
        <p:txBody>
          <a:bodyPr anchorCtr="0" anchor="t" bIns="0" lIns="0" spcFirstLastPara="1" rIns="0" wrap="square" tIns="0">
            <a:normAutofit/>
          </a:bodyPr>
          <a:lstStyle/>
          <a:p>
            <a:pPr indent="0" lvl="0" marL="0" rtl="0" algn="l">
              <a:lnSpc>
                <a:spcPct val="90000"/>
              </a:lnSpc>
              <a:spcBef>
                <a:spcPts val="0"/>
              </a:spcBef>
              <a:spcAft>
                <a:spcPts val="0"/>
              </a:spcAft>
              <a:buClr>
                <a:schemeClr val="accent1"/>
              </a:buClr>
              <a:buSzPts val="2700"/>
              <a:buFont typeface="Arial"/>
              <a:buNone/>
            </a:pPr>
            <a:r>
              <a:rPr lang="en"/>
              <a:t>Relative yearly &amp; total integrated luminosity</a:t>
            </a:r>
            <a:endParaRPr/>
          </a:p>
        </p:txBody>
      </p:sp>
      <p:sp>
        <p:nvSpPr>
          <p:cNvPr id="590" name="Google Shape;590;p74"/>
          <p:cNvSpPr txBox="1"/>
          <p:nvPr>
            <p:ph idx="12" type="sldNum"/>
          </p:nvPr>
        </p:nvSpPr>
        <p:spPr>
          <a:xfrm>
            <a:off x="8726128" y="4853354"/>
            <a:ext cx="115472" cy="101660"/>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800"/>
              <a:buFont typeface="Arial"/>
              <a:buNone/>
            </a:pPr>
            <a:fld id="{00000000-1234-1234-1234-123412341234}" type="slidenum">
              <a:rPr lang="en"/>
              <a:t>‹#›</a:t>
            </a:fld>
            <a:endParaRPr/>
          </a:p>
        </p:txBody>
      </p:sp>
      <p:graphicFrame>
        <p:nvGraphicFramePr>
          <p:cNvPr id="591" name="Google Shape;591;p74"/>
          <p:cNvGraphicFramePr/>
          <p:nvPr/>
        </p:nvGraphicFramePr>
        <p:xfrm>
          <a:off x="194554" y="679848"/>
          <a:ext cx="3000000" cy="3000000"/>
        </p:xfrm>
        <a:graphic>
          <a:graphicData uri="http://schemas.openxmlformats.org/drawingml/2006/table">
            <a:tbl>
              <a:tblPr firstRow="1">
                <a:noFill/>
                <a:tableStyleId>{32A7774B-4D72-4329-BC09-456DEC9DB236}</a:tableStyleId>
              </a:tblPr>
              <a:tblGrid>
                <a:gridCol w="683700"/>
                <a:gridCol w="683700"/>
                <a:gridCol w="683700"/>
                <a:gridCol w="683700"/>
                <a:gridCol w="683700"/>
                <a:gridCol w="683700"/>
                <a:gridCol w="683700"/>
                <a:gridCol w="683700"/>
                <a:gridCol w="683700"/>
                <a:gridCol w="683700"/>
                <a:gridCol w="683700"/>
              </a:tblGrid>
              <a:tr h="900825">
                <a:tc>
                  <a:txBody>
                    <a:bodyPr/>
                    <a:lstStyle/>
                    <a:p>
                      <a:pPr indent="0" lvl="0" marL="0" marR="0" rtl="0" algn="ctr">
                        <a:lnSpc>
                          <a:spcPct val="100000"/>
                        </a:lnSpc>
                        <a:spcBef>
                          <a:spcPts val="0"/>
                        </a:spcBef>
                        <a:spcAft>
                          <a:spcPts val="0"/>
                        </a:spcAft>
                        <a:buClr>
                          <a:schemeClr val="dk1"/>
                        </a:buClr>
                        <a:buSzPts val="900"/>
                        <a:buFont typeface="Arial"/>
                        <a:buNone/>
                      </a:pPr>
                      <a:r>
                        <a:rPr b="1" i="0" lang="en" sz="900" u="none" cap="none" strike="noStrike">
                          <a:solidFill>
                            <a:schemeClr val="dk1"/>
                          </a:solidFill>
                          <a:latin typeface="Arial"/>
                          <a:ea typeface="Arial"/>
                          <a:cs typeface="Arial"/>
                          <a:sym typeface="Arial"/>
                        </a:rPr>
                        <a:t>Run</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Year</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7F7F7F"/>
                        </a:buClr>
                        <a:buSzPts val="900"/>
                        <a:buFont typeface="Calibri"/>
                        <a:buNone/>
                      </a:pPr>
                      <a:r>
                        <a:rPr b="1" lang="en" sz="900" u="none" cap="none" strike="noStrike">
                          <a:solidFill>
                            <a:srgbClr val="7F7F7F"/>
                          </a:solidFill>
                          <a:latin typeface="Calibri"/>
                          <a:ea typeface="Calibri"/>
                          <a:cs typeface="Calibri"/>
                          <a:sym typeface="Calibri"/>
                        </a:rPr>
                        <a:t>Reference</a:t>
                      </a:r>
                      <a:endParaRPr sz="1100"/>
                    </a:p>
                    <a:p>
                      <a:pPr indent="0" lvl="0" marL="0" marR="0" rtl="0" algn="ctr">
                        <a:lnSpc>
                          <a:spcPct val="100000"/>
                        </a:lnSpc>
                        <a:spcBef>
                          <a:spcPts val="0"/>
                        </a:spcBef>
                        <a:spcAft>
                          <a:spcPts val="0"/>
                        </a:spcAft>
                        <a:buClr>
                          <a:srgbClr val="7F7F7F"/>
                        </a:buClr>
                        <a:buSzPts val="900"/>
                        <a:buFont typeface="Calibri"/>
                        <a:buNone/>
                      </a:pPr>
                      <a:r>
                        <a:rPr b="1" lang="en" sz="900" u="none" cap="none" strike="noStrike">
                          <a:solidFill>
                            <a:srgbClr val="7F7F7F"/>
                          </a:solidFill>
                          <a:latin typeface="Calibri"/>
                          <a:ea typeface="Calibri"/>
                          <a:cs typeface="Calibri"/>
                          <a:sym typeface="Calibri"/>
                        </a:rPr>
                        <a:t>(fb-</a:t>
                      </a:r>
                      <a:r>
                        <a:rPr b="1" baseline="30000" lang="en" sz="900" u="none" cap="none" strike="noStrike">
                          <a:solidFill>
                            <a:srgbClr val="7F7F7F"/>
                          </a:solidFill>
                          <a:latin typeface="Calibri"/>
                          <a:ea typeface="Calibri"/>
                          <a:cs typeface="Calibri"/>
                          <a:sym typeface="Calibri"/>
                        </a:rPr>
                        <a:t>1</a:t>
                      </a:r>
                      <a:r>
                        <a:rPr b="1" lang="en" sz="900" u="none" cap="none" strike="noStrike">
                          <a:solidFill>
                            <a:srgbClr val="7F7F7F"/>
                          </a:solidFill>
                          <a:latin typeface="Calibri"/>
                          <a:ea typeface="Calibri"/>
                          <a:cs typeface="Calibri"/>
                          <a:sym typeface="Calibri"/>
                        </a:rPr>
                        <a:t>)</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Round, </a:t>
                      </a:r>
                      <a:endParaRPr sz="1100"/>
                    </a:p>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90 mb</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200 urad</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90 mb</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Calibri"/>
                        <a:buNone/>
                      </a:pPr>
                      <a:r>
                        <a:rPr b="1" lang="en" sz="900" u="none" cap="none" strike="noStrike">
                          <a:solidFill>
                            <a:schemeClr val="dk1"/>
                          </a:solidFill>
                          <a:latin typeface="Calibri"/>
                          <a:ea typeface="Calibri"/>
                          <a:cs typeface="Calibri"/>
                          <a:sym typeface="Calibri"/>
                        </a:rPr>
                        <a:t>Reference, 200 PU</a:t>
                      </a:r>
                      <a:endParaRPr sz="1100"/>
                    </a:p>
                  </a:txBody>
                  <a:tcPr marT="34300" marB="34300" marR="68600" marL="6860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Round, </a:t>
                      </a:r>
                      <a:endParaRPr sz="1100"/>
                    </a:p>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90 mb,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lt1"/>
                        </a:buClr>
                        <a:buSzPts val="900"/>
                        <a:buFont typeface="Calibri"/>
                        <a:buNone/>
                      </a:pPr>
                      <a:r>
                        <a:rPr lang="en" sz="900" u="none" cap="none" strike="noStrike">
                          <a:latin typeface="Calibri"/>
                          <a:ea typeface="Calibri"/>
                          <a:cs typeface="Calibri"/>
                          <a:sym typeface="Calibri"/>
                        </a:rPr>
                        <a:t>Flat optics, 90 mb, 200 PU</a:t>
                      </a:r>
                      <a:endParaRPr sz="1100"/>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29050">
                <a:tc rowSpan="4">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4</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31.99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10.4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19.5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16.6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0</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10.4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16.6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205.54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15.5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20.5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2032</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236.85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6.7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8.3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11.5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19.5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2033</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233.82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6.7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8.3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11.5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19.5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34.6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C1D9F0"/>
                    </a:solidFill>
                  </a:tcPr>
                </a:tc>
              </a:tr>
              <a:tr h="229050">
                <a:tc rowSpan="6">
                  <a:txBody>
                    <a:bodyPr/>
                    <a:lstStyle/>
                    <a:p>
                      <a:pPr indent="0" lvl="0" marL="0" marR="0" rtl="0" algn="ctr">
                        <a:lnSpc>
                          <a:spcPct val="100000"/>
                        </a:lnSpc>
                        <a:spcBef>
                          <a:spcPts val="0"/>
                        </a:spcBef>
                        <a:spcAft>
                          <a:spcPts val="0"/>
                        </a:spcAft>
                        <a:buClr>
                          <a:schemeClr val="lt1"/>
                        </a:buClr>
                        <a:buSzPts val="900"/>
                        <a:buFont typeface="Calibri"/>
                        <a:buNone/>
                      </a:pPr>
                      <a:r>
                        <a:rPr b="0" i="0" lang="en" sz="900" u="none" cap="none" strike="noStrike">
                          <a:solidFill>
                            <a:schemeClr val="lt1"/>
                          </a:solidFill>
                          <a:latin typeface="Calibri"/>
                          <a:ea typeface="Calibri"/>
                          <a:cs typeface="Calibri"/>
                          <a:sym typeface="Calibri"/>
                        </a:rPr>
                        <a:t>5</a:t>
                      </a:r>
                      <a:endParaRPr sz="1100"/>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2036</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208.12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23.2</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2037</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271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23.4</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2038</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275.72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2039</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275.72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2040</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228.54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7.5</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23.2</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vMerge="1"/>
                <a:tc>
                  <a:txBody>
                    <a:bodyPr/>
                    <a:lstStyle/>
                    <a:p>
                      <a:pPr indent="0" lvl="0" marL="0" marR="0" rtl="0" algn="ctr">
                        <a:lnSpc>
                          <a:spcPct val="100000"/>
                        </a:lnSpc>
                        <a:spcBef>
                          <a:spcPts val="0"/>
                        </a:spcBef>
                        <a:spcAft>
                          <a:spcPts val="0"/>
                        </a:spcAft>
                        <a:buClr>
                          <a:schemeClr val="lt1"/>
                        </a:buClr>
                        <a:buSzPts val="900"/>
                        <a:buFont typeface="Calibri"/>
                        <a:buNone/>
                      </a:pPr>
                      <a:r>
                        <a:rPr b="0" lang="en" sz="900" u="none" cap="none" strike="noStrike">
                          <a:solidFill>
                            <a:schemeClr val="lt1"/>
                          </a:solidFill>
                        </a:rPr>
                        <a:t>2041</a:t>
                      </a:r>
                      <a:endParaRPr b="0"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283.57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7.3</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23.5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31.2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8DED5"/>
                    </a:solidFill>
                  </a:tcPr>
                </a:tc>
              </a:tr>
              <a:tr h="229050">
                <a:tc>
                  <a:txBody>
                    <a:bodyPr/>
                    <a:lstStyle/>
                    <a:p>
                      <a:pPr indent="0" lvl="0" marL="0" marR="0" rtl="0" algn="ctr">
                        <a:lnSpc>
                          <a:spcPct val="100000"/>
                        </a:lnSpc>
                        <a:spcBef>
                          <a:spcPts val="0"/>
                        </a:spcBef>
                        <a:spcAft>
                          <a:spcPts val="0"/>
                        </a:spcAft>
                        <a:buClr>
                          <a:schemeClr val="lt1"/>
                        </a:buClr>
                        <a:buSzPts val="900"/>
                        <a:buFont typeface="Calibri"/>
                        <a:buNone/>
                      </a:pPr>
                      <a:r>
                        <a:t/>
                      </a:r>
                      <a:endParaRPr b="1" i="0" sz="900" u="none" cap="none" strike="noStrike">
                        <a:solidFill>
                          <a:schemeClr val="lt1"/>
                        </a:solidFill>
                        <a:latin typeface="Calibri"/>
                        <a:ea typeface="Calibri"/>
                        <a:cs typeface="Calibri"/>
                        <a:sym typeface="Calibri"/>
                      </a:endParaRPr>
                    </a:p>
                  </a:txBody>
                  <a:tcPr marT="3800" marB="0" marR="3800" marL="3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chemeClr val="lt1"/>
                        </a:buClr>
                        <a:buSzPts val="900"/>
                        <a:buFont typeface="Calibri"/>
                        <a:buNone/>
                      </a:pPr>
                      <a:r>
                        <a:t/>
                      </a:r>
                      <a:endParaRPr sz="900" u="none" cap="none" strike="noStrike">
                        <a:latin typeface="Calibri"/>
                        <a:ea typeface="Calibri"/>
                        <a:cs typeface="Calibri"/>
                        <a:sym typeface="Calibri"/>
                      </a:endParaRPr>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7F7F7F"/>
                        </a:buClr>
                        <a:buSzPts val="800"/>
                        <a:buFont typeface="Calibri"/>
                        <a:buNone/>
                      </a:pPr>
                      <a:r>
                        <a:rPr b="0" i="0" lang="en" sz="800" u="none" cap="none" strike="noStrike">
                          <a:solidFill>
                            <a:srgbClr val="7F7F7F"/>
                          </a:solidFill>
                          <a:latin typeface="Calibri"/>
                          <a:ea typeface="Calibri"/>
                          <a:cs typeface="Calibri"/>
                          <a:sym typeface="Calibri"/>
                        </a:rPr>
                        <a:t>2250.89</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4.8</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5.4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8.4</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21.5</a:t>
                      </a:r>
                      <a:endParaRPr sz="1100"/>
                    </a:p>
                  </a:txBody>
                  <a:tcPr marT="7150" marB="0" marR="7150" marL="7150" anchor="ctr">
                    <a:lnL cap="flat" cmpd="sng" w="12700">
                      <a:solidFill>
                        <a:schemeClr val="lt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29.2</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29.6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rgbClr val="000000"/>
                        </a:buClr>
                        <a:buSzPts val="800"/>
                        <a:buFont typeface="Calibri"/>
                        <a:buNone/>
                      </a:pPr>
                      <a:r>
                        <a:rPr b="0" i="0" lang="en" sz="800" u="none" cap="none" strike="noStrike">
                          <a:solidFill>
                            <a:srgbClr val="000000"/>
                          </a:solidFill>
                          <a:latin typeface="Calibri"/>
                          <a:ea typeface="Calibri"/>
                          <a:cs typeface="Calibri"/>
                          <a:sym typeface="Calibri"/>
                        </a:rPr>
                        <a:t>37.6</a:t>
                      </a:r>
                      <a:endParaRPr sz="1100"/>
                    </a:p>
                  </a:txBody>
                  <a:tcPr marT="7150" marB="0" marR="7150" marL="71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dk1"/>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pic>
        <p:nvPicPr>
          <p:cNvPr id="227" name="Google Shape;227;p38"/>
          <p:cNvPicPr preferRelativeResize="0"/>
          <p:nvPr/>
        </p:nvPicPr>
        <p:blipFill>
          <a:blip r:embed="rId3">
            <a:alphaModFix/>
          </a:blip>
          <a:stretch>
            <a:fillRect/>
          </a:stretch>
        </p:blipFill>
        <p:spPr>
          <a:xfrm>
            <a:off x="182875" y="1521750"/>
            <a:ext cx="2776325" cy="2740275"/>
          </a:xfrm>
          <a:prstGeom prst="rect">
            <a:avLst/>
          </a:prstGeom>
          <a:noFill/>
          <a:ln>
            <a:noFill/>
          </a:ln>
        </p:spPr>
      </p:pic>
      <p:sp>
        <p:nvSpPr>
          <p:cNvPr id="228" name="Google Shape;228;p38"/>
          <p:cNvSpPr txBox="1"/>
          <p:nvPr/>
        </p:nvSpPr>
        <p:spPr>
          <a:xfrm>
            <a:off x="2022088" y="1147213"/>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2024</a:t>
            </a:r>
            <a:endParaRPr sz="1800">
              <a:solidFill>
                <a:schemeClr val="dk2"/>
              </a:solidFill>
            </a:endParaRPr>
          </a:p>
        </p:txBody>
      </p:sp>
      <p:graphicFrame>
        <p:nvGraphicFramePr>
          <p:cNvPr id="229" name="Google Shape;229;p38"/>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6050"/>
                <a:gridCol w="907650"/>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2024</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2340</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1.6</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1.3</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30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a:t>
                      </a:r>
                      <a:r>
                        <a:rPr lang="en" sz="1000">
                          <a:solidFill>
                            <a:srgbClr val="38761D"/>
                          </a:solidFill>
                        </a:rPr>
                        <a:t>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150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100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1.8</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2.2</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3.7</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B5394"/>
                          </a:solidFill>
                        </a:rPr>
                        <a:t>65 / 2.2</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Lumi</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pic>
        <p:nvPicPr>
          <p:cNvPr id="235" name="Google Shape;235;p39"/>
          <p:cNvPicPr preferRelativeResize="0"/>
          <p:nvPr/>
        </p:nvPicPr>
        <p:blipFill>
          <a:blip r:embed="rId3">
            <a:alphaModFix/>
          </a:blip>
          <a:stretch>
            <a:fillRect/>
          </a:stretch>
        </p:blipFill>
        <p:spPr>
          <a:xfrm>
            <a:off x="0" y="1580825"/>
            <a:ext cx="4450925" cy="2743199"/>
          </a:xfrm>
          <a:prstGeom prst="rect">
            <a:avLst/>
          </a:prstGeom>
          <a:noFill/>
          <a:ln>
            <a:noFill/>
          </a:ln>
        </p:spPr>
      </p:pic>
      <p:sp>
        <p:nvSpPr>
          <p:cNvPr id="236" name="Google Shape;236;p39"/>
          <p:cNvSpPr txBox="1"/>
          <p:nvPr/>
        </p:nvSpPr>
        <p:spPr>
          <a:xfrm>
            <a:off x="2022088" y="1157863"/>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2025</a:t>
            </a:r>
            <a:endParaRPr sz="1800">
              <a:solidFill>
                <a:schemeClr val="dk2"/>
              </a:solidFill>
            </a:endParaRPr>
          </a:p>
        </p:txBody>
      </p:sp>
      <p:graphicFrame>
        <p:nvGraphicFramePr>
          <p:cNvPr id="237" name="Google Shape;237;p39"/>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6050"/>
                <a:gridCol w="907650"/>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2025</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2340-2484?</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1.6-1.8?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1.3</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60/18</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110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100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1.8</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2.2</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4.3(5.3)</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B5394"/>
                          </a:solidFill>
                        </a:rPr>
                        <a:t>65 / 2.2</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Lumi</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graphicFrame>
        <p:nvGraphicFramePr>
          <p:cNvPr id="243" name="Google Shape;243;p40"/>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1225"/>
                <a:gridCol w="912475"/>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2030</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2748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1.8 (1.6)</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30 (</a:t>
                      </a:r>
                      <a:r>
                        <a:rPr lang="en" sz="1000">
                          <a:solidFill>
                            <a:srgbClr val="38761D"/>
                          </a:solidFill>
                        </a:rPr>
                        <a:t>60/18)</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250 </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4.3 ()</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a:t>
                      </a:r>
                      <a:r>
                        <a:rPr b="1" lang="en" sz="1000"/>
                        <a:t>Lumi</a:t>
                      </a:r>
                      <a:endParaRPr b="1" sz="1000"/>
                    </a:p>
                  </a:txBody>
                  <a:tcPr marT="9125" marB="9125" marR="18275" marL="1827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44" name="Google Shape;244;p40"/>
          <p:cNvPicPr preferRelativeResize="0"/>
          <p:nvPr/>
        </p:nvPicPr>
        <p:blipFill>
          <a:blip r:embed="rId3">
            <a:alphaModFix/>
          </a:blip>
          <a:stretch>
            <a:fillRect/>
          </a:stretch>
        </p:blipFill>
        <p:spPr>
          <a:xfrm>
            <a:off x="374775" y="1608475"/>
            <a:ext cx="3657599" cy="2103119"/>
          </a:xfrm>
          <a:prstGeom prst="rect">
            <a:avLst/>
          </a:prstGeom>
          <a:noFill/>
          <a:ln>
            <a:noFill/>
          </a:ln>
        </p:spPr>
      </p:pic>
      <p:sp>
        <p:nvSpPr>
          <p:cNvPr id="245" name="Google Shape;245;p40"/>
          <p:cNvSpPr txBox="1"/>
          <p:nvPr/>
        </p:nvSpPr>
        <p:spPr>
          <a:xfrm>
            <a:off x="1504575" y="1082250"/>
            <a:ext cx="71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2030</a:t>
            </a:r>
            <a:endParaRPr sz="1800">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graphicFrame>
        <p:nvGraphicFramePr>
          <p:cNvPr id="251" name="Google Shape;251;p41"/>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1225"/>
                <a:gridCol w="912475"/>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2031</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2748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250 -190(CC)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4.3</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Lumi</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52" name="Google Shape;252;p41"/>
          <p:cNvPicPr preferRelativeResize="0"/>
          <p:nvPr/>
        </p:nvPicPr>
        <p:blipFill>
          <a:blip r:embed="rId3">
            <a:alphaModFix/>
          </a:blip>
          <a:stretch>
            <a:fillRect/>
          </a:stretch>
        </p:blipFill>
        <p:spPr>
          <a:xfrm>
            <a:off x="410000" y="1773817"/>
            <a:ext cx="3657601" cy="2103119"/>
          </a:xfrm>
          <a:prstGeom prst="rect">
            <a:avLst/>
          </a:prstGeom>
          <a:noFill/>
          <a:ln>
            <a:noFill/>
          </a:ln>
        </p:spPr>
      </p:pic>
      <p:sp>
        <p:nvSpPr>
          <p:cNvPr id="253" name="Google Shape;253;p41"/>
          <p:cNvSpPr txBox="1"/>
          <p:nvPr/>
        </p:nvSpPr>
        <p:spPr>
          <a:xfrm>
            <a:off x="1972776" y="1195658"/>
            <a:ext cx="990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2031</a:t>
            </a:r>
            <a:endParaRPr sz="18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Luminosity and beam parameters</a:t>
            </a:r>
            <a:endParaRPr/>
          </a:p>
        </p:txBody>
      </p:sp>
      <p:graphicFrame>
        <p:nvGraphicFramePr>
          <p:cNvPr id="259" name="Google Shape;259;p42"/>
          <p:cNvGraphicFramePr/>
          <p:nvPr/>
        </p:nvGraphicFramePr>
        <p:xfrm>
          <a:off x="4883425" y="1387588"/>
          <a:ext cx="3000000" cy="3000000"/>
        </p:xfrm>
        <a:graphic>
          <a:graphicData uri="http://schemas.openxmlformats.org/drawingml/2006/table">
            <a:tbl>
              <a:tblPr>
                <a:noFill/>
                <a:tableStyleId>{63468A81-F29D-437D-8E99-5C67ECCE2165}</a:tableStyleId>
              </a:tblPr>
              <a:tblGrid>
                <a:gridCol w="1901225"/>
                <a:gridCol w="912475"/>
                <a:gridCol w="820475"/>
              </a:tblGrid>
              <a:tr h="102700">
                <a:tc>
                  <a:txBody>
                    <a:bodyPr/>
                    <a:lstStyle/>
                    <a:p>
                      <a:pPr indent="0" lvl="0" marL="0" rtl="0" algn="l">
                        <a:spcBef>
                          <a:spcPts val="0"/>
                        </a:spcBef>
                        <a:spcAft>
                          <a:spcPts val="0"/>
                        </a:spcAft>
                        <a:buNone/>
                      </a:pPr>
                      <a:r>
                        <a:rPr b="1" lang="en" sz="1000"/>
                        <a:t>Parameters</a:t>
                      </a:r>
                      <a:endParaRPr b="1" sz="1000"/>
                    </a:p>
                  </a:txBody>
                  <a:tcPr marT="9125" marB="9125" marR="18275" marL="18275"/>
                </a:tc>
                <a:tc>
                  <a:txBody>
                    <a:bodyPr/>
                    <a:lstStyle/>
                    <a:p>
                      <a:pPr indent="0" lvl="0" marL="0" rtl="0" algn="l">
                        <a:spcBef>
                          <a:spcPts val="0"/>
                        </a:spcBef>
                        <a:spcAft>
                          <a:spcPts val="0"/>
                        </a:spcAft>
                        <a:buNone/>
                      </a:pPr>
                      <a:r>
                        <a:rPr b="1" lang="en" sz="1000"/>
                        <a:t>HL-LHC</a:t>
                      </a:r>
                      <a:endParaRPr b="1" sz="1000"/>
                    </a:p>
                    <a:p>
                      <a:pPr indent="0" lvl="0" marL="0" rtl="0" algn="l">
                        <a:spcBef>
                          <a:spcPts val="0"/>
                        </a:spcBef>
                        <a:spcAft>
                          <a:spcPts val="0"/>
                        </a:spcAft>
                        <a:buNone/>
                      </a:pPr>
                      <a:r>
                        <a:rPr b="1" lang="en" sz="1000"/>
                        <a:t>baseline</a:t>
                      </a:r>
                      <a:endParaRPr b="1" sz="1000"/>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t>2032-3</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125">
                <a:tc>
                  <a:txBody>
                    <a:bodyPr/>
                    <a:lstStyle/>
                    <a:p>
                      <a:pPr indent="0" lvl="0" marL="0" rtl="0" algn="l">
                        <a:spcBef>
                          <a:spcPts val="0"/>
                        </a:spcBef>
                        <a:spcAft>
                          <a:spcPts val="0"/>
                        </a:spcAft>
                        <a:buNone/>
                      </a:pPr>
                      <a:r>
                        <a:rPr lang="en" sz="1000">
                          <a:solidFill>
                            <a:srgbClr val="990000"/>
                          </a:solidFill>
                        </a:rPr>
                        <a:t>Num. Colliding bunches</a:t>
                      </a:r>
                      <a:endParaRPr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2748</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000">
                          <a:solidFill>
                            <a:srgbClr val="990000"/>
                          </a:solidFill>
                        </a:rPr>
                        <a:t>2748</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Protons per bunch SB 10</a:t>
                      </a:r>
                      <a:r>
                        <a:rPr baseline="30000" lang="en" sz="1000">
                          <a:solidFill>
                            <a:srgbClr val="990000"/>
                          </a:solidFill>
                        </a:rPr>
                        <a:t>11</a:t>
                      </a:r>
                      <a:endParaRPr baseline="30000" sz="1000">
                        <a:solidFill>
                          <a:srgbClr val="990000"/>
                        </a:solidFill>
                      </a:endParaRPr>
                    </a:p>
                  </a:txBody>
                  <a:tcPr marT="9125" marB="9125" marR="18275" marL="18275"/>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2.2</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990000"/>
                          </a:solidFill>
                        </a:rPr>
                        <a:t>Emittance INJ</a:t>
                      </a:r>
                      <a:endParaRPr sz="1000">
                        <a:solidFill>
                          <a:srgbClr val="990000"/>
                        </a:solidFill>
                      </a:endParaRPr>
                    </a:p>
                  </a:txBody>
                  <a:tcPr marT="9125" marB="9125" marR="18275" marL="1827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990000"/>
                          </a:solidFill>
                        </a:rPr>
                        <a:t>2.1</a:t>
                      </a:r>
                      <a:endParaRPr sz="1000">
                        <a:solidFill>
                          <a:srgbClr val="990000"/>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Beta* EOL [cm]</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15</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20</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38761D"/>
                          </a:solidFill>
                        </a:rPr>
                        <a:t>½ Crossing angle EOL [urad]</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38761D"/>
                          </a:solidFill>
                        </a:rPr>
                        <a:t>250-190(CC)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38761D"/>
                          </a:solidFill>
                        </a:rPr>
                        <a:t>250 -190(CC)</a:t>
                      </a:r>
                      <a:endParaRPr sz="1000">
                        <a:solidFill>
                          <a:srgbClr val="38761D"/>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Beam losses [mb]</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110</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Emittance SB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2.5</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B45F06"/>
                          </a:solidFill>
                        </a:rPr>
                        <a:t>Emittance EOL [um]</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2.9</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Clr>
                          <a:schemeClr val="dk1"/>
                        </a:buClr>
                        <a:buSzPts val="1100"/>
                        <a:buFont typeface="Arial"/>
                        <a:buNone/>
                      </a:pPr>
                      <a:r>
                        <a:rPr lang="en" sz="1000">
                          <a:solidFill>
                            <a:srgbClr val="B45F06"/>
                          </a:solidFill>
                        </a:rPr>
                        <a:t>Virtual luminosity [10</a:t>
                      </a:r>
                      <a:r>
                        <a:rPr baseline="30000" lang="en" sz="1000">
                          <a:solidFill>
                            <a:srgbClr val="B45F06"/>
                          </a:solidFill>
                        </a:rPr>
                        <a:t>34 </a:t>
                      </a:r>
                      <a:r>
                        <a:rPr lang="en" sz="1000">
                          <a:solidFill>
                            <a:srgbClr val="B45F06"/>
                          </a:solidFill>
                        </a:rPr>
                        <a:t>cm</a:t>
                      </a:r>
                      <a:r>
                        <a:rPr baseline="30000" lang="en" sz="1000">
                          <a:solidFill>
                            <a:srgbClr val="B45F06"/>
                          </a:solidFill>
                        </a:rPr>
                        <a:t>-2</a:t>
                      </a:r>
                      <a:r>
                        <a:rPr lang="en" sz="1000">
                          <a:solidFill>
                            <a:srgbClr val="B45F06"/>
                          </a:solidFill>
                        </a:rPr>
                        <a:t>s</a:t>
                      </a:r>
                      <a:r>
                        <a:rPr baseline="30000" lang="en" sz="1000">
                          <a:solidFill>
                            <a:srgbClr val="B45F06"/>
                          </a:solidFill>
                        </a:rPr>
                        <a:t>-1</a:t>
                      </a:r>
                      <a:r>
                        <a:rPr lang="en" sz="1000">
                          <a:solidFill>
                            <a:srgbClr val="B45F06"/>
                          </a:solidFill>
                        </a:rPr>
                        <a:t>]</a:t>
                      </a:r>
                      <a:endParaRPr sz="1000">
                        <a:solidFill>
                          <a:srgbClr val="B45F06"/>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B45F06"/>
                          </a:solidFill>
                        </a:rPr>
                        <a:t>16.9</a:t>
                      </a:r>
                      <a:endParaRPr sz="1000">
                        <a:solidFill>
                          <a:srgbClr val="B45F06"/>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B45F06"/>
                          </a:solidFill>
                        </a:rPr>
                        <a:t>4.3</a:t>
                      </a:r>
                      <a:endParaRPr sz="1000">
                        <a:solidFill>
                          <a:srgbClr val="B45F06"/>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0B5394"/>
                          </a:solidFill>
                        </a:rPr>
                        <a:t>Pile-up / Lev Lumi [10</a:t>
                      </a:r>
                      <a:r>
                        <a:rPr baseline="30000" lang="en" sz="1000">
                          <a:solidFill>
                            <a:srgbClr val="0B5394"/>
                          </a:solidFill>
                        </a:rPr>
                        <a:t>34</a:t>
                      </a:r>
                      <a:r>
                        <a:rPr lang="en" sz="1000">
                          <a:solidFill>
                            <a:srgbClr val="0B5394"/>
                          </a:solidFill>
                        </a:rPr>
                        <a:t>cm</a:t>
                      </a:r>
                      <a:r>
                        <a:rPr baseline="30000" lang="en" sz="1000">
                          <a:solidFill>
                            <a:srgbClr val="0B5394"/>
                          </a:solidFill>
                        </a:rPr>
                        <a:t>-2</a:t>
                      </a:r>
                      <a:r>
                        <a:rPr lang="en" sz="1000">
                          <a:solidFill>
                            <a:srgbClr val="0B5394"/>
                          </a:solidFill>
                        </a:rPr>
                        <a:t>s</a:t>
                      </a:r>
                      <a:r>
                        <a:rPr baseline="30000" lang="en" sz="1000">
                          <a:solidFill>
                            <a:srgbClr val="0B5394"/>
                          </a:solidFill>
                        </a:rPr>
                        <a:t>-1</a:t>
                      </a:r>
                      <a:r>
                        <a:rPr lang="en" sz="1000">
                          <a:solidFill>
                            <a:srgbClr val="0B5394"/>
                          </a:solidFill>
                        </a:rPr>
                        <a:t>]</a:t>
                      </a:r>
                      <a:endParaRPr baseline="30000" sz="1000">
                        <a:solidFill>
                          <a:srgbClr val="0B5394"/>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0B5394"/>
                          </a:solidFill>
                        </a:rPr>
                        <a:t>132 / 5 </a:t>
                      </a:r>
                      <a:endParaRPr sz="1000">
                        <a:solidFill>
                          <a:srgbClr val="0B5394"/>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000">
                        <a:solidFill>
                          <a:srgbClr val="0B5394"/>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Turn around time [h]</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A64D79"/>
                          </a:solidFill>
                        </a:rPr>
                        <a:t>2.5</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rPr lang="en" sz="1000">
                          <a:solidFill>
                            <a:srgbClr val="A64D79"/>
                          </a:solidFill>
                        </a:rPr>
                        <a:t>Operational efficiency [%]</a:t>
                      </a:r>
                      <a:endParaRPr sz="1000">
                        <a:solidFill>
                          <a:srgbClr val="A64D79"/>
                        </a:solidFill>
                      </a:endParaRPr>
                    </a:p>
                  </a:txBody>
                  <a:tcPr marT="9125" marB="9125" marR="18275" marL="1827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0.5</a:t>
                      </a:r>
                      <a:endParaRPr sz="1000">
                        <a:solidFill>
                          <a:srgbClr val="A64D79"/>
                        </a:solidFill>
                      </a:endParaRPr>
                    </a:p>
                  </a:txBody>
                  <a:tcPr marT="9125" marB="9125" marR="18275" marL="1827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rgbClr val="A64D79"/>
                          </a:solidFill>
                        </a:rPr>
                        <a:t>0.6</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rgbClr val="A64D79"/>
                        </a:solidFill>
                      </a:endParaRPr>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1700">
                <a:tc>
                  <a:txBody>
                    <a:bodyPr/>
                    <a:lstStyle/>
                    <a:p>
                      <a:pPr indent="0" lvl="0" marL="0" rtl="0" algn="l">
                        <a:spcBef>
                          <a:spcPts val="0"/>
                        </a:spcBef>
                        <a:spcAft>
                          <a:spcPts val="0"/>
                        </a:spcAft>
                        <a:buNone/>
                      </a:pPr>
                      <a:r>
                        <a:rPr b="1" lang="en" sz="1000"/>
                        <a:t>Daily Lumi</a:t>
                      </a:r>
                      <a:endParaRPr b="1"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000"/>
                    </a:p>
                  </a:txBody>
                  <a:tcPr marT="9125" marB="9125" marR="18275" marL="182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60" name="Google Shape;260;p42"/>
          <p:cNvPicPr preferRelativeResize="0"/>
          <p:nvPr/>
        </p:nvPicPr>
        <p:blipFill>
          <a:blip r:embed="rId3">
            <a:alphaModFix/>
          </a:blip>
          <a:stretch>
            <a:fillRect/>
          </a:stretch>
        </p:blipFill>
        <p:spPr>
          <a:xfrm>
            <a:off x="350175" y="1757526"/>
            <a:ext cx="3591536" cy="2073500"/>
          </a:xfrm>
          <a:prstGeom prst="rect">
            <a:avLst/>
          </a:prstGeom>
          <a:noFill/>
          <a:ln>
            <a:noFill/>
          </a:ln>
        </p:spPr>
      </p:pic>
      <p:sp>
        <p:nvSpPr>
          <p:cNvPr id="261" name="Google Shape;261;p42"/>
          <p:cNvSpPr txBox="1"/>
          <p:nvPr/>
        </p:nvSpPr>
        <p:spPr>
          <a:xfrm>
            <a:off x="1110750" y="1331925"/>
            <a:ext cx="918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2032-3</a:t>
            </a:r>
            <a:endParaRPr sz="18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