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299" r:id="rId3"/>
    <p:sldId id="301" r:id="rId4"/>
    <p:sldId id="298" r:id="rId5"/>
    <p:sldId id="302" r:id="rId6"/>
    <p:sldId id="288" r:id="rId7"/>
    <p:sldId id="30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3"/>
    <p:restoredTop sz="89681"/>
  </p:normalViewPr>
  <p:slideViewPr>
    <p:cSldViewPr snapToGrid="0" snapToObjects="1">
      <p:cViewPr varScale="1">
        <p:scale>
          <a:sx n="112" d="100"/>
          <a:sy n="112" d="100"/>
        </p:scale>
        <p:origin x="56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MD#5 fill dominated by capture losses – very little debunching</a:t>
            </a:r>
          </a:p>
          <a:p>
            <a:pPr marL="171450" indent="-171450">
              <a:buFontTx/>
              <a:buChar char="-"/>
            </a:pPr>
            <a:r>
              <a:rPr lang="en-CH" dirty="0"/>
              <a:t>Could clean this and maybe fill the machine without dumping</a:t>
            </a:r>
          </a:p>
          <a:p>
            <a:pPr marL="171450" indent="-171450">
              <a:buFontTx/>
              <a:buChar char="-"/>
            </a:pPr>
            <a:r>
              <a:rPr lang="en-CH" dirty="0"/>
              <a:t>Assumed cleaned capture losses for full machine estimates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819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A7253-4FB7-DF2C-E9BD-BFD9FD67B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AB7E18-0C2B-96FA-775B-7F4ECA5B62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8BC36D-0BE7-E7EE-0C5A-CA20ECDC8C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MD#5 fill dominated by capture losses – very little debunching</a:t>
            </a:r>
          </a:p>
          <a:p>
            <a:pPr marL="171450" indent="-171450">
              <a:buFontTx/>
              <a:buChar char="-"/>
            </a:pPr>
            <a:r>
              <a:rPr lang="en-CH" dirty="0"/>
              <a:t>Could clean this and maybe fill the machine without dumping</a:t>
            </a:r>
          </a:p>
          <a:p>
            <a:pPr marL="171450" indent="-171450">
              <a:buFontTx/>
              <a:buChar char="-"/>
            </a:pPr>
            <a:r>
              <a:rPr lang="en-CH" dirty="0"/>
              <a:t>Assumed cleaned capture losses for full machine estimates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7D50E-25E7-AF6F-2080-45833A3DCF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247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The present operational configuration is the worst for IBS driven debunching.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38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Preliminary Analysis of High-intensity MDs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Birk Emil Karlsen-</a:t>
            </a:r>
            <a:r>
              <a:rPr lang="en-GB" dirty="0" err="1"/>
              <a:t>Bæck</a:t>
            </a:r>
            <a:r>
              <a:rPr lang="en-GB" dirty="0"/>
              <a:t>, R. </a:t>
            </a:r>
            <a:r>
              <a:rPr lang="en-GB" dirty="0" err="1"/>
              <a:t>Calaga</a:t>
            </a:r>
            <a:r>
              <a:rPr lang="en-GB" dirty="0"/>
              <a:t>, L. </a:t>
            </a:r>
            <a:r>
              <a:rPr lang="en-GB" dirty="0" err="1"/>
              <a:t>Intelisano</a:t>
            </a:r>
            <a:r>
              <a:rPr lang="en-GB" dirty="0"/>
              <a:t>, I. Karpov, H. Timko, M. </a:t>
            </a:r>
            <a:r>
              <a:rPr lang="en-GB" dirty="0" err="1"/>
              <a:t>Zampetakis</a:t>
            </a:r>
            <a:endParaRPr lang="en-GB" dirty="0"/>
          </a:p>
          <a:p>
            <a:r>
              <a:rPr lang="en-GB" b="0" dirty="0"/>
              <a:t>21</a:t>
            </a:r>
            <a:r>
              <a:rPr lang="en-GB" b="0" baseline="30000" dirty="0"/>
              <a:t>st</a:t>
            </a:r>
            <a:r>
              <a:rPr lang="en-GB" b="0" dirty="0"/>
              <a:t> January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5F9D37-6EDD-E619-D060-5B576419D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42888"/>
            <a:ext cx="11300029" cy="1413366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From ramp with 2.3 x 10</a:t>
            </a:r>
            <a:r>
              <a:rPr lang="en-CH" baseline="30000" dirty="0"/>
              <a:t>11</a:t>
            </a:r>
            <a:r>
              <a:rPr lang="en-CH" dirty="0"/>
              <a:t> p/b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Losses dominated by uncaptured beam due to very little debunching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Capture losses cannot be seen by off-position beam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Some variation in off-position beam for similar fills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C1C08D-C7D8-974C-DCF4-D65DD480E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Off-position Beam and Losses at the Start of the Ramp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2B138-8518-5C90-AD98-56FFC7BBB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24FCB-F1FD-DDEA-ECCD-084F56A69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DA6A1-DD15-51BF-E839-FC19F73A4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603860E-4E61-7FDE-80D7-DDA739AE88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279786"/>
              </p:ext>
            </p:extLst>
          </p:nvPr>
        </p:nvGraphicFramePr>
        <p:xfrm>
          <a:off x="445985" y="3097331"/>
          <a:ext cx="11300029" cy="3235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72352">
                  <a:extLst>
                    <a:ext uri="{9D8B030D-6E8A-4147-A177-3AD203B41FA5}">
                      <a16:colId xmlns:a16="http://schemas.microsoft.com/office/drawing/2014/main" val="3971433330"/>
                    </a:ext>
                  </a:extLst>
                </a:gridCol>
                <a:gridCol w="861647">
                  <a:extLst>
                    <a:ext uri="{9D8B030D-6E8A-4147-A177-3AD203B41FA5}">
                      <a16:colId xmlns:a16="http://schemas.microsoft.com/office/drawing/2014/main" val="216893289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82848737"/>
                    </a:ext>
                  </a:extLst>
                </a:gridCol>
                <a:gridCol w="1380392">
                  <a:extLst>
                    <a:ext uri="{9D8B030D-6E8A-4147-A177-3AD203B41FA5}">
                      <a16:colId xmlns:a16="http://schemas.microsoft.com/office/drawing/2014/main" val="4119594110"/>
                    </a:ext>
                  </a:extLst>
                </a:gridCol>
                <a:gridCol w="1573823">
                  <a:extLst>
                    <a:ext uri="{9D8B030D-6E8A-4147-A177-3AD203B41FA5}">
                      <a16:colId xmlns:a16="http://schemas.microsoft.com/office/drawing/2014/main" val="2845007398"/>
                    </a:ext>
                  </a:extLst>
                </a:gridCol>
                <a:gridCol w="1582615">
                  <a:extLst>
                    <a:ext uri="{9D8B030D-6E8A-4147-A177-3AD203B41FA5}">
                      <a16:colId xmlns:a16="http://schemas.microsoft.com/office/drawing/2014/main" val="691680861"/>
                    </a:ext>
                  </a:extLst>
                </a:gridCol>
                <a:gridCol w="1661747">
                  <a:extLst>
                    <a:ext uri="{9D8B030D-6E8A-4147-A177-3AD203B41FA5}">
                      <a16:colId xmlns:a16="http://schemas.microsoft.com/office/drawing/2014/main" val="660943396"/>
                    </a:ext>
                  </a:extLst>
                </a:gridCol>
                <a:gridCol w="1767253">
                  <a:extLst>
                    <a:ext uri="{9D8B030D-6E8A-4147-A177-3AD203B41FA5}">
                      <a16:colId xmlns:a16="http://schemas.microsoft.com/office/drawing/2014/main" val="8993308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MD block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Bunch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Number of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Time at flat-bottom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Off-position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Start-of-ramp losses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Ratio to dump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364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MD#3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10028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26.5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0.60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0.48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456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10029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17.4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1.23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0.78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198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10154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36.3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0.18 x 10</a:t>
                      </a:r>
                      <a:r>
                        <a:rPr lang="en-CH" baseline="30000" dirty="0">
                          <a:solidFill>
                            <a:srgbClr val="FF0000"/>
                          </a:solidFill>
                        </a:rPr>
                        <a:t>11</a:t>
                      </a:r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115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5.9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3.90 </a:t>
                      </a:r>
                      <a:r>
                        <a:rPr lang="en-GB" dirty="0"/>
                        <a:t>x</a:t>
                      </a:r>
                      <a:r>
                        <a:rPr lang="en-CH" dirty="0"/>
                        <a:t>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12.0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48%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179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67.9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5.88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383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53.1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11.4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685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10254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972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72.2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28.4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15595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401A770-4862-DABD-0993-52E637EB888A}"/>
              </a:ext>
            </a:extLst>
          </p:cNvPr>
          <p:cNvSpPr txBox="1"/>
          <p:nvPr/>
        </p:nvSpPr>
        <p:spPr>
          <a:xfrm>
            <a:off x="445985" y="2820332"/>
            <a:ext cx="13124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Beam 1</a:t>
            </a:r>
          </a:p>
        </p:txBody>
      </p:sp>
    </p:spTree>
    <p:extLst>
      <p:ext uri="{BB962C8B-B14F-4D97-AF65-F5344CB8AC3E}">
        <p14:creationId xmlns:p14="http://schemas.microsoft.com/office/powerpoint/2010/main" val="3560938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5499EC-86C0-A53E-07D3-A4C6A13F4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C8E004-AB7A-9AA7-55AD-409CB693C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Off-position Beam and Losses at the Start of the Ramp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EEA47-D12B-0BE1-BEDC-520650209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ED358-8106-86D5-1839-5F7756135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8E09-EAFF-EAD3-5BF4-857C3BD4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419D3D6-F6A0-C298-0AB5-EA72436F30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917094"/>
              </p:ext>
            </p:extLst>
          </p:nvPr>
        </p:nvGraphicFramePr>
        <p:xfrm>
          <a:off x="445985" y="3097331"/>
          <a:ext cx="11300029" cy="3235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72352">
                  <a:extLst>
                    <a:ext uri="{9D8B030D-6E8A-4147-A177-3AD203B41FA5}">
                      <a16:colId xmlns:a16="http://schemas.microsoft.com/office/drawing/2014/main" val="3971433330"/>
                    </a:ext>
                  </a:extLst>
                </a:gridCol>
                <a:gridCol w="861647">
                  <a:extLst>
                    <a:ext uri="{9D8B030D-6E8A-4147-A177-3AD203B41FA5}">
                      <a16:colId xmlns:a16="http://schemas.microsoft.com/office/drawing/2014/main" val="216893289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82848737"/>
                    </a:ext>
                  </a:extLst>
                </a:gridCol>
                <a:gridCol w="1380392">
                  <a:extLst>
                    <a:ext uri="{9D8B030D-6E8A-4147-A177-3AD203B41FA5}">
                      <a16:colId xmlns:a16="http://schemas.microsoft.com/office/drawing/2014/main" val="4119594110"/>
                    </a:ext>
                  </a:extLst>
                </a:gridCol>
                <a:gridCol w="1573823">
                  <a:extLst>
                    <a:ext uri="{9D8B030D-6E8A-4147-A177-3AD203B41FA5}">
                      <a16:colId xmlns:a16="http://schemas.microsoft.com/office/drawing/2014/main" val="2845007398"/>
                    </a:ext>
                  </a:extLst>
                </a:gridCol>
                <a:gridCol w="1582615">
                  <a:extLst>
                    <a:ext uri="{9D8B030D-6E8A-4147-A177-3AD203B41FA5}">
                      <a16:colId xmlns:a16="http://schemas.microsoft.com/office/drawing/2014/main" val="691680861"/>
                    </a:ext>
                  </a:extLst>
                </a:gridCol>
                <a:gridCol w="1661747">
                  <a:extLst>
                    <a:ext uri="{9D8B030D-6E8A-4147-A177-3AD203B41FA5}">
                      <a16:colId xmlns:a16="http://schemas.microsoft.com/office/drawing/2014/main" val="660943396"/>
                    </a:ext>
                  </a:extLst>
                </a:gridCol>
                <a:gridCol w="1767253">
                  <a:extLst>
                    <a:ext uri="{9D8B030D-6E8A-4147-A177-3AD203B41FA5}">
                      <a16:colId xmlns:a16="http://schemas.microsoft.com/office/drawing/2014/main" val="8993308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MD block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Bunch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Number of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Time at flat-bottom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Off-position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Start-of-ramp losses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Ratio to dump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364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MD#3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10028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25.9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0.32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0.45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456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10029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16.9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1.11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0.65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198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10154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63.7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5.60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115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5.6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6.31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12.2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47%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179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67.5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13.6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383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54.4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15.3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685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10254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972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72.5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39.0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15595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DEF3863-39C6-7CD5-7FE2-B95F240A7713}"/>
              </a:ext>
            </a:extLst>
          </p:cNvPr>
          <p:cNvSpPr txBox="1"/>
          <p:nvPr/>
        </p:nvSpPr>
        <p:spPr>
          <a:xfrm>
            <a:off x="445985" y="2820332"/>
            <a:ext cx="13124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Beam 2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525B1DDF-84D0-3433-EBEE-8A1CB411E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42888"/>
            <a:ext cx="11300029" cy="1413366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From ramp with 2.3 x 10</a:t>
            </a:r>
            <a:r>
              <a:rPr lang="en-CH" baseline="30000" dirty="0"/>
              <a:t>11</a:t>
            </a:r>
            <a:r>
              <a:rPr lang="en-CH" dirty="0"/>
              <a:t> p/b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Losses dominated by uncaptured beam due to very little debunching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Capture losses cannot be seen by off-position beam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Some variation in off-position beam for similar fills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7974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7F7FB5-B1F9-DC2F-1174-73FC65D25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6D83D0-99E9-4868-5817-D19982835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54341"/>
            <a:ext cx="11376023" cy="204950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Debunching observed during MDs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Comparable to operation with 1.6 x 10</a:t>
            </a:r>
            <a:r>
              <a:rPr lang="en-CH" baseline="30000" dirty="0"/>
              <a:t>11</a:t>
            </a:r>
            <a:r>
              <a:rPr lang="en-CH" dirty="0"/>
              <a:t> p/b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From theory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Most losses and highest IBS growth rate with 2024 operational configuration</a:t>
            </a:r>
          </a:p>
          <a:p>
            <a:pPr marL="990900" lvl="2" indent="-342900"/>
            <a:r>
              <a:rPr lang="en-CH" dirty="0"/>
              <a:t>Due to smaller emittances in all three planes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A6C6A7-8A1F-91F3-7848-A2A8BED69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0384"/>
          </a:xfrm>
        </p:spPr>
        <p:txBody>
          <a:bodyPr/>
          <a:lstStyle/>
          <a:p>
            <a:r>
              <a:rPr lang="en-CH" dirty="0"/>
              <a:t>Debunching during MDs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64353-6AF4-6368-7BDD-AA1251688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E86F2-AEB4-D6AD-55CA-C722C88B9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27F2C-71D4-86B0-969C-119790DC1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A8D0DAD-2C81-8619-22D3-6D9140FA6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853160"/>
              </p:ext>
            </p:extLst>
          </p:nvPr>
        </p:nvGraphicFramePr>
        <p:xfrm>
          <a:off x="268471" y="3003843"/>
          <a:ext cx="11655057" cy="3200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04489">
                  <a:extLst>
                    <a:ext uri="{9D8B030D-6E8A-4147-A177-3AD203B41FA5}">
                      <a16:colId xmlns:a16="http://schemas.microsoft.com/office/drawing/2014/main" val="2777132194"/>
                    </a:ext>
                  </a:extLst>
                </a:gridCol>
                <a:gridCol w="1090246">
                  <a:extLst>
                    <a:ext uri="{9D8B030D-6E8A-4147-A177-3AD203B41FA5}">
                      <a16:colId xmlns:a16="http://schemas.microsoft.com/office/drawing/2014/main" val="3625051704"/>
                    </a:ext>
                  </a:extLst>
                </a:gridCol>
                <a:gridCol w="1389185">
                  <a:extLst>
                    <a:ext uri="{9D8B030D-6E8A-4147-A177-3AD203B41FA5}">
                      <a16:colId xmlns:a16="http://schemas.microsoft.com/office/drawing/2014/main" val="399289132"/>
                    </a:ext>
                  </a:extLst>
                </a:gridCol>
                <a:gridCol w="1195753">
                  <a:extLst>
                    <a:ext uri="{9D8B030D-6E8A-4147-A177-3AD203B41FA5}">
                      <a16:colId xmlns:a16="http://schemas.microsoft.com/office/drawing/2014/main" val="765987866"/>
                    </a:ext>
                  </a:extLst>
                </a:gridCol>
                <a:gridCol w="1679331">
                  <a:extLst>
                    <a:ext uri="{9D8B030D-6E8A-4147-A177-3AD203B41FA5}">
                      <a16:colId xmlns:a16="http://schemas.microsoft.com/office/drawing/2014/main" val="1278762617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1286021553"/>
                    </a:ext>
                  </a:extLst>
                </a:gridCol>
                <a:gridCol w="1881553">
                  <a:extLst>
                    <a:ext uri="{9D8B030D-6E8A-4147-A177-3AD203B41FA5}">
                      <a16:colId xmlns:a16="http://schemas.microsoft.com/office/drawing/2014/main" val="3924209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RF 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Emittance x,y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IBS Growth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Bunch length after 30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Intensity lost after 30 min.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3666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1.6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 BCMS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5.5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1.19 um, 1.27 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1.20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2.18 x 10</a:t>
                      </a:r>
                      <a:r>
                        <a:rPr lang="en-CH" baseline="30000" dirty="0"/>
                        <a:t>-4</a:t>
                      </a:r>
                      <a:r>
                        <a:rPr lang="en-CH" baseline="0" dirty="0"/>
                        <a:t> 1/s</a:t>
                      </a:r>
                      <a:endParaRPr lang="en-CH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1.35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1.37%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4614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 MD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6.5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2.00 um, 2.02 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1.23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1.31 x 10</a:t>
                      </a:r>
                      <a:r>
                        <a:rPr lang="en-CH" baseline="30000" dirty="0"/>
                        <a:t>-4 </a:t>
                      </a:r>
                      <a:r>
                        <a:rPr lang="en-CH" baseline="0" dirty="0"/>
                        <a:t>1/s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1.34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1.29%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4212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 BCMS opt.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7.9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1.60 um, 1.60 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1.29 x 10</a:t>
                      </a:r>
                      <a:r>
                        <a:rPr lang="en-CH" baseline="30000" dirty="0"/>
                        <a:t>-4</a:t>
                      </a:r>
                      <a:r>
                        <a:rPr lang="en-CH" baseline="0" dirty="0"/>
                        <a:t> 1/s</a:t>
                      </a:r>
                      <a:endParaRPr lang="en-CH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1.35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1.35%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208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 STD opt.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7.9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2.10 um, 2.10 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1.25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0.94 x 10</a:t>
                      </a:r>
                      <a:r>
                        <a:rPr lang="en-CH" baseline="30000" dirty="0"/>
                        <a:t>-4</a:t>
                      </a:r>
                      <a:r>
                        <a:rPr lang="en-CH" baseline="0" dirty="0"/>
                        <a:t> 1/s</a:t>
                      </a:r>
                      <a:endParaRPr lang="en-CH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1.33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171310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AAA3562-DE0B-8913-FE5A-BD50A5E3CD23}"/>
              </a:ext>
            </a:extLst>
          </p:cNvPr>
          <p:cNvSpPr txBox="1"/>
          <p:nvPr/>
        </p:nvSpPr>
        <p:spPr>
          <a:xfrm>
            <a:off x="8808161" y="2243431"/>
            <a:ext cx="26400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From simulation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B7781ED-87A2-83D3-AEF9-24A85EDD4262}"/>
              </a:ext>
            </a:extLst>
          </p:cNvPr>
          <p:cNvCxnSpPr>
            <a:cxnSpLocks/>
          </p:cNvCxnSpPr>
          <p:nvPr/>
        </p:nvCxnSpPr>
        <p:spPr>
          <a:xfrm flipH="1">
            <a:off x="9357756" y="2519111"/>
            <a:ext cx="190005" cy="48473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5A9D751-E45E-593A-4339-05AEC4F2F46F}"/>
              </a:ext>
            </a:extLst>
          </p:cNvPr>
          <p:cNvCxnSpPr/>
          <p:nvPr/>
        </p:nvCxnSpPr>
        <p:spPr>
          <a:xfrm>
            <a:off x="10652166" y="2519111"/>
            <a:ext cx="83128" cy="48473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870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9ACC99-8DB1-87FE-7BFA-9EDA841EE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64270"/>
            <a:ext cx="4837932" cy="525652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From operational experience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How many lost protons needed to trigger beam dump ~25 x 10</a:t>
            </a:r>
            <a:r>
              <a:rPr lang="en-CH" baseline="30000" dirty="0"/>
              <a:t>11</a:t>
            </a:r>
            <a:r>
              <a:rPr lang="en-CH" dirty="0"/>
              <a:t> 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What time bunches spend on flat-bottom on average ~30 min.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From MDs in 2024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Rate of debunching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One would be able to accelerate maximum roughly 750 bunches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NB!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One would want to back off in voltage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There is a spread on all of this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Scaling is a simplification </a:t>
            </a:r>
          </a:p>
          <a:p>
            <a:pPr marL="990900" lvl="2" indent="-342900"/>
            <a:r>
              <a:rPr lang="en-CH" dirty="0"/>
              <a:t>ADT cleaning</a:t>
            </a:r>
          </a:p>
          <a:p>
            <a:pPr marL="990900" lvl="2" indent="-342900"/>
            <a:r>
              <a:rPr lang="en-CH" dirty="0"/>
              <a:t>Time at flat bottom and number of bunches are not independent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374AD8-A90F-DD6F-DB91-90A751ECF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Start-of-ramp Losses Based on MD Experience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E8EFD-6F92-65F8-024A-DA37C8972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8F168-89CF-ABC1-D1F5-4EE6CBCA1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22A42-D5B9-04B6-30C1-C8423A927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41B183-7ADF-936A-E366-F75AA40F1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920" y="1470477"/>
            <a:ext cx="6538092" cy="392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73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FE53C8-1288-B30D-5D8A-FC14F1057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Longitudinal IBS Growth Rate Versus RF Voltage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FAF81-13F9-8CCB-FABA-38511508C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5CD41-A4C3-42BA-7365-7604C0142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Birk Emil Karlsen-Bæck | Analysis of High-intensity MDs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B4B05-AD06-0B96-834A-B81D6E100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977805-2DFD-E441-469A-9495E8754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365764"/>
            <a:ext cx="7772400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071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B6858C2-CF8F-8346-B73F-CCB6F6C5F66B}" vid="{15DE666E-8C43-B44C-9EC7-323D3BC757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5800</TotalTime>
  <Words>852</Words>
  <Application>Microsoft Macintosh PowerPoint</Application>
  <PresentationFormat>Widescreen</PresentationFormat>
  <Paragraphs>208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Preliminary Analysis of High-intensity MDs</vt:lpstr>
      <vt:lpstr>Off-position Beam and Losses at the Start of the Ramp</vt:lpstr>
      <vt:lpstr>Off-position Beam and Losses at the Start of the Ramp</vt:lpstr>
      <vt:lpstr>Debunching during MDs</vt:lpstr>
      <vt:lpstr>Start-of-ramp Losses Based on MD Experience</vt:lpstr>
      <vt:lpstr>PowerPoint Presentation</vt:lpstr>
      <vt:lpstr>Longitudinal IBS Growth Rate Versus RF Voltage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Birk Emil Karlsen-Baeck</dc:creator>
  <cp:lastModifiedBy>Birk Emil Karlsen-Baeck</cp:lastModifiedBy>
  <cp:revision>89</cp:revision>
  <dcterms:created xsi:type="dcterms:W3CDTF">2025-01-17T08:54:27Z</dcterms:created>
  <dcterms:modified xsi:type="dcterms:W3CDTF">2025-01-21T10:35:00Z</dcterms:modified>
</cp:coreProperties>
</file>