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8"/>
  </p:notesMasterIdLst>
  <p:sldIdLst>
    <p:sldId id="256" r:id="rId2"/>
    <p:sldId id="806" r:id="rId3"/>
    <p:sldId id="808" r:id="rId4"/>
    <p:sldId id="802" r:id="rId5"/>
    <p:sldId id="803" r:id="rId6"/>
    <p:sldId id="811" r:id="rId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73A0FF"/>
    <a:srgbClr val="FFC000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Light Style 2 –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626"/>
    <p:restoredTop sz="90537"/>
  </p:normalViewPr>
  <p:slideViewPr>
    <p:cSldViewPr snapToGrid="0">
      <p:cViewPr varScale="1">
        <p:scale>
          <a:sx n="117" d="100"/>
          <a:sy n="117" d="100"/>
        </p:scale>
        <p:origin x="1208" y="176"/>
      </p:cViewPr>
      <p:guideLst/>
    </p:cSldViewPr>
  </p:slideViewPr>
  <p:outlineViewPr>
    <p:cViewPr>
      <p:scale>
        <a:sx n="33" d="100"/>
        <a:sy n="33" d="100"/>
      </p:scale>
      <p:origin x="-56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8" d="100"/>
          <a:sy n="98" d="100"/>
        </p:scale>
        <p:origin x="39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84796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530067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711613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9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0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3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4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3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4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5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6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4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9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61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2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63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4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5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7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0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9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3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4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5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6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97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06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10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1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21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21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3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2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25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3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home.cern</a:t>
            </a:r>
          </a:p>
        </p:txBody>
      </p:sp>
      <p:pic>
        <p:nvPicPr>
          <p:cNvPr id="26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sz="2000" b="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sz="2000" b="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sz="2000" b="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sz="2000"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6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9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4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05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1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</p:sldLayoutIdLst>
  <p:transition spd="med"/>
  <p:hf hdr="0" ft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A6aLNKaTBJoaDp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itle 1"/>
          <p:cNvSpPr txBox="1">
            <a:spLocks noGrp="1"/>
          </p:cNvSpPr>
          <p:nvPr>
            <p:ph type="title"/>
          </p:nvPr>
        </p:nvSpPr>
        <p:spPr>
          <a:xfrm>
            <a:off x="407987" y="3218795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GB" sz="3800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Performance updates &amp; </a:t>
            </a:r>
            <a:br>
              <a:rPr lang="en-GB" sz="3800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</a:br>
            <a:r>
              <a:rPr lang="en-GB" sz="3800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A first simple model for comparison between SPS flat bottom duration </a:t>
            </a:r>
            <a:r>
              <a:rPr lang="en-GB" sz="3800" dirty="0">
                <a:solidFill>
                  <a:schemeClr val="bg1"/>
                </a:solidFill>
                <a:latin typeface="Roboto" panose="02000000000000000000" pitchFamily="2" charset="0"/>
              </a:rPr>
              <a:t>&amp; </a:t>
            </a:r>
            <a:r>
              <a:rPr lang="en-GB" sz="3800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LHC injection</a:t>
            </a:r>
            <a:endParaRPr sz="38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40BCB0-6B83-B244-6817-977FA5E56EE1}"/>
              </a:ext>
            </a:extLst>
          </p:cNvPr>
          <p:cNvSpPr txBox="1"/>
          <p:nvPr/>
        </p:nvSpPr>
        <p:spPr>
          <a:xfrm>
            <a:off x="4833257" y="5187395"/>
            <a:ext cx="1915886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Updated tables</a:t>
            </a:r>
            <a:endParaRPr lang="en-CH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CA787E-EA58-E99E-591E-CE7CC0EE4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Relative yearly &amp; total integrated luminosity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E24DD2-0C22-2995-5EC1-B38804C2AF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</a:t>
            </a:fld>
            <a:endParaRPr lang="en-CH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F0B4AED-D56F-635F-8323-869FF7C477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961910"/>
              </p:ext>
            </p:extLst>
          </p:nvPr>
        </p:nvGraphicFramePr>
        <p:xfrm>
          <a:off x="259405" y="906464"/>
          <a:ext cx="10027596" cy="486631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835633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835633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835633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835633">
                  <a:extLst>
                    <a:ext uri="{9D8B030D-6E8A-4147-A177-3AD203B41FA5}">
                      <a16:colId xmlns:a16="http://schemas.microsoft.com/office/drawing/2014/main" val="3708720808"/>
                    </a:ext>
                  </a:extLst>
                </a:gridCol>
                <a:gridCol w="835633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835633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  <a:gridCol w="835633">
                  <a:extLst>
                    <a:ext uri="{9D8B030D-6E8A-4147-A177-3AD203B41FA5}">
                      <a16:colId xmlns:a16="http://schemas.microsoft.com/office/drawing/2014/main" val="944841854"/>
                    </a:ext>
                  </a:extLst>
                </a:gridCol>
                <a:gridCol w="835633">
                  <a:extLst>
                    <a:ext uri="{9D8B030D-6E8A-4147-A177-3AD203B41FA5}">
                      <a16:colId xmlns:a16="http://schemas.microsoft.com/office/drawing/2014/main" val="347173649"/>
                    </a:ext>
                  </a:extLst>
                </a:gridCol>
                <a:gridCol w="835633">
                  <a:extLst>
                    <a:ext uri="{9D8B030D-6E8A-4147-A177-3AD203B41FA5}">
                      <a16:colId xmlns:a16="http://schemas.microsoft.com/office/drawing/2014/main" val="810293191"/>
                    </a:ext>
                  </a:extLst>
                </a:gridCol>
                <a:gridCol w="835633">
                  <a:extLst>
                    <a:ext uri="{9D8B030D-6E8A-4147-A177-3AD203B41FA5}">
                      <a16:colId xmlns:a16="http://schemas.microsoft.com/office/drawing/2014/main" val="2162347556"/>
                    </a:ext>
                  </a:extLst>
                </a:gridCol>
                <a:gridCol w="835633">
                  <a:extLst>
                    <a:ext uri="{9D8B030D-6E8A-4147-A177-3AD203B41FA5}">
                      <a16:colId xmlns:a16="http://schemas.microsoft.com/office/drawing/2014/main" val="2957463377"/>
                    </a:ext>
                  </a:extLst>
                </a:gridCol>
                <a:gridCol w="835633">
                  <a:extLst>
                    <a:ext uri="{9D8B030D-6E8A-4147-A177-3AD203B41FA5}">
                      <a16:colId xmlns:a16="http://schemas.microsoft.com/office/drawing/2014/main" val="1908186000"/>
                    </a:ext>
                  </a:extLst>
                </a:gridCol>
              </a:tblGrid>
              <a:tr h="1201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Year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Reference</a:t>
                      </a:r>
                    </a:p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(fb-</a:t>
                      </a:r>
                      <a:r>
                        <a:rPr lang="en-GB" sz="1200" b="1" baseline="300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Without ion run beyond Run4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Round, </a:t>
                      </a:r>
                    </a:p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90 mb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Flat optics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Flat optics, 200 urad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Flat optics, 90 mb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Reference, 200 PU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Round, </a:t>
                      </a:r>
                    </a:p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90 mb, 200 PU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Flat optics, 200 PU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Flat optics, 90 mb, 200 PU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305435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305435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205.54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205.54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216.38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210.85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214.89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221.8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237.35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253.13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247.72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264.29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305435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236.85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236.85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248.73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252.76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256.5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263.97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301.39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318.88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338.27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305435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233.82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233.82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245.55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249.54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253.23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260.61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279.4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297.52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333.95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305435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2036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208.12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cap="none" spc="0" baseline="0" dirty="0">
                          <a:solidFill>
                            <a:srgbClr val="000000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247.39</a:t>
                      </a:r>
                      <a:endParaRPr lang="en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214.33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217.68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223.93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256.37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286.36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305435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2037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cap="none" spc="0" baseline="0" dirty="0">
                          <a:solidFill>
                            <a:srgbClr val="000000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310.28</a:t>
                      </a:r>
                      <a:endParaRPr lang="en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283.75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278.55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282.64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290.88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334.56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355.51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351.53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372.9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305435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275.72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cap="none" spc="0" baseline="0" dirty="0">
                          <a:solidFill>
                            <a:srgbClr val="000000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314.99</a:t>
                      </a:r>
                      <a:endParaRPr lang="en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288.68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283.38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287.54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295.92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340.39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361.71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357.65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379.39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305435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275.72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cap="none" spc="0" baseline="0" dirty="0">
                          <a:solidFill>
                            <a:srgbClr val="000000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314.99</a:t>
                      </a:r>
                      <a:endParaRPr lang="en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288.68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283.38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287.54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295.92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340.39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361.71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357.65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379.39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305435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228.54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cap="none" spc="0" baseline="0" dirty="0">
                          <a:solidFill>
                            <a:srgbClr val="000000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267.82</a:t>
                      </a:r>
                      <a:endParaRPr lang="en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239.37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235.28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238.92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281.67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299.38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296.38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314.49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305435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283.57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cap="none" spc="0" baseline="0" dirty="0">
                          <a:solidFill>
                            <a:srgbClr val="000000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322.85</a:t>
                      </a:r>
                      <a:endParaRPr lang="en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296.9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291.44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295.71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304.34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350.13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372.1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367.86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390.21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  <a:tr h="305435">
                <a:tc>
                  <a:txBody>
                    <a:bodyPr/>
                    <a:lstStyle/>
                    <a:p>
                      <a:pPr algn="ctr" fontAlgn="b"/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2250.89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cap="none" spc="0" baseline="0" dirty="0">
                          <a:solidFill>
                            <a:srgbClr val="000000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2486.53</a:t>
                      </a:r>
                      <a:endParaRPr lang="en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2359.77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2334.86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2372.88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2735.3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2908.62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2917.64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3096.54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06928"/>
                  </a:ext>
                </a:extLst>
              </a:tr>
              <a:tr h="305435">
                <a:tc>
                  <a:txBody>
                    <a:bodyPr/>
                    <a:lstStyle/>
                    <a:p>
                      <a:pPr algn="ctr" fontAlgn="b"/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+ 520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2770.9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cap="none" spc="0" baseline="0" dirty="0">
                          <a:solidFill>
                            <a:srgbClr val="000000"/>
                          </a:solidFill>
                          <a:effectLst/>
                          <a:uFillTx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3006.53</a:t>
                      </a:r>
                      <a:endParaRPr lang="en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2879.8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2854.9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2892.9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2960.5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3255.3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3482.6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3437.6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3616.5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429354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9759863-3227-0389-D16D-25552BCFBE46}"/>
              </a:ext>
            </a:extLst>
          </p:cNvPr>
          <p:cNvSpPr txBox="1"/>
          <p:nvPr/>
        </p:nvSpPr>
        <p:spPr>
          <a:xfrm>
            <a:off x="258812" y="5772781"/>
            <a:ext cx="11376025" cy="98488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342900" marR="0" indent="-3429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Flat means 18/60 cm for 2030, 14/40 cm for 2031 and 8/18 for the rest</a:t>
            </a:r>
          </a:p>
          <a:p>
            <a:pPr marL="342900" marR="0" indent="-3429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</a:pPr>
            <a:r>
              <a:rPr lang="en-CH" sz="1600" dirty="0"/>
              <a:t>2030 leveling time is 0 with round, but there is some leveling time (0.8 h) with flat</a:t>
            </a:r>
          </a:p>
          <a:p>
            <a:pPr marL="342900" marR="0" indent="-3429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200 PU means 101 max </a:t>
            </a:r>
            <a:r>
              <a:rPr lang="en-CH" sz="1600" dirty="0"/>
              <a:t>PU for 2030 and 200 for the rest</a:t>
            </a:r>
            <a:endParaRPr kumimoji="0" lang="en-CH" sz="16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600" dirty="0"/>
              <a:t>4. </a:t>
            </a:r>
            <a:r>
              <a:rPr lang="en-GB" sz="1600" dirty="0"/>
              <a:t>F</a:t>
            </a:r>
            <a:r>
              <a:rPr lang="en-CH" sz="1600" dirty="0"/>
              <a:t>lat and 200 urad means that crossing angle is reduced to 200, based on DA this is extreme, only 220 possible.</a:t>
            </a:r>
          </a:p>
        </p:txBody>
      </p:sp>
    </p:spTree>
    <p:extLst>
      <p:ext uri="{BB962C8B-B14F-4D97-AF65-F5344CB8AC3E}">
        <p14:creationId xmlns:p14="http://schemas.microsoft.com/office/powerpoint/2010/main" val="268951469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CA787E-EA58-E99E-591E-CE7CC0EE4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Relative yearly &amp; total integrated luminosity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E24DD2-0C22-2995-5EC1-B38804C2AF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</a:t>
            </a:fld>
            <a:endParaRPr lang="en-CH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F0B4AED-D56F-635F-8323-869FF7C477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158516"/>
              </p:ext>
            </p:extLst>
          </p:nvPr>
        </p:nvGraphicFramePr>
        <p:xfrm>
          <a:off x="259405" y="906464"/>
          <a:ext cx="10027596" cy="4560882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835633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835633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835633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835633">
                  <a:extLst>
                    <a:ext uri="{9D8B030D-6E8A-4147-A177-3AD203B41FA5}">
                      <a16:colId xmlns:a16="http://schemas.microsoft.com/office/drawing/2014/main" val="3419768193"/>
                    </a:ext>
                  </a:extLst>
                </a:gridCol>
                <a:gridCol w="835633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835633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  <a:gridCol w="835633">
                  <a:extLst>
                    <a:ext uri="{9D8B030D-6E8A-4147-A177-3AD203B41FA5}">
                      <a16:colId xmlns:a16="http://schemas.microsoft.com/office/drawing/2014/main" val="944841854"/>
                    </a:ext>
                  </a:extLst>
                </a:gridCol>
                <a:gridCol w="835633">
                  <a:extLst>
                    <a:ext uri="{9D8B030D-6E8A-4147-A177-3AD203B41FA5}">
                      <a16:colId xmlns:a16="http://schemas.microsoft.com/office/drawing/2014/main" val="347173649"/>
                    </a:ext>
                  </a:extLst>
                </a:gridCol>
                <a:gridCol w="835633">
                  <a:extLst>
                    <a:ext uri="{9D8B030D-6E8A-4147-A177-3AD203B41FA5}">
                      <a16:colId xmlns:a16="http://schemas.microsoft.com/office/drawing/2014/main" val="810293191"/>
                    </a:ext>
                  </a:extLst>
                </a:gridCol>
                <a:gridCol w="835633">
                  <a:extLst>
                    <a:ext uri="{9D8B030D-6E8A-4147-A177-3AD203B41FA5}">
                      <a16:colId xmlns:a16="http://schemas.microsoft.com/office/drawing/2014/main" val="2162347556"/>
                    </a:ext>
                  </a:extLst>
                </a:gridCol>
                <a:gridCol w="835633">
                  <a:extLst>
                    <a:ext uri="{9D8B030D-6E8A-4147-A177-3AD203B41FA5}">
                      <a16:colId xmlns:a16="http://schemas.microsoft.com/office/drawing/2014/main" val="2957463377"/>
                    </a:ext>
                  </a:extLst>
                </a:gridCol>
                <a:gridCol w="835633">
                  <a:extLst>
                    <a:ext uri="{9D8B030D-6E8A-4147-A177-3AD203B41FA5}">
                      <a16:colId xmlns:a16="http://schemas.microsoft.com/office/drawing/2014/main" val="1908186000"/>
                    </a:ext>
                  </a:extLst>
                </a:gridCol>
              </a:tblGrid>
              <a:tr h="12010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Year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Reference</a:t>
                      </a:r>
                    </a:p>
                    <a:p>
                      <a:pPr algn="ctr"/>
                      <a:r>
                        <a:rPr lang="en-GB" sz="12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(fb-</a:t>
                      </a:r>
                      <a:r>
                        <a:rPr lang="en-GB" sz="1200" b="1" baseline="30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en-GB" sz="12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Without ion run beyond Run4 (%)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Round, </a:t>
                      </a:r>
                    </a:p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90 mb (%)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Flat optics (%)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Flat optics, 200 urad (%)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Flat optics, 90 mb (%)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Reference, 200 PU </a:t>
                      </a:r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(%)</a:t>
                      </a:r>
                      <a:endParaRPr lang="en-GB" sz="12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Round, </a:t>
                      </a:r>
                    </a:p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90 mb, 200 PU (%)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Flat optics, 200 PU (%)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Flat optics, 90 mb, </a:t>
                      </a:r>
                      <a:r>
                        <a:rPr lang="en-GB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 PU (%)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305435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31.99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305435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205.54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305435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236.85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305435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233.82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305435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2036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208.12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305435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2037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305435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275.72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305435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275.72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305435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228.54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305435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283.57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  <a:tr h="305435">
                <a:tc>
                  <a:txBody>
                    <a:bodyPr/>
                    <a:lstStyle/>
                    <a:p>
                      <a:pPr algn="ctr" fontAlgn="b"/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2250.89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4.8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3.7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5.4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8.4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21.5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29.2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29.6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37.6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069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860421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62A65F1-6C09-25BD-C2D0-B11BA10B4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2173"/>
            <a:ext cx="11376026" cy="1065744"/>
          </a:xfrm>
        </p:spPr>
        <p:txBody>
          <a:bodyPr/>
          <a:lstStyle/>
          <a:p>
            <a:r>
              <a:rPr lang="en-CH" dirty="0"/>
              <a:t>Simple model SPS FB vs LHC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317C98-4AD5-680B-8269-9A29C5BB9BD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</a:t>
            </a:fld>
            <a:endParaRPr lang="en-CH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8BF4A08-CFD5-0D75-08B5-4D2D9135D9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749425"/>
              </p:ext>
            </p:extLst>
          </p:nvPr>
        </p:nvGraphicFramePr>
        <p:xfrm>
          <a:off x="163284" y="971953"/>
          <a:ext cx="10551323" cy="4507186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945152">
                  <a:extLst>
                    <a:ext uri="{9D8B030D-6E8A-4147-A177-3AD203B41FA5}">
                      <a16:colId xmlns:a16="http://schemas.microsoft.com/office/drawing/2014/main" val="278937039"/>
                    </a:ext>
                  </a:extLst>
                </a:gridCol>
                <a:gridCol w="983129">
                  <a:extLst>
                    <a:ext uri="{9D8B030D-6E8A-4147-A177-3AD203B41FA5}">
                      <a16:colId xmlns:a16="http://schemas.microsoft.com/office/drawing/2014/main" val="454396883"/>
                    </a:ext>
                  </a:extLst>
                </a:gridCol>
                <a:gridCol w="2375586">
                  <a:extLst>
                    <a:ext uri="{9D8B030D-6E8A-4147-A177-3AD203B41FA5}">
                      <a16:colId xmlns:a16="http://schemas.microsoft.com/office/drawing/2014/main" val="2033802143"/>
                    </a:ext>
                  </a:extLst>
                </a:gridCol>
                <a:gridCol w="1158897">
                  <a:extLst>
                    <a:ext uri="{9D8B030D-6E8A-4147-A177-3AD203B41FA5}">
                      <a16:colId xmlns:a16="http://schemas.microsoft.com/office/drawing/2014/main" val="1259316376"/>
                    </a:ext>
                  </a:extLst>
                </a:gridCol>
                <a:gridCol w="2088559">
                  <a:extLst>
                    <a:ext uri="{9D8B030D-6E8A-4147-A177-3AD203B41FA5}">
                      <a16:colId xmlns:a16="http://schemas.microsoft.com/office/drawing/2014/main" val="1358501909"/>
                    </a:ext>
                  </a:extLst>
                </a:gridCol>
              </a:tblGrid>
              <a:tr h="478248">
                <a:tc>
                  <a:txBody>
                    <a:bodyPr/>
                    <a:lstStyle/>
                    <a:p>
                      <a:pPr algn="ctr"/>
                      <a:endParaRPr lang="en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4x72b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4x72b + dedicated filling (6s)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4x72b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4x72b + dedicated filling (6s)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4801182"/>
                  </a:ext>
                </a:extLst>
              </a:tr>
              <a:tr h="26000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Bunch intensity (1e11 ppb)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8096438"/>
                  </a:ext>
                </a:extLst>
              </a:tr>
              <a:tr h="212555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SPS supercycle 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39.6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33.6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39.6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33.6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0028542"/>
                  </a:ext>
                </a:extLst>
              </a:tr>
              <a:tr h="212555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Time between B1 injections 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79.2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67.2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79.2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67.2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4205756"/>
                  </a:ext>
                </a:extLst>
              </a:tr>
              <a:tr h="371971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Number of injections for IP1/5 colliding bunches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12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038186"/>
                  </a:ext>
                </a:extLst>
              </a:tr>
              <a:tr h="371971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Number of missed injectons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0655038"/>
                  </a:ext>
                </a:extLst>
              </a:tr>
              <a:tr h="345401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Emittance at start of LHC injection (</a:t>
                      </a:r>
                      <a:r>
                        <a:rPr lang="el-GR" b="1" dirty="0"/>
                        <a:t>μ</a:t>
                      </a:r>
                      <a:r>
                        <a:rPr lang="en-US" b="1" dirty="0"/>
                        <a:t>m</a:t>
                      </a:r>
                      <a:r>
                        <a:rPr lang="en-CH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1518379"/>
                  </a:ext>
                </a:extLst>
              </a:tr>
              <a:tr h="508614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Minimum time spent at LHC injection for IP1/5 colliding bunches (mins)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15.84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13.44 (-2.4 mins)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31.7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26.9 (-4.8 mins)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6222635"/>
                  </a:ext>
                </a:extLst>
              </a:tr>
              <a:tr h="417518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Emittance growth due to IBS and unknown blowup (</a:t>
                      </a:r>
                      <a:r>
                        <a:rPr lang="el-GR" b="1" dirty="0"/>
                        <a:t>μ</a:t>
                      </a:r>
                      <a:r>
                        <a:rPr lang="en-US" b="1" dirty="0"/>
                        <a:t>m/h</a:t>
                      </a:r>
                      <a:r>
                        <a:rPr lang="en-CH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~0.6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3058298"/>
                  </a:ext>
                </a:extLst>
              </a:tr>
              <a:tr h="427009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Average/Max emittance at the end of LHC injection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2.19/2.26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2.17/2.23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000" b="0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2.27</a:t>
                      </a:r>
                      <a:r>
                        <a:rPr lang="en-CH" dirty="0"/>
                        <a:t>/2.42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2.25/2.37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960751"/>
                  </a:ext>
                </a:extLst>
              </a:tr>
              <a:tr h="351094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Number of IP1/5 colliding bunches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2748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2748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051522"/>
                  </a:ext>
                </a:extLst>
              </a:tr>
              <a:tr h="212555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Turn-around (h)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5474933"/>
                  </a:ext>
                </a:extLst>
              </a:tr>
              <a:tr h="212555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Integrated luminosity per day (fb-1)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3.24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3.25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3.15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3.18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22198059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678ED126-DB75-832F-CB16-F8E9F7C302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7953" y="5651060"/>
            <a:ext cx="1609252" cy="12069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939404-7F3F-17DF-3BC3-18B8FCD87AE0}"/>
              </a:ext>
            </a:extLst>
          </p:cNvPr>
          <p:cNvSpPr txBox="1"/>
          <p:nvPr/>
        </p:nvSpPr>
        <p:spPr>
          <a:xfrm>
            <a:off x="2961290" y="-2356614"/>
            <a:ext cx="115416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dirty="0"/>
              <a:t>2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.3e11 ppb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1A84E1-5DCF-3173-A4E0-C96E37DF0D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936" y="5651061"/>
            <a:ext cx="1609252" cy="12069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664966-733B-CD42-B2B1-582A09DA4AE6}"/>
              </a:ext>
            </a:extLst>
          </p:cNvPr>
          <p:cNvSpPr txBox="1"/>
          <p:nvPr/>
        </p:nvSpPr>
        <p:spPr>
          <a:xfrm>
            <a:off x="6004193" y="5886047"/>
            <a:ext cx="3411190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IBS um/h with standard vs BCMS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21AA521-3CFB-D460-6DCA-16FA15A21473}"/>
              </a:ext>
            </a:extLst>
          </p:cNvPr>
          <p:cNvCxnSpPr/>
          <p:nvPr/>
        </p:nvCxnSpPr>
        <p:spPr>
          <a:xfrm flipV="1">
            <a:off x="5321147" y="6077500"/>
            <a:ext cx="561860" cy="213131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B6CCA09-A669-E2C7-F9A1-1B2B2D4A92CA}"/>
              </a:ext>
            </a:extLst>
          </p:cNvPr>
          <p:cNvSpPr txBox="1"/>
          <p:nvPr/>
        </p:nvSpPr>
        <p:spPr>
          <a:xfrm>
            <a:off x="4792965" y="594766"/>
            <a:ext cx="2475037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Ideal filling, HL standard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A6C736-5B36-5BD2-0447-5BD3BA207BA2}"/>
              </a:ext>
            </a:extLst>
          </p:cNvPr>
          <p:cNvSpPr txBox="1"/>
          <p:nvPr/>
        </p:nvSpPr>
        <p:spPr>
          <a:xfrm>
            <a:off x="7709788" y="565045"/>
            <a:ext cx="319318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Missing injections, HL standard</a:t>
            </a:r>
          </a:p>
        </p:txBody>
      </p:sp>
    </p:spTree>
    <p:extLst>
      <p:ext uri="{BB962C8B-B14F-4D97-AF65-F5344CB8AC3E}">
        <p14:creationId xmlns:p14="http://schemas.microsoft.com/office/powerpoint/2010/main" val="91688069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62A65F1-6C09-25BD-C2D0-B11BA10B4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5357"/>
            <a:ext cx="11376026" cy="1065744"/>
          </a:xfrm>
        </p:spPr>
        <p:txBody>
          <a:bodyPr/>
          <a:lstStyle/>
          <a:p>
            <a:r>
              <a:rPr lang="en-CH" dirty="0"/>
              <a:t>Simple model SPS FB vs LHC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317C98-4AD5-680B-8269-9A29C5BB9BD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5</a:t>
            </a:fld>
            <a:endParaRPr lang="en-CH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8BF4A08-CFD5-0D75-08B5-4D2D9135D9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914692"/>
              </p:ext>
            </p:extLst>
          </p:nvPr>
        </p:nvGraphicFramePr>
        <p:xfrm>
          <a:off x="183162" y="1111101"/>
          <a:ext cx="11471554" cy="5082637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289228">
                  <a:extLst>
                    <a:ext uri="{9D8B030D-6E8A-4147-A177-3AD203B41FA5}">
                      <a16:colId xmlns:a16="http://schemas.microsoft.com/office/drawing/2014/main" val="278937039"/>
                    </a:ext>
                  </a:extLst>
                </a:gridCol>
                <a:gridCol w="1068872">
                  <a:extLst>
                    <a:ext uri="{9D8B030D-6E8A-4147-A177-3AD203B41FA5}">
                      <a16:colId xmlns:a16="http://schemas.microsoft.com/office/drawing/2014/main" val="454396883"/>
                    </a:ext>
                  </a:extLst>
                </a:gridCol>
                <a:gridCol w="2582772">
                  <a:extLst>
                    <a:ext uri="{9D8B030D-6E8A-4147-A177-3AD203B41FA5}">
                      <a16:colId xmlns:a16="http://schemas.microsoft.com/office/drawing/2014/main" val="2033802143"/>
                    </a:ext>
                  </a:extLst>
                </a:gridCol>
                <a:gridCol w="1259970">
                  <a:extLst>
                    <a:ext uri="{9D8B030D-6E8A-4147-A177-3AD203B41FA5}">
                      <a16:colId xmlns:a16="http://schemas.microsoft.com/office/drawing/2014/main" val="1259316376"/>
                    </a:ext>
                  </a:extLst>
                </a:gridCol>
                <a:gridCol w="2270712">
                  <a:extLst>
                    <a:ext uri="{9D8B030D-6E8A-4147-A177-3AD203B41FA5}">
                      <a16:colId xmlns:a16="http://schemas.microsoft.com/office/drawing/2014/main" val="1358501909"/>
                    </a:ext>
                  </a:extLst>
                </a:gridCol>
              </a:tblGrid>
              <a:tr h="554709">
                <a:tc>
                  <a:txBody>
                    <a:bodyPr/>
                    <a:lstStyle/>
                    <a:p>
                      <a:pPr algn="ctr"/>
                      <a:endParaRPr lang="en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5x48b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5x48b + dedicated filling (6s)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5x48b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5x48b + dedicated filling (6s)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4801182"/>
                  </a:ext>
                </a:extLst>
              </a:tr>
              <a:tr h="301569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Bunch intensity (1e11 ppb)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8096438"/>
                  </a:ext>
                </a:extLst>
              </a:tr>
              <a:tr h="246538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SPS supercycle 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43.2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37.2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43.2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37.2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0028542"/>
                  </a:ext>
                </a:extLst>
              </a:tr>
              <a:tr h="246538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Time between B1 injections 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86.4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74.4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86.4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74.4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4205756"/>
                  </a:ext>
                </a:extLst>
              </a:tr>
              <a:tr h="43144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Number of injections for IP1/5 colliding bunches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038186"/>
                  </a:ext>
                </a:extLst>
              </a:tr>
              <a:tr h="43144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Number of missed injectons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0655038"/>
                  </a:ext>
                </a:extLst>
              </a:tr>
              <a:tr h="400623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Emittance at start of LHC injection (</a:t>
                      </a:r>
                      <a:r>
                        <a:rPr lang="el-GR" b="1" dirty="0"/>
                        <a:t>μ</a:t>
                      </a:r>
                      <a:r>
                        <a:rPr lang="en-US" b="1" dirty="0"/>
                        <a:t>m</a:t>
                      </a:r>
                      <a:r>
                        <a:rPr lang="en-CH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1518379"/>
                  </a:ext>
                </a:extLst>
              </a:tr>
              <a:tr h="58993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Minimum time spent at LHC injection for IP1/5 colliding bunches (mins)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17.28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14.88 (-2.4 mins)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34.56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29.76 (-4.8 mins)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6222635"/>
                  </a:ext>
                </a:extLst>
              </a:tr>
              <a:tr h="48427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Emittance growth due to IBS and unknown blowup (</a:t>
                      </a:r>
                      <a:r>
                        <a:rPr lang="el-GR" b="1" dirty="0"/>
                        <a:t>μ</a:t>
                      </a:r>
                      <a:r>
                        <a:rPr lang="en-US" b="1" dirty="0"/>
                        <a:t>m/h</a:t>
                      </a:r>
                      <a:r>
                        <a:rPr lang="en-CH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3058298"/>
                  </a:ext>
                </a:extLst>
              </a:tr>
              <a:tr h="495278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Average/Max emittance at the end of LHC injection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1.91/2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1.89/1.97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000" b="0" i="0" u="none" strike="noStrike" cap="none" spc="0" baseline="0" dirty="0"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Arial"/>
                        </a:rPr>
                        <a:t>2.02</a:t>
                      </a:r>
                      <a:r>
                        <a:rPr lang="en-CH" dirty="0"/>
                        <a:t>/2.2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1.99/2.15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960751"/>
                  </a:ext>
                </a:extLst>
              </a:tr>
              <a:tr h="407226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Number of IP1/5 colliding bunches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2736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2736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051522"/>
                  </a:ext>
                </a:extLst>
              </a:tr>
              <a:tr h="246538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Turn-around (h)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2.22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2.55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5474933"/>
                  </a:ext>
                </a:extLst>
              </a:tr>
              <a:tr h="246538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Integrated luminosty (fb-1)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3.25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3.27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3.15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3.18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678395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8E99EA3-078D-B535-16D3-C48AFF7522AB}"/>
              </a:ext>
            </a:extLst>
          </p:cNvPr>
          <p:cNvSpPr txBox="1"/>
          <p:nvPr/>
        </p:nvSpPr>
        <p:spPr>
          <a:xfrm>
            <a:off x="319440" y="581569"/>
            <a:ext cx="4885953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2.86 minutes longer injection than with standard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for same injection efficiency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E43298-412E-9B98-9BBD-DC9A90260F66}"/>
              </a:ext>
            </a:extLst>
          </p:cNvPr>
          <p:cNvSpPr txBox="1"/>
          <p:nvPr/>
        </p:nvSpPr>
        <p:spPr>
          <a:xfrm>
            <a:off x="5524832" y="749790"/>
            <a:ext cx="2244204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Ideal filling, HL BCMS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A32916-A5EB-5913-2732-2C7C461183A7}"/>
              </a:ext>
            </a:extLst>
          </p:cNvPr>
          <p:cNvSpPr txBox="1"/>
          <p:nvPr/>
        </p:nvSpPr>
        <p:spPr>
          <a:xfrm>
            <a:off x="8441655" y="720069"/>
            <a:ext cx="2962349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Missing injections, HL BCMS</a:t>
            </a:r>
          </a:p>
        </p:txBody>
      </p:sp>
    </p:spTree>
    <p:extLst>
      <p:ext uri="{BB962C8B-B14F-4D97-AF65-F5344CB8AC3E}">
        <p14:creationId xmlns:p14="http://schemas.microsoft.com/office/powerpoint/2010/main" val="296946892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B2F207-ED28-4772-AF54-E0035A31D59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6</a:t>
            </a:fld>
            <a:endParaRPr lang="en-CH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E8AA032-6F23-8C6F-1B51-D8FE639F3B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456246"/>
              </p:ext>
            </p:extLst>
          </p:nvPr>
        </p:nvGraphicFramePr>
        <p:xfrm>
          <a:off x="163285" y="1210491"/>
          <a:ext cx="5671458" cy="502702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138492">
                  <a:extLst>
                    <a:ext uri="{9D8B030D-6E8A-4147-A177-3AD203B41FA5}">
                      <a16:colId xmlns:a16="http://schemas.microsoft.com/office/drawing/2014/main" val="278937039"/>
                    </a:ext>
                  </a:extLst>
                </a:gridCol>
                <a:gridCol w="484965">
                  <a:extLst>
                    <a:ext uri="{9D8B030D-6E8A-4147-A177-3AD203B41FA5}">
                      <a16:colId xmlns:a16="http://schemas.microsoft.com/office/drawing/2014/main" val="454396883"/>
                    </a:ext>
                  </a:extLst>
                </a:gridCol>
                <a:gridCol w="1066801">
                  <a:extLst>
                    <a:ext uri="{9D8B030D-6E8A-4147-A177-3AD203B41FA5}">
                      <a16:colId xmlns:a16="http://schemas.microsoft.com/office/drawing/2014/main" val="2033802143"/>
                    </a:ext>
                  </a:extLst>
                </a:gridCol>
                <a:gridCol w="849085">
                  <a:extLst>
                    <a:ext uri="{9D8B030D-6E8A-4147-A177-3AD203B41FA5}">
                      <a16:colId xmlns:a16="http://schemas.microsoft.com/office/drawing/2014/main" val="1259316376"/>
                    </a:ext>
                  </a:extLst>
                </a:gridCol>
                <a:gridCol w="1132115">
                  <a:extLst>
                    <a:ext uri="{9D8B030D-6E8A-4147-A177-3AD203B41FA5}">
                      <a16:colId xmlns:a16="http://schemas.microsoft.com/office/drawing/2014/main" val="1358501909"/>
                    </a:ext>
                  </a:extLst>
                </a:gridCol>
              </a:tblGrid>
              <a:tr h="476795">
                <a:tc>
                  <a:txBody>
                    <a:bodyPr/>
                    <a:lstStyle/>
                    <a:p>
                      <a:pPr algn="ctr"/>
                      <a:endParaRPr lang="en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3x36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3x36 + dedicated filling (6s)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5x36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5x36 + dedicated filling (6s)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4801182"/>
                  </a:ext>
                </a:extLst>
              </a:tr>
              <a:tr h="298269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Bunch intensity (1e11 ppb)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8096438"/>
                  </a:ext>
                </a:extLst>
              </a:tr>
              <a:tr h="130629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SPS supercycle 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43.2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37.2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0028542"/>
                  </a:ext>
                </a:extLst>
              </a:tr>
              <a:tr h="224246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Time between B1 injections 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86.4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74.4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4205756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Number of injections for IP1/5 colliding bunches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038186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Number of missed injections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2174632"/>
                  </a:ext>
                </a:extLst>
              </a:tr>
              <a:tr h="370115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Emittance at start of LHC injection (</a:t>
                      </a:r>
                      <a:r>
                        <a:rPr lang="el-GR" b="1" dirty="0"/>
                        <a:t>μ</a:t>
                      </a:r>
                      <a:r>
                        <a:rPr lang="en-US" b="1" dirty="0"/>
                        <a:t>m</a:t>
                      </a:r>
                      <a:r>
                        <a:rPr lang="en-CH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1518379"/>
                  </a:ext>
                </a:extLst>
              </a:tr>
              <a:tr h="583475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Minimum time spent at LHC injection for IP1/5 colliding bunches (mins)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 (-4.6 mins)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21.6 </a:t>
                      </a:r>
                    </a:p>
                    <a:p>
                      <a:pPr algn="ctr"/>
                      <a:r>
                        <a:rPr lang="en-CH" dirty="0"/>
                        <a:t>(-6 mins)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18.6 </a:t>
                      </a:r>
                    </a:p>
                    <a:p>
                      <a:pPr algn="ctr"/>
                      <a:r>
                        <a:rPr lang="en-CH" dirty="0"/>
                        <a:t>(-9 min/-3 min)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6222635"/>
                  </a:ext>
                </a:extLst>
              </a:tr>
              <a:tr h="478971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Emittance growth due to IBS and unknown blowup (</a:t>
                      </a:r>
                      <a:r>
                        <a:rPr lang="el-GR" b="1" dirty="0"/>
                        <a:t>μ</a:t>
                      </a:r>
                      <a:r>
                        <a:rPr lang="en-US" b="1" dirty="0"/>
                        <a:t>m/h</a:t>
                      </a:r>
                      <a:r>
                        <a:rPr lang="en-CH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3058298"/>
                  </a:ext>
                </a:extLst>
              </a:tr>
              <a:tr h="489858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Average/Max emittance at the end of LHC injection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1.47/1.62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1.44/1.57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1.43/1.55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1.42/1.52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960751"/>
                  </a:ext>
                </a:extLst>
              </a:tr>
              <a:tr h="40277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Number of IP1/5 colliding bunches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2484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2484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0515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Turn-around (h)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54749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Integrated luminosity per day (fb-1)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1..49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162374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9537B1B-3DD3-9A98-0028-C812685796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195202"/>
              </p:ext>
            </p:extLst>
          </p:nvPr>
        </p:nvGraphicFramePr>
        <p:xfrm>
          <a:off x="5963379" y="1229540"/>
          <a:ext cx="4119692" cy="4955178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138492">
                  <a:extLst>
                    <a:ext uri="{9D8B030D-6E8A-4147-A177-3AD203B41FA5}">
                      <a16:colId xmlns:a16="http://schemas.microsoft.com/office/drawing/2014/main" val="278937039"/>
                    </a:ext>
                  </a:extLst>
                </a:gridCol>
                <a:gridCol w="849085">
                  <a:extLst>
                    <a:ext uri="{9D8B030D-6E8A-4147-A177-3AD203B41FA5}">
                      <a16:colId xmlns:a16="http://schemas.microsoft.com/office/drawing/2014/main" val="1259316376"/>
                    </a:ext>
                  </a:extLst>
                </a:gridCol>
                <a:gridCol w="1132115">
                  <a:extLst>
                    <a:ext uri="{9D8B030D-6E8A-4147-A177-3AD203B41FA5}">
                      <a16:colId xmlns:a16="http://schemas.microsoft.com/office/drawing/2014/main" val="1358501909"/>
                    </a:ext>
                  </a:extLst>
                </a:gridCol>
              </a:tblGrid>
              <a:tr h="476795">
                <a:tc>
                  <a:txBody>
                    <a:bodyPr/>
                    <a:lstStyle/>
                    <a:p>
                      <a:pPr algn="ctr"/>
                      <a:endParaRPr lang="en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5x36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5x36 + dedicated filling (6s)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4801182"/>
                  </a:ext>
                </a:extLst>
              </a:tr>
              <a:tr h="298269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Bunch intensity (1e11 ppb)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8096438"/>
                  </a:ext>
                </a:extLst>
              </a:tr>
              <a:tr h="130629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SPS supercycle 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43.2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37.2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0028542"/>
                  </a:ext>
                </a:extLst>
              </a:tr>
              <a:tr h="224246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Time between B1 injections 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86.4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74.4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4205756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Number of injections for IP1/5 colliding bunches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038186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Number of missed injections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1923869"/>
                  </a:ext>
                </a:extLst>
              </a:tr>
              <a:tr h="370115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Emittance at start of LHC injection (</a:t>
                      </a:r>
                      <a:r>
                        <a:rPr lang="el-GR" b="1" dirty="0"/>
                        <a:t>μ</a:t>
                      </a:r>
                      <a:r>
                        <a:rPr lang="en-US" b="1" dirty="0"/>
                        <a:t>m</a:t>
                      </a:r>
                      <a:r>
                        <a:rPr lang="en-CH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1518379"/>
                  </a:ext>
                </a:extLst>
              </a:tr>
              <a:tr h="583475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Minimum time spent at LHC injection for IP1/5 colliding bunches (mins)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43.2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37.2 (-6 minutes)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6222635"/>
                  </a:ext>
                </a:extLst>
              </a:tr>
              <a:tr h="478971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Emittance growth due to IBS and unknown blowup (</a:t>
                      </a:r>
                      <a:r>
                        <a:rPr lang="el-GR" b="1" dirty="0"/>
                        <a:t>μ</a:t>
                      </a:r>
                      <a:r>
                        <a:rPr lang="en-US" b="1" dirty="0"/>
                        <a:t>m/h</a:t>
                      </a:r>
                      <a:r>
                        <a:rPr lang="en-CH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3058298"/>
                  </a:ext>
                </a:extLst>
              </a:tr>
              <a:tr h="489858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Average/Max emittance at the end of LHC injection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1.57/1.8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1.53/1.73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960751"/>
                  </a:ext>
                </a:extLst>
              </a:tr>
              <a:tr h="40277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Number of IP1/5 colliding bunches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2484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2484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0515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Turn-around (h)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2.66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54749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Integrated luminosity per day (fb-1)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152523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14DA8AB-6F7E-4B57-C448-DF9085C28983}"/>
              </a:ext>
            </a:extLst>
          </p:cNvPr>
          <p:cNvSpPr txBox="1"/>
          <p:nvPr/>
        </p:nvSpPr>
        <p:spPr>
          <a:xfrm>
            <a:off x="1309017" y="732113"/>
            <a:ext cx="3898503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Ideal filling, Run3 BCMS 3x36 or 5x36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B972D9-04DF-2EBA-50B9-25BF26331D93}"/>
              </a:ext>
            </a:extLst>
          </p:cNvPr>
          <p:cNvSpPr txBox="1"/>
          <p:nvPr/>
        </p:nvSpPr>
        <p:spPr>
          <a:xfrm>
            <a:off x="6131681" y="732113"/>
            <a:ext cx="3783087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Missing injections, Run3 BCMS 5x36</a:t>
            </a:r>
          </a:p>
        </p:txBody>
      </p:sp>
    </p:spTree>
    <p:extLst>
      <p:ext uri="{BB962C8B-B14F-4D97-AF65-F5344CB8AC3E}">
        <p14:creationId xmlns:p14="http://schemas.microsoft.com/office/powerpoint/2010/main" val="223678913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29077</TotalTime>
  <Words>1190</Words>
  <Application>Microsoft Macintosh PowerPoint</Application>
  <PresentationFormat>Widescreen</PresentationFormat>
  <Paragraphs>542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Roboto</vt:lpstr>
      <vt:lpstr>Office Theme</vt:lpstr>
      <vt:lpstr>Performance updates &amp;  A first simple model for comparison between SPS flat bottom duration &amp; LHC injection</vt:lpstr>
      <vt:lpstr>Relative yearly &amp; total integrated luminosity</vt:lpstr>
      <vt:lpstr>Relative yearly &amp; total integrated luminosity</vt:lpstr>
      <vt:lpstr>Simple model SPS FB vs LHC injection</vt:lpstr>
      <vt:lpstr>Simple model SPS FB vs LHC injection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on IBS model</dc:title>
  <cp:lastModifiedBy>Microsoft Office User</cp:lastModifiedBy>
  <cp:revision>322</cp:revision>
  <dcterms:modified xsi:type="dcterms:W3CDTF">2025-01-21T07:35:39Z</dcterms:modified>
</cp:coreProperties>
</file>