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21964650" cy="30961013"/>
  <p:notesSz cx="29456063" cy="41748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C83FF"/>
    <a:srgbClr val="E0E11B"/>
    <a:srgbClr val="3861AA"/>
    <a:srgbClr val="D8D8FF"/>
    <a:srgbClr val="CCCCFF"/>
    <a:srgbClr val="E8FFFF"/>
    <a:srgbClr val="E5FFFF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 snapToGrid="0">
      <p:cViewPr>
        <p:scale>
          <a:sx n="66" d="100"/>
          <a:sy n="66" d="100"/>
        </p:scale>
        <p:origin x="-80" y="5616"/>
      </p:cViewPr>
      <p:guideLst>
        <p:guide orient="horz" pos="9752"/>
        <p:guide pos="69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28031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t" anchorCtr="0" compatLnSpc="1">
            <a:prstTxWarp prst="textNoShape">
              <a:avLst/>
            </a:prstTxWarp>
          </a:bodyPr>
          <a:lstStyle>
            <a:lvl1pPr defTabSz="901700">
              <a:defRPr sz="1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6690975" y="0"/>
            <a:ext cx="127269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t" anchorCtr="0" compatLnSpc="1">
            <a:prstTxWarp prst="textNoShape">
              <a:avLst/>
            </a:prstTxWarp>
          </a:bodyPr>
          <a:lstStyle>
            <a:lvl1pPr algn="r" defTabSz="901700">
              <a:defRPr sz="1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14/05/2012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9622413"/>
            <a:ext cx="12803188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b" anchorCtr="0" compatLnSpc="1">
            <a:prstTxWarp prst="textNoShape">
              <a:avLst/>
            </a:prstTxWarp>
          </a:bodyPr>
          <a:lstStyle>
            <a:lvl1pPr defTabSz="901700">
              <a:defRPr sz="1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6690975" y="39622413"/>
            <a:ext cx="12726988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b" anchorCtr="0" compatLnSpc="1">
            <a:prstTxWarp prst="textNoShape">
              <a:avLst/>
            </a:prstTxWarp>
          </a:bodyPr>
          <a:lstStyle>
            <a:lvl1pPr algn="r" defTabSz="901700">
              <a:defRPr sz="1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28031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t" anchorCtr="0" compatLnSpc="1">
            <a:prstTxWarp prst="textNoShape">
              <a:avLst/>
            </a:prstTxWarp>
          </a:bodyPr>
          <a:lstStyle>
            <a:lvl1pPr defTabSz="901700">
              <a:defRPr sz="1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6690975" y="0"/>
            <a:ext cx="127269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t" anchorCtr="0" compatLnSpc="1">
            <a:prstTxWarp prst="textNoShape">
              <a:avLst/>
            </a:prstTxWarp>
          </a:bodyPr>
          <a:lstStyle>
            <a:lvl1pPr algn="r" defTabSz="901700">
              <a:defRPr sz="1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14/05/2012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0" y="3127375"/>
            <a:ext cx="11129963" cy="15689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63988" y="19818350"/>
            <a:ext cx="21567775" cy="1881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9622413"/>
            <a:ext cx="12803188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b" anchorCtr="0" compatLnSpc="1">
            <a:prstTxWarp prst="textNoShape">
              <a:avLst/>
            </a:prstTxWarp>
          </a:bodyPr>
          <a:lstStyle>
            <a:lvl1pPr defTabSz="901700">
              <a:defRPr sz="1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6690975" y="39622413"/>
            <a:ext cx="12726988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29" tIns="45267" rIns="90529" bIns="45267" numCol="1" anchor="b" anchorCtr="0" compatLnSpc="1">
            <a:prstTxWarp prst="textNoShape">
              <a:avLst/>
            </a:prstTxWarp>
          </a:bodyPr>
          <a:lstStyle>
            <a:lvl1pPr algn="r" defTabSz="901700">
              <a:defRPr sz="1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0" y="3127375"/>
            <a:ext cx="11129963" cy="1568926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7167" y="9617380"/>
            <a:ext cx="18670319" cy="66367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4332" y="17544739"/>
            <a:ext cx="15375988" cy="791274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25044" y="1240324"/>
            <a:ext cx="4941497" cy="264169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8111" y="1240324"/>
            <a:ext cx="14748730" cy="264169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145" y="19895508"/>
            <a:ext cx="18669504" cy="61496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145" y="13122433"/>
            <a:ext cx="18669504" cy="677307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8110" y="7224402"/>
            <a:ext cx="9844706" cy="204328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1021" y="7224402"/>
            <a:ext cx="9845520" cy="204328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111" y="6930553"/>
            <a:ext cx="9704591" cy="2888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8111" y="9818688"/>
            <a:ext cx="9704591" cy="178385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57877" y="6930553"/>
            <a:ext cx="9708663" cy="2888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57877" y="9818688"/>
            <a:ext cx="9708663" cy="178385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112" y="1232207"/>
            <a:ext cx="7226511" cy="52470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7743" y="1232210"/>
            <a:ext cx="12278796" cy="26425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8112" y="6479234"/>
            <a:ext cx="7226511" cy="21178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5278" y="21673196"/>
            <a:ext cx="13178952" cy="25585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5278" y="2766379"/>
            <a:ext cx="13178952" cy="1857725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278" y="24231772"/>
            <a:ext cx="13178952" cy="36333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98111" y="1240327"/>
            <a:ext cx="19768430" cy="515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8111" y="7224402"/>
            <a:ext cx="19768430" cy="2043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8111" y="28194637"/>
            <a:ext cx="5125601" cy="21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6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504298" y="28194637"/>
            <a:ext cx="6956056" cy="21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6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40940" y="28194637"/>
            <a:ext cx="5125601" cy="21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640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2pPr>
      <a:lvl3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3pPr>
      <a:lvl4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4pPr>
      <a:lvl5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5pPr>
      <a:lvl6pPr marL="4572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6pPr>
      <a:lvl7pPr marL="9144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7pPr>
      <a:lvl8pPr marL="13716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8pPr>
      <a:lvl9pPr marL="18288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9pPr>
    </p:titleStyle>
    <p:bodyStyle>
      <a:lvl1pPr marL="1565275" indent="-15652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46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defTabSz="4175125" rtl="0" eaLnBrk="0" fontAlgn="base" hangingPunct="0">
        <a:spcBef>
          <a:spcPct val="20000"/>
        </a:spcBef>
        <a:spcAft>
          <a:spcPct val="0"/>
        </a:spcAft>
        <a:buChar char="–"/>
        <a:defRPr sz="12800">
          <a:solidFill>
            <a:schemeClr val="tx1"/>
          </a:solidFill>
          <a:latin typeface="+mn-lt"/>
        </a:defRPr>
      </a:lvl2pPr>
      <a:lvl3pPr marL="5219700" indent="-10445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</a:defRPr>
      </a:lvl3pPr>
      <a:lvl4pPr marL="7307263" indent="-1042988" algn="l" defTabSz="417512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4pPr>
      <a:lvl5pPr marL="9396413" indent="-1044575" algn="l" defTabSz="4175125" rtl="0" eaLnBrk="0" fontAlgn="base" hangingPunct="0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5pPr>
      <a:lvl6pPr marL="98536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6pPr>
      <a:lvl7pPr marL="103108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7pPr>
      <a:lvl8pPr marL="107680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8pPr>
      <a:lvl9pPr marL="11225213" indent="-1044575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2-scrubb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2721" y="26500543"/>
            <a:ext cx="6103098" cy="4460470"/>
          </a:xfrm>
          <a:prstGeom prst="rect">
            <a:avLst/>
          </a:prstGeom>
        </p:spPr>
      </p:pic>
      <p:pic>
        <p:nvPicPr>
          <p:cNvPr id="7" name="Picture 6" descr="2012-writ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060" y="3405906"/>
            <a:ext cx="6374283" cy="3762378"/>
          </a:xfrm>
          <a:prstGeom prst="rect">
            <a:avLst/>
          </a:prstGeom>
        </p:spPr>
      </p:pic>
      <p:pic>
        <p:nvPicPr>
          <p:cNvPr id="25" name="Picture 24" descr="piechart-tape-written-tape-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1048" y="3400758"/>
            <a:ext cx="4704649" cy="3798828"/>
          </a:xfrm>
          <a:prstGeom prst="rect">
            <a:avLst/>
          </a:prstGeom>
        </p:spPr>
      </p:pic>
      <p:pic>
        <p:nvPicPr>
          <p:cNvPr id="3" name="Picture 2" descr="oracl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013" y="3559843"/>
            <a:ext cx="4226436" cy="31698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74" y="0"/>
            <a:ext cx="21948477" cy="192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 descr="\\cern.ch\dfs\Users\p\pace\Public\Posters\DSS-Vertical-For-Poste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0"/>
            <a:ext cx="1510863" cy="29151137"/>
          </a:xfrm>
          <a:prstGeom prst="rect">
            <a:avLst/>
          </a:prstGeom>
          <a:noFill/>
        </p:spPr>
      </p:pic>
      <p:sp>
        <p:nvSpPr>
          <p:cNvPr id="1031" name="Text Box 15"/>
          <p:cNvSpPr txBox="1">
            <a:spLocks noChangeArrowheads="1"/>
          </p:cNvSpPr>
          <p:nvPr/>
        </p:nvSpPr>
        <p:spPr bwMode="auto">
          <a:xfrm>
            <a:off x="5705745" y="171433"/>
            <a:ext cx="1181758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175125"/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Tape status and strategy at CERN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8424208" y="218341"/>
            <a:ext cx="3337242" cy="1264681"/>
            <a:chOff x="23412450" y="6331382"/>
            <a:chExt cx="3337242" cy="1264681"/>
          </a:xfrm>
        </p:grpSpPr>
        <p:sp>
          <p:nvSpPr>
            <p:cNvPr id="77" name="Rectangle 76"/>
            <p:cNvSpPr/>
            <p:nvPr/>
          </p:nvSpPr>
          <p:spPr>
            <a:xfrm>
              <a:off x="24452469" y="7011287"/>
              <a:ext cx="2297223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  <a:latin typeface="Candara" pitchFamily="34" charset="0"/>
                </a:rPr>
                <a:t>Department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3412450" y="6462583"/>
              <a:ext cx="1148672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  <a:latin typeface="Candara" pitchFamily="34" charset="0"/>
                </a:rPr>
                <a:t>CERN</a:t>
              </a:r>
              <a:endParaRPr lang="en-GB" sz="3200" dirty="0">
                <a:solidFill>
                  <a:schemeClr val="bg1"/>
                </a:solidFill>
                <a:latin typeface="Candara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4411463" y="6331382"/>
              <a:ext cx="789173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6000" dirty="0" smtClean="0">
                  <a:solidFill>
                    <a:schemeClr val="bg1"/>
                  </a:solidFill>
                  <a:latin typeface="Candara" pitchFamily="34" charset="0"/>
                </a:rPr>
                <a:t>IT</a:t>
              </a:r>
            </a:p>
          </p:txBody>
        </p:sp>
      </p:grp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102" y="29337553"/>
            <a:ext cx="1463360" cy="162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" name="Rectangle 86"/>
          <p:cNvSpPr/>
          <p:nvPr/>
        </p:nvSpPr>
        <p:spPr>
          <a:xfrm>
            <a:off x="1" y="131230"/>
            <a:ext cx="16580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DSS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" y="1130740"/>
            <a:ext cx="1566636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9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Data Storage</a:t>
            </a:r>
          </a:p>
          <a:p>
            <a:r>
              <a:rPr lang="en-GB" sz="19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Services</a:t>
            </a:r>
          </a:p>
        </p:txBody>
      </p:sp>
      <p:sp>
        <p:nvSpPr>
          <p:cNvPr id="89" name="Text Box 15"/>
          <p:cNvSpPr txBox="1">
            <a:spLocks noChangeArrowheads="1"/>
          </p:cNvSpPr>
          <p:nvPr/>
        </p:nvSpPr>
        <p:spPr bwMode="auto">
          <a:xfrm>
            <a:off x="5433800" y="1187427"/>
            <a:ext cx="12989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175125"/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Germán Cancio, </a:t>
            </a:r>
            <a:r>
              <a:rPr lang="en-GB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</a:t>
            </a:r>
            <a:r>
              <a:rPr lang="en-GB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GB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mír</a:t>
            </a:r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Bahyl, Eric Cano, Steve Murray, Daniele Kruse - CERN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43723" y="6138325"/>
            <a:ext cx="2693870" cy="1200328"/>
          </a:xfrm>
          <a:prstGeom prst="rect">
            <a:avLst/>
          </a:prstGeom>
          <a:solidFill>
            <a:srgbClr val="E0E11B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4x Oracle SL8500</a:t>
            </a:r>
          </a:p>
          <a:p>
            <a:r>
              <a:rPr lang="en-US" sz="2400" dirty="0" smtClean="0"/>
              <a:t>40x T10KC drives</a:t>
            </a:r>
          </a:p>
          <a:p>
            <a:r>
              <a:rPr lang="en-US" sz="2400" dirty="0" smtClean="0"/>
              <a:t>+legacy T10KBs</a:t>
            </a:r>
          </a:p>
        </p:txBody>
      </p:sp>
      <p:pic>
        <p:nvPicPr>
          <p:cNvPr id="6" name="Picture 5" descr="IBM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043" y="3540601"/>
            <a:ext cx="4233221" cy="3174916"/>
          </a:xfrm>
          <a:prstGeom prst="rect">
            <a:avLst/>
          </a:prstGeom>
        </p:spPr>
      </p:pic>
      <p:sp>
        <p:nvSpPr>
          <p:cNvPr id="147" name="TextBox 146"/>
          <p:cNvSpPr txBox="1"/>
          <p:nvPr/>
        </p:nvSpPr>
        <p:spPr>
          <a:xfrm>
            <a:off x="1789497" y="2328330"/>
            <a:ext cx="20175153" cy="830997"/>
          </a:xfrm>
          <a:prstGeom prst="rect">
            <a:avLst/>
          </a:prstGeom>
          <a:gradFill flip="none" rotWithShape="1">
            <a:gsLst>
              <a:gs pos="0">
                <a:srgbClr val="5C83FF"/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Setup and numbers</a:t>
            </a:r>
            <a:endParaRPr lang="en-US" sz="4800" dirty="0"/>
          </a:p>
        </p:txBody>
      </p:sp>
      <p:sp>
        <p:nvSpPr>
          <p:cNvPr id="149" name="TextBox 148"/>
          <p:cNvSpPr txBox="1"/>
          <p:nvPr/>
        </p:nvSpPr>
        <p:spPr>
          <a:xfrm>
            <a:off x="7098732" y="6156028"/>
            <a:ext cx="2926307" cy="1200328"/>
          </a:xfrm>
          <a:prstGeom prst="rect">
            <a:avLst/>
          </a:prstGeom>
          <a:solidFill>
            <a:srgbClr val="E0E11B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5x IBM TS3500</a:t>
            </a:r>
          </a:p>
          <a:p>
            <a:r>
              <a:rPr lang="en-US" sz="2400" dirty="0"/>
              <a:t>40x TS1140 drives</a:t>
            </a:r>
          </a:p>
          <a:p>
            <a:r>
              <a:rPr lang="en-US" sz="2400" dirty="0" smtClean="0"/>
              <a:t>+ legacy TS1130s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5063351" y="2267525"/>
            <a:ext cx="5487017" cy="1200328"/>
          </a:xfrm>
          <a:prstGeom prst="rect">
            <a:avLst/>
          </a:prstGeom>
          <a:solidFill>
            <a:srgbClr val="E0E11B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62PB data in 208M files and 52K tapes</a:t>
            </a:r>
          </a:p>
          <a:p>
            <a:r>
              <a:rPr lang="en-US" sz="2400" dirty="0" smtClean="0"/>
              <a:t>1.5 .. 3PB new data per month</a:t>
            </a:r>
          </a:p>
          <a:p>
            <a:r>
              <a:rPr lang="en-US" sz="2400" dirty="0" smtClean="0"/>
              <a:t>Up to 6.9GB/s to tape during HI period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1759098" y="8118752"/>
            <a:ext cx="20205551" cy="830997"/>
          </a:xfrm>
          <a:prstGeom prst="rect">
            <a:avLst/>
          </a:prstGeom>
          <a:gradFill flip="none" rotWithShape="1">
            <a:gsLst>
              <a:gs pos="0">
                <a:srgbClr val="5C83FF"/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From nearline to archiving…</a:t>
            </a:r>
            <a:endParaRPr lang="en-US" sz="4800" dirty="0"/>
          </a:p>
        </p:txBody>
      </p:sp>
      <p:sp>
        <p:nvSpPr>
          <p:cNvPr id="169" name="TextBox 168"/>
          <p:cNvSpPr txBox="1"/>
          <p:nvPr/>
        </p:nvSpPr>
        <p:spPr>
          <a:xfrm>
            <a:off x="2219368" y="9156301"/>
            <a:ext cx="9614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Tape technology is </a:t>
            </a:r>
            <a:r>
              <a:rPr lang="en-US" sz="2400" b="1" dirty="0" smtClean="0"/>
              <a:t>evolving</a:t>
            </a:r>
            <a:r>
              <a:rPr lang="en-US" sz="2400" dirty="0" smtClean="0"/>
              <a:t>…</a:t>
            </a:r>
          </a:p>
          <a:p>
            <a:r>
              <a:rPr lang="en-US" sz="2400" dirty="0" smtClean="0"/>
              <a:t>Increased </a:t>
            </a:r>
            <a:r>
              <a:rPr lang="en-US" sz="2400" dirty="0"/>
              <a:t>per-tape capacity and transfer </a:t>
            </a:r>
            <a:r>
              <a:rPr lang="en-US" sz="2400" dirty="0" smtClean="0"/>
              <a:t>speed</a:t>
            </a:r>
          </a:p>
          <a:p>
            <a:r>
              <a:rPr lang="en-US" sz="2400" dirty="0" smtClean="0"/>
              <a:t>Large</a:t>
            </a:r>
            <a:r>
              <a:rPr lang="en-US" sz="2400" dirty="0"/>
              <a:t>-scale </a:t>
            </a:r>
            <a:r>
              <a:rPr lang="en-US" sz="2400" dirty="0" smtClean="0"/>
              <a:t>archive market </a:t>
            </a:r>
            <a:r>
              <a:rPr lang="en-US" sz="2400" dirty="0"/>
              <a:t>building up (legal, media, cloud </a:t>
            </a:r>
            <a:r>
              <a:rPr lang="en-US" sz="2400" dirty="0" smtClean="0"/>
              <a:t>providers)</a:t>
            </a:r>
          </a:p>
          <a:p>
            <a:r>
              <a:rPr lang="en-US" sz="2400" dirty="0" smtClean="0"/>
              <a:t>… but library and drive mount/positioning times </a:t>
            </a:r>
            <a:r>
              <a:rPr lang="en-US" sz="2400" b="1" dirty="0" smtClean="0"/>
              <a:t>not</a:t>
            </a:r>
            <a:r>
              <a:rPr lang="en-US" sz="2400" dirty="0" smtClean="0"/>
              <a:t> improving!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2094296" y="11677053"/>
            <a:ext cx="9296919" cy="6801863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Full deployment of ‘buffered’ tape marks </a:t>
            </a:r>
            <a:r>
              <a:rPr lang="en-US" sz="2400" dirty="0"/>
              <a:t>(cf. </a:t>
            </a:r>
            <a:r>
              <a:rPr lang="en-US" sz="2400" dirty="0" smtClean="0"/>
              <a:t>poster 415, S</a:t>
            </a:r>
            <a:r>
              <a:rPr lang="en-US" sz="2400" dirty="0"/>
              <a:t>. Murray)</a:t>
            </a:r>
            <a:endParaRPr lang="en-US" sz="2400" dirty="0" smtClean="0"/>
          </a:p>
          <a:p>
            <a:r>
              <a:rPr lang="en-US" sz="1800" dirty="0" smtClean="0"/>
              <a:t>   </a:t>
            </a:r>
          </a:p>
          <a:p>
            <a:r>
              <a:rPr lang="en-US" sz="1800" dirty="0" smtClean="0"/>
              <a:t>   Early 2011, reduced sync tape marks from 3 to 1 per CASTOR file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speed increase from ~15MB/s to ~40MB/s</a:t>
            </a:r>
          </a:p>
          <a:p>
            <a:r>
              <a:rPr lang="en-US" sz="1800" dirty="0" smtClean="0"/>
              <a:t>   Achieve </a:t>
            </a:r>
            <a:r>
              <a:rPr lang="en-US" sz="1800" dirty="0"/>
              <a:t>near-native drive </a:t>
            </a:r>
            <a:r>
              <a:rPr lang="en-US" sz="1800" dirty="0" smtClean="0"/>
              <a:t>speed by writing data in effective chunks </a:t>
            </a:r>
            <a:r>
              <a:rPr lang="en-US" sz="1800" smtClean="0"/>
              <a:t>of ~32GB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eliminates “</a:t>
            </a:r>
            <a:r>
              <a:rPr lang="en-US" sz="1800" dirty="0" err="1" smtClean="0"/>
              <a:t>backhitch</a:t>
            </a:r>
            <a:r>
              <a:rPr lang="en-US" sz="1800" dirty="0" smtClean="0"/>
              <a:t>” (tape repositioning) inefficiencies</a:t>
            </a:r>
          </a:p>
          <a:p>
            <a:r>
              <a:rPr lang="en-US" sz="800" dirty="0"/>
              <a:t> </a:t>
            </a:r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2800" dirty="0"/>
          </a:p>
        </p:txBody>
      </p:sp>
      <p:pic>
        <p:nvPicPr>
          <p:cNvPr id="185" name="Picture 184" descr="Untitled.pn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52" b="10252"/>
          <a:stretch/>
        </p:blipFill>
        <p:spPr>
          <a:xfrm>
            <a:off x="2328273" y="13276723"/>
            <a:ext cx="6369075" cy="4915941"/>
          </a:xfrm>
          <a:prstGeom prst="rect">
            <a:avLst/>
          </a:prstGeom>
        </p:spPr>
      </p:pic>
      <p:sp>
        <p:nvSpPr>
          <p:cNvPr id="200" name="Content Placeholder 2"/>
          <p:cNvSpPr txBox="1">
            <a:spLocks/>
          </p:cNvSpPr>
          <p:nvPr/>
        </p:nvSpPr>
        <p:spPr>
          <a:xfrm>
            <a:off x="2674627" y="15452369"/>
            <a:ext cx="2770835" cy="441850"/>
          </a:xfrm>
          <a:prstGeom prst="rect">
            <a:avLst/>
          </a:prstGeom>
          <a:solidFill>
            <a:srgbClr val="FFFF69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3861AA"/>
              </a:buClr>
              <a:buNone/>
            </a:pPr>
            <a:r>
              <a:rPr lang="en-US" sz="2000" dirty="0" smtClean="0"/>
              <a:t>Before:49MB</a:t>
            </a:r>
            <a:r>
              <a:rPr lang="en-US" sz="2000" dirty="0"/>
              <a:t>/</a:t>
            </a:r>
            <a:r>
              <a:rPr lang="en-US" sz="2000" dirty="0" smtClean="0"/>
              <a:t>s </a:t>
            </a:r>
            <a:r>
              <a:rPr lang="en-US" sz="2000" dirty="0" err="1" smtClean="0"/>
              <a:t>avg</a:t>
            </a:r>
            <a:endParaRPr lang="en-US" sz="2000" dirty="0" smtClean="0"/>
          </a:p>
        </p:txBody>
      </p:sp>
      <p:cxnSp>
        <p:nvCxnSpPr>
          <p:cNvPr id="202" name="Straight Connector 201"/>
          <p:cNvCxnSpPr/>
          <p:nvPr/>
        </p:nvCxnSpPr>
        <p:spPr>
          <a:xfrm>
            <a:off x="5784792" y="15353129"/>
            <a:ext cx="0" cy="2622124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3686019" y="9462639"/>
            <a:ext cx="6383302" cy="1191816"/>
          </a:xfrm>
          <a:prstGeom prst="flowChartAlternateProcess">
            <a:avLst/>
          </a:prstGeom>
          <a:solidFill>
            <a:srgbClr val="D8D8FF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Speed up streaming access and </a:t>
            </a:r>
            <a:br>
              <a:rPr lang="en-US" sz="3200" dirty="0" smtClean="0"/>
            </a:br>
            <a:r>
              <a:rPr lang="en-US" sz="3200" dirty="0" smtClean="0"/>
              <a:t>minimise file/user based HSM</a:t>
            </a:r>
            <a:endParaRPr lang="en-US" sz="3200" dirty="0"/>
          </a:p>
        </p:txBody>
      </p:sp>
      <p:sp>
        <p:nvSpPr>
          <p:cNvPr id="210" name="TextBox 209"/>
          <p:cNvSpPr txBox="1"/>
          <p:nvPr/>
        </p:nvSpPr>
        <p:spPr>
          <a:xfrm>
            <a:off x="11665617" y="10963546"/>
            <a:ext cx="110271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b) optimise data retrieval</a:t>
            </a:r>
            <a:endParaRPr lang="en-US" sz="3200" dirty="0"/>
          </a:p>
        </p:txBody>
      </p:sp>
      <p:sp>
        <p:nvSpPr>
          <p:cNvPr id="214" name="TextBox 213"/>
          <p:cNvSpPr txBox="1"/>
          <p:nvPr/>
        </p:nvSpPr>
        <p:spPr>
          <a:xfrm>
            <a:off x="11627132" y="11675515"/>
            <a:ext cx="10084385" cy="68326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 Deployed “traffic lights” and “bus lanes” for prioritising bulk read </a:t>
            </a:r>
            <a:r>
              <a:rPr lang="en-GB" sz="2400" dirty="0" smtClean="0"/>
              <a:t>requests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</a:t>
            </a:r>
            <a:r>
              <a:rPr lang="en-GB" sz="1800" dirty="0" smtClean="0"/>
              <a:t> </a:t>
            </a:r>
            <a:r>
              <a:rPr lang="en-US" sz="1800" dirty="0" smtClean="0"/>
              <a:t>Access to robotics and drives is the bottleneck</a:t>
            </a:r>
          </a:p>
          <a:p>
            <a:pPr lvl="1"/>
            <a:r>
              <a:rPr lang="en-GB" sz="1800" dirty="0" smtClean="0"/>
              <a:t>Define thresholds for tape mounts: </a:t>
            </a:r>
          </a:p>
          <a:p>
            <a:pPr lvl="1"/>
            <a:r>
              <a:rPr lang="en-GB" sz="1800" dirty="0"/>
              <a:t> </a:t>
            </a:r>
            <a:r>
              <a:rPr lang="en-GB" sz="1800" dirty="0" smtClean="0"/>
              <a:t>  minimum volume, max wait time, concurrent drive usage; group related tape requests</a:t>
            </a:r>
          </a:p>
          <a:p>
            <a:pPr lvl="1"/>
            <a:r>
              <a:rPr lang="en-GB" sz="1800" dirty="0" smtClean="0"/>
              <a:t>Different thresholds + priorities for production coordinators and end users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215" name="Picture 214" descr="cms_read_speed_before_after_rechandle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089" y="13432068"/>
            <a:ext cx="4150160" cy="3513454"/>
          </a:xfrm>
          <a:prstGeom prst="rect">
            <a:avLst/>
          </a:prstGeom>
        </p:spPr>
      </p:pic>
      <p:pic>
        <p:nvPicPr>
          <p:cNvPr id="216" name="Picture 215" descr="volume_files_per_mount_cms_before_after_rechandler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304" y="13411950"/>
            <a:ext cx="4618588" cy="3518924"/>
          </a:xfrm>
          <a:prstGeom prst="rect">
            <a:avLst/>
          </a:prstGeom>
        </p:spPr>
      </p:pic>
      <p:sp>
        <p:nvSpPr>
          <p:cNvPr id="218" name="TextBox 217"/>
          <p:cNvSpPr txBox="1"/>
          <p:nvPr/>
        </p:nvSpPr>
        <p:spPr>
          <a:xfrm>
            <a:off x="12145127" y="17138815"/>
            <a:ext cx="101466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3x files / volume per mount -&gt; 3x increase in effective tape access speed</a:t>
            </a:r>
          </a:p>
          <a:p>
            <a:r>
              <a:rPr lang="en-US" sz="1800" dirty="0" smtClean="0"/>
              <a:t>~50% less tape mounts (~7K to 3.5K mounts per day)</a:t>
            </a:r>
          </a:p>
          <a:p>
            <a:endParaRPr lang="en-US" sz="1800" dirty="0" smtClean="0"/>
          </a:p>
          <a:p>
            <a:r>
              <a:rPr lang="en-US" sz="1800" dirty="0" smtClean="0"/>
              <a:t>Additional ~30% less tape mounts expected when moving CMS end users to EOS</a:t>
            </a:r>
          </a:p>
          <a:p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19" name="TextBox 218"/>
          <p:cNvSpPr txBox="1"/>
          <p:nvPr/>
        </p:nvSpPr>
        <p:spPr>
          <a:xfrm>
            <a:off x="1786426" y="20605528"/>
            <a:ext cx="20178224" cy="830997"/>
          </a:xfrm>
          <a:prstGeom prst="rect">
            <a:avLst/>
          </a:prstGeom>
          <a:gradFill flip="none" rotWithShape="1">
            <a:gsLst>
              <a:gs pos="0">
                <a:srgbClr val="5C83FF"/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… now </a:t>
            </a:r>
            <a:r>
              <a:rPr lang="en-US" sz="4800" dirty="0" smtClean="0"/>
              <a:t>evaluating commodity </a:t>
            </a:r>
            <a:r>
              <a:rPr lang="en-US" sz="4800" dirty="0" smtClean="0"/>
              <a:t>tape</a:t>
            </a:r>
            <a:endParaRPr lang="en-US" sz="48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243626" y="21447574"/>
            <a:ext cx="13958069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Tape usage at CERN was heavy-duty requiring enterprise-class tape equipment from IBM and Oracle</a:t>
            </a:r>
          </a:p>
          <a:p>
            <a:r>
              <a:rPr lang="en-US" sz="2400" dirty="0" smtClean="0"/>
              <a:t>With far less demand in terms of small file writes and read mounts, “commodity” tape (LTO)</a:t>
            </a:r>
            <a:br>
              <a:rPr lang="en-US" sz="2400" dirty="0" smtClean="0"/>
            </a:br>
            <a:r>
              <a:rPr lang="en-US" sz="2400" dirty="0" smtClean="0"/>
              <a:t> becomes a serious option, i.e. for </a:t>
            </a:r>
            <a:r>
              <a:rPr lang="en-US" sz="2400" dirty="0"/>
              <a:t>“dusty” archived data which is infrequently </a:t>
            </a:r>
            <a:r>
              <a:rPr lang="en-US" sz="2400" dirty="0" smtClean="0"/>
              <a:t>accessed</a:t>
            </a:r>
          </a:p>
          <a:p>
            <a:r>
              <a:rPr lang="en-US" sz="2400" dirty="0" smtClean="0"/>
              <a:t>Market share: LTO (~90%) vs. enterprise media (~2%)</a:t>
            </a:r>
          </a:p>
          <a:p>
            <a:endParaRPr lang="en-US" sz="2400" dirty="0" smtClean="0"/>
          </a:p>
          <a:p>
            <a:r>
              <a:rPr lang="en-US" sz="2400" dirty="0" smtClean="0"/>
              <a:t>Since </a:t>
            </a:r>
            <a:r>
              <a:rPr lang="en-US" sz="2400" dirty="0"/>
              <a:t>Nov 2011, testing a </a:t>
            </a:r>
            <a:r>
              <a:rPr lang="en-US" sz="2400" dirty="0" err="1" smtClean="0"/>
              <a:t>SpectraLogic</a:t>
            </a:r>
            <a:r>
              <a:rPr lang="en-US" sz="2400" dirty="0" smtClean="0"/>
              <a:t> </a:t>
            </a:r>
            <a:r>
              <a:rPr lang="en-US" sz="2400" dirty="0"/>
              <a:t>T-</a:t>
            </a:r>
            <a:r>
              <a:rPr lang="en-US" sz="2400" dirty="0" err="1"/>
              <a:t>Finity</a:t>
            </a:r>
            <a:r>
              <a:rPr lang="en-US" sz="2400" dirty="0"/>
              <a:t> </a:t>
            </a:r>
            <a:r>
              <a:rPr lang="en-US" sz="2400" dirty="0" smtClean="0"/>
              <a:t>library (</a:t>
            </a:r>
            <a:r>
              <a:rPr lang="en-US" sz="2400" dirty="0"/>
              <a:t>max 120 drives, 30K slots)</a:t>
            </a:r>
          </a:p>
          <a:p>
            <a:pPr lvl="1"/>
            <a:r>
              <a:rPr lang="en-US" sz="2000" dirty="0"/>
              <a:t>Test configuration: 5-10 LTO-5 drives, 1000 cartridges (1.5PB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Necessary </a:t>
            </a:r>
            <a:r>
              <a:rPr lang="en-US" sz="2400" dirty="0"/>
              <a:t>CASTOR adaptations coded and </a:t>
            </a:r>
            <a:r>
              <a:rPr lang="en-US" sz="2400" dirty="0" smtClean="0"/>
              <a:t>released</a:t>
            </a:r>
          </a:p>
          <a:p>
            <a:pPr lvl="1"/>
            <a:r>
              <a:rPr lang="en-US" sz="2000" dirty="0"/>
              <a:t>Field test drives, library, and vendor </a:t>
            </a:r>
            <a:r>
              <a:rPr lang="en-US" sz="2000" dirty="0" smtClean="0"/>
              <a:t>support – storing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copies of experiment data</a:t>
            </a:r>
            <a:endParaRPr lang="en-US" sz="2000" dirty="0"/>
          </a:p>
          <a:p>
            <a:pPr lvl="1"/>
            <a:r>
              <a:rPr lang="en-US" sz="2000" dirty="0"/>
              <a:t>So far satisfactory results in </a:t>
            </a:r>
            <a:r>
              <a:rPr lang="en-US" sz="2000" dirty="0" smtClean="0"/>
              <a:t>general</a:t>
            </a:r>
            <a:r>
              <a:rPr lang="en-US" sz="2400" dirty="0" smtClean="0"/>
              <a:t>  </a:t>
            </a:r>
            <a:endParaRPr lang="en-US" sz="2400" dirty="0"/>
          </a:p>
        </p:txBody>
      </p:sp>
      <p:sp>
        <p:nvSpPr>
          <p:cNvPr id="224" name="TextBox 223"/>
          <p:cNvSpPr txBox="1"/>
          <p:nvPr/>
        </p:nvSpPr>
        <p:spPr>
          <a:xfrm>
            <a:off x="1746406" y="25645494"/>
            <a:ext cx="20218244" cy="830997"/>
          </a:xfrm>
          <a:prstGeom prst="rect">
            <a:avLst/>
          </a:prstGeom>
          <a:gradFill flip="none" rotWithShape="1">
            <a:gsLst>
              <a:gs pos="0">
                <a:srgbClr val="5C83FF"/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Active monitoring and verification</a:t>
            </a:r>
            <a:endParaRPr lang="en-US" sz="4800" dirty="0"/>
          </a:p>
        </p:txBody>
      </p:sp>
      <p:sp>
        <p:nvSpPr>
          <p:cNvPr id="225" name="TextBox 224"/>
          <p:cNvSpPr txBox="1"/>
          <p:nvPr/>
        </p:nvSpPr>
        <p:spPr>
          <a:xfrm>
            <a:off x="2319059" y="26679967"/>
            <a:ext cx="114581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Automated handling of tape, drive and library malfunction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User activity is monitored and unusual/inefficient usage </a:t>
            </a:r>
            <a:br>
              <a:rPr lang="en-US" sz="2400" dirty="0" smtClean="0"/>
            </a:br>
            <a:r>
              <a:rPr lang="en-US" sz="2400" dirty="0" smtClean="0"/>
              <a:t>automatically reported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“bus lane” concept encourages users to pre-stage data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226" name="TextBox 225"/>
          <p:cNvSpPr txBox="1"/>
          <p:nvPr/>
        </p:nvSpPr>
        <p:spPr>
          <a:xfrm>
            <a:off x="2335387" y="28404892"/>
            <a:ext cx="8440088" cy="1384995"/>
          </a:xfrm>
          <a:prstGeom prst="rect">
            <a:avLst/>
          </a:prstGeom>
          <a:solidFill>
            <a:srgbClr val="FFF6CA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ucida Console" pitchFamily="49" charset="0"/>
              </a:rPr>
              <a:t>Top users causing tape mounts:</a:t>
            </a:r>
          </a:p>
          <a:p>
            <a:r>
              <a:rPr lang="en-US" sz="1400" dirty="0" smtClean="0">
                <a:latin typeface="Lucida Console" pitchFamily="49" charset="0"/>
              </a:rPr>
              <a:t>STAGER USER:GROUP      #MOUNTS  #TAPES  RATIO  </a:t>
            </a:r>
            <a:r>
              <a:rPr lang="en-US" sz="1400" dirty="0" err="1" smtClean="0">
                <a:latin typeface="Lucida Console" pitchFamily="49" charset="0"/>
              </a:rPr>
              <a:t>Avg#FILES</a:t>
            </a:r>
            <a:r>
              <a:rPr lang="en-US" sz="1400" dirty="0" smtClean="0">
                <a:latin typeface="Lucida Console" pitchFamily="49" charset="0"/>
              </a:rPr>
              <a:t>  </a:t>
            </a:r>
            <a:r>
              <a:rPr lang="en-US" sz="1400" dirty="0" err="1" smtClean="0">
                <a:latin typeface="Lucida Console" pitchFamily="49" charset="0"/>
              </a:rPr>
              <a:t>AvgFILESIZE</a:t>
            </a:r>
            <a:r>
              <a:rPr lang="en-US" sz="1400" dirty="0" smtClean="0">
                <a:latin typeface="Lucida Console" pitchFamily="49" charset="0"/>
              </a:rPr>
              <a:t>(MB)</a:t>
            </a:r>
          </a:p>
          <a:p>
            <a:r>
              <a:rPr lang="en-US" sz="1400" dirty="0" smtClean="0">
                <a:latin typeface="Lucida Console" pitchFamily="49" charset="0"/>
              </a:rPr>
              <a:t>PUBLIC </a:t>
            </a:r>
            <a:r>
              <a:rPr lang="en-US" sz="1400" dirty="0" err="1" smtClean="0">
                <a:latin typeface="Lucida Console" pitchFamily="49" charset="0"/>
              </a:rPr>
              <a:t>vkxxxxx:vy</a:t>
            </a:r>
            <a:r>
              <a:rPr lang="en-US" sz="1400" dirty="0" smtClean="0">
                <a:latin typeface="Lucida Console" pitchFamily="49" charset="0"/>
              </a:rPr>
              <a:t>         2167      66   32.8        1.3            1047</a:t>
            </a:r>
          </a:p>
          <a:p>
            <a:r>
              <a:rPr lang="pl-PL" sz="1400" dirty="0" smtClean="0">
                <a:latin typeface="Lucida Console" pitchFamily="49" charset="0"/>
              </a:rPr>
              <a:t>ALICE  alxxxxx:z2          834      85    9.8        1.7            4305</a:t>
            </a:r>
            <a:endParaRPr lang="en-US" sz="1400" dirty="0" smtClean="0">
              <a:latin typeface="Lucida Console" pitchFamily="49" charset="0"/>
            </a:endParaRPr>
          </a:p>
          <a:p>
            <a:r>
              <a:rPr lang="en-US" sz="1400" dirty="0" err="1" smtClean="0">
                <a:latin typeface="Lucida Console" pitchFamily="49" charset="0"/>
              </a:rPr>
              <a:t>LHCb</a:t>
            </a:r>
            <a:r>
              <a:rPr lang="en-US" sz="1400" dirty="0" smtClean="0">
                <a:latin typeface="Lucida Console" pitchFamily="49" charset="0"/>
              </a:rPr>
              <a:t>   saxxxxxx:z5         285       5     57        1.4             160</a:t>
            </a:r>
          </a:p>
          <a:p>
            <a:r>
              <a:rPr lang="da-DK" sz="1400" dirty="0" smtClean="0">
                <a:latin typeface="Lucida Console" pitchFamily="49" charset="0"/>
              </a:rPr>
              <a:t>CMS    </a:t>
            </a:r>
            <a:r>
              <a:rPr lang="da-DK" sz="1400" dirty="0" err="1" smtClean="0">
                <a:latin typeface="Lucida Console" pitchFamily="49" charset="0"/>
              </a:rPr>
              <a:t>mpxxxxx:zh</a:t>
            </a:r>
            <a:r>
              <a:rPr lang="da-DK" sz="1400" dirty="0" smtClean="0">
                <a:latin typeface="Lucida Console" pitchFamily="49" charset="0"/>
              </a:rPr>
              <a:t>          119       2   59.5          1             202</a:t>
            </a:r>
          </a:p>
        </p:txBody>
      </p:sp>
      <p:sp>
        <p:nvSpPr>
          <p:cNvPr id="228" name="Content Placeholder 2"/>
          <p:cNvSpPr txBox="1">
            <a:spLocks/>
          </p:cNvSpPr>
          <p:nvPr/>
        </p:nvSpPr>
        <p:spPr>
          <a:xfrm>
            <a:off x="17336969" y="29229197"/>
            <a:ext cx="4444884" cy="1423936"/>
          </a:xfrm>
          <a:prstGeom prst="rect">
            <a:avLst/>
          </a:prstGeom>
          <a:solidFill>
            <a:srgbClr val="E0E11B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ctr" defTabSz="912813">
              <a:buFontTx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Reliability (approximate!):</a:t>
            </a:r>
          </a:p>
          <a:p>
            <a:pPr algn="ctr" defTabSz="912813">
              <a:buFontTx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~0.0175% unavailable (under repair)</a:t>
            </a:r>
          </a:p>
          <a:p>
            <a:pPr algn="ctr" defTabSz="912813">
              <a:buFontTx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~0.000062% data loss (37.2GB)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6118931" y="18928358"/>
            <a:ext cx="10159732" cy="1191816"/>
          </a:xfrm>
          <a:prstGeom prst="flowChartAlternateProcess">
            <a:avLst/>
          </a:prstGeom>
          <a:solidFill>
            <a:srgbClr val="D8D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higher throughput and efficiency allowing substantial </a:t>
            </a:r>
          </a:p>
          <a:p>
            <a:pPr algn="ctr"/>
            <a:r>
              <a:rPr lang="en-US" sz="3200" dirty="0" smtClean="0"/>
              <a:t>decrease of production tape drives (from 120 to 80) </a:t>
            </a:r>
            <a:endParaRPr lang="en-US" sz="3200" dirty="0"/>
          </a:p>
        </p:txBody>
      </p:sp>
      <p:pic>
        <p:nvPicPr>
          <p:cNvPr id="14" name="Picture 13" descr="spectra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634390" y="21070924"/>
            <a:ext cx="5154202" cy="3865651"/>
          </a:xfrm>
          <a:prstGeom prst="rect">
            <a:avLst/>
          </a:prstGeom>
        </p:spPr>
      </p:pic>
      <p:sp>
        <p:nvSpPr>
          <p:cNvPr id="233" name="TextBox 232"/>
          <p:cNvSpPr txBox="1"/>
          <p:nvPr/>
        </p:nvSpPr>
        <p:spPr>
          <a:xfrm>
            <a:off x="2062364" y="10923522"/>
            <a:ext cx="89632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a) boost write streaming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11968474" y="9582712"/>
            <a:ext cx="1546589" cy="8466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4" name="Bent Arrow 233"/>
          <p:cNvSpPr/>
          <p:nvPr/>
        </p:nvSpPr>
        <p:spPr bwMode="auto">
          <a:xfrm flipV="1">
            <a:off x="4675787" y="18645880"/>
            <a:ext cx="1198700" cy="1231512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5" name="Bent Arrow 234"/>
          <p:cNvSpPr/>
          <p:nvPr/>
        </p:nvSpPr>
        <p:spPr bwMode="auto">
          <a:xfrm flipH="1" flipV="1">
            <a:off x="16552215" y="18682825"/>
            <a:ext cx="1150349" cy="1231512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6" name="Content Placeholder 2"/>
          <p:cNvSpPr txBox="1">
            <a:spLocks/>
          </p:cNvSpPr>
          <p:nvPr/>
        </p:nvSpPr>
        <p:spPr>
          <a:xfrm>
            <a:off x="7868410" y="14758103"/>
            <a:ext cx="2464500" cy="520358"/>
          </a:xfrm>
          <a:prstGeom prst="rect">
            <a:avLst/>
          </a:prstGeom>
          <a:solidFill>
            <a:srgbClr val="FFFF69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3861AA"/>
              </a:buClr>
              <a:buNone/>
            </a:pPr>
            <a:r>
              <a:rPr lang="en-US" sz="2000" dirty="0" smtClean="0"/>
              <a:t>After: 146MB/s </a:t>
            </a:r>
            <a:r>
              <a:rPr lang="en-US" sz="2000" dirty="0" err="1" smtClean="0"/>
              <a:t>avg</a:t>
            </a:r>
            <a:r>
              <a:rPr lang="en-US" sz="2000" dirty="0" smtClean="0"/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78493" y="26494374"/>
            <a:ext cx="381677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dirty="0" smtClean="0">
                <a:solidFill>
                  <a:srgbClr val="000000"/>
                </a:solidFill>
              </a:rPr>
              <a:t>Archive verification: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</a:rPr>
              <a:t>r</a:t>
            </a:r>
            <a:r>
              <a:rPr lang="en-US" sz="2400" dirty="0" smtClean="0">
                <a:solidFill>
                  <a:srgbClr val="000000"/>
                </a:solidFill>
              </a:rPr>
              <a:t>e-read</a:t>
            </a:r>
          </a:p>
          <a:p>
            <a:pPr marL="342900" lvl="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all newly filled </a:t>
            </a:r>
            <a:r>
              <a:rPr lang="en-US" sz="2400" dirty="0" smtClean="0">
                <a:solidFill>
                  <a:srgbClr val="000000"/>
                </a:solidFill>
              </a:rPr>
              <a:t>tapes</a:t>
            </a:r>
          </a:p>
          <a:p>
            <a:pPr marL="342900" lvl="0" indent="-34290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tapes </a:t>
            </a:r>
            <a:r>
              <a:rPr lang="en-US" sz="2400" dirty="0">
                <a:solidFill>
                  <a:srgbClr val="000000"/>
                </a:solidFill>
              </a:rPr>
              <a:t>not seen </a:t>
            </a:r>
            <a:r>
              <a:rPr lang="en-US" sz="2400" dirty="0" smtClean="0">
                <a:solidFill>
                  <a:srgbClr val="000000"/>
                </a:solidFill>
              </a:rPr>
              <a:t>recently </a:t>
            </a:r>
            <a:endParaRPr lang="en-US" sz="2400" dirty="0">
              <a:solidFill>
                <a:srgbClr val="000000"/>
              </a:solidFill>
            </a:endParaRP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turnaround </a:t>
            </a:r>
            <a:r>
              <a:rPr lang="en-US" sz="2400" dirty="0">
                <a:solidFill>
                  <a:srgbClr val="000000"/>
                </a:solidFill>
              </a:rPr>
              <a:t>time ~2 years 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speed ~ </a:t>
            </a:r>
            <a:r>
              <a:rPr lang="en-US" sz="2400" dirty="0">
                <a:solidFill>
                  <a:srgbClr val="000000"/>
                </a:solidFill>
              </a:rPr>
              <a:t>3PB / month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DAC33-CFF7-41E7-85A5-6CB846289E2F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25933</TotalTime>
  <Words>504</Words>
  <Application>Microsoft Macintosh PowerPoint</Application>
  <PresentationFormat>Custom</PresentationFormat>
  <Paragraphs>109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German Cancio</cp:lastModifiedBy>
  <cp:revision>399</cp:revision>
  <cp:lastPrinted>2012-05-11T09:26:12Z</cp:lastPrinted>
  <dcterms:created xsi:type="dcterms:W3CDTF">2012-05-09T09:55:47Z</dcterms:created>
  <dcterms:modified xsi:type="dcterms:W3CDTF">2012-05-15T12:17:22Z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