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7"/>
  </p:notesMasterIdLst>
  <p:sldIdLst>
    <p:sldId id="260" r:id="rId6"/>
  </p:sldIdLst>
  <p:sldSz cx="21945600" cy="43891200"/>
  <p:notesSz cx="7019925" cy="9305925"/>
  <p:defaultTextStyle>
    <a:defPPr>
      <a:defRPr lang="en-US"/>
    </a:defPPr>
    <a:lvl1pPr marL="0" algn="l" defTabSz="2037786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1pPr>
    <a:lvl2pPr marL="2037786" algn="l" defTabSz="2037786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2pPr>
    <a:lvl3pPr marL="4075572" algn="l" defTabSz="2037786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3pPr>
    <a:lvl4pPr marL="6113358" algn="l" defTabSz="2037786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4pPr>
    <a:lvl5pPr marL="8151144" algn="l" defTabSz="2037786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5pPr>
    <a:lvl6pPr marL="10188931" algn="l" defTabSz="2037786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6pPr>
    <a:lvl7pPr marL="12226717" algn="l" defTabSz="2037786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7pPr>
    <a:lvl8pPr marL="14264503" algn="l" defTabSz="2037786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8pPr>
    <a:lvl9pPr marL="16302289" algn="l" defTabSz="2037786" rtl="0" eaLnBrk="1" latinLnBrk="0" hangingPunct="1">
      <a:defRPr sz="8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8"/>
    <a:srgbClr val="034279"/>
    <a:srgbClr val="035679"/>
    <a:srgbClr val="D92229"/>
    <a:srgbClr val="66B763"/>
    <a:srgbClr val="1A86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28299" autoAdjust="0"/>
    <p:restoredTop sz="90271" autoAdjust="0"/>
  </p:normalViewPr>
  <p:slideViewPr>
    <p:cSldViewPr snapToGrid="0" snapToObjects="1">
      <p:cViewPr>
        <p:scale>
          <a:sx n="33" d="100"/>
          <a:sy n="33" d="100"/>
        </p:scale>
        <p:origin x="-1524" y="168"/>
      </p:cViewPr>
      <p:guideLst>
        <p:guide orient="horz" pos="13824"/>
        <p:guide pos="69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r">
              <a:defRPr sz="1200"/>
            </a:lvl1pPr>
          </a:lstStyle>
          <a:p>
            <a:fld id="{506B13CC-B80D-4012-BD04-6F8B5AEE4B21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36838" y="698500"/>
            <a:ext cx="1746250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993" y="4420315"/>
            <a:ext cx="5615940" cy="4187666"/>
          </a:xfrm>
          <a:prstGeom prst="rect">
            <a:avLst/>
          </a:prstGeom>
        </p:spPr>
        <p:txBody>
          <a:bodyPr vert="horz" lIns="93287" tIns="46644" rIns="93287" bIns="4664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r">
              <a:defRPr sz="1200"/>
            </a:lvl1pPr>
          </a:lstStyle>
          <a:p>
            <a:fld id="{772498B4-E132-4E7E-9744-1A209C9D86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10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36838" y="698500"/>
            <a:ext cx="1746250" cy="34893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498B4-E132-4E7E-9744-1A209C9D866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181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5920" y="13634723"/>
            <a:ext cx="18653760" cy="940816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91840" y="24871680"/>
            <a:ext cx="15361920" cy="11216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377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0755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1133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151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1889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2267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264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302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9339-3396-574A-89B8-B42620C517F6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D1A4-5A26-4D4B-A420-9A0EE03C64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9339-3396-574A-89B8-B42620C517F6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D1A4-5A26-4D4B-A420-9A0EE03C64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910560" y="1757687"/>
            <a:ext cx="4937760" cy="37449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97280" y="1757687"/>
            <a:ext cx="14447520" cy="3744976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9339-3396-574A-89B8-B42620C517F6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D1A4-5A26-4D4B-A420-9A0EE03C64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9339-3396-574A-89B8-B42620C517F6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D1A4-5A26-4D4B-A420-9A0EE03C64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3551" y="28204163"/>
            <a:ext cx="18653760" cy="8717280"/>
          </a:xfrm>
        </p:spPr>
        <p:txBody>
          <a:bodyPr anchor="t"/>
          <a:lstStyle>
            <a:lvl1pPr algn="l">
              <a:defRPr sz="17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3551" y="18602967"/>
            <a:ext cx="18653760" cy="9601197"/>
          </a:xfrm>
        </p:spPr>
        <p:txBody>
          <a:bodyPr anchor="b"/>
          <a:lstStyle>
            <a:lvl1pPr marL="0" indent="0">
              <a:buNone/>
              <a:defRPr sz="8900">
                <a:solidFill>
                  <a:schemeClr val="tx1">
                    <a:tint val="75000"/>
                  </a:schemeClr>
                </a:solidFill>
              </a:defRPr>
            </a:lvl1pPr>
            <a:lvl2pPr marL="2037786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2pPr>
            <a:lvl3pPr marL="4075572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3pPr>
            <a:lvl4pPr marL="6113358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4pPr>
            <a:lvl5pPr marL="8151144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5pPr>
            <a:lvl6pPr marL="10188931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6pPr>
            <a:lvl7pPr marL="12226717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7pPr>
            <a:lvl8pPr marL="14264503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8pPr>
            <a:lvl9pPr marL="16302289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9339-3396-574A-89B8-B42620C517F6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D1A4-5A26-4D4B-A420-9A0EE03C64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0241284"/>
            <a:ext cx="9692640" cy="28966163"/>
          </a:xfrm>
        </p:spPr>
        <p:txBody>
          <a:bodyPr/>
          <a:lstStyle>
            <a:lvl1pPr>
              <a:defRPr sz="12500"/>
            </a:lvl1pPr>
            <a:lvl2pPr>
              <a:defRPr sz="10700"/>
            </a:lvl2pPr>
            <a:lvl3pPr>
              <a:defRPr sz="89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55680" y="10241284"/>
            <a:ext cx="9692640" cy="28966163"/>
          </a:xfrm>
        </p:spPr>
        <p:txBody>
          <a:bodyPr/>
          <a:lstStyle>
            <a:lvl1pPr>
              <a:defRPr sz="12500"/>
            </a:lvl1pPr>
            <a:lvl2pPr>
              <a:defRPr sz="10700"/>
            </a:lvl2pPr>
            <a:lvl3pPr>
              <a:defRPr sz="89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9339-3396-574A-89B8-B42620C517F6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D1A4-5A26-4D4B-A420-9A0EE03C64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9824723"/>
            <a:ext cx="9696451" cy="4094477"/>
          </a:xfrm>
        </p:spPr>
        <p:txBody>
          <a:bodyPr anchor="b"/>
          <a:lstStyle>
            <a:lvl1pPr marL="0" indent="0">
              <a:buNone/>
              <a:defRPr sz="10700" b="1"/>
            </a:lvl1pPr>
            <a:lvl2pPr marL="2037786" indent="0">
              <a:buNone/>
              <a:defRPr sz="8900" b="1"/>
            </a:lvl2pPr>
            <a:lvl3pPr marL="4075572" indent="0">
              <a:buNone/>
              <a:defRPr sz="8000" b="1"/>
            </a:lvl3pPr>
            <a:lvl4pPr marL="6113358" indent="0">
              <a:buNone/>
              <a:defRPr sz="7100" b="1"/>
            </a:lvl4pPr>
            <a:lvl5pPr marL="8151144" indent="0">
              <a:buNone/>
              <a:defRPr sz="7100" b="1"/>
            </a:lvl5pPr>
            <a:lvl6pPr marL="10188931" indent="0">
              <a:buNone/>
              <a:defRPr sz="7100" b="1"/>
            </a:lvl6pPr>
            <a:lvl7pPr marL="12226717" indent="0">
              <a:buNone/>
              <a:defRPr sz="7100" b="1"/>
            </a:lvl7pPr>
            <a:lvl8pPr marL="14264503" indent="0">
              <a:buNone/>
              <a:defRPr sz="7100" b="1"/>
            </a:lvl8pPr>
            <a:lvl9pPr marL="16302289" indent="0">
              <a:buNone/>
              <a:defRPr sz="7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13919200"/>
            <a:ext cx="9696451" cy="25288243"/>
          </a:xfrm>
        </p:spPr>
        <p:txBody>
          <a:bodyPr/>
          <a:lstStyle>
            <a:lvl1pPr>
              <a:defRPr sz="10700"/>
            </a:lvl1pPr>
            <a:lvl2pPr>
              <a:defRPr sz="8900"/>
            </a:lvl2pPr>
            <a:lvl3pPr>
              <a:defRPr sz="8000"/>
            </a:lvl3pPr>
            <a:lvl4pPr>
              <a:defRPr sz="7100"/>
            </a:lvl4pPr>
            <a:lvl5pPr>
              <a:defRPr sz="7100"/>
            </a:lvl5pPr>
            <a:lvl6pPr>
              <a:defRPr sz="7100"/>
            </a:lvl6pPr>
            <a:lvl7pPr>
              <a:defRPr sz="7100"/>
            </a:lvl7pPr>
            <a:lvl8pPr>
              <a:defRPr sz="7100"/>
            </a:lvl8pPr>
            <a:lvl9pPr>
              <a:defRPr sz="7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48061" y="9824723"/>
            <a:ext cx="9700260" cy="4094477"/>
          </a:xfrm>
        </p:spPr>
        <p:txBody>
          <a:bodyPr anchor="b"/>
          <a:lstStyle>
            <a:lvl1pPr marL="0" indent="0">
              <a:buNone/>
              <a:defRPr sz="10700" b="1"/>
            </a:lvl1pPr>
            <a:lvl2pPr marL="2037786" indent="0">
              <a:buNone/>
              <a:defRPr sz="8900" b="1"/>
            </a:lvl2pPr>
            <a:lvl3pPr marL="4075572" indent="0">
              <a:buNone/>
              <a:defRPr sz="8000" b="1"/>
            </a:lvl3pPr>
            <a:lvl4pPr marL="6113358" indent="0">
              <a:buNone/>
              <a:defRPr sz="7100" b="1"/>
            </a:lvl4pPr>
            <a:lvl5pPr marL="8151144" indent="0">
              <a:buNone/>
              <a:defRPr sz="7100" b="1"/>
            </a:lvl5pPr>
            <a:lvl6pPr marL="10188931" indent="0">
              <a:buNone/>
              <a:defRPr sz="7100" b="1"/>
            </a:lvl6pPr>
            <a:lvl7pPr marL="12226717" indent="0">
              <a:buNone/>
              <a:defRPr sz="7100" b="1"/>
            </a:lvl7pPr>
            <a:lvl8pPr marL="14264503" indent="0">
              <a:buNone/>
              <a:defRPr sz="7100" b="1"/>
            </a:lvl8pPr>
            <a:lvl9pPr marL="16302289" indent="0">
              <a:buNone/>
              <a:defRPr sz="7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48061" y="13919200"/>
            <a:ext cx="9700260" cy="25288243"/>
          </a:xfrm>
        </p:spPr>
        <p:txBody>
          <a:bodyPr/>
          <a:lstStyle>
            <a:lvl1pPr>
              <a:defRPr sz="10700"/>
            </a:lvl1pPr>
            <a:lvl2pPr>
              <a:defRPr sz="8900"/>
            </a:lvl2pPr>
            <a:lvl3pPr>
              <a:defRPr sz="8000"/>
            </a:lvl3pPr>
            <a:lvl4pPr>
              <a:defRPr sz="7100"/>
            </a:lvl4pPr>
            <a:lvl5pPr>
              <a:defRPr sz="7100"/>
            </a:lvl5pPr>
            <a:lvl6pPr>
              <a:defRPr sz="7100"/>
            </a:lvl6pPr>
            <a:lvl7pPr>
              <a:defRPr sz="7100"/>
            </a:lvl7pPr>
            <a:lvl8pPr>
              <a:defRPr sz="7100"/>
            </a:lvl8pPr>
            <a:lvl9pPr>
              <a:defRPr sz="7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9339-3396-574A-89B8-B42620C517F6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D1A4-5A26-4D4B-A420-9A0EE03C64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9339-3396-574A-89B8-B42620C517F6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D1A4-5A26-4D4B-A420-9A0EE03C64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9339-3396-574A-89B8-B42620C517F6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D1A4-5A26-4D4B-A420-9A0EE03C64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2" y="1747520"/>
            <a:ext cx="7219951" cy="7437120"/>
          </a:xfrm>
        </p:spPr>
        <p:txBody>
          <a:bodyPr anchor="b"/>
          <a:lstStyle>
            <a:lvl1pPr algn="l">
              <a:defRPr sz="8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80120" y="1747524"/>
            <a:ext cx="12268200" cy="37459923"/>
          </a:xfrm>
        </p:spPr>
        <p:txBody>
          <a:bodyPr/>
          <a:lstStyle>
            <a:lvl1pPr>
              <a:defRPr sz="14300"/>
            </a:lvl1pPr>
            <a:lvl2pPr>
              <a:defRPr sz="12500"/>
            </a:lvl2pPr>
            <a:lvl3pPr>
              <a:defRPr sz="10700"/>
            </a:lvl3pPr>
            <a:lvl4pPr>
              <a:defRPr sz="8900"/>
            </a:lvl4pPr>
            <a:lvl5pPr>
              <a:defRPr sz="8900"/>
            </a:lvl5pPr>
            <a:lvl6pPr>
              <a:defRPr sz="8900"/>
            </a:lvl6pPr>
            <a:lvl7pPr>
              <a:defRPr sz="8900"/>
            </a:lvl7pPr>
            <a:lvl8pPr>
              <a:defRPr sz="8900"/>
            </a:lvl8pPr>
            <a:lvl9pPr>
              <a:defRPr sz="8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2" y="9184644"/>
            <a:ext cx="7219951" cy="30022803"/>
          </a:xfrm>
        </p:spPr>
        <p:txBody>
          <a:bodyPr/>
          <a:lstStyle>
            <a:lvl1pPr marL="0" indent="0">
              <a:buNone/>
              <a:defRPr sz="6200"/>
            </a:lvl1pPr>
            <a:lvl2pPr marL="2037786" indent="0">
              <a:buNone/>
              <a:defRPr sz="5300"/>
            </a:lvl2pPr>
            <a:lvl3pPr marL="4075572" indent="0">
              <a:buNone/>
              <a:defRPr sz="4500"/>
            </a:lvl3pPr>
            <a:lvl4pPr marL="6113358" indent="0">
              <a:buNone/>
              <a:defRPr sz="4000"/>
            </a:lvl4pPr>
            <a:lvl5pPr marL="8151144" indent="0">
              <a:buNone/>
              <a:defRPr sz="4000"/>
            </a:lvl5pPr>
            <a:lvl6pPr marL="10188931" indent="0">
              <a:buNone/>
              <a:defRPr sz="4000"/>
            </a:lvl6pPr>
            <a:lvl7pPr marL="12226717" indent="0">
              <a:buNone/>
              <a:defRPr sz="4000"/>
            </a:lvl7pPr>
            <a:lvl8pPr marL="14264503" indent="0">
              <a:buNone/>
              <a:defRPr sz="4000"/>
            </a:lvl8pPr>
            <a:lvl9pPr marL="16302289" indent="0">
              <a:buNone/>
              <a:defRPr sz="4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9339-3396-574A-89B8-B42620C517F6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D1A4-5A26-4D4B-A420-9A0EE03C64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1491" y="30723840"/>
            <a:ext cx="13167360" cy="3627123"/>
          </a:xfrm>
        </p:spPr>
        <p:txBody>
          <a:bodyPr anchor="b"/>
          <a:lstStyle>
            <a:lvl1pPr algn="l">
              <a:defRPr sz="8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01491" y="3921760"/>
            <a:ext cx="13167360" cy="26334720"/>
          </a:xfrm>
        </p:spPr>
        <p:txBody>
          <a:bodyPr/>
          <a:lstStyle>
            <a:lvl1pPr marL="0" indent="0">
              <a:buNone/>
              <a:defRPr sz="14300"/>
            </a:lvl1pPr>
            <a:lvl2pPr marL="2037786" indent="0">
              <a:buNone/>
              <a:defRPr sz="12500"/>
            </a:lvl2pPr>
            <a:lvl3pPr marL="4075572" indent="0">
              <a:buNone/>
              <a:defRPr sz="10700"/>
            </a:lvl3pPr>
            <a:lvl4pPr marL="6113358" indent="0">
              <a:buNone/>
              <a:defRPr sz="8900"/>
            </a:lvl4pPr>
            <a:lvl5pPr marL="8151144" indent="0">
              <a:buNone/>
              <a:defRPr sz="8900"/>
            </a:lvl5pPr>
            <a:lvl6pPr marL="10188931" indent="0">
              <a:buNone/>
              <a:defRPr sz="8900"/>
            </a:lvl6pPr>
            <a:lvl7pPr marL="12226717" indent="0">
              <a:buNone/>
              <a:defRPr sz="8900"/>
            </a:lvl7pPr>
            <a:lvl8pPr marL="14264503" indent="0">
              <a:buNone/>
              <a:defRPr sz="8900"/>
            </a:lvl8pPr>
            <a:lvl9pPr marL="16302289" indent="0">
              <a:buNone/>
              <a:defRPr sz="89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1491" y="34350963"/>
            <a:ext cx="13167360" cy="5151117"/>
          </a:xfrm>
        </p:spPr>
        <p:txBody>
          <a:bodyPr/>
          <a:lstStyle>
            <a:lvl1pPr marL="0" indent="0">
              <a:buNone/>
              <a:defRPr sz="6200"/>
            </a:lvl1pPr>
            <a:lvl2pPr marL="2037786" indent="0">
              <a:buNone/>
              <a:defRPr sz="5300"/>
            </a:lvl2pPr>
            <a:lvl3pPr marL="4075572" indent="0">
              <a:buNone/>
              <a:defRPr sz="4500"/>
            </a:lvl3pPr>
            <a:lvl4pPr marL="6113358" indent="0">
              <a:buNone/>
              <a:defRPr sz="4000"/>
            </a:lvl4pPr>
            <a:lvl5pPr marL="8151144" indent="0">
              <a:buNone/>
              <a:defRPr sz="4000"/>
            </a:lvl5pPr>
            <a:lvl6pPr marL="10188931" indent="0">
              <a:buNone/>
              <a:defRPr sz="4000"/>
            </a:lvl6pPr>
            <a:lvl7pPr marL="12226717" indent="0">
              <a:buNone/>
              <a:defRPr sz="4000"/>
            </a:lvl7pPr>
            <a:lvl8pPr marL="14264503" indent="0">
              <a:buNone/>
              <a:defRPr sz="4000"/>
            </a:lvl8pPr>
            <a:lvl9pPr marL="16302289" indent="0">
              <a:buNone/>
              <a:defRPr sz="4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A9339-3396-574A-89B8-B42620C517F6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4D1A4-5A26-4D4B-A420-9A0EE03C64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1757683"/>
            <a:ext cx="19751040" cy="7315200"/>
          </a:xfrm>
          <a:prstGeom prst="rect">
            <a:avLst/>
          </a:prstGeom>
        </p:spPr>
        <p:txBody>
          <a:bodyPr vert="horz" lIns="407557" tIns="203779" rIns="407557" bIns="203779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241284"/>
            <a:ext cx="19751040" cy="28966163"/>
          </a:xfrm>
          <a:prstGeom prst="rect">
            <a:avLst/>
          </a:prstGeom>
        </p:spPr>
        <p:txBody>
          <a:bodyPr vert="horz" lIns="407557" tIns="203779" rIns="407557" bIns="20377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40680643"/>
            <a:ext cx="5120640" cy="2336800"/>
          </a:xfrm>
          <a:prstGeom prst="rect">
            <a:avLst/>
          </a:prstGeom>
        </p:spPr>
        <p:txBody>
          <a:bodyPr vert="horz" lIns="407557" tIns="203779" rIns="407557" bIns="203779" rtlCol="0" anchor="ctr"/>
          <a:lstStyle>
            <a:lvl1pPr algn="l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A9339-3396-574A-89B8-B42620C517F6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98080" y="40680643"/>
            <a:ext cx="6949440" cy="2336800"/>
          </a:xfrm>
          <a:prstGeom prst="rect">
            <a:avLst/>
          </a:prstGeom>
        </p:spPr>
        <p:txBody>
          <a:bodyPr vert="horz" lIns="407557" tIns="203779" rIns="407557" bIns="203779" rtlCol="0" anchor="ctr"/>
          <a:lstStyle>
            <a:lvl1pPr algn="ctr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727680" y="40680643"/>
            <a:ext cx="5120640" cy="2336800"/>
          </a:xfrm>
          <a:prstGeom prst="rect">
            <a:avLst/>
          </a:prstGeom>
        </p:spPr>
        <p:txBody>
          <a:bodyPr vert="horz" lIns="407557" tIns="203779" rIns="407557" bIns="203779" rtlCol="0" anchor="ctr"/>
          <a:lstStyle>
            <a:lvl1pPr algn="r">
              <a:defRPr sz="5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4D1A4-5A26-4D4B-A420-9A0EE03C64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1353734" y="4969165"/>
            <a:ext cx="19208753" cy="38912800"/>
          </a:xfrm>
          <a:prstGeom prst="rect">
            <a:avLst/>
          </a:prstGeom>
          <a:solidFill>
            <a:srgbClr val="1A86BB"/>
          </a:solidFill>
          <a:ln w="127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1371062" y="1"/>
            <a:ext cx="19208750" cy="3657599"/>
          </a:xfrm>
          <a:prstGeom prst="rect">
            <a:avLst/>
          </a:prstGeom>
          <a:solidFill>
            <a:srgbClr val="1A86B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37786" rtl="0" eaLnBrk="1" latinLnBrk="0" hangingPunct="1">
        <a:spcBef>
          <a:spcPct val="0"/>
        </a:spcBef>
        <a:buNone/>
        <a:defRPr sz="196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1528340" indent="-1528340" algn="l" defTabSz="2037786" rtl="0" eaLnBrk="1" latinLnBrk="0" hangingPunct="1">
        <a:spcBef>
          <a:spcPct val="20000"/>
        </a:spcBef>
        <a:buFont typeface="Arial"/>
        <a:buChar char="•"/>
        <a:defRPr sz="14300" kern="1200">
          <a:solidFill>
            <a:schemeClr val="tx1"/>
          </a:solidFill>
          <a:latin typeface="Arial"/>
          <a:ea typeface="+mn-ea"/>
          <a:cs typeface="Arial"/>
        </a:defRPr>
      </a:lvl1pPr>
      <a:lvl2pPr marL="3311402" indent="-1273616" algn="l" defTabSz="2037786" rtl="0" eaLnBrk="1" latinLnBrk="0" hangingPunct="1">
        <a:spcBef>
          <a:spcPct val="20000"/>
        </a:spcBef>
        <a:buFont typeface="Arial"/>
        <a:buChar char="–"/>
        <a:defRPr sz="12500" kern="1200">
          <a:solidFill>
            <a:schemeClr val="tx1"/>
          </a:solidFill>
          <a:latin typeface="Arial"/>
          <a:ea typeface="+mn-ea"/>
          <a:cs typeface="Arial"/>
        </a:defRPr>
      </a:lvl2pPr>
      <a:lvl3pPr marL="5094465" indent="-1018893" algn="l" defTabSz="2037786" rtl="0" eaLnBrk="1" latinLnBrk="0" hangingPunct="1">
        <a:spcBef>
          <a:spcPct val="20000"/>
        </a:spcBef>
        <a:buFont typeface="Arial"/>
        <a:buChar char="•"/>
        <a:defRPr sz="10700" kern="1200">
          <a:solidFill>
            <a:schemeClr val="tx1"/>
          </a:solidFill>
          <a:latin typeface="Arial"/>
          <a:ea typeface="+mn-ea"/>
          <a:cs typeface="Arial"/>
        </a:defRPr>
      </a:lvl3pPr>
      <a:lvl4pPr marL="7132251" indent="-1018893" algn="l" defTabSz="2037786" rtl="0" eaLnBrk="1" latinLnBrk="0" hangingPunct="1">
        <a:spcBef>
          <a:spcPct val="20000"/>
        </a:spcBef>
        <a:buFont typeface="Arial"/>
        <a:buChar char="–"/>
        <a:defRPr sz="8900" kern="1200">
          <a:solidFill>
            <a:schemeClr val="tx1"/>
          </a:solidFill>
          <a:latin typeface="Arial"/>
          <a:ea typeface="+mn-ea"/>
          <a:cs typeface="Arial"/>
        </a:defRPr>
      </a:lvl4pPr>
      <a:lvl5pPr marL="9170038" indent="-1018893" algn="l" defTabSz="2037786" rtl="0" eaLnBrk="1" latinLnBrk="0" hangingPunct="1">
        <a:spcBef>
          <a:spcPct val="20000"/>
        </a:spcBef>
        <a:buFont typeface="Arial"/>
        <a:buChar char="»"/>
        <a:defRPr sz="8900" kern="1200">
          <a:solidFill>
            <a:schemeClr val="tx1"/>
          </a:solidFill>
          <a:latin typeface="Arial"/>
          <a:ea typeface="+mn-ea"/>
          <a:cs typeface="Arial"/>
        </a:defRPr>
      </a:lvl5pPr>
      <a:lvl6pPr marL="11207824" indent="-1018893" algn="l" defTabSz="2037786" rtl="0" eaLnBrk="1" latinLnBrk="0" hangingPunct="1">
        <a:spcBef>
          <a:spcPct val="20000"/>
        </a:spcBef>
        <a:buFont typeface="Arial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6pPr>
      <a:lvl7pPr marL="13245610" indent="-1018893" algn="l" defTabSz="2037786" rtl="0" eaLnBrk="1" latinLnBrk="0" hangingPunct="1">
        <a:spcBef>
          <a:spcPct val="20000"/>
        </a:spcBef>
        <a:buFont typeface="Arial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7pPr>
      <a:lvl8pPr marL="15283396" indent="-1018893" algn="l" defTabSz="2037786" rtl="0" eaLnBrk="1" latinLnBrk="0" hangingPunct="1">
        <a:spcBef>
          <a:spcPct val="20000"/>
        </a:spcBef>
        <a:buFont typeface="Arial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8pPr>
      <a:lvl9pPr marL="17321182" indent="-1018893" algn="l" defTabSz="2037786" rtl="0" eaLnBrk="1" latinLnBrk="0" hangingPunct="1">
        <a:spcBef>
          <a:spcPct val="20000"/>
        </a:spcBef>
        <a:buFont typeface="Arial"/>
        <a:buChar char="•"/>
        <a:defRPr sz="8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37786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1pPr>
      <a:lvl2pPr marL="2037786" algn="l" defTabSz="2037786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4075572" algn="l" defTabSz="2037786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6113358" algn="l" defTabSz="2037786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4pPr>
      <a:lvl5pPr marL="8151144" algn="l" defTabSz="2037786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5pPr>
      <a:lvl6pPr marL="10188931" algn="l" defTabSz="2037786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6pPr>
      <a:lvl7pPr marL="12226717" algn="l" defTabSz="2037786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7pPr>
      <a:lvl8pPr marL="14264503" algn="l" defTabSz="2037786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8pPr>
      <a:lvl9pPr marL="16302289" algn="l" defTabSz="2037786" rtl="0" eaLnBrk="1" latinLnBrk="0" hangingPunct="1">
        <a:defRPr sz="8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g"/><Relationship Id="rId10" Type="http://schemas.openxmlformats.org/officeDocument/2006/relationships/image" Target="../media/image8.png"/><Relationship Id="rId4" Type="http://schemas.openxmlformats.org/officeDocument/2006/relationships/image" Target="../media/image2.gif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/>
          <p:cNvSpPr txBox="1">
            <a:spLocks/>
          </p:cNvSpPr>
          <p:nvPr/>
        </p:nvSpPr>
        <p:spPr>
          <a:xfrm>
            <a:off x="1371061" y="-187599"/>
            <a:ext cx="19208753" cy="3845197"/>
          </a:xfrm>
          <a:prstGeom prst="rect">
            <a:avLst/>
          </a:prstGeom>
        </p:spPr>
        <p:txBody>
          <a:bodyPr vert="horz" lIns="407557" tIns="203779" rIns="407557" bIns="203779" rtlCol="0" anchor="ctr">
            <a:normAutofit lnSpcReduction="1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12800" b="1" dirty="0" smtClean="0">
                <a:solidFill>
                  <a:schemeClr val="bg1"/>
                </a:solidFill>
                <a:latin typeface="Arial"/>
                <a:ea typeface="+mj-ea"/>
                <a:cs typeface="Arial"/>
              </a:rPr>
              <a:t>FermiGrid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4000" b="1" dirty="0" smtClean="0">
                <a:solidFill>
                  <a:schemeClr val="bg1"/>
                </a:solidFill>
                <a:latin typeface="Arial"/>
                <a:ea typeface="+mj-ea"/>
                <a:cs typeface="Arial"/>
              </a:rPr>
              <a:t>A Campus Grid supporting local and remote users sharing resources across Fermilab and the Open Science Grid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Arial"/>
                <a:ea typeface="+mj-ea"/>
                <a:cs typeface="Arial"/>
              </a:rPr>
              <a:t>S. Timm, K. Chadwick, N. Sharma, D. Yocum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550280" y="23638232"/>
            <a:ext cx="5050971" cy="5632311"/>
          </a:xfrm>
          <a:prstGeom prst="rect">
            <a:avLst/>
          </a:prstGeom>
          <a:solidFill>
            <a:srgbClr val="034279"/>
          </a:solidFill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atin typeface="Arial"/>
                <a:cs typeface="Arial"/>
              </a:rPr>
              <a:t>Dark Blue</a:t>
            </a:r>
          </a:p>
          <a:p>
            <a:r>
              <a:rPr lang="en-US" sz="7200" dirty="0" smtClean="0">
                <a:latin typeface="Arial"/>
                <a:cs typeface="Arial"/>
              </a:rPr>
              <a:t>RGB Color 3-66-121</a:t>
            </a:r>
          </a:p>
          <a:p>
            <a:r>
              <a:rPr lang="en-US" sz="7200" dirty="0" smtClean="0">
                <a:latin typeface="Arial"/>
                <a:cs typeface="Arial"/>
              </a:rPr>
              <a:t>Web Color #034279</a:t>
            </a:r>
            <a:endParaRPr lang="en-US" sz="7200" dirty="0">
              <a:latin typeface="Arial"/>
              <a:cs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550280" y="3657599"/>
            <a:ext cx="5050971" cy="5047536"/>
          </a:xfrm>
          <a:prstGeom prst="rect">
            <a:avLst/>
          </a:prstGeom>
          <a:solidFill>
            <a:srgbClr val="1A86B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600" dirty="0" smtClean="0">
                <a:solidFill>
                  <a:schemeClr val="tx1"/>
                </a:solidFill>
                <a:latin typeface="Arial"/>
                <a:cs typeface="Arial"/>
              </a:rPr>
              <a:t>Light Blue</a:t>
            </a:r>
          </a:p>
          <a:p>
            <a:r>
              <a:rPr lang="en-US" sz="6600" dirty="0" smtClean="0">
                <a:solidFill>
                  <a:schemeClr val="tx1"/>
                </a:solidFill>
                <a:latin typeface="Arial"/>
                <a:cs typeface="Arial"/>
              </a:rPr>
              <a:t>RGB Color 26-134-187</a:t>
            </a:r>
          </a:p>
          <a:p>
            <a:r>
              <a:rPr lang="en-US" sz="6600" dirty="0" smtClean="0">
                <a:solidFill>
                  <a:schemeClr val="tx1"/>
                </a:solidFill>
                <a:latin typeface="Arial"/>
                <a:cs typeface="Arial"/>
              </a:rPr>
              <a:t>HTML Color #1A86BB</a:t>
            </a:r>
            <a:endParaRPr lang="en-US" sz="66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2550280" y="16865600"/>
            <a:ext cx="5050971" cy="5047536"/>
          </a:xfrm>
          <a:prstGeom prst="rect">
            <a:avLst/>
          </a:prstGeom>
          <a:solidFill>
            <a:srgbClr val="66B76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2550279" y="16865601"/>
            <a:ext cx="5464629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dirty="0" smtClean="0">
                <a:latin typeface="Arial"/>
                <a:cs typeface="Arial"/>
              </a:rPr>
              <a:t>Green</a:t>
            </a:r>
          </a:p>
          <a:p>
            <a:r>
              <a:rPr lang="en-US" sz="6600" dirty="0" smtClean="0">
                <a:latin typeface="Arial"/>
                <a:cs typeface="Arial"/>
              </a:rPr>
              <a:t>RGB Color 102-183-99</a:t>
            </a:r>
          </a:p>
          <a:p>
            <a:r>
              <a:rPr lang="en-US" sz="6600" dirty="0" smtClean="0">
                <a:latin typeface="Arial"/>
                <a:cs typeface="Arial"/>
              </a:rPr>
              <a:t>Web Color #66B763</a:t>
            </a:r>
            <a:endParaRPr lang="en-US" sz="6600" dirty="0">
              <a:latin typeface="Arial"/>
              <a:cs typeface="Arial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550280" y="10160000"/>
            <a:ext cx="5050971" cy="5047536"/>
          </a:xfrm>
          <a:prstGeom prst="rect">
            <a:avLst/>
          </a:prstGeom>
          <a:solidFill>
            <a:srgbClr val="D9222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200">
              <a:latin typeface="Arial"/>
              <a:cs typeface="Arial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2550280" y="10160000"/>
            <a:ext cx="5050971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Red</a:t>
            </a:r>
          </a:p>
          <a:p>
            <a:r>
              <a:rPr lang="en-US" dirty="0" smtClean="0"/>
              <a:t>RGB Color 217-34-41</a:t>
            </a:r>
          </a:p>
          <a:p>
            <a:r>
              <a:rPr lang="en-US" dirty="0" smtClean="0"/>
              <a:t>Web Color #D92229</a:t>
            </a:r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 rot="5400000" flipH="1" flipV="1">
            <a:off x="-18088956" y="24403065"/>
            <a:ext cx="38910681" cy="8436"/>
          </a:xfrm>
          <a:prstGeom prst="line">
            <a:avLst/>
          </a:prstGeom>
          <a:ln w="635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1386499" y="4951942"/>
            <a:ext cx="19208755" cy="2117"/>
          </a:xfrm>
          <a:prstGeom prst="line">
            <a:avLst/>
          </a:prstGeom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5400000" flipH="1" flipV="1">
            <a:off x="1120239" y="24431624"/>
            <a:ext cx="38919151" cy="1"/>
          </a:xfrm>
          <a:prstGeom prst="line">
            <a:avLst/>
          </a:prstGeom>
          <a:ln w="635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567625" y="42246158"/>
            <a:ext cx="18663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bg1"/>
                </a:solidFill>
                <a:latin typeface="Arial"/>
                <a:cs typeface="Arial"/>
              </a:rPr>
              <a:t>Work supported by the U.S. Department of Energy 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Arial"/>
                <a:cs typeface="Arial"/>
              </a:rPr>
              <a:t>under contract No. DE-AC02-07CH11359</a:t>
            </a:r>
          </a:p>
        </p:txBody>
      </p:sp>
      <p:cxnSp>
        <p:nvCxnSpPr>
          <p:cNvPr id="41" name="Straight Connector 40"/>
          <p:cNvCxnSpPr/>
          <p:nvPr/>
        </p:nvCxnSpPr>
        <p:spPr>
          <a:xfrm>
            <a:off x="1362166" y="43903899"/>
            <a:ext cx="19233088" cy="0"/>
          </a:xfrm>
          <a:prstGeom prst="line">
            <a:avLst/>
          </a:prstGeom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80" name="Table 2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1659836"/>
              </p:ext>
            </p:extLst>
          </p:nvPr>
        </p:nvGraphicFramePr>
        <p:xfrm>
          <a:off x="1545049" y="26092925"/>
          <a:ext cx="9243939" cy="13338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7832"/>
                <a:gridCol w="4776107"/>
              </a:tblGrid>
              <a:tr h="1643180">
                <a:tc gridSpan="2">
                  <a:txBody>
                    <a:bodyPr/>
                    <a:lstStyle/>
                    <a:p>
                      <a:pPr algn="ctr"/>
                      <a:r>
                        <a:rPr lang="en-US" sz="6000" b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FermiGrid Performance</a:t>
                      </a:r>
                      <a:endParaRPr lang="en-US" sz="60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251" marR="52251" marT="60960" marB="6096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60864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Major</a:t>
                      </a:r>
                      <a:r>
                        <a:rPr lang="en-US" sz="3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VO Utilization</a:t>
                      </a:r>
                      <a:endParaRPr lang="en-US" sz="3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251" marR="52251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VOMS</a:t>
                      </a:r>
                      <a:r>
                        <a:rPr lang="en-US" sz="3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Mapping</a:t>
                      </a:r>
                      <a:endParaRPr lang="en-US" sz="3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251" marR="52251" marT="60960" marB="60960"/>
                </a:tc>
              </a:tr>
              <a:tr h="382905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Fermilab VO</a:t>
                      </a:r>
                      <a:endParaRPr lang="en-US" sz="3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251" marR="52251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OSG</a:t>
                      </a:r>
                      <a:r>
                        <a:rPr lang="en-US" sz="3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Opportunistic</a:t>
                      </a:r>
                      <a:endParaRPr lang="en-US" sz="3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251" marR="52251" marT="60960" marB="60960"/>
                </a:tc>
              </a:tr>
              <a:tr h="390525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SAZ Authorization</a:t>
                      </a:r>
                      <a:endParaRPr lang="en-US" sz="3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251" marR="52251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GUMS Mapping</a:t>
                      </a:r>
                      <a:endParaRPr lang="en-US" sz="3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251" marR="52251" marT="60960" marB="60960"/>
                </a:tc>
              </a:tr>
            </a:tbl>
          </a:graphicData>
        </a:graphic>
      </p:graphicFrame>
      <p:graphicFrame>
        <p:nvGraphicFramePr>
          <p:cNvPr id="282" name="Table 2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496039"/>
              </p:ext>
            </p:extLst>
          </p:nvPr>
        </p:nvGraphicFramePr>
        <p:xfrm>
          <a:off x="1484905" y="5486296"/>
          <a:ext cx="18905553" cy="20431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4695"/>
                <a:gridCol w="9620858"/>
              </a:tblGrid>
              <a:tr h="1232452">
                <a:tc>
                  <a:txBody>
                    <a:bodyPr/>
                    <a:lstStyle/>
                    <a:p>
                      <a:pPr algn="r"/>
                      <a:r>
                        <a:rPr lang="en-US" sz="7200" smtClean="0">
                          <a:latin typeface="Arial" pitchFamily="34" charset="0"/>
                          <a:cs typeface="Arial" pitchFamily="34" charset="0"/>
                        </a:rPr>
                        <a:t>FermiGrid</a:t>
                      </a:r>
                      <a:r>
                        <a:rPr lang="en-US" sz="7200" baseline="0" smtClean="0">
                          <a:latin typeface="Arial" pitchFamily="34" charset="0"/>
                          <a:cs typeface="Arial" pitchFamily="34" charset="0"/>
                        </a:rPr>
                        <a:t> Services </a:t>
                      </a:r>
                      <a:endParaRPr lang="en-US" sz="7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2251" marR="52251" marT="60960" marB="6096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7200" dirty="0" smtClean="0">
                          <a:latin typeface="Arial" pitchFamily="34" charset="0"/>
                          <a:cs typeface="Arial" pitchFamily="34" charset="0"/>
                        </a:rPr>
                        <a:t> High</a:t>
                      </a:r>
                      <a:r>
                        <a:rPr lang="en-US" sz="7200" baseline="0" dirty="0" smtClean="0">
                          <a:latin typeface="Arial" pitchFamily="34" charset="0"/>
                          <a:cs typeface="Arial" pitchFamily="34" charset="0"/>
                        </a:rPr>
                        <a:t> Availability</a:t>
                      </a:r>
                    </a:p>
                  </a:txBody>
                  <a:tcPr marL="52251" marR="52251" marT="60960" marB="60960"/>
                </a:tc>
              </a:tr>
              <a:tr h="9168952">
                <a:tc>
                  <a:txBody>
                    <a:bodyPr/>
                    <a:lstStyle/>
                    <a:p>
                      <a:pPr algn="ctr"/>
                      <a:r>
                        <a:rPr lang="en-US" sz="5400" baseline="0" dirty="0" smtClean="0"/>
                        <a:t>Service Redundancy</a:t>
                      </a:r>
                      <a:endParaRPr lang="en-US" sz="5400" dirty="0"/>
                    </a:p>
                  </a:txBody>
                  <a:tcPr marL="52251" marR="52251" marT="60960" marB="6096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5400" dirty="0"/>
                    </a:p>
                  </a:txBody>
                  <a:tcPr marL="52251" marR="52251" marT="60960" marB="6096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0029932">
                <a:tc>
                  <a:txBody>
                    <a:bodyPr/>
                    <a:lstStyle/>
                    <a:p>
                      <a:pPr marL="0" marR="0" indent="0" algn="ctr" defTabSz="20377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5400" baseline="0" dirty="0" smtClean="0"/>
                        <a:t>Geographic Redundancy</a:t>
                      </a:r>
                      <a:endParaRPr lang="en-US" sz="5400" dirty="0" smtClean="0"/>
                    </a:p>
                    <a:p>
                      <a:pPr algn="ctr"/>
                      <a:endParaRPr lang="en-US" sz="5400" dirty="0"/>
                    </a:p>
                  </a:txBody>
                  <a:tcPr marL="52251" marR="52251" marT="60960" marB="6096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dirty="0" smtClean="0"/>
                        <a:t>Science</a:t>
                      </a:r>
                      <a:r>
                        <a:rPr lang="en-US" sz="5400" baseline="0" dirty="0" smtClean="0"/>
                        <a:t> Stakeholders</a:t>
                      </a:r>
                      <a:endParaRPr lang="en-US" sz="5400" dirty="0"/>
                    </a:p>
                  </a:txBody>
                  <a:tcPr marL="52251" marR="52251" marT="60960" marB="6096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279" name="Group 278"/>
          <p:cNvGrpSpPr/>
          <p:nvPr/>
        </p:nvGrpSpPr>
        <p:grpSpPr>
          <a:xfrm>
            <a:off x="2146861" y="8451620"/>
            <a:ext cx="7842418" cy="5599684"/>
            <a:chOff x="3013609" y="14276719"/>
            <a:chExt cx="7277274" cy="3352800"/>
          </a:xfrm>
        </p:grpSpPr>
        <p:sp>
          <p:nvSpPr>
            <p:cNvPr id="224" name="Text Box 5"/>
            <p:cNvSpPr txBox="1">
              <a:spLocks noChangeArrowheads="1"/>
            </p:cNvSpPr>
            <p:nvPr/>
          </p:nvSpPr>
          <p:spPr bwMode="auto">
            <a:xfrm>
              <a:off x="9415396" y="15697397"/>
              <a:ext cx="875487" cy="484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200">
                  <a:latin typeface="Arial"/>
                  <a:cs typeface="Arial"/>
                </a:rPr>
                <a:t>Replication</a:t>
              </a:r>
            </a:p>
          </p:txBody>
        </p:sp>
        <p:sp>
          <p:nvSpPr>
            <p:cNvPr id="225" name="Rectangle 78"/>
            <p:cNvSpPr>
              <a:spLocks noChangeArrowheads="1"/>
            </p:cNvSpPr>
            <p:nvPr/>
          </p:nvSpPr>
          <p:spPr bwMode="auto">
            <a:xfrm>
              <a:off x="5077961" y="16265668"/>
              <a:ext cx="853266" cy="511444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400">
                  <a:latin typeface="Arial"/>
                  <a:cs typeface="Arial"/>
                </a:rPr>
                <a:t>LVS</a:t>
              </a:r>
            </a:p>
            <a:p>
              <a:pPr algn="ctr" eaLnBrk="0" hangingPunct="0"/>
              <a:endParaRPr lang="en-US" sz="1200">
                <a:latin typeface="Arial"/>
                <a:cs typeface="Arial"/>
              </a:endParaRPr>
            </a:p>
            <a:p>
              <a:pPr algn="ctr" eaLnBrk="0" hangingPunct="0"/>
              <a:r>
                <a:rPr lang="en-US" sz="1200">
                  <a:latin typeface="Arial"/>
                  <a:cs typeface="Arial"/>
                </a:rPr>
                <a:t>Standby</a:t>
              </a:r>
              <a:endParaRPr lang="en-US" sz="2400">
                <a:latin typeface="Arial"/>
                <a:cs typeface="Arial"/>
              </a:endParaRPr>
            </a:p>
          </p:txBody>
        </p:sp>
        <p:sp>
          <p:nvSpPr>
            <p:cNvPr id="226" name="Rectangle 79"/>
            <p:cNvSpPr>
              <a:spLocks noChangeArrowheads="1"/>
            </p:cNvSpPr>
            <p:nvPr/>
          </p:nvSpPr>
          <p:spPr bwMode="auto">
            <a:xfrm>
              <a:off x="6784493" y="14844990"/>
              <a:ext cx="853266" cy="511444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400" dirty="0">
                  <a:latin typeface="Arial"/>
                  <a:cs typeface="Arial"/>
                </a:rPr>
                <a:t>VOMS</a:t>
              </a:r>
            </a:p>
            <a:p>
              <a:pPr algn="ctr" eaLnBrk="0" hangingPunct="0"/>
              <a:endParaRPr lang="en-US" sz="1200" dirty="0">
                <a:latin typeface="Arial"/>
                <a:cs typeface="Arial"/>
              </a:endParaRPr>
            </a:p>
            <a:p>
              <a:pPr algn="ctr" eaLnBrk="0" hangingPunct="0"/>
              <a:r>
                <a:rPr lang="en-US" sz="1200" dirty="0">
                  <a:latin typeface="Arial"/>
                  <a:cs typeface="Arial"/>
                </a:rPr>
                <a:t>Active</a:t>
              </a:r>
              <a:endParaRPr lang="en-US" sz="2400" dirty="0">
                <a:latin typeface="Arial"/>
                <a:cs typeface="Arial"/>
              </a:endParaRPr>
            </a:p>
          </p:txBody>
        </p:sp>
        <p:sp>
          <p:nvSpPr>
            <p:cNvPr id="227" name="Rectangle 80"/>
            <p:cNvSpPr>
              <a:spLocks noChangeArrowheads="1"/>
            </p:cNvSpPr>
            <p:nvPr/>
          </p:nvSpPr>
          <p:spPr bwMode="auto">
            <a:xfrm>
              <a:off x="6500071" y="14276719"/>
              <a:ext cx="853266" cy="511444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400" dirty="0">
                  <a:latin typeface="Arial"/>
                  <a:cs typeface="Arial"/>
                </a:rPr>
                <a:t>VOMS</a:t>
              </a:r>
            </a:p>
            <a:p>
              <a:pPr algn="ctr" eaLnBrk="0" hangingPunct="0"/>
              <a:endParaRPr lang="en-US" sz="1200" dirty="0">
                <a:latin typeface="Arial"/>
                <a:cs typeface="Arial"/>
              </a:endParaRPr>
            </a:p>
            <a:p>
              <a:pPr algn="ctr" eaLnBrk="0" hangingPunct="0"/>
              <a:r>
                <a:rPr lang="en-US" sz="1200" dirty="0">
                  <a:latin typeface="Arial"/>
                  <a:cs typeface="Arial"/>
                </a:rPr>
                <a:t>Active</a:t>
              </a:r>
            </a:p>
          </p:txBody>
        </p:sp>
        <p:sp>
          <p:nvSpPr>
            <p:cNvPr id="228" name="Rectangle 81"/>
            <p:cNvSpPr>
              <a:spLocks noChangeArrowheads="1"/>
            </p:cNvSpPr>
            <p:nvPr/>
          </p:nvSpPr>
          <p:spPr bwMode="auto">
            <a:xfrm>
              <a:off x="6784493" y="15981533"/>
              <a:ext cx="853266" cy="51144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400" dirty="0">
                  <a:latin typeface="Arial"/>
                  <a:cs typeface="Arial"/>
                </a:rPr>
                <a:t>GUMS</a:t>
              </a:r>
            </a:p>
            <a:p>
              <a:pPr algn="ctr" eaLnBrk="0" hangingPunct="0"/>
              <a:endParaRPr lang="en-US" sz="1200" dirty="0">
                <a:latin typeface="Arial"/>
                <a:cs typeface="Arial"/>
              </a:endParaRPr>
            </a:p>
            <a:p>
              <a:pPr algn="ctr" eaLnBrk="0" hangingPunct="0"/>
              <a:r>
                <a:rPr lang="en-US" sz="1200" dirty="0">
                  <a:latin typeface="Arial"/>
                  <a:cs typeface="Arial"/>
                </a:rPr>
                <a:t>Active</a:t>
              </a:r>
              <a:endParaRPr lang="en-US" sz="2400" dirty="0">
                <a:latin typeface="Arial"/>
                <a:cs typeface="Arial"/>
              </a:endParaRPr>
            </a:p>
          </p:txBody>
        </p:sp>
        <p:sp>
          <p:nvSpPr>
            <p:cNvPr id="229" name="Rectangle 82"/>
            <p:cNvSpPr>
              <a:spLocks noChangeArrowheads="1"/>
            </p:cNvSpPr>
            <p:nvPr/>
          </p:nvSpPr>
          <p:spPr bwMode="auto">
            <a:xfrm>
              <a:off x="6500071" y="15413261"/>
              <a:ext cx="853266" cy="51144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400" dirty="0">
                  <a:latin typeface="Arial"/>
                  <a:cs typeface="Arial"/>
                </a:rPr>
                <a:t>GUMS</a:t>
              </a:r>
            </a:p>
            <a:p>
              <a:pPr algn="ctr" eaLnBrk="0" hangingPunct="0"/>
              <a:endParaRPr lang="en-US" sz="1200" dirty="0">
                <a:latin typeface="Arial"/>
                <a:cs typeface="Arial"/>
              </a:endParaRPr>
            </a:p>
            <a:p>
              <a:pPr algn="ctr" eaLnBrk="0" hangingPunct="0"/>
              <a:r>
                <a:rPr lang="en-US" sz="1200" dirty="0">
                  <a:latin typeface="Arial"/>
                  <a:cs typeface="Arial"/>
                </a:rPr>
                <a:t>Active</a:t>
              </a:r>
            </a:p>
          </p:txBody>
        </p:sp>
        <p:sp>
          <p:nvSpPr>
            <p:cNvPr id="230" name="Rectangle 83"/>
            <p:cNvSpPr>
              <a:spLocks noChangeArrowheads="1"/>
            </p:cNvSpPr>
            <p:nvPr/>
          </p:nvSpPr>
          <p:spPr bwMode="auto">
            <a:xfrm>
              <a:off x="6784493" y="17118075"/>
              <a:ext cx="853266" cy="511444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400" dirty="0">
                  <a:latin typeface="Arial"/>
                  <a:cs typeface="Arial"/>
                </a:rPr>
                <a:t>SAZ</a:t>
              </a:r>
            </a:p>
            <a:p>
              <a:pPr algn="ctr" eaLnBrk="0" hangingPunct="0"/>
              <a:endParaRPr lang="en-US" sz="1200" dirty="0">
                <a:latin typeface="Arial"/>
                <a:cs typeface="Arial"/>
              </a:endParaRPr>
            </a:p>
            <a:p>
              <a:pPr algn="ctr" eaLnBrk="0" hangingPunct="0"/>
              <a:r>
                <a:rPr lang="en-US" sz="1200" dirty="0">
                  <a:latin typeface="Arial"/>
                  <a:cs typeface="Arial"/>
                </a:rPr>
                <a:t>Active</a:t>
              </a:r>
              <a:endParaRPr lang="en-US" sz="2400" dirty="0">
                <a:latin typeface="Arial"/>
                <a:cs typeface="Arial"/>
              </a:endParaRPr>
            </a:p>
          </p:txBody>
        </p:sp>
        <p:sp>
          <p:nvSpPr>
            <p:cNvPr id="231" name="Rectangle 84"/>
            <p:cNvSpPr>
              <a:spLocks noChangeArrowheads="1"/>
            </p:cNvSpPr>
            <p:nvPr/>
          </p:nvSpPr>
          <p:spPr bwMode="auto">
            <a:xfrm>
              <a:off x="6500071" y="16549804"/>
              <a:ext cx="853266" cy="511444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400">
                  <a:latin typeface="Arial"/>
                  <a:cs typeface="Arial"/>
                </a:rPr>
                <a:t>SAZ</a:t>
              </a:r>
            </a:p>
            <a:p>
              <a:pPr algn="ctr" eaLnBrk="0" hangingPunct="0"/>
              <a:endParaRPr lang="en-US" sz="1200">
                <a:latin typeface="Arial"/>
                <a:cs typeface="Arial"/>
              </a:endParaRPr>
            </a:p>
            <a:p>
              <a:pPr algn="ctr" eaLnBrk="0" hangingPunct="0"/>
              <a:r>
                <a:rPr lang="en-US" sz="1200">
                  <a:latin typeface="Arial"/>
                  <a:cs typeface="Arial"/>
                </a:rPr>
                <a:t>Active</a:t>
              </a:r>
            </a:p>
          </p:txBody>
        </p:sp>
        <p:sp>
          <p:nvSpPr>
            <p:cNvPr id="232" name="Rectangle 85"/>
            <p:cNvSpPr>
              <a:spLocks noChangeArrowheads="1"/>
            </p:cNvSpPr>
            <p:nvPr/>
          </p:nvSpPr>
          <p:spPr bwMode="auto">
            <a:xfrm>
              <a:off x="8135497" y="16208841"/>
              <a:ext cx="853266" cy="511444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400" dirty="0">
                  <a:latin typeface="Arial"/>
                  <a:cs typeface="Arial"/>
                </a:rPr>
                <a:t>LVS</a:t>
              </a:r>
            </a:p>
            <a:p>
              <a:pPr algn="ctr" eaLnBrk="0" hangingPunct="0"/>
              <a:endParaRPr lang="en-US" sz="1200" dirty="0">
                <a:latin typeface="Arial"/>
                <a:cs typeface="Arial"/>
              </a:endParaRPr>
            </a:p>
            <a:p>
              <a:pPr algn="ctr" eaLnBrk="0" hangingPunct="0"/>
              <a:r>
                <a:rPr lang="en-US" sz="1200" dirty="0">
                  <a:latin typeface="Arial"/>
                  <a:cs typeface="Arial"/>
                </a:rPr>
                <a:t>Standby</a:t>
              </a:r>
              <a:endParaRPr lang="en-US" sz="2400" dirty="0">
                <a:latin typeface="Arial"/>
                <a:cs typeface="Arial"/>
              </a:endParaRPr>
            </a:p>
          </p:txBody>
        </p:sp>
        <p:sp>
          <p:nvSpPr>
            <p:cNvPr id="233" name="Rectangle 86"/>
            <p:cNvSpPr>
              <a:spLocks noChangeArrowheads="1"/>
            </p:cNvSpPr>
            <p:nvPr/>
          </p:nvSpPr>
          <p:spPr bwMode="auto">
            <a:xfrm>
              <a:off x="8135497" y="14958644"/>
              <a:ext cx="853266" cy="511444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400" dirty="0">
                  <a:latin typeface="Arial"/>
                  <a:cs typeface="Arial"/>
                </a:rPr>
                <a:t>LVS</a:t>
              </a:r>
            </a:p>
            <a:p>
              <a:pPr algn="ctr" eaLnBrk="0" hangingPunct="0"/>
              <a:endParaRPr lang="en-US" sz="1200" dirty="0">
                <a:latin typeface="Arial"/>
                <a:cs typeface="Arial"/>
              </a:endParaRPr>
            </a:p>
            <a:p>
              <a:pPr algn="ctr" eaLnBrk="0" hangingPunct="0"/>
              <a:r>
                <a:rPr lang="en-US" sz="1200" dirty="0">
                  <a:latin typeface="Arial"/>
                  <a:cs typeface="Arial"/>
                </a:rPr>
                <a:t>Active</a:t>
              </a:r>
            </a:p>
          </p:txBody>
        </p:sp>
        <p:sp>
          <p:nvSpPr>
            <p:cNvPr id="234" name="Rectangle 87"/>
            <p:cNvSpPr>
              <a:spLocks noChangeArrowheads="1"/>
            </p:cNvSpPr>
            <p:nvPr/>
          </p:nvSpPr>
          <p:spPr bwMode="auto">
            <a:xfrm>
              <a:off x="9415396" y="15981533"/>
              <a:ext cx="853266" cy="511444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000" dirty="0">
                  <a:latin typeface="Arial"/>
                  <a:cs typeface="Arial"/>
                </a:rPr>
                <a:t>MySQL</a:t>
              </a:r>
            </a:p>
            <a:p>
              <a:pPr algn="ctr" eaLnBrk="0" hangingPunct="0"/>
              <a:endParaRPr lang="en-US" sz="1000" dirty="0">
                <a:latin typeface="Arial"/>
                <a:cs typeface="Arial"/>
              </a:endParaRPr>
            </a:p>
            <a:p>
              <a:pPr algn="ctr" eaLnBrk="0" hangingPunct="0"/>
              <a:r>
                <a:rPr lang="en-US" sz="1000" dirty="0">
                  <a:latin typeface="Arial"/>
                  <a:cs typeface="Arial"/>
                </a:rPr>
                <a:t>Active</a:t>
              </a:r>
              <a:endParaRPr lang="en-US" sz="2000" dirty="0">
                <a:latin typeface="Arial"/>
                <a:cs typeface="Arial"/>
              </a:endParaRPr>
            </a:p>
          </p:txBody>
        </p:sp>
        <p:sp>
          <p:nvSpPr>
            <p:cNvPr id="235" name="Rectangle 88"/>
            <p:cNvSpPr>
              <a:spLocks noChangeArrowheads="1"/>
            </p:cNvSpPr>
            <p:nvPr/>
          </p:nvSpPr>
          <p:spPr bwMode="auto">
            <a:xfrm>
              <a:off x="9415396" y="15129126"/>
              <a:ext cx="853266" cy="511444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000" dirty="0">
                  <a:latin typeface="Arial"/>
                  <a:cs typeface="Arial"/>
                </a:rPr>
                <a:t>MySQL</a:t>
              </a:r>
            </a:p>
            <a:p>
              <a:pPr algn="ctr" eaLnBrk="0" hangingPunct="0"/>
              <a:endParaRPr lang="en-US" sz="1000" dirty="0">
                <a:latin typeface="Arial"/>
                <a:cs typeface="Arial"/>
              </a:endParaRPr>
            </a:p>
            <a:p>
              <a:pPr algn="ctr" eaLnBrk="0" hangingPunct="0"/>
              <a:r>
                <a:rPr lang="en-US" sz="1000" dirty="0">
                  <a:latin typeface="Arial"/>
                  <a:cs typeface="Arial"/>
                </a:rPr>
                <a:t>Active</a:t>
              </a:r>
            </a:p>
          </p:txBody>
        </p:sp>
        <p:sp>
          <p:nvSpPr>
            <p:cNvPr id="236" name="Line 17"/>
            <p:cNvSpPr>
              <a:spLocks noChangeShapeType="1"/>
            </p:cNvSpPr>
            <p:nvPr/>
          </p:nvSpPr>
          <p:spPr bwMode="auto">
            <a:xfrm>
              <a:off x="4864644" y="14447200"/>
              <a:ext cx="0" cy="306866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237" name="Line 18"/>
            <p:cNvSpPr>
              <a:spLocks noChangeShapeType="1"/>
            </p:cNvSpPr>
            <p:nvPr/>
          </p:nvSpPr>
          <p:spPr bwMode="auto">
            <a:xfrm>
              <a:off x="4864644" y="15242780"/>
              <a:ext cx="21331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238" name="Line 19"/>
            <p:cNvSpPr>
              <a:spLocks noChangeShapeType="1"/>
            </p:cNvSpPr>
            <p:nvPr/>
          </p:nvSpPr>
          <p:spPr bwMode="auto">
            <a:xfrm>
              <a:off x="4864644" y="16492977"/>
              <a:ext cx="21331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239" name="Rectangle 92"/>
            <p:cNvSpPr>
              <a:spLocks noChangeArrowheads="1"/>
            </p:cNvSpPr>
            <p:nvPr/>
          </p:nvSpPr>
          <p:spPr bwMode="auto">
            <a:xfrm>
              <a:off x="5077961" y="15015472"/>
              <a:ext cx="853266" cy="511444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0" hangingPunct="0"/>
              <a:r>
                <a:rPr lang="en-US" sz="2400">
                  <a:latin typeface="Arial"/>
                  <a:cs typeface="Arial"/>
                </a:rPr>
                <a:t>LVS</a:t>
              </a:r>
            </a:p>
            <a:p>
              <a:pPr algn="ctr" eaLnBrk="0" hangingPunct="0"/>
              <a:endParaRPr lang="en-US" sz="1200">
                <a:latin typeface="Arial"/>
                <a:cs typeface="Arial"/>
              </a:endParaRPr>
            </a:p>
            <a:p>
              <a:pPr algn="ctr" eaLnBrk="0" hangingPunct="0"/>
              <a:r>
                <a:rPr lang="en-US" sz="1200">
                  <a:latin typeface="Arial"/>
                  <a:cs typeface="Arial"/>
                </a:rPr>
                <a:t>Active</a:t>
              </a:r>
            </a:p>
          </p:txBody>
        </p:sp>
        <p:sp>
          <p:nvSpPr>
            <p:cNvPr id="240" name="Line 21"/>
            <p:cNvSpPr>
              <a:spLocks noChangeShapeType="1"/>
            </p:cNvSpPr>
            <p:nvPr/>
          </p:nvSpPr>
          <p:spPr bwMode="auto">
            <a:xfrm>
              <a:off x="6215649" y="14560855"/>
              <a:ext cx="28442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241" name="Line 22"/>
            <p:cNvSpPr>
              <a:spLocks noChangeShapeType="1"/>
            </p:cNvSpPr>
            <p:nvPr/>
          </p:nvSpPr>
          <p:spPr bwMode="auto">
            <a:xfrm>
              <a:off x="6215649" y="15129126"/>
              <a:ext cx="5688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242" name="Line 23"/>
            <p:cNvSpPr>
              <a:spLocks noChangeShapeType="1"/>
            </p:cNvSpPr>
            <p:nvPr/>
          </p:nvSpPr>
          <p:spPr bwMode="auto">
            <a:xfrm flipV="1">
              <a:off x="6215649" y="15640570"/>
              <a:ext cx="28442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243" name="Line 24"/>
            <p:cNvSpPr>
              <a:spLocks noChangeShapeType="1"/>
            </p:cNvSpPr>
            <p:nvPr/>
          </p:nvSpPr>
          <p:spPr bwMode="auto">
            <a:xfrm>
              <a:off x="6215649" y="16265668"/>
              <a:ext cx="5688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244" name="Line 25"/>
            <p:cNvSpPr>
              <a:spLocks noChangeShapeType="1"/>
            </p:cNvSpPr>
            <p:nvPr/>
          </p:nvSpPr>
          <p:spPr bwMode="auto">
            <a:xfrm>
              <a:off x="6215649" y="16833939"/>
              <a:ext cx="28442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245" name="Line 26"/>
            <p:cNvSpPr>
              <a:spLocks noChangeShapeType="1"/>
            </p:cNvSpPr>
            <p:nvPr/>
          </p:nvSpPr>
          <p:spPr bwMode="auto">
            <a:xfrm>
              <a:off x="6215649" y="17402211"/>
              <a:ext cx="5688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246" name="Line 27"/>
            <p:cNvSpPr>
              <a:spLocks noChangeShapeType="1"/>
            </p:cNvSpPr>
            <p:nvPr/>
          </p:nvSpPr>
          <p:spPr bwMode="auto">
            <a:xfrm>
              <a:off x="7922181" y="15242780"/>
              <a:ext cx="21331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247" name="Line 28"/>
            <p:cNvSpPr>
              <a:spLocks noChangeShapeType="1"/>
            </p:cNvSpPr>
            <p:nvPr/>
          </p:nvSpPr>
          <p:spPr bwMode="auto">
            <a:xfrm>
              <a:off x="7922181" y="16492977"/>
              <a:ext cx="21331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248" name="Line 29"/>
            <p:cNvSpPr>
              <a:spLocks noChangeShapeType="1"/>
            </p:cNvSpPr>
            <p:nvPr/>
          </p:nvSpPr>
          <p:spPr bwMode="auto">
            <a:xfrm>
              <a:off x="8988763" y="16492977"/>
              <a:ext cx="21331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249" name="Line 30"/>
            <p:cNvSpPr>
              <a:spLocks noChangeShapeType="1"/>
            </p:cNvSpPr>
            <p:nvPr/>
          </p:nvSpPr>
          <p:spPr bwMode="auto">
            <a:xfrm>
              <a:off x="6215649" y="14560855"/>
              <a:ext cx="0" cy="284135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250" name="Line 31"/>
            <p:cNvSpPr>
              <a:spLocks noChangeShapeType="1"/>
            </p:cNvSpPr>
            <p:nvPr/>
          </p:nvSpPr>
          <p:spPr bwMode="auto">
            <a:xfrm>
              <a:off x="5931227" y="15242780"/>
              <a:ext cx="28442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251" name="Line 32"/>
            <p:cNvSpPr>
              <a:spLocks noChangeShapeType="1"/>
            </p:cNvSpPr>
            <p:nvPr/>
          </p:nvSpPr>
          <p:spPr bwMode="auto">
            <a:xfrm>
              <a:off x="5931227" y="16492977"/>
              <a:ext cx="28442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252" name="Line 33"/>
            <p:cNvSpPr>
              <a:spLocks noChangeShapeType="1"/>
            </p:cNvSpPr>
            <p:nvPr/>
          </p:nvSpPr>
          <p:spPr bwMode="auto">
            <a:xfrm>
              <a:off x="7353337" y="14560855"/>
              <a:ext cx="5688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253" name="Line 34"/>
            <p:cNvSpPr>
              <a:spLocks noChangeShapeType="1"/>
            </p:cNvSpPr>
            <p:nvPr/>
          </p:nvSpPr>
          <p:spPr bwMode="auto">
            <a:xfrm>
              <a:off x="7637759" y="15129126"/>
              <a:ext cx="28442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254" name="Line 35"/>
            <p:cNvSpPr>
              <a:spLocks noChangeShapeType="1"/>
            </p:cNvSpPr>
            <p:nvPr/>
          </p:nvSpPr>
          <p:spPr bwMode="auto">
            <a:xfrm>
              <a:off x="7353337" y="15640570"/>
              <a:ext cx="5688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255" name="Line 36"/>
            <p:cNvSpPr>
              <a:spLocks noChangeShapeType="1"/>
            </p:cNvSpPr>
            <p:nvPr/>
          </p:nvSpPr>
          <p:spPr bwMode="auto">
            <a:xfrm>
              <a:off x="7637759" y="16265668"/>
              <a:ext cx="28442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256" name="Line 37"/>
            <p:cNvSpPr>
              <a:spLocks noChangeShapeType="1"/>
            </p:cNvSpPr>
            <p:nvPr/>
          </p:nvSpPr>
          <p:spPr bwMode="auto">
            <a:xfrm>
              <a:off x="7353337" y="16833939"/>
              <a:ext cx="5688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257" name="Line 38"/>
            <p:cNvSpPr>
              <a:spLocks noChangeShapeType="1"/>
            </p:cNvSpPr>
            <p:nvPr/>
          </p:nvSpPr>
          <p:spPr bwMode="auto">
            <a:xfrm>
              <a:off x="7637759" y="17402211"/>
              <a:ext cx="28442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258" name="Line 39"/>
            <p:cNvSpPr>
              <a:spLocks noChangeShapeType="1"/>
            </p:cNvSpPr>
            <p:nvPr/>
          </p:nvSpPr>
          <p:spPr bwMode="auto">
            <a:xfrm>
              <a:off x="7922181" y="14560855"/>
              <a:ext cx="0" cy="284135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259" name="Line 40"/>
            <p:cNvSpPr>
              <a:spLocks noChangeShapeType="1"/>
            </p:cNvSpPr>
            <p:nvPr/>
          </p:nvSpPr>
          <p:spPr bwMode="auto">
            <a:xfrm>
              <a:off x="9202080" y="15242780"/>
              <a:ext cx="0" cy="125019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260" name="Line 41"/>
            <p:cNvSpPr>
              <a:spLocks noChangeShapeType="1"/>
            </p:cNvSpPr>
            <p:nvPr/>
          </p:nvSpPr>
          <p:spPr bwMode="auto">
            <a:xfrm>
              <a:off x="8988763" y="15242780"/>
              <a:ext cx="21331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261" name="Line 42"/>
            <p:cNvSpPr>
              <a:spLocks noChangeShapeType="1"/>
            </p:cNvSpPr>
            <p:nvPr/>
          </p:nvSpPr>
          <p:spPr bwMode="auto">
            <a:xfrm>
              <a:off x="9202080" y="15356434"/>
              <a:ext cx="21331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262" name="Line 44"/>
            <p:cNvSpPr>
              <a:spLocks noChangeShapeType="1"/>
            </p:cNvSpPr>
            <p:nvPr/>
          </p:nvSpPr>
          <p:spPr bwMode="auto">
            <a:xfrm>
              <a:off x="5433488" y="15526916"/>
              <a:ext cx="213317" cy="7387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263" name="Text Box 45"/>
            <p:cNvSpPr txBox="1">
              <a:spLocks noChangeArrowheads="1"/>
            </p:cNvSpPr>
            <p:nvPr/>
          </p:nvSpPr>
          <p:spPr bwMode="auto">
            <a:xfrm>
              <a:off x="5134252" y="15776718"/>
              <a:ext cx="796973" cy="484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200">
                  <a:latin typeface="Arial"/>
                  <a:cs typeface="Arial"/>
                </a:rPr>
                <a:t>Heartbeat</a:t>
              </a:r>
            </a:p>
          </p:txBody>
        </p:sp>
        <p:sp>
          <p:nvSpPr>
            <p:cNvPr id="264" name="Line 46"/>
            <p:cNvSpPr>
              <a:spLocks noChangeShapeType="1"/>
            </p:cNvSpPr>
            <p:nvPr/>
          </p:nvSpPr>
          <p:spPr bwMode="auto">
            <a:xfrm>
              <a:off x="8461398" y="15473640"/>
              <a:ext cx="242944" cy="7352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265" name="Text Box 47"/>
            <p:cNvSpPr txBox="1">
              <a:spLocks noChangeArrowheads="1"/>
            </p:cNvSpPr>
            <p:nvPr/>
          </p:nvSpPr>
          <p:spPr bwMode="auto">
            <a:xfrm>
              <a:off x="8191790" y="15719891"/>
              <a:ext cx="796973" cy="484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200">
                  <a:latin typeface="Arial"/>
                  <a:cs typeface="Arial"/>
                </a:rPr>
                <a:t>Heartbeat</a:t>
              </a:r>
            </a:p>
          </p:txBody>
        </p:sp>
        <p:grpSp>
          <p:nvGrpSpPr>
            <p:cNvPr id="266" name="Group 119"/>
            <p:cNvGrpSpPr>
              <a:grpSpLocks/>
            </p:cNvGrpSpPr>
            <p:nvPr/>
          </p:nvGrpSpPr>
          <p:grpSpPr bwMode="auto">
            <a:xfrm>
              <a:off x="9628713" y="15640570"/>
              <a:ext cx="428114" cy="340963"/>
              <a:chOff x="4416" y="3552"/>
              <a:chExt cx="289" cy="288"/>
            </a:xfrm>
          </p:grpSpPr>
          <p:sp>
            <p:nvSpPr>
              <p:cNvPr id="270" name="Oval 123"/>
              <p:cNvSpPr>
                <a:spLocks noChangeArrowheads="1"/>
              </p:cNvSpPr>
              <p:nvPr/>
            </p:nvSpPr>
            <p:spPr bwMode="auto">
              <a:xfrm>
                <a:off x="4416" y="3552"/>
                <a:ext cx="288" cy="288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US" sz="2400">
                  <a:latin typeface="Arial"/>
                  <a:cs typeface="Arial"/>
                </a:endParaRPr>
              </a:p>
            </p:txBody>
          </p:sp>
          <p:sp>
            <p:nvSpPr>
              <p:cNvPr id="271" name="Line 50"/>
              <p:cNvSpPr>
                <a:spLocks noChangeShapeType="1"/>
              </p:cNvSpPr>
              <p:nvPr/>
            </p:nvSpPr>
            <p:spPr bwMode="auto">
              <a:xfrm>
                <a:off x="4416" y="3696"/>
                <a:ext cx="1" cy="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272" name="Line 51"/>
              <p:cNvSpPr>
                <a:spLocks noChangeShapeType="1"/>
              </p:cNvSpPr>
              <p:nvPr/>
            </p:nvSpPr>
            <p:spPr bwMode="auto">
              <a:xfrm flipV="1">
                <a:off x="4704" y="3648"/>
                <a:ext cx="1" cy="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</p:grpSp>
        <p:sp>
          <p:nvSpPr>
            <p:cNvPr id="267" name="Line 52"/>
            <p:cNvSpPr>
              <a:spLocks noChangeShapeType="1"/>
            </p:cNvSpPr>
            <p:nvPr/>
          </p:nvSpPr>
          <p:spPr bwMode="auto">
            <a:xfrm>
              <a:off x="9202080" y="16208841"/>
              <a:ext cx="21331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sp>
          <p:nvSpPr>
            <p:cNvPr id="269" name="Line 56"/>
            <p:cNvSpPr>
              <a:spLocks noChangeShapeType="1"/>
            </p:cNvSpPr>
            <p:nvPr/>
          </p:nvSpPr>
          <p:spPr bwMode="auto">
            <a:xfrm>
              <a:off x="3869167" y="15754224"/>
              <a:ext cx="99547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/>
                <a:cs typeface="Arial"/>
              </a:endParaRPr>
            </a:p>
          </p:txBody>
        </p:sp>
        <p:grpSp>
          <p:nvGrpSpPr>
            <p:cNvPr id="217" name="Group 126"/>
            <p:cNvGrpSpPr>
              <a:grpSpLocks/>
            </p:cNvGrpSpPr>
            <p:nvPr/>
          </p:nvGrpSpPr>
          <p:grpSpPr bwMode="auto">
            <a:xfrm>
              <a:off x="3869167" y="15242777"/>
              <a:ext cx="5901754" cy="1647984"/>
              <a:chOff x="23598184" y="19811990"/>
              <a:chExt cx="6324600" cy="2209800"/>
            </a:xfrm>
          </p:grpSpPr>
          <p:sp>
            <p:nvSpPr>
              <p:cNvPr id="218" name="Line 58"/>
              <p:cNvSpPr>
                <a:spLocks noChangeShapeType="1"/>
              </p:cNvSpPr>
              <p:nvPr/>
            </p:nvSpPr>
            <p:spPr bwMode="auto">
              <a:xfrm flipV="1">
                <a:off x="23598184" y="19888190"/>
                <a:ext cx="1752600" cy="45720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219" name="Line 59"/>
              <p:cNvSpPr>
                <a:spLocks noChangeShapeType="1"/>
              </p:cNvSpPr>
              <p:nvPr/>
            </p:nvSpPr>
            <p:spPr bwMode="auto">
              <a:xfrm>
                <a:off x="25426984" y="19888190"/>
                <a:ext cx="1371600" cy="205740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220" name="Line 60"/>
              <p:cNvSpPr>
                <a:spLocks noChangeShapeType="1"/>
              </p:cNvSpPr>
              <p:nvPr/>
            </p:nvSpPr>
            <p:spPr bwMode="auto">
              <a:xfrm flipV="1">
                <a:off x="26950984" y="19811990"/>
                <a:ext cx="1600200" cy="213360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221" name="Line 61"/>
              <p:cNvSpPr>
                <a:spLocks noChangeShapeType="1"/>
              </p:cNvSpPr>
              <p:nvPr/>
            </p:nvSpPr>
            <p:spPr bwMode="auto">
              <a:xfrm>
                <a:off x="28703584" y="19811990"/>
                <a:ext cx="1219200" cy="22860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222" name="Line 62"/>
              <p:cNvSpPr>
                <a:spLocks noChangeShapeType="1"/>
              </p:cNvSpPr>
              <p:nvPr/>
            </p:nvSpPr>
            <p:spPr bwMode="auto">
              <a:xfrm flipH="1">
                <a:off x="26950984" y="20116790"/>
                <a:ext cx="2895600" cy="190500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223" name="Line 63"/>
              <p:cNvSpPr>
                <a:spLocks noChangeShapeType="1"/>
              </p:cNvSpPr>
              <p:nvPr/>
            </p:nvSpPr>
            <p:spPr bwMode="auto">
              <a:xfrm flipH="1" flipV="1">
                <a:off x="23598184" y="20650190"/>
                <a:ext cx="3124200" cy="137160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>
                  <a:latin typeface="Arial"/>
                  <a:cs typeface="Arial"/>
                </a:endParaRPr>
              </a:p>
            </p:txBody>
          </p:sp>
        </p:grpSp>
        <p:pic>
          <p:nvPicPr>
            <p:cNvPr id="275" name="Picture 106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013609" y="15257809"/>
              <a:ext cx="843847" cy="879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27" name="Straight Connector 26"/>
          <p:cNvCxnSpPr/>
          <p:nvPr/>
        </p:nvCxnSpPr>
        <p:spPr>
          <a:xfrm>
            <a:off x="1370603" y="26092925"/>
            <a:ext cx="19208755" cy="2117"/>
          </a:xfrm>
          <a:prstGeom prst="line">
            <a:avLst/>
          </a:prstGeom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371054" y="41859200"/>
            <a:ext cx="19208755" cy="2117"/>
          </a:xfrm>
          <a:prstGeom prst="line">
            <a:avLst/>
          </a:prstGeom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2344967" y="17396021"/>
            <a:ext cx="7602235" cy="5703508"/>
            <a:chOff x="1530804" y="35654905"/>
            <a:chExt cx="4425851" cy="5703508"/>
          </a:xfrm>
        </p:grpSpPr>
        <p:grpSp>
          <p:nvGrpSpPr>
            <p:cNvPr id="118" name="Group 117"/>
            <p:cNvGrpSpPr/>
            <p:nvPr/>
          </p:nvGrpSpPr>
          <p:grpSpPr>
            <a:xfrm>
              <a:off x="1530804" y="37389370"/>
              <a:ext cx="4425851" cy="3969043"/>
              <a:chOff x="1049867" y="1056109"/>
              <a:chExt cx="7072952" cy="491839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 rot="10800000">
                <a:off x="3793411" y="1997081"/>
                <a:ext cx="1573849" cy="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0" name="Group 119"/>
              <p:cNvGrpSpPr/>
              <p:nvPr/>
            </p:nvGrpSpPr>
            <p:grpSpPr>
              <a:xfrm>
                <a:off x="5651938" y="2137488"/>
                <a:ext cx="196981" cy="330357"/>
                <a:chOff x="3324512" y="2149475"/>
                <a:chExt cx="196981" cy="330357"/>
              </a:xfrm>
            </p:grpSpPr>
            <p:cxnSp>
              <p:nvCxnSpPr>
                <p:cNvPr id="211" name="Straight Connector 210"/>
                <p:cNvCxnSpPr/>
                <p:nvPr/>
              </p:nvCxnSpPr>
              <p:spPr>
                <a:xfrm rot="16200000" flipH="1">
                  <a:off x="3247045" y="2338070"/>
                  <a:ext cx="281937" cy="1"/>
                </a:xfrm>
                <a:prstGeom prst="line">
                  <a:avLst/>
                </a:pr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Straight Connector 211"/>
                <p:cNvCxnSpPr/>
                <p:nvPr/>
              </p:nvCxnSpPr>
              <p:spPr>
                <a:xfrm rot="16200000" flipH="1">
                  <a:off x="3159731" y="2314256"/>
                  <a:ext cx="329564" cy="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Straight Connector 212"/>
                <p:cNvCxnSpPr/>
                <p:nvPr/>
              </p:nvCxnSpPr>
              <p:spPr>
                <a:xfrm rot="16200000" flipH="1">
                  <a:off x="3310212" y="2338070"/>
                  <a:ext cx="281937" cy="1"/>
                </a:xfrm>
                <a:prstGeom prst="line">
                  <a:avLst/>
                </a:prstGeom>
                <a:ln>
                  <a:solidFill>
                    <a:srgbClr val="00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Straight Connector 213"/>
                <p:cNvCxnSpPr/>
                <p:nvPr/>
              </p:nvCxnSpPr>
              <p:spPr>
                <a:xfrm rot="5400000">
                  <a:off x="3355916" y="2314256"/>
                  <a:ext cx="329565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1" name="Straight Connector 120"/>
              <p:cNvCxnSpPr/>
              <p:nvPr/>
            </p:nvCxnSpPr>
            <p:spPr>
              <a:xfrm rot="5400000">
                <a:off x="426929" y="3606390"/>
                <a:ext cx="1764448" cy="1588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rot="5400000">
                <a:off x="579329" y="3609565"/>
                <a:ext cx="1764448" cy="1588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 rot="5400000">
                <a:off x="731729" y="3612740"/>
                <a:ext cx="1764448" cy="1588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rot="5400000">
                <a:off x="884129" y="3615915"/>
                <a:ext cx="1764448" cy="1588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rot="5400000">
                <a:off x="1036529" y="3612740"/>
                <a:ext cx="1764448" cy="1588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rot="16200000" flipH="1">
                <a:off x="6459337" y="3592893"/>
                <a:ext cx="1745399" cy="1589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 rot="16200000" flipH="1">
                <a:off x="6599037" y="3592893"/>
                <a:ext cx="1745399" cy="1589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 rot="16200000" flipH="1">
                <a:off x="6751437" y="3592893"/>
                <a:ext cx="1745399" cy="1589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/>
              <p:nvPr/>
            </p:nvCxnSpPr>
            <p:spPr>
              <a:xfrm rot="16200000" flipH="1">
                <a:off x="6891137" y="3596068"/>
                <a:ext cx="1745399" cy="1589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 rot="16200000" flipH="1">
                <a:off x="7030837" y="3592893"/>
                <a:ext cx="1745399" cy="1589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>
                <a:endCxn id="205" idx="0"/>
              </p:cNvCxnSpPr>
              <p:nvPr/>
            </p:nvCxnSpPr>
            <p:spPr>
              <a:xfrm rot="16200000" flipH="1">
                <a:off x="4405048" y="1223060"/>
                <a:ext cx="335814" cy="1911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>
                <a:stCxn id="173" idx="1"/>
              </p:cNvCxnSpPr>
              <p:nvPr/>
            </p:nvCxnSpPr>
            <p:spPr>
              <a:xfrm rot="10800000" flipV="1">
                <a:off x="2819148" y="2602427"/>
                <a:ext cx="2733928" cy="3202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Rectangle 133"/>
              <p:cNvSpPr/>
              <p:nvPr/>
            </p:nvSpPr>
            <p:spPr>
              <a:xfrm>
                <a:off x="2034387" y="3128209"/>
                <a:ext cx="1577474" cy="655053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  <a:latin typeface="Arial"/>
                    <a:cs typeface="Arial"/>
                  </a:rPr>
                  <a:t>LVS</a:t>
                </a:r>
              </a:p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  <a:latin typeface="Arial"/>
                    <a:cs typeface="Arial"/>
                  </a:rPr>
                  <a:t>(active)</a:t>
                </a:r>
                <a:endParaRPr lang="en-US" sz="1400" dirty="0">
                  <a:solidFill>
                    <a:schemeClr val="tx1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35" name="Rectangle 134"/>
              <p:cNvSpPr/>
              <p:nvPr/>
            </p:nvSpPr>
            <p:spPr>
              <a:xfrm>
                <a:off x="5599780" y="3114841"/>
                <a:ext cx="1577474" cy="655053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  <a:latin typeface="Arial"/>
                    <a:cs typeface="Arial"/>
                  </a:rPr>
                  <a:t>LVS</a:t>
                </a:r>
              </a:p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  <a:latin typeface="Arial"/>
                    <a:cs typeface="Arial"/>
                  </a:rPr>
                  <a:t>(standby)</a:t>
                </a:r>
                <a:endParaRPr lang="en-US" sz="1400" dirty="0">
                  <a:solidFill>
                    <a:schemeClr val="tx1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36" name="Rectangle 135"/>
              <p:cNvSpPr/>
              <p:nvPr/>
            </p:nvSpPr>
            <p:spPr>
              <a:xfrm>
                <a:off x="1218909" y="4430293"/>
                <a:ext cx="1577474" cy="715211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  <a:latin typeface="Arial"/>
                    <a:cs typeface="Arial"/>
                  </a:rPr>
                  <a:t>Service</a:t>
                </a:r>
              </a:p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  <a:latin typeface="Arial"/>
                    <a:cs typeface="Arial"/>
                  </a:rPr>
                  <a:t>(active)</a:t>
                </a:r>
                <a:endParaRPr lang="en-US" sz="1400" dirty="0">
                  <a:solidFill>
                    <a:schemeClr val="tx1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37" name="Rectangle 136"/>
              <p:cNvSpPr/>
              <p:nvPr/>
            </p:nvSpPr>
            <p:spPr>
              <a:xfrm>
                <a:off x="6389311" y="4453688"/>
                <a:ext cx="1577474" cy="715211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  <a:latin typeface="Arial"/>
                    <a:cs typeface="Arial"/>
                  </a:rPr>
                  <a:t>Service</a:t>
                </a:r>
              </a:p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  <a:latin typeface="Arial"/>
                    <a:cs typeface="Arial"/>
                  </a:rPr>
                  <a:t>(active)</a:t>
                </a:r>
                <a:endParaRPr lang="en-US" sz="1400" dirty="0">
                  <a:solidFill>
                    <a:schemeClr val="tx1"/>
                  </a:solidFill>
                  <a:latin typeface="Arial"/>
                  <a:cs typeface="Arial"/>
                </a:endParaRPr>
              </a:p>
            </p:txBody>
          </p:sp>
          <p:cxnSp>
            <p:nvCxnSpPr>
              <p:cNvPr id="138" name="Straight Connector 137"/>
              <p:cNvCxnSpPr>
                <a:stCxn id="139" idx="3"/>
                <a:endCxn id="171" idx="1"/>
              </p:cNvCxnSpPr>
              <p:nvPr/>
            </p:nvCxnSpPr>
            <p:spPr>
              <a:xfrm flipV="1">
                <a:off x="3611861" y="5554572"/>
                <a:ext cx="1987919" cy="17925"/>
              </a:xfrm>
              <a:prstGeom prst="line">
                <a:avLst/>
              </a:prstGeom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9" name="Rectangle 138"/>
              <p:cNvSpPr/>
              <p:nvPr/>
            </p:nvSpPr>
            <p:spPr>
              <a:xfrm>
                <a:off x="1219703" y="5445497"/>
                <a:ext cx="2392158" cy="25400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  <a:latin typeface="Arial"/>
                    <a:cs typeface="Arial"/>
                  </a:rPr>
                  <a:t>Private LAN Switch</a:t>
                </a:r>
                <a:endParaRPr lang="en-US" sz="1400" dirty="0">
                  <a:solidFill>
                    <a:schemeClr val="tx1"/>
                  </a:solidFill>
                  <a:latin typeface="Arial"/>
                  <a:cs typeface="Arial"/>
                </a:endParaRPr>
              </a:p>
            </p:txBody>
          </p:sp>
          <p:cxnSp>
            <p:nvCxnSpPr>
              <p:cNvPr id="140" name="Straight Connector 139"/>
              <p:cNvCxnSpPr/>
              <p:nvPr/>
            </p:nvCxnSpPr>
            <p:spPr>
              <a:xfrm rot="16200000" flipH="1">
                <a:off x="1156775" y="5295500"/>
                <a:ext cx="299991" cy="1"/>
              </a:xfrm>
              <a:prstGeom prst="line">
                <a:avLst/>
              </a:prstGeom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 rot="16200000" flipH="1">
                <a:off x="7773406" y="5296646"/>
                <a:ext cx="258672" cy="3181"/>
              </a:xfrm>
              <a:prstGeom prst="line">
                <a:avLst/>
              </a:prstGeom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 rot="5400000">
                <a:off x="2209886" y="2938788"/>
                <a:ext cx="402389" cy="1588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 rot="5400000">
                <a:off x="6614319" y="2927015"/>
                <a:ext cx="402389" cy="1588"/>
              </a:xfrm>
              <a:prstGeom prst="line">
                <a:avLst/>
              </a:pr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Arrow Connector 143"/>
              <p:cNvCxnSpPr>
                <a:stCxn id="134" idx="3"/>
                <a:endCxn id="135" idx="1"/>
              </p:cNvCxnSpPr>
              <p:nvPr/>
            </p:nvCxnSpPr>
            <p:spPr>
              <a:xfrm flipV="1">
                <a:off x="3611861" y="3442368"/>
                <a:ext cx="1987919" cy="13368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dash"/>
                <a:round/>
                <a:headEnd type="arrow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5" name="TextBox 144"/>
              <p:cNvSpPr txBox="1"/>
              <p:nvPr/>
            </p:nvSpPr>
            <p:spPr>
              <a:xfrm>
                <a:off x="4005179" y="3442367"/>
                <a:ext cx="1133644" cy="8009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 smtClean="0">
                    <a:latin typeface="Arial"/>
                    <a:cs typeface="Arial"/>
                  </a:rPr>
                  <a:t>Heartbeat</a:t>
                </a:r>
                <a:endParaRPr lang="en-US" dirty="0">
                  <a:latin typeface="Arial"/>
                  <a:cs typeface="Arial"/>
                </a:endParaRPr>
              </a:p>
            </p:txBody>
          </p:sp>
          <p:grpSp>
            <p:nvGrpSpPr>
              <p:cNvPr id="146" name="Group 145"/>
              <p:cNvGrpSpPr/>
              <p:nvPr/>
            </p:nvGrpSpPr>
            <p:grpSpPr>
              <a:xfrm>
                <a:off x="4205981" y="1168404"/>
                <a:ext cx="735255" cy="635000"/>
                <a:chOff x="4211055" y="1905000"/>
                <a:chExt cx="735255" cy="635000"/>
              </a:xfrm>
            </p:grpSpPr>
            <p:grpSp>
              <p:nvGrpSpPr>
                <p:cNvPr id="201" name="Group 200"/>
                <p:cNvGrpSpPr/>
                <p:nvPr/>
              </p:nvGrpSpPr>
              <p:grpSpPr>
                <a:xfrm>
                  <a:off x="4211055" y="1905000"/>
                  <a:ext cx="735255" cy="635000"/>
                  <a:chOff x="4211055" y="1905000"/>
                  <a:chExt cx="735255" cy="635000"/>
                </a:xfrm>
              </p:grpSpPr>
              <p:sp>
                <p:nvSpPr>
                  <p:cNvPr id="206" name="Oval 205"/>
                  <p:cNvSpPr/>
                  <p:nvPr/>
                </p:nvSpPr>
                <p:spPr>
                  <a:xfrm>
                    <a:off x="4211055" y="2133600"/>
                    <a:ext cx="735255" cy="4064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b="1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07" name="Rectangle 206"/>
                  <p:cNvSpPr/>
                  <p:nvPr/>
                </p:nvSpPr>
                <p:spPr>
                  <a:xfrm>
                    <a:off x="4211055" y="2111375"/>
                    <a:ext cx="735255" cy="22860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208" name="Oval 207"/>
                  <p:cNvSpPr/>
                  <p:nvPr/>
                </p:nvSpPr>
                <p:spPr>
                  <a:xfrm>
                    <a:off x="4211055" y="1905000"/>
                    <a:ext cx="735255" cy="4064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>
                      <a:latin typeface="Arial"/>
                      <a:cs typeface="Arial"/>
                    </a:endParaRPr>
                  </a:p>
                </p:txBody>
              </p:sp>
              <p:cxnSp>
                <p:nvCxnSpPr>
                  <p:cNvPr id="209" name="Straight Connector 208"/>
                  <p:cNvCxnSpPr>
                    <a:stCxn id="208" idx="2"/>
                  </p:cNvCxnSpPr>
                  <p:nvPr/>
                </p:nvCxnSpPr>
                <p:spPr>
                  <a:xfrm rot="10800000" flipV="1">
                    <a:off x="4211055" y="2108200"/>
                    <a:ext cx="1588" cy="228600"/>
                  </a:xfrm>
                  <a:prstGeom prst="line">
                    <a:avLst/>
                  </a:prstGeom>
                  <a:ln w="1270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0" name="Straight Connector 209"/>
                  <p:cNvCxnSpPr/>
                  <p:nvPr/>
                </p:nvCxnSpPr>
                <p:spPr>
                  <a:xfrm rot="10800000" flipV="1">
                    <a:off x="4944722" y="2111375"/>
                    <a:ext cx="1588" cy="228600"/>
                  </a:xfrm>
                  <a:prstGeom prst="line">
                    <a:avLst/>
                  </a:prstGeom>
                  <a:ln w="1270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02" name="Right Arrow 201"/>
                <p:cNvSpPr/>
                <p:nvPr/>
              </p:nvSpPr>
              <p:spPr>
                <a:xfrm>
                  <a:off x="4254500" y="2082800"/>
                  <a:ext cx="263525" cy="45719"/>
                </a:xfrm>
                <a:prstGeom prst="rightArrow">
                  <a:avLst/>
                </a:prstGeom>
                <a:ln w="127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203" name="Left Arrow 202"/>
                <p:cNvSpPr/>
                <p:nvPr/>
              </p:nvSpPr>
              <p:spPr>
                <a:xfrm>
                  <a:off x="4632325" y="2085340"/>
                  <a:ext cx="263525" cy="45719"/>
                </a:xfrm>
                <a:prstGeom prst="leftArrow">
                  <a:avLst/>
                </a:prstGeom>
                <a:ln w="127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204" name="Up Arrow 203"/>
                <p:cNvSpPr/>
                <p:nvPr/>
              </p:nvSpPr>
              <p:spPr>
                <a:xfrm>
                  <a:off x="4552950" y="1939925"/>
                  <a:ext cx="45719" cy="139065"/>
                </a:xfrm>
                <a:prstGeom prst="upArrow">
                  <a:avLst/>
                </a:prstGeom>
                <a:ln w="127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205" name="Down Arrow 204"/>
                <p:cNvSpPr/>
                <p:nvPr/>
              </p:nvSpPr>
              <p:spPr>
                <a:xfrm>
                  <a:off x="4556125" y="2128519"/>
                  <a:ext cx="45719" cy="138431"/>
                </a:xfrm>
                <a:prstGeom prst="downArrow">
                  <a:avLst/>
                </a:prstGeom>
                <a:ln w="127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147" name="Rectangle 146"/>
              <p:cNvSpPr/>
              <p:nvPr/>
            </p:nvSpPr>
            <p:spPr>
              <a:xfrm>
                <a:off x="1049867" y="1536704"/>
                <a:ext cx="2794000" cy="4339163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148" name="Rectangle 147"/>
              <p:cNvSpPr/>
              <p:nvPr/>
            </p:nvSpPr>
            <p:spPr>
              <a:xfrm>
                <a:off x="5328819" y="1536704"/>
                <a:ext cx="2794000" cy="4364563"/>
              </a:xfrm>
              <a:prstGeom prst="rect">
                <a:avLst/>
              </a:prstGeom>
              <a:noFill/>
              <a:ln w="9525" cap="flat" cmpd="sng" algn="ctr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latin typeface="Arial"/>
                  <a:cs typeface="Arial"/>
                </a:endParaRPr>
              </a:p>
            </p:txBody>
          </p:sp>
          <p:sp>
            <p:nvSpPr>
              <p:cNvPr id="149" name="TextBox 148"/>
              <p:cNvSpPr txBox="1"/>
              <p:nvPr/>
            </p:nvSpPr>
            <p:spPr>
              <a:xfrm>
                <a:off x="1049867" y="1536703"/>
                <a:ext cx="815555" cy="8009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 smtClean="0">
                    <a:latin typeface="Arial"/>
                    <a:cs typeface="Arial"/>
                  </a:rPr>
                  <a:t>FCC2</a:t>
                </a:r>
                <a:endParaRPr lang="en-US" dirty="0">
                  <a:latin typeface="Arial"/>
                  <a:cs typeface="Arial"/>
                </a:endParaRPr>
              </a:p>
            </p:txBody>
          </p:sp>
          <p:sp>
            <p:nvSpPr>
              <p:cNvPr id="150" name="TextBox 149"/>
              <p:cNvSpPr txBox="1"/>
              <p:nvPr/>
            </p:nvSpPr>
            <p:spPr>
              <a:xfrm>
                <a:off x="7177254" y="1536703"/>
                <a:ext cx="945565" cy="8009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GCC-B</a:t>
                </a:r>
                <a:endParaRPr lang="en-US" dirty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  <p:grpSp>
            <p:nvGrpSpPr>
              <p:cNvPr id="151" name="Group 150"/>
              <p:cNvGrpSpPr/>
              <p:nvPr/>
            </p:nvGrpSpPr>
            <p:grpSpPr>
              <a:xfrm>
                <a:off x="5367259" y="1562104"/>
                <a:ext cx="735255" cy="635000"/>
                <a:chOff x="4211055" y="1905000"/>
                <a:chExt cx="735255" cy="635000"/>
              </a:xfrm>
            </p:grpSpPr>
            <p:grpSp>
              <p:nvGrpSpPr>
                <p:cNvPr id="191" name="Group 190"/>
                <p:cNvGrpSpPr/>
                <p:nvPr/>
              </p:nvGrpSpPr>
              <p:grpSpPr>
                <a:xfrm>
                  <a:off x="4211055" y="1905000"/>
                  <a:ext cx="735255" cy="635000"/>
                  <a:chOff x="4211055" y="1905000"/>
                  <a:chExt cx="735255" cy="635000"/>
                </a:xfrm>
              </p:grpSpPr>
              <p:sp>
                <p:nvSpPr>
                  <p:cNvPr id="196" name="Oval 195"/>
                  <p:cNvSpPr/>
                  <p:nvPr/>
                </p:nvSpPr>
                <p:spPr>
                  <a:xfrm>
                    <a:off x="4211055" y="2133600"/>
                    <a:ext cx="735255" cy="4064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b="1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97" name="Rectangle 196"/>
                  <p:cNvSpPr/>
                  <p:nvPr/>
                </p:nvSpPr>
                <p:spPr>
                  <a:xfrm>
                    <a:off x="4211055" y="2111375"/>
                    <a:ext cx="735255" cy="22860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98" name="Oval 197"/>
                  <p:cNvSpPr/>
                  <p:nvPr/>
                </p:nvSpPr>
                <p:spPr>
                  <a:xfrm>
                    <a:off x="4211055" y="1905000"/>
                    <a:ext cx="735255" cy="4064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>
                      <a:latin typeface="Arial"/>
                      <a:cs typeface="Arial"/>
                    </a:endParaRPr>
                  </a:p>
                </p:txBody>
              </p:sp>
              <p:cxnSp>
                <p:nvCxnSpPr>
                  <p:cNvPr id="199" name="Straight Connector 198"/>
                  <p:cNvCxnSpPr>
                    <a:stCxn id="198" idx="2"/>
                  </p:cNvCxnSpPr>
                  <p:nvPr/>
                </p:nvCxnSpPr>
                <p:spPr>
                  <a:xfrm rot="10800000" flipV="1">
                    <a:off x="4211055" y="2108200"/>
                    <a:ext cx="1588" cy="228600"/>
                  </a:xfrm>
                  <a:prstGeom prst="line">
                    <a:avLst/>
                  </a:prstGeom>
                  <a:ln w="1270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0" name="Straight Connector 199"/>
                  <p:cNvCxnSpPr/>
                  <p:nvPr/>
                </p:nvCxnSpPr>
                <p:spPr>
                  <a:xfrm rot="10800000" flipV="1">
                    <a:off x="4944722" y="2111375"/>
                    <a:ext cx="1588" cy="228600"/>
                  </a:xfrm>
                  <a:prstGeom prst="line">
                    <a:avLst/>
                  </a:prstGeom>
                  <a:ln w="1270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92" name="Right Arrow 191"/>
                <p:cNvSpPr/>
                <p:nvPr/>
              </p:nvSpPr>
              <p:spPr>
                <a:xfrm>
                  <a:off x="4254500" y="2082800"/>
                  <a:ext cx="263525" cy="45719"/>
                </a:xfrm>
                <a:prstGeom prst="rightArrow">
                  <a:avLst/>
                </a:prstGeom>
                <a:ln w="127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93" name="Left Arrow 192"/>
                <p:cNvSpPr/>
                <p:nvPr/>
              </p:nvSpPr>
              <p:spPr>
                <a:xfrm>
                  <a:off x="4632325" y="2085340"/>
                  <a:ext cx="263525" cy="45719"/>
                </a:xfrm>
                <a:prstGeom prst="leftArrow">
                  <a:avLst/>
                </a:prstGeom>
                <a:ln w="127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94" name="Up Arrow 193"/>
                <p:cNvSpPr/>
                <p:nvPr/>
              </p:nvSpPr>
              <p:spPr>
                <a:xfrm>
                  <a:off x="4552950" y="1939925"/>
                  <a:ext cx="45719" cy="139065"/>
                </a:xfrm>
                <a:prstGeom prst="upArrow">
                  <a:avLst/>
                </a:prstGeom>
                <a:ln w="127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95" name="Down Arrow 194"/>
                <p:cNvSpPr/>
                <p:nvPr/>
              </p:nvSpPr>
              <p:spPr>
                <a:xfrm>
                  <a:off x="4556125" y="2128519"/>
                  <a:ext cx="45719" cy="138431"/>
                </a:xfrm>
                <a:prstGeom prst="downArrow">
                  <a:avLst/>
                </a:prstGeom>
                <a:ln w="127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latin typeface="Arial"/>
                    <a:cs typeface="Arial"/>
                  </a:endParaRPr>
                </a:p>
              </p:txBody>
            </p:sp>
          </p:grpSp>
          <p:cxnSp>
            <p:nvCxnSpPr>
              <p:cNvPr id="152" name="Straight Connector 151"/>
              <p:cNvCxnSpPr>
                <a:stCxn id="207" idx="1"/>
                <a:endCxn id="183" idx="3"/>
              </p:cNvCxnSpPr>
              <p:nvPr/>
            </p:nvCxnSpPr>
            <p:spPr>
              <a:xfrm rot="10800000" flipV="1">
                <a:off x="3793407" y="1489080"/>
                <a:ext cx="412574" cy="3937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>
                <a:stCxn id="207" idx="3"/>
                <a:endCxn id="197" idx="1"/>
              </p:cNvCxnSpPr>
              <p:nvPr/>
            </p:nvCxnSpPr>
            <p:spPr>
              <a:xfrm>
                <a:off x="4941236" y="1489080"/>
                <a:ext cx="426023" cy="3937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" name="TextBox 153"/>
              <p:cNvSpPr txBox="1"/>
              <p:nvPr/>
            </p:nvSpPr>
            <p:spPr>
              <a:xfrm>
                <a:off x="3900161" y="5173574"/>
                <a:ext cx="1343674" cy="8009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 smtClean="0">
                    <a:latin typeface="Arial"/>
                    <a:cs typeface="Arial"/>
                  </a:rPr>
                  <a:t>“Dark” Fiber</a:t>
                </a:r>
                <a:endParaRPr lang="en-US" dirty="0">
                  <a:latin typeface="Arial"/>
                  <a:cs typeface="Arial"/>
                </a:endParaRPr>
              </a:p>
            </p:txBody>
          </p:sp>
          <p:sp>
            <p:nvSpPr>
              <p:cNvPr id="155" name="Rectangle 154"/>
              <p:cNvSpPr/>
              <p:nvPr/>
            </p:nvSpPr>
            <p:spPr>
              <a:xfrm>
                <a:off x="6249611" y="4326688"/>
                <a:ext cx="1577474" cy="715211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  <a:latin typeface="Arial"/>
                    <a:cs typeface="Arial"/>
                  </a:rPr>
                  <a:t>Service</a:t>
                </a:r>
              </a:p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  <a:latin typeface="Arial"/>
                    <a:cs typeface="Arial"/>
                  </a:rPr>
                  <a:t>(active)</a:t>
                </a:r>
                <a:endParaRPr lang="en-US" sz="1400" dirty="0">
                  <a:solidFill>
                    <a:schemeClr val="tx1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56" name="Rectangle 155"/>
              <p:cNvSpPr/>
              <p:nvPr/>
            </p:nvSpPr>
            <p:spPr>
              <a:xfrm>
                <a:off x="6109911" y="4199688"/>
                <a:ext cx="1577474" cy="715211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  <a:latin typeface="Arial"/>
                    <a:cs typeface="Arial"/>
                  </a:rPr>
                  <a:t>Service</a:t>
                </a:r>
              </a:p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  <a:latin typeface="Arial"/>
                    <a:cs typeface="Arial"/>
                  </a:rPr>
                  <a:t>(active)</a:t>
                </a:r>
                <a:endParaRPr lang="en-US" sz="1400" dirty="0">
                  <a:solidFill>
                    <a:schemeClr val="tx1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57" name="Rectangle 156"/>
              <p:cNvSpPr/>
              <p:nvPr/>
            </p:nvSpPr>
            <p:spPr>
              <a:xfrm>
                <a:off x="5970211" y="4072688"/>
                <a:ext cx="1577474" cy="715211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  <a:latin typeface="Arial"/>
                    <a:cs typeface="Arial"/>
                  </a:rPr>
                  <a:t>Service</a:t>
                </a:r>
              </a:p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  <a:latin typeface="Arial"/>
                    <a:cs typeface="Arial"/>
                  </a:rPr>
                  <a:t>(active)</a:t>
                </a:r>
                <a:endParaRPr lang="en-US" sz="1400" dirty="0">
                  <a:solidFill>
                    <a:schemeClr val="tx1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58" name="Rectangle 157"/>
              <p:cNvSpPr/>
              <p:nvPr/>
            </p:nvSpPr>
            <p:spPr>
              <a:xfrm>
                <a:off x="5830511" y="3945688"/>
                <a:ext cx="1577474" cy="715211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  <a:latin typeface="Arial"/>
                    <a:cs typeface="Arial"/>
                  </a:rPr>
                  <a:t>Service</a:t>
                </a:r>
              </a:p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  <a:latin typeface="Arial"/>
                    <a:cs typeface="Arial"/>
                  </a:rPr>
                  <a:t>(active)</a:t>
                </a:r>
                <a:endParaRPr lang="en-US" sz="1400" dirty="0">
                  <a:solidFill>
                    <a:schemeClr val="tx1"/>
                  </a:solidFill>
                  <a:latin typeface="Arial"/>
                  <a:cs typeface="Arial"/>
                </a:endParaRPr>
              </a:p>
            </p:txBody>
          </p:sp>
          <p:cxnSp>
            <p:nvCxnSpPr>
              <p:cNvPr id="159" name="Straight Connector 158"/>
              <p:cNvCxnSpPr/>
              <p:nvPr/>
            </p:nvCxnSpPr>
            <p:spPr>
              <a:xfrm rot="16200000" flipH="1">
                <a:off x="7567029" y="5234735"/>
                <a:ext cx="385670" cy="1"/>
              </a:xfrm>
              <a:prstGeom prst="line">
                <a:avLst/>
              </a:prstGeom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/>
              <p:nvPr/>
            </p:nvCxnSpPr>
            <p:spPr>
              <a:xfrm rot="5400000">
                <a:off x="7364622" y="5170442"/>
                <a:ext cx="512674" cy="1589"/>
              </a:xfrm>
              <a:prstGeom prst="line">
                <a:avLst/>
              </a:prstGeom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/>
              <p:cNvCxnSpPr/>
              <p:nvPr/>
            </p:nvCxnSpPr>
            <p:spPr>
              <a:xfrm rot="16200000" flipH="1">
                <a:off x="7163806" y="5107735"/>
                <a:ext cx="639671" cy="1"/>
              </a:xfrm>
              <a:prstGeom prst="line">
                <a:avLst/>
              </a:prstGeom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/>
              <p:cNvCxnSpPr/>
              <p:nvPr/>
            </p:nvCxnSpPr>
            <p:spPr>
              <a:xfrm rot="5400000">
                <a:off x="6959624" y="5043631"/>
                <a:ext cx="767048" cy="1588"/>
              </a:xfrm>
              <a:prstGeom prst="line">
                <a:avLst/>
              </a:prstGeom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3" name="Rectangle 162"/>
              <p:cNvSpPr/>
              <p:nvPr/>
            </p:nvSpPr>
            <p:spPr>
              <a:xfrm>
                <a:off x="1371309" y="4303293"/>
                <a:ext cx="1577474" cy="715211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  <a:latin typeface="Arial"/>
                    <a:cs typeface="Arial"/>
                  </a:rPr>
                  <a:t>Service</a:t>
                </a:r>
              </a:p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  <a:latin typeface="Arial"/>
                    <a:cs typeface="Arial"/>
                  </a:rPr>
                  <a:t>(active)</a:t>
                </a:r>
                <a:endParaRPr lang="en-US" sz="1400" dirty="0">
                  <a:solidFill>
                    <a:schemeClr val="tx1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64" name="Rectangle 163"/>
              <p:cNvSpPr/>
              <p:nvPr/>
            </p:nvSpPr>
            <p:spPr>
              <a:xfrm>
                <a:off x="1523709" y="4176293"/>
                <a:ext cx="1577474" cy="715211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  <a:latin typeface="Arial"/>
                    <a:cs typeface="Arial"/>
                  </a:rPr>
                  <a:t>Service</a:t>
                </a:r>
              </a:p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  <a:latin typeface="Arial"/>
                    <a:cs typeface="Arial"/>
                  </a:rPr>
                  <a:t>(active)</a:t>
                </a:r>
                <a:endParaRPr lang="en-US" sz="1400" dirty="0">
                  <a:solidFill>
                    <a:schemeClr val="tx1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65" name="Rectangle 164"/>
              <p:cNvSpPr/>
              <p:nvPr/>
            </p:nvSpPr>
            <p:spPr>
              <a:xfrm>
                <a:off x="1676109" y="4049293"/>
                <a:ext cx="1577474" cy="715211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  <a:latin typeface="Arial"/>
                    <a:cs typeface="Arial"/>
                  </a:rPr>
                  <a:t>Service</a:t>
                </a:r>
              </a:p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  <a:latin typeface="Arial"/>
                    <a:cs typeface="Arial"/>
                  </a:rPr>
                  <a:t>(active)</a:t>
                </a:r>
                <a:endParaRPr lang="en-US" sz="1400" dirty="0">
                  <a:solidFill>
                    <a:schemeClr val="tx1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66" name="Rectangle 165"/>
              <p:cNvSpPr/>
              <p:nvPr/>
            </p:nvSpPr>
            <p:spPr>
              <a:xfrm>
                <a:off x="1828509" y="3922293"/>
                <a:ext cx="1577474" cy="715211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  <a:latin typeface="Arial"/>
                    <a:cs typeface="Arial"/>
                  </a:rPr>
                  <a:t>Service</a:t>
                </a:r>
              </a:p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  <a:latin typeface="Arial"/>
                    <a:cs typeface="Arial"/>
                  </a:rPr>
                  <a:t>(active)</a:t>
                </a:r>
                <a:endParaRPr lang="en-US" sz="1400" dirty="0">
                  <a:solidFill>
                    <a:schemeClr val="tx1"/>
                  </a:solidFill>
                  <a:latin typeface="Arial"/>
                  <a:cs typeface="Arial"/>
                </a:endParaRPr>
              </a:p>
            </p:txBody>
          </p:sp>
          <p:cxnSp>
            <p:nvCxnSpPr>
              <p:cNvPr id="167" name="Straight Connector 166"/>
              <p:cNvCxnSpPr/>
              <p:nvPr/>
            </p:nvCxnSpPr>
            <p:spPr>
              <a:xfrm rot="16200000" flipH="1">
                <a:off x="1247262" y="5232001"/>
                <a:ext cx="426992" cy="1"/>
              </a:xfrm>
              <a:prstGeom prst="line">
                <a:avLst/>
              </a:prstGeom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/>
              <p:cNvCxnSpPr/>
              <p:nvPr/>
            </p:nvCxnSpPr>
            <p:spPr>
              <a:xfrm rot="5400000">
                <a:off x="1339337" y="5168501"/>
                <a:ext cx="553995" cy="1588"/>
              </a:xfrm>
              <a:prstGeom prst="line">
                <a:avLst/>
              </a:prstGeom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168"/>
              <p:cNvCxnSpPr/>
              <p:nvPr/>
            </p:nvCxnSpPr>
            <p:spPr>
              <a:xfrm rot="5400000">
                <a:off x="1429032" y="5104209"/>
                <a:ext cx="680994" cy="1588"/>
              </a:xfrm>
              <a:prstGeom prst="line">
                <a:avLst/>
              </a:prstGeom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169"/>
              <p:cNvCxnSpPr/>
              <p:nvPr/>
            </p:nvCxnSpPr>
            <p:spPr>
              <a:xfrm rot="16200000" flipH="1">
                <a:off x="1517138" y="5039915"/>
                <a:ext cx="807995" cy="3176"/>
              </a:xfrm>
              <a:prstGeom prst="line">
                <a:avLst/>
              </a:prstGeom>
              <a:ln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1" name="Rectangle 170"/>
              <p:cNvSpPr/>
              <p:nvPr/>
            </p:nvSpPr>
            <p:spPr>
              <a:xfrm>
                <a:off x="5599780" y="5427572"/>
                <a:ext cx="2367005" cy="254000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  <a:latin typeface="Arial"/>
                    <a:cs typeface="Arial"/>
                  </a:rPr>
                  <a:t>Private LAN Switch</a:t>
                </a:r>
                <a:endParaRPr lang="en-US" sz="1400" dirty="0">
                  <a:solidFill>
                    <a:schemeClr val="tx1"/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72" name="TextBox 171"/>
              <p:cNvSpPr txBox="1"/>
              <p:nvPr/>
            </p:nvSpPr>
            <p:spPr>
              <a:xfrm>
                <a:off x="3900161" y="1997082"/>
                <a:ext cx="1343674" cy="8009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dirty="0" smtClean="0">
                    <a:latin typeface="Arial"/>
                    <a:cs typeface="Arial"/>
                  </a:rPr>
                  <a:t>VLAN</a:t>
                </a:r>
              </a:p>
              <a:p>
                <a:pPr algn="ctr"/>
                <a:r>
                  <a:rPr lang="en-US" dirty="0" smtClean="0">
                    <a:latin typeface="Arial"/>
                    <a:cs typeface="Arial"/>
                  </a:rPr>
                  <a:t>tunnel</a:t>
                </a:r>
              </a:p>
            </p:txBody>
          </p:sp>
          <p:sp>
            <p:nvSpPr>
              <p:cNvPr id="173" name="Rectangle 172"/>
              <p:cNvSpPr/>
              <p:nvPr/>
            </p:nvSpPr>
            <p:spPr>
              <a:xfrm>
                <a:off x="5553076" y="2466467"/>
                <a:ext cx="2412916" cy="271919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  <a:latin typeface="Arial"/>
                    <a:cs typeface="Arial"/>
                  </a:rPr>
                  <a:t>Public LAN Switch</a:t>
                </a:r>
                <a:endParaRPr lang="en-US" sz="1400" dirty="0">
                  <a:solidFill>
                    <a:schemeClr val="tx1"/>
                  </a:solidFill>
                  <a:latin typeface="Arial"/>
                  <a:cs typeface="Arial"/>
                </a:endParaRPr>
              </a:p>
            </p:txBody>
          </p:sp>
          <p:grpSp>
            <p:nvGrpSpPr>
              <p:cNvPr id="174" name="Group 173"/>
              <p:cNvGrpSpPr/>
              <p:nvPr/>
            </p:nvGrpSpPr>
            <p:grpSpPr>
              <a:xfrm>
                <a:off x="3324512" y="2149475"/>
                <a:ext cx="196981" cy="330357"/>
                <a:chOff x="3324512" y="2149475"/>
                <a:chExt cx="196981" cy="330357"/>
              </a:xfrm>
            </p:grpSpPr>
            <p:cxnSp>
              <p:nvCxnSpPr>
                <p:cNvPr id="187" name="Straight Connector 186"/>
                <p:cNvCxnSpPr/>
                <p:nvPr/>
              </p:nvCxnSpPr>
              <p:spPr>
                <a:xfrm rot="16200000" flipH="1">
                  <a:off x="3247045" y="2338070"/>
                  <a:ext cx="281937" cy="1"/>
                </a:xfrm>
                <a:prstGeom prst="line">
                  <a:avLst/>
                </a:pr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/>
                <p:cNvCxnSpPr/>
                <p:nvPr/>
              </p:nvCxnSpPr>
              <p:spPr>
                <a:xfrm rot="16200000" flipH="1">
                  <a:off x="3159731" y="2314256"/>
                  <a:ext cx="329564" cy="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" name="Straight Connector 188"/>
                <p:cNvCxnSpPr/>
                <p:nvPr/>
              </p:nvCxnSpPr>
              <p:spPr>
                <a:xfrm rot="16200000" flipH="1">
                  <a:off x="3310212" y="2338070"/>
                  <a:ext cx="281937" cy="1"/>
                </a:xfrm>
                <a:prstGeom prst="line">
                  <a:avLst/>
                </a:prstGeom>
                <a:ln>
                  <a:solidFill>
                    <a:srgbClr val="00FF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Straight Connector 189"/>
                <p:cNvCxnSpPr/>
                <p:nvPr/>
              </p:nvCxnSpPr>
              <p:spPr>
                <a:xfrm rot="5400000">
                  <a:off x="3355916" y="2314256"/>
                  <a:ext cx="329565" cy="158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5" name="Rectangle 174"/>
              <p:cNvSpPr/>
              <p:nvPr/>
            </p:nvSpPr>
            <p:spPr>
              <a:xfrm>
                <a:off x="1245649" y="2479041"/>
                <a:ext cx="2366211" cy="259346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  <a:latin typeface="Arial"/>
                    <a:cs typeface="Arial"/>
                  </a:rPr>
                  <a:t>Public LAN Switch</a:t>
                </a:r>
                <a:endParaRPr lang="en-US" sz="1400" dirty="0">
                  <a:solidFill>
                    <a:schemeClr val="tx1"/>
                  </a:solidFill>
                  <a:latin typeface="Arial"/>
                  <a:cs typeface="Arial"/>
                </a:endParaRPr>
              </a:p>
            </p:txBody>
          </p:sp>
          <p:grpSp>
            <p:nvGrpSpPr>
              <p:cNvPr id="176" name="Group 175"/>
              <p:cNvGrpSpPr/>
              <p:nvPr/>
            </p:nvGrpSpPr>
            <p:grpSpPr>
              <a:xfrm>
                <a:off x="3058152" y="1562104"/>
                <a:ext cx="735255" cy="635000"/>
                <a:chOff x="4211055" y="1905000"/>
                <a:chExt cx="735255" cy="635000"/>
              </a:xfrm>
            </p:grpSpPr>
            <p:grpSp>
              <p:nvGrpSpPr>
                <p:cNvPr id="177" name="Group 176"/>
                <p:cNvGrpSpPr/>
                <p:nvPr/>
              </p:nvGrpSpPr>
              <p:grpSpPr>
                <a:xfrm>
                  <a:off x="4211055" y="1905000"/>
                  <a:ext cx="735255" cy="635000"/>
                  <a:chOff x="4211055" y="1905000"/>
                  <a:chExt cx="735255" cy="635000"/>
                </a:xfrm>
              </p:grpSpPr>
              <p:sp>
                <p:nvSpPr>
                  <p:cNvPr id="182" name="Oval 181"/>
                  <p:cNvSpPr/>
                  <p:nvPr/>
                </p:nvSpPr>
                <p:spPr>
                  <a:xfrm>
                    <a:off x="4211055" y="2133600"/>
                    <a:ext cx="735255" cy="4064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b="1" dirty="0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83" name="Rectangle 182"/>
                  <p:cNvSpPr/>
                  <p:nvPr/>
                </p:nvSpPr>
                <p:spPr>
                  <a:xfrm>
                    <a:off x="4211055" y="2111375"/>
                    <a:ext cx="735255" cy="228601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>
                      <a:latin typeface="Arial"/>
                      <a:cs typeface="Arial"/>
                    </a:endParaRPr>
                  </a:p>
                </p:txBody>
              </p:sp>
              <p:sp>
                <p:nvSpPr>
                  <p:cNvPr id="184" name="Oval 183"/>
                  <p:cNvSpPr/>
                  <p:nvPr/>
                </p:nvSpPr>
                <p:spPr>
                  <a:xfrm>
                    <a:off x="4211055" y="1905000"/>
                    <a:ext cx="735255" cy="4064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>
                      <a:latin typeface="Arial"/>
                      <a:cs typeface="Arial"/>
                    </a:endParaRPr>
                  </a:p>
                </p:txBody>
              </p:sp>
              <p:cxnSp>
                <p:nvCxnSpPr>
                  <p:cNvPr id="185" name="Straight Connector 184"/>
                  <p:cNvCxnSpPr>
                    <a:stCxn id="184" idx="2"/>
                  </p:cNvCxnSpPr>
                  <p:nvPr/>
                </p:nvCxnSpPr>
                <p:spPr>
                  <a:xfrm rot="10800000" flipV="1">
                    <a:off x="4211055" y="2108200"/>
                    <a:ext cx="1588" cy="228600"/>
                  </a:xfrm>
                  <a:prstGeom prst="line">
                    <a:avLst/>
                  </a:prstGeom>
                  <a:ln w="1270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6" name="Straight Connector 185"/>
                  <p:cNvCxnSpPr/>
                  <p:nvPr/>
                </p:nvCxnSpPr>
                <p:spPr>
                  <a:xfrm rot="10800000" flipV="1">
                    <a:off x="4944722" y="2111375"/>
                    <a:ext cx="1588" cy="228600"/>
                  </a:xfrm>
                  <a:prstGeom prst="line">
                    <a:avLst/>
                  </a:prstGeom>
                  <a:ln w="1270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8" name="Right Arrow 177"/>
                <p:cNvSpPr/>
                <p:nvPr/>
              </p:nvSpPr>
              <p:spPr>
                <a:xfrm>
                  <a:off x="4254500" y="2082800"/>
                  <a:ext cx="263525" cy="45719"/>
                </a:xfrm>
                <a:prstGeom prst="rightArrow">
                  <a:avLst/>
                </a:prstGeom>
                <a:ln w="127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79" name="Left Arrow 178"/>
                <p:cNvSpPr/>
                <p:nvPr/>
              </p:nvSpPr>
              <p:spPr>
                <a:xfrm>
                  <a:off x="4632325" y="2085340"/>
                  <a:ext cx="263525" cy="45719"/>
                </a:xfrm>
                <a:prstGeom prst="leftArrow">
                  <a:avLst/>
                </a:prstGeom>
                <a:ln w="127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80" name="Up Arrow 179"/>
                <p:cNvSpPr/>
                <p:nvPr/>
              </p:nvSpPr>
              <p:spPr>
                <a:xfrm>
                  <a:off x="4552950" y="1939925"/>
                  <a:ext cx="45719" cy="139065"/>
                </a:xfrm>
                <a:prstGeom prst="upArrow">
                  <a:avLst/>
                </a:prstGeom>
                <a:ln w="127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latin typeface="Arial"/>
                    <a:cs typeface="Arial"/>
                  </a:endParaRPr>
                </a:p>
              </p:txBody>
            </p:sp>
            <p:sp>
              <p:nvSpPr>
                <p:cNvPr id="181" name="Down Arrow 180"/>
                <p:cNvSpPr/>
                <p:nvPr/>
              </p:nvSpPr>
              <p:spPr>
                <a:xfrm>
                  <a:off x="4556125" y="2128519"/>
                  <a:ext cx="45719" cy="138431"/>
                </a:xfrm>
                <a:prstGeom prst="downArrow">
                  <a:avLst/>
                </a:prstGeom>
                <a:ln w="127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latin typeface="Arial"/>
                    <a:cs typeface="Arial"/>
                  </a:endParaRPr>
                </a:p>
              </p:txBody>
            </p:sp>
          </p:grpSp>
        </p:grpSp>
        <p:grpSp>
          <p:nvGrpSpPr>
            <p:cNvPr id="22" name="Group 21"/>
            <p:cNvGrpSpPr/>
            <p:nvPr/>
          </p:nvGrpSpPr>
          <p:grpSpPr>
            <a:xfrm>
              <a:off x="1777116" y="35654905"/>
              <a:ext cx="3908871" cy="2190821"/>
              <a:chOff x="1777116" y="35654905"/>
              <a:chExt cx="3908871" cy="2190821"/>
            </a:xfrm>
          </p:grpSpPr>
          <p:pic>
            <p:nvPicPr>
              <p:cNvPr id="276" name="Picture 1068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777116" y="35654905"/>
                <a:ext cx="528031" cy="11587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4" name="Picture 1068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453284" y="35654908"/>
                <a:ext cx="528031" cy="11587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5" name="Picture 1068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129452" y="35654910"/>
                <a:ext cx="528031" cy="11587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6" name="Picture 1068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805620" y="35654913"/>
                <a:ext cx="528031" cy="11587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7" name="Picture 1068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481788" y="35654916"/>
                <a:ext cx="528031" cy="11587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8" name="Picture 1068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5157956" y="35654918"/>
                <a:ext cx="528031" cy="11587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278" name="Straight Connector 277"/>
              <p:cNvCxnSpPr>
                <a:stCxn id="276" idx="2"/>
                <a:endCxn id="184" idx="1"/>
              </p:cNvCxnSpPr>
              <p:nvPr/>
            </p:nvCxnSpPr>
            <p:spPr>
              <a:xfrm rot="16200000" flipH="1">
                <a:off x="1931946" y="36922819"/>
                <a:ext cx="1032092" cy="81372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9" name="Straight Connector 288"/>
              <p:cNvCxnSpPr>
                <a:stCxn id="284" idx="2"/>
                <a:endCxn id="184" idx="0"/>
              </p:cNvCxnSpPr>
              <p:nvPr/>
            </p:nvCxnSpPr>
            <p:spPr>
              <a:xfrm rot="16200000" flipH="1">
                <a:off x="2375376" y="37155559"/>
                <a:ext cx="984061" cy="30021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Straight Connector 289"/>
              <p:cNvCxnSpPr>
                <a:stCxn id="285" idx="2"/>
                <a:endCxn id="208" idx="1"/>
              </p:cNvCxnSpPr>
              <p:nvPr/>
            </p:nvCxnSpPr>
            <p:spPr>
              <a:xfrm rot="16200000" flipH="1">
                <a:off x="3126093" y="37081013"/>
                <a:ext cx="714379" cy="17963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1" name="Straight Connector 290"/>
              <p:cNvCxnSpPr>
                <a:stCxn id="286" idx="2"/>
                <a:endCxn id="208" idx="7"/>
              </p:cNvCxnSpPr>
              <p:nvPr/>
            </p:nvCxnSpPr>
            <p:spPr>
              <a:xfrm rot="5400000">
                <a:off x="3626842" y="37085225"/>
                <a:ext cx="714376" cy="17121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2" name="Straight Connector 291"/>
              <p:cNvCxnSpPr>
                <a:stCxn id="287" idx="2"/>
                <a:endCxn id="198" idx="0"/>
              </p:cNvCxnSpPr>
              <p:nvPr/>
            </p:nvCxnSpPr>
            <p:spPr>
              <a:xfrm rot="5400000">
                <a:off x="4112087" y="37163982"/>
                <a:ext cx="984053" cy="283381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3" name="Straight Connector 292"/>
              <p:cNvCxnSpPr>
                <a:stCxn id="288" idx="2"/>
                <a:endCxn id="198" idx="7"/>
              </p:cNvCxnSpPr>
              <p:nvPr/>
            </p:nvCxnSpPr>
            <p:spPr>
              <a:xfrm rot="5400000">
                <a:off x="4507490" y="36931244"/>
                <a:ext cx="1032079" cy="796886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" name="TextBox 33"/>
          <p:cNvSpPr txBox="1"/>
          <p:nvPr/>
        </p:nvSpPr>
        <p:spPr>
          <a:xfrm>
            <a:off x="10818500" y="26095042"/>
            <a:ext cx="95199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FFFFFF"/>
                </a:solidFill>
                <a:latin typeface="Arial"/>
                <a:cs typeface="Arial"/>
              </a:rPr>
              <a:t>FermiGrid Architecture</a:t>
            </a:r>
          </a:p>
        </p:txBody>
      </p:sp>
      <p:graphicFrame>
        <p:nvGraphicFramePr>
          <p:cNvPr id="712" name="Table 7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8579373"/>
              </p:ext>
            </p:extLst>
          </p:nvPr>
        </p:nvGraphicFramePr>
        <p:xfrm>
          <a:off x="10818500" y="6965041"/>
          <a:ext cx="9338302" cy="841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7452"/>
                <a:gridCol w="1743075"/>
                <a:gridCol w="1314450"/>
                <a:gridCol w="2114550"/>
                <a:gridCol w="1628775"/>
              </a:tblGrid>
              <a:tr h="48885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Service</a:t>
                      </a:r>
                      <a:endParaRPr lang="en-US" sz="2400" dirty="0"/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Raw Availability</a:t>
                      </a:r>
                      <a:endParaRPr lang="en-US" sz="2400" dirty="0"/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HA Configuration</a:t>
                      </a:r>
                      <a:endParaRPr lang="en-US" sz="2400" dirty="0"/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Measured HA Availability</a:t>
                      </a:r>
                      <a:endParaRPr lang="en-US" sz="2400" dirty="0"/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Minutes of Downtime</a:t>
                      </a:r>
                      <a:endParaRPr lang="en-US" sz="2400" dirty="0"/>
                    </a:p>
                  </a:txBody>
                  <a:tcPr marL="52251" marR="52251" marT="60960" marB="60960" anchor="ctr"/>
                </a:tc>
              </a:tr>
              <a:tr h="35493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VOMS—VO</a:t>
                      </a:r>
                      <a:endParaRPr lang="en-US" sz="2400" baseline="0" dirty="0" smtClean="0"/>
                    </a:p>
                    <a:p>
                      <a:r>
                        <a:rPr lang="en-US" sz="2400" baseline="0" dirty="0" smtClean="0"/>
                        <a:t>Management Svc.</a:t>
                      </a:r>
                      <a:endParaRPr lang="en-US" sz="2400" dirty="0"/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99.813%</a:t>
                      </a:r>
                      <a:endParaRPr lang="en-US" sz="2400" dirty="0"/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Active-Active</a:t>
                      </a:r>
                      <a:endParaRPr lang="en-US" sz="2400" dirty="0"/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99.908%</a:t>
                      </a:r>
                      <a:endParaRPr lang="en-US" sz="2400" dirty="0"/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480</a:t>
                      </a:r>
                      <a:endParaRPr lang="en-US" sz="2400" dirty="0"/>
                    </a:p>
                  </a:txBody>
                  <a:tcPr marL="52251" marR="52251" marT="60960" marB="60960" anchor="ctr"/>
                </a:tc>
              </a:tr>
              <a:tr h="65445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GUMS– Grid</a:t>
                      </a:r>
                      <a:r>
                        <a:rPr lang="en-US" sz="2400" baseline="0" dirty="0" smtClean="0"/>
                        <a:t>  User Mapping System</a:t>
                      </a:r>
                      <a:endParaRPr lang="en-US" sz="2400" dirty="0"/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marL="0" marR="0" indent="0" algn="ctr" defTabSz="20377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99.668%</a:t>
                      </a:r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Active-Active</a:t>
                      </a:r>
                      <a:endParaRPr lang="en-US" sz="2400" dirty="0"/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marL="0" marR="0" indent="0" algn="ctr" defTabSz="20377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100.000%</a:t>
                      </a:r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 marL="52251" marR="52251" marT="60960" marB="60960" anchor="ctr"/>
                </a:tc>
              </a:tr>
              <a:tr h="65445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SAZ—Site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AuthoriZation</a:t>
                      </a:r>
                      <a:endParaRPr lang="en-US" sz="2400" dirty="0"/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marL="0" marR="0" indent="0" algn="ctr" defTabSz="20377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99.988%</a:t>
                      </a:r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marL="0" marR="0" indent="0" algn="ctr" defTabSz="20377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Active-Active</a:t>
                      </a:r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marL="0" marR="0" indent="0" algn="ctr" defTabSz="20377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100.000%</a:t>
                      </a:r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 marL="52251" marR="52251" marT="60960" marB="60960" anchor="ctr"/>
                </a:tc>
              </a:tr>
              <a:tr h="65445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Squid—Web Cache</a:t>
                      </a:r>
                      <a:endParaRPr lang="en-US" sz="2400" dirty="0"/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marL="0" marR="0" indent="0" algn="ctr" defTabSz="20377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99.645%</a:t>
                      </a:r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marL="0" marR="0" indent="0" algn="ctr" defTabSz="20377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Active-Active</a:t>
                      </a:r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marL="0" marR="0" indent="0" algn="ctr" defTabSz="20377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100.000%</a:t>
                      </a:r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 marL="52251" marR="52251" marT="60960" marB="60960" anchor="ctr"/>
                </a:tc>
              </a:tr>
              <a:tr h="654457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MyProxy</a:t>
                      </a:r>
                      <a:r>
                        <a:rPr lang="en-US" sz="2400" dirty="0" smtClean="0"/>
                        <a:t>—Grid Proxy service</a:t>
                      </a:r>
                      <a:endParaRPr lang="en-US" sz="2400" dirty="0"/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marL="0" marR="0" indent="0" algn="ctr" defTabSz="20377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99.715%</a:t>
                      </a:r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marL="0" marR="0" indent="0" algn="ctr" defTabSz="20377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Active-Standby</a:t>
                      </a:r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marL="0" marR="0" indent="0" algn="ctr" defTabSz="20377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99.715%</a:t>
                      </a:r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1500</a:t>
                      </a:r>
                      <a:endParaRPr lang="en-US" sz="2400" dirty="0"/>
                    </a:p>
                  </a:txBody>
                  <a:tcPr marL="52251" marR="52251" marT="60960" marB="60960" anchor="ctr"/>
                </a:tc>
              </a:tr>
              <a:tr h="65445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ReSS—Resource Selection Service</a:t>
                      </a:r>
                      <a:endParaRPr lang="en-US" sz="2400" dirty="0"/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marL="0" marR="0" indent="0" algn="ctr" defTabSz="20377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99.634%</a:t>
                      </a:r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marL="0" marR="0" indent="0" algn="ctr" defTabSz="20377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Active-Active</a:t>
                      </a:r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marL="0" marR="0" indent="0" algn="ctr" defTabSz="20377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100.000%</a:t>
                      </a:r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 marL="52251" marR="52251" marT="60960" marB="60960" anchor="ctr"/>
                </a:tc>
              </a:tr>
              <a:tr h="65445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Gratia—Fermilab</a:t>
                      </a:r>
                      <a:r>
                        <a:rPr lang="en-US" sz="2400" baseline="0" dirty="0" smtClean="0"/>
                        <a:t> and OSG Accounting</a:t>
                      </a:r>
                      <a:endParaRPr lang="en-US" sz="2400" dirty="0"/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marL="0" marR="0" indent="0" algn="ctr" defTabSz="20377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99.162%</a:t>
                      </a:r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marL="0" marR="0" indent="0" algn="ctr" defTabSz="20377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Active-Standby</a:t>
                      </a:r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marL="0" marR="0" indent="0" algn="ctr" defTabSz="20377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99.988%</a:t>
                      </a:r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60</a:t>
                      </a:r>
                      <a:endParaRPr lang="en-US" sz="2400" dirty="0"/>
                    </a:p>
                  </a:txBody>
                  <a:tcPr marL="52251" marR="52251" marT="60960" marB="60960" anchor="ctr"/>
                </a:tc>
              </a:tr>
              <a:tr h="65445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Database</a:t>
                      </a:r>
                      <a:endParaRPr lang="en-US" sz="2400" dirty="0"/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marL="0" marR="0" indent="0" algn="ctr" defTabSz="20377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99.796%</a:t>
                      </a:r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marL="0" marR="0" indent="0" algn="ctr" defTabSz="20377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Active-Active</a:t>
                      </a:r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marL="0" marR="0" indent="0" algn="ctr" defTabSz="20377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100.000%</a:t>
                      </a:r>
                    </a:p>
                  </a:txBody>
                  <a:tcPr marL="52251" marR="52251" marT="60960" marB="6096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 marL="52251" marR="52251" marT="60960" marB="60960" anchor="ctr"/>
                </a:tc>
              </a:tr>
            </a:tbl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11901754" y="17375192"/>
            <a:ext cx="733830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54380" indent="-571500">
              <a:buFont typeface="Arial" pitchFamily="34" charset="0"/>
              <a:buChar char="•"/>
            </a:pPr>
            <a:r>
              <a:rPr lang="en-US" sz="3600" b="1" dirty="0" smtClean="0"/>
              <a:t>Energy Frontier:</a:t>
            </a:r>
          </a:p>
          <a:p>
            <a:pPr marL="754380" indent="-571500">
              <a:buFont typeface="Arial" pitchFamily="34" charset="0"/>
              <a:buChar char="•"/>
            </a:pPr>
            <a:r>
              <a:rPr lang="en-US" sz="3600" dirty="0" smtClean="0"/>
              <a:t>CDF, D0, CMS</a:t>
            </a:r>
          </a:p>
          <a:p>
            <a:pPr marL="754380" indent="-571500">
              <a:buFont typeface="Arial" pitchFamily="34" charset="0"/>
              <a:buChar char="•"/>
            </a:pPr>
            <a:r>
              <a:rPr lang="en-US" sz="3600" b="1" dirty="0" smtClean="0"/>
              <a:t>Intensity Frontier:</a:t>
            </a:r>
          </a:p>
          <a:p>
            <a:pPr marL="754380" indent="-571500">
              <a:buFont typeface="Arial" pitchFamily="34" charset="0"/>
              <a:buChar char="•"/>
            </a:pPr>
            <a:r>
              <a:rPr lang="en-US" sz="3600" dirty="0" err="1" smtClean="0"/>
              <a:t>MINOS,MiniBooNE</a:t>
            </a:r>
            <a:r>
              <a:rPr lang="en-US" sz="3600" dirty="0" smtClean="0"/>
              <a:t>, NOvA,MINERvA,Mu2e, g-2, </a:t>
            </a:r>
            <a:r>
              <a:rPr lang="en-US" sz="3600" dirty="0" err="1" smtClean="0"/>
              <a:t>LBNE,ArgoNeuT,MicroBooNE</a:t>
            </a:r>
            <a:endParaRPr lang="en-US" sz="3600" dirty="0" smtClean="0"/>
          </a:p>
          <a:p>
            <a:pPr marL="754380" indent="-571500">
              <a:buFont typeface="Arial" pitchFamily="34" charset="0"/>
              <a:buChar char="•"/>
            </a:pPr>
            <a:r>
              <a:rPr lang="en-US" sz="3600" b="1" dirty="0" smtClean="0"/>
              <a:t>Cosmic Frontier:</a:t>
            </a:r>
          </a:p>
          <a:p>
            <a:pPr marL="754380" indent="-571500">
              <a:buFont typeface="Arial" pitchFamily="34" charset="0"/>
              <a:buChar char="•"/>
            </a:pPr>
            <a:r>
              <a:rPr lang="en-US" sz="3600" dirty="0" err="1" smtClean="0"/>
              <a:t>DES,LSST,Holometer,COUPP</a:t>
            </a:r>
            <a:r>
              <a:rPr lang="en-US" sz="3600" dirty="0" smtClean="0"/>
              <a:t>, </a:t>
            </a:r>
            <a:r>
              <a:rPr lang="en-US" sz="3600" dirty="0" err="1" smtClean="0"/>
              <a:t>Auger,CDMS</a:t>
            </a:r>
            <a:endParaRPr lang="en-US" sz="3600" dirty="0" smtClean="0"/>
          </a:p>
          <a:p>
            <a:pPr marL="754380" indent="-571500">
              <a:buFont typeface="Arial" pitchFamily="34" charset="0"/>
              <a:buChar char="•"/>
            </a:pPr>
            <a:r>
              <a:rPr lang="en-US" sz="3600" b="1" dirty="0" smtClean="0"/>
              <a:t>Accelerator Design:</a:t>
            </a:r>
          </a:p>
          <a:p>
            <a:pPr marL="754380" indent="-571500">
              <a:buFont typeface="Arial" pitchFamily="34" charset="0"/>
              <a:buChar char="•"/>
            </a:pPr>
            <a:r>
              <a:rPr lang="en-US" sz="3600" dirty="0" err="1" smtClean="0"/>
              <a:t>Muon</a:t>
            </a:r>
            <a:r>
              <a:rPr lang="en-US" sz="3600" dirty="0" smtClean="0"/>
              <a:t> Collider, Project X</a:t>
            </a:r>
          </a:p>
          <a:p>
            <a:pPr marL="754380" indent="-571500">
              <a:buFont typeface="Arial" pitchFamily="34" charset="0"/>
              <a:buChar char="•"/>
            </a:pPr>
            <a:r>
              <a:rPr lang="en-US" sz="3600" b="1" dirty="0" smtClean="0"/>
              <a:t>Open Science Grid:</a:t>
            </a:r>
            <a:endParaRPr lang="en-US" sz="3600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11724502" y="27420367"/>
            <a:ext cx="8178748" cy="11594382"/>
            <a:chOff x="11851017" y="26990821"/>
            <a:chExt cx="8178748" cy="11594382"/>
          </a:xfrm>
        </p:grpSpPr>
        <p:sp>
          <p:nvSpPr>
            <p:cNvPr id="434" name="Freeform 31"/>
            <p:cNvSpPr>
              <a:spLocks/>
            </p:cNvSpPr>
            <p:nvPr/>
          </p:nvSpPr>
          <p:spPr bwMode="auto">
            <a:xfrm>
              <a:off x="17513420" y="27185662"/>
              <a:ext cx="2078239" cy="1586896"/>
            </a:xfrm>
            <a:custGeom>
              <a:avLst/>
              <a:gdLst/>
              <a:ahLst/>
              <a:cxnLst>
                <a:cxn ang="0">
                  <a:pos x="1966" y="7112"/>
                </a:cxn>
                <a:cxn ang="0">
                  <a:pos x="1965" y="7112"/>
                </a:cxn>
                <a:cxn ang="0">
                  <a:pos x="1935" y="6493"/>
                </a:cxn>
                <a:cxn ang="0">
                  <a:pos x="5307" y="1900"/>
                </a:cxn>
                <a:cxn ang="0">
                  <a:pos x="7012" y="2529"/>
                </a:cxn>
                <a:cxn ang="0">
                  <a:pos x="7012" y="2530"/>
                </a:cxn>
                <a:cxn ang="0">
                  <a:pos x="9364" y="602"/>
                </a:cxn>
                <a:cxn ang="0">
                  <a:pos x="11232" y="1645"/>
                </a:cxn>
                <a:cxn ang="0">
                  <a:pos x="11232" y="1645"/>
                </a:cxn>
                <a:cxn ang="0">
                  <a:pos x="13182" y="0"/>
                </a:cxn>
                <a:cxn ang="0">
                  <a:pos x="14915" y="1170"/>
                </a:cxn>
                <a:cxn ang="0">
                  <a:pos x="14915" y="1170"/>
                </a:cxn>
                <a:cxn ang="0">
                  <a:pos x="16765" y="5"/>
                </a:cxn>
                <a:cxn ang="0">
                  <a:pos x="19152" y="2716"/>
                </a:cxn>
                <a:cxn ang="0">
                  <a:pos x="19152" y="2717"/>
                </a:cxn>
                <a:cxn ang="0">
                  <a:pos x="21116" y="6224"/>
                </a:cxn>
                <a:cxn ang="0">
                  <a:pos x="20900" y="7657"/>
                </a:cxn>
                <a:cxn ang="0">
                  <a:pos x="20900" y="7656"/>
                </a:cxn>
                <a:cxn ang="0">
                  <a:pos x="21600" y="10464"/>
                </a:cxn>
                <a:cxn ang="0">
                  <a:pos x="18696" y="15025"/>
                </a:cxn>
                <a:cxn ang="0">
                  <a:pos x="18695" y="15025"/>
                </a:cxn>
                <a:cxn ang="0">
                  <a:pos x="15807" y="18926"/>
                </a:cxn>
                <a:cxn ang="0">
                  <a:pos x="14277" y="18329"/>
                </a:cxn>
                <a:cxn ang="0">
                  <a:pos x="14278" y="18329"/>
                </a:cxn>
                <a:cxn ang="0">
                  <a:pos x="11051" y="21600"/>
                </a:cxn>
                <a:cxn ang="0">
                  <a:pos x="8248" y="19553"/>
                </a:cxn>
                <a:cxn ang="0">
                  <a:pos x="8248" y="19554"/>
                </a:cxn>
                <a:cxn ang="0">
                  <a:pos x="6262" y="20307"/>
                </a:cxn>
                <a:cxn ang="0">
                  <a:pos x="2917" y="17657"/>
                </a:cxn>
                <a:cxn ang="0">
                  <a:pos x="2916" y="17657"/>
                </a:cxn>
                <a:cxn ang="0">
                  <a:pos x="2663" y="17678"/>
                </a:cxn>
                <a:cxn ang="0">
                  <a:pos x="486" y="14720"/>
                </a:cxn>
                <a:cxn ang="0">
                  <a:pos x="1073" y="12698"/>
                </a:cxn>
                <a:cxn ang="0">
                  <a:pos x="1074" y="12698"/>
                </a:cxn>
                <a:cxn ang="0">
                  <a:pos x="0" y="10135"/>
                </a:cxn>
                <a:cxn ang="0">
                  <a:pos x="1947" y="7179"/>
                </a:cxn>
                <a:cxn ang="0">
                  <a:pos x="1966" y="7112"/>
                </a:cxn>
                <a:cxn ang="0">
                  <a:pos x="1966" y="7112"/>
                </a:cxn>
              </a:cxnLst>
              <a:rect l="0" t="0" r="r" b="b"/>
              <a:pathLst>
                <a:path w="21600" h="21600">
                  <a:moveTo>
                    <a:pt x="1966" y="7112"/>
                  </a:moveTo>
                  <a:lnTo>
                    <a:pt x="1965" y="7112"/>
                  </a:lnTo>
                  <a:cubicBezTo>
                    <a:pt x="1945" y="6907"/>
                    <a:pt x="1935" y="6700"/>
                    <a:pt x="1935" y="6493"/>
                  </a:cubicBezTo>
                  <a:cubicBezTo>
                    <a:pt x="1935" y="3956"/>
                    <a:pt x="3444" y="1900"/>
                    <a:pt x="5307" y="1900"/>
                  </a:cubicBezTo>
                  <a:cubicBezTo>
                    <a:pt x="5906" y="1899"/>
                    <a:pt x="6494" y="2117"/>
                    <a:pt x="7012" y="2529"/>
                  </a:cubicBezTo>
                  <a:lnTo>
                    <a:pt x="7012" y="2530"/>
                  </a:lnTo>
                  <a:cubicBezTo>
                    <a:pt x="7474" y="1343"/>
                    <a:pt x="8378" y="601"/>
                    <a:pt x="9364" y="602"/>
                  </a:cubicBezTo>
                  <a:cubicBezTo>
                    <a:pt x="10062" y="602"/>
                    <a:pt x="10733" y="976"/>
                    <a:pt x="11232" y="1645"/>
                  </a:cubicBezTo>
                  <a:cubicBezTo>
                    <a:pt x="11600" y="637"/>
                    <a:pt x="12356" y="0"/>
                    <a:pt x="13182" y="0"/>
                  </a:cubicBezTo>
                  <a:cubicBezTo>
                    <a:pt x="13862" y="0"/>
                    <a:pt x="14503" y="433"/>
                    <a:pt x="14915" y="1170"/>
                  </a:cubicBezTo>
                  <a:cubicBezTo>
                    <a:pt x="15376" y="431"/>
                    <a:pt x="16052" y="4"/>
                    <a:pt x="16765" y="5"/>
                  </a:cubicBezTo>
                  <a:cubicBezTo>
                    <a:pt x="17939" y="5"/>
                    <a:pt x="18944" y="1147"/>
                    <a:pt x="19152" y="2716"/>
                  </a:cubicBezTo>
                  <a:lnTo>
                    <a:pt x="19152" y="2717"/>
                  </a:lnTo>
                  <a:cubicBezTo>
                    <a:pt x="20311" y="3148"/>
                    <a:pt x="21116" y="4585"/>
                    <a:pt x="21116" y="6224"/>
                  </a:cubicBezTo>
                  <a:cubicBezTo>
                    <a:pt x="21116" y="6717"/>
                    <a:pt x="21042" y="7204"/>
                    <a:pt x="20900" y="7657"/>
                  </a:cubicBezTo>
                  <a:lnTo>
                    <a:pt x="20900" y="7656"/>
                  </a:lnTo>
                  <a:cubicBezTo>
                    <a:pt x="21354" y="8461"/>
                    <a:pt x="21600" y="9448"/>
                    <a:pt x="21600" y="10464"/>
                  </a:cubicBezTo>
                  <a:cubicBezTo>
                    <a:pt x="21600" y="12756"/>
                    <a:pt x="20362" y="14700"/>
                    <a:pt x="18696" y="15025"/>
                  </a:cubicBezTo>
                  <a:lnTo>
                    <a:pt x="18695" y="15025"/>
                  </a:lnTo>
                  <a:cubicBezTo>
                    <a:pt x="18683" y="17184"/>
                    <a:pt x="17393" y="18925"/>
                    <a:pt x="15807" y="18926"/>
                  </a:cubicBezTo>
                  <a:cubicBezTo>
                    <a:pt x="15266" y="18926"/>
                    <a:pt x="14736" y="18719"/>
                    <a:pt x="14277" y="18329"/>
                  </a:cubicBezTo>
                  <a:lnTo>
                    <a:pt x="14278" y="18329"/>
                  </a:lnTo>
                  <a:cubicBezTo>
                    <a:pt x="13847" y="20271"/>
                    <a:pt x="12536" y="21600"/>
                    <a:pt x="11051" y="21600"/>
                  </a:cubicBezTo>
                  <a:cubicBezTo>
                    <a:pt x="9925" y="21600"/>
                    <a:pt x="8873" y="20832"/>
                    <a:pt x="8248" y="19553"/>
                  </a:cubicBezTo>
                  <a:lnTo>
                    <a:pt x="8248" y="19554"/>
                  </a:lnTo>
                  <a:cubicBezTo>
                    <a:pt x="7648" y="20047"/>
                    <a:pt x="6961" y="20307"/>
                    <a:pt x="6262" y="20307"/>
                  </a:cubicBezTo>
                  <a:cubicBezTo>
                    <a:pt x="4880" y="20307"/>
                    <a:pt x="3604" y="19296"/>
                    <a:pt x="2917" y="17657"/>
                  </a:cubicBezTo>
                  <a:lnTo>
                    <a:pt x="2916" y="17657"/>
                  </a:lnTo>
                  <a:cubicBezTo>
                    <a:pt x="2832" y="17671"/>
                    <a:pt x="2747" y="17677"/>
                    <a:pt x="2663" y="17678"/>
                  </a:cubicBezTo>
                  <a:cubicBezTo>
                    <a:pt x="1461" y="17678"/>
                    <a:pt x="486" y="16353"/>
                    <a:pt x="486" y="14720"/>
                  </a:cubicBezTo>
                  <a:cubicBezTo>
                    <a:pt x="485" y="13969"/>
                    <a:pt x="696" y="13246"/>
                    <a:pt x="1073" y="12698"/>
                  </a:cubicBezTo>
                  <a:lnTo>
                    <a:pt x="1074" y="12698"/>
                  </a:lnTo>
                  <a:cubicBezTo>
                    <a:pt x="408" y="12165"/>
                    <a:pt x="0" y="11189"/>
                    <a:pt x="0" y="10135"/>
                  </a:cubicBezTo>
                  <a:cubicBezTo>
                    <a:pt x="0" y="8611"/>
                    <a:pt x="841" y="7335"/>
                    <a:pt x="1947" y="7179"/>
                  </a:cubicBezTo>
                  <a:lnTo>
                    <a:pt x="1966" y="7112"/>
                  </a:lnTo>
                  <a:close/>
                  <a:moveTo>
                    <a:pt x="1966" y="7112"/>
                  </a:moveTo>
                </a:path>
              </a:pathLst>
            </a:custGeom>
            <a:solidFill>
              <a:schemeClr val="tx2"/>
            </a:solidFill>
            <a:ln w="9525" cap="flat">
              <a:solidFill>
                <a:srgbClr val="4A7EBB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dist="23000" dir="5400000" algn="ctr" rotWithShape="0">
                <a:srgbClr val="000054">
                  <a:alpha val="34998"/>
                </a:srgbClr>
              </a:outerShdw>
            </a:effectLst>
          </p:spPr>
          <p:txBody>
            <a:bodyPr lIns="0" tIns="0" rIns="0" bIns="0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endParaRPr>
            </a:p>
          </p:txBody>
        </p:sp>
        <p:grpSp>
          <p:nvGrpSpPr>
            <p:cNvPr id="397" name="Group 396"/>
            <p:cNvGrpSpPr/>
            <p:nvPr/>
          </p:nvGrpSpPr>
          <p:grpSpPr>
            <a:xfrm>
              <a:off x="11851017" y="26990821"/>
              <a:ext cx="8178748" cy="11594382"/>
              <a:chOff x="1696434" y="604551"/>
              <a:chExt cx="6304566" cy="5336920"/>
            </a:xfrm>
          </p:grpSpPr>
          <p:sp>
            <p:nvSpPr>
              <p:cNvPr id="406" name="Line 38"/>
              <p:cNvSpPr>
                <a:spLocks noChangeShapeType="1"/>
              </p:cNvSpPr>
              <p:nvPr/>
            </p:nvSpPr>
            <p:spPr bwMode="auto">
              <a:xfrm>
                <a:off x="2729176" y="1295400"/>
                <a:ext cx="1524040" cy="838200"/>
              </a:xfrm>
              <a:prstGeom prst="line">
                <a:avLst/>
              </a:prstGeom>
              <a:noFill/>
              <a:ln w="38100" cap="flat" cmpd="sng" algn="ctr">
                <a:solidFill>
                  <a:srgbClr val="254061"/>
                </a:solidFill>
                <a:prstDash val="solid"/>
                <a:round/>
                <a:headEnd type="none" w="med" len="med"/>
                <a:tailEnd type="arrow" w="med" len="med"/>
              </a:ln>
              <a:effectLst>
                <a:outerShdw dist="19999" dir="5400000" algn="ctr" rotWithShape="0">
                  <a:srgbClr val="000054">
                    <a:alpha val="37999"/>
                  </a:srgbClr>
                </a:outerShdw>
              </a:effec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2" name="Freeform 31"/>
              <p:cNvSpPr>
                <a:spLocks/>
              </p:cNvSpPr>
              <p:nvPr/>
            </p:nvSpPr>
            <p:spPr bwMode="auto">
              <a:xfrm>
                <a:off x="3764889" y="762000"/>
                <a:ext cx="2026310" cy="990600"/>
              </a:xfrm>
              <a:custGeom>
                <a:avLst/>
                <a:gdLst/>
                <a:ahLst/>
                <a:cxnLst>
                  <a:cxn ang="0">
                    <a:pos x="1966" y="7112"/>
                  </a:cxn>
                  <a:cxn ang="0">
                    <a:pos x="1965" y="7112"/>
                  </a:cxn>
                  <a:cxn ang="0">
                    <a:pos x="1935" y="6493"/>
                  </a:cxn>
                  <a:cxn ang="0">
                    <a:pos x="5307" y="1900"/>
                  </a:cxn>
                  <a:cxn ang="0">
                    <a:pos x="7012" y="2529"/>
                  </a:cxn>
                  <a:cxn ang="0">
                    <a:pos x="7012" y="2530"/>
                  </a:cxn>
                  <a:cxn ang="0">
                    <a:pos x="9364" y="602"/>
                  </a:cxn>
                  <a:cxn ang="0">
                    <a:pos x="11232" y="1645"/>
                  </a:cxn>
                  <a:cxn ang="0">
                    <a:pos x="11232" y="1645"/>
                  </a:cxn>
                  <a:cxn ang="0">
                    <a:pos x="13182" y="0"/>
                  </a:cxn>
                  <a:cxn ang="0">
                    <a:pos x="14915" y="1170"/>
                  </a:cxn>
                  <a:cxn ang="0">
                    <a:pos x="14915" y="1170"/>
                  </a:cxn>
                  <a:cxn ang="0">
                    <a:pos x="16765" y="5"/>
                  </a:cxn>
                  <a:cxn ang="0">
                    <a:pos x="19152" y="2716"/>
                  </a:cxn>
                  <a:cxn ang="0">
                    <a:pos x="19152" y="2717"/>
                  </a:cxn>
                  <a:cxn ang="0">
                    <a:pos x="21116" y="6224"/>
                  </a:cxn>
                  <a:cxn ang="0">
                    <a:pos x="20900" y="7657"/>
                  </a:cxn>
                  <a:cxn ang="0">
                    <a:pos x="20900" y="7656"/>
                  </a:cxn>
                  <a:cxn ang="0">
                    <a:pos x="21600" y="10464"/>
                  </a:cxn>
                  <a:cxn ang="0">
                    <a:pos x="18696" y="15025"/>
                  </a:cxn>
                  <a:cxn ang="0">
                    <a:pos x="18695" y="15025"/>
                  </a:cxn>
                  <a:cxn ang="0">
                    <a:pos x="15807" y="18926"/>
                  </a:cxn>
                  <a:cxn ang="0">
                    <a:pos x="14277" y="18329"/>
                  </a:cxn>
                  <a:cxn ang="0">
                    <a:pos x="14278" y="18329"/>
                  </a:cxn>
                  <a:cxn ang="0">
                    <a:pos x="11051" y="21600"/>
                  </a:cxn>
                  <a:cxn ang="0">
                    <a:pos x="8248" y="19553"/>
                  </a:cxn>
                  <a:cxn ang="0">
                    <a:pos x="8248" y="19554"/>
                  </a:cxn>
                  <a:cxn ang="0">
                    <a:pos x="6262" y="20307"/>
                  </a:cxn>
                  <a:cxn ang="0">
                    <a:pos x="2917" y="17657"/>
                  </a:cxn>
                  <a:cxn ang="0">
                    <a:pos x="2916" y="17657"/>
                  </a:cxn>
                  <a:cxn ang="0">
                    <a:pos x="2663" y="17678"/>
                  </a:cxn>
                  <a:cxn ang="0">
                    <a:pos x="486" y="14720"/>
                  </a:cxn>
                  <a:cxn ang="0">
                    <a:pos x="1073" y="12698"/>
                  </a:cxn>
                  <a:cxn ang="0">
                    <a:pos x="1074" y="12698"/>
                  </a:cxn>
                  <a:cxn ang="0">
                    <a:pos x="0" y="10135"/>
                  </a:cxn>
                  <a:cxn ang="0">
                    <a:pos x="1947" y="7179"/>
                  </a:cxn>
                  <a:cxn ang="0">
                    <a:pos x="1966" y="7112"/>
                  </a:cxn>
                  <a:cxn ang="0">
                    <a:pos x="1966" y="7112"/>
                  </a:cxn>
                </a:cxnLst>
                <a:rect l="0" t="0" r="r" b="b"/>
                <a:pathLst>
                  <a:path w="21600" h="21600">
                    <a:moveTo>
                      <a:pt x="1966" y="7112"/>
                    </a:moveTo>
                    <a:lnTo>
                      <a:pt x="1965" y="7112"/>
                    </a:lnTo>
                    <a:cubicBezTo>
                      <a:pt x="1945" y="6907"/>
                      <a:pt x="1935" y="6700"/>
                      <a:pt x="1935" y="6493"/>
                    </a:cubicBezTo>
                    <a:cubicBezTo>
                      <a:pt x="1935" y="3956"/>
                      <a:pt x="3444" y="1900"/>
                      <a:pt x="5307" y="1900"/>
                    </a:cubicBezTo>
                    <a:cubicBezTo>
                      <a:pt x="5906" y="1899"/>
                      <a:pt x="6494" y="2117"/>
                      <a:pt x="7012" y="2529"/>
                    </a:cubicBezTo>
                    <a:lnTo>
                      <a:pt x="7012" y="2530"/>
                    </a:lnTo>
                    <a:cubicBezTo>
                      <a:pt x="7474" y="1343"/>
                      <a:pt x="8378" y="601"/>
                      <a:pt x="9364" y="602"/>
                    </a:cubicBezTo>
                    <a:cubicBezTo>
                      <a:pt x="10062" y="602"/>
                      <a:pt x="10733" y="976"/>
                      <a:pt x="11232" y="1645"/>
                    </a:cubicBezTo>
                    <a:cubicBezTo>
                      <a:pt x="11600" y="637"/>
                      <a:pt x="12356" y="0"/>
                      <a:pt x="13182" y="0"/>
                    </a:cubicBezTo>
                    <a:cubicBezTo>
                      <a:pt x="13862" y="0"/>
                      <a:pt x="14503" y="433"/>
                      <a:pt x="14915" y="1170"/>
                    </a:cubicBezTo>
                    <a:cubicBezTo>
                      <a:pt x="15376" y="431"/>
                      <a:pt x="16052" y="4"/>
                      <a:pt x="16765" y="5"/>
                    </a:cubicBezTo>
                    <a:cubicBezTo>
                      <a:pt x="17939" y="5"/>
                      <a:pt x="18944" y="1147"/>
                      <a:pt x="19152" y="2716"/>
                    </a:cubicBezTo>
                    <a:lnTo>
                      <a:pt x="19152" y="2717"/>
                    </a:lnTo>
                    <a:cubicBezTo>
                      <a:pt x="20311" y="3148"/>
                      <a:pt x="21116" y="4585"/>
                      <a:pt x="21116" y="6224"/>
                    </a:cubicBezTo>
                    <a:cubicBezTo>
                      <a:pt x="21116" y="6717"/>
                      <a:pt x="21042" y="7204"/>
                      <a:pt x="20900" y="7657"/>
                    </a:cubicBezTo>
                    <a:lnTo>
                      <a:pt x="20900" y="7656"/>
                    </a:lnTo>
                    <a:cubicBezTo>
                      <a:pt x="21354" y="8461"/>
                      <a:pt x="21600" y="9448"/>
                      <a:pt x="21600" y="10464"/>
                    </a:cubicBezTo>
                    <a:cubicBezTo>
                      <a:pt x="21600" y="12756"/>
                      <a:pt x="20362" y="14700"/>
                      <a:pt x="18696" y="15025"/>
                    </a:cubicBezTo>
                    <a:lnTo>
                      <a:pt x="18695" y="15025"/>
                    </a:lnTo>
                    <a:cubicBezTo>
                      <a:pt x="18683" y="17184"/>
                      <a:pt x="17393" y="18925"/>
                      <a:pt x="15807" y="18926"/>
                    </a:cubicBezTo>
                    <a:cubicBezTo>
                      <a:pt x="15266" y="18926"/>
                      <a:pt x="14736" y="18719"/>
                      <a:pt x="14277" y="18329"/>
                    </a:cubicBezTo>
                    <a:lnTo>
                      <a:pt x="14278" y="18329"/>
                    </a:lnTo>
                    <a:cubicBezTo>
                      <a:pt x="13847" y="20271"/>
                      <a:pt x="12536" y="21600"/>
                      <a:pt x="11051" y="21600"/>
                    </a:cubicBezTo>
                    <a:cubicBezTo>
                      <a:pt x="9925" y="21600"/>
                      <a:pt x="8873" y="20832"/>
                      <a:pt x="8248" y="19553"/>
                    </a:cubicBezTo>
                    <a:lnTo>
                      <a:pt x="8248" y="19554"/>
                    </a:lnTo>
                    <a:cubicBezTo>
                      <a:pt x="7648" y="20047"/>
                      <a:pt x="6961" y="20307"/>
                      <a:pt x="6262" y="20307"/>
                    </a:cubicBezTo>
                    <a:cubicBezTo>
                      <a:pt x="4880" y="20307"/>
                      <a:pt x="3604" y="19296"/>
                      <a:pt x="2917" y="17657"/>
                    </a:cubicBezTo>
                    <a:lnTo>
                      <a:pt x="2916" y="17657"/>
                    </a:lnTo>
                    <a:cubicBezTo>
                      <a:pt x="2832" y="17671"/>
                      <a:pt x="2747" y="17677"/>
                      <a:pt x="2663" y="17678"/>
                    </a:cubicBezTo>
                    <a:cubicBezTo>
                      <a:pt x="1461" y="17678"/>
                      <a:pt x="486" y="16353"/>
                      <a:pt x="486" y="14720"/>
                    </a:cubicBezTo>
                    <a:cubicBezTo>
                      <a:pt x="485" y="13969"/>
                      <a:pt x="696" y="13246"/>
                      <a:pt x="1073" y="12698"/>
                    </a:cubicBezTo>
                    <a:lnTo>
                      <a:pt x="1074" y="12698"/>
                    </a:lnTo>
                    <a:cubicBezTo>
                      <a:pt x="408" y="12165"/>
                      <a:pt x="0" y="11189"/>
                      <a:pt x="0" y="10135"/>
                    </a:cubicBezTo>
                    <a:cubicBezTo>
                      <a:pt x="0" y="8611"/>
                      <a:pt x="841" y="7335"/>
                      <a:pt x="1947" y="7179"/>
                    </a:cubicBezTo>
                    <a:lnTo>
                      <a:pt x="1966" y="7112"/>
                    </a:lnTo>
                    <a:close/>
                    <a:moveTo>
                      <a:pt x="1966" y="7112"/>
                    </a:moveTo>
                  </a:path>
                </a:pathLst>
              </a:custGeom>
              <a:solidFill>
                <a:schemeClr val="accent6"/>
              </a:solidFill>
              <a:ln w="9525" cap="flat">
                <a:solidFill>
                  <a:srgbClr val="4A7EBB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dist="23000" dir="5400000" algn="ctr" rotWithShape="0">
                  <a:srgbClr val="000054">
                    <a:alpha val="34998"/>
                  </a:srgbClr>
                </a:outerShdw>
              </a:effec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399" name="Freeform 31"/>
              <p:cNvSpPr>
                <a:spLocks/>
              </p:cNvSpPr>
              <p:nvPr/>
            </p:nvSpPr>
            <p:spPr bwMode="auto">
              <a:xfrm>
                <a:off x="1795424" y="1659502"/>
                <a:ext cx="6205576" cy="4281969"/>
              </a:xfrm>
              <a:custGeom>
                <a:avLst/>
                <a:gdLst/>
                <a:ahLst/>
                <a:cxnLst>
                  <a:cxn ang="0">
                    <a:pos x="1966" y="7112"/>
                  </a:cxn>
                  <a:cxn ang="0">
                    <a:pos x="1965" y="7112"/>
                  </a:cxn>
                  <a:cxn ang="0">
                    <a:pos x="1935" y="6493"/>
                  </a:cxn>
                  <a:cxn ang="0">
                    <a:pos x="5307" y="1900"/>
                  </a:cxn>
                  <a:cxn ang="0">
                    <a:pos x="7012" y="2529"/>
                  </a:cxn>
                  <a:cxn ang="0">
                    <a:pos x="7012" y="2530"/>
                  </a:cxn>
                  <a:cxn ang="0">
                    <a:pos x="9364" y="602"/>
                  </a:cxn>
                  <a:cxn ang="0">
                    <a:pos x="11232" y="1645"/>
                  </a:cxn>
                  <a:cxn ang="0">
                    <a:pos x="11232" y="1645"/>
                  </a:cxn>
                  <a:cxn ang="0">
                    <a:pos x="13182" y="0"/>
                  </a:cxn>
                  <a:cxn ang="0">
                    <a:pos x="14915" y="1170"/>
                  </a:cxn>
                  <a:cxn ang="0">
                    <a:pos x="14915" y="1170"/>
                  </a:cxn>
                  <a:cxn ang="0">
                    <a:pos x="16765" y="5"/>
                  </a:cxn>
                  <a:cxn ang="0">
                    <a:pos x="19152" y="2716"/>
                  </a:cxn>
                  <a:cxn ang="0">
                    <a:pos x="19152" y="2717"/>
                  </a:cxn>
                  <a:cxn ang="0">
                    <a:pos x="21116" y="6224"/>
                  </a:cxn>
                  <a:cxn ang="0">
                    <a:pos x="20900" y="7657"/>
                  </a:cxn>
                  <a:cxn ang="0">
                    <a:pos x="20900" y="7656"/>
                  </a:cxn>
                  <a:cxn ang="0">
                    <a:pos x="21600" y="10464"/>
                  </a:cxn>
                  <a:cxn ang="0">
                    <a:pos x="18696" y="15025"/>
                  </a:cxn>
                  <a:cxn ang="0">
                    <a:pos x="18695" y="15025"/>
                  </a:cxn>
                  <a:cxn ang="0">
                    <a:pos x="15807" y="18926"/>
                  </a:cxn>
                  <a:cxn ang="0">
                    <a:pos x="14277" y="18329"/>
                  </a:cxn>
                  <a:cxn ang="0">
                    <a:pos x="14278" y="18329"/>
                  </a:cxn>
                  <a:cxn ang="0">
                    <a:pos x="11051" y="21600"/>
                  </a:cxn>
                  <a:cxn ang="0">
                    <a:pos x="8248" y="19553"/>
                  </a:cxn>
                  <a:cxn ang="0">
                    <a:pos x="8248" y="19554"/>
                  </a:cxn>
                  <a:cxn ang="0">
                    <a:pos x="6262" y="20307"/>
                  </a:cxn>
                  <a:cxn ang="0">
                    <a:pos x="2917" y="17657"/>
                  </a:cxn>
                  <a:cxn ang="0">
                    <a:pos x="2916" y="17657"/>
                  </a:cxn>
                  <a:cxn ang="0">
                    <a:pos x="2663" y="17678"/>
                  </a:cxn>
                  <a:cxn ang="0">
                    <a:pos x="486" y="14720"/>
                  </a:cxn>
                  <a:cxn ang="0">
                    <a:pos x="1073" y="12698"/>
                  </a:cxn>
                  <a:cxn ang="0">
                    <a:pos x="1074" y="12698"/>
                  </a:cxn>
                  <a:cxn ang="0">
                    <a:pos x="0" y="10135"/>
                  </a:cxn>
                  <a:cxn ang="0">
                    <a:pos x="1947" y="7179"/>
                  </a:cxn>
                  <a:cxn ang="0">
                    <a:pos x="1966" y="7112"/>
                  </a:cxn>
                  <a:cxn ang="0">
                    <a:pos x="1966" y="7112"/>
                  </a:cxn>
                </a:cxnLst>
                <a:rect l="0" t="0" r="r" b="b"/>
                <a:pathLst>
                  <a:path w="21600" h="21600">
                    <a:moveTo>
                      <a:pt x="1966" y="7112"/>
                    </a:moveTo>
                    <a:lnTo>
                      <a:pt x="1965" y="7112"/>
                    </a:lnTo>
                    <a:cubicBezTo>
                      <a:pt x="1945" y="6907"/>
                      <a:pt x="1935" y="6700"/>
                      <a:pt x="1935" y="6493"/>
                    </a:cubicBezTo>
                    <a:cubicBezTo>
                      <a:pt x="1935" y="3956"/>
                      <a:pt x="3444" y="1900"/>
                      <a:pt x="5307" y="1900"/>
                    </a:cubicBezTo>
                    <a:cubicBezTo>
                      <a:pt x="5906" y="1899"/>
                      <a:pt x="6494" y="2117"/>
                      <a:pt x="7012" y="2529"/>
                    </a:cubicBezTo>
                    <a:lnTo>
                      <a:pt x="7012" y="2530"/>
                    </a:lnTo>
                    <a:cubicBezTo>
                      <a:pt x="7474" y="1343"/>
                      <a:pt x="8378" y="601"/>
                      <a:pt x="9364" y="602"/>
                    </a:cubicBezTo>
                    <a:cubicBezTo>
                      <a:pt x="10062" y="602"/>
                      <a:pt x="10733" y="976"/>
                      <a:pt x="11232" y="1645"/>
                    </a:cubicBezTo>
                    <a:cubicBezTo>
                      <a:pt x="11600" y="637"/>
                      <a:pt x="12356" y="0"/>
                      <a:pt x="13182" y="0"/>
                    </a:cubicBezTo>
                    <a:cubicBezTo>
                      <a:pt x="13862" y="0"/>
                      <a:pt x="14503" y="433"/>
                      <a:pt x="14915" y="1170"/>
                    </a:cubicBezTo>
                    <a:cubicBezTo>
                      <a:pt x="15376" y="431"/>
                      <a:pt x="16052" y="4"/>
                      <a:pt x="16765" y="5"/>
                    </a:cubicBezTo>
                    <a:cubicBezTo>
                      <a:pt x="17939" y="5"/>
                      <a:pt x="18944" y="1147"/>
                      <a:pt x="19152" y="2716"/>
                    </a:cubicBezTo>
                    <a:lnTo>
                      <a:pt x="19152" y="2717"/>
                    </a:lnTo>
                    <a:cubicBezTo>
                      <a:pt x="20311" y="3148"/>
                      <a:pt x="21116" y="4585"/>
                      <a:pt x="21116" y="6224"/>
                    </a:cubicBezTo>
                    <a:cubicBezTo>
                      <a:pt x="21116" y="6717"/>
                      <a:pt x="21042" y="7204"/>
                      <a:pt x="20900" y="7657"/>
                    </a:cubicBezTo>
                    <a:lnTo>
                      <a:pt x="20900" y="7656"/>
                    </a:lnTo>
                    <a:cubicBezTo>
                      <a:pt x="21354" y="8461"/>
                      <a:pt x="21600" y="9448"/>
                      <a:pt x="21600" y="10464"/>
                    </a:cubicBezTo>
                    <a:cubicBezTo>
                      <a:pt x="21600" y="12756"/>
                      <a:pt x="20362" y="14700"/>
                      <a:pt x="18696" y="15025"/>
                    </a:cubicBezTo>
                    <a:lnTo>
                      <a:pt x="18695" y="15025"/>
                    </a:lnTo>
                    <a:cubicBezTo>
                      <a:pt x="18683" y="17184"/>
                      <a:pt x="17393" y="18925"/>
                      <a:pt x="15807" y="18926"/>
                    </a:cubicBezTo>
                    <a:cubicBezTo>
                      <a:pt x="15266" y="18926"/>
                      <a:pt x="14736" y="18719"/>
                      <a:pt x="14277" y="18329"/>
                    </a:cubicBezTo>
                    <a:lnTo>
                      <a:pt x="14278" y="18329"/>
                    </a:lnTo>
                    <a:cubicBezTo>
                      <a:pt x="13847" y="20271"/>
                      <a:pt x="12536" y="21600"/>
                      <a:pt x="11051" y="21600"/>
                    </a:cubicBezTo>
                    <a:cubicBezTo>
                      <a:pt x="9925" y="21600"/>
                      <a:pt x="8873" y="20832"/>
                      <a:pt x="8248" y="19553"/>
                    </a:cubicBezTo>
                    <a:lnTo>
                      <a:pt x="8248" y="19554"/>
                    </a:lnTo>
                    <a:cubicBezTo>
                      <a:pt x="7648" y="20047"/>
                      <a:pt x="6961" y="20307"/>
                      <a:pt x="6262" y="20307"/>
                    </a:cubicBezTo>
                    <a:cubicBezTo>
                      <a:pt x="4880" y="20307"/>
                      <a:pt x="3604" y="19296"/>
                      <a:pt x="2917" y="17657"/>
                    </a:cubicBezTo>
                    <a:lnTo>
                      <a:pt x="2916" y="17657"/>
                    </a:lnTo>
                    <a:cubicBezTo>
                      <a:pt x="2832" y="17671"/>
                      <a:pt x="2747" y="17677"/>
                      <a:pt x="2663" y="17678"/>
                    </a:cubicBezTo>
                    <a:cubicBezTo>
                      <a:pt x="1461" y="17678"/>
                      <a:pt x="486" y="16353"/>
                      <a:pt x="486" y="14720"/>
                    </a:cubicBezTo>
                    <a:cubicBezTo>
                      <a:pt x="485" y="13969"/>
                      <a:pt x="696" y="13246"/>
                      <a:pt x="1073" y="12698"/>
                    </a:cubicBezTo>
                    <a:lnTo>
                      <a:pt x="1074" y="12698"/>
                    </a:lnTo>
                    <a:cubicBezTo>
                      <a:pt x="408" y="12165"/>
                      <a:pt x="0" y="11189"/>
                      <a:pt x="0" y="10135"/>
                    </a:cubicBezTo>
                    <a:cubicBezTo>
                      <a:pt x="0" y="8611"/>
                      <a:pt x="841" y="7335"/>
                      <a:pt x="1947" y="7179"/>
                    </a:cubicBezTo>
                    <a:lnTo>
                      <a:pt x="1966" y="7112"/>
                    </a:lnTo>
                    <a:close/>
                    <a:moveTo>
                      <a:pt x="1966" y="7112"/>
                    </a:moveTo>
                  </a:path>
                </a:pathLst>
              </a:custGeom>
              <a:solidFill>
                <a:srgbClr val="F2E2AB">
                  <a:alpha val="79000"/>
                </a:srgbClr>
              </a:solidFill>
              <a:ln w="9525" cap="flat">
                <a:solidFill>
                  <a:srgbClr val="4A7EBB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dist="23000" dir="5400000" algn="ctr" rotWithShape="0">
                  <a:srgbClr val="000054">
                    <a:alpha val="34998"/>
                  </a:srgbClr>
                </a:outerShdw>
              </a:effec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400" name="AutoShape 28"/>
              <p:cNvSpPr>
                <a:spLocks/>
              </p:cNvSpPr>
              <p:nvPr/>
            </p:nvSpPr>
            <p:spPr bwMode="auto">
              <a:xfrm>
                <a:off x="4071371" y="774516"/>
                <a:ext cx="1719829" cy="760202"/>
              </a:xfrm>
              <a:custGeom>
                <a:avLst/>
                <a:gdLst>
                  <a:gd name="T0" fmla="*/ 10800 w 21600"/>
                  <a:gd name="T1" fmla="*/ 10800 h 21600"/>
                </a:gdLst>
                <a:ahLst/>
                <a:cxnLst>
                  <a:cxn ang="0">
                    <a:pos x="T0" y="T1"/>
                  </a:cxn>
                </a:cxnLst>
                <a:rect l="0" t="0" r="r" b="b"/>
                <a:pathLst>
                  <a:path w="21600" h="21600">
                    <a:moveTo>
                      <a:pt x="1380" y="14010"/>
                    </a:moveTo>
                    <a:lnTo>
                      <a:pt x="1380" y="14010"/>
                    </a:lnTo>
                    <a:cubicBezTo>
                      <a:pt x="1319" y="14017"/>
                      <a:pt x="1258" y="14020"/>
                      <a:pt x="1197" y="14021"/>
                    </a:cubicBezTo>
                    <a:cubicBezTo>
                      <a:pt x="776" y="14021"/>
                      <a:pt x="363" y="13855"/>
                      <a:pt x="0" y="13541"/>
                    </a:cubicBezTo>
                    <a:moveTo>
                      <a:pt x="2598" y="19137"/>
                    </a:moveTo>
                    <a:lnTo>
                      <a:pt x="2598" y="19136"/>
                    </a:lnTo>
                    <a:cubicBezTo>
                      <a:pt x="2404" y="19250"/>
                      <a:pt x="2202" y="19325"/>
                      <a:pt x="1994" y="19361"/>
                    </a:cubicBezTo>
                    <a:moveTo>
                      <a:pt x="7802" y="21600"/>
                    </a:moveTo>
                    <a:lnTo>
                      <a:pt x="7802" y="21600"/>
                    </a:lnTo>
                    <a:cubicBezTo>
                      <a:pt x="7656" y="21279"/>
                      <a:pt x="7534" y="20936"/>
                      <a:pt x="7438" y="20577"/>
                    </a:cubicBezTo>
                    <a:moveTo>
                      <a:pt x="14532" y="19050"/>
                    </a:moveTo>
                    <a:lnTo>
                      <a:pt x="14531" y="19049"/>
                    </a:lnTo>
                    <a:cubicBezTo>
                      <a:pt x="14510" y="19430"/>
                      <a:pt x="14461" y="19806"/>
                      <a:pt x="14386" y="20172"/>
                    </a:cubicBezTo>
                    <a:moveTo>
                      <a:pt x="17421" y="12116"/>
                    </a:moveTo>
                    <a:lnTo>
                      <a:pt x="17420" y="12116"/>
                    </a:lnTo>
                    <a:cubicBezTo>
                      <a:pt x="18505" y="12890"/>
                      <a:pt x="19193" y="14504"/>
                      <a:pt x="19193" y="16273"/>
                    </a:cubicBezTo>
                    <a:cubicBezTo>
                      <a:pt x="19193" y="16286"/>
                      <a:pt x="19192" y="16298"/>
                      <a:pt x="19192" y="16310"/>
                    </a:cubicBezTo>
                    <a:moveTo>
                      <a:pt x="21600" y="7649"/>
                    </a:moveTo>
                    <a:lnTo>
                      <a:pt x="21600" y="7649"/>
                    </a:lnTo>
                    <a:cubicBezTo>
                      <a:pt x="21423" y="8256"/>
                      <a:pt x="21153" y="8794"/>
                      <a:pt x="20811" y="9222"/>
                    </a:cubicBezTo>
                    <a:moveTo>
                      <a:pt x="19707" y="1814"/>
                    </a:moveTo>
                    <a:lnTo>
                      <a:pt x="19707" y="1813"/>
                    </a:lnTo>
                    <a:cubicBezTo>
                      <a:pt x="19735" y="2040"/>
                      <a:pt x="19749" y="2270"/>
                      <a:pt x="19749" y="2501"/>
                    </a:cubicBezTo>
                    <a:cubicBezTo>
                      <a:pt x="19749" y="2519"/>
                      <a:pt x="19748" y="2538"/>
                      <a:pt x="19748" y="2557"/>
                    </a:cubicBezTo>
                    <a:moveTo>
                      <a:pt x="14668" y="947"/>
                    </a:moveTo>
                    <a:lnTo>
                      <a:pt x="14668" y="947"/>
                    </a:lnTo>
                    <a:cubicBezTo>
                      <a:pt x="14771" y="605"/>
                      <a:pt x="14907" y="286"/>
                      <a:pt x="15073" y="0"/>
                    </a:cubicBezTo>
                    <a:moveTo>
                      <a:pt x="10888" y="1399"/>
                    </a:moveTo>
                    <a:lnTo>
                      <a:pt x="10888" y="1398"/>
                    </a:lnTo>
                    <a:cubicBezTo>
                      <a:pt x="10930" y="1116"/>
                      <a:pt x="10996" y="841"/>
                      <a:pt x="11084" y="582"/>
                    </a:cubicBezTo>
                    <a:moveTo>
                      <a:pt x="6452" y="1676"/>
                    </a:moveTo>
                    <a:lnTo>
                      <a:pt x="6452" y="1676"/>
                    </a:lnTo>
                    <a:cubicBezTo>
                      <a:pt x="6709" y="1897"/>
                      <a:pt x="6947" y="2163"/>
                      <a:pt x="7160" y="2469"/>
                    </a:cubicBezTo>
                    <a:moveTo>
                      <a:pt x="1072" y="7905"/>
                    </a:moveTo>
                    <a:lnTo>
                      <a:pt x="1072" y="7904"/>
                    </a:lnTo>
                    <a:cubicBezTo>
                      <a:pt x="1016" y="7631"/>
                      <a:pt x="974" y="7353"/>
                      <a:pt x="948" y="7070"/>
                    </a:cubicBezTo>
                  </a:path>
                </a:pathLst>
              </a:custGeom>
              <a:solidFill>
                <a:srgbClr val="D28E11"/>
              </a:solidFill>
              <a:ln w="9525" cap="flat">
                <a:solidFill>
                  <a:srgbClr val="4A7EBB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1" name="Rectangle 33"/>
              <p:cNvSpPr>
                <a:spLocks/>
              </p:cNvSpPr>
              <p:nvPr/>
            </p:nvSpPr>
            <p:spPr bwMode="auto">
              <a:xfrm>
                <a:off x="6693413" y="830262"/>
                <a:ext cx="1191522" cy="599504"/>
              </a:xfrm>
              <a:prstGeom prst="rect">
                <a:avLst/>
              </a:prstGeom>
              <a:noFill/>
              <a:ln w="9525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38100" tIns="38100" rIns="78740" bIns="38100"/>
              <a:lstStyle/>
              <a:p>
                <a:pPr marL="1588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kern="0" dirty="0" smtClean="0">
                    <a:solidFill>
                      <a:schemeClr val="bg1"/>
                    </a:solidFill>
                    <a:latin typeface="Calibri Bold" charset="0"/>
                    <a:ea typeface="Calibri Bold" charset="0"/>
                    <a:cs typeface="Calibri Bold" charset="0"/>
                    <a:sym typeface="Calibri Bold" charset="0"/>
                  </a:rPr>
                  <a:t>XSEDE</a:t>
                </a:r>
              </a:p>
              <a:p>
                <a:pPr marL="1588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 Bold" charset="0"/>
                    <a:ea typeface="Calibri Bold" charset="0"/>
                    <a:cs typeface="Calibri Bold" charset="0"/>
                    <a:sym typeface="Calibri Bold" charset="0"/>
                  </a:rPr>
                  <a:t> WLCG NDGF</a:t>
                </a: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 Bold" charset="0"/>
                  <a:ea typeface="Calibri Bold" charset="0"/>
                  <a:cs typeface="Calibri Bold" charset="0"/>
                  <a:sym typeface="Calibri Bold" charset="0"/>
                </a:endParaRPr>
              </a:p>
            </p:txBody>
          </p:sp>
          <p:sp>
            <p:nvSpPr>
              <p:cNvPr id="402" name="Oval 34"/>
              <p:cNvSpPr>
                <a:spLocks/>
              </p:cNvSpPr>
              <p:nvPr/>
            </p:nvSpPr>
            <p:spPr bwMode="auto">
              <a:xfrm>
                <a:off x="1696434" y="604551"/>
                <a:ext cx="1579460" cy="1050925"/>
              </a:xfrm>
              <a:prstGeom prst="ellipse">
                <a:avLst/>
              </a:prstGeom>
              <a:solidFill>
                <a:srgbClr val="C00000"/>
              </a:solidFill>
              <a:ln w="9525" cap="flat">
                <a:solidFill>
                  <a:srgbClr val="4A7EBB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23000" dir="5400000" algn="ctr" rotWithShape="0">
                  <a:srgbClr val="000054">
                    <a:alpha val="34998"/>
                  </a:srgbClr>
                </a:outerShdw>
              </a:effec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3" name="Rectangle 35"/>
              <p:cNvSpPr>
                <a:spLocks/>
              </p:cNvSpPr>
              <p:nvPr/>
            </p:nvSpPr>
            <p:spPr bwMode="auto">
              <a:xfrm>
                <a:off x="1730735" y="806170"/>
                <a:ext cx="1548286" cy="640874"/>
              </a:xfrm>
              <a:prstGeom prst="rect">
                <a:avLst/>
              </a:prstGeom>
              <a:noFill/>
              <a:ln w="9525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38100" tIns="38100" rIns="78740" bIns="38100"/>
              <a:lstStyle/>
              <a:p>
                <a:pPr marL="1588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 pitchFamily="34" charset="0"/>
                    <a:ea typeface="Calibri Bold" charset="0"/>
                    <a:cs typeface="Arial" pitchFamily="34" charset="0"/>
                    <a:sym typeface="Calibri Bold" charset="0"/>
                  </a:rPr>
                  <a:t>User Login</a:t>
                </a: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  <a:p>
                <a:pPr marL="1588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 pitchFamily="34" charset="0"/>
                    <a:ea typeface="Calibri Bold" charset="0"/>
                    <a:cs typeface="Arial" pitchFamily="34" charset="0"/>
                    <a:sym typeface="Calibri Bold" charset="0"/>
                  </a:rPr>
                  <a:t> &amp; Job</a:t>
                </a: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endParaRPr>
              </a:p>
              <a:p>
                <a:pPr marL="1588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 pitchFamily="34" charset="0"/>
                    <a:ea typeface="Calibri Bold" charset="0"/>
                    <a:cs typeface="Arial" pitchFamily="34" charset="0"/>
                    <a:sym typeface="Calibri Bold" charset="0"/>
                  </a:rPr>
                  <a:t>Submission</a:t>
                </a:r>
              </a:p>
            </p:txBody>
          </p:sp>
          <p:sp>
            <p:nvSpPr>
              <p:cNvPr id="404" name="Line 36"/>
              <p:cNvSpPr>
                <a:spLocks noChangeShapeType="1"/>
              </p:cNvSpPr>
              <p:nvPr/>
            </p:nvSpPr>
            <p:spPr bwMode="auto">
              <a:xfrm rot="10800000" flipH="1">
                <a:off x="4712160" y="1447799"/>
                <a:ext cx="1672980" cy="682625"/>
              </a:xfrm>
              <a:prstGeom prst="line">
                <a:avLst/>
              </a:prstGeom>
              <a:noFill/>
              <a:ln w="38100" cap="flat" cmpd="sng" algn="ctr">
                <a:solidFill>
                  <a:srgbClr val="254061"/>
                </a:solidFill>
                <a:prstDash val="solid"/>
                <a:round/>
                <a:headEnd type="triangle" w="med" len="med"/>
                <a:tailEnd type="arrow" w="med" len="med"/>
              </a:ln>
              <a:effectLst>
                <a:outerShdw dist="19999" dir="5400000" algn="ctr" rotWithShape="0">
                  <a:srgbClr val="000054">
                    <a:alpha val="37999"/>
                  </a:srgbClr>
                </a:outerShdw>
              </a:effec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5" name="Line 37"/>
              <p:cNvSpPr>
                <a:spLocks noChangeShapeType="1"/>
              </p:cNvSpPr>
              <p:nvPr/>
            </p:nvSpPr>
            <p:spPr bwMode="auto">
              <a:xfrm>
                <a:off x="2433027" y="1603375"/>
                <a:ext cx="538773" cy="2876008"/>
              </a:xfrm>
              <a:prstGeom prst="line">
                <a:avLst/>
              </a:prstGeom>
              <a:noFill/>
              <a:ln w="38100" cap="flat" cmpd="sng" algn="ctr">
                <a:solidFill>
                  <a:srgbClr val="254061"/>
                </a:solidFill>
                <a:prstDash val="solid"/>
                <a:round/>
                <a:headEnd type="none" w="med" len="med"/>
                <a:tailEnd type="arrow" w="med" len="med"/>
              </a:ln>
              <a:effectLst>
                <a:outerShdw dist="19999" dir="5400000" algn="ctr" rotWithShape="0">
                  <a:srgbClr val="000054">
                    <a:alpha val="37999"/>
                  </a:srgbClr>
                </a:outerShdw>
              </a:effec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7" name="Line 39"/>
              <p:cNvSpPr>
                <a:spLocks noChangeShapeType="1"/>
              </p:cNvSpPr>
              <p:nvPr/>
            </p:nvSpPr>
            <p:spPr bwMode="auto">
              <a:xfrm>
                <a:off x="2971800" y="1143000"/>
                <a:ext cx="1371600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254061"/>
                </a:solidFill>
                <a:prstDash val="solid"/>
                <a:round/>
                <a:headEnd type="none" w="med" len="med"/>
                <a:tailEnd type="arrow" w="med" len="med"/>
              </a:ln>
              <a:effectLst>
                <a:outerShdw dist="19999" dir="5400000" algn="ctr" rotWithShape="0">
                  <a:srgbClr val="000054">
                    <a:alpha val="37999"/>
                  </a:srgbClr>
                </a:outerShdw>
              </a:effec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8" name="Line 40"/>
              <p:cNvSpPr>
                <a:spLocks noChangeShapeType="1"/>
              </p:cNvSpPr>
              <p:nvPr/>
            </p:nvSpPr>
            <p:spPr bwMode="auto">
              <a:xfrm flipH="1">
                <a:off x="4525119" y="1752600"/>
                <a:ext cx="109107" cy="379413"/>
              </a:xfrm>
              <a:prstGeom prst="line">
                <a:avLst/>
              </a:prstGeom>
              <a:noFill/>
              <a:ln w="38100" cap="flat" cmpd="sng" algn="ctr">
                <a:solidFill>
                  <a:srgbClr val="254061"/>
                </a:solidFill>
                <a:prstDash val="solid"/>
                <a:round/>
                <a:headEnd type="arrow" w="med" len="med"/>
                <a:tailEnd type="arrow" w="med" len="med"/>
              </a:ln>
              <a:effectLst>
                <a:outerShdw dist="19999" dir="5400000" algn="ctr" rotWithShape="0">
                  <a:srgbClr val="000054">
                    <a:alpha val="37999"/>
                  </a:srgbClr>
                </a:outerShdw>
              </a:effectLst>
            </p:spPr>
            <p:txBody>
              <a:bodyPr lIns="0" tIns="0" rIns="0" bIns="0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409" name="Group 58"/>
              <p:cNvGrpSpPr/>
              <p:nvPr/>
            </p:nvGrpSpPr>
            <p:grpSpPr>
              <a:xfrm>
                <a:off x="2500570" y="2342608"/>
                <a:ext cx="5281589" cy="3586163"/>
                <a:chOff x="2500570" y="2130425"/>
                <a:chExt cx="5281589" cy="3586163"/>
              </a:xfrm>
            </p:grpSpPr>
            <p:sp>
              <p:nvSpPr>
                <p:cNvPr id="411" name="Rectangle 7"/>
                <p:cNvSpPr>
                  <a:spLocks/>
                </p:cNvSpPr>
                <p:nvPr/>
              </p:nvSpPr>
              <p:spPr bwMode="auto">
                <a:xfrm>
                  <a:off x="3963995" y="2130425"/>
                  <a:ext cx="1238283" cy="1450975"/>
                </a:xfrm>
                <a:prstGeom prst="rect">
                  <a:avLst/>
                </a:prstGeom>
                <a:solidFill>
                  <a:srgbClr val="211F2E"/>
                </a:solidFill>
                <a:ln w="9525" cap="flat">
                  <a:solidFill>
                    <a:srgbClr val="4A7EBB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>
                  <a:outerShdw dist="23000" dir="5400000" algn="ctr" rotWithShape="0">
                    <a:srgbClr val="000054">
                      <a:alpha val="34998"/>
                    </a:srgbClr>
                  </a:outerShdw>
                </a:effec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2" name="AutoShape 5"/>
                <p:cNvSpPr>
                  <a:spLocks/>
                </p:cNvSpPr>
                <p:nvPr/>
              </p:nvSpPr>
              <p:spPr bwMode="auto">
                <a:xfrm>
                  <a:off x="2500570" y="4191001"/>
                  <a:ext cx="4788603" cy="121265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376092"/>
                </a:solidFill>
                <a:ln w="9525" cap="flat">
                  <a:solidFill>
                    <a:srgbClr val="4A7EBB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dist="23000" dir="5400000" algn="ctr" rotWithShape="0">
                    <a:srgbClr val="000054">
                      <a:alpha val="34998"/>
                    </a:srgbClr>
                  </a:outerShdw>
                </a:effec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3" name="AutoShape 15"/>
                <p:cNvSpPr>
                  <a:spLocks/>
                </p:cNvSpPr>
                <p:nvPr/>
              </p:nvSpPr>
              <p:spPr bwMode="auto">
                <a:xfrm>
                  <a:off x="3796004" y="4267201"/>
                  <a:ext cx="1122248" cy="1060250"/>
                </a:xfrm>
                <a:prstGeom prst="roundRect">
                  <a:avLst>
                    <a:gd name="adj" fmla="val 16667"/>
                  </a:avLst>
                </a:prstGeom>
                <a:gradFill rotWithShape="0">
                  <a:gsLst>
                    <a:gs pos="0">
                      <a:srgbClr val="9BC1FF"/>
                    </a:gs>
                    <a:gs pos="100000">
                      <a:srgbClr val="3F80CD"/>
                    </a:gs>
                  </a:gsLst>
                  <a:lin ang="5400000" scaled="1"/>
                </a:gradFill>
                <a:ln w="9525" cap="flat">
                  <a:solidFill>
                    <a:srgbClr val="4A7EBB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dist="23000" dir="5400000" algn="ctr" rotWithShape="0">
                    <a:srgbClr val="000054">
                      <a:alpha val="34998"/>
                    </a:srgbClr>
                  </a:outerShdw>
                </a:effec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4" name="AutoShape 15"/>
                <p:cNvSpPr>
                  <a:spLocks/>
                </p:cNvSpPr>
                <p:nvPr/>
              </p:nvSpPr>
              <p:spPr bwMode="auto">
                <a:xfrm>
                  <a:off x="4939034" y="4267201"/>
                  <a:ext cx="1122248" cy="1060250"/>
                </a:xfrm>
                <a:prstGeom prst="roundRect">
                  <a:avLst>
                    <a:gd name="adj" fmla="val 16667"/>
                  </a:avLst>
                </a:prstGeom>
                <a:gradFill rotWithShape="0">
                  <a:gsLst>
                    <a:gs pos="0">
                      <a:srgbClr val="9BC1FF"/>
                    </a:gs>
                    <a:gs pos="100000">
                      <a:srgbClr val="3F80CD"/>
                    </a:gs>
                  </a:gsLst>
                  <a:lin ang="5400000" scaled="1"/>
                </a:gradFill>
                <a:ln w="9525" cap="flat">
                  <a:solidFill>
                    <a:srgbClr val="4A7EBB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dist="23000" dir="5400000" algn="ctr" rotWithShape="0">
                    <a:srgbClr val="000054">
                      <a:alpha val="34998"/>
                    </a:srgbClr>
                  </a:outerShdw>
                </a:effec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5" name="Rectangle 6"/>
                <p:cNvSpPr>
                  <a:spLocks/>
                </p:cNvSpPr>
                <p:nvPr/>
              </p:nvSpPr>
              <p:spPr bwMode="auto">
                <a:xfrm>
                  <a:off x="5202278" y="2133600"/>
                  <a:ext cx="1196718" cy="1143000"/>
                </a:xfrm>
                <a:prstGeom prst="rect">
                  <a:avLst/>
                </a:prstGeom>
                <a:gradFill rotWithShape="0">
                  <a:gsLst>
                    <a:gs pos="0">
                      <a:srgbClr val="9BC1FF"/>
                    </a:gs>
                    <a:gs pos="100000">
                      <a:srgbClr val="3F80CD"/>
                    </a:gs>
                  </a:gsLst>
                  <a:lin ang="5400000" scaled="1"/>
                </a:gradFill>
                <a:ln w="9525" cap="flat">
                  <a:solidFill>
                    <a:srgbClr val="4A7EBB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>
                  <a:outerShdw dist="23000" dir="5400000" algn="ctr" rotWithShape="0">
                    <a:srgbClr val="000054">
                      <a:alpha val="34998"/>
                    </a:srgbClr>
                  </a:outerShdw>
                </a:effec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6" name="Rectangle 9"/>
                <p:cNvSpPr>
                  <a:spLocks/>
                </p:cNvSpPr>
                <p:nvPr/>
              </p:nvSpPr>
              <p:spPr bwMode="auto">
                <a:xfrm>
                  <a:off x="6366090" y="2133600"/>
                  <a:ext cx="1416069" cy="1143000"/>
                </a:xfrm>
                <a:prstGeom prst="rect">
                  <a:avLst/>
                </a:prstGeom>
                <a:gradFill rotWithShape="0">
                  <a:gsLst>
                    <a:gs pos="0">
                      <a:srgbClr val="9BC1FF"/>
                    </a:gs>
                    <a:gs pos="100000">
                      <a:srgbClr val="3F80CD"/>
                    </a:gs>
                  </a:gsLst>
                  <a:lin ang="5400000" scaled="1"/>
                </a:gradFill>
                <a:ln w="9525" cap="flat">
                  <a:solidFill>
                    <a:srgbClr val="4A7EBB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>
                  <a:outerShdw dist="23000" dir="5400000" algn="ctr" rotWithShape="0">
                    <a:srgbClr val="000054">
                      <a:alpha val="34998"/>
                    </a:srgbClr>
                  </a:outerShdw>
                </a:effec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7" name="AutoShape 14"/>
                <p:cNvSpPr>
                  <a:spLocks/>
                </p:cNvSpPr>
                <p:nvPr/>
              </p:nvSpPr>
              <p:spPr bwMode="auto">
                <a:xfrm>
                  <a:off x="6082065" y="4267201"/>
                  <a:ext cx="1122248" cy="1060250"/>
                </a:xfrm>
                <a:prstGeom prst="roundRect">
                  <a:avLst>
                    <a:gd name="adj" fmla="val 16667"/>
                  </a:avLst>
                </a:prstGeom>
                <a:gradFill rotWithShape="0">
                  <a:gsLst>
                    <a:gs pos="0">
                      <a:srgbClr val="9BC1FF"/>
                    </a:gs>
                    <a:gs pos="100000">
                      <a:srgbClr val="3F80CD"/>
                    </a:gs>
                  </a:gsLst>
                  <a:lin ang="5400000" scaled="1"/>
                </a:gradFill>
                <a:ln w="9525" cap="flat">
                  <a:solidFill>
                    <a:srgbClr val="4A7EBB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dist="23000" dir="5400000" algn="ctr" rotWithShape="0">
                    <a:srgbClr val="000054">
                      <a:alpha val="34998"/>
                    </a:srgbClr>
                  </a:outerShdw>
                </a:effec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8" name="AutoShape 15"/>
                <p:cNvSpPr>
                  <a:spLocks/>
                </p:cNvSpPr>
                <p:nvPr/>
              </p:nvSpPr>
              <p:spPr bwMode="auto">
                <a:xfrm>
                  <a:off x="2652974" y="4267200"/>
                  <a:ext cx="1143030" cy="1049889"/>
                </a:xfrm>
                <a:prstGeom prst="roundRect">
                  <a:avLst>
                    <a:gd name="adj" fmla="val 16667"/>
                  </a:avLst>
                </a:prstGeom>
                <a:gradFill rotWithShape="0">
                  <a:gsLst>
                    <a:gs pos="0">
                      <a:srgbClr val="9BC1FF"/>
                    </a:gs>
                    <a:gs pos="100000">
                      <a:srgbClr val="3F80CD"/>
                    </a:gs>
                  </a:gsLst>
                  <a:lin ang="5400000" scaled="1"/>
                </a:gradFill>
                <a:ln w="9525" cap="flat">
                  <a:solidFill>
                    <a:srgbClr val="4A7EBB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dist="23000" dir="5400000" algn="ctr" rotWithShape="0">
                    <a:srgbClr val="000054">
                      <a:alpha val="34998"/>
                    </a:srgbClr>
                  </a:outerShdw>
                </a:effec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9" name="Rectangle 16"/>
                <p:cNvSpPr>
                  <a:spLocks/>
                </p:cNvSpPr>
                <p:nvPr/>
              </p:nvSpPr>
              <p:spPr bwMode="auto">
                <a:xfrm>
                  <a:off x="2652974" y="4294188"/>
                  <a:ext cx="1143030" cy="1422400"/>
                </a:xfrm>
                <a:prstGeom prst="rect">
                  <a:avLst/>
                </a:prstGeom>
                <a:noFill/>
                <a:ln w="9525" cap="flat">
                  <a:noFill/>
                  <a:miter lim="800000"/>
                  <a:headEnd type="none" w="med" len="med"/>
                  <a:tailEnd type="none" w="med" len="med"/>
                </a:ln>
              </p:spPr>
              <p:txBody>
                <a:bodyPr lIns="38100" tIns="38100" rIns="78740" bIns="38100"/>
                <a:lstStyle/>
                <a:p>
                  <a:pPr marL="1588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Calibri Bold" charset="0"/>
                      <a:cs typeface="Arial" pitchFamily="34" charset="0"/>
                      <a:sym typeface="Calibri Bold" charset="0"/>
                    </a:rPr>
                    <a:t>GP Grid Cluster</a:t>
                  </a:r>
                </a:p>
                <a:p>
                  <a:pPr marL="1588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2400" b="1" kern="0" dirty="0" smtClean="0">
                      <a:solidFill>
                        <a:srgbClr val="000000"/>
                      </a:solidFill>
                      <a:latin typeface="Arial" pitchFamily="34" charset="0"/>
                      <a:ea typeface="Calibri Bold" charset="0"/>
                      <a:cs typeface="Arial" pitchFamily="34" charset="0"/>
                      <a:sym typeface="Calibri Bold" charset="0"/>
                    </a:rPr>
                    <a:t>4738</a:t>
                  </a:r>
                  <a:r>
                    <a:rPr kumimoji="0" lang="en-US" sz="2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Calibri Bold" charset="0"/>
                      <a:cs typeface="Arial" pitchFamily="34" charset="0"/>
                      <a:sym typeface="Calibri Bold" charset="0"/>
                    </a:rPr>
                    <a:t> slots</a:t>
                  </a:r>
                  <a:endParaRPr kumimoji="0" lang="en-US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20" name="Rectangle 17"/>
                <p:cNvSpPr>
                  <a:spLocks/>
                </p:cNvSpPr>
                <p:nvPr/>
              </p:nvSpPr>
              <p:spPr bwMode="auto">
                <a:xfrm>
                  <a:off x="6082065" y="4267200"/>
                  <a:ext cx="1122248" cy="1447800"/>
                </a:xfrm>
                <a:prstGeom prst="rect">
                  <a:avLst/>
                </a:prstGeom>
                <a:noFill/>
                <a:ln w="9525" cap="flat">
                  <a:noFill/>
                  <a:miter lim="800000"/>
                  <a:headEnd type="none" w="med" len="med"/>
                  <a:tailEnd type="none" w="med" len="med"/>
                </a:ln>
              </p:spPr>
              <p:txBody>
                <a:bodyPr lIns="38100" tIns="38100" rIns="78740" bIns="38100"/>
                <a:lstStyle/>
                <a:p>
                  <a:pPr marL="1588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Calibri Bold" charset="0"/>
                      <a:cs typeface="Calibri Bold" charset="0"/>
                      <a:sym typeface="Calibri Bold" charset="0"/>
                    </a:rPr>
                    <a:t>CMS</a:t>
                  </a:r>
                </a:p>
                <a:p>
                  <a:pPr marL="1588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Calibri Bold" charset="0"/>
                      <a:cs typeface="Calibri Bold" charset="0"/>
                      <a:sym typeface="Calibri Bold" charset="0"/>
                    </a:rPr>
                    <a:t>T1 Grid Cluster</a:t>
                  </a:r>
                  <a:endParaRPr kumimoji="0" lang="en-US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Times New Roman" pitchFamily="18" charset="0"/>
                  </a:endParaRPr>
                </a:p>
                <a:p>
                  <a:pPr marL="1588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2400" b="1" kern="0" dirty="0" smtClean="0">
                      <a:solidFill>
                        <a:srgbClr val="000000"/>
                      </a:solidFill>
                      <a:latin typeface="Arial"/>
                      <a:ea typeface="Calibri Bold" charset="0"/>
                      <a:cs typeface="Calibri Bold" charset="0"/>
                      <a:sym typeface="Calibri Bold" charset="0"/>
                    </a:rPr>
                    <a:t>7560</a:t>
                  </a:r>
                  <a:r>
                    <a:rPr kumimoji="0" lang="en-US" sz="2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Calibri Bold" charset="0"/>
                      <a:cs typeface="Calibri Bold" charset="0"/>
                      <a:sym typeface="Calibri Bold" charset="0"/>
                    </a:rPr>
                    <a:t> slots</a:t>
                  </a:r>
                  <a:endParaRPr kumimoji="0" 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Calibri Bold" charset="0"/>
                    <a:cs typeface="Calibri Bold" charset="0"/>
                    <a:sym typeface="Calibri Bold" charset="0"/>
                  </a:endParaRPr>
                </a:p>
              </p:txBody>
            </p:sp>
            <p:sp>
              <p:nvSpPr>
                <p:cNvPr id="421" name="Rectangle 20"/>
                <p:cNvSpPr>
                  <a:spLocks/>
                </p:cNvSpPr>
                <p:nvPr/>
              </p:nvSpPr>
              <p:spPr bwMode="auto">
                <a:xfrm>
                  <a:off x="4974538" y="4273550"/>
                  <a:ext cx="1225295" cy="1422400"/>
                </a:xfrm>
                <a:prstGeom prst="rect">
                  <a:avLst/>
                </a:prstGeom>
                <a:noFill/>
                <a:ln w="9525" cap="flat">
                  <a:noFill/>
                  <a:miter lim="800000"/>
                  <a:headEnd type="none" w="med" len="med"/>
                  <a:tailEnd type="none" w="med" len="med"/>
                </a:ln>
              </p:spPr>
              <p:txBody>
                <a:bodyPr lIns="38100" tIns="38100" rIns="78740" bIns="38100"/>
                <a:lstStyle/>
                <a:p>
                  <a:pPr marL="1588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Calibri Bold" charset="0"/>
                      <a:cs typeface="Calibri Bold" charset="0"/>
                      <a:sym typeface="Calibri Bold" charset="0"/>
                    </a:rPr>
                    <a:t>CDF Grid Clusters</a:t>
                  </a:r>
                  <a:endParaRPr kumimoji="0" lang="en-US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Times New Roman" pitchFamily="18" charset="0"/>
                  </a:endParaRPr>
                </a:p>
                <a:p>
                  <a:pPr marL="1588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2400" b="1" kern="0" dirty="0" smtClean="0">
                      <a:solidFill>
                        <a:srgbClr val="000000"/>
                      </a:solidFill>
                      <a:latin typeface="Arial"/>
                      <a:ea typeface="Calibri Bold" charset="0"/>
                      <a:cs typeface="Calibri Bold" charset="0"/>
                      <a:sym typeface="Calibri Bold" charset="0"/>
                    </a:rPr>
                    <a:t>5520</a:t>
                  </a:r>
                  <a:r>
                    <a:rPr kumimoji="0" lang="en-US" sz="2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Calibri Bold" charset="0"/>
                      <a:cs typeface="Calibri Bold" charset="0"/>
                      <a:sym typeface="Calibri Bold" charset="0"/>
                    </a:rPr>
                    <a:t> slots</a:t>
                  </a:r>
                  <a:endParaRPr kumimoji="0" lang="en-US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Times New Roman" pitchFamily="18" charset="0"/>
                  </a:endParaRPr>
                </a:p>
              </p:txBody>
            </p:sp>
            <p:sp>
              <p:nvSpPr>
                <p:cNvPr id="422" name="Rectangle 21"/>
                <p:cNvSpPr>
                  <a:spLocks/>
                </p:cNvSpPr>
                <p:nvPr/>
              </p:nvSpPr>
              <p:spPr bwMode="auto">
                <a:xfrm>
                  <a:off x="3796004" y="4273550"/>
                  <a:ext cx="1143030" cy="1441450"/>
                </a:xfrm>
                <a:prstGeom prst="rect">
                  <a:avLst/>
                </a:prstGeom>
                <a:noFill/>
                <a:ln w="9525" cap="flat">
                  <a:noFill/>
                  <a:miter lim="800000"/>
                  <a:headEnd type="none" w="med" len="med"/>
                  <a:tailEnd type="none" w="med" len="med"/>
                </a:ln>
              </p:spPr>
              <p:txBody>
                <a:bodyPr lIns="38100" tIns="38100" rIns="78740" bIns="38100"/>
                <a:lstStyle/>
                <a:p>
                  <a:pPr marL="1588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Calibri Bold" charset="0"/>
                      <a:cs typeface="Calibri Bold" charset="0"/>
                      <a:sym typeface="Calibri Bold" charset="0"/>
                    </a:rPr>
                    <a:t>D0 Grid Clusters</a:t>
                  </a:r>
                  <a:endParaRPr kumimoji="0" lang="en-US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Times New Roman" pitchFamily="18" charset="0"/>
                  </a:endParaRPr>
                </a:p>
                <a:p>
                  <a:pPr marL="1588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2400" b="1" kern="0" dirty="0" smtClean="0">
                      <a:solidFill>
                        <a:srgbClr val="000000"/>
                      </a:solidFill>
                      <a:latin typeface="Arial"/>
                      <a:ea typeface="Calibri Bold" charset="0"/>
                      <a:cs typeface="Calibri Bold" charset="0"/>
                      <a:sym typeface="Calibri Bold" charset="0"/>
                    </a:rPr>
                    <a:t>8086</a:t>
                  </a:r>
                  <a:r>
                    <a:rPr kumimoji="0" lang="en-US" sz="2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Calibri Bold" charset="0"/>
                      <a:cs typeface="Calibri Bold" charset="0"/>
                      <a:sym typeface="Calibri Bold" charset="0"/>
                    </a:rPr>
                    <a:t> slots</a:t>
                  </a:r>
                  <a:endParaRPr kumimoji="0" lang="en-US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cs typeface="Times New Roman" pitchFamily="18" charset="0"/>
                  </a:endParaRPr>
                </a:p>
              </p:txBody>
            </p:sp>
            <p:sp>
              <p:nvSpPr>
                <p:cNvPr id="423" name="Line 22"/>
                <p:cNvSpPr>
                  <a:spLocks noChangeShapeType="1"/>
                </p:cNvSpPr>
                <p:nvPr/>
              </p:nvSpPr>
              <p:spPr bwMode="auto">
                <a:xfrm flipH="1">
                  <a:off x="4525119" y="3228975"/>
                  <a:ext cx="1732" cy="1042988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254061"/>
                  </a:solidFill>
                  <a:prstDash val="solid"/>
                  <a:round/>
                  <a:headEnd type="none" w="med" len="med"/>
                  <a:tailEnd type="arrow" w="med" len="med"/>
                </a:ln>
                <a:effectLst>
                  <a:outerShdw dist="19999" dir="5400000" algn="ctr" rotWithShape="0">
                    <a:srgbClr val="000054">
                      <a:alpha val="37999"/>
                    </a:srgbClr>
                  </a:outerShdw>
                </a:effec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4" name="Line 23"/>
                <p:cNvSpPr>
                  <a:spLocks noChangeShapeType="1"/>
                </p:cNvSpPr>
                <p:nvPr/>
              </p:nvSpPr>
              <p:spPr bwMode="auto">
                <a:xfrm flipH="1">
                  <a:off x="3179461" y="3228975"/>
                  <a:ext cx="1345658" cy="1063625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254061"/>
                  </a:solidFill>
                  <a:prstDash val="solid"/>
                  <a:round/>
                  <a:headEnd type="none" w="med" len="med"/>
                  <a:tailEnd type="arrow" w="med" len="med"/>
                </a:ln>
                <a:effectLst>
                  <a:outerShdw dist="19999" dir="5400000" algn="ctr" rotWithShape="0">
                    <a:srgbClr val="000054">
                      <a:alpha val="37999"/>
                    </a:srgbClr>
                  </a:outerShdw>
                </a:effec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5" name="Line 24"/>
                <p:cNvSpPr>
                  <a:spLocks noChangeShapeType="1"/>
                </p:cNvSpPr>
                <p:nvPr/>
              </p:nvSpPr>
              <p:spPr bwMode="auto">
                <a:xfrm>
                  <a:off x="4525119" y="3228975"/>
                  <a:ext cx="898837" cy="1044575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254061"/>
                  </a:solidFill>
                  <a:prstDash val="solid"/>
                  <a:round/>
                  <a:headEnd type="none" w="med" len="med"/>
                  <a:tailEnd type="arrow" w="med" len="med"/>
                </a:ln>
                <a:effectLst>
                  <a:outerShdw dist="19999" dir="5400000" algn="ctr" rotWithShape="0">
                    <a:srgbClr val="000054">
                      <a:alpha val="37999"/>
                    </a:srgbClr>
                  </a:outerShdw>
                </a:effec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6" name="Rectangle 6"/>
                <p:cNvSpPr>
                  <a:spLocks/>
                </p:cNvSpPr>
                <p:nvPr/>
              </p:nvSpPr>
              <p:spPr bwMode="auto">
                <a:xfrm>
                  <a:off x="2652974" y="2133600"/>
                  <a:ext cx="1295434" cy="1143000"/>
                </a:xfrm>
                <a:prstGeom prst="rect">
                  <a:avLst/>
                </a:prstGeom>
                <a:gradFill rotWithShape="0">
                  <a:gsLst>
                    <a:gs pos="0">
                      <a:srgbClr val="9BC1FF"/>
                    </a:gs>
                    <a:gs pos="100000">
                      <a:srgbClr val="3F80CD"/>
                    </a:gs>
                  </a:gsLst>
                  <a:lin ang="5400000" scaled="1"/>
                </a:gradFill>
                <a:ln w="9525" cap="flat">
                  <a:solidFill>
                    <a:srgbClr val="4A7EBB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>
                  <a:outerShdw dist="23000" dir="5400000" algn="ctr" rotWithShape="0">
                    <a:srgbClr val="000054">
                      <a:alpha val="34998"/>
                    </a:srgbClr>
                  </a:outerShdw>
                </a:effec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27" name="Rectangle 12"/>
                <p:cNvSpPr>
                  <a:spLocks/>
                </p:cNvSpPr>
                <p:nvPr/>
              </p:nvSpPr>
              <p:spPr bwMode="auto">
                <a:xfrm>
                  <a:off x="6385140" y="2133600"/>
                  <a:ext cx="1297165" cy="1143000"/>
                </a:xfrm>
                <a:prstGeom prst="rect">
                  <a:avLst/>
                </a:prstGeom>
                <a:noFill/>
                <a:ln w="9525" cap="flat">
                  <a:noFill/>
                  <a:miter lim="800000"/>
                  <a:headEnd type="none" w="med" len="med"/>
                  <a:tailEnd type="none" w="med" len="med"/>
                </a:ln>
              </p:spPr>
              <p:txBody>
                <a:bodyPr lIns="38100" tIns="38100" rIns="78740" bIns="38100" anchor="t"/>
                <a:lstStyle/>
                <a:p>
                  <a:pPr marL="1588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Calibri Bold" charset="0"/>
                      <a:cs typeface="Arial" pitchFamily="34" charset="0"/>
                      <a:sym typeface="Calibri Bold" charset="0"/>
                    </a:rPr>
                    <a:t>FermiGrid</a:t>
                  </a:r>
                  <a:endPara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  <a:p>
                  <a:pPr marL="1588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Calibri Bold" charset="0"/>
                      <a:cs typeface="Arial" pitchFamily="34" charset="0"/>
                      <a:sym typeface="Calibri Bold" charset="0"/>
                    </a:rPr>
                    <a:t>Monitoring/Accounting</a:t>
                  </a:r>
                  <a:endPara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  <a:p>
                  <a:pPr marL="1588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Calibri Bold" charset="0"/>
                      <a:cs typeface="Arial" pitchFamily="34" charset="0"/>
                      <a:sym typeface="Calibri Bold" charset="0"/>
                    </a:rPr>
                    <a:t>Services</a:t>
                  </a:r>
                </a:p>
              </p:txBody>
            </p:sp>
            <p:sp>
              <p:nvSpPr>
                <p:cNvPr id="428" name="Rectangle 11"/>
                <p:cNvSpPr>
                  <a:spLocks/>
                </p:cNvSpPr>
                <p:nvPr/>
              </p:nvSpPr>
              <p:spPr bwMode="auto">
                <a:xfrm>
                  <a:off x="5165909" y="2133600"/>
                  <a:ext cx="1219232" cy="1219200"/>
                </a:xfrm>
                <a:prstGeom prst="rect">
                  <a:avLst/>
                </a:prstGeom>
                <a:noFill/>
                <a:ln w="9525" cap="flat">
                  <a:noFill/>
                  <a:miter lim="800000"/>
                  <a:headEnd type="none" w="med" len="med"/>
                  <a:tailEnd type="none" w="med" len="med"/>
                </a:ln>
              </p:spPr>
              <p:txBody>
                <a:bodyPr lIns="38100" tIns="38100" rIns="78740" bIns="38100" anchor="t"/>
                <a:lstStyle/>
                <a:p>
                  <a:pPr marL="1588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Calibri Bold" charset="0"/>
                      <a:cs typeface="Arial" pitchFamily="34" charset="0"/>
                      <a:sym typeface="Calibri Bold" charset="0"/>
                    </a:rPr>
                    <a:t>FermiGrid</a:t>
                  </a:r>
                  <a:endPara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  <a:p>
                  <a:pPr marL="1588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Calibri Bold" charset="0"/>
                      <a:cs typeface="Arial" pitchFamily="34" charset="0"/>
                      <a:sym typeface="Calibri Bold" charset="0"/>
                    </a:rPr>
                    <a:t>Infra-</a:t>
                  </a:r>
                </a:p>
                <a:p>
                  <a:pPr marL="1588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Calibri Bold" charset="0"/>
                      <a:cs typeface="Arial" pitchFamily="34" charset="0"/>
                      <a:sym typeface="Calibri Bold" charset="0"/>
                    </a:rPr>
                    <a:t>structure</a:t>
                  </a:r>
                  <a:endPara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  <a:p>
                  <a:pPr marL="1588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Calibri Bold" charset="0"/>
                      <a:cs typeface="Arial" pitchFamily="34" charset="0"/>
                      <a:sym typeface="Calibri Bold" charset="0"/>
                    </a:rPr>
                    <a:t>Services</a:t>
                  </a:r>
                </a:p>
              </p:txBody>
            </p:sp>
            <p:sp>
              <p:nvSpPr>
                <p:cNvPr id="429" name="Line 25"/>
                <p:cNvSpPr>
                  <a:spLocks noChangeShapeType="1"/>
                </p:cNvSpPr>
                <p:nvPr/>
              </p:nvSpPr>
              <p:spPr bwMode="auto">
                <a:xfrm>
                  <a:off x="4525119" y="3228975"/>
                  <a:ext cx="2021085" cy="1063625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rgbClr val="254061"/>
                  </a:solidFill>
                  <a:prstDash val="solid"/>
                  <a:round/>
                  <a:headEnd type="none" w="med" len="med"/>
                  <a:tailEnd type="arrow" w="med" len="med"/>
                </a:ln>
                <a:effectLst>
                  <a:outerShdw dist="19999" dir="5400000" algn="ctr" rotWithShape="0">
                    <a:srgbClr val="000054">
                      <a:alpha val="37999"/>
                    </a:srgbClr>
                  </a:outerShdw>
                </a:effectLst>
              </p:spPr>
              <p:txBody>
                <a:bodyPr lIns="0" tIns="0" rIns="0" bIns="0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30" name="Rectangle 10"/>
                <p:cNvSpPr>
                  <a:spLocks/>
                </p:cNvSpPr>
                <p:nvPr/>
              </p:nvSpPr>
              <p:spPr bwMode="auto">
                <a:xfrm>
                  <a:off x="3868743" y="2262188"/>
                  <a:ext cx="1496330" cy="939800"/>
                </a:xfrm>
                <a:prstGeom prst="rect">
                  <a:avLst/>
                </a:prstGeom>
                <a:noFill/>
                <a:ln w="9525" cap="flat">
                  <a:noFill/>
                  <a:miter lim="800000"/>
                  <a:headEnd type="none" w="med" len="med"/>
                  <a:tailEnd type="none" w="med" len="med"/>
                </a:ln>
              </p:spPr>
              <p:txBody>
                <a:bodyPr lIns="38100" tIns="38100" rIns="78740" bIns="38100"/>
                <a:lstStyle/>
                <a:p>
                  <a:pPr marL="1588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itchFamily="34" charset="0"/>
                      <a:ea typeface="Calibri Bold" charset="0"/>
                      <a:cs typeface="Arial" pitchFamily="34" charset="0"/>
                      <a:sym typeface="Calibri Bold" charset="0"/>
                    </a:rPr>
                    <a:t>FermiGrid</a:t>
                  </a:r>
                  <a:endPara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EAEAEA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  <a:p>
                  <a:pPr marL="1588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itchFamily="34" charset="0"/>
                      <a:ea typeface="Calibri" charset="0"/>
                      <a:cs typeface="Arial" pitchFamily="34" charset="0"/>
                      <a:sym typeface="Calibri" charset="0"/>
                    </a:rPr>
                    <a:t>Site</a:t>
                  </a:r>
                  <a:endPara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EAEAEA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  <a:p>
                  <a:pPr marL="1588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itchFamily="34" charset="0"/>
                      <a:ea typeface="Calibri" charset="0"/>
                      <a:cs typeface="Arial" pitchFamily="34" charset="0"/>
                      <a:sym typeface="Calibri" charset="0"/>
                    </a:rPr>
                    <a:t>Gateway</a:t>
                  </a:r>
                </a:p>
              </p:txBody>
            </p:sp>
            <p:sp>
              <p:nvSpPr>
                <p:cNvPr id="431" name="Rectangle 430"/>
                <p:cNvSpPr/>
                <p:nvPr/>
              </p:nvSpPr>
              <p:spPr>
                <a:xfrm>
                  <a:off x="2667000" y="2209800"/>
                  <a:ext cx="1295400" cy="892522"/>
                </a:xfrm>
                <a:prstGeom prst="rect">
                  <a:avLst/>
                </a:prstGeom>
              </p:spPr>
              <p:txBody>
                <a:bodyPr wrap="square" anchor="t">
                  <a:spAutoFit/>
                </a:bodyPr>
                <a:lstStyle/>
                <a:p>
                  <a:pPr marL="1588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0" i="0" u="none" strike="noStrike" kern="0" cap="none" spc="0" normalizeH="0" baseline="0" noProof="0" dirty="0" err="1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Calibri Bold" charset="0"/>
                      <a:cs typeface="Arial" pitchFamily="34" charset="0"/>
                      <a:sym typeface="Calibri Bold" charset="0"/>
                    </a:rPr>
                    <a:t>FermiGrid</a:t>
                  </a:r>
                  <a:endPara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  <a:p>
                  <a:pPr marL="1588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Calibri Bold" charset="0"/>
                      <a:cs typeface="Arial" pitchFamily="34" charset="0"/>
                      <a:sym typeface="Calibri Bold" charset="0"/>
                    </a:rPr>
                    <a:t>Authentication/Authorization</a:t>
                  </a:r>
                  <a:endPara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cs typeface="Arial" pitchFamily="34" charset="0"/>
                  </a:endParaRPr>
                </a:p>
                <a:p>
                  <a:pPr marL="1588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2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Calibri Bold" charset="0"/>
                      <a:cs typeface="Arial" pitchFamily="34" charset="0"/>
                      <a:sym typeface="Calibri Bold" charset="0"/>
                    </a:rPr>
                    <a:t>Services</a:t>
                  </a:r>
                  <a:endPara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Calibri Bold" charset="0"/>
                    <a:cs typeface="Arial" pitchFamily="34" charset="0"/>
                    <a:sym typeface="Calibri Bold" charset="0"/>
                  </a:endParaRPr>
                </a:p>
              </p:txBody>
            </p:sp>
          </p:grpSp>
          <p:sp>
            <p:nvSpPr>
              <p:cNvPr id="410" name="Rectangle 29"/>
              <p:cNvSpPr>
                <a:spLocks/>
              </p:cNvSpPr>
              <p:nvPr/>
            </p:nvSpPr>
            <p:spPr bwMode="auto">
              <a:xfrm>
                <a:off x="4267200" y="838200"/>
                <a:ext cx="1371600" cy="609600"/>
              </a:xfrm>
              <a:prstGeom prst="rect">
                <a:avLst/>
              </a:prstGeom>
              <a:noFill/>
              <a:ln w="9525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38100" tIns="38100" rIns="78740" bIns="38100"/>
              <a:lstStyle/>
              <a:p>
                <a:pPr marL="1588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 pitchFamily="34" charset="0"/>
                    <a:ea typeface="Calibri Bold" charset="0"/>
                    <a:cs typeface="Arial" pitchFamily="34" charset="0"/>
                    <a:sym typeface="Calibri Bold" charset="0"/>
                  </a:rPr>
                  <a:t>Open Science</a:t>
                </a: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 pitchFamily="34" charset="0"/>
                    <a:ea typeface="Calibri Bold" charset="0"/>
                    <a:cs typeface="Arial" pitchFamily="34" charset="0"/>
                    <a:sym typeface="Calibri Bold" charset="0"/>
                  </a:rPr>
                  <a:t> </a:t>
                </a:r>
              </a:p>
              <a:p>
                <a:pPr marL="1588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Arial" pitchFamily="34" charset="0"/>
                    <a:ea typeface="Calibri Bold" charset="0"/>
                    <a:cs typeface="Arial" pitchFamily="34" charset="0"/>
                    <a:sym typeface="Calibri Bold" charset="0"/>
                  </a:rPr>
                  <a:t>Grid</a:t>
                </a: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itchFamily="34" charset="0"/>
                  <a:ea typeface="Calibri Bold" charset="0"/>
                  <a:cs typeface="Arial" pitchFamily="34" charset="0"/>
                  <a:sym typeface="Calibri Bold" charset="0"/>
                </a:endParaRPr>
              </a:p>
            </p:txBody>
          </p:sp>
        </p:grp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339" y="42922611"/>
            <a:ext cx="4819622" cy="91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3390" y="42948224"/>
            <a:ext cx="3637250" cy="914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031"/>
          <a:stretch/>
        </p:blipFill>
        <p:spPr>
          <a:xfrm>
            <a:off x="1857936" y="28368675"/>
            <a:ext cx="3657600" cy="29260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48920"/>
          <a:stretch/>
        </p:blipFill>
        <p:spPr>
          <a:xfrm>
            <a:off x="6616861" y="32223280"/>
            <a:ext cx="3657600" cy="292608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760"/>
          <a:stretch/>
        </p:blipFill>
        <p:spPr>
          <a:xfrm>
            <a:off x="1998239" y="32162640"/>
            <a:ext cx="3657600" cy="29260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128" y="41934794"/>
            <a:ext cx="914400" cy="914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06240" y="41959498"/>
            <a:ext cx="914400" cy="9144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05"/>
          <a:stretch/>
        </p:blipFill>
        <p:spPr>
          <a:xfrm>
            <a:off x="6562800" y="28403947"/>
            <a:ext cx="3657600" cy="292608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3342916" y="15377521"/>
            <a:ext cx="4203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Data from May 13, </a:t>
            </a:r>
            <a:r>
              <a:rPr lang="en-US" sz="1800" smtClean="0"/>
              <a:t>2011 to May 15, 2012 </a:t>
            </a:r>
            <a:endParaRPr lang="en-US" sz="18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589"/>
          <a:stretch/>
        </p:blipFill>
        <p:spPr>
          <a:xfrm>
            <a:off x="2041117" y="36088669"/>
            <a:ext cx="3657600" cy="292608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05"/>
          <a:stretch/>
        </p:blipFill>
        <p:spPr>
          <a:xfrm>
            <a:off x="6653099" y="36075478"/>
            <a:ext cx="3657600" cy="2926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StartDate xmlns="http://schemas.microsoft.com/sharepoint/v3" xsi:nil="true"/>
    <PublishingExpirationDate xmlns="http://schemas.microsoft.com/sharepoint/v3" xsi:nil="true"/>
    <_dlc_DocId xmlns="9f4cd03c-bd8f-47d9-8eac-a28861e788e1">PV72W3AQUFXA-44-97</_dlc_DocId>
    <_dlc_DocIdUrl xmlns="9f4cd03c-bd8f-47d9-8eac-a28861e788e1">
      <Url>https://sharepoint.fnal.gov/cd/sites/com/SuperComputing/SC2011/_layouts/DocIdRedir.aspx?ID=PV72W3AQUFXA-44-97</Url>
      <Description>PV72W3AQUFXA-44-97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907256DE5EF2F4983F6EA5337DAF55C" ma:contentTypeVersion="1" ma:contentTypeDescription="Create a new document." ma:contentTypeScope="" ma:versionID="c7a86fc25a3d1e06d06c7713c6a99b9d">
  <xsd:schema xmlns:xsd="http://www.w3.org/2001/XMLSchema" xmlns:xs="http://www.w3.org/2001/XMLSchema" xmlns:p="http://schemas.microsoft.com/office/2006/metadata/properties" xmlns:ns1="http://schemas.microsoft.com/sharepoint/v3" xmlns:ns2="9f4cd03c-bd8f-47d9-8eac-a28861e788e1" targetNamespace="http://schemas.microsoft.com/office/2006/metadata/properties" ma:root="true" ma:fieldsID="3682bcebfa1eb06277905b17b5f2da5c" ns1:_="" ns2:_="">
    <xsd:import namespace="http://schemas.microsoft.com/sharepoint/v3"/>
    <xsd:import namespace="9f4cd03c-bd8f-47d9-8eac-a28861e788e1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4cd03c-bd8f-47d9-8eac-a28861e788e1" elementFormDefault="qualified">
    <xsd:import namespace="http://schemas.microsoft.com/office/2006/documentManagement/types"/>
    <xsd:import namespace="http://schemas.microsoft.com/office/infopath/2007/PartnerControls"/>
    <xsd:element name="_dlc_DocId" ma:index="10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1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2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5809C4DC-F319-4134-8EF4-B9A72A6A516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600A480-6A98-44D3-8573-F6015BFE004A}">
  <ds:schemaRefs>
    <ds:schemaRef ds:uri="http://schemas.microsoft.com/office/2006/documentManagement/types"/>
    <ds:schemaRef ds:uri="http://purl.org/dc/dcmitype/"/>
    <ds:schemaRef ds:uri="http://purl.org/dc/elements/1.1/"/>
    <ds:schemaRef ds:uri="http://purl.org/dc/terms/"/>
    <ds:schemaRef ds:uri="http://schemas.microsoft.com/sharepoint/v3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9f4cd03c-bd8f-47d9-8eac-a28861e788e1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87C9F1E0-60D9-45AC-BF1A-8B7028D7BB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f4cd03c-bd8f-47d9-8eac-a28861e788e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85B7F894-3658-4398-BA58-F668777EA142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1094</TotalTime>
  <Words>384</Words>
  <Application>Microsoft Office PowerPoint</Application>
  <PresentationFormat>Custom</PresentationFormat>
  <Paragraphs>189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Canzone Diana</dc:creator>
  <cp:lastModifiedBy>Steven C. Timm x8525 12814N</cp:lastModifiedBy>
  <cp:revision>87</cp:revision>
  <cp:lastPrinted>2012-05-10T20:00:02Z</cp:lastPrinted>
  <dcterms:created xsi:type="dcterms:W3CDTF">2011-10-11T20:09:41Z</dcterms:created>
  <dcterms:modified xsi:type="dcterms:W3CDTF">2012-05-16T04:29:31Z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7f773ba2-2a96-4e46-87b6-4e65e92400f9</vt:lpwstr>
  </property>
  <property fmtid="{D5CDD505-2E9C-101B-9397-08002B2CF9AE}" pid="3" name="ContentTypeId">
    <vt:lpwstr>0x0101009907256DE5EF2F4983F6EA5337DAF55C</vt:lpwstr>
  </property>
</Properties>
</file>