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gif" ContentType="image/gif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2.xml" ContentType="application/vnd.openxmlformats-officedocument.drawingml.chartshape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30"/>
  </p:notesMasterIdLst>
  <p:handoutMasterIdLst>
    <p:handoutMasterId r:id="rId31"/>
  </p:handoutMasterIdLst>
  <p:sldIdLst>
    <p:sldId id="389" r:id="rId2"/>
    <p:sldId id="415" r:id="rId3"/>
    <p:sldId id="413" r:id="rId4"/>
    <p:sldId id="414" r:id="rId5"/>
    <p:sldId id="418" r:id="rId6"/>
    <p:sldId id="420" r:id="rId7"/>
    <p:sldId id="419" r:id="rId8"/>
    <p:sldId id="421" r:id="rId9"/>
    <p:sldId id="412" r:id="rId10"/>
    <p:sldId id="394" r:id="rId11"/>
    <p:sldId id="395" r:id="rId12"/>
    <p:sldId id="411" r:id="rId13"/>
    <p:sldId id="391" r:id="rId14"/>
    <p:sldId id="392" r:id="rId15"/>
    <p:sldId id="393" r:id="rId16"/>
    <p:sldId id="399" r:id="rId17"/>
    <p:sldId id="406" r:id="rId18"/>
    <p:sldId id="407" r:id="rId19"/>
    <p:sldId id="400" r:id="rId20"/>
    <p:sldId id="401" r:id="rId21"/>
    <p:sldId id="402" r:id="rId22"/>
    <p:sldId id="404" r:id="rId23"/>
    <p:sldId id="423" r:id="rId24"/>
    <p:sldId id="424" r:id="rId25"/>
    <p:sldId id="425" r:id="rId26"/>
    <p:sldId id="416" r:id="rId27"/>
    <p:sldId id="417" r:id="rId28"/>
    <p:sldId id="422" r:id="rId29"/>
  </p:sldIdLst>
  <p:sldSz cx="9144000" cy="6858000" type="screen4x3"/>
  <p:notesSz cx="6729413" cy="98663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988FFCC-4670-D245-80C0-8F0FA74D74A5}">
          <p14:sldIdLst>
            <p14:sldId id="389"/>
            <p14:sldId id="415"/>
            <p14:sldId id="413"/>
            <p14:sldId id="414"/>
            <p14:sldId id="418"/>
            <p14:sldId id="420"/>
            <p14:sldId id="419"/>
            <p14:sldId id="421"/>
            <p14:sldId id="412"/>
            <p14:sldId id="394"/>
            <p14:sldId id="395"/>
            <p14:sldId id="411"/>
            <p14:sldId id="391"/>
            <p14:sldId id="392"/>
            <p14:sldId id="393"/>
            <p14:sldId id="399"/>
            <p14:sldId id="406"/>
            <p14:sldId id="407"/>
            <p14:sldId id="400"/>
            <p14:sldId id="401"/>
            <p14:sldId id="402"/>
            <p14:sldId id="404"/>
            <p14:sldId id="423"/>
            <p14:sldId id="424"/>
            <p14:sldId id="425"/>
            <p14:sldId id="416"/>
            <p14:sldId id="417"/>
            <p14:sldId id="42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6666"/>
    <a:srgbClr val="800000"/>
    <a:srgbClr val="CC0066"/>
    <a:srgbClr val="0000FF"/>
    <a:srgbClr val="0033CC"/>
    <a:srgbClr val="003300"/>
    <a:srgbClr val="003366"/>
    <a:srgbClr val="339933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51" autoAdjust="0"/>
    <p:restoredTop sz="94690" autoAdjust="0"/>
  </p:normalViewPr>
  <p:slideViewPr>
    <p:cSldViewPr snapToGrid="0">
      <p:cViewPr varScale="1">
        <p:scale>
          <a:sx n="101" d="100"/>
          <a:sy n="101" d="100"/>
        </p:scale>
        <p:origin x="-1384" y="-112"/>
      </p:cViewPr>
      <p:guideLst>
        <p:guide orient="horz" pos="1561"/>
        <p:guide pos="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-1776" y="-96"/>
      </p:cViewPr>
      <p:guideLst>
        <p:guide orient="horz" pos="3107"/>
        <p:guide pos="212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ia:Documents:reference:Scientometrics:chep2012:analyze:geant4:g4nim_years.txt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ia:Documents:reference:Scientometrics:chep2012:sciento_chep2012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ia:Documents:reference:Scientometrics:chep2012:sciento_chep2012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ia:Documents:reference:Scientometrics:chep2012:sciento_chep2012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ia:Documents:reference:Scientometrics:chep2012:sciento_chep2012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ia:Documents:reference:Scientometrics:chep2012:sciento_chep2012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ia:Documents:reference:Scientometrics:chep2012:sciento_chep2012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ia:Documents:reference:Scientometrics:chep2012:sciento_chep201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ia:Documents:reference:Scientometrics:chep2012:sciento_chep2012.xlsx" TargetMode="External"/><Relationship Id="rId2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ia:Documents:reference:Scientometrics:chep2012:sciento_chep201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ia:Documents:reference:Scientometrics:chep2012:analyze:root:root1997_years.txt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ia:Documents:reference:Scientometrics:chep2012:sciento_chep2012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ia:Documents:reference:Scientometrics:chep2012:sciento_chep201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ia:Documents:reference:Scientometrics:chep2012:sciento_chep2012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ia:Documents:reference:Scientometrics:chep2012:sciento_chep2012.xlsx" TargetMode="External"/><Relationship Id="rId2" Type="http://schemas.openxmlformats.org/officeDocument/2006/relationships/chartUserShapes" Target="../drawings/drawing2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ia:Documents:reference:Scientometrics:chep2012:sciento_chep201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Geant4 NIM</c:v>
          </c:tx>
          <c:invertIfNegative val="0"/>
          <c:cat>
            <c:numRef>
              <c:f>g4nim_years.txt!$A$3:$A$11</c:f>
              <c:numCache>
                <c:formatCode>General</c:formatCode>
                <c:ptCount val="9"/>
                <c:pt idx="0">
                  <c:v>2003.0</c:v>
                </c:pt>
                <c:pt idx="1">
                  <c:v>2004.0</c:v>
                </c:pt>
                <c:pt idx="2">
                  <c:v>2005.0</c:v>
                </c:pt>
                <c:pt idx="3">
                  <c:v>2006.0</c:v>
                </c:pt>
                <c:pt idx="4">
                  <c:v>2007.0</c:v>
                </c:pt>
                <c:pt idx="5">
                  <c:v>2008.0</c:v>
                </c:pt>
                <c:pt idx="6">
                  <c:v>2009.0</c:v>
                </c:pt>
                <c:pt idx="7">
                  <c:v>2010.0</c:v>
                </c:pt>
                <c:pt idx="8">
                  <c:v>2011.0</c:v>
                </c:pt>
              </c:numCache>
            </c:numRef>
          </c:cat>
          <c:val>
            <c:numRef>
              <c:f>g4nim_years.txt!$B$3:$B$11</c:f>
              <c:numCache>
                <c:formatCode>General</c:formatCode>
                <c:ptCount val="9"/>
                <c:pt idx="0">
                  <c:v>10.0</c:v>
                </c:pt>
                <c:pt idx="1">
                  <c:v>107.0</c:v>
                </c:pt>
                <c:pt idx="2">
                  <c:v>150.0</c:v>
                </c:pt>
                <c:pt idx="3">
                  <c:v>237.0</c:v>
                </c:pt>
                <c:pt idx="4">
                  <c:v>287.0</c:v>
                </c:pt>
                <c:pt idx="5">
                  <c:v>300.0</c:v>
                </c:pt>
                <c:pt idx="6">
                  <c:v>360.0</c:v>
                </c:pt>
                <c:pt idx="7">
                  <c:v>311.0</c:v>
                </c:pt>
                <c:pt idx="8">
                  <c:v>443.0</c:v>
                </c:pt>
              </c:numCache>
            </c:numRef>
          </c:val>
        </c:ser>
        <c:ser>
          <c:idx val="1"/>
          <c:order val="1"/>
          <c:tx>
            <c:v>Geant4 TNS</c:v>
          </c:tx>
          <c:invertIfNegative val="0"/>
          <c:cat>
            <c:numRef>
              <c:f>g4nim_years.txt!$A$3:$A$11</c:f>
              <c:numCache>
                <c:formatCode>General</c:formatCode>
                <c:ptCount val="9"/>
                <c:pt idx="0">
                  <c:v>2003.0</c:v>
                </c:pt>
                <c:pt idx="1">
                  <c:v>2004.0</c:v>
                </c:pt>
                <c:pt idx="2">
                  <c:v>2005.0</c:v>
                </c:pt>
                <c:pt idx="3">
                  <c:v>2006.0</c:v>
                </c:pt>
                <c:pt idx="4">
                  <c:v>2007.0</c:v>
                </c:pt>
                <c:pt idx="5">
                  <c:v>2008.0</c:v>
                </c:pt>
                <c:pt idx="6">
                  <c:v>2009.0</c:v>
                </c:pt>
                <c:pt idx="7">
                  <c:v>2010.0</c:v>
                </c:pt>
                <c:pt idx="8">
                  <c:v>2011.0</c:v>
                </c:pt>
              </c:numCache>
            </c:numRef>
          </c:cat>
          <c:val>
            <c:numRef>
              <c:f>g4nim_years.txt!$D$3:$D$11</c:f>
              <c:numCache>
                <c:formatCode>General</c:formatCode>
                <c:ptCount val="9"/>
                <c:pt idx="3">
                  <c:v>9.0</c:v>
                </c:pt>
                <c:pt idx="4">
                  <c:v>47.0</c:v>
                </c:pt>
                <c:pt idx="5">
                  <c:v>68.0</c:v>
                </c:pt>
                <c:pt idx="6">
                  <c:v>93.0</c:v>
                </c:pt>
                <c:pt idx="7">
                  <c:v>84.0</c:v>
                </c:pt>
                <c:pt idx="8">
                  <c:v>97.0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9714072"/>
        <c:axId val="420485640"/>
      </c:barChart>
      <c:catAx>
        <c:axId val="5997140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sz="1100">
                <a:latin typeface="Arial Narrow"/>
                <a:cs typeface="Arial Narrow"/>
              </a:defRPr>
            </a:pPr>
            <a:endParaRPr lang="en-US"/>
          </a:p>
        </c:txPr>
        <c:crossAx val="420485640"/>
        <c:crosses val="autoZero"/>
        <c:auto val="1"/>
        <c:lblAlgn val="ctr"/>
        <c:lblOffset val="100"/>
        <c:noMultiLvlLbl val="0"/>
      </c:catAx>
      <c:valAx>
        <c:axId val="42048564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Citations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in"/>
        <c:tickLblPos val="nextTo"/>
        <c:crossAx val="599714072"/>
        <c:crosses val="autoZero"/>
        <c:crossBetween val="between"/>
        <c:majorUnit val="100.0"/>
        <c:minorUnit val="20.0"/>
      </c:valAx>
      <c:spPr>
        <a:solidFill>
          <a:schemeClr val="lt1"/>
        </a:solidFill>
        <a:ln w="9525" cap="flat" cmpd="sng" algn="ctr">
          <a:solidFill>
            <a:schemeClr val="tx1"/>
          </a:solidFill>
          <a:prstDash val="solid"/>
        </a:ln>
        <a:effectLst/>
      </c:spPr>
    </c:plotArea>
    <c:legend>
      <c:legendPos val="t"/>
      <c:layout/>
      <c:overlay val="1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noFill/>
      <a:prstDash val="solid"/>
      <a:round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cite_LEP_tech!$H$1</c:f>
              <c:strCache>
                <c:ptCount val="1"/>
                <c:pt idx="0">
                  <c:v>ALEPH</c:v>
                </c:pt>
              </c:strCache>
            </c:strRef>
          </c:tx>
          <c:invertIfNegative val="0"/>
          <c:cat>
            <c:strRef>
              <c:f>cite_LEP_tech!$G$2:$G$17</c:f>
              <c:strCache>
                <c:ptCount val="16"/>
                <c:pt idx="0">
                  <c:v>Rep. Prog. Phys.</c:v>
                </c:pt>
                <c:pt idx="1">
                  <c:v>Rev. Mod. Phys.</c:v>
                </c:pt>
                <c:pt idx="2">
                  <c:v>Ann. Rev. Nucl. Part. Sci.</c:v>
                </c:pt>
                <c:pt idx="3">
                  <c:v>Phys. Rep.</c:v>
                </c:pt>
                <c:pt idx="4">
                  <c:v>Int. J. Mod. Phys. A</c:v>
                </c:pt>
                <c:pt idx="5">
                  <c:v>Acta Phys. Pol. B</c:v>
                </c:pt>
                <c:pt idx="6">
                  <c:v>JHEP</c:v>
                </c:pt>
                <c:pt idx="7">
                  <c:v>Phys. Rev. D</c:v>
                </c:pt>
                <c:pt idx="8">
                  <c:v>Nucle. Phys. B</c:v>
                </c:pt>
                <c:pt idx="9">
                  <c:v>Comp. Phys. Comm.</c:v>
                </c:pt>
                <c:pt idx="10">
                  <c:v>Z. Phys. C</c:v>
                </c:pt>
                <c:pt idx="11">
                  <c:v>Nucl. Phys. B Proc. Suppl.</c:v>
                </c:pt>
                <c:pt idx="12">
                  <c:v>TNS</c:v>
                </c:pt>
                <c:pt idx="13">
                  <c:v>Phys. Lett. B</c:v>
                </c:pt>
                <c:pt idx="14">
                  <c:v>EPJC</c:v>
                </c:pt>
                <c:pt idx="15">
                  <c:v>NIM A</c:v>
                </c:pt>
              </c:strCache>
            </c:strRef>
          </c:cat>
          <c:val>
            <c:numRef>
              <c:f>cite_LEP_tech!$H$2:$H$17</c:f>
              <c:numCache>
                <c:formatCode>General</c:formatCode>
                <c:ptCount val="16"/>
                <c:pt idx="0">
                  <c:v>1.299</c:v>
                </c:pt>
                <c:pt idx="1">
                  <c:v>1.299</c:v>
                </c:pt>
                <c:pt idx="2">
                  <c:v>1.299</c:v>
                </c:pt>
                <c:pt idx="3">
                  <c:v>2.922</c:v>
                </c:pt>
                <c:pt idx="4">
                  <c:v>1.623</c:v>
                </c:pt>
                <c:pt idx="5">
                  <c:v>1.299</c:v>
                </c:pt>
                <c:pt idx="6">
                  <c:v>1.299</c:v>
                </c:pt>
                <c:pt idx="7">
                  <c:v>2.597</c:v>
                </c:pt>
                <c:pt idx="8">
                  <c:v>1.948</c:v>
                </c:pt>
                <c:pt idx="9">
                  <c:v>1.623</c:v>
                </c:pt>
                <c:pt idx="10">
                  <c:v>6.169</c:v>
                </c:pt>
                <c:pt idx="11">
                  <c:v>5.519</c:v>
                </c:pt>
                <c:pt idx="12">
                  <c:v>3.247</c:v>
                </c:pt>
                <c:pt idx="13">
                  <c:v>30.519</c:v>
                </c:pt>
                <c:pt idx="14">
                  <c:v>15.909</c:v>
                </c:pt>
                <c:pt idx="15">
                  <c:v>12.987</c:v>
                </c:pt>
              </c:numCache>
            </c:numRef>
          </c:val>
        </c:ser>
        <c:ser>
          <c:idx val="1"/>
          <c:order val="1"/>
          <c:tx>
            <c:strRef>
              <c:f>cite_LEP_tech!$I$1</c:f>
              <c:strCache>
                <c:ptCount val="1"/>
                <c:pt idx="0">
                  <c:v>DELPHI</c:v>
                </c:pt>
              </c:strCache>
            </c:strRef>
          </c:tx>
          <c:invertIfNegative val="0"/>
          <c:cat>
            <c:strRef>
              <c:f>cite_LEP_tech!$G$2:$G$17</c:f>
              <c:strCache>
                <c:ptCount val="16"/>
                <c:pt idx="0">
                  <c:v>Rep. Prog. Phys.</c:v>
                </c:pt>
                <c:pt idx="1">
                  <c:v>Rev. Mod. Phys.</c:v>
                </c:pt>
                <c:pt idx="2">
                  <c:v>Ann. Rev. Nucl. Part. Sci.</c:v>
                </c:pt>
                <c:pt idx="3">
                  <c:v>Phys. Rep.</c:v>
                </c:pt>
                <c:pt idx="4">
                  <c:v>Int. J. Mod. Phys. A</c:v>
                </c:pt>
                <c:pt idx="5">
                  <c:v>Acta Phys. Pol. B</c:v>
                </c:pt>
                <c:pt idx="6">
                  <c:v>JHEP</c:v>
                </c:pt>
                <c:pt idx="7">
                  <c:v>Phys. Rev. D</c:v>
                </c:pt>
                <c:pt idx="8">
                  <c:v>Nucle. Phys. B</c:v>
                </c:pt>
                <c:pt idx="9">
                  <c:v>Comp. Phys. Comm.</c:v>
                </c:pt>
                <c:pt idx="10">
                  <c:v>Z. Phys. C</c:v>
                </c:pt>
                <c:pt idx="11">
                  <c:v>Nucl. Phys. B Proc. Suppl.</c:v>
                </c:pt>
                <c:pt idx="12">
                  <c:v>TNS</c:v>
                </c:pt>
                <c:pt idx="13">
                  <c:v>Phys. Lett. B</c:v>
                </c:pt>
                <c:pt idx="14">
                  <c:v>EPJC</c:v>
                </c:pt>
                <c:pt idx="15">
                  <c:v>NIM A</c:v>
                </c:pt>
              </c:strCache>
            </c:strRef>
          </c:cat>
          <c:val>
            <c:numRef>
              <c:f>cite_LEP_tech!$I$2:$I$17</c:f>
              <c:numCache>
                <c:formatCode>General</c:formatCode>
                <c:ptCount val="16"/>
                <c:pt idx="0">
                  <c:v>0.0</c:v>
                </c:pt>
                <c:pt idx="1">
                  <c:v>0.387</c:v>
                </c:pt>
                <c:pt idx="2">
                  <c:v>0.516</c:v>
                </c:pt>
                <c:pt idx="3">
                  <c:v>0.774</c:v>
                </c:pt>
                <c:pt idx="4">
                  <c:v>1.032</c:v>
                </c:pt>
                <c:pt idx="5">
                  <c:v>1.032</c:v>
                </c:pt>
                <c:pt idx="6">
                  <c:v>1.032</c:v>
                </c:pt>
                <c:pt idx="7">
                  <c:v>1.161</c:v>
                </c:pt>
                <c:pt idx="8">
                  <c:v>2.323</c:v>
                </c:pt>
                <c:pt idx="9">
                  <c:v>2.968</c:v>
                </c:pt>
                <c:pt idx="10">
                  <c:v>4.774</c:v>
                </c:pt>
                <c:pt idx="11">
                  <c:v>5.419</c:v>
                </c:pt>
                <c:pt idx="12">
                  <c:v>6.452</c:v>
                </c:pt>
                <c:pt idx="13">
                  <c:v>12.516</c:v>
                </c:pt>
                <c:pt idx="14">
                  <c:v>13.032</c:v>
                </c:pt>
                <c:pt idx="15">
                  <c:v>36.129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9173720"/>
        <c:axId val="609171704"/>
      </c:barChart>
      <c:catAx>
        <c:axId val="609173720"/>
        <c:scaling>
          <c:orientation val="minMax"/>
        </c:scaling>
        <c:delete val="0"/>
        <c:axPos val="l"/>
        <c:majorTickMark val="in"/>
        <c:minorTickMark val="none"/>
        <c:tickLblPos val="nextTo"/>
        <c:crossAx val="609171704"/>
        <c:crosses val="autoZero"/>
        <c:auto val="1"/>
        <c:lblAlgn val="ctr"/>
        <c:lblOffset val="100"/>
        <c:noMultiLvlLbl val="0"/>
      </c:catAx>
      <c:valAx>
        <c:axId val="609171704"/>
        <c:scaling>
          <c:orientation val="minMax"/>
        </c:scaling>
        <c:delete val="0"/>
        <c:axPos val="b"/>
        <c:majorGridlines>
          <c:spPr>
            <a:ln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/>
                  <a:t>Citations (%)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609173720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TNS 2008-2011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Paul_TNS!$I$3</c:f>
              <c:strCache>
                <c:ptCount val="1"/>
                <c:pt idx="0">
                  <c:v>Hardware</c:v>
                </c:pt>
              </c:strCache>
            </c:strRef>
          </c:tx>
          <c:invertIfNegative val="0"/>
          <c:cat>
            <c:strRef>
              <c:f>Paul_TNS!$H$4:$H$9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LHCb</c:v>
                </c:pt>
                <c:pt idx="3">
                  <c:v>ALICE</c:v>
                </c:pt>
                <c:pt idx="4">
                  <c:v>TOTEM</c:v>
                </c:pt>
                <c:pt idx="5">
                  <c:v>LHC </c:v>
                </c:pt>
              </c:strCache>
            </c:strRef>
          </c:cat>
          <c:val>
            <c:numRef>
              <c:f>Paul_TNS!$I$4:$I$9</c:f>
              <c:numCache>
                <c:formatCode>General</c:formatCode>
                <c:ptCount val="6"/>
                <c:pt idx="0">
                  <c:v>19.0</c:v>
                </c:pt>
                <c:pt idx="1">
                  <c:v>10.0</c:v>
                </c:pt>
                <c:pt idx="2">
                  <c:v>10.0</c:v>
                </c:pt>
                <c:pt idx="3">
                  <c:v>7.0</c:v>
                </c:pt>
                <c:pt idx="4">
                  <c:v>0.0</c:v>
                </c:pt>
                <c:pt idx="5">
                  <c:v>18.0</c:v>
                </c:pt>
              </c:numCache>
            </c:numRef>
          </c:val>
        </c:ser>
        <c:ser>
          <c:idx val="1"/>
          <c:order val="1"/>
          <c:tx>
            <c:strRef>
              <c:f>Paul_TNS!$J$3</c:f>
              <c:strCache>
                <c:ptCount val="1"/>
                <c:pt idx="0">
                  <c:v>Software</c:v>
                </c:pt>
              </c:strCache>
            </c:strRef>
          </c:tx>
          <c:invertIfNegative val="0"/>
          <c:cat>
            <c:strRef>
              <c:f>Paul_TNS!$H$4:$H$9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LHCb</c:v>
                </c:pt>
                <c:pt idx="3">
                  <c:v>ALICE</c:v>
                </c:pt>
                <c:pt idx="4">
                  <c:v>TOTEM</c:v>
                </c:pt>
                <c:pt idx="5">
                  <c:v>LHC </c:v>
                </c:pt>
              </c:strCache>
            </c:strRef>
          </c:cat>
          <c:val>
            <c:numRef>
              <c:f>Paul_TNS!$J$4:$J$9</c:f>
              <c:numCache>
                <c:formatCode>General</c:formatCode>
                <c:ptCount val="6"/>
                <c:pt idx="0">
                  <c:v>5.0</c:v>
                </c:pt>
                <c:pt idx="1">
                  <c:v>6.0</c:v>
                </c:pt>
                <c:pt idx="2">
                  <c:v>1.0</c:v>
                </c:pt>
                <c:pt idx="3">
                  <c:v>0.0</c:v>
                </c:pt>
                <c:pt idx="4">
                  <c:v>0.0</c:v>
                </c:pt>
                <c:pt idx="5">
                  <c:v>2.0</c:v>
                </c:pt>
              </c:numCache>
            </c:numRef>
          </c:val>
        </c:ser>
        <c:ser>
          <c:idx val="2"/>
          <c:order val="2"/>
          <c:tx>
            <c:strRef>
              <c:f>Paul_TNS!$K$3</c:f>
              <c:strCache>
                <c:ptCount val="1"/>
                <c:pt idx="0">
                  <c:v>DAQ-trigger</c:v>
                </c:pt>
              </c:strCache>
            </c:strRef>
          </c:tx>
          <c:invertIfNegative val="0"/>
          <c:cat>
            <c:strRef>
              <c:f>Paul_TNS!$H$4:$H$9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LHCb</c:v>
                </c:pt>
                <c:pt idx="3">
                  <c:v>ALICE</c:v>
                </c:pt>
                <c:pt idx="4">
                  <c:v>TOTEM</c:v>
                </c:pt>
                <c:pt idx="5">
                  <c:v>LHC </c:v>
                </c:pt>
              </c:strCache>
            </c:strRef>
          </c:cat>
          <c:val>
            <c:numRef>
              <c:f>Paul_TNS!$K$4:$K$9</c:f>
              <c:numCache>
                <c:formatCode>General</c:formatCode>
                <c:ptCount val="6"/>
                <c:pt idx="0">
                  <c:v>21.0</c:v>
                </c:pt>
                <c:pt idx="1">
                  <c:v>4.0</c:v>
                </c:pt>
                <c:pt idx="2">
                  <c:v>9.0</c:v>
                </c:pt>
                <c:pt idx="3">
                  <c:v>7.0</c:v>
                </c:pt>
                <c:pt idx="4">
                  <c:v>0.0</c:v>
                </c:pt>
                <c:pt idx="5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9108648"/>
        <c:axId val="609101784"/>
      </c:barChart>
      <c:catAx>
        <c:axId val="609108648"/>
        <c:scaling>
          <c:orientation val="minMax"/>
        </c:scaling>
        <c:delete val="0"/>
        <c:axPos val="b"/>
        <c:majorTickMark val="in"/>
        <c:minorTickMark val="none"/>
        <c:tickLblPos val="nextTo"/>
        <c:crossAx val="609101784"/>
        <c:crosses val="autoZero"/>
        <c:auto val="1"/>
        <c:lblAlgn val="ctr"/>
        <c:lblOffset val="100"/>
        <c:noMultiLvlLbl val="0"/>
      </c:catAx>
      <c:valAx>
        <c:axId val="609101784"/>
        <c:scaling>
          <c:orientation val="minMax"/>
        </c:scaling>
        <c:delete val="0"/>
        <c:axPos val="l"/>
        <c:majorGridlines>
          <c:spPr>
            <a:ln>
              <a:prstDash val="sys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Number of papers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609108648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NIM 2008-2011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Zane_NIM!$G$6</c:f>
              <c:strCache>
                <c:ptCount val="1"/>
                <c:pt idx="0">
                  <c:v>Hardware</c:v>
                </c:pt>
              </c:strCache>
            </c:strRef>
          </c:tx>
          <c:invertIfNegative val="0"/>
          <c:cat>
            <c:strRef>
              <c:f>Zane_NIM!$F$7:$F$12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LHCb</c:v>
                </c:pt>
                <c:pt idx="3">
                  <c:v>ALICE</c:v>
                </c:pt>
                <c:pt idx="4">
                  <c:v>TOTEM</c:v>
                </c:pt>
                <c:pt idx="5">
                  <c:v>LHC </c:v>
                </c:pt>
              </c:strCache>
            </c:strRef>
          </c:cat>
          <c:val>
            <c:numRef>
              <c:f>Zane_NIM!$G$7:$G$12</c:f>
              <c:numCache>
                <c:formatCode>General</c:formatCode>
                <c:ptCount val="6"/>
                <c:pt idx="0">
                  <c:v>45.0</c:v>
                </c:pt>
                <c:pt idx="1">
                  <c:v>42.0</c:v>
                </c:pt>
                <c:pt idx="2">
                  <c:v>23.0</c:v>
                </c:pt>
                <c:pt idx="3">
                  <c:v>24.0</c:v>
                </c:pt>
                <c:pt idx="4">
                  <c:v>0.0</c:v>
                </c:pt>
                <c:pt idx="5">
                  <c:v>0.0</c:v>
                </c:pt>
              </c:numCache>
            </c:numRef>
          </c:val>
        </c:ser>
        <c:ser>
          <c:idx val="1"/>
          <c:order val="1"/>
          <c:tx>
            <c:strRef>
              <c:f>Zane_NIM!$H$6</c:f>
              <c:strCache>
                <c:ptCount val="1"/>
                <c:pt idx="0">
                  <c:v>Software</c:v>
                </c:pt>
              </c:strCache>
            </c:strRef>
          </c:tx>
          <c:invertIfNegative val="0"/>
          <c:cat>
            <c:strRef>
              <c:f>Zane_NIM!$F$7:$F$12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LHCb</c:v>
                </c:pt>
                <c:pt idx="3">
                  <c:v>ALICE</c:v>
                </c:pt>
                <c:pt idx="4">
                  <c:v>TOTEM</c:v>
                </c:pt>
                <c:pt idx="5">
                  <c:v>LHC </c:v>
                </c:pt>
              </c:strCache>
            </c:strRef>
          </c:cat>
          <c:val>
            <c:numRef>
              <c:f>Zane_NIM!$H$7:$H$12</c:f>
              <c:numCache>
                <c:formatCode>General</c:formatCode>
                <c:ptCount val="6"/>
                <c:pt idx="0">
                  <c:v>14.0</c:v>
                </c:pt>
                <c:pt idx="1">
                  <c:v>11.0</c:v>
                </c:pt>
                <c:pt idx="2">
                  <c:v>8.0</c:v>
                </c:pt>
                <c:pt idx="3">
                  <c:v>9.0</c:v>
                </c:pt>
                <c:pt idx="4">
                  <c:v>0.0</c:v>
                </c:pt>
                <c:pt idx="5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9070200"/>
        <c:axId val="609073176"/>
      </c:barChart>
      <c:catAx>
        <c:axId val="609070200"/>
        <c:scaling>
          <c:orientation val="minMax"/>
        </c:scaling>
        <c:delete val="0"/>
        <c:axPos val="b"/>
        <c:majorTickMark val="in"/>
        <c:minorTickMark val="none"/>
        <c:tickLblPos val="nextTo"/>
        <c:crossAx val="609073176"/>
        <c:crosses val="autoZero"/>
        <c:auto val="1"/>
        <c:lblAlgn val="ctr"/>
        <c:lblOffset val="100"/>
        <c:noMultiLvlLbl val="0"/>
      </c:catAx>
      <c:valAx>
        <c:axId val="609073176"/>
        <c:scaling>
          <c:orientation val="minMax"/>
        </c:scaling>
        <c:delete val="0"/>
        <c:axPos val="l"/>
        <c:majorGridlines>
          <c:spPr>
            <a:ln>
              <a:prstDash val="sys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papers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609070200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Paul_TNS!$N$3</c:f>
              <c:strCache>
                <c:ptCount val="1"/>
                <c:pt idx="0">
                  <c:v>Hardware</c:v>
                </c:pt>
              </c:strCache>
            </c:strRef>
          </c:tx>
          <c:invertIfNegative val="0"/>
          <c:cat>
            <c:strRef>
              <c:f>Paul_TNS!$M$4:$M$9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LHCb</c:v>
                </c:pt>
                <c:pt idx="3">
                  <c:v>ALICE</c:v>
                </c:pt>
                <c:pt idx="4">
                  <c:v>TOTEM</c:v>
                </c:pt>
                <c:pt idx="5">
                  <c:v>LHC </c:v>
                </c:pt>
              </c:strCache>
            </c:strRef>
          </c:cat>
          <c:val>
            <c:numRef>
              <c:f>Paul_TNS!$N$4:$N$9</c:f>
              <c:numCache>
                <c:formatCode>General</c:formatCode>
                <c:ptCount val="6"/>
                <c:pt idx="0">
                  <c:v>19.0</c:v>
                </c:pt>
                <c:pt idx="1">
                  <c:v>6.0</c:v>
                </c:pt>
                <c:pt idx="2">
                  <c:v>10.0</c:v>
                </c:pt>
                <c:pt idx="3">
                  <c:v>8.0</c:v>
                </c:pt>
                <c:pt idx="4">
                  <c:v>0.0</c:v>
                </c:pt>
                <c:pt idx="5">
                  <c:v>35.0</c:v>
                </c:pt>
              </c:numCache>
            </c:numRef>
          </c:val>
        </c:ser>
        <c:ser>
          <c:idx val="1"/>
          <c:order val="1"/>
          <c:tx>
            <c:strRef>
              <c:f>Paul_TNS!$O$3</c:f>
              <c:strCache>
                <c:ptCount val="1"/>
                <c:pt idx="0">
                  <c:v>Software</c:v>
                </c:pt>
              </c:strCache>
            </c:strRef>
          </c:tx>
          <c:invertIfNegative val="0"/>
          <c:cat>
            <c:strRef>
              <c:f>Paul_TNS!$M$4:$M$9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LHCb</c:v>
                </c:pt>
                <c:pt idx="3">
                  <c:v>ALICE</c:v>
                </c:pt>
                <c:pt idx="4">
                  <c:v>TOTEM</c:v>
                </c:pt>
                <c:pt idx="5">
                  <c:v>LHC </c:v>
                </c:pt>
              </c:strCache>
            </c:strRef>
          </c:cat>
          <c:val>
            <c:numRef>
              <c:f>Paul_TNS!$O$4:$O$9</c:f>
              <c:numCache>
                <c:formatCode>General</c:formatCode>
                <c:ptCount val="6"/>
                <c:pt idx="0">
                  <c:v>2.0</c:v>
                </c:pt>
                <c:pt idx="1">
                  <c:v>2.0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1.0</c:v>
                </c:pt>
              </c:numCache>
            </c:numRef>
          </c:val>
        </c:ser>
        <c:ser>
          <c:idx val="2"/>
          <c:order val="2"/>
          <c:tx>
            <c:strRef>
              <c:f>Paul_TNS!$P$3</c:f>
              <c:strCache>
                <c:ptCount val="1"/>
                <c:pt idx="0">
                  <c:v>DAQ-trigger</c:v>
                </c:pt>
              </c:strCache>
            </c:strRef>
          </c:tx>
          <c:invertIfNegative val="0"/>
          <c:cat>
            <c:strRef>
              <c:f>Paul_TNS!$M$4:$M$9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LHCb</c:v>
                </c:pt>
                <c:pt idx="3">
                  <c:v>ALICE</c:v>
                </c:pt>
                <c:pt idx="4">
                  <c:v>TOTEM</c:v>
                </c:pt>
                <c:pt idx="5">
                  <c:v>LHC </c:v>
                </c:pt>
              </c:strCache>
            </c:strRef>
          </c:cat>
          <c:val>
            <c:numRef>
              <c:f>Paul_TNS!$P$4:$P$9</c:f>
              <c:numCache>
                <c:formatCode>General</c:formatCode>
                <c:ptCount val="6"/>
                <c:pt idx="0">
                  <c:v>27.0</c:v>
                </c:pt>
                <c:pt idx="1">
                  <c:v>4.0</c:v>
                </c:pt>
                <c:pt idx="2">
                  <c:v>2.0</c:v>
                </c:pt>
                <c:pt idx="3">
                  <c:v>8.0</c:v>
                </c:pt>
                <c:pt idx="4">
                  <c:v>0.0</c:v>
                </c:pt>
                <c:pt idx="5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9001112"/>
        <c:axId val="609004088"/>
      </c:barChart>
      <c:catAx>
        <c:axId val="609001112"/>
        <c:scaling>
          <c:orientation val="minMax"/>
        </c:scaling>
        <c:delete val="0"/>
        <c:axPos val="b"/>
        <c:majorTickMark val="in"/>
        <c:minorTickMark val="none"/>
        <c:tickLblPos val="nextTo"/>
        <c:crossAx val="609004088"/>
        <c:crosses val="autoZero"/>
        <c:auto val="1"/>
        <c:lblAlgn val="ctr"/>
        <c:lblOffset val="100"/>
        <c:noMultiLvlLbl val="0"/>
      </c:catAx>
      <c:valAx>
        <c:axId val="609004088"/>
        <c:scaling>
          <c:orientation val="minMax"/>
        </c:scaling>
        <c:delete val="0"/>
        <c:axPos val="l"/>
        <c:majorGridlines>
          <c:spPr>
            <a:ln>
              <a:prstDash val="sys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</a:t>
                </a:r>
                <a:r>
                  <a:rPr lang="en-US" baseline="0"/>
                  <a:t> of self-citations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609001112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t"/>
      <c:layout/>
      <c:overlay val="1"/>
    </c:legend>
    <c:plotVisOnly val="1"/>
    <c:dispBlanksAs val="gap"/>
    <c:showDLblsOverMax val="0"/>
  </c:chart>
  <c:txPr>
    <a:bodyPr/>
    <a:lstStyle/>
    <a:p>
      <a:pPr>
        <a:defRPr sz="12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Paul_TNS!$S$3</c:f>
              <c:strCache>
                <c:ptCount val="1"/>
                <c:pt idx="0">
                  <c:v>Hardware</c:v>
                </c:pt>
              </c:strCache>
            </c:strRef>
          </c:tx>
          <c:invertIfNegative val="0"/>
          <c:cat>
            <c:strRef>
              <c:f>Paul_TNS!$R$4:$R$9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LHCb</c:v>
                </c:pt>
                <c:pt idx="3">
                  <c:v>ALICE</c:v>
                </c:pt>
                <c:pt idx="4">
                  <c:v>TOTEM</c:v>
                </c:pt>
                <c:pt idx="5">
                  <c:v>LHC </c:v>
                </c:pt>
              </c:strCache>
            </c:strRef>
          </c:cat>
          <c:val>
            <c:numRef>
              <c:f>Paul_TNS!$S$4:$S$9</c:f>
              <c:numCache>
                <c:formatCode>General</c:formatCode>
                <c:ptCount val="6"/>
                <c:pt idx="0">
                  <c:v>7.0</c:v>
                </c:pt>
                <c:pt idx="1">
                  <c:v>5.0</c:v>
                </c:pt>
                <c:pt idx="2">
                  <c:v>1.0</c:v>
                </c:pt>
                <c:pt idx="3">
                  <c:v>1.0</c:v>
                </c:pt>
                <c:pt idx="4">
                  <c:v>0.0</c:v>
                </c:pt>
                <c:pt idx="5">
                  <c:v>27.0</c:v>
                </c:pt>
              </c:numCache>
            </c:numRef>
          </c:val>
        </c:ser>
        <c:ser>
          <c:idx val="1"/>
          <c:order val="1"/>
          <c:tx>
            <c:strRef>
              <c:f>Paul_TNS!$T$3</c:f>
              <c:strCache>
                <c:ptCount val="1"/>
                <c:pt idx="0">
                  <c:v>Software</c:v>
                </c:pt>
              </c:strCache>
            </c:strRef>
          </c:tx>
          <c:invertIfNegative val="0"/>
          <c:cat>
            <c:strRef>
              <c:f>Paul_TNS!$R$4:$R$9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LHCb</c:v>
                </c:pt>
                <c:pt idx="3">
                  <c:v>ALICE</c:v>
                </c:pt>
                <c:pt idx="4">
                  <c:v>TOTEM</c:v>
                </c:pt>
                <c:pt idx="5">
                  <c:v>LHC </c:v>
                </c:pt>
              </c:strCache>
            </c:strRef>
          </c:cat>
          <c:val>
            <c:numRef>
              <c:f>Paul_TNS!$T$4:$T$9</c:f>
              <c:numCache>
                <c:formatCode>General</c:formatCode>
                <c:ptCount val="6"/>
                <c:pt idx="0">
                  <c:v>5.0</c:v>
                </c:pt>
                <c:pt idx="1">
                  <c:v>2.0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</c:numCache>
            </c:numRef>
          </c:val>
        </c:ser>
        <c:ser>
          <c:idx val="2"/>
          <c:order val="2"/>
          <c:tx>
            <c:strRef>
              <c:f>Paul_TNS!$U$3</c:f>
              <c:strCache>
                <c:ptCount val="1"/>
                <c:pt idx="0">
                  <c:v>DAQ-trigger</c:v>
                </c:pt>
              </c:strCache>
            </c:strRef>
          </c:tx>
          <c:invertIfNegative val="0"/>
          <c:cat>
            <c:strRef>
              <c:f>Paul_TNS!$R$4:$R$9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LHCb</c:v>
                </c:pt>
                <c:pt idx="3">
                  <c:v>ALICE</c:v>
                </c:pt>
                <c:pt idx="4">
                  <c:v>TOTEM</c:v>
                </c:pt>
                <c:pt idx="5">
                  <c:v>LHC </c:v>
                </c:pt>
              </c:strCache>
            </c:strRef>
          </c:cat>
          <c:val>
            <c:numRef>
              <c:f>Paul_TNS!$U$4:$U$9</c:f>
              <c:numCache>
                <c:formatCode>General</c:formatCode>
                <c:ptCount val="6"/>
                <c:pt idx="0">
                  <c:v>9.0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0.0</c:v>
                </c:pt>
                <c:pt idx="5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8978472"/>
        <c:axId val="608981480"/>
      </c:barChart>
      <c:catAx>
        <c:axId val="608978472"/>
        <c:scaling>
          <c:orientation val="minMax"/>
        </c:scaling>
        <c:delete val="0"/>
        <c:axPos val="b"/>
        <c:majorTickMark val="in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608981480"/>
        <c:crosses val="autoZero"/>
        <c:auto val="1"/>
        <c:lblAlgn val="ctr"/>
        <c:lblOffset val="100"/>
        <c:noMultiLvlLbl val="0"/>
      </c:catAx>
      <c:valAx>
        <c:axId val="608981480"/>
        <c:scaling>
          <c:orientation val="minMax"/>
          <c:max val="40.0"/>
        </c:scaling>
        <c:delete val="0"/>
        <c:axPos val="l"/>
        <c:majorGridlines>
          <c:spPr>
            <a:ln>
              <a:prstDash val="sys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Number of outside citations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608978472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t"/>
      <c:layout>
        <c:manualLayout>
          <c:xMode val="edge"/>
          <c:yMode val="edge"/>
          <c:x val="0.267789763247936"/>
          <c:y val="0.0402392244778406"/>
          <c:w val="0.671901730926931"/>
          <c:h val="0.0950807460063538"/>
        </c:manualLayout>
      </c:layout>
      <c:overlay val="1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Zane_NIM!$K$6</c:f>
              <c:strCache>
                <c:ptCount val="1"/>
                <c:pt idx="0">
                  <c:v>Hardware</c:v>
                </c:pt>
              </c:strCache>
            </c:strRef>
          </c:tx>
          <c:invertIfNegative val="0"/>
          <c:cat>
            <c:strRef>
              <c:f>Zane_NIM!$J$7:$J$12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LHCb</c:v>
                </c:pt>
                <c:pt idx="3">
                  <c:v>ALICE</c:v>
                </c:pt>
                <c:pt idx="4">
                  <c:v>TOTEM</c:v>
                </c:pt>
                <c:pt idx="5">
                  <c:v>LHC </c:v>
                </c:pt>
              </c:strCache>
            </c:strRef>
          </c:cat>
          <c:val>
            <c:numRef>
              <c:f>Zane_NIM!$K$7:$K$12</c:f>
              <c:numCache>
                <c:formatCode>General</c:formatCode>
                <c:ptCount val="6"/>
                <c:pt idx="0">
                  <c:v>67.0</c:v>
                </c:pt>
                <c:pt idx="1">
                  <c:v>43.0</c:v>
                </c:pt>
                <c:pt idx="2">
                  <c:v>15.0</c:v>
                </c:pt>
                <c:pt idx="3">
                  <c:v>19.0</c:v>
                </c:pt>
                <c:pt idx="4">
                  <c:v>0.0</c:v>
                </c:pt>
                <c:pt idx="5">
                  <c:v>0.0</c:v>
                </c:pt>
              </c:numCache>
            </c:numRef>
          </c:val>
        </c:ser>
        <c:ser>
          <c:idx val="1"/>
          <c:order val="1"/>
          <c:tx>
            <c:strRef>
              <c:f>Zane_NIM!$L$6</c:f>
              <c:strCache>
                <c:ptCount val="1"/>
                <c:pt idx="0">
                  <c:v>Software</c:v>
                </c:pt>
              </c:strCache>
            </c:strRef>
          </c:tx>
          <c:invertIfNegative val="0"/>
          <c:cat>
            <c:strRef>
              <c:f>Zane_NIM!$J$7:$J$12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LHCb</c:v>
                </c:pt>
                <c:pt idx="3">
                  <c:v>ALICE</c:v>
                </c:pt>
                <c:pt idx="4">
                  <c:v>TOTEM</c:v>
                </c:pt>
                <c:pt idx="5">
                  <c:v>LHC </c:v>
                </c:pt>
              </c:strCache>
            </c:strRef>
          </c:cat>
          <c:val>
            <c:numRef>
              <c:f>Zane_NIM!$L$7:$L$12</c:f>
              <c:numCache>
                <c:formatCode>General</c:formatCode>
                <c:ptCount val="6"/>
                <c:pt idx="0">
                  <c:v>42.0</c:v>
                </c:pt>
                <c:pt idx="1">
                  <c:v>21.0</c:v>
                </c:pt>
                <c:pt idx="2">
                  <c:v>11.0</c:v>
                </c:pt>
                <c:pt idx="3">
                  <c:v>16.0</c:v>
                </c:pt>
                <c:pt idx="4">
                  <c:v>0.0</c:v>
                </c:pt>
                <c:pt idx="5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8947768"/>
        <c:axId val="608935496"/>
      </c:barChart>
      <c:catAx>
        <c:axId val="608947768"/>
        <c:scaling>
          <c:orientation val="minMax"/>
        </c:scaling>
        <c:delete val="0"/>
        <c:axPos val="b"/>
        <c:majorTickMark val="in"/>
        <c:minorTickMark val="none"/>
        <c:tickLblPos val="nextTo"/>
        <c:crossAx val="608935496"/>
        <c:crosses val="autoZero"/>
        <c:auto val="1"/>
        <c:lblAlgn val="ctr"/>
        <c:lblOffset val="100"/>
        <c:noMultiLvlLbl val="0"/>
      </c:catAx>
      <c:valAx>
        <c:axId val="608935496"/>
        <c:scaling>
          <c:orientation val="minMax"/>
        </c:scaling>
        <c:delete val="0"/>
        <c:axPos val="l"/>
        <c:majorGridlines>
          <c:spPr>
            <a:ln>
              <a:prstDash val="sys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</a:t>
                </a:r>
                <a:r>
                  <a:rPr lang="en-US" baseline="0"/>
                  <a:t> of self-citations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608947768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t"/>
      <c:layout/>
      <c:overlay val="1"/>
    </c:legend>
    <c:plotVisOnly val="1"/>
    <c:dispBlanksAs val="gap"/>
    <c:showDLblsOverMax val="0"/>
  </c:chart>
  <c:txPr>
    <a:bodyPr/>
    <a:lstStyle/>
    <a:p>
      <a:pPr>
        <a:defRPr sz="12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Zane_NIM!$O$6</c:f>
              <c:strCache>
                <c:ptCount val="1"/>
                <c:pt idx="0">
                  <c:v>Hardware</c:v>
                </c:pt>
              </c:strCache>
            </c:strRef>
          </c:tx>
          <c:invertIfNegative val="0"/>
          <c:cat>
            <c:strRef>
              <c:f>Zane_NIM!$N$7:$N$12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LHCb</c:v>
                </c:pt>
                <c:pt idx="3">
                  <c:v>ALICE</c:v>
                </c:pt>
                <c:pt idx="4">
                  <c:v>TOTEM</c:v>
                </c:pt>
                <c:pt idx="5">
                  <c:v>LHC </c:v>
                </c:pt>
              </c:strCache>
            </c:strRef>
          </c:cat>
          <c:val>
            <c:numRef>
              <c:f>Zane_NIM!$O$7:$O$12</c:f>
              <c:numCache>
                <c:formatCode>General</c:formatCode>
                <c:ptCount val="6"/>
                <c:pt idx="0">
                  <c:v>29.0</c:v>
                </c:pt>
                <c:pt idx="1">
                  <c:v>29.0</c:v>
                </c:pt>
                <c:pt idx="2">
                  <c:v>1.0</c:v>
                </c:pt>
                <c:pt idx="3">
                  <c:v>10.0</c:v>
                </c:pt>
                <c:pt idx="4">
                  <c:v>0.0</c:v>
                </c:pt>
                <c:pt idx="5">
                  <c:v>0.0</c:v>
                </c:pt>
              </c:numCache>
            </c:numRef>
          </c:val>
        </c:ser>
        <c:ser>
          <c:idx val="1"/>
          <c:order val="1"/>
          <c:tx>
            <c:strRef>
              <c:f>Zane_NIM!$P$6</c:f>
              <c:strCache>
                <c:ptCount val="1"/>
                <c:pt idx="0">
                  <c:v>Software</c:v>
                </c:pt>
              </c:strCache>
            </c:strRef>
          </c:tx>
          <c:invertIfNegative val="0"/>
          <c:cat>
            <c:strRef>
              <c:f>Zane_NIM!$N$7:$N$12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LHCb</c:v>
                </c:pt>
                <c:pt idx="3">
                  <c:v>ALICE</c:v>
                </c:pt>
                <c:pt idx="4">
                  <c:v>TOTEM</c:v>
                </c:pt>
                <c:pt idx="5">
                  <c:v>LHC </c:v>
                </c:pt>
              </c:strCache>
            </c:strRef>
          </c:cat>
          <c:val>
            <c:numRef>
              <c:f>Zane_NIM!$P$7:$P$12</c:f>
              <c:numCache>
                <c:formatCode>General</c:formatCode>
                <c:ptCount val="6"/>
                <c:pt idx="0">
                  <c:v>18.0</c:v>
                </c:pt>
                <c:pt idx="1">
                  <c:v>9.0</c:v>
                </c:pt>
                <c:pt idx="2">
                  <c:v>0.0</c:v>
                </c:pt>
                <c:pt idx="3">
                  <c:v>15.0</c:v>
                </c:pt>
                <c:pt idx="4">
                  <c:v>0.0</c:v>
                </c:pt>
                <c:pt idx="5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8915032"/>
        <c:axId val="608906536"/>
      </c:barChart>
      <c:catAx>
        <c:axId val="6089150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608906536"/>
        <c:crosses val="autoZero"/>
        <c:auto val="1"/>
        <c:lblAlgn val="ctr"/>
        <c:lblOffset val="100"/>
        <c:noMultiLvlLbl val="0"/>
      </c:catAx>
      <c:valAx>
        <c:axId val="608906536"/>
        <c:scaling>
          <c:orientation val="minMax"/>
          <c:max val="80.0"/>
        </c:scaling>
        <c:delete val="0"/>
        <c:axPos val="l"/>
        <c:majorGridlines>
          <c:spPr>
            <a:ln>
              <a:prstDash val="sys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outside citations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608915032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t"/>
      <c:layout/>
      <c:overlay val="1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Geant4 NIM</a:t>
            </a:r>
            <a:r>
              <a:rPr lang="en-US" dirty="0" smtClean="0"/>
              <a:t>: Citing Journals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37326290463692"/>
          <c:y val="0.132808767583827"/>
          <c:w val="0.577709317585302"/>
          <c:h val="0.732247412191454"/>
        </c:manualLayout>
      </c:layout>
      <c:barChart>
        <c:barDir val="bar"/>
        <c:grouping val="clustered"/>
        <c:varyColors val="0"/>
        <c:ser>
          <c:idx val="0"/>
          <c:order val="0"/>
          <c:tx>
            <c:v>Geant4 NIM</c:v>
          </c:tx>
          <c:spPr>
            <a:ln w="3175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FAC090"/>
              </a:solidFill>
              <a:ln w="3175"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FAC090"/>
              </a:solidFill>
              <a:ln w="3175"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3175"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3175">
                <a:solidFill>
                  <a:schemeClr val="tx1"/>
                </a:solidFill>
              </a:ln>
            </c:spPr>
          </c:dPt>
          <c:dPt>
            <c:idx val="6"/>
            <c:invertIfNegative val="0"/>
            <c:bubble3D val="0"/>
            <c:spPr>
              <a:solidFill>
                <a:srgbClr val="B3A2C7"/>
              </a:solidFill>
              <a:ln w="3175"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 w="3175"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3175"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77933C"/>
              </a:solidFill>
              <a:ln w="3175"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77933C"/>
              </a:solidFill>
              <a:ln w="3175"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3175">
                <a:solidFill>
                  <a:schemeClr val="tx1"/>
                </a:solidFill>
              </a:ln>
            </c:spPr>
          </c:dPt>
          <c:dPt>
            <c:idx val="12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 w="3175">
                <a:solidFill>
                  <a:schemeClr val="tx1"/>
                </a:solidFill>
              </a:ln>
            </c:spPr>
          </c:dPt>
          <c:dPt>
            <c:idx val="13"/>
            <c:invertIfNegative val="0"/>
            <c:bubble3D val="0"/>
            <c:spPr>
              <a:solidFill>
                <a:srgbClr val="E46C0A"/>
              </a:solidFill>
              <a:ln w="3175">
                <a:solidFill>
                  <a:schemeClr val="tx1"/>
                </a:solidFill>
              </a:ln>
            </c:spPr>
          </c:dPt>
          <c:dPt>
            <c:idx val="14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c:spPr>
          </c:dPt>
          <c:dPt>
            <c:idx val="15"/>
            <c:invertIfNegative val="0"/>
            <c:bubble3D val="0"/>
            <c:spPr>
              <a:solidFill>
                <a:srgbClr val="B3A2C7"/>
              </a:solidFill>
              <a:ln w="3175">
                <a:solidFill>
                  <a:schemeClr val="tx1"/>
                </a:solidFill>
              </a:ln>
            </c:spPr>
          </c:dPt>
          <c:dPt>
            <c:idx val="16"/>
            <c:invertIfNegative val="0"/>
            <c:bubble3D val="0"/>
            <c:spPr>
              <a:solidFill>
                <a:srgbClr val="77933C"/>
              </a:solidFill>
              <a:ln w="3175">
                <a:solidFill>
                  <a:schemeClr val="tx1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3175">
                <a:solidFill>
                  <a:schemeClr val="tx1"/>
                </a:solidFill>
              </a:ln>
            </c:spPr>
          </c:dPt>
          <c:dPt>
            <c:idx val="18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 w="3175">
                <a:solidFill>
                  <a:schemeClr val="tx1"/>
                </a:solidFill>
              </a:ln>
            </c:spPr>
          </c:dPt>
          <c:cat>
            <c:strRef>
              <c:f>'G4NIM journals'!$F$1:$F$19</c:f>
              <c:strCache>
                <c:ptCount val="19"/>
                <c:pt idx="1">
                  <c:v>Radiat. Prot. Dosim.</c:v>
                </c:pt>
                <c:pt idx="2">
                  <c:v>J. Korean Phys. Soc.</c:v>
                </c:pt>
                <c:pt idx="3">
                  <c:v>Radiat. Meas.</c:v>
                </c:pt>
                <c:pt idx="4">
                  <c:v>Appl. Radiat. Isot.</c:v>
                </c:pt>
                <c:pt idx="5">
                  <c:v>J. Phys. G</c:v>
                </c:pt>
                <c:pt idx="6">
                  <c:v>JHEP</c:v>
                </c:pt>
                <c:pt idx="7">
                  <c:v>Astrop. Phys.</c:v>
                </c:pt>
                <c:pt idx="8">
                  <c:v>EPJC</c:v>
                </c:pt>
                <c:pt idx="9">
                  <c:v>JINST</c:v>
                </c:pt>
                <c:pt idx="10">
                  <c:v>NIM B</c:v>
                </c:pt>
                <c:pt idx="11">
                  <c:v>Phys.  Lett. B</c:v>
                </c:pt>
                <c:pt idx="12">
                  <c:v>Phys. Rev. C</c:v>
                </c:pt>
                <c:pt idx="13">
                  <c:v>Phys. Med. Biol.</c:v>
                </c:pt>
                <c:pt idx="14">
                  <c:v>Med. Phys.</c:v>
                </c:pt>
                <c:pt idx="15">
                  <c:v>Phys. Rev. Lett.</c:v>
                </c:pt>
                <c:pt idx="16">
                  <c:v>TNS</c:v>
                </c:pt>
                <c:pt idx="17">
                  <c:v>Phys. Rev. D</c:v>
                </c:pt>
                <c:pt idx="18">
                  <c:v>NIM A</c:v>
                </c:pt>
              </c:strCache>
            </c:strRef>
          </c:cat>
          <c:val>
            <c:numRef>
              <c:f>'G4NIM journals'!$G$1:$G$19</c:f>
              <c:numCache>
                <c:formatCode>General</c:formatCode>
                <c:ptCount val="19"/>
                <c:pt idx="1">
                  <c:v>21.0</c:v>
                </c:pt>
                <c:pt idx="2">
                  <c:v>23.0</c:v>
                </c:pt>
                <c:pt idx="3">
                  <c:v>24.0</c:v>
                </c:pt>
                <c:pt idx="4">
                  <c:v>26.0</c:v>
                </c:pt>
                <c:pt idx="5">
                  <c:v>26.0</c:v>
                </c:pt>
                <c:pt idx="6">
                  <c:v>29.0</c:v>
                </c:pt>
                <c:pt idx="7">
                  <c:v>44.0</c:v>
                </c:pt>
                <c:pt idx="8">
                  <c:v>49.0</c:v>
                </c:pt>
                <c:pt idx="9">
                  <c:v>54.0</c:v>
                </c:pt>
                <c:pt idx="10">
                  <c:v>55.0</c:v>
                </c:pt>
                <c:pt idx="11">
                  <c:v>57.0</c:v>
                </c:pt>
                <c:pt idx="12">
                  <c:v>94.0</c:v>
                </c:pt>
                <c:pt idx="13">
                  <c:v>115.0</c:v>
                </c:pt>
                <c:pt idx="14">
                  <c:v>120.0</c:v>
                </c:pt>
                <c:pt idx="15">
                  <c:v>136.0</c:v>
                </c:pt>
                <c:pt idx="16">
                  <c:v>188.0</c:v>
                </c:pt>
                <c:pt idx="17">
                  <c:v>225.0</c:v>
                </c:pt>
                <c:pt idx="18">
                  <c:v>371.0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9516728"/>
        <c:axId val="599665480"/>
      </c:barChart>
      <c:catAx>
        <c:axId val="599516728"/>
        <c:scaling>
          <c:orientation val="minMax"/>
        </c:scaling>
        <c:delete val="0"/>
        <c:axPos val="l"/>
        <c:majorTickMark val="in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599665480"/>
        <c:crosses val="autoZero"/>
        <c:auto val="1"/>
        <c:lblAlgn val="ctr"/>
        <c:lblOffset val="100"/>
        <c:noMultiLvlLbl val="0"/>
      </c:catAx>
      <c:valAx>
        <c:axId val="599665480"/>
        <c:scaling>
          <c:orientation val="minMax"/>
        </c:scaling>
        <c:delete val="0"/>
        <c:axPos val="b"/>
        <c:majorGridlines>
          <c:spPr>
            <a:ln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Citations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599516728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chemeClr val="lt1"/>
    </a:solidFill>
    <a:ln w="12700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 dirty="0"/>
              <a:t>G4 NIM: Citing Collaborations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ln w="3175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79646"/>
              </a:solidFill>
              <a:ln w="3175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 w="3175"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F79646"/>
              </a:solidFill>
              <a:ln w="3175"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F79646"/>
              </a:solidFill>
              <a:ln w="3175"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F79646"/>
              </a:solidFill>
              <a:ln w="3175">
                <a:solidFill>
                  <a:schemeClr val="tx1"/>
                </a:solidFill>
              </a:ln>
            </c:spPr>
          </c:dPt>
          <c:dPt>
            <c:idx val="6"/>
            <c:invertIfNegative val="0"/>
            <c:bubble3D val="0"/>
            <c:spPr>
              <a:solidFill>
                <a:schemeClr val="accent6"/>
              </a:solidFill>
              <a:ln w="3175"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 w="3175"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FF0000"/>
              </a:solidFill>
              <a:ln w="3175"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rgbClr val="FF0000"/>
              </a:solidFill>
              <a:ln w="3175">
                <a:solidFill>
                  <a:schemeClr val="tx1"/>
                </a:solidFill>
              </a:ln>
            </c:spPr>
          </c:dPt>
          <c:cat>
            <c:strRef>
              <c:f>'G4NIM exp'!$E$2:$E$14</c:f>
              <c:strCache>
                <c:ptCount val="13"/>
                <c:pt idx="0">
                  <c:v>ISOLDE</c:v>
                </c:pt>
                <c:pt idx="1">
                  <c:v>ALICE</c:v>
                </c:pt>
                <c:pt idx="2">
                  <c:v>JET EFDA</c:v>
                </c:pt>
                <c:pt idx="3">
                  <c:v>BES III</c:v>
                </c:pt>
                <c:pt idx="4">
                  <c:v>N TOF</c:v>
                </c:pt>
                <c:pt idx="5">
                  <c:v>MiniBooNE</c:v>
                </c:pt>
                <c:pt idx="6">
                  <c:v>LUNA</c:v>
                </c:pt>
                <c:pt idx="7">
                  <c:v>CDF</c:v>
                </c:pt>
                <c:pt idx="8">
                  <c:v>HARP</c:v>
                </c:pt>
                <c:pt idx="9">
                  <c:v>LHCb</c:v>
                </c:pt>
                <c:pt idx="10">
                  <c:v>CMS</c:v>
                </c:pt>
                <c:pt idx="11">
                  <c:v>ATLAS</c:v>
                </c:pt>
                <c:pt idx="12">
                  <c:v>BaBar</c:v>
                </c:pt>
              </c:strCache>
            </c:strRef>
          </c:cat>
          <c:val>
            <c:numRef>
              <c:f>'G4NIM exp'!$F$2:$F$14</c:f>
              <c:numCache>
                <c:formatCode>General</c:formatCode>
                <c:ptCount val="13"/>
                <c:pt idx="0">
                  <c:v>3.0</c:v>
                </c:pt>
                <c:pt idx="1">
                  <c:v>3.0</c:v>
                </c:pt>
                <c:pt idx="2">
                  <c:v>4.0</c:v>
                </c:pt>
                <c:pt idx="3">
                  <c:v>4.0</c:v>
                </c:pt>
                <c:pt idx="4">
                  <c:v>5.0</c:v>
                </c:pt>
                <c:pt idx="5">
                  <c:v>5.0</c:v>
                </c:pt>
                <c:pt idx="6">
                  <c:v>5.0</c:v>
                </c:pt>
                <c:pt idx="7">
                  <c:v>7.0</c:v>
                </c:pt>
                <c:pt idx="8">
                  <c:v>10.0</c:v>
                </c:pt>
                <c:pt idx="9">
                  <c:v>10.0</c:v>
                </c:pt>
                <c:pt idx="10">
                  <c:v>55.0</c:v>
                </c:pt>
                <c:pt idx="11">
                  <c:v>60.0</c:v>
                </c:pt>
                <c:pt idx="12">
                  <c:v>182.0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9466392"/>
        <c:axId val="445335576"/>
      </c:barChart>
      <c:catAx>
        <c:axId val="599466392"/>
        <c:scaling>
          <c:orientation val="minMax"/>
        </c:scaling>
        <c:delete val="0"/>
        <c:axPos val="l"/>
        <c:majorTickMark val="in"/>
        <c:minorTickMark val="none"/>
        <c:tickLblPos val="nextTo"/>
        <c:crossAx val="445335576"/>
        <c:crosses val="autoZero"/>
        <c:auto val="1"/>
        <c:lblAlgn val="ctr"/>
        <c:lblOffset val="100"/>
        <c:noMultiLvlLbl val="0"/>
      </c:catAx>
      <c:valAx>
        <c:axId val="445335576"/>
        <c:scaling>
          <c:orientation val="minMax"/>
        </c:scaling>
        <c:delete val="0"/>
        <c:axPos val="b"/>
        <c:majorGridlines>
          <c:spPr>
            <a:ln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Citations</a:t>
                </a:r>
                <a:endParaRPr 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99466392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chemeClr val="lt1"/>
    </a:solidFill>
    <a:ln w="12700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0224987971377"/>
          <c:y val="0.0574937395899244"/>
          <c:w val="0.785036839855414"/>
          <c:h val="0.698665246793009"/>
        </c:manualLayout>
      </c:layout>
      <c:barChart>
        <c:barDir val="col"/>
        <c:grouping val="clustered"/>
        <c:varyColors val="0"/>
        <c:ser>
          <c:idx val="0"/>
          <c:order val="0"/>
          <c:tx>
            <c:v>ROOT Proc.</c:v>
          </c:tx>
          <c:invertIfNegative val="0"/>
          <c:cat>
            <c:numRef>
              <c:f>root1997_years.txt!$A$24:$A$38</c:f>
              <c:numCache>
                <c:formatCode>General</c:formatCode>
                <c:ptCount val="15"/>
                <c:pt idx="0">
                  <c:v>1997.0</c:v>
                </c:pt>
                <c:pt idx="1">
                  <c:v>1998.0</c:v>
                </c:pt>
                <c:pt idx="2">
                  <c:v>1999.0</c:v>
                </c:pt>
                <c:pt idx="3">
                  <c:v>2000.0</c:v>
                </c:pt>
                <c:pt idx="4">
                  <c:v>2001.0</c:v>
                </c:pt>
                <c:pt idx="5">
                  <c:v>2002.0</c:v>
                </c:pt>
                <c:pt idx="6">
                  <c:v>2003.0</c:v>
                </c:pt>
                <c:pt idx="7">
                  <c:v>2004.0</c:v>
                </c:pt>
                <c:pt idx="8">
                  <c:v>2005.0</c:v>
                </c:pt>
                <c:pt idx="9">
                  <c:v>2006.0</c:v>
                </c:pt>
                <c:pt idx="10">
                  <c:v>2007.0</c:v>
                </c:pt>
                <c:pt idx="11">
                  <c:v>2008.0</c:v>
                </c:pt>
                <c:pt idx="12">
                  <c:v>2009.0</c:v>
                </c:pt>
                <c:pt idx="13">
                  <c:v>2010.0</c:v>
                </c:pt>
                <c:pt idx="14">
                  <c:v>2011.0</c:v>
                </c:pt>
              </c:numCache>
            </c:numRef>
          </c:cat>
          <c:val>
            <c:numRef>
              <c:f>root1997_years.txt!$B$24:$B$38</c:f>
              <c:numCache>
                <c:formatCode>General</c:formatCode>
                <c:ptCount val="15"/>
                <c:pt idx="0">
                  <c:v>2.0</c:v>
                </c:pt>
                <c:pt idx="1">
                  <c:v>1.0</c:v>
                </c:pt>
                <c:pt idx="2">
                  <c:v>1.0</c:v>
                </c:pt>
                <c:pt idx="3">
                  <c:v>4.0</c:v>
                </c:pt>
                <c:pt idx="4">
                  <c:v>7.0</c:v>
                </c:pt>
                <c:pt idx="5">
                  <c:v>9.0</c:v>
                </c:pt>
                <c:pt idx="6">
                  <c:v>23.0</c:v>
                </c:pt>
                <c:pt idx="7">
                  <c:v>33.0</c:v>
                </c:pt>
                <c:pt idx="8">
                  <c:v>26.0</c:v>
                </c:pt>
                <c:pt idx="9">
                  <c:v>38.0</c:v>
                </c:pt>
                <c:pt idx="10">
                  <c:v>46.0</c:v>
                </c:pt>
                <c:pt idx="11">
                  <c:v>44.0</c:v>
                </c:pt>
                <c:pt idx="12">
                  <c:v>46.0</c:v>
                </c:pt>
                <c:pt idx="13">
                  <c:v>50.0</c:v>
                </c:pt>
                <c:pt idx="14">
                  <c:v>55.0</c:v>
                </c:pt>
              </c:numCache>
            </c:numRef>
          </c:val>
        </c:ser>
        <c:ser>
          <c:idx val="1"/>
          <c:order val="1"/>
          <c:tx>
            <c:v>ROOT CPC</c:v>
          </c:tx>
          <c:invertIfNegative val="0"/>
          <c:cat>
            <c:numRef>
              <c:f>root1997_years.txt!$A$24:$A$38</c:f>
              <c:numCache>
                <c:formatCode>General</c:formatCode>
                <c:ptCount val="15"/>
                <c:pt idx="0">
                  <c:v>1997.0</c:v>
                </c:pt>
                <c:pt idx="1">
                  <c:v>1998.0</c:v>
                </c:pt>
                <c:pt idx="2">
                  <c:v>1999.0</c:v>
                </c:pt>
                <c:pt idx="3">
                  <c:v>2000.0</c:v>
                </c:pt>
                <c:pt idx="4">
                  <c:v>2001.0</c:v>
                </c:pt>
                <c:pt idx="5">
                  <c:v>2002.0</c:v>
                </c:pt>
                <c:pt idx="6">
                  <c:v>2003.0</c:v>
                </c:pt>
                <c:pt idx="7">
                  <c:v>2004.0</c:v>
                </c:pt>
                <c:pt idx="8">
                  <c:v>2005.0</c:v>
                </c:pt>
                <c:pt idx="9">
                  <c:v>2006.0</c:v>
                </c:pt>
                <c:pt idx="10">
                  <c:v>2007.0</c:v>
                </c:pt>
                <c:pt idx="11">
                  <c:v>2008.0</c:v>
                </c:pt>
                <c:pt idx="12">
                  <c:v>2009.0</c:v>
                </c:pt>
                <c:pt idx="13">
                  <c:v>2010.0</c:v>
                </c:pt>
                <c:pt idx="14">
                  <c:v>2011.0</c:v>
                </c:pt>
              </c:numCache>
            </c:numRef>
          </c:cat>
          <c:val>
            <c:numRef>
              <c:f>root1997_years.txt!$D$24:$D$38</c:f>
              <c:numCache>
                <c:formatCode>General</c:formatCode>
                <c:ptCount val="15"/>
                <c:pt idx="13">
                  <c:v>4.0</c:v>
                </c:pt>
                <c:pt idx="14">
                  <c:v>11.0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9241960"/>
        <c:axId val="599256968"/>
      </c:barChart>
      <c:catAx>
        <c:axId val="5992419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sz="1200">
                <a:latin typeface="Arial Narrow"/>
                <a:cs typeface="Arial Narrow"/>
              </a:defRPr>
            </a:pPr>
            <a:endParaRPr lang="en-US"/>
          </a:p>
        </c:txPr>
        <c:crossAx val="599256968"/>
        <c:crosses val="autoZero"/>
        <c:auto val="1"/>
        <c:lblAlgn val="ctr"/>
        <c:lblOffset val="100"/>
        <c:noMultiLvlLbl val="0"/>
      </c:catAx>
      <c:valAx>
        <c:axId val="5992569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Citations</a:t>
                </a:r>
              </a:p>
            </c:rich>
          </c:tx>
          <c:layout>
            <c:manualLayout>
              <c:xMode val="edge"/>
              <c:yMode val="edge"/>
              <c:x val="0.0190270563621141"/>
              <c:y val="0.228937911984781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599241960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t"/>
      <c:layout/>
      <c:overlay val="1"/>
    </c:legend>
    <c:plotVisOnly val="1"/>
    <c:dispBlanksAs val="gap"/>
    <c:showDLblsOverMax val="0"/>
  </c:chart>
  <c:txPr>
    <a:bodyPr/>
    <a:lstStyle/>
    <a:p>
      <a:pPr>
        <a:defRPr sz="12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ROOT Proc.: Citing Journals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v>ROOT</c:v>
          </c:tx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rgbClr val="77933C"/>
              </a:solidFill>
            </c:spPr>
          </c:dPt>
          <c:dPt>
            <c:idx val="2"/>
            <c:invertIfNegative val="0"/>
            <c:bubble3D val="0"/>
            <c:spPr>
              <a:solidFill>
                <a:srgbClr val="77933C"/>
              </a:solidFill>
            </c:spPr>
          </c:dPt>
          <c:dPt>
            <c:idx val="3"/>
            <c:invertIfNegative val="0"/>
            <c:bubble3D val="0"/>
            <c:spPr>
              <a:solidFill>
                <a:srgbClr val="B3A2C7"/>
              </a:solidFill>
            </c:spPr>
          </c:dPt>
          <c:dPt>
            <c:idx val="4"/>
            <c:invertIfNegative val="0"/>
            <c:bubble3D val="0"/>
            <c:spPr>
              <a:solidFill>
                <a:srgbClr val="B3A2C7"/>
              </a:solidFill>
            </c:spPr>
          </c:dPt>
          <c:dPt>
            <c:idx val="5"/>
            <c:invertIfNegative val="0"/>
            <c:bubble3D val="0"/>
            <c:spPr>
              <a:solidFill>
                <a:srgbClr val="77933C"/>
              </a:solidFill>
            </c:spPr>
          </c:dPt>
          <c:dPt>
            <c:idx val="6"/>
            <c:invertIfNegative val="0"/>
            <c:bubble3D val="0"/>
            <c:spPr>
              <a:solidFill>
                <a:srgbClr val="F79646"/>
              </a:solidFill>
            </c:spPr>
          </c:dPt>
          <c:dPt>
            <c:idx val="7"/>
            <c:invertIfNegative val="0"/>
            <c:bubble3D val="0"/>
            <c:spPr>
              <a:solidFill>
                <a:srgbClr val="B3A2C7"/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6"/>
              </a:solidFill>
            </c:spPr>
          </c:dPt>
          <c:dPt>
            <c:idx val="9"/>
            <c:invertIfNegative val="0"/>
            <c:bubble3D val="0"/>
            <c:spPr>
              <a:solidFill>
                <a:srgbClr val="B3A2C7"/>
              </a:solidFill>
            </c:spPr>
          </c:dPt>
          <c:dPt>
            <c:idx val="10"/>
            <c:invertIfNegative val="0"/>
            <c:bubble3D val="0"/>
            <c:spPr>
              <a:solidFill>
                <a:srgbClr val="77933C"/>
              </a:solidFill>
            </c:spPr>
          </c:dPt>
          <c:dPt>
            <c:idx val="12"/>
            <c:invertIfNegative val="0"/>
            <c:bubble3D val="0"/>
            <c:spPr>
              <a:solidFill>
                <a:srgbClr val="B3A2C7"/>
              </a:solidFill>
            </c:spPr>
          </c:dPt>
          <c:cat>
            <c:strRef>
              <c:f>root1997_journals.txt!$A$2:$A$14</c:f>
              <c:strCache>
                <c:ptCount val="13"/>
                <c:pt idx="0">
                  <c:v>NIM A</c:v>
                </c:pt>
                <c:pt idx="1">
                  <c:v>TNS</c:v>
                </c:pt>
                <c:pt idx="2">
                  <c:v>Comp. Phys. Comm.</c:v>
                </c:pt>
                <c:pt idx="3">
                  <c:v>Phys. Rev. C</c:v>
                </c:pt>
                <c:pt idx="4">
                  <c:v>Phys. Rev. D</c:v>
                </c:pt>
                <c:pt idx="5">
                  <c:v>JINST</c:v>
                </c:pt>
                <c:pt idx="6">
                  <c:v>Phys. Med. Biol.</c:v>
                </c:pt>
                <c:pt idx="7">
                  <c:v>EPJC</c:v>
                </c:pt>
                <c:pt idx="8">
                  <c:v>Med. Phys.</c:v>
                </c:pt>
                <c:pt idx="9">
                  <c:v>JHEP</c:v>
                </c:pt>
                <c:pt idx="10">
                  <c:v>NIM B</c:v>
                </c:pt>
                <c:pt idx="11">
                  <c:v>Lect. Notes Comp.</c:v>
                </c:pt>
                <c:pt idx="12">
                  <c:v>Astropart. Phys.</c:v>
                </c:pt>
              </c:strCache>
            </c:strRef>
          </c:cat>
          <c:val>
            <c:numRef>
              <c:f>root1997_journals.txt!$B$2:$B$14</c:f>
              <c:numCache>
                <c:formatCode>General</c:formatCode>
                <c:ptCount val="13"/>
                <c:pt idx="0">
                  <c:v>96.0</c:v>
                </c:pt>
                <c:pt idx="1">
                  <c:v>46.0</c:v>
                </c:pt>
                <c:pt idx="2">
                  <c:v>24.0</c:v>
                </c:pt>
                <c:pt idx="3">
                  <c:v>21.0</c:v>
                </c:pt>
                <c:pt idx="4">
                  <c:v>19.0</c:v>
                </c:pt>
                <c:pt idx="5">
                  <c:v>18.0</c:v>
                </c:pt>
                <c:pt idx="6">
                  <c:v>13.0</c:v>
                </c:pt>
                <c:pt idx="7">
                  <c:v>12.0</c:v>
                </c:pt>
                <c:pt idx="8">
                  <c:v>10.0</c:v>
                </c:pt>
                <c:pt idx="9">
                  <c:v>9.0</c:v>
                </c:pt>
                <c:pt idx="10">
                  <c:v>7.0</c:v>
                </c:pt>
                <c:pt idx="11">
                  <c:v>6.0</c:v>
                </c:pt>
                <c:pt idx="12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9333464"/>
        <c:axId val="599336488"/>
      </c:barChart>
      <c:catAx>
        <c:axId val="599333464"/>
        <c:scaling>
          <c:orientation val="minMax"/>
        </c:scaling>
        <c:delete val="0"/>
        <c:axPos val="l"/>
        <c:majorTickMark val="in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99336488"/>
        <c:crosses val="autoZero"/>
        <c:auto val="1"/>
        <c:lblAlgn val="ctr"/>
        <c:lblOffset val="100"/>
        <c:noMultiLvlLbl val="0"/>
      </c:catAx>
      <c:valAx>
        <c:axId val="599336488"/>
        <c:scaling>
          <c:orientation val="minMax"/>
        </c:scaling>
        <c:delete val="0"/>
        <c:axPos val="b"/>
        <c:majorGridlines>
          <c:spPr>
            <a:ln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Citations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599333464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Pt>
            <c:idx val="1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3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9"/>
            <c:invertIfNegative val="0"/>
            <c:bubble3D val="0"/>
            <c:spPr>
              <a:solidFill>
                <a:srgbClr val="FF0000"/>
              </a:solidFill>
            </c:spPr>
          </c:dPt>
          <c:cat>
            <c:strRef>
              <c:f>root1997_experiments.txt!$F$6:$F$25</c:f>
              <c:strCache>
                <c:ptCount val="20"/>
                <c:pt idx="0">
                  <c:v>AUGER</c:v>
                </c:pt>
                <c:pt idx="1">
                  <c:v>BELLE </c:v>
                </c:pt>
                <c:pt idx="2">
                  <c:v> D0</c:v>
                </c:pt>
                <c:pt idx="3">
                  <c:v>GLAST </c:v>
                </c:pt>
                <c:pt idx="4">
                  <c:v>H1 </c:v>
                </c:pt>
                <c:pt idx="5">
                  <c:v>HADES </c:v>
                </c:pt>
                <c:pt idx="6">
                  <c:v>JET-EFDA </c:v>
                </c:pt>
                <c:pt idx="7">
                  <c:v>KIMS </c:v>
                </c:pt>
                <c:pt idx="8">
                  <c:v>PHOBOS</c:v>
                </c:pt>
                <c:pt idx="9">
                  <c:v>R3B </c:v>
                </c:pt>
                <c:pt idx="10">
                  <c:v>RISING </c:v>
                </c:pt>
                <c:pt idx="11">
                  <c:v>BABAR </c:v>
                </c:pt>
                <c:pt idx="12">
                  <c:v>ALICE </c:v>
                </c:pt>
                <c:pt idx="13">
                  <c:v>ATLAS </c:v>
                </c:pt>
                <c:pt idx="14">
                  <c:v>T2K </c:v>
                </c:pt>
                <c:pt idx="15">
                  <c:v>N TOF</c:v>
                </c:pt>
                <c:pt idx="16">
                  <c:v>D0</c:v>
                </c:pt>
                <c:pt idx="17">
                  <c:v>CLAS</c:v>
                </c:pt>
                <c:pt idx="18">
                  <c:v>CDF</c:v>
                </c:pt>
                <c:pt idx="19">
                  <c:v>CMS</c:v>
                </c:pt>
              </c:strCache>
            </c:strRef>
          </c:cat>
          <c:val>
            <c:numRef>
              <c:f>root1997_experiments.txt!$G$6:$G$25</c:f>
              <c:numCache>
                <c:formatCode>General</c:formatCode>
                <c:ptCount val="20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  <c:pt idx="9">
                  <c:v>1.0</c:v>
                </c:pt>
                <c:pt idx="10">
                  <c:v>1.0</c:v>
                </c:pt>
                <c:pt idx="11">
                  <c:v>1.0</c:v>
                </c:pt>
                <c:pt idx="12">
                  <c:v>1.0</c:v>
                </c:pt>
                <c:pt idx="13">
                  <c:v>1.0</c:v>
                </c:pt>
                <c:pt idx="14">
                  <c:v>1.0</c:v>
                </c:pt>
                <c:pt idx="15">
                  <c:v>2.0</c:v>
                </c:pt>
                <c:pt idx="16">
                  <c:v>2.0</c:v>
                </c:pt>
                <c:pt idx="17">
                  <c:v>2.0</c:v>
                </c:pt>
                <c:pt idx="18">
                  <c:v>2.0</c:v>
                </c:pt>
                <c:pt idx="19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9557496"/>
        <c:axId val="445325480"/>
      </c:barChart>
      <c:catAx>
        <c:axId val="599557496"/>
        <c:scaling>
          <c:orientation val="minMax"/>
        </c:scaling>
        <c:delete val="0"/>
        <c:axPos val="l"/>
        <c:majorTickMark val="in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445325480"/>
        <c:crosses val="autoZero"/>
        <c:auto val="1"/>
        <c:lblAlgn val="ctr"/>
        <c:lblOffset val="100"/>
        <c:noMultiLvlLbl val="0"/>
      </c:catAx>
      <c:valAx>
        <c:axId val="445325480"/>
        <c:scaling>
          <c:orientation val="minMax"/>
          <c:max val="3.0"/>
        </c:scaling>
        <c:delete val="0"/>
        <c:axPos val="b"/>
        <c:majorGridlines>
          <c:spPr>
            <a:ln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Citations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599557496"/>
        <c:crosses val="autoZero"/>
        <c:crossBetween val="between"/>
        <c:majorUnit val="1.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ALEPH</c:v>
          </c:tx>
          <c:invertIfNegative val="0"/>
          <c:cat>
            <c:strRef>
              <c:f>cite_LEP_phys!$H$2:$H$17</c:f>
              <c:strCache>
                <c:ptCount val="16"/>
                <c:pt idx="0">
                  <c:v>Nucl. Phys. A</c:v>
                </c:pt>
                <c:pt idx="1">
                  <c:v>Phys. Atom. Nucl.</c:v>
                </c:pt>
                <c:pt idx="2">
                  <c:v>Mod. Phys. Lett. A</c:v>
                </c:pt>
                <c:pt idx="3">
                  <c:v>Phys. Rep.</c:v>
                </c:pt>
                <c:pt idx="4">
                  <c:v>NIM A</c:v>
                </c:pt>
                <c:pt idx="5">
                  <c:v>J. Phys. G</c:v>
                </c:pt>
                <c:pt idx="6">
                  <c:v>Acta Phys. Pol. B</c:v>
                </c:pt>
                <c:pt idx="7">
                  <c:v>Int. J. Mod. Phys. A</c:v>
                </c:pt>
                <c:pt idx="8">
                  <c:v>Z. Phys. C</c:v>
                </c:pt>
                <c:pt idx="9">
                  <c:v>JHEP</c:v>
                </c:pt>
                <c:pt idx="10">
                  <c:v>Phys. Rev. Lett.</c:v>
                </c:pt>
                <c:pt idx="11">
                  <c:v>Nucl. Phys. B Proc. Suppl.</c:v>
                </c:pt>
                <c:pt idx="12">
                  <c:v>Nucl. Phys. B</c:v>
                </c:pt>
                <c:pt idx="13">
                  <c:v>EPJC</c:v>
                </c:pt>
                <c:pt idx="14">
                  <c:v>Phys. Lett. B</c:v>
                </c:pt>
                <c:pt idx="15">
                  <c:v>Phys. Rev. D</c:v>
                </c:pt>
              </c:strCache>
            </c:strRef>
          </c:cat>
          <c:val>
            <c:numRef>
              <c:f>cite_LEP_phys!$J$2:$J$17</c:f>
              <c:numCache>
                <c:formatCode>General</c:formatCode>
                <c:ptCount val="16"/>
                <c:pt idx="0">
                  <c:v>0.814</c:v>
                </c:pt>
                <c:pt idx="1">
                  <c:v>0.953</c:v>
                </c:pt>
                <c:pt idx="2">
                  <c:v>1.116</c:v>
                </c:pt>
                <c:pt idx="3">
                  <c:v>1.209</c:v>
                </c:pt>
                <c:pt idx="4">
                  <c:v>1.256</c:v>
                </c:pt>
                <c:pt idx="5">
                  <c:v>1.93</c:v>
                </c:pt>
                <c:pt idx="6">
                  <c:v>2.023</c:v>
                </c:pt>
                <c:pt idx="7">
                  <c:v>2.813</c:v>
                </c:pt>
                <c:pt idx="8">
                  <c:v>4.58</c:v>
                </c:pt>
                <c:pt idx="9">
                  <c:v>4.626999999999995</c:v>
                </c:pt>
                <c:pt idx="10">
                  <c:v>4.999</c:v>
                </c:pt>
                <c:pt idx="11">
                  <c:v>5.696</c:v>
                </c:pt>
                <c:pt idx="12">
                  <c:v>6.208</c:v>
                </c:pt>
                <c:pt idx="13">
                  <c:v>11.253</c:v>
                </c:pt>
                <c:pt idx="14">
                  <c:v>19.461</c:v>
                </c:pt>
                <c:pt idx="15">
                  <c:v>22.32</c:v>
                </c:pt>
              </c:numCache>
            </c:numRef>
          </c:val>
        </c:ser>
        <c:ser>
          <c:idx val="1"/>
          <c:order val="1"/>
          <c:tx>
            <c:v>DELPHI</c:v>
          </c:tx>
          <c:invertIfNegative val="0"/>
          <c:cat>
            <c:strRef>
              <c:f>cite_LEP_phys!$H$2:$H$17</c:f>
              <c:strCache>
                <c:ptCount val="16"/>
                <c:pt idx="0">
                  <c:v>Nucl. Phys. A</c:v>
                </c:pt>
                <c:pt idx="1">
                  <c:v>Phys. Atom. Nucl.</c:v>
                </c:pt>
                <c:pt idx="2">
                  <c:v>Mod. Phys. Lett. A</c:v>
                </c:pt>
                <c:pt idx="3">
                  <c:v>Phys. Rep.</c:v>
                </c:pt>
                <c:pt idx="4">
                  <c:v>NIM A</c:v>
                </c:pt>
                <c:pt idx="5">
                  <c:v>J. Phys. G</c:v>
                </c:pt>
                <c:pt idx="6">
                  <c:v>Acta Phys. Pol. B</c:v>
                </c:pt>
                <c:pt idx="7">
                  <c:v>Int. J. Mod. Phys. A</c:v>
                </c:pt>
                <c:pt idx="8">
                  <c:v>Z. Phys. C</c:v>
                </c:pt>
                <c:pt idx="9">
                  <c:v>JHEP</c:v>
                </c:pt>
                <c:pt idx="10">
                  <c:v>Phys. Rev. Lett.</c:v>
                </c:pt>
                <c:pt idx="11">
                  <c:v>Nucl. Phys. B Proc. Suppl.</c:v>
                </c:pt>
                <c:pt idx="12">
                  <c:v>Nucl. Phys. B</c:v>
                </c:pt>
                <c:pt idx="13">
                  <c:v>EPJC</c:v>
                </c:pt>
                <c:pt idx="14">
                  <c:v>Phys. Lett. B</c:v>
                </c:pt>
                <c:pt idx="15">
                  <c:v>Phys. Rev. D</c:v>
                </c:pt>
              </c:strCache>
            </c:strRef>
          </c:cat>
          <c:val>
            <c:numRef>
              <c:f>cite_LEP_phys!$K$2:$K$17</c:f>
              <c:numCache>
                <c:formatCode>General</c:formatCode>
                <c:ptCount val="16"/>
                <c:pt idx="0">
                  <c:v>0.831</c:v>
                </c:pt>
                <c:pt idx="1">
                  <c:v>1.374</c:v>
                </c:pt>
                <c:pt idx="2">
                  <c:v>0.959</c:v>
                </c:pt>
                <c:pt idx="3">
                  <c:v>1.342</c:v>
                </c:pt>
                <c:pt idx="4">
                  <c:v>1.726</c:v>
                </c:pt>
                <c:pt idx="5">
                  <c:v>2.269</c:v>
                </c:pt>
                <c:pt idx="6">
                  <c:v>1.758</c:v>
                </c:pt>
                <c:pt idx="7">
                  <c:v>2.717</c:v>
                </c:pt>
                <c:pt idx="8">
                  <c:v>5.561</c:v>
                </c:pt>
                <c:pt idx="9">
                  <c:v>4.186999999999998</c:v>
                </c:pt>
                <c:pt idx="10">
                  <c:v>4.633999999999998</c:v>
                </c:pt>
                <c:pt idx="11">
                  <c:v>5.944</c:v>
                </c:pt>
                <c:pt idx="12">
                  <c:v>4.57</c:v>
                </c:pt>
                <c:pt idx="13">
                  <c:v>13.551</c:v>
                </c:pt>
                <c:pt idx="14">
                  <c:v>19.847</c:v>
                </c:pt>
                <c:pt idx="15">
                  <c:v>19.399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91240"/>
        <c:axId val="396978520"/>
      </c:barChart>
      <c:catAx>
        <c:axId val="2491240"/>
        <c:scaling>
          <c:orientation val="minMax"/>
        </c:scaling>
        <c:delete val="0"/>
        <c:axPos val="l"/>
        <c:majorTickMark val="in"/>
        <c:minorTickMark val="none"/>
        <c:tickLblPos val="nextTo"/>
        <c:crossAx val="396978520"/>
        <c:crosses val="autoZero"/>
        <c:auto val="1"/>
        <c:lblAlgn val="ctr"/>
        <c:lblOffset val="100"/>
        <c:noMultiLvlLbl val="0"/>
      </c:catAx>
      <c:valAx>
        <c:axId val="396978520"/>
        <c:scaling>
          <c:orientation val="minMax"/>
        </c:scaling>
        <c:delete val="0"/>
        <c:axPos val="b"/>
        <c:majorGridlines>
          <c:spPr>
            <a:ln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Citations</a:t>
                </a:r>
                <a:r>
                  <a:rPr lang="en-US" sz="1600" baseline="0"/>
                  <a:t> (%)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2491240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cite_LHC_phys!$J$1</c:f>
              <c:strCache>
                <c:ptCount val="1"/>
                <c:pt idx="0">
                  <c:v>ATLAS</c:v>
                </c:pt>
              </c:strCache>
            </c:strRef>
          </c:tx>
          <c:invertIfNegative val="0"/>
          <c:cat>
            <c:strRef>
              <c:f>cite_LHC_phys!$I$2:$I$17</c:f>
              <c:strCache>
                <c:ptCount val="16"/>
                <c:pt idx="0">
                  <c:v>Ann. Rev. Nucl. Part. Sci.</c:v>
                </c:pt>
                <c:pt idx="1">
                  <c:v>J. Cosm. Astrop. Phys.</c:v>
                </c:pt>
                <c:pt idx="2">
                  <c:v>JINST</c:v>
                </c:pt>
                <c:pt idx="3">
                  <c:v>New J. Phys.</c:v>
                </c:pt>
                <c:pt idx="4">
                  <c:v>Progr. Theor. Phys. Suppl.</c:v>
                </c:pt>
                <c:pt idx="5">
                  <c:v>Int. J. Mod. Phys. A</c:v>
                </c:pt>
                <c:pt idx="6">
                  <c:v>J. Phys. G Nucl.</c:v>
                </c:pt>
                <c:pt idx="7">
                  <c:v>Mod. Phys. Lett. A</c:v>
                </c:pt>
                <c:pt idx="8">
                  <c:v>Nucl. Phys. A</c:v>
                </c:pt>
                <c:pt idx="9">
                  <c:v>Phys. Rev. C</c:v>
                </c:pt>
                <c:pt idx="10">
                  <c:v>Acta Phys. Pol. B</c:v>
                </c:pt>
                <c:pt idx="11">
                  <c:v>Phys. Rev. Lett.</c:v>
                </c:pt>
                <c:pt idx="12">
                  <c:v>EPJC</c:v>
                </c:pt>
                <c:pt idx="13">
                  <c:v>Phys. Lett. B</c:v>
                </c:pt>
                <c:pt idx="14">
                  <c:v>JHEP</c:v>
                </c:pt>
                <c:pt idx="15">
                  <c:v>Phys. Rev. D</c:v>
                </c:pt>
              </c:strCache>
            </c:strRef>
          </c:cat>
          <c:val>
            <c:numRef>
              <c:f>cite_LHC_phys!$J$2:$J$17</c:f>
              <c:numCache>
                <c:formatCode>General</c:formatCode>
                <c:ptCount val="16"/>
                <c:pt idx="0">
                  <c:v>0.338</c:v>
                </c:pt>
                <c:pt idx="1">
                  <c:v>0.676</c:v>
                </c:pt>
                <c:pt idx="2">
                  <c:v>0.676</c:v>
                </c:pt>
                <c:pt idx="3">
                  <c:v>0.676</c:v>
                </c:pt>
                <c:pt idx="4">
                  <c:v>0.676</c:v>
                </c:pt>
                <c:pt idx="5">
                  <c:v>1.014</c:v>
                </c:pt>
                <c:pt idx="6">
                  <c:v>1.014</c:v>
                </c:pt>
                <c:pt idx="7">
                  <c:v>1.351</c:v>
                </c:pt>
                <c:pt idx="8">
                  <c:v>2.703</c:v>
                </c:pt>
                <c:pt idx="9">
                  <c:v>3.041</c:v>
                </c:pt>
                <c:pt idx="10">
                  <c:v>4.391999999999999</c:v>
                </c:pt>
                <c:pt idx="11">
                  <c:v>7.432</c:v>
                </c:pt>
                <c:pt idx="12">
                  <c:v>8.446</c:v>
                </c:pt>
                <c:pt idx="13">
                  <c:v>11.824</c:v>
                </c:pt>
                <c:pt idx="14">
                  <c:v>24.662</c:v>
                </c:pt>
                <c:pt idx="15">
                  <c:v>26.689</c:v>
                </c:pt>
              </c:numCache>
            </c:numRef>
          </c:val>
        </c:ser>
        <c:ser>
          <c:idx val="1"/>
          <c:order val="1"/>
          <c:tx>
            <c:strRef>
              <c:f>cite_LHC_phys!$K$1</c:f>
              <c:strCache>
                <c:ptCount val="1"/>
                <c:pt idx="0">
                  <c:v>CMS</c:v>
                </c:pt>
              </c:strCache>
            </c:strRef>
          </c:tx>
          <c:invertIfNegative val="0"/>
          <c:cat>
            <c:strRef>
              <c:f>cite_LHC_phys!$I$2:$I$17</c:f>
              <c:strCache>
                <c:ptCount val="16"/>
                <c:pt idx="0">
                  <c:v>Ann. Rev. Nucl. Part. Sci.</c:v>
                </c:pt>
                <c:pt idx="1">
                  <c:v>J. Cosm. Astrop. Phys.</c:v>
                </c:pt>
                <c:pt idx="2">
                  <c:v>JINST</c:v>
                </c:pt>
                <c:pt idx="3">
                  <c:v>New J. Phys.</c:v>
                </c:pt>
                <c:pt idx="4">
                  <c:v>Progr. Theor. Phys. Suppl.</c:v>
                </c:pt>
                <c:pt idx="5">
                  <c:v>Int. J. Mod. Phys. A</c:v>
                </c:pt>
                <c:pt idx="6">
                  <c:v>J. Phys. G Nucl.</c:v>
                </c:pt>
                <c:pt idx="7">
                  <c:v>Mod. Phys. Lett. A</c:v>
                </c:pt>
                <c:pt idx="8">
                  <c:v>Nucl. Phys. A</c:v>
                </c:pt>
                <c:pt idx="9">
                  <c:v>Phys. Rev. C</c:v>
                </c:pt>
                <c:pt idx="10">
                  <c:v>Acta Phys. Pol. B</c:v>
                </c:pt>
                <c:pt idx="11">
                  <c:v>Phys. Rev. Lett.</c:v>
                </c:pt>
                <c:pt idx="12">
                  <c:v>EPJC</c:v>
                </c:pt>
                <c:pt idx="13">
                  <c:v>Phys. Lett. B</c:v>
                </c:pt>
                <c:pt idx="14">
                  <c:v>JHEP</c:v>
                </c:pt>
                <c:pt idx="15">
                  <c:v>Phys. Rev. D</c:v>
                </c:pt>
              </c:strCache>
            </c:strRef>
          </c:cat>
          <c:val>
            <c:numRef>
              <c:f>cite_LHC_phys!$K$2:$K$17</c:f>
              <c:numCache>
                <c:formatCode>General</c:formatCode>
                <c:ptCount val="16"/>
                <c:pt idx="0">
                  <c:v>0.853</c:v>
                </c:pt>
                <c:pt idx="1">
                  <c:v>0.64</c:v>
                </c:pt>
                <c:pt idx="2">
                  <c:v>2.772</c:v>
                </c:pt>
                <c:pt idx="3">
                  <c:v>0.64</c:v>
                </c:pt>
                <c:pt idx="4">
                  <c:v>0.853</c:v>
                </c:pt>
                <c:pt idx="5">
                  <c:v>1.279</c:v>
                </c:pt>
                <c:pt idx="6">
                  <c:v>1.279</c:v>
                </c:pt>
                <c:pt idx="7">
                  <c:v>1.066</c:v>
                </c:pt>
                <c:pt idx="8">
                  <c:v>1.279</c:v>
                </c:pt>
                <c:pt idx="9">
                  <c:v>2.985</c:v>
                </c:pt>
                <c:pt idx="10">
                  <c:v>2.345</c:v>
                </c:pt>
                <c:pt idx="11">
                  <c:v>6.183</c:v>
                </c:pt>
                <c:pt idx="12">
                  <c:v>7.036</c:v>
                </c:pt>
                <c:pt idx="13">
                  <c:v>6.822999999999995</c:v>
                </c:pt>
                <c:pt idx="14">
                  <c:v>23.454</c:v>
                </c:pt>
                <c:pt idx="15">
                  <c:v>30.064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8249848"/>
        <c:axId val="608715112"/>
      </c:barChart>
      <c:catAx>
        <c:axId val="608249848"/>
        <c:scaling>
          <c:orientation val="minMax"/>
        </c:scaling>
        <c:delete val="0"/>
        <c:axPos val="l"/>
        <c:majorTickMark val="in"/>
        <c:minorTickMark val="none"/>
        <c:tickLblPos val="nextTo"/>
        <c:crossAx val="608715112"/>
        <c:crosses val="autoZero"/>
        <c:auto val="1"/>
        <c:lblAlgn val="ctr"/>
        <c:lblOffset val="100"/>
        <c:noMultiLvlLbl val="0"/>
      </c:catAx>
      <c:valAx>
        <c:axId val="608715112"/>
        <c:scaling>
          <c:orientation val="minMax"/>
          <c:max val="30.0"/>
        </c:scaling>
        <c:delete val="0"/>
        <c:axPos val="b"/>
        <c:majorGridlines>
          <c:spPr>
            <a:ln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Citations (%)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608249848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cite_LHC_tech!$H$4</c:f>
              <c:strCache>
                <c:ptCount val="1"/>
                <c:pt idx="0">
                  <c:v>ATLAS</c:v>
                </c:pt>
              </c:strCache>
            </c:strRef>
          </c:tx>
          <c:invertIfNegative val="0"/>
          <c:cat>
            <c:strRef>
              <c:f>cite_LHC_tech!$G$5:$G$14</c:f>
              <c:strCache>
                <c:ptCount val="10"/>
                <c:pt idx="0">
                  <c:v>Int. J. Mod. Phys A</c:v>
                </c:pt>
                <c:pt idx="1">
                  <c:v>Comp.Phys. Comm.</c:v>
                </c:pt>
                <c:pt idx="2">
                  <c:v>Phys. Lett. B</c:v>
                </c:pt>
                <c:pt idx="3">
                  <c:v>Nucl. Phys. B Proc. Suppl.</c:v>
                </c:pt>
                <c:pt idx="4">
                  <c:v>JHEP</c:v>
                </c:pt>
                <c:pt idx="5">
                  <c:v>Phys. Rev. D</c:v>
                </c:pt>
                <c:pt idx="6">
                  <c:v>EPJC</c:v>
                </c:pt>
                <c:pt idx="7">
                  <c:v>JINST</c:v>
                </c:pt>
                <c:pt idx="8">
                  <c:v>TNS</c:v>
                </c:pt>
                <c:pt idx="9">
                  <c:v>NIM A</c:v>
                </c:pt>
              </c:strCache>
            </c:strRef>
          </c:cat>
          <c:val>
            <c:numRef>
              <c:f>cite_LHC_tech!$H$5:$H$14</c:f>
              <c:numCache>
                <c:formatCode>General</c:formatCode>
                <c:ptCount val="10"/>
                <c:pt idx="0">
                  <c:v>0.855</c:v>
                </c:pt>
                <c:pt idx="1">
                  <c:v>0.95</c:v>
                </c:pt>
                <c:pt idx="2">
                  <c:v>1.14</c:v>
                </c:pt>
                <c:pt idx="3">
                  <c:v>1.235</c:v>
                </c:pt>
                <c:pt idx="4">
                  <c:v>1.614</c:v>
                </c:pt>
                <c:pt idx="5">
                  <c:v>2.469</c:v>
                </c:pt>
                <c:pt idx="6">
                  <c:v>2.564</c:v>
                </c:pt>
                <c:pt idx="7">
                  <c:v>9.307</c:v>
                </c:pt>
                <c:pt idx="8">
                  <c:v>17.759</c:v>
                </c:pt>
                <c:pt idx="9">
                  <c:v>48.623</c:v>
                </c:pt>
              </c:numCache>
            </c:numRef>
          </c:val>
        </c:ser>
        <c:ser>
          <c:idx val="1"/>
          <c:order val="1"/>
          <c:tx>
            <c:strRef>
              <c:f>cite_LHC_tech!$I$4</c:f>
              <c:strCache>
                <c:ptCount val="1"/>
                <c:pt idx="0">
                  <c:v>CMS</c:v>
                </c:pt>
              </c:strCache>
            </c:strRef>
          </c:tx>
          <c:invertIfNegative val="0"/>
          <c:cat>
            <c:strRef>
              <c:f>cite_LHC_tech!$G$5:$G$14</c:f>
              <c:strCache>
                <c:ptCount val="10"/>
                <c:pt idx="0">
                  <c:v>Int. J. Mod. Phys A</c:v>
                </c:pt>
                <c:pt idx="1">
                  <c:v>Comp.Phys. Comm.</c:v>
                </c:pt>
                <c:pt idx="2">
                  <c:v>Phys. Lett. B</c:v>
                </c:pt>
                <c:pt idx="3">
                  <c:v>Nucl. Phys. B Proc. Suppl.</c:v>
                </c:pt>
                <c:pt idx="4">
                  <c:v>JHEP</c:v>
                </c:pt>
                <c:pt idx="5">
                  <c:v>Phys. Rev. D</c:v>
                </c:pt>
                <c:pt idx="6">
                  <c:v>EPJC</c:v>
                </c:pt>
                <c:pt idx="7">
                  <c:v>JINST</c:v>
                </c:pt>
                <c:pt idx="8">
                  <c:v>TNS</c:v>
                </c:pt>
                <c:pt idx="9">
                  <c:v>NIM A</c:v>
                </c:pt>
              </c:strCache>
            </c:strRef>
          </c:cat>
          <c:val>
            <c:numRef>
              <c:f>cite_LHC_tech!$I$5:$I$14</c:f>
              <c:numCache>
                <c:formatCode>General</c:formatCode>
                <c:ptCount val="10"/>
                <c:pt idx="0">
                  <c:v>0.962</c:v>
                </c:pt>
                <c:pt idx="1">
                  <c:v>0.427</c:v>
                </c:pt>
                <c:pt idx="2">
                  <c:v>0.855</c:v>
                </c:pt>
                <c:pt idx="3">
                  <c:v>2.137</c:v>
                </c:pt>
                <c:pt idx="4">
                  <c:v>1.175</c:v>
                </c:pt>
                <c:pt idx="5">
                  <c:v>0.855</c:v>
                </c:pt>
                <c:pt idx="6">
                  <c:v>2.03</c:v>
                </c:pt>
                <c:pt idx="7">
                  <c:v>7.799</c:v>
                </c:pt>
                <c:pt idx="8">
                  <c:v>11.752</c:v>
                </c:pt>
                <c:pt idx="9">
                  <c:v>35.043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9671192"/>
        <c:axId val="609203144"/>
      </c:barChart>
      <c:catAx>
        <c:axId val="599671192"/>
        <c:scaling>
          <c:orientation val="minMax"/>
        </c:scaling>
        <c:delete val="0"/>
        <c:axPos val="l"/>
        <c:majorTickMark val="in"/>
        <c:minorTickMark val="none"/>
        <c:tickLblPos val="nextTo"/>
        <c:crossAx val="609203144"/>
        <c:crosses val="autoZero"/>
        <c:auto val="1"/>
        <c:lblAlgn val="ctr"/>
        <c:lblOffset val="100"/>
        <c:noMultiLvlLbl val="0"/>
      </c:catAx>
      <c:valAx>
        <c:axId val="609203144"/>
        <c:scaling>
          <c:orientation val="minMax"/>
        </c:scaling>
        <c:delete val="0"/>
        <c:axPos val="b"/>
        <c:majorGridlines>
          <c:spPr>
            <a:ln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/>
                  <a:t>Citations (%)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599671192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0.60495</cdr:x>
      <cdr:y>0.33899</cdr:y>
    </cdr:from>
    <cdr:to>
      <cdr:x>0.89933</cdr:x>
      <cdr:y>0.57795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65828" y="1532627"/>
          <a:ext cx="1345891" cy="10804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30% Physics</a:t>
          </a:r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0.57787</cdr:x>
      <cdr:y>0.48913</cdr:y>
    </cdr:from>
    <cdr:to>
      <cdr:x>0.87906</cdr:x>
      <cdr:y>0.57839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00409" y="2192666"/>
          <a:ext cx="1355369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GB"/>
          </a:defPPr>
          <a:lvl1pPr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000"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000"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000"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000" kern="1200">
              <a:solidFill>
                <a:schemeClr val="tx1"/>
              </a:solidFill>
              <a:latin typeface="Arial" pitchFamily="34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 smtClean="0"/>
            <a:t>LHC</a:t>
          </a:r>
          <a:endParaRPr lang="en-US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7107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-1588"/>
            <a:ext cx="2916238" cy="492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149" tIns="0" rIns="19149" bIns="0" numCol="1" anchor="t" anchorCtr="0" compatLnSpc="1">
            <a:prstTxWarp prst="textNoShape">
              <a:avLst/>
            </a:prstTxWarp>
          </a:bodyPr>
          <a:lstStyle>
            <a:lvl1pPr algn="l" defTabSz="969963" eaLnBrk="0" hangingPunct="0">
              <a:defRPr sz="11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-1588"/>
            <a:ext cx="2916237" cy="492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149" tIns="0" rIns="19149" bIns="0" numCol="1" anchor="t" anchorCtr="0" compatLnSpc="1">
            <a:prstTxWarp prst="textNoShape">
              <a:avLst/>
            </a:prstTxWarp>
          </a:bodyPr>
          <a:lstStyle>
            <a:lvl1pPr algn="r" defTabSz="969963" eaLnBrk="0" hangingPunct="0">
              <a:defRPr sz="11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9300"/>
            <a:ext cx="4913313" cy="36845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5350" y="4687888"/>
            <a:ext cx="4938713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229" tIns="48744" rIns="99229" bIns="487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9375775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149" tIns="0" rIns="19149" bIns="0" numCol="1" anchor="b" anchorCtr="0" compatLnSpc="1">
            <a:prstTxWarp prst="textNoShape">
              <a:avLst/>
            </a:prstTxWarp>
          </a:bodyPr>
          <a:lstStyle>
            <a:lvl1pPr algn="l" defTabSz="969963" eaLnBrk="0" hangingPunct="0">
              <a:defRPr sz="11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5775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149" tIns="0" rIns="19149" bIns="0" numCol="1" anchor="b" anchorCtr="0" compatLnSpc="1">
            <a:prstTxWarp prst="textNoShape">
              <a:avLst/>
            </a:prstTxWarp>
          </a:bodyPr>
          <a:lstStyle>
            <a:lvl1pPr algn="r" defTabSz="969963" eaLnBrk="0" hangingPunct="0">
              <a:defRPr sz="1100" i="1">
                <a:latin typeface="Times New Roman" pitchFamily="18" charset="0"/>
              </a:defRPr>
            </a:lvl1pPr>
          </a:lstStyle>
          <a:p>
            <a:pPr>
              <a:defRPr/>
            </a:pPr>
            <a:fld id="{7481B985-1A09-4C5E-A5E2-074755695D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0087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84238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0850" algn="l" defTabSz="884238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896938" algn="l" defTabSz="884238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50963" algn="l" defTabSz="884238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01813" algn="l" defTabSz="884238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81B985-1A09-4C5E-A5E2-074755695DF4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342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81B985-1A09-4C5E-A5E2-074755695DF4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8842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 smtClean="0"/>
              <a:t>More balanced distribution of physics papers over various journals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81B985-1A09-4C5E-A5E2-074755695DF4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115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81B985-1A09-4C5E-A5E2-074755695DF4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42901"/>
            <a:ext cx="1943100" cy="5981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42901"/>
            <a:ext cx="5676900" cy="5981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buFont typeface="Courier New" pitchFamily="49" charset="0"/>
              <a:buChar char="o"/>
              <a:defRPr/>
            </a:lvl4pPr>
            <a:lvl5pPr>
              <a:buFont typeface="Courier New" pitchFamily="49" charset="0"/>
              <a:buChar char="o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42901"/>
            <a:ext cx="7772400" cy="6477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72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398465" y="6504091"/>
            <a:ext cx="2555875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spAutoFit/>
          </a:bodyPr>
          <a:lstStyle/>
          <a:p>
            <a:pPr eaLnBrk="0" hangingPunct="0">
              <a:defRPr/>
            </a:pPr>
            <a:r>
              <a:rPr lang="en-US" sz="1200">
                <a:latin typeface="Arial" charset="0"/>
              </a:rPr>
              <a:t>Maria Grazia Pia,</a:t>
            </a:r>
            <a:r>
              <a:rPr lang="en-US" sz="1200" i="1">
                <a:latin typeface="Arial" charset="0"/>
              </a:rPr>
              <a:t> INFN Genova</a:t>
            </a:r>
          </a:p>
        </p:txBody>
      </p:sp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8851032" y="6569076"/>
            <a:ext cx="179536" cy="1846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defRPr/>
            </a:pPr>
            <a:fld id="{D270C9AE-F04D-40F0-96CE-A99296C5D245}" type="slidenum">
              <a:rPr lang="it-IT" sz="1200">
                <a:latin typeface="Times New Roman" pitchFamily="18" charset="0"/>
              </a:rPr>
              <a:pPr algn="ctr" eaLnBrk="0" hangingPunct="0">
                <a:defRPr/>
              </a:pPr>
              <a:t>‹#›</a:t>
            </a:fld>
            <a:endParaRPr lang="it-IT" sz="12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Arial"/>
          <a:ea typeface="+mj-ea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Monotype Sorts"/>
        <a:buBlip>
          <a:blip r:embed="rId13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100000"/>
        <a:buFont typeface="Lucida Grande"/>
        <a:buChar char="−"/>
        <a:defRPr>
          <a:solidFill>
            <a:schemeClr val="tx1"/>
          </a:solidFill>
          <a:latin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Wingdings" pitchFamily="2" charset="2"/>
        <a:buChar char="§"/>
        <a:defRPr sz="1600">
          <a:solidFill>
            <a:schemeClr val="tx1"/>
          </a:solidFill>
          <a:latin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Wingdings" charset="2"/>
        <a:buChar char=""/>
        <a:defRPr sz="16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Wingdings" charset="2"/>
        <a:buChar char=""/>
        <a:defRPr sz="16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Monotype Sorts" pitchFamily="2" charset="2"/>
        <a:buChar char="l"/>
        <a:defRPr sz="16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Monotype Sorts" pitchFamily="2" charset="2"/>
        <a:buChar char="l"/>
        <a:defRPr sz="16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Monotype Sorts" pitchFamily="2" charset="2"/>
        <a:buChar char="l"/>
        <a:defRPr sz="16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Monotype Sorts" pitchFamily="2" charset="2"/>
        <a:buChar char="l"/>
        <a:defRPr sz="16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emf"/><Relationship Id="rId3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emf"/><Relationship Id="rId3" Type="http://schemas.openxmlformats.org/officeDocument/2006/relationships/image" Target="../media/image2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7.xml"/><Relationship Id="rId3" Type="http://schemas.openxmlformats.org/officeDocument/2006/relationships/chart" Target="../charts/char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9.xml"/><Relationship Id="rId3" Type="http://schemas.openxmlformats.org/officeDocument/2006/relationships/chart" Target="../charts/char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1.xml"/><Relationship Id="rId3" Type="http://schemas.openxmlformats.org/officeDocument/2006/relationships/chart" Target="../charts/char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4" Type="http://schemas.openxmlformats.org/officeDocument/2006/relationships/chart" Target="../charts/chart15.xml"/><Relationship Id="rId5" Type="http://schemas.openxmlformats.org/officeDocument/2006/relationships/chart" Target="../charts/chart16.xml"/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gif"/><Relationship Id="rId3" Type="http://schemas.openxmlformats.org/officeDocument/2006/relationships/hyperlink" Target="http://cern.ch/geant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4" Type="http://schemas.openxmlformats.org/officeDocument/2006/relationships/chart" Target="../charts/chart5.xml"/><Relationship Id="rId5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6356" y="2222723"/>
            <a:ext cx="5226561" cy="196356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CC0066"/>
                </a:solidFill>
                <a:latin typeface="+mn-lt"/>
              </a:rPr>
              <a:t>Publication patterns in HEP computing</a:t>
            </a:r>
            <a:endParaRPr lang="en-US" b="1" dirty="0">
              <a:solidFill>
                <a:srgbClr val="CC0066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5908" y="4024594"/>
            <a:ext cx="4809391" cy="2156177"/>
          </a:xfrm>
        </p:spPr>
        <p:txBody>
          <a:bodyPr/>
          <a:lstStyle/>
          <a:p>
            <a:r>
              <a:rPr lang="en-US" sz="2400" dirty="0" smtClean="0"/>
              <a:t>M. G. Pia</a:t>
            </a:r>
            <a:r>
              <a:rPr lang="en-US" sz="2400" baseline="30000" dirty="0" smtClean="0"/>
              <a:t>1</a:t>
            </a:r>
            <a:r>
              <a:rPr lang="en-US" sz="2400" dirty="0" smtClean="0"/>
              <a:t>, T. Basaglia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, Z. W. Bell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, P. V. Dressendorfer</a:t>
            </a:r>
            <a:r>
              <a:rPr lang="en-US" sz="2400" baseline="30000" dirty="0" smtClean="0"/>
              <a:t>4</a:t>
            </a:r>
            <a:endParaRPr lang="en-US" sz="2400" dirty="0" smtClean="0"/>
          </a:p>
          <a:p>
            <a:pPr>
              <a:spcBef>
                <a:spcPts val="1200"/>
              </a:spcBef>
            </a:pPr>
            <a:r>
              <a:rPr lang="en-US" sz="1800" i="1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INFN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Genova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Genova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, Italy</a:t>
            </a:r>
            <a:br>
              <a:rPr lang="en-US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CERN, Geneva, Switzerland</a:t>
            </a:r>
            <a:br>
              <a:rPr lang="en-US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ORNL, Oak Ridge, TN, USA</a:t>
            </a:r>
            <a:br>
              <a:rPr lang="en-US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IEEE, Piscataway, NJ, USA</a:t>
            </a:r>
          </a:p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479800" cy="2336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7995" y="5181600"/>
            <a:ext cx="4826000" cy="1676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600" y="0"/>
            <a:ext cx="3200400" cy="2540000"/>
          </a:xfrm>
          <a:prstGeom prst="rect">
            <a:avLst/>
          </a:prstGeom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0493" y="3037679"/>
            <a:ext cx="1084445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56757" y="3740052"/>
            <a:ext cx="1077551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67675" y="2715128"/>
            <a:ext cx="10763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Rectangle 20"/>
          <p:cNvSpPr/>
          <p:nvPr/>
        </p:nvSpPr>
        <p:spPr bwMode="auto">
          <a:xfrm>
            <a:off x="187606" y="6407053"/>
            <a:ext cx="2655350" cy="450947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rcRect l="4128" t="15073" b="14686"/>
          <a:stretch>
            <a:fillRect/>
          </a:stretch>
        </p:blipFill>
        <p:spPr>
          <a:xfrm>
            <a:off x="0" y="5934462"/>
            <a:ext cx="1201464" cy="88024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428694" y="6306041"/>
            <a:ext cx="24677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CHEP 2012, NYC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97820" y="47385"/>
            <a:ext cx="1109984" cy="1581546"/>
          </a:xfrm>
          <a:prstGeom prst="rect">
            <a:avLst/>
          </a:prstGeom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86632" y="79796"/>
            <a:ext cx="1084444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8"/>
          <p:cNvPicPr>
            <a:picLocks noChangeAspect="1" noChangeArrowheads="1"/>
          </p:cNvPicPr>
          <p:nvPr/>
        </p:nvPicPr>
        <p:blipFill>
          <a:blip r:embed="rId12"/>
          <a:srcRect l="12500" r="12500"/>
          <a:stretch>
            <a:fillRect/>
          </a:stretch>
        </p:blipFill>
        <p:spPr bwMode="auto">
          <a:xfrm>
            <a:off x="72851" y="2483046"/>
            <a:ext cx="10858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93267" y="1216063"/>
            <a:ext cx="1082383" cy="14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</a:rPr>
              <a:t>Time distribution</a:t>
            </a:r>
            <a:endParaRPr lang="en-US" b="1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12568" y="303036"/>
            <a:ext cx="1789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LEP: 1989</a:t>
            </a:r>
          </a:p>
          <a:p>
            <a:r>
              <a:rPr lang="en-US" dirty="0" err="1" smtClean="0"/>
              <a:t>BaBar</a:t>
            </a:r>
            <a:r>
              <a:rPr lang="en-US" dirty="0" smtClean="0"/>
              <a:t>: 1999</a:t>
            </a:r>
          </a:p>
          <a:p>
            <a:r>
              <a:rPr lang="en-US" dirty="0" smtClean="0"/>
              <a:t>LHC: 2008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83875" y="620503"/>
            <a:ext cx="1356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 start</a:t>
            </a:r>
            <a:endParaRPr lang="en-US" dirty="0"/>
          </a:p>
        </p:txBody>
      </p:sp>
      <p:sp>
        <p:nvSpPr>
          <p:cNvPr id="8" name="Left Brace 7"/>
          <p:cNvSpPr/>
          <p:nvPr/>
        </p:nvSpPr>
        <p:spPr bwMode="auto">
          <a:xfrm>
            <a:off x="6681667" y="317466"/>
            <a:ext cx="262188" cy="1053412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070" y="6061985"/>
            <a:ext cx="3665538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Publication year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007643" y="6118447"/>
            <a:ext cx="3853144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>
                <a:solidFill>
                  <a:schemeClr val="lt1"/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en-US" dirty="0"/>
              <a:t>Rescaled </a:t>
            </a:r>
            <a:r>
              <a:rPr lang="en-US" dirty="0" err="1"/>
              <a:t>w.r.t</a:t>
            </a:r>
            <a:r>
              <a:rPr lang="en-US" dirty="0"/>
              <a:t>. year of start run</a:t>
            </a:r>
          </a:p>
        </p:txBody>
      </p:sp>
      <p:pic>
        <p:nvPicPr>
          <p:cNvPr id="21" name="Picture 20" descr="year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1844"/>
            <a:ext cx="4499985" cy="4499985"/>
          </a:xfrm>
          <a:prstGeom prst="rect">
            <a:avLst/>
          </a:prstGeom>
        </p:spPr>
      </p:pic>
      <p:pic>
        <p:nvPicPr>
          <p:cNvPr id="22" name="Picture 21" descr="yearsstar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15" y="1401847"/>
            <a:ext cx="4499985" cy="4499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 w="3175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r>
              <a:rPr lang="en-US" b="1" dirty="0">
                <a:latin typeface="+mn-lt"/>
              </a:rPr>
              <a:t>Time distribution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12568" y="303036"/>
            <a:ext cx="1789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LEP: 1989</a:t>
            </a:r>
          </a:p>
          <a:p>
            <a:r>
              <a:rPr lang="en-US" dirty="0" err="1" smtClean="0"/>
              <a:t>BaBar</a:t>
            </a:r>
            <a:r>
              <a:rPr lang="en-US" dirty="0" smtClean="0"/>
              <a:t>: 1999</a:t>
            </a:r>
          </a:p>
          <a:p>
            <a:r>
              <a:rPr lang="en-US" dirty="0" smtClean="0"/>
              <a:t>LHC: 2008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83875" y="620503"/>
            <a:ext cx="1356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 start</a:t>
            </a:r>
            <a:endParaRPr lang="en-US" dirty="0"/>
          </a:p>
        </p:txBody>
      </p:sp>
      <p:sp>
        <p:nvSpPr>
          <p:cNvPr id="8" name="Left Brace 7"/>
          <p:cNvSpPr/>
          <p:nvPr/>
        </p:nvSpPr>
        <p:spPr bwMode="auto">
          <a:xfrm>
            <a:off x="6681667" y="317466"/>
            <a:ext cx="262188" cy="1053412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5094" y="5975405"/>
            <a:ext cx="84278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Same as previous slide, rescaled by the number of experiment members</a:t>
            </a:r>
            <a:endParaRPr lang="en-US" dirty="0"/>
          </a:p>
        </p:txBody>
      </p:sp>
      <p:pic>
        <p:nvPicPr>
          <p:cNvPr id="5" name="Picture 4" descr="yearstart_member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426" y="1463524"/>
            <a:ext cx="4500000" cy="4500000"/>
          </a:xfrm>
          <a:prstGeom prst="rect">
            <a:avLst/>
          </a:prstGeom>
        </p:spPr>
      </p:pic>
      <p:pic>
        <p:nvPicPr>
          <p:cNvPr id="10" name="Picture 9" descr="years_member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15" y="1463524"/>
            <a:ext cx="4499998" cy="44999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263" y="340681"/>
            <a:ext cx="3421694" cy="811524"/>
          </a:xfrm>
          <a:noFill/>
          <a:ln w="3175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r>
              <a:rPr lang="en-US" b="1" dirty="0">
                <a:latin typeface="+mn-lt"/>
              </a:rPr>
              <a:t>Publications</a:t>
            </a:r>
          </a:p>
        </p:txBody>
      </p:sp>
      <p:pic>
        <p:nvPicPr>
          <p:cNvPr id="5" name="Picture 4" descr="publication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6095"/>
            <a:ext cx="4499996" cy="4499996"/>
          </a:xfrm>
          <a:prstGeom prst="rect">
            <a:avLst/>
          </a:prstGeom>
        </p:spPr>
      </p:pic>
      <p:pic>
        <p:nvPicPr>
          <p:cNvPr id="9" name="Picture 8" descr="tech_barfra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288" y="1560287"/>
            <a:ext cx="4499999" cy="4499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67048" y="411238"/>
            <a:ext cx="32657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Share of hardware, software and DAQ-trigger publications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C0066"/>
                </a:solidFill>
                <a:latin typeface="+mn-lt"/>
              </a:rPr>
              <a:t>Physics publications</a:t>
            </a:r>
            <a:endParaRPr lang="en-US" b="1" dirty="0">
              <a:solidFill>
                <a:srgbClr val="CC0066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956" y="5743259"/>
            <a:ext cx="8196949" cy="70788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LEP experiments </a:t>
            </a:r>
            <a:r>
              <a:rPr lang="en-US" dirty="0" smtClean="0"/>
              <a:t>completed their life-cycle</a:t>
            </a:r>
          </a:p>
          <a:p>
            <a:r>
              <a:rPr lang="en-US" b="1" dirty="0" smtClean="0"/>
              <a:t>LHC experiments: </a:t>
            </a:r>
            <a:r>
              <a:rPr lang="en-US" dirty="0" smtClean="0"/>
              <a:t>at an early stage of their physics production </a:t>
            </a:r>
            <a:endParaRPr lang="en-US" dirty="0"/>
          </a:p>
        </p:txBody>
      </p:sp>
      <p:pic>
        <p:nvPicPr>
          <p:cNvPr id="5" name="Picture 4" descr="phys_pub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8569"/>
            <a:ext cx="4500000" cy="4500000"/>
          </a:xfrm>
          <a:prstGeom prst="rect">
            <a:avLst/>
          </a:prstGeom>
        </p:spPr>
      </p:pic>
      <p:pic>
        <p:nvPicPr>
          <p:cNvPr id="6" name="Picture 5" descr="phys_member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457" y="1100666"/>
            <a:ext cx="4499999" cy="4499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</a:rPr>
              <a:t>Technological publications</a:t>
            </a:r>
            <a:endParaRPr lang="en-US" b="1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8005" y="5707393"/>
            <a:ext cx="7373995" cy="70788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Roughly constant trends, once the number of publications is normalized to the number of collaborators</a:t>
            </a:r>
            <a:endParaRPr lang="en-US" dirty="0"/>
          </a:p>
        </p:txBody>
      </p:sp>
      <p:pic>
        <p:nvPicPr>
          <p:cNvPr id="3" name="Picture 2" descr="tech_pub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6478"/>
            <a:ext cx="4499996" cy="4499996"/>
          </a:xfrm>
          <a:prstGeom prst="rect">
            <a:avLst/>
          </a:prstGeom>
        </p:spPr>
      </p:pic>
      <p:pic>
        <p:nvPicPr>
          <p:cNvPr id="7" name="Picture 6" descr="tech_member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572" y="1124857"/>
            <a:ext cx="4500000" cy="45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</a:rPr>
              <a:t>Software vs. hardware </a:t>
            </a:r>
            <a:endParaRPr lang="en-US" b="1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2818" y="5646682"/>
            <a:ext cx="8194133" cy="70788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Hardware publications: approximately </a:t>
            </a:r>
            <a:r>
              <a:rPr lang="en-US" dirty="0" smtClean="0">
                <a:solidFill>
                  <a:srgbClr val="FFFF99"/>
                </a:solidFill>
              </a:rPr>
              <a:t>4</a:t>
            </a:r>
            <a:r>
              <a:rPr lang="en-US" dirty="0" smtClean="0"/>
              <a:t> times more than software</a:t>
            </a:r>
          </a:p>
          <a:p>
            <a:r>
              <a:rPr lang="en-US" dirty="0" smtClean="0"/>
              <a:t>DAQ-trigger publications: approximately </a:t>
            </a:r>
            <a:r>
              <a:rPr lang="en-US" dirty="0" smtClean="0">
                <a:solidFill>
                  <a:srgbClr val="FFFF99"/>
                </a:solidFill>
              </a:rPr>
              <a:t>1.3</a:t>
            </a:r>
            <a:r>
              <a:rPr lang="en-US" dirty="0" smtClean="0"/>
              <a:t> times more than software</a:t>
            </a:r>
            <a:endParaRPr lang="en-US" dirty="0"/>
          </a:p>
        </p:txBody>
      </p:sp>
      <p:pic>
        <p:nvPicPr>
          <p:cNvPr id="6" name="Picture 5" descr="hwsw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8" y="1106715"/>
            <a:ext cx="4502113" cy="4502113"/>
          </a:xfrm>
          <a:prstGeom prst="rect">
            <a:avLst/>
          </a:prstGeom>
        </p:spPr>
      </p:pic>
      <p:pic>
        <p:nvPicPr>
          <p:cNvPr id="8" name="Picture 7" descr="daqsw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859" y="967620"/>
            <a:ext cx="4499999" cy="4499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6666"/>
                </a:solidFill>
                <a:latin typeface="+mn-lt"/>
              </a:rPr>
              <a:t>Journals</a:t>
            </a:r>
            <a:endParaRPr lang="en-US" b="1" dirty="0">
              <a:solidFill>
                <a:srgbClr val="FF6666"/>
              </a:solidFill>
              <a:latin typeface="+mn-lt"/>
            </a:endParaRPr>
          </a:p>
        </p:txBody>
      </p:sp>
      <p:pic>
        <p:nvPicPr>
          <p:cNvPr id="4" name="Picture 3" descr="journal_h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0137" y="0"/>
            <a:ext cx="3260711" cy="2366569"/>
          </a:xfrm>
          <a:prstGeom prst="rect">
            <a:avLst/>
          </a:prstGeom>
        </p:spPr>
      </p:pic>
      <p:pic>
        <p:nvPicPr>
          <p:cNvPr id="5" name="Picture 4" descr="journal_daq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1701" y="2426057"/>
            <a:ext cx="3332299" cy="2263788"/>
          </a:xfrm>
          <a:prstGeom prst="rect">
            <a:avLst/>
          </a:prstGeom>
        </p:spPr>
      </p:pic>
      <p:pic>
        <p:nvPicPr>
          <p:cNvPr id="6" name="Picture 5" descr="journal_sw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2356" y="4695660"/>
            <a:ext cx="3391644" cy="21623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38374" y="1399739"/>
            <a:ext cx="1544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hardware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8733" y="3731114"/>
            <a:ext cx="1544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DAQ-trigger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81374" y="5918187"/>
            <a:ext cx="1544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software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Picture 9" descr="journals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75" y="1075496"/>
            <a:ext cx="5383029" cy="538302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80164" y="1768658"/>
            <a:ext cx="2611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34166" y="890264"/>
            <a:ext cx="296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NIMA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284904" y="3157469"/>
            <a:ext cx="1899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JINST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journals_lh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685" y="1195229"/>
            <a:ext cx="4500000" cy="45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6666"/>
                </a:solidFill>
                <a:latin typeface="Arial"/>
                <a:cs typeface="Arial"/>
              </a:rPr>
              <a:t>Journals: LEP and LHC</a:t>
            </a:r>
            <a:endParaRPr lang="en-US" b="1" dirty="0">
              <a:solidFill>
                <a:srgbClr val="FF6666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9800" y="5642247"/>
            <a:ext cx="37954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Still dominated by technological publications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03356" y="3397869"/>
            <a:ext cx="109677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LHC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30563" y="3355926"/>
            <a:ext cx="103270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LEP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18505" y="5772120"/>
            <a:ext cx="4228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Dominated by physics publications</a:t>
            </a:r>
            <a:endParaRPr lang="en-US" dirty="0"/>
          </a:p>
        </p:txBody>
      </p:sp>
      <p:pic>
        <p:nvPicPr>
          <p:cNvPr id="9" name="Picture 8" descr="journals_lep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70" y="1213833"/>
            <a:ext cx="4499985" cy="4499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8114960" cy="693781"/>
          </a:xfrm>
        </p:spPr>
        <p:txBody>
          <a:bodyPr/>
          <a:lstStyle/>
          <a:p>
            <a:r>
              <a:rPr lang="en-US" sz="4000" dirty="0" smtClean="0">
                <a:latin typeface="Arial"/>
                <a:cs typeface="Arial"/>
              </a:rPr>
              <a:t>Journals: pre- and post-2000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466924" y="5450544"/>
            <a:ext cx="8210569" cy="1149280"/>
          </a:xfrm>
        </p:spPr>
        <p:txBody>
          <a:bodyPr/>
          <a:lstStyle/>
          <a:p>
            <a:r>
              <a:rPr lang="en-US" sz="2000" dirty="0" smtClean="0"/>
              <a:t>IEEE TNS is the most popular journal for HEP technological publications in recent years </a:t>
            </a:r>
          </a:p>
        </p:txBody>
      </p:sp>
      <p:pic>
        <p:nvPicPr>
          <p:cNvPr id="5" name="Picture 4" descr="journals_809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97" y="881469"/>
            <a:ext cx="4499985" cy="4499985"/>
          </a:xfrm>
          <a:prstGeom prst="rect">
            <a:avLst/>
          </a:prstGeom>
        </p:spPr>
      </p:pic>
      <p:pic>
        <p:nvPicPr>
          <p:cNvPr id="6" name="Picture 5" descr="journals_2000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0" y="914002"/>
            <a:ext cx="4500000" cy="45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564" y="159977"/>
            <a:ext cx="7772400" cy="647700"/>
          </a:xfrm>
        </p:spPr>
        <p:txBody>
          <a:bodyPr/>
          <a:lstStyle/>
          <a:p>
            <a:r>
              <a:rPr lang="en-US" b="1" dirty="0" smtClean="0">
                <a:latin typeface="Arial"/>
                <a:cs typeface="Arial"/>
              </a:rPr>
              <a:t>Citations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0781" y="851389"/>
            <a:ext cx="249660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most cited papers are often the general reference papers about the detector published by each experiment</a:t>
            </a:r>
          </a:p>
          <a:p>
            <a:endParaRPr lang="en-US" sz="800" dirty="0" smtClean="0"/>
          </a:p>
          <a:p>
            <a:r>
              <a:rPr lang="en-US" b="1" dirty="0" smtClean="0"/>
              <a:t>Citations of the most cited paper</a:t>
            </a:r>
          </a:p>
          <a:p>
            <a:r>
              <a:rPr lang="en-US" b="1" dirty="0" smtClean="0"/>
              <a:t>ALEPH:</a:t>
            </a:r>
            <a:r>
              <a:rPr lang="en-US" dirty="0" smtClean="0"/>
              <a:t> 	340</a:t>
            </a:r>
          </a:p>
          <a:p>
            <a:r>
              <a:rPr lang="en-US" b="1" dirty="0" smtClean="0"/>
              <a:t>DELPHI: </a:t>
            </a:r>
            <a:r>
              <a:rPr lang="en-US" dirty="0" smtClean="0"/>
              <a:t>	309</a:t>
            </a:r>
          </a:p>
          <a:p>
            <a:r>
              <a:rPr lang="en-US" b="1" dirty="0" smtClean="0"/>
              <a:t>L3: </a:t>
            </a:r>
            <a:r>
              <a:rPr lang="en-US" dirty="0" smtClean="0"/>
              <a:t>		509</a:t>
            </a:r>
          </a:p>
          <a:p>
            <a:r>
              <a:rPr lang="en-US" b="1" dirty="0" smtClean="0"/>
              <a:t>OPAL: </a:t>
            </a:r>
            <a:r>
              <a:rPr lang="en-US" dirty="0" smtClean="0"/>
              <a:t>		473</a:t>
            </a:r>
          </a:p>
          <a:p>
            <a:r>
              <a:rPr lang="en-US" b="1" dirty="0" err="1" smtClean="0"/>
              <a:t>BaBar</a:t>
            </a:r>
            <a:r>
              <a:rPr lang="en-US" b="1" dirty="0" smtClean="0"/>
              <a:t>: </a:t>
            </a:r>
            <a:r>
              <a:rPr lang="en-US" dirty="0" smtClean="0"/>
              <a:t>		</a:t>
            </a:r>
            <a:r>
              <a:rPr lang="en-US" b="1" dirty="0" smtClean="0"/>
              <a:t>859</a:t>
            </a:r>
          </a:p>
          <a:p>
            <a:r>
              <a:rPr lang="en-US" b="1" dirty="0" smtClean="0"/>
              <a:t>ALICE:</a:t>
            </a:r>
            <a:r>
              <a:rPr lang="en-US" dirty="0" smtClean="0"/>
              <a:t> 	116</a:t>
            </a:r>
          </a:p>
          <a:p>
            <a:r>
              <a:rPr lang="en-US" b="1" dirty="0" smtClean="0"/>
              <a:t>CMS:</a:t>
            </a:r>
            <a:r>
              <a:rPr lang="en-US" dirty="0" smtClean="0"/>
              <a:t>		129</a:t>
            </a:r>
          </a:p>
          <a:p>
            <a:r>
              <a:rPr lang="en-US" b="1" dirty="0" err="1" smtClean="0"/>
              <a:t>LHCb</a:t>
            </a:r>
            <a:r>
              <a:rPr lang="en-US" b="1" dirty="0" smtClean="0"/>
              <a:t>:	</a:t>
            </a:r>
            <a:r>
              <a:rPr lang="en-US" dirty="0" smtClean="0"/>
              <a:t>	101</a:t>
            </a:r>
          </a:p>
          <a:p>
            <a:r>
              <a:rPr lang="en-US" b="1" dirty="0" smtClean="0"/>
              <a:t>TOTEM:</a:t>
            </a:r>
            <a:r>
              <a:rPr lang="en-US" dirty="0" smtClean="0"/>
              <a:t>	  35</a:t>
            </a:r>
          </a:p>
        </p:txBody>
      </p:sp>
      <p:sp>
        <p:nvSpPr>
          <p:cNvPr id="5" name="Rectangle 4"/>
          <p:cNvSpPr/>
          <p:nvPr/>
        </p:nvSpPr>
        <p:spPr>
          <a:xfrm>
            <a:off x="360781" y="6125993"/>
            <a:ext cx="82113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ATLAS: </a:t>
            </a:r>
            <a:r>
              <a:rPr lang="en-US" dirty="0" smtClean="0"/>
              <a:t>ATLAS pixel detector electronics and sensors: 	185 </a:t>
            </a:r>
          </a:p>
        </p:txBody>
      </p:sp>
      <p:pic>
        <p:nvPicPr>
          <p:cNvPr id="6" name="Picture 5" descr="citation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365" y="156511"/>
            <a:ext cx="6119993" cy="61199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06762" y="628952"/>
            <a:ext cx="1911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 citations: 4%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37048" y="672496"/>
            <a:ext cx="205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0 citations: 17%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24515" y="3788228"/>
            <a:ext cx="2005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 citations: 27%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5581" y="3759200"/>
            <a:ext cx="2010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 citations: 25%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/>
                <a:cs typeface="Arial"/>
              </a:rPr>
              <a:t>Analysis topics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1582" y="1293850"/>
            <a:ext cx="5284581" cy="4983269"/>
          </a:xfrm>
        </p:spPr>
        <p:txBody>
          <a:bodyPr/>
          <a:lstStyle/>
          <a:p>
            <a:r>
              <a:rPr lang="en-US" sz="2400" b="1" dirty="0" smtClean="0"/>
              <a:t>General tools</a:t>
            </a:r>
          </a:p>
          <a:p>
            <a:pPr lvl="1"/>
            <a:r>
              <a:rPr lang="en-US" sz="2400" dirty="0" smtClean="0"/>
              <a:t>Geant4</a:t>
            </a:r>
          </a:p>
          <a:p>
            <a:pPr lvl="1"/>
            <a:r>
              <a:rPr lang="en-US" sz="2400" dirty="0" smtClean="0"/>
              <a:t>ROOT</a:t>
            </a:r>
          </a:p>
          <a:p>
            <a:pPr>
              <a:spcBef>
                <a:spcPts val="1776"/>
              </a:spcBef>
            </a:pPr>
            <a:r>
              <a:rPr lang="en-US" sz="2400" b="1" dirty="0" smtClean="0"/>
              <a:t>HEP experiments</a:t>
            </a:r>
          </a:p>
          <a:p>
            <a:pPr lvl="1"/>
            <a:r>
              <a:rPr lang="en-US" sz="2400" dirty="0" smtClean="0"/>
              <a:t>LEP</a:t>
            </a:r>
          </a:p>
          <a:p>
            <a:pPr lvl="2"/>
            <a:r>
              <a:rPr lang="en-US" sz="1800" dirty="0" smtClean="0"/>
              <a:t>ALEPH, DELPHI, L3, OPAL</a:t>
            </a:r>
          </a:p>
          <a:p>
            <a:pPr lvl="1"/>
            <a:r>
              <a:rPr lang="en-US" sz="2400" dirty="0" err="1" smtClean="0"/>
              <a:t>BaBar</a:t>
            </a:r>
            <a:endParaRPr lang="en-US" sz="2400" dirty="0" smtClean="0"/>
          </a:p>
          <a:p>
            <a:pPr lvl="1"/>
            <a:r>
              <a:rPr lang="en-US" sz="2400" dirty="0" smtClean="0"/>
              <a:t>LHC</a:t>
            </a:r>
          </a:p>
          <a:p>
            <a:pPr lvl="2"/>
            <a:r>
              <a:rPr lang="en-US" sz="1800" dirty="0" smtClean="0"/>
              <a:t>ALICE, ATLAS, CMS, </a:t>
            </a:r>
            <a:r>
              <a:rPr lang="en-US" sz="1800" dirty="0" err="1" smtClean="0"/>
              <a:t>LHCb</a:t>
            </a:r>
            <a:r>
              <a:rPr lang="en-US" sz="1800" dirty="0" smtClean="0"/>
              <a:t>, TOTEM</a:t>
            </a:r>
          </a:p>
          <a:p>
            <a:pPr>
              <a:spcBef>
                <a:spcPts val="1776"/>
              </a:spcBef>
            </a:pPr>
            <a:r>
              <a:rPr lang="en-US" sz="2400" b="1" dirty="0" smtClean="0"/>
              <a:t>Grid computing </a:t>
            </a:r>
          </a:p>
          <a:p>
            <a:pPr lvl="1"/>
            <a:r>
              <a:rPr lang="en-US" sz="2400" dirty="0" smtClean="0"/>
              <a:t>LCG</a:t>
            </a:r>
            <a:endParaRPr lang="en-US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977913" y="902133"/>
            <a:ext cx="3810000" cy="3204952"/>
          </a:xfrm>
          <a:solidFill>
            <a:schemeClr val="tx2">
              <a:lumMod val="20000"/>
              <a:lumOff val="80000"/>
            </a:schemeClr>
          </a:solidFill>
          <a:ln w="38100" cmpd="sng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pPr>
              <a:buSzPct val="100000"/>
            </a:pPr>
            <a:r>
              <a:rPr lang="en-US" sz="2400" dirty="0" smtClean="0"/>
              <a:t>What they publish</a:t>
            </a:r>
          </a:p>
          <a:p>
            <a:pPr>
              <a:buSzPct val="100000"/>
            </a:pPr>
            <a:r>
              <a:rPr lang="en-US" sz="2400" dirty="0" smtClean="0"/>
              <a:t>How much</a:t>
            </a:r>
          </a:p>
          <a:p>
            <a:pPr>
              <a:buSzPct val="100000"/>
            </a:pPr>
            <a:r>
              <a:rPr lang="en-US" sz="2400" dirty="0" smtClean="0"/>
              <a:t>Where</a:t>
            </a:r>
          </a:p>
          <a:p>
            <a:pPr>
              <a:buSzPct val="100000"/>
            </a:pPr>
            <a:r>
              <a:rPr lang="en-US" sz="2400" dirty="0" smtClean="0"/>
              <a:t>Citations</a:t>
            </a:r>
          </a:p>
          <a:p>
            <a:pPr>
              <a:buSzPct val="100000"/>
            </a:pPr>
            <a:r>
              <a:rPr lang="en-US" sz="2400" dirty="0"/>
              <a:t>Technology </a:t>
            </a:r>
            <a:r>
              <a:rPr lang="en-US" sz="2400" dirty="0" err="1"/>
              <a:t>vs</a:t>
            </a:r>
            <a:r>
              <a:rPr lang="en-US" sz="2400" dirty="0"/>
              <a:t> </a:t>
            </a:r>
            <a:r>
              <a:rPr lang="en-US" sz="2400" dirty="0" smtClean="0"/>
              <a:t>physics</a:t>
            </a:r>
          </a:p>
          <a:p>
            <a:pPr>
              <a:buSzPct val="100000"/>
            </a:pPr>
            <a:r>
              <a:rPr lang="en-US" sz="2400" dirty="0" smtClean="0"/>
              <a:t>Software </a:t>
            </a:r>
            <a:r>
              <a:rPr lang="en-US" sz="2400" dirty="0" err="1" smtClean="0"/>
              <a:t>vs</a:t>
            </a:r>
            <a:r>
              <a:rPr lang="en-US" sz="2400" dirty="0" smtClean="0"/>
              <a:t> hardware</a:t>
            </a:r>
          </a:p>
          <a:p>
            <a:pPr>
              <a:buSzPct val="100000"/>
            </a:pPr>
            <a:r>
              <a:rPr lang="en-US" sz="2400" dirty="0" smtClean="0"/>
              <a:t>Software/DAQ-trigger</a:t>
            </a:r>
          </a:p>
          <a:p>
            <a:pPr marL="0" indent="0">
              <a:buSzPct val="100000"/>
              <a:buNone/>
            </a:pP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 rot="1508432">
            <a:off x="5590555" y="4997346"/>
            <a:ext cx="3121690" cy="107721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FF"/>
                </a:solidFill>
              </a:rPr>
              <a:t>Representative</a:t>
            </a:r>
          </a:p>
          <a:p>
            <a:r>
              <a:rPr lang="en-US" sz="3200" b="1" dirty="0" smtClean="0">
                <a:solidFill>
                  <a:srgbClr val="FFFFFF"/>
                </a:solidFill>
              </a:rPr>
              <a:t>Not exhaustive</a:t>
            </a:r>
            <a:endParaRPr lang="en-US" sz="3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4124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9311" y="2642787"/>
            <a:ext cx="307219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More </a:t>
            </a:r>
            <a:r>
              <a:rPr lang="en-US" sz="3200" dirty="0" smtClean="0"/>
              <a:t>references</a:t>
            </a:r>
            <a:endParaRPr lang="en-US" sz="3200" dirty="0"/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more citations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33" y="130920"/>
            <a:ext cx="7772400" cy="647700"/>
          </a:xfrm>
        </p:spPr>
        <p:txBody>
          <a:bodyPr/>
          <a:lstStyle/>
          <a:p>
            <a:r>
              <a:rPr lang="en-US" b="1" dirty="0" smtClean="0">
                <a:latin typeface="+mn-lt"/>
              </a:rPr>
              <a:t>References</a:t>
            </a:r>
            <a:endParaRPr lang="en-US" b="1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063" y="985936"/>
            <a:ext cx="29114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Physics papers cite more references than technological papers</a:t>
            </a:r>
          </a:p>
          <a:p>
            <a:endParaRPr lang="en-US" sz="2400" dirty="0" smtClean="0"/>
          </a:p>
        </p:txBody>
      </p:sp>
      <p:sp>
        <p:nvSpPr>
          <p:cNvPr id="3" name="Down Arrow 2"/>
          <p:cNvSpPr/>
          <p:nvPr/>
        </p:nvSpPr>
        <p:spPr bwMode="auto">
          <a:xfrm>
            <a:off x="1414059" y="3674313"/>
            <a:ext cx="366832" cy="489109"/>
          </a:xfrm>
          <a:prstGeom prst="down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normalizeH="0" baseline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368" y="5300419"/>
            <a:ext cx="2830286" cy="10156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Bibliographical entries in software papers are often </a:t>
            </a:r>
            <a:r>
              <a:rPr lang="en-US" sz="2400" b="1" dirty="0" smtClean="0"/>
              <a:t>web sites</a:t>
            </a:r>
            <a:endParaRPr lang="en-US" sz="2400" b="1" dirty="0"/>
          </a:p>
        </p:txBody>
      </p:sp>
      <p:pic>
        <p:nvPicPr>
          <p:cNvPr id="8" name="Picture 7" descr="referenc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644" y="321966"/>
            <a:ext cx="6119998" cy="61199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Pages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2240" y="1287449"/>
            <a:ext cx="3213077" cy="5062073"/>
          </a:xfrm>
        </p:spPr>
        <p:txBody>
          <a:bodyPr/>
          <a:lstStyle/>
          <a:p>
            <a:r>
              <a:rPr lang="en-US" sz="2400" dirty="0"/>
              <a:t>The number of pages of a paper depends on the </a:t>
            </a:r>
            <a:r>
              <a:rPr lang="en-US" sz="2400" dirty="0" smtClean="0"/>
              <a:t>format </a:t>
            </a:r>
            <a:r>
              <a:rPr lang="en-US" sz="2400" dirty="0"/>
              <a:t>of the </a:t>
            </a:r>
            <a:r>
              <a:rPr lang="en-US" sz="2400" dirty="0" smtClean="0"/>
              <a:t>journal</a:t>
            </a:r>
          </a:p>
          <a:p>
            <a:pPr lvl="1"/>
            <a:r>
              <a:rPr lang="en-US" dirty="0" smtClean="0">
                <a:latin typeface="Arial Narrow"/>
                <a:cs typeface="Arial Narrow"/>
              </a:rPr>
              <a:t>1 </a:t>
            </a:r>
            <a:r>
              <a:rPr lang="en-US" dirty="0" err="1">
                <a:latin typeface="Arial Narrow"/>
                <a:cs typeface="Arial Narrow"/>
              </a:rPr>
              <a:t>page</a:t>
            </a:r>
            <a:r>
              <a:rPr lang="en-US" baseline="-25000" dirty="0" err="1" smtClean="0">
                <a:latin typeface="Arial Narrow"/>
                <a:cs typeface="Arial Narrow"/>
              </a:rPr>
              <a:t>TNS</a:t>
            </a:r>
            <a:r>
              <a:rPr lang="en-US" dirty="0" smtClean="0">
                <a:latin typeface="Arial Narrow"/>
                <a:cs typeface="Arial Narrow"/>
              </a:rPr>
              <a:t> ≈ 2.5 </a:t>
            </a:r>
            <a:r>
              <a:rPr lang="en-US" dirty="0" err="1" smtClean="0">
                <a:latin typeface="Arial Narrow"/>
                <a:cs typeface="Arial Narrow"/>
              </a:rPr>
              <a:t>pages</a:t>
            </a:r>
            <a:r>
              <a:rPr lang="en-US" baseline="-25000" dirty="0" err="1" smtClean="0">
                <a:latin typeface="Arial Narrow"/>
                <a:cs typeface="Arial Narrow"/>
              </a:rPr>
              <a:t>JINST</a:t>
            </a:r>
            <a:endParaRPr lang="en-US" baseline="-25000" dirty="0">
              <a:latin typeface="Arial Narrow"/>
              <a:cs typeface="Arial Narrow"/>
            </a:endParaRPr>
          </a:p>
          <a:p>
            <a:endParaRPr lang="en-US" sz="1100" dirty="0"/>
          </a:p>
          <a:p>
            <a:r>
              <a:rPr lang="en-US" sz="2400" dirty="0"/>
              <a:t>Different journal formats in the same category</a:t>
            </a:r>
          </a:p>
          <a:p>
            <a:endParaRPr lang="en-US" sz="1400" dirty="0"/>
          </a:p>
          <a:p>
            <a:r>
              <a:rPr lang="en-US" sz="2400" dirty="0"/>
              <a:t>Evolutions of the format of some journals </a:t>
            </a:r>
            <a:r>
              <a:rPr lang="en-US" i="1" dirty="0"/>
              <a:t>(e.g. NIM)</a:t>
            </a:r>
          </a:p>
          <a:p>
            <a:endParaRPr lang="en-US" sz="2400" dirty="0"/>
          </a:p>
        </p:txBody>
      </p:sp>
      <p:pic>
        <p:nvPicPr>
          <p:cNvPr id="3" name="Picture 2" descr="pag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123" y="304420"/>
            <a:ext cx="5944114" cy="6119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888" y="181787"/>
            <a:ext cx="7772400" cy="647700"/>
          </a:xfrm>
        </p:spPr>
        <p:txBody>
          <a:bodyPr/>
          <a:lstStyle/>
          <a:p>
            <a:r>
              <a:rPr lang="en-US" sz="3200" dirty="0" smtClean="0">
                <a:latin typeface="+mn-lt"/>
              </a:rPr>
              <a:t>Sources of citations to physics papers</a:t>
            </a:r>
            <a:endParaRPr lang="en-US" sz="3200" dirty="0">
              <a:latin typeface="+mn-lt"/>
            </a:endParaRP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5670219"/>
              </p:ext>
            </p:extLst>
          </p:nvPr>
        </p:nvGraphicFramePr>
        <p:xfrm>
          <a:off x="109994" y="1244457"/>
          <a:ext cx="4499999" cy="442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1110496"/>
              </p:ext>
            </p:extLst>
          </p:nvPr>
        </p:nvGraphicFramePr>
        <p:xfrm>
          <a:off x="4549490" y="1241525"/>
          <a:ext cx="4499997" cy="4482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10737" y="3250709"/>
            <a:ext cx="1355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LEP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0252" y="938251"/>
            <a:ext cx="7241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Samples in plots account for &gt;90% of citations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9207" y="5828530"/>
            <a:ext cx="83073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Citations to HEP physics papers mostly come </a:t>
            </a:r>
            <a:r>
              <a:rPr lang="en-US" dirty="0"/>
              <a:t>from </a:t>
            </a:r>
            <a:r>
              <a:rPr lang="en-US" dirty="0" smtClean="0"/>
              <a:t>journals specialized in HEP and a few related fields (</a:t>
            </a:r>
            <a:r>
              <a:rPr lang="en-US" dirty="0" err="1" smtClean="0"/>
              <a:t>astroparticle</a:t>
            </a:r>
            <a:r>
              <a:rPr lang="en-US" dirty="0" smtClean="0"/>
              <a:t> and nuclear physics)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" y="342901"/>
            <a:ext cx="8866548" cy="647700"/>
          </a:xfrm>
        </p:spPr>
        <p:txBody>
          <a:bodyPr/>
          <a:lstStyle/>
          <a:p>
            <a:r>
              <a:rPr lang="en-US" sz="3200" dirty="0"/>
              <a:t>Sources of citations to </a:t>
            </a:r>
            <a:r>
              <a:rPr lang="en-US" sz="3200" dirty="0" smtClean="0"/>
              <a:t>technological </a:t>
            </a:r>
            <a:r>
              <a:rPr lang="en-US" sz="3200" dirty="0"/>
              <a:t>papers</a:t>
            </a: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1307927"/>
              </p:ext>
            </p:extLst>
          </p:nvPr>
        </p:nvGraphicFramePr>
        <p:xfrm>
          <a:off x="4554644" y="1272597"/>
          <a:ext cx="4497398" cy="4692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5453925"/>
              </p:ext>
            </p:extLst>
          </p:nvPr>
        </p:nvGraphicFramePr>
        <p:xfrm>
          <a:off x="102785" y="1179008"/>
          <a:ext cx="4499996" cy="4832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25824" y="5970704"/>
            <a:ext cx="7394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Citations from HEP physics and technology journals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04144" y="3810573"/>
            <a:ext cx="1355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LHC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93596" y="3666219"/>
            <a:ext cx="1355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LEP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678443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100" y="611336"/>
            <a:ext cx="7772400" cy="647700"/>
          </a:xfrm>
        </p:spPr>
        <p:txBody>
          <a:bodyPr/>
          <a:lstStyle/>
          <a:p>
            <a:r>
              <a:rPr lang="en-US" dirty="0" smtClean="0"/>
              <a:t>2008-2011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81751" y="590475"/>
            <a:ext cx="46528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refined analysis of technological papers published since start of LHC run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4660561"/>
              </p:ext>
            </p:extLst>
          </p:nvPr>
        </p:nvGraphicFramePr>
        <p:xfrm>
          <a:off x="72274" y="2122826"/>
          <a:ext cx="4499996" cy="3917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6602322"/>
              </p:ext>
            </p:extLst>
          </p:nvPr>
        </p:nvGraphicFramePr>
        <p:xfrm>
          <a:off x="4534814" y="2140385"/>
          <a:ext cx="4499996" cy="3917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655742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7191843"/>
              </p:ext>
            </p:extLst>
          </p:nvPr>
        </p:nvGraphicFramePr>
        <p:xfrm>
          <a:off x="106826" y="724081"/>
          <a:ext cx="4283694" cy="28488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4818025"/>
              </p:ext>
            </p:extLst>
          </p:nvPr>
        </p:nvGraphicFramePr>
        <p:xfrm>
          <a:off x="4617408" y="735952"/>
          <a:ext cx="4526592" cy="2840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46042" y="1707585"/>
            <a:ext cx="1355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TNS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504290" y="1717709"/>
            <a:ext cx="1355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TNS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59730" y="4687002"/>
            <a:ext cx="1355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NIM A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816848" y="4677928"/>
            <a:ext cx="1355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NIM A</a:t>
            </a:r>
            <a:endParaRPr lang="en-US" b="1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85800" y="200461"/>
            <a:ext cx="7772400" cy="647700"/>
          </a:xfrm>
        </p:spPr>
        <p:txBody>
          <a:bodyPr/>
          <a:lstStyle/>
          <a:p>
            <a:r>
              <a:rPr lang="en-US" dirty="0" smtClean="0"/>
              <a:t>Citations 2008-2011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51685" y="118703"/>
            <a:ext cx="27893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Self-citations</a:t>
            </a:r>
          </a:p>
          <a:p>
            <a:r>
              <a:rPr lang="en-US" dirty="0" smtClean="0"/>
              <a:t>Outside citations</a:t>
            </a:r>
            <a:endParaRPr lang="en-US" dirty="0"/>
          </a:p>
        </p:txBody>
      </p:sp>
      <p:graphicFrame>
        <p:nvGraphicFramePr>
          <p:cNvPr id="12" name="Char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0377081"/>
              </p:ext>
            </p:extLst>
          </p:nvPr>
        </p:nvGraphicFramePr>
        <p:xfrm>
          <a:off x="126437" y="3372249"/>
          <a:ext cx="4319694" cy="3195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5227089"/>
              </p:ext>
            </p:extLst>
          </p:nvPr>
        </p:nvGraphicFramePr>
        <p:xfrm>
          <a:off x="4534918" y="3519479"/>
          <a:ext cx="4319999" cy="3203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4398384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930" y="283550"/>
            <a:ext cx="6685187" cy="647700"/>
          </a:xfrm>
        </p:spPr>
        <p:txBody>
          <a:bodyPr/>
          <a:lstStyle/>
          <a:p>
            <a:r>
              <a:rPr lang="en-US" sz="3600" b="1" dirty="0" smtClean="0">
                <a:latin typeface="Arial"/>
                <a:cs typeface="Arial"/>
              </a:rPr>
              <a:t>LCG – LHC Computing Grid</a:t>
            </a:r>
            <a:endParaRPr lang="en-US" sz="3600" b="1" dirty="0">
              <a:latin typeface="Arial"/>
              <a:cs typeface="Arial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725519"/>
              </p:ext>
            </p:extLst>
          </p:nvPr>
        </p:nvGraphicFramePr>
        <p:xfrm>
          <a:off x="284606" y="1142169"/>
          <a:ext cx="8735983" cy="5271626"/>
        </p:xfrm>
        <a:graphic>
          <a:graphicData uri="http://schemas.openxmlformats.org/drawingml/2006/table">
            <a:tbl>
              <a:tblPr/>
              <a:tblGrid>
                <a:gridCol w="1203456"/>
                <a:gridCol w="5829034"/>
                <a:gridCol w="1345890"/>
                <a:gridCol w="357603"/>
              </a:tblGrid>
              <a:tr h="26773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Sakamoto</a:t>
                      </a:r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, H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Data grid deployment for high energy physics in Japan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  <a:cs typeface="Times New Roman"/>
                        </a:rPr>
                        <a:t>CPC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2007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8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Shiers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, J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The Worldwide LHC Computing Grid (worldwide LCG)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  <a:cs typeface="Times New Roman"/>
                        </a:rPr>
                        <a:t>CPC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2007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734"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Belov</a:t>
                      </a:r>
                      <a:r>
                        <a:rPr lang="da-D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, S et al.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LCG MCDB - a knowledgebase of Monte-Carlo simulated events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  <a:cs typeface="Times New Roman"/>
                        </a:rPr>
                        <a:t>CPC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2008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9932"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Yin, </a:t>
                      </a:r>
                      <a:r>
                        <a:rPr lang="da-DK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Fet</a:t>
                      </a:r>
                      <a:r>
                        <a:rPr lang="da-D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 al.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Grid resource management policies for load-balancing and energy-saving by vacation queuing theory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  <a:cs typeface="Times New Roman"/>
                        </a:rPr>
                        <a:t>CPC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2009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668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Malawski, M et al.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Invocation of operations from script-based Grid applications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Fut. Gen. Comp. Syst.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2010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8063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Huedo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, E et al.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A modular meta-scheduling architecture for interfacing with pre-WS and WS Grid resource management services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Fut. Gen. Comp. Syst.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2007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602"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Agarwal</a:t>
                      </a:r>
                      <a:r>
                        <a:rPr lang="da-D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, A et al.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GridX1: A Canadian computational grid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Fut. Gen. Comp. Syst.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2007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668">
                <a:tc>
                  <a:txBody>
                    <a:bodyPr/>
                    <a:lstStyle/>
                    <a:p>
                      <a:pPr algn="l" fontAlgn="b"/>
                      <a:r>
                        <a:rPr lang="tr-T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Chytracek</a:t>
                      </a:r>
                      <a:r>
                        <a:rPr lang="tr-T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, R et al.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Times New Roman"/>
                        </a:rPr>
                        <a:t>POOL development status and production experience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  <a:cs typeface="Times New Roman"/>
                        </a:rPr>
                        <a:t>TNS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2005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800"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Hatlo</a:t>
                      </a:r>
                      <a:r>
                        <a:rPr lang="da-D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, M et al.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Times New Roman"/>
                        </a:rPr>
                        <a:t>Developments of mathematical software libraries for the LHC experiments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  <a:cs typeface="Times New Roman"/>
                        </a:rPr>
                        <a:t>TNS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2005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668"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Pfeiffer, 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 et al.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Times New Roman"/>
                        </a:rPr>
                        <a:t>The LCG PI project: Using interfaces for physics data analysis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  <a:cs typeface="Times New Roman"/>
                        </a:rPr>
                        <a:t>TNS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2005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668"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Munro</a:t>
                      </a:r>
                      <a:r>
                        <a:rPr lang="da-D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, C et al.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Measurement of the LCG2 and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gLite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 File Catalogue's performance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  <a:cs typeface="Times New Roman"/>
                        </a:rPr>
                        <a:t>TNS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2006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993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Li, H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Realistic Workload Modeling and Its Performance Impacts in Large-Scale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eScience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 Grids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IEEE Trans. Par. Distr. Syst.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2010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734"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Andreeva</a:t>
                      </a:r>
                      <a:r>
                        <a:rPr lang="da-D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, J et al.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High-Energy Physics on the Grid: the ATLAS and CMS Experience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J.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Grid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Comp.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2008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9932"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Munoz</a:t>
                      </a:r>
                      <a:r>
                        <a:rPr lang="da-D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, VM et al.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A Decentralized Deployment Strategy and Performance Evaluation of LCG File Catalog Service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J. Grid Comp.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2011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668"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Hou, S et al.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PacCAF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: a Grid Portal in Pacific Asia for the CDF Experiment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J. Grid Comp.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2009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800"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Kim, BK et al.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A Composition of Monitoring Services for the LHC Computing Grid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J. Grid Comp.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2009</a:t>
                      </a:r>
                    </a:p>
                  </a:txBody>
                  <a:tcPr marL="3338" marR="3338" marT="33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96508" y="284884"/>
            <a:ext cx="1341259" cy="58477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chemeClr val="bg1"/>
                </a:solidFill>
              </a:rPr>
              <a:t>WoS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0994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/>
                <a:cs typeface="Arial"/>
              </a:rPr>
              <a:t>LCG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3" name="Picture 2" descr="lc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853" y="201791"/>
            <a:ext cx="6482487" cy="64824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6868" y="1734367"/>
            <a:ext cx="2148388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Small sample of publications</a:t>
            </a:r>
          </a:p>
          <a:p>
            <a:endParaRPr lang="en-US" sz="2800" dirty="0"/>
          </a:p>
          <a:p>
            <a:r>
              <a:rPr lang="en-US" sz="2800" dirty="0" smtClean="0"/>
              <a:t>Hard to perform any statistical analysis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223582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83" y="4617502"/>
            <a:ext cx="2446921" cy="1676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521" y="1196613"/>
            <a:ext cx="6112806" cy="3088524"/>
          </a:xfrm>
        </p:spPr>
        <p:txBody>
          <a:bodyPr/>
          <a:lstStyle/>
          <a:p>
            <a:r>
              <a:rPr lang="en-US" sz="2400" dirty="0" smtClean="0"/>
              <a:t>Software is largely </a:t>
            </a:r>
            <a:r>
              <a:rPr lang="en-US" sz="2400" b="1" dirty="0" smtClean="0"/>
              <a:t>underrepresented</a:t>
            </a:r>
            <a:r>
              <a:rPr lang="en-US" sz="2400" dirty="0" smtClean="0"/>
              <a:t> in HEP scholarly literature </a:t>
            </a:r>
            <a:r>
              <a:rPr lang="en-US" sz="2400" dirty="0" err="1" smtClean="0"/>
              <a:t>w.r.t</a:t>
            </a:r>
            <a:r>
              <a:rPr lang="en-US" sz="2400" dirty="0" smtClean="0"/>
              <a:t>. hardware</a:t>
            </a:r>
          </a:p>
          <a:p>
            <a:r>
              <a:rPr lang="en-US" sz="2400" b="1" dirty="0" smtClean="0"/>
              <a:t>Publication patterns </a:t>
            </a:r>
            <a:r>
              <a:rPr lang="en-US" sz="2400" dirty="0" smtClean="0"/>
              <a:t>appear similar in the LEP and LHC era</a:t>
            </a:r>
          </a:p>
          <a:p>
            <a:r>
              <a:rPr lang="en-US" sz="2400" b="1" dirty="0" smtClean="0"/>
              <a:t>Citation patterns </a:t>
            </a:r>
            <a:r>
              <a:rPr lang="en-US" sz="2400" dirty="0" smtClean="0"/>
              <a:t>are different for publications by HEP experiments and about general software tools</a:t>
            </a:r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106863" y="4534414"/>
            <a:ext cx="29080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4000" b="1"/>
            </a:lvl1pPr>
          </a:lstStyle>
          <a:p>
            <a:pPr algn="ctr"/>
            <a:r>
              <a:rPr lang="en-US" sz="4800" dirty="0" smtClean="0"/>
              <a:t>Publish!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2682515" y="5493987"/>
            <a:ext cx="5744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4000" b="1"/>
            </a:lvl1pPr>
          </a:lstStyle>
          <a:p>
            <a:r>
              <a:rPr lang="en-US" sz="3600" dirty="0" smtClean="0"/>
              <a:t>…and don’t forget to cite </a:t>
            </a:r>
            <a:endParaRPr lang="en-US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994" y="519040"/>
            <a:ext cx="2794000" cy="290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055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Data sources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191" y="1113524"/>
            <a:ext cx="7772400" cy="5130196"/>
          </a:xfrm>
        </p:spPr>
        <p:txBody>
          <a:bodyPr/>
          <a:lstStyle/>
          <a:p>
            <a:r>
              <a:rPr lang="en-US" sz="2400" b="1" dirty="0">
                <a:latin typeface="Arial" charset="0"/>
              </a:rPr>
              <a:t>Thomson-</a:t>
            </a:r>
            <a:r>
              <a:rPr lang="en-US" sz="2400" b="1" dirty="0" smtClean="0">
                <a:latin typeface="Arial" charset="0"/>
              </a:rPr>
              <a:t>Reuters: </a:t>
            </a:r>
            <a:r>
              <a:rPr lang="en-US" sz="2400" b="1" dirty="0">
                <a:latin typeface="Arial" charset="0"/>
              </a:rPr>
              <a:t>ISI Web of Knowledge</a:t>
            </a:r>
          </a:p>
          <a:p>
            <a:pPr lvl="1">
              <a:spcBef>
                <a:spcPct val="0"/>
              </a:spcBef>
            </a:pPr>
            <a:r>
              <a:rPr lang="en-US" sz="2000" dirty="0" smtClean="0">
                <a:latin typeface="Times New Roman" charset="0"/>
              </a:rPr>
              <a:t>CERN </a:t>
            </a:r>
            <a:r>
              <a:rPr lang="en-US" sz="2000" dirty="0">
                <a:latin typeface="Times New Roman" charset="0"/>
              </a:rPr>
              <a:t>subscription: since </a:t>
            </a:r>
            <a:r>
              <a:rPr lang="en-US" sz="2000" dirty="0" smtClean="0">
                <a:latin typeface="Times New Roman" charset="0"/>
              </a:rPr>
              <a:t>1970, conference database not included</a:t>
            </a:r>
          </a:p>
          <a:p>
            <a:pPr lvl="1">
              <a:spcBef>
                <a:spcPct val="0"/>
              </a:spcBef>
            </a:pPr>
            <a:r>
              <a:rPr lang="en-US" sz="2000" dirty="0" smtClean="0">
                <a:latin typeface="Times New Roman" charset="0"/>
              </a:rPr>
              <a:t>Search by keywords, collaboration name</a:t>
            </a:r>
            <a:endParaRPr lang="en-US" sz="1000" dirty="0">
              <a:latin typeface="Times New Roman" charset="0"/>
            </a:endParaRPr>
          </a:p>
          <a:p>
            <a:pPr>
              <a:spcBef>
                <a:spcPts val="1200"/>
              </a:spcBef>
            </a:pPr>
            <a:r>
              <a:rPr lang="en-US" sz="2400" b="1" dirty="0">
                <a:latin typeface="Arial" charset="0"/>
              </a:rPr>
              <a:t>Journal web sites</a:t>
            </a:r>
          </a:p>
          <a:p>
            <a:pPr lvl="1"/>
            <a:r>
              <a:rPr lang="en-US" sz="2000" dirty="0" smtClean="0">
                <a:latin typeface="Times New Roman" charset="0"/>
              </a:rPr>
              <a:t>IEEE TNS</a:t>
            </a:r>
          </a:p>
          <a:p>
            <a:pPr lvl="1"/>
            <a:r>
              <a:rPr lang="en-US" sz="2000" dirty="0" smtClean="0">
                <a:latin typeface="Times New Roman" charset="0"/>
              </a:rPr>
              <a:t>NIM, Comp. Phys. Comm. </a:t>
            </a:r>
            <a:r>
              <a:rPr lang="en-US" sz="2000" i="1" dirty="0" smtClean="0">
                <a:latin typeface="Times New Roman" charset="0"/>
              </a:rPr>
              <a:t>(Elsevier)</a:t>
            </a:r>
          </a:p>
          <a:p>
            <a:pPr lvl="1"/>
            <a:r>
              <a:rPr lang="en-US" sz="2000" dirty="0" smtClean="0">
                <a:latin typeface="Times New Roman" charset="0"/>
              </a:rPr>
              <a:t>JINST </a:t>
            </a:r>
            <a:r>
              <a:rPr lang="en-US" sz="2000" i="1" dirty="0" smtClean="0">
                <a:latin typeface="Times New Roman" charset="0"/>
              </a:rPr>
              <a:t>(IOP/SISSA)</a:t>
            </a:r>
          </a:p>
          <a:p>
            <a:pPr lvl="1">
              <a:buFont typeface="Lucida Grande"/>
              <a:buChar char="➤"/>
            </a:pPr>
            <a:r>
              <a:rPr lang="en-US" sz="2000" dirty="0" smtClean="0">
                <a:latin typeface="Times New Roman" charset="0"/>
              </a:rPr>
              <a:t>Full-text searches</a:t>
            </a:r>
          </a:p>
          <a:p>
            <a:pPr>
              <a:spcBef>
                <a:spcPts val="1200"/>
              </a:spcBef>
            </a:pPr>
            <a:r>
              <a:rPr lang="en-US" sz="2400" b="1" dirty="0">
                <a:latin typeface="Arial" charset="0"/>
              </a:rPr>
              <a:t>CERN databases</a:t>
            </a:r>
          </a:p>
          <a:p>
            <a:pPr lvl="1"/>
            <a:r>
              <a:rPr lang="en-US" sz="2000" dirty="0" smtClean="0">
                <a:latin typeface="Times New Roman" charset="0"/>
              </a:rPr>
              <a:t>CERN Document System</a:t>
            </a:r>
          </a:p>
          <a:p>
            <a:pPr lvl="1"/>
            <a:r>
              <a:rPr lang="en-US" sz="2000" dirty="0" err="1" smtClean="0">
                <a:latin typeface="Times New Roman" charset="0"/>
              </a:rPr>
              <a:t>Greybook</a:t>
            </a:r>
            <a:endParaRPr lang="en-US" sz="1000" dirty="0" smtClean="0">
              <a:latin typeface="Times New Roman" charset="0"/>
            </a:endParaRPr>
          </a:p>
          <a:p>
            <a:pPr>
              <a:spcBef>
                <a:spcPts val="1200"/>
              </a:spcBef>
            </a:pPr>
            <a:r>
              <a:rPr lang="en-US" sz="2400" b="1" dirty="0" smtClean="0">
                <a:latin typeface="Arial" charset="0"/>
              </a:rPr>
              <a:t>Years</a:t>
            </a:r>
            <a:r>
              <a:rPr lang="en-US" sz="2400" b="1" dirty="0">
                <a:latin typeface="Arial" charset="0"/>
              </a:rPr>
              <a:t>: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en-US" sz="2400" b="1" dirty="0">
                <a:latin typeface="Arial" charset="0"/>
              </a:rPr>
              <a:t>1982-2011 </a:t>
            </a:r>
            <a:r>
              <a:rPr lang="en-US" sz="2400" i="1" dirty="0">
                <a:latin typeface="Arial" charset="0"/>
              </a:rPr>
              <a:t>(LEP)</a:t>
            </a:r>
            <a:r>
              <a:rPr lang="en-US" sz="2400" b="1" dirty="0">
                <a:latin typeface="Arial" charset="0"/>
              </a:rPr>
              <a:t>, 1992-2011 </a:t>
            </a:r>
            <a:r>
              <a:rPr lang="en-US" sz="2400" i="1" dirty="0">
                <a:latin typeface="Arial" charset="0"/>
              </a:rPr>
              <a:t>(</a:t>
            </a:r>
            <a:r>
              <a:rPr lang="en-US" sz="2400" i="1" dirty="0" err="1">
                <a:latin typeface="Arial" charset="0"/>
              </a:rPr>
              <a:t>BaBar</a:t>
            </a:r>
            <a:r>
              <a:rPr lang="en-US" sz="2400" i="1" dirty="0">
                <a:latin typeface="Arial" charset="0"/>
              </a:rPr>
              <a:t>, LHC)</a:t>
            </a:r>
          </a:p>
          <a:p>
            <a:pPr lvl="1"/>
            <a:r>
              <a:rPr lang="en-US" sz="2000" dirty="0" smtClean="0">
                <a:latin typeface="Times New Roman" charset="0"/>
              </a:rPr>
              <a:t>Reproducible sample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Data sample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930" y="1080187"/>
            <a:ext cx="7772400" cy="5244413"/>
          </a:xfrm>
        </p:spPr>
        <p:txBody>
          <a:bodyPr/>
          <a:lstStyle/>
          <a:p>
            <a:r>
              <a:rPr lang="en-US" sz="2400" b="1" dirty="0"/>
              <a:t>Contamination</a:t>
            </a:r>
          </a:p>
          <a:p>
            <a:pPr lvl="1"/>
            <a:r>
              <a:rPr lang="en-US" sz="2200" dirty="0" smtClean="0"/>
              <a:t>Non-pertinent entries in the data sample</a:t>
            </a:r>
          </a:p>
          <a:p>
            <a:r>
              <a:rPr lang="en-US" sz="2400" b="1" dirty="0" smtClean="0"/>
              <a:t>Omission</a:t>
            </a:r>
          </a:p>
          <a:p>
            <a:pPr lvl="1"/>
            <a:r>
              <a:rPr lang="en-US" sz="2200" dirty="0" smtClean="0"/>
              <a:t>Pertinent papers are not included in the data sample</a:t>
            </a:r>
          </a:p>
          <a:p>
            <a:pPr>
              <a:buClr>
                <a:srgbClr val="FF0000"/>
              </a:buClr>
              <a:buFont typeface="Lucida Grande"/>
              <a:buChar char="➩"/>
            </a:pPr>
            <a:r>
              <a:rPr lang="en-US" sz="2400" dirty="0" smtClean="0"/>
              <a:t>Cross-checks</a:t>
            </a:r>
          </a:p>
          <a:p>
            <a:pPr lvl="1"/>
            <a:r>
              <a:rPr lang="en-US" sz="2200" dirty="0" err="1" smtClean="0"/>
              <a:t>WoS</a:t>
            </a:r>
            <a:r>
              <a:rPr lang="en-US" sz="2200" dirty="0" smtClean="0"/>
              <a:t>/CDS, </a:t>
            </a:r>
            <a:r>
              <a:rPr lang="en-US" sz="2200" dirty="0" err="1" smtClean="0"/>
              <a:t>WoS</a:t>
            </a:r>
            <a:r>
              <a:rPr lang="en-US" sz="2200" dirty="0" smtClean="0"/>
              <a:t>/publishers’ web sites</a:t>
            </a:r>
          </a:p>
          <a:p>
            <a:r>
              <a:rPr lang="en-US" sz="2400" b="1" dirty="0" err="1" smtClean="0"/>
              <a:t>WoS</a:t>
            </a:r>
            <a:r>
              <a:rPr lang="en-US" sz="2400" b="1" dirty="0" smtClean="0"/>
              <a:t> inconsistencies and errors</a:t>
            </a:r>
          </a:p>
          <a:p>
            <a:pPr lvl="1"/>
            <a:r>
              <a:rPr lang="en-US" sz="2200" dirty="0" smtClean="0"/>
              <a:t>Total </a:t>
            </a:r>
            <a:r>
              <a:rPr lang="en-US" sz="2200" dirty="0"/>
              <a:t>number of </a:t>
            </a:r>
            <a:r>
              <a:rPr lang="en-US" sz="2200" dirty="0" smtClean="0"/>
              <a:t>citations includes Conference database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Proceedings papers: false classifications and omissions </a:t>
            </a:r>
          </a:p>
          <a:p>
            <a:pPr lvl="1">
              <a:spcBef>
                <a:spcPts val="0"/>
              </a:spcBef>
              <a:buFont typeface="Lucida Grande"/>
              <a:buChar char="➩"/>
            </a:pPr>
            <a:r>
              <a:rPr lang="en-US" sz="2200" dirty="0" smtClean="0"/>
              <a:t>Manually corrected whenever possible</a:t>
            </a:r>
          </a:p>
          <a:p>
            <a:pPr>
              <a:spcBef>
                <a:spcPts val="600"/>
              </a:spcBef>
            </a:pPr>
            <a:r>
              <a:rPr lang="en-US" sz="2400" b="1" dirty="0" smtClean="0">
                <a:latin typeface="Arial" charset="0"/>
              </a:rPr>
              <a:t>Automated analysis </a:t>
            </a:r>
            <a:r>
              <a:rPr lang="en-US" dirty="0">
                <a:latin typeface="Times New Roman" charset="0"/>
              </a:rPr>
              <a:t>(whenever </a:t>
            </a:r>
            <a:r>
              <a:rPr lang="en-US" sz="2000" dirty="0" smtClean="0">
                <a:latin typeface="Times New Roman" charset="0"/>
              </a:rPr>
              <a:t>possible)</a:t>
            </a:r>
            <a:endParaRPr lang="en-US" sz="2000" dirty="0">
              <a:latin typeface="Times New Roman" charset="0"/>
            </a:endParaRPr>
          </a:p>
          <a:p>
            <a:pPr>
              <a:spcBef>
                <a:spcPts val="600"/>
              </a:spcBef>
            </a:pPr>
            <a:r>
              <a:rPr lang="en-US" sz="2400" b="1" dirty="0">
                <a:latin typeface="Arial" charset="0"/>
              </a:rPr>
              <a:t>Manual evaluation</a:t>
            </a:r>
            <a:r>
              <a:rPr lang="en-US" sz="2400" dirty="0">
                <a:latin typeface="Arial" charset="0"/>
              </a:rPr>
              <a:t>: abstracts and full-text papers</a:t>
            </a:r>
            <a:r>
              <a:rPr lang="en-US" sz="2400" b="1" dirty="0">
                <a:latin typeface="Arial" charset="0"/>
              </a:rPr>
              <a:t> </a:t>
            </a:r>
          </a:p>
          <a:p>
            <a:pPr lvl="1"/>
            <a:r>
              <a:rPr lang="en-US" sz="2200" dirty="0"/>
              <a:t>Some degree of </a:t>
            </a:r>
            <a:r>
              <a:rPr lang="en-US" sz="2200" b="1" dirty="0"/>
              <a:t>subjectivity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88493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eant4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94" y="311712"/>
            <a:ext cx="3962400" cy="965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1860" y="1660690"/>
            <a:ext cx="6479999" cy="10772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S. </a:t>
            </a:r>
            <a:r>
              <a:rPr lang="en-US" dirty="0" err="1"/>
              <a:t>Agostinelli</a:t>
            </a:r>
            <a:r>
              <a:rPr lang="en-US" dirty="0"/>
              <a:t> et al.</a:t>
            </a:r>
          </a:p>
          <a:p>
            <a:r>
              <a:rPr lang="en-US" sz="2400" b="1" dirty="0"/>
              <a:t>Geant4: a simulation toolkit</a:t>
            </a:r>
          </a:p>
          <a:p>
            <a:r>
              <a:rPr lang="en-US" dirty="0"/>
              <a:t>NIM A, vol. 506, </a:t>
            </a:r>
            <a:r>
              <a:rPr lang="en-US" dirty="0" smtClean="0"/>
              <a:t>no. 3, pp</a:t>
            </a:r>
            <a:r>
              <a:rPr lang="en-US" dirty="0"/>
              <a:t>. 250-303, 2003</a:t>
            </a:r>
          </a:p>
        </p:txBody>
      </p:sp>
      <p:sp>
        <p:nvSpPr>
          <p:cNvPr id="7" name="Rectangle 6"/>
          <p:cNvSpPr/>
          <p:nvPr/>
        </p:nvSpPr>
        <p:spPr>
          <a:xfrm>
            <a:off x="191340" y="4186620"/>
            <a:ext cx="6480000" cy="10772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J. Allison et al.</a:t>
            </a:r>
          </a:p>
          <a:p>
            <a:r>
              <a:rPr lang="en-US" sz="2400" b="1" dirty="0"/>
              <a:t>Geant4 Developments and Applications</a:t>
            </a:r>
          </a:p>
          <a:p>
            <a:r>
              <a:rPr lang="en-US" dirty="0"/>
              <a:t>IEEE Trans. </a:t>
            </a:r>
            <a:r>
              <a:rPr lang="en-US" dirty="0" err="1"/>
              <a:t>Nucl</a:t>
            </a:r>
            <a:r>
              <a:rPr lang="en-US" dirty="0"/>
              <a:t>. Sci., vol. 53, no. 1, pp. 270-278, </a:t>
            </a:r>
            <a:r>
              <a:rPr lang="en-US" dirty="0" smtClean="0"/>
              <a:t>2006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67366" y="1506888"/>
            <a:ext cx="22463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2934 citations </a:t>
            </a:r>
            <a:r>
              <a:rPr lang="en-US" sz="1800" i="1" dirty="0" smtClean="0"/>
              <a:t>(14 May 2012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774474" y="2350367"/>
            <a:ext cx="2277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2026 citations </a:t>
            </a:r>
            <a:r>
              <a:rPr lang="en-US" sz="1600" dirty="0" smtClean="0"/>
              <a:t>excluding proceedings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17997" y="2909530"/>
            <a:ext cx="64356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Most cited CERN publication in </a:t>
            </a:r>
            <a:r>
              <a:rPr lang="en-US" sz="2400" dirty="0" err="1" smtClean="0"/>
              <a:t>WoS</a:t>
            </a:r>
            <a:endParaRPr lang="en-US" sz="2400" dirty="0" smtClean="0"/>
          </a:p>
          <a:p>
            <a:r>
              <a:rPr lang="en-US" sz="1800" i="1" dirty="0" smtClean="0"/>
              <a:t>(excluding Rev. Part. Properties)</a:t>
            </a:r>
            <a:endParaRPr lang="en-US" sz="18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786322" y="3981223"/>
            <a:ext cx="22463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574 citations </a:t>
            </a:r>
            <a:r>
              <a:rPr lang="en-US" sz="1800" i="1" dirty="0" smtClean="0"/>
              <a:t>(14 May 2012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774474" y="4824702"/>
            <a:ext cx="2277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381 citations </a:t>
            </a:r>
            <a:r>
              <a:rPr lang="en-US" sz="1600" dirty="0" smtClean="0"/>
              <a:t>excluding proceedings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08519" y="5421007"/>
            <a:ext cx="649250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Many papers cite the NIM paper, but they omit </a:t>
            </a:r>
            <a:r>
              <a:rPr lang="en-US" sz="1600" i="1" dirty="0" smtClean="0"/>
              <a:t>citing the </a:t>
            </a:r>
            <a:r>
              <a:rPr lang="en-US" sz="1600" i="1" dirty="0" smtClean="0"/>
              <a:t>TNS one, </a:t>
            </a:r>
            <a:r>
              <a:rPr lang="en-US" sz="1600" i="1" smtClean="0"/>
              <a:t>even </a:t>
            </a:r>
            <a:r>
              <a:rPr lang="en-US" sz="1600" i="1" smtClean="0"/>
              <a:t>though</a:t>
            </a:r>
            <a:r>
              <a:rPr lang="en-US" sz="1600" i="1" smtClean="0"/>
              <a:t> </a:t>
            </a:r>
            <a:r>
              <a:rPr lang="en-US" sz="1600" i="1" dirty="0" smtClean="0"/>
              <a:t>both are indicated in </a:t>
            </a:r>
            <a:r>
              <a:rPr lang="en-US" sz="1600" i="1" dirty="0" smtClean="0">
                <a:hlinkClick r:id="rId3"/>
              </a:rPr>
              <a:t>http://cern.ch/geant4</a:t>
            </a:r>
            <a:endParaRPr lang="en-US" sz="1600" i="1" dirty="0" smtClean="0"/>
          </a:p>
          <a:p>
            <a:pPr>
              <a:spcBef>
                <a:spcPts val="600"/>
              </a:spcBef>
            </a:pPr>
            <a:r>
              <a:rPr lang="en-US" sz="1600" i="1" dirty="0" smtClean="0"/>
              <a:t>Many papers that use Geant4 do not cite either reference</a:t>
            </a:r>
            <a:endParaRPr lang="en-US" sz="16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151409" y="6435074"/>
            <a:ext cx="4625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Citation analysis: until 2011 (reproducibility)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979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0129709"/>
              </p:ext>
            </p:extLst>
          </p:nvPr>
        </p:nvGraphicFramePr>
        <p:xfrm>
          <a:off x="5004437" y="227455"/>
          <a:ext cx="3734373" cy="24735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797073"/>
              </p:ext>
            </p:extLst>
          </p:nvPr>
        </p:nvGraphicFramePr>
        <p:xfrm>
          <a:off x="115515" y="1983446"/>
          <a:ext cx="4572000" cy="452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50568" y="4776550"/>
            <a:ext cx="1943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C0066"/>
                </a:solidFill>
              </a:rPr>
              <a:t>75% citations</a:t>
            </a:r>
          </a:p>
          <a:p>
            <a:pPr algn="ctr"/>
            <a:r>
              <a:rPr lang="en-US" dirty="0" smtClean="0">
                <a:solidFill>
                  <a:srgbClr val="CC0066"/>
                </a:solidFill>
              </a:rPr>
              <a:t>(plot)</a:t>
            </a:r>
            <a:endParaRPr lang="en-US" dirty="0">
              <a:solidFill>
                <a:srgbClr val="CC0066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7950670"/>
              </p:ext>
            </p:extLst>
          </p:nvPr>
        </p:nvGraphicFramePr>
        <p:xfrm>
          <a:off x="4776964" y="2816780"/>
          <a:ext cx="4082693" cy="3861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55968" y="3847777"/>
            <a:ext cx="9762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LHC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HEP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Other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6947" y="5194314"/>
            <a:ext cx="2710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C0066"/>
                </a:solidFill>
              </a:rPr>
              <a:t>16% citations </a:t>
            </a:r>
            <a:r>
              <a:rPr lang="en-US" dirty="0" smtClean="0">
                <a:solidFill>
                  <a:srgbClr val="CC0066"/>
                </a:solidFill>
              </a:rPr>
              <a:t>(plot)</a:t>
            </a:r>
          </a:p>
          <a:p>
            <a:r>
              <a:rPr lang="en-US" sz="1600" dirty="0" smtClean="0">
                <a:solidFill>
                  <a:srgbClr val="CC0066"/>
                </a:solidFill>
                <a:latin typeface="Arial Narrow"/>
                <a:cs typeface="Arial Narrow"/>
              </a:rPr>
              <a:t>19% citations from collaborations </a:t>
            </a:r>
            <a:endParaRPr lang="en-US" sz="1600" dirty="0">
              <a:solidFill>
                <a:srgbClr val="CC0066"/>
              </a:solidFill>
              <a:latin typeface="Arial Narrow"/>
              <a:cs typeface="Arial Narrow"/>
            </a:endParaRPr>
          </a:p>
        </p:txBody>
      </p:sp>
      <p:pic>
        <p:nvPicPr>
          <p:cNvPr id="9" name="Picture 8" descr="Geant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281" y="321148"/>
            <a:ext cx="2600830" cy="6335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4781" y="1137274"/>
            <a:ext cx="5108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Born from LHC experimental requirements</a:t>
            </a:r>
          </a:p>
          <a:p>
            <a:pPr algn="ctr"/>
            <a:r>
              <a:rPr lang="en-US" b="1" dirty="0" smtClean="0"/>
              <a:t>Multidisciplinary</a:t>
            </a:r>
            <a:r>
              <a:rPr lang="en-US" dirty="0" smtClean="0"/>
              <a:t> sources of citations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912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61364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81860" y="2276695"/>
            <a:ext cx="6479999" cy="10772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R. </a:t>
            </a:r>
            <a:r>
              <a:rPr lang="en-US" dirty="0" err="1" smtClean="0"/>
              <a:t>Brun</a:t>
            </a:r>
            <a:r>
              <a:rPr lang="en-US" dirty="0" smtClean="0"/>
              <a:t> and F. </a:t>
            </a:r>
            <a:r>
              <a:rPr lang="en-US" dirty="0" err="1" smtClean="0"/>
              <a:t>Rademakers</a:t>
            </a:r>
            <a:endParaRPr lang="en-US" dirty="0"/>
          </a:p>
          <a:p>
            <a:r>
              <a:rPr lang="en-US" sz="2400" b="1" dirty="0"/>
              <a:t>ROOT - </a:t>
            </a:r>
            <a:r>
              <a:rPr lang="en-US" sz="1800" b="1" dirty="0"/>
              <a:t>An object oriented data analysis </a:t>
            </a:r>
            <a:r>
              <a:rPr lang="en-US" sz="1800" b="1" dirty="0" smtClean="0"/>
              <a:t>framework </a:t>
            </a:r>
            <a:r>
              <a:rPr lang="en-US" dirty="0" smtClean="0"/>
              <a:t>NIM A, vol. 389, no. 1-2, pp. 81-86, 1997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1862" y="4546746"/>
            <a:ext cx="6623416" cy="132343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I. </a:t>
            </a:r>
            <a:r>
              <a:rPr lang="en-US" dirty="0" err="1" smtClean="0"/>
              <a:t>Antcheva</a:t>
            </a:r>
            <a:r>
              <a:rPr lang="en-US" dirty="0" smtClean="0"/>
              <a:t> et al. </a:t>
            </a:r>
          </a:p>
          <a:p>
            <a:r>
              <a:rPr lang="en-US" sz="2400" b="1" dirty="0" smtClean="0"/>
              <a:t>ROOT </a:t>
            </a:r>
            <a:r>
              <a:rPr lang="en-US" sz="2400" b="1" dirty="0"/>
              <a:t>- </a:t>
            </a:r>
            <a:r>
              <a:rPr lang="en-US" sz="1800" b="1" dirty="0"/>
              <a:t>A C++ framework for petabyte data storage, statistical analysis and </a:t>
            </a:r>
            <a:r>
              <a:rPr lang="en-US" sz="1800" b="1" dirty="0" smtClean="0"/>
              <a:t>visualization</a:t>
            </a:r>
          </a:p>
          <a:p>
            <a:r>
              <a:rPr lang="en-US" sz="1800" dirty="0" smtClean="0"/>
              <a:t>Comp. </a:t>
            </a:r>
            <a:r>
              <a:rPr lang="en-US" sz="1800" dirty="0" err="1" smtClean="0"/>
              <a:t>Phys</a:t>
            </a:r>
            <a:r>
              <a:rPr lang="en-US" sz="1800" dirty="0" smtClean="0"/>
              <a:t> Comm.</a:t>
            </a:r>
            <a:r>
              <a:rPr lang="en-US" sz="1800" dirty="0"/>
              <a:t>, vol. </a:t>
            </a:r>
            <a:r>
              <a:rPr lang="en-US" sz="1800" dirty="0" smtClean="0"/>
              <a:t>180, </a:t>
            </a:r>
            <a:r>
              <a:rPr lang="en-US" sz="1800" dirty="0"/>
              <a:t>no. </a:t>
            </a:r>
            <a:r>
              <a:rPr lang="en-US" sz="1800" dirty="0" smtClean="0"/>
              <a:t>12, </a:t>
            </a:r>
            <a:r>
              <a:rPr lang="en-US" sz="1800" dirty="0"/>
              <a:t>pp. 2499-2512, </a:t>
            </a:r>
            <a:r>
              <a:rPr lang="en-US" sz="1800" dirty="0" smtClean="0"/>
              <a:t>2009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6767366" y="2122893"/>
            <a:ext cx="22463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540 citations </a:t>
            </a:r>
            <a:r>
              <a:rPr lang="en-US" sz="1800" i="1" dirty="0" smtClean="0"/>
              <a:t>(14 May 2012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774474" y="2966372"/>
            <a:ext cx="2277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347 citations </a:t>
            </a:r>
            <a:r>
              <a:rPr lang="en-US" sz="1600" dirty="0" smtClean="0"/>
              <a:t>excluding proceedings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786322" y="4360303"/>
            <a:ext cx="22463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27 citations </a:t>
            </a:r>
            <a:r>
              <a:rPr lang="en-US" sz="1800" i="1" dirty="0" smtClean="0"/>
              <a:t>(14 May 2012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6777510" y="5203782"/>
            <a:ext cx="2274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20 citations </a:t>
            </a:r>
          </a:p>
          <a:p>
            <a:pPr algn="ctr"/>
            <a:r>
              <a:rPr lang="en-US" sz="1600" dirty="0" smtClean="0"/>
              <a:t>excluding proceedings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55909" y="3459209"/>
            <a:ext cx="6388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AIHENP W</a:t>
            </a:r>
            <a:r>
              <a:rPr lang="en-US" sz="2400" dirty="0" smtClean="0"/>
              <a:t>orkshop </a:t>
            </a:r>
            <a:r>
              <a:rPr lang="en-US" sz="2400" b="1" dirty="0" smtClean="0"/>
              <a:t>proceedings paper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151409" y="6378212"/>
            <a:ext cx="4625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7F7F7F"/>
                </a:solidFill>
              </a:rPr>
              <a:t>Citation analysis: until 2011 (reproducibility)</a:t>
            </a:r>
            <a:endParaRPr lang="en-US" sz="18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126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683" r="59989" b="48316"/>
          <a:stretch/>
        </p:blipFill>
        <p:spPr>
          <a:xfrm>
            <a:off x="483384" y="236934"/>
            <a:ext cx="2407438" cy="834001"/>
          </a:xfrm>
          <a:prstGeom prst="rect">
            <a:avLst/>
          </a:prstGeom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7721955"/>
              </p:ext>
            </p:extLst>
          </p:nvPr>
        </p:nvGraphicFramePr>
        <p:xfrm>
          <a:off x="4685902" y="180068"/>
          <a:ext cx="3993671" cy="26536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6965846"/>
              </p:ext>
            </p:extLst>
          </p:nvPr>
        </p:nvGraphicFramePr>
        <p:xfrm>
          <a:off x="354471" y="1080411"/>
          <a:ext cx="4052848" cy="3802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5742489"/>
              </p:ext>
            </p:extLst>
          </p:nvPr>
        </p:nvGraphicFramePr>
        <p:xfrm>
          <a:off x="4502099" y="2824231"/>
          <a:ext cx="4194653" cy="38750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85182" y="2075524"/>
            <a:ext cx="1943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C0066"/>
                </a:solidFill>
              </a:rPr>
              <a:t>75% citations</a:t>
            </a:r>
            <a:endParaRPr lang="en-US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45110" y="4587006"/>
            <a:ext cx="20283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C0066"/>
                </a:solidFill>
              </a:rPr>
              <a:t>8% </a:t>
            </a:r>
            <a:r>
              <a:rPr lang="en-US" dirty="0" smtClean="0">
                <a:solidFill>
                  <a:srgbClr val="CC0066"/>
                </a:solidFill>
              </a:rPr>
              <a:t>of all citations from </a:t>
            </a:r>
            <a:r>
              <a:rPr lang="en-US" b="1" dirty="0" smtClean="0">
                <a:solidFill>
                  <a:srgbClr val="CC0066"/>
                </a:solidFill>
              </a:rPr>
              <a:t>collaborations</a:t>
            </a:r>
            <a:endParaRPr lang="en-US" b="1" dirty="0">
              <a:solidFill>
                <a:srgbClr val="CC0066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363771"/>
              </p:ext>
            </p:extLst>
          </p:nvPr>
        </p:nvGraphicFramePr>
        <p:xfrm>
          <a:off x="407559" y="5240917"/>
          <a:ext cx="3923934" cy="1274075"/>
        </p:xfrm>
        <a:graphic>
          <a:graphicData uri="http://schemas.openxmlformats.org/drawingml/2006/table">
            <a:tbl>
              <a:tblPr/>
              <a:tblGrid>
                <a:gridCol w="1544929"/>
                <a:gridCol w="1251110"/>
                <a:gridCol w="1127895"/>
              </a:tblGrid>
              <a:tr h="248336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Geant4 %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ROOT 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157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Technology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30.3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49.6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483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Physics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29.9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132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BioMedical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07558" y="4842891"/>
            <a:ext cx="3923935" cy="40011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Field of citing journals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66613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038" y="410881"/>
            <a:ext cx="4644270" cy="811524"/>
          </a:xfrm>
        </p:spPr>
        <p:txBody>
          <a:bodyPr/>
          <a:lstStyle/>
          <a:p>
            <a:r>
              <a:rPr lang="en-US" sz="3600" dirty="0" smtClean="0">
                <a:solidFill>
                  <a:srgbClr val="CC0066"/>
                </a:solidFill>
                <a:latin typeface="+mn-lt"/>
                <a:cs typeface="Arial Black"/>
              </a:rPr>
              <a:t>HEP experiments</a:t>
            </a:r>
            <a:endParaRPr lang="en-US" sz="3600" dirty="0">
              <a:solidFill>
                <a:srgbClr val="CC0066"/>
              </a:solidFill>
              <a:latin typeface="+mn-lt"/>
              <a:cs typeface="Arial Blac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5994" y="1515191"/>
            <a:ext cx="29872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LEP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ALEPH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DELPHI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L3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OPAL</a:t>
            </a:r>
          </a:p>
          <a:p>
            <a:r>
              <a:rPr lang="en-US" sz="2400" dirty="0" err="1" smtClean="0"/>
              <a:t>BaBar</a:t>
            </a:r>
            <a:endParaRPr lang="en-US" sz="2400" dirty="0" smtClean="0"/>
          </a:p>
          <a:p>
            <a:r>
              <a:rPr lang="en-US" sz="2400" b="1" dirty="0" smtClean="0"/>
              <a:t>LHC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ALICE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ATLAS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CMS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 </a:t>
            </a:r>
            <a:r>
              <a:rPr lang="en-US" sz="2400" dirty="0" err="1" smtClean="0"/>
              <a:t>LHCb</a:t>
            </a:r>
            <a:endParaRPr lang="en-US" sz="2400" dirty="0" smtClean="0"/>
          </a:p>
          <a:p>
            <a:pPr lvl="1">
              <a:buFont typeface="Arial"/>
              <a:buChar char="•"/>
            </a:pPr>
            <a:r>
              <a:rPr lang="en-US" sz="2400" dirty="0" smtClean="0"/>
              <a:t> TOTEM</a:t>
            </a:r>
            <a:endParaRPr lang="en-US" sz="2400" dirty="0"/>
          </a:p>
        </p:txBody>
      </p:sp>
      <p:grpSp>
        <p:nvGrpSpPr>
          <p:cNvPr id="6" name="Group 5"/>
          <p:cNvGrpSpPr/>
          <p:nvPr/>
        </p:nvGrpSpPr>
        <p:grpSpPr>
          <a:xfrm>
            <a:off x="5106326" y="169988"/>
            <a:ext cx="3795417" cy="1200328"/>
            <a:chOff x="5094231" y="303036"/>
            <a:chExt cx="3795417" cy="1200328"/>
          </a:xfrm>
        </p:grpSpPr>
        <p:sp>
          <p:nvSpPr>
            <p:cNvPr id="9" name="TextBox 8"/>
            <p:cNvSpPr txBox="1"/>
            <p:nvPr/>
          </p:nvSpPr>
          <p:spPr>
            <a:xfrm>
              <a:off x="6912567" y="303036"/>
              <a:ext cx="1977081" cy="120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LEP: 1989</a:t>
              </a:r>
            </a:p>
            <a:p>
              <a:r>
                <a:rPr lang="en-US" sz="2400" dirty="0" err="1" smtClean="0"/>
                <a:t>BaBar</a:t>
              </a:r>
              <a:r>
                <a:rPr lang="en-US" sz="2400" dirty="0" smtClean="0"/>
                <a:t>: 1999</a:t>
              </a:r>
            </a:p>
            <a:p>
              <a:r>
                <a:rPr lang="en-US" sz="2400" dirty="0" smtClean="0"/>
                <a:t>LHC: 2008</a:t>
              </a:r>
              <a:endParaRPr lang="en-US" sz="2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094231" y="620503"/>
              <a:ext cx="17461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Start of run</a:t>
              </a:r>
              <a:endParaRPr lang="en-US" sz="2400" dirty="0"/>
            </a:p>
          </p:txBody>
        </p:sp>
        <p:sp>
          <p:nvSpPr>
            <p:cNvPr id="11" name="Left Brace 10"/>
            <p:cNvSpPr/>
            <p:nvPr/>
          </p:nvSpPr>
          <p:spPr bwMode="auto">
            <a:xfrm>
              <a:off x="6681667" y="317466"/>
              <a:ext cx="262188" cy="1053412"/>
            </a:xfrm>
            <a:prstGeom prst="leftBrac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5" name="Picture 4" descr="member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286" y="1474410"/>
            <a:ext cx="5383590" cy="5383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ueTemplate-shad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lueTemplate-shaded">
      <a:majorFont>
        <a:latin typeface="Century Gothic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6FF"/>
        </a:solidFill>
        <a:ln w="12700" cap="flat" cmpd="sng" algn="ctr">
          <a:solidFill>
            <a:srgbClr val="CCFF6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6FF"/>
        </a:solidFill>
        <a:ln w="12700" cap="flat" cmpd="sng" algn="ctr">
          <a:solidFill>
            <a:srgbClr val="CCFF6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ueTemplate-shad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Template-shade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8">
        <a:dk1>
          <a:srgbClr val="C0C0C0"/>
        </a:dk1>
        <a:lt1>
          <a:srgbClr val="FFFFFF"/>
        </a:lt1>
        <a:dk2>
          <a:srgbClr val="336699"/>
        </a:dk2>
        <a:lt2>
          <a:srgbClr val="006B61"/>
        </a:lt2>
        <a:accent1>
          <a:srgbClr val="FFCC66"/>
        </a:accent1>
        <a:accent2>
          <a:srgbClr val="66FFFF"/>
        </a:accent2>
        <a:accent3>
          <a:srgbClr val="ADB8CA"/>
        </a:accent3>
        <a:accent4>
          <a:srgbClr val="DADADA"/>
        </a:accent4>
        <a:accent5>
          <a:srgbClr val="FFE2B8"/>
        </a:accent5>
        <a:accent6>
          <a:srgbClr val="5CE7E7"/>
        </a:accent6>
        <a:hlink>
          <a:srgbClr val="CCFF33"/>
        </a:hlink>
        <a:folHlink>
          <a:srgbClr val="800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Template-shaded 9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CC0099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AACA"/>
        </a:accent5>
        <a:accent6>
          <a:srgbClr val="008A8A"/>
        </a:accent6>
        <a:hlink>
          <a:srgbClr val="00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41038</TotalTime>
  <Words>1418</Words>
  <Application>Microsoft Macintosh PowerPoint</Application>
  <PresentationFormat>On-screen Show (4:3)</PresentationFormat>
  <Paragraphs>311</Paragraphs>
  <Slides>28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BlueTemplate-shaded</vt:lpstr>
      <vt:lpstr>Publication patterns in HEP computing</vt:lpstr>
      <vt:lpstr>Analysis topics</vt:lpstr>
      <vt:lpstr>Data sources</vt:lpstr>
      <vt:lpstr>Data sample</vt:lpstr>
      <vt:lpstr>PowerPoint Presentation</vt:lpstr>
      <vt:lpstr>PowerPoint Presentation</vt:lpstr>
      <vt:lpstr>PowerPoint Presentation</vt:lpstr>
      <vt:lpstr>PowerPoint Presentation</vt:lpstr>
      <vt:lpstr>HEP experiments</vt:lpstr>
      <vt:lpstr>Time distribution</vt:lpstr>
      <vt:lpstr>Time distribution </vt:lpstr>
      <vt:lpstr>Publications</vt:lpstr>
      <vt:lpstr>Physics publications</vt:lpstr>
      <vt:lpstr>Technological publications</vt:lpstr>
      <vt:lpstr>Software vs. hardware </vt:lpstr>
      <vt:lpstr>Journals</vt:lpstr>
      <vt:lpstr>Journals: LEP and LHC</vt:lpstr>
      <vt:lpstr>Journals: pre- and post-2000</vt:lpstr>
      <vt:lpstr>Citations</vt:lpstr>
      <vt:lpstr>References</vt:lpstr>
      <vt:lpstr>Pages</vt:lpstr>
      <vt:lpstr>Sources of citations to physics papers</vt:lpstr>
      <vt:lpstr>Sources of citations to technological papers</vt:lpstr>
      <vt:lpstr>2008-2011</vt:lpstr>
      <vt:lpstr>Citations 2008-2011</vt:lpstr>
      <vt:lpstr>LCG – LHC Computing Grid</vt:lpstr>
      <vt:lpstr>LCG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Geant4 citations</dc:title>
  <dc:creator>MG Pia</dc:creator>
  <cp:lastModifiedBy>Maria Grazia Pia</cp:lastModifiedBy>
  <cp:revision>1848</cp:revision>
  <cp:lastPrinted>2000-11-15T17:33:07Z</cp:lastPrinted>
  <dcterms:created xsi:type="dcterms:W3CDTF">2012-04-23T19:28:29Z</dcterms:created>
  <dcterms:modified xsi:type="dcterms:W3CDTF">2012-05-21T02:37:27Z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2</vt:i4>
  </property>
  <property fmtid="{D5CDD505-2E9C-101B-9397-08002B2CF9AE}" pid="4" name="Compression">
    <vt:i4>50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>Maria.Grazia.Pia@cern.ch</vt:lpwstr>
  </property>
  <property fmtid="{D5CDD505-2E9C-101B-9397-08002B2CF9AE}" pid="8" name="HomePage">
    <vt:lpwstr>http://www.ge.infn.it/geant4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12385276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P:\infn.it\ge\user\geant4\www\talks\</vt:lpwstr>
  </property>
</Properties>
</file>