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20"/>
  </p:notesMasterIdLst>
  <p:handoutMasterIdLst>
    <p:handoutMasterId r:id="rId21"/>
  </p:handoutMasterIdLst>
  <p:sldIdLst>
    <p:sldId id="258" r:id="rId3"/>
    <p:sldId id="257" r:id="rId4"/>
    <p:sldId id="259" r:id="rId5"/>
    <p:sldId id="260" r:id="rId6"/>
    <p:sldId id="271" r:id="rId7"/>
    <p:sldId id="261" r:id="rId8"/>
    <p:sldId id="262" r:id="rId9"/>
    <p:sldId id="273" r:id="rId10"/>
    <p:sldId id="263" r:id="rId11"/>
    <p:sldId id="274" r:id="rId12"/>
    <p:sldId id="275" r:id="rId13"/>
    <p:sldId id="276" r:id="rId14"/>
    <p:sldId id="267" r:id="rId15"/>
    <p:sldId id="268" r:id="rId16"/>
    <p:sldId id="277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0529E"/>
    <a:srgbClr val="3861AA"/>
    <a:srgbClr val="3E282B"/>
    <a:srgbClr val="CC3300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7" autoAdjust="0"/>
    <p:restoredTop sz="89091" autoAdjust="0"/>
  </p:normalViewPr>
  <p:slideViewPr>
    <p:cSldViewPr>
      <p:cViewPr varScale="1">
        <p:scale>
          <a:sx n="84" d="100"/>
          <a:sy n="84" d="100"/>
        </p:scale>
        <p:origin x="-16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4BDED-A19B-6145-B6C2-33BFC38C2D76}" type="datetimeFigureOut">
              <a:rPr lang="en-US" smtClean="0"/>
              <a:pPr/>
              <a:t>16/05/2012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D97BE-6F28-C14F-B2E3-D77CF37108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148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C7FD6C-E203-2B42-8C53-6FB4C4629E85}" type="datetimeFigureOut">
              <a:rPr lang="en-US"/>
              <a:pPr/>
              <a:t>16/05/2012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4CA6BE-6EBF-D64C-95F5-CD647A4A01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108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38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63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06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02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42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21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77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12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2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15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10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17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5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7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94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20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CA6BE-6EBF-D64C-95F5-CD647A4A016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ea typeface="+mn-ea"/>
              </a:rPr>
              <a:t>CH-1211 Geneva </a:t>
            </a:r>
            <a:r>
              <a:rPr lang="en-US" sz="900" dirty="0">
                <a:latin typeface="Tahoma" pitchFamily="34" charset="0"/>
                <a:ea typeface="+mn-ea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DB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ES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2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38649-A92C-AE4B-A31F-2DC5DDCA28D6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A8724-92C8-4F4A-996B-FBE3BD58FF80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5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B891E-5642-1A4D-8C44-8A434997AF08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1D369-1B39-EE4F-A95C-3EF59EDAB8FD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8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86901-75D3-6948-8FBB-0F098769275B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2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B9555-0A01-4046-84E1-DA039D0EF5AC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2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4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820C-D0F3-494F-9CF1-F9CB3F1865BF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6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278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42E68-DF8F-A743-BDB7-5B662E068552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8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8" Type="http://schemas.openxmlformats.org/officeDocument/2006/relationships/image" Target="../media/image1.jpeg"/><Relationship Id="rId9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  <a:ea typeface="+mn-ea"/>
                </a:rPr>
                <a:t>ES</a:t>
              </a:r>
              <a:endParaRPr lang="en-US" sz="3600" dirty="0">
                <a:solidFill>
                  <a:schemeClr val="bg1"/>
                </a:solidFill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59" r:id="rId2"/>
    <p:sldLayoutId id="2147483760" r:id="rId3"/>
    <p:sldLayoutId id="2147483761" r:id="rId4"/>
    <p:sldLayoutId id="2147483762" r:id="rId5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1" descr="468557_82458359_plasm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11020" r="25140" b="76941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Support</a:t>
            </a:r>
            <a:endParaRPr lang="en-US" sz="12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2015B-0744-2A43-A1D4-A3BAB0086C74}" type="datetime1">
              <a:rPr lang="en-GB" smtClean="0"/>
              <a:pPr/>
              <a:t>16/05/2012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Maria Girone, IT-ES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u="sng" dirty="0" smtClean="0"/>
              <a:t>Common Solutions </a:t>
            </a:r>
            <a:r>
              <a:rPr lang="en-GB" dirty="0"/>
              <a:t>Strategy of the Experiment Support group at CERN for the LHC Experiments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133600" y="4191000"/>
            <a:ext cx="6400800" cy="1752600"/>
          </a:xfrm>
        </p:spPr>
        <p:txBody>
          <a:bodyPr/>
          <a:lstStyle/>
          <a:p>
            <a:r>
              <a:rPr lang="en-US" dirty="0" smtClean="0"/>
              <a:t>Maria Girone, CERN</a:t>
            </a:r>
          </a:p>
          <a:p>
            <a:r>
              <a:rPr lang="en-US" dirty="0" smtClean="0"/>
              <a:t>On </a:t>
            </a:r>
            <a:r>
              <a:rPr lang="en-US" dirty="0" smtClean="0"/>
              <a:t>behalf of the CERN IT-ES Group 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CHEP, New York City, May 2012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Status Board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762000"/>
            <a:ext cx="7543800" cy="4953000"/>
          </a:xfrm>
        </p:spPr>
        <p:txBody>
          <a:bodyPr/>
          <a:lstStyle/>
          <a:p>
            <a:r>
              <a:rPr lang="en-US" sz="2400" dirty="0" smtClean="0"/>
              <a:t>Another example </a:t>
            </a:r>
            <a:r>
              <a:rPr lang="en-US" sz="2400" dirty="0"/>
              <a:t>of a good common service</a:t>
            </a:r>
          </a:p>
          <a:p>
            <a:pPr lvl="1"/>
            <a:r>
              <a:rPr lang="en-US" sz="2000" dirty="0"/>
              <a:t>Takes specific lower level checks on the health of common services</a:t>
            </a:r>
          </a:p>
          <a:p>
            <a:pPr lvl="1"/>
            <a:r>
              <a:rPr lang="en-US" sz="2000" dirty="0"/>
              <a:t>Combines with some experiment specific workflow </a:t>
            </a:r>
            <a:r>
              <a:rPr lang="en-US" sz="2000" dirty="0" smtClean="0"/>
              <a:t>probes</a:t>
            </a:r>
            <a:endParaRPr lang="en-US" sz="2000" dirty="0"/>
          </a:p>
          <a:p>
            <a:pPr lvl="1"/>
            <a:r>
              <a:rPr lang="en-US" sz="2000" dirty="0"/>
              <a:t>Includes links into the ticketing system</a:t>
            </a:r>
          </a:p>
          <a:p>
            <a:pPr lvl="1"/>
            <a:r>
              <a:rPr lang="en-US" sz="2000" dirty="0"/>
              <a:t>Combines to a common </a:t>
            </a:r>
            <a:r>
              <a:rPr lang="en-US" sz="2000" dirty="0" smtClean="0"/>
              <a:t>view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Maria </a:t>
            </a:r>
            <a:r>
              <a:rPr lang="en-US" dirty="0"/>
              <a:t>Girone, </a:t>
            </a:r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 descr="Screen Shot 2012-05-14 at 10.45.56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720" r="29900" b="21172"/>
          <a:stretch/>
        </p:blipFill>
        <p:spPr>
          <a:xfrm>
            <a:off x="228600" y="2985132"/>
            <a:ext cx="8653022" cy="394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49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HammerCloud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066800"/>
            <a:ext cx="6858000" cy="5257800"/>
          </a:xfrm>
        </p:spPr>
        <p:txBody>
          <a:bodyPr>
            <a:normAutofit/>
          </a:bodyPr>
          <a:lstStyle/>
          <a:p>
            <a:r>
              <a:rPr lang="en-US" sz="2400" dirty="0" err="1">
                <a:latin typeface="Arial" charset="0"/>
              </a:rPr>
              <a:t>HammerCloud</a:t>
            </a:r>
            <a:r>
              <a:rPr lang="en-US" sz="2400" dirty="0">
                <a:latin typeface="Arial" charset="0"/>
              </a:rPr>
              <a:t> is a common testing framework for ATLAS (</a:t>
            </a:r>
            <a:r>
              <a:rPr lang="en-US" sz="2400" dirty="0" err="1">
                <a:latin typeface="Arial" charset="0"/>
              </a:rPr>
              <a:t>PanDA</a:t>
            </a:r>
            <a:r>
              <a:rPr lang="en-US" sz="2400" dirty="0">
                <a:latin typeface="Arial" charset="0"/>
              </a:rPr>
              <a:t>), CMS (CRAB) and </a:t>
            </a:r>
            <a:r>
              <a:rPr lang="en-US" sz="2400" dirty="0" err="1">
                <a:latin typeface="Arial" charset="0"/>
              </a:rPr>
              <a:t>LHC</a:t>
            </a:r>
            <a:r>
              <a:rPr lang="en-US" sz="2400" i="1" dirty="0" err="1">
                <a:latin typeface="Arial" charset="0"/>
              </a:rPr>
              <a:t>b</a:t>
            </a:r>
            <a:r>
              <a:rPr lang="en-US" sz="2400" i="1" dirty="0">
                <a:latin typeface="Arial" charset="0"/>
              </a:rPr>
              <a:t> </a:t>
            </a:r>
            <a:r>
              <a:rPr lang="en-US" sz="2400" dirty="0">
                <a:latin typeface="Arial" charset="0"/>
              </a:rPr>
              <a:t>(Dirac</a:t>
            </a:r>
            <a:r>
              <a:rPr lang="en-US" sz="2400" dirty="0" smtClean="0">
                <a:latin typeface="Arial" charset="0"/>
              </a:rPr>
              <a:t>)</a:t>
            </a:r>
          </a:p>
          <a:p>
            <a:endParaRPr lang="en-US" sz="2400" dirty="0" smtClean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Common layer for functional testing of CEs and SEs from a user perspective</a:t>
            </a:r>
          </a:p>
          <a:p>
            <a:endParaRPr lang="en-US" sz="2400" dirty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Continuous </a:t>
            </a:r>
            <a:r>
              <a:rPr lang="en-US" sz="2400" dirty="0">
                <a:latin typeface="Arial" charset="0"/>
              </a:rPr>
              <a:t>testing and monitoring of site status and readiness. Automatic Site exclusion based on defined </a:t>
            </a:r>
            <a:r>
              <a:rPr lang="en-US" sz="2400" dirty="0" smtClean="0">
                <a:latin typeface="Arial" charset="0"/>
              </a:rPr>
              <a:t>policies</a:t>
            </a:r>
            <a:endParaRPr lang="en-US" sz="2400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Same development, same interface, same infrastructure </a:t>
            </a:r>
            <a:r>
              <a:rPr lang="en-US" sz="2400" dirty="0">
                <a:latin typeface="Arial" charset="0"/>
                <a:sym typeface="Wingdings" charset="0"/>
              </a:rPr>
              <a:t> less </a:t>
            </a:r>
            <a:r>
              <a:rPr lang="en-US" sz="2400" dirty="0" smtClean="0">
                <a:latin typeface="Arial" charset="0"/>
                <a:sym typeface="Wingdings" charset="0"/>
              </a:rPr>
              <a:t>workforce</a:t>
            </a:r>
          </a:p>
          <a:p>
            <a:endParaRPr lang="en-US" sz="2400" dirty="0" smtClean="0">
              <a:latin typeface="Arial" charset="0"/>
              <a:sym typeface="Wingdings" charset="0"/>
            </a:endParaRPr>
          </a:p>
          <a:p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, </a:t>
            </a:r>
            <a:r>
              <a:rPr lang="en-US" dirty="0"/>
              <a:t>Maria Girone, </a:t>
            </a:r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4439" y="2819400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Testing and Monitoring Framework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4439" y="990600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Distributed analysis Frameworks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4439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Computing &amp; Storage Elements</a:t>
            </a:r>
            <a:endParaRPr lang="en-US" dirty="0"/>
          </a:p>
        </p:txBody>
      </p:sp>
      <p:sp>
        <p:nvSpPr>
          <p:cNvPr id="10" name="Up-Down Arrow 9"/>
          <p:cNvSpPr/>
          <p:nvPr/>
        </p:nvSpPr>
        <p:spPr>
          <a:xfrm>
            <a:off x="938839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>
            <a:off x="938839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9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HammerCloud-LHC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14400"/>
            <a:ext cx="60198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HammerCloud</a:t>
            </a:r>
          </a:p>
        </p:txBody>
      </p:sp>
      <p:pic>
        <p:nvPicPr>
          <p:cNvPr id="6148" name="Content Placeholder 4" descr="HammerCloud-ATLAS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0" y="914400"/>
            <a:ext cx="5037138" cy="3962400"/>
          </a:xfrm>
        </p:spPr>
      </p:pic>
      <p:pic>
        <p:nvPicPr>
          <p:cNvPr id="6150" name="Picture 5" descr="HammerCloud-CM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4953000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371600" y="556260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3861AA"/>
              </a:buClr>
              <a:defRPr/>
            </a:pPr>
            <a:r>
              <a:rPr lang="en-US" sz="1400" kern="0" dirty="0" smtClean="0">
                <a:latin typeface="+mn-lt"/>
                <a:ea typeface="+mn-ea"/>
              </a:rPr>
              <a:t>D. van der </a:t>
            </a:r>
            <a:r>
              <a:rPr lang="en-US" sz="1400" kern="0" dirty="0" err="1" smtClean="0">
                <a:latin typeface="+mn-lt"/>
                <a:ea typeface="+mn-ea"/>
              </a:rPr>
              <a:t>Ster</a:t>
            </a:r>
            <a:r>
              <a:rPr lang="en-US" sz="1400" kern="0" dirty="0" smtClean="0">
                <a:latin typeface="+mn-lt"/>
                <a:ea typeface="+mn-ea"/>
              </a:rPr>
              <a:t> et al. [283], </a:t>
            </a:r>
            <a:r>
              <a:rPr lang="en-US" sz="1400" i="1" kern="0" dirty="0" smtClean="0">
                <a:latin typeface="+mn-lt"/>
                <a:ea typeface="+mn-ea"/>
              </a:rPr>
              <a:t>Experience </a:t>
            </a:r>
            <a:r>
              <a:rPr lang="en-US" sz="1400" i="1" kern="0" dirty="0">
                <a:latin typeface="+mn-lt"/>
                <a:ea typeface="+mn-ea"/>
              </a:rPr>
              <a:t>in Grid Site Testing for ATLAS, CMS and </a:t>
            </a:r>
            <a:r>
              <a:rPr lang="en-US" sz="1400" i="1" kern="0" dirty="0" err="1">
                <a:latin typeface="+mn-lt"/>
                <a:ea typeface="+mn-ea"/>
              </a:rPr>
              <a:t>LHCb</a:t>
            </a:r>
            <a:r>
              <a:rPr lang="en-US" sz="1400" i="1" kern="0" dirty="0">
                <a:latin typeface="+mn-lt"/>
                <a:ea typeface="+mn-ea"/>
              </a:rPr>
              <a:t> with </a:t>
            </a:r>
            <a:r>
              <a:rPr lang="en-US" sz="1400" i="1" kern="0" dirty="0" err="1" smtClean="0">
                <a:latin typeface="+mn-lt"/>
                <a:ea typeface="+mn-ea"/>
              </a:rPr>
              <a:t>HammerCloud</a:t>
            </a:r>
            <a:endParaRPr lang="en-US" sz="1400" i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3861AA"/>
              </a:buClr>
              <a:defRPr/>
            </a:pPr>
            <a:r>
              <a:rPr lang="en-US" sz="1400" i="1" kern="0" dirty="0">
                <a:latin typeface="+mn-lt"/>
                <a:ea typeface="+mn-ea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72683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6705600" cy="838200"/>
          </a:xfrm>
        </p:spPr>
        <p:txBody>
          <a:bodyPr/>
          <a:lstStyle/>
          <a:p>
            <a:r>
              <a:rPr lang="en-US" dirty="0" smtClean="0"/>
              <a:t>New Activities – Analysis Workflow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66800"/>
            <a:ext cx="7239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Up to now services have generally focused on monitoring activities</a:t>
            </a:r>
          </a:p>
          <a:p>
            <a:pPr lvl="1"/>
            <a:r>
              <a:rPr lang="en-US" dirty="0" smtClean="0"/>
              <a:t>All of these are important and commonality saves effort</a:t>
            </a:r>
          </a:p>
          <a:p>
            <a:pPr lvl="1"/>
            <a:r>
              <a:rPr lang="en-US" dirty="0" smtClean="0"/>
              <a:t>Not normally in the core workflows of the experiment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Success with the self contained services has provided confidence moving into a core functionality</a:t>
            </a:r>
          </a:p>
          <a:p>
            <a:pPr lvl="1"/>
            <a:r>
              <a:rPr lang="en-US" dirty="0" smtClean="0"/>
              <a:t>Looking at the Analysis Workflow </a:t>
            </a:r>
            <a:endParaRPr lang="en-US" dirty="0"/>
          </a:p>
          <a:p>
            <a:pPr lvl="2"/>
            <a:r>
              <a:rPr lang="en-US" dirty="0" smtClean="0"/>
              <a:t>Feasibility Study for a Common Analysis Framework between ATLAS and CMS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0" y="2819400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Tracking, Resubmission, and scheduling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0" y="990600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discovery, environment configuration, and job splitting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0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submission and Pilots</a:t>
            </a:r>
            <a:endParaRPr lang="en-US" dirty="0"/>
          </a:p>
        </p:txBody>
      </p:sp>
      <p:sp>
        <p:nvSpPr>
          <p:cNvPr id="9" name="Up-Down Arrow 8"/>
          <p:cNvSpPr/>
          <p:nvPr/>
        </p:nvSpPr>
        <p:spPr>
          <a:xfrm>
            <a:off x="914400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914400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Workflow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066800"/>
            <a:ext cx="7010400" cy="5334000"/>
          </a:xfrm>
        </p:spPr>
        <p:txBody>
          <a:bodyPr/>
          <a:lstStyle/>
          <a:p>
            <a:r>
              <a:rPr lang="en-US" dirty="0" smtClean="0"/>
              <a:t>Looking at ways to make the workflow engine common between the two experiments</a:t>
            </a:r>
          </a:p>
          <a:p>
            <a:pPr lvl="1"/>
            <a:r>
              <a:rPr lang="en-US" dirty="0" smtClean="0"/>
              <a:t>Improving the sustainability of the central components that interface to low-level services </a:t>
            </a:r>
          </a:p>
          <a:p>
            <a:pPr lvl="2"/>
            <a:r>
              <a:rPr lang="en-US" dirty="0" smtClean="0"/>
              <a:t>A thick layer that handles prioritization, job tracking and resubmission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Maintaining experiment specific interfaces </a:t>
            </a:r>
          </a:p>
          <a:p>
            <a:pPr lvl="2"/>
            <a:r>
              <a:rPr lang="en-US" dirty="0" smtClean="0"/>
              <a:t>Job </a:t>
            </a:r>
            <a:r>
              <a:rPr lang="en-US" dirty="0"/>
              <a:t>splitting, environment, and data discovery would continue to be experiment specific</a:t>
            </a:r>
          </a:p>
          <a:p>
            <a:pPr lvl="1"/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0" y="2819400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Tracking, Resubmission, and scheduling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0" y="990600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discovery, </a:t>
            </a:r>
            <a:r>
              <a:rPr lang="en-US" dirty="0" smtClean="0"/>
              <a:t>job splitting and packaging of user environment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0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submission and Pilots</a:t>
            </a:r>
            <a:endParaRPr lang="en-US" dirty="0"/>
          </a:p>
        </p:txBody>
      </p:sp>
      <p:sp>
        <p:nvSpPr>
          <p:cNvPr id="14" name="Up-Down Arrow 13"/>
          <p:cNvSpPr/>
          <p:nvPr/>
        </p:nvSpPr>
        <p:spPr>
          <a:xfrm>
            <a:off x="914400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-Down Arrow 14"/>
          <p:cNvSpPr/>
          <p:nvPr/>
        </p:nvSpPr>
        <p:spPr>
          <a:xfrm>
            <a:off x="914400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Concept Diagram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77" name="Picture 176" descr="PastedGraphic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2209800"/>
            <a:ext cx="7286625" cy="4674022"/>
          </a:xfrm>
          <a:prstGeom prst="rect">
            <a:avLst/>
          </a:prstGeom>
        </p:spPr>
      </p:pic>
      <p:sp>
        <p:nvSpPr>
          <p:cNvPr id="178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924800" cy="1600200"/>
          </a:xfrm>
        </p:spPr>
        <p:txBody>
          <a:bodyPr/>
          <a:lstStyle/>
          <a:p>
            <a:r>
              <a:rPr lang="en-US" sz="2400" dirty="0"/>
              <a:t>Feasibility Study proved that there are no show-stoppers to design a common analysis framework </a:t>
            </a:r>
          </a:p>
          <a:p>
            <a:r>
              <a:rPr lang="en-US" sz="2400" dirty="0" smtClean="0"/>
              <a:t>Next step is a proof of concept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464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Further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348" y="1143000"/>
            <a:ext cx="71628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 we move forward, we would also like to assess and document the process</a:t>
            </a:r>
          </a:p>
          <a:p>
            <a:pPr lvl="1"/>
            <a:r>
              <a:rPr lang="en-US" dirty="0"/>
              <a:t>This should not be the only common </a:t>
            </a:r>
            <a:r>
              <a:rPr lang="en-US" dirty="0" smtClean="0"/>
              <a:t>project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The </a:t>
            </a:r>
            <a:r>
              <a:rPr lang="en-US" dirty="0" smtClean="0"/>
              <a:t>diagram for data management would look similar</a:t>
            </a:r>
          </a:p>
          <a:p>
            <a:pPr lvl="1"/>
            <a:r>
              <a:rPr lang="en-US" dirty="0" smtClean="0"/>
              <a:t>A thick layer between the experiment logical definitions of datasets and the service that moves files</a:t>
            </a:r>
          </a:p>
          <a:p>
            <a:pPr lvl="2"/>
            <a:r>
              <a:rPr lang="en-US" dirty="0" smtClean="0"/>
              <a:t>Deals with persistent location information and tracks files in progress and validates file consistency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Currently no plans for common services, but has the right properties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0" y="2819400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locations and files in transfer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0" y="990600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Datasets to file mapping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0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Transfer Service (FTS)</a:t>
            </a:r>
            <a:endParaRPr lang="en-US" dirty="0"/>
          </a:p>
        </p:txBody>
      </p:sp>
      <p:sp>
        <p:nvSpPr>
          <p:cNvPr id="9" name="Up-Down Arrow 8"/>
          <p:cNvSpPr/>
          <p:nvPr/>
        </p:nvSpPr>
        <p:spPr>
          <a:xfrm>
            <a:off x="914400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914400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IT-ES has a good record of identifying and developing common solutions between the LHC experiments</a:t>
            </a:r>
          </a:p>
          <a:p>
            <a:pPr lvl="1"/>
            <a:r>
              <a:rPr lang="en-US" dirty="0" smtClean="0"/>
              <a:t>Setup and expertise of the group have helped</a:t>
            </a:r>
          </a:p>
          <a:p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Several services focused primarily on monitoring have been developed and are in production use</a:t>
            </a:r>
          </a:p>
          <a:p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b="1" dirty="0" smtClean="0"/>
              <a:t>As a result, more ambitious services that would be closer to the experiment core workflows are under </a:t>
            </a:r>
            <a:r>
              <a:rPr lang="en-US" b="1" dirty="0" smtClean="0"/>
              <a:t>investigation</a:t>
            </a:r>
          </a:p>
          <a:p>
            <a:pPr lvl="1">
              <a:buFont typeface="Wingdings" charset="2"/>
              <a:buChar char="ü"/>
            </a:pPr>
            <a:r>
              <a:rPr lang="en-US" b="1" dirty="0" smtClean="0"/>
              <a:t>The first is a feasibility study and proof of concept of a common analysis framework between ATLAS and CMS</a:t>
            </a:r>
            <a:endParaRPr lang="en-US" b="1" dirty="0" smtClean="0"/>
          </a:p>
          <a:p>
            <a:pPr>
              <a:buFont typeface="Wingdings" charset="2"/>
              <a:buChar char="ü"/>
            </a:pPr>
            <a:endParaRPr lang="en-US" b="1" dirty="0"/>
          </a:p>
          <a:p>
            <a:pPr>
              <a:buFont typeface="Wingdings" charset="2"/>
              <a:buChar char="ü"/>
            </a:pPr>
            <a:r>
              <a:rPr lang="en-US" b="1" dirty="0" smtClean="0"/>
              <a:t>Both better and more sustainable solutions could result – with lower operational and maintenance costs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Maria </a:t>
            </a:r>
            <a:r>
              <a:rPr lang="en-US" dirty="0" smtClean="0"/>
              <a:t>Girone, CERN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838199"/>
            <a:ext cx="2667000" cy="2020455"/>
          </a:xfrm>
          <a:prstGeom prst="rect">
            <a:avLst/>
          </a:prstGeom>
        </p:spPr>
      </p:pic>
      <p:pic>
        <p:nvPicPr>
          <p:cNvPr id="8" name="Picture 7" descr="MonaMap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339" y="762000"/>
            <a:ext cx="4226327" cy="20574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 l="18204" t="23021" r="17238" b="29628"/>
          <a:stretch>
            <a:fillRect/>
          </a:stretch>
        </p:blipFill>
        <p:spPr bwMode="auto">
          <a:xfrm>
            <a:off x="3505200" y="914400"/>
            <a:ext cx="381000" cy="33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000" y="2362200"/>
            <a:ext cx="381000" cy="571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3800" y="2514600"/>
            <a:ext cx="335079" cy="228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2600" y="2362200"/>
            <a:ext cx="393700" cy="347921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371600" y="3048000"/>
            <a:ext cx="7543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Despite their differences as experiments at the LHC, from a </a:t>
            </a:r>
            <a:r>
              <a:rPr lang="en-US" b="1" dirty="0" smtClean="0"/>
              <a:t>computing perspective </a:t>
            </a:r>
            <a:r>
              <a:rPr lang="en-US" dirty="0" smtClean="0"/>
              <a:t>a lot of the workflows are similar and can be done with </a:t>
            </a:r>
            <a:r>
              <a:rPr lang="en-US" b="1" dirty="0" smtClean="0"/>
              <a:t>common services</a:t>
            </a:r>
          </a:p>
          <a:p>
            <a:endParaRPr lang="en-US" dirty="0" smtClean="0"/>
          </a:p>
          <a:p>
            <a:r>
              <a:rPr lang="en-US" dirty="0" smtClean="0"/>
              <a:t>While the collaborations are huge and highly distributed, effort available in ICT development is </a:t>
            </a:r>
            <a:r>
              <a:rPr lang="en-US" b="1" dirty="0" smtClean="0"/>
              <a:t>limited</a:t>
            </a:r>
            <a:r>
              <a:rPr lang="en-US" dirty="0" smtClean="0"/>
              <a:t> and </a:t>
            </a:r>
            <a:r>
              <a:rPr lang="en-US" b="1" dirty="0" smtClean="0"/>
              <a:t>decreasing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Effort is focused on analysis and physics</a:t>
            </a:r>
          </a:p>
          <a:p>
            <a:endParaRPr lang="en-US" dirty="0" smtClean="0"/>
          </a:p>
          <a:p>
            <a:r>
              <a:rPr lang="en-US" dirty="0" smtClean="0"/>
              <a:t>Common solutions are a more</a:t>
            </a:r>
            <a:r>
              <a:rPr lang="en-US" b="1" dirty="0" smtClean="0"/>
              <a:t> efficient </a:t>
            </a:r>
            <a:r>
              <a:rPr lang="en-US" dirty="0" smtClean="0"/>
              <a:t>use of effort and more </a:t>
            </a:r>
            <a:r>
              <a:rPr lang="en-US" b="1" dirty="0" smtClean="0"/>
              <a:t>sustainable</a:t>
            </a:r>
            <a:r>
              <a:rPr lang="en-US" dirty="0" smtClean="0"/>
              <a:t> in the long run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3902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6781800" cy="838200"/>
          </a:xfrm>
        </p:spPr>
        <p:txBody>
          <a:bodyPr/>
          <a:lstStyle/>
          <a:p>
            <a:r>
              <a:rPr lang="en-US" dirty="0" smtClean="0"/>
              <a:t>Anatomy of  Common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914400"/>
            <a:ext cx="7543800" cy="5638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Most common solutions can be diagrammed as the interface layer between common infrastructure elements and the truly experiment specific components</a:t>
            </a:r>
          </a:p>
          <a:p>
            <a:pPr lvl="1"/>
            <a:r>
              <a:rPr lang="en-US" dirty="0" smtClean="0"/>
              <a:t>One of the successes of the grid deployment has been the use of common grid interfaces and local site service interfaces</a:t>
            </a:r>
          </a:p>
          <a:p>
            <a:pPr lvl="1"/>
            <a:r>
              <a:rPr lang="en-US" dirty="0" smtClean="0"/>
              <a:t>The experiments have a environments and techniques that are unique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 common solutions we target the box in between.   </a:t>
            </a:r>
            <a:r>
              <a:rPr lang="en-US" dirty="0" smtClean="0">
                <a:solidFill>
                  <a:srgbClr val="000000"/>
                </a:solidFill>
              </a:rPr>
              <a:t>A lot of effort is spent in these layers and there are big savings of effort in commonality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n</a:t>
            </a:r>
            <a:r>
              <a:rPr lang="en-US" sz="1800" dirty="0" smtClean="0">
                <a:solidFill>
                  <a:srgbClr val="FF0000"/>
                </a:solidFill>
              </a:rPr>
              <a:t>ot necessarily implementation, but approach &amp; architecture 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2200" dirty="0" smtClean="0">
                <a:solidFill>
                  <a:srgbClr val="000000"/>
                </a:solidFill>
              </a:rPr>
              <a:t>LHC schedule presents a good opportunity for technology changes 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0" y="2819400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Higher Level Services that translate between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0" y="990600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 Specific Elements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0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Common Infrastructure Components and Interfaces</a:t>
            </a:r>
            <a:endParaRPr lang="en-US" dirty="0"/>
          </a:p>
        </p:txBody>
      </p:sp>
      <p:sp>
        <p:nvSpPr>
          <p:cNvPr id="9" name="Up-Down Arrow 8"/>
          <p:cNvSpPr/>
          <p:nvPr/>
        </p:nvSpPr>
        <p:spPr>
          <a:xfrm>
            <a:off x="914400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914400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8001000" cy="5410200"/>
          </a:xfrm>
        </p:spPr>
        <p:txBody>
          <a:bodyPr/>
          <a:lstStyle/>
          <a:p>
            <a:r>
              <a:rPr lang="en-US" dirty="0" smtClean="0"/>
              <a:t>IT-ES is a unique resource in WLCG</a:t>
            </a:r>
          </a:p>
          <a:p>
            <a:pPr lvl="1"/>
            <a:r>
              <a:rPr lang="en-US" dirty="0" smtClean="0"/>
              <a:t>The group is currently supported with substantial EGI-</a:t>
            </a:r>
            <a:r>
              <a:rPr lang="en-US" dirty="0" err="1" smtClean="0"/>
              <a:t>InSPIRE</a:t>
            </a:r>
            <a:r>
              <a:rPr lang="en-US" dirty="0" smtClean="0"/>
              <a:t> project effort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areful balance of effort embedded in the experiments &amp; on common solutions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evelopment of </a:t>
            </a:r>
            <a:r>
              <a:rPr lang="en-US" dirty="0" smtClean="0">
                <a:solidFill>
                  <a:srgbClr val="FF0000"/>
                </a:solidFill>
              </a:rPr>
              <a:t>expertise</a:t>
            </a:r>
            <a:r>
              <a:rPr lang="en-US" dirty="0" smtClean="0"/>
              <a:t> </a:t>
            </a:r>
            <a:r>
              <a:rPr lang="en-US" dirty="0" smtClean="0"/>
              <a:t>in experiment systems </a:t>
            </a:r>
            <a:r>
              <a:rPr lang="en-US" dirty="0" smtClean="0"/>
              <a:t>&amp; </a:t>
            </a:r>
            <a:r>
              <a:rPr lang="en-US" dirty="0" smtClean="0">
                <a:solidFill>
                  <a:srgbClr val="FF0000"/>
                </a:solidFill>
              </a:rPr>
              <a:t>across </a:t>
            </a:r>
            <a:r>
              <a:rPr lang="en-US" dirty="0" smtClean="0">
                <a:solidFill>
                  <a:srgbClr val="FF0000"/>
                </a:solidFill>
              </a:rPr>
              <a:t>experiment boundaries</a:t>
            </a:r>
          </a:p>
          <a:p>
            <a:pPr lvl="1"/>
            <a:r>
              <a:rPr lang="en-US" dirty="0" smtClean="0"/>
              <a:t>People uniquely qualified to identify and implement </a:t>
            </a:r>
            <a:r>
              <a:rPr lang="en-US" dirty="0" smtClean="0">
                <a:solidFill>
                  <a:srgbClr val="FF0000"/>
                </a:solidFill>
              </a:rPr>
              <a:t>common</a:t>
            </a:r>
            <a:r>
              <a:rPr lang="en-US" dirty="0" smtClean="0"/>
              <a:t> solutions </a:t>
            </a:r>
          </a:p>
          <a:p>
            <a:pPr lvl="2"/>
            <a:r>
              <a:rPr lang="en-US" dirty="0" smtClean="0"/>
              <a:t>Matches well with the EGI-</a:t>
            </a:r>
            <a:r>
              <a:rPr lang="en-US" dirty="0" err="1" smtClean="0"/>
              <a:t>InSPIRE</a:t>
            </a:r>
            <a:r>
              <a:rPr lang="en-US" dirty="0" smtClean="0"/>
              <a:t> mandate of developing sustainable solutions</a:t>
            </a:r>
          </a:p>
          <a:p>
            <a:pPr lvl="2"/>
            <a:r>
              <a:rPr lang="en-US" dirty="0" smtClean="0"/>
              <a:t>A strong and enthusiastic team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76200"/>
            <a:ext cx="1735138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71600" y="6172200"/>
            <a:ext cx="2971800" cy="304800"/>
          </a:xfrm>
          <a:prstGeom prst="rect">
            <a:avLst/>
          </a:prstGeom>
          <a:solidFill>
            <a:srgbClr val="3861AA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EGI-</a:t>
            </a:r>
            <a:r>
              <a:rPr lang="en-US" sz="1400" dirty="0" err="1"/>
              <a:t>InSPIRE</a:t>
            </a:r>
            <a:r>
              <a:rPr lang="en-US" sz="1400" dirty="0"/>
              <a:t> INFSO-RI-261323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Monitoring and Experiment Dashboards</a:t>
            </a:r>
          </a:p>
          <a:p>
            <a:pPr lvl="1"/>
            <a:r>
              <a:rPr lang="en-US" dirty="0"/>
              <a:t>Allows experiments and sites to monitor and track their production and analysis activities across the </a:t>
            </a:r>
            <a:r>
              <a:rPr lang="en-US" dirty="0" smtClean="0"/>
              <a:t>grid</a:t>
            </a:r>
          </a:p>
          <a:p>
            <a:pPr lvl="2"/>
            <a:r>
              <a:rPr lang="en-US" dirty="0" smtClean="0"/>
              <a:t>Including services </a:t>
            </a:r>
            <a:r>
              <a:rPr lang="en-US" dirty="0"/>
              <a:t>for data popularity, data cleaning and data integrity</a:t>
            </a:r>
            <a:r>
              <a:rPr lang="en-US" dirty="0"/>
              <a:t> </a:t>
            </a:r>
            <a:r>
              <a:rPr lang="en-US" dirty="0" smtClean="0"/>
              <a:t>and site test stressing</a:t>
            </a:r>
            <a:endParaRPr lang="en-US" dirty="0"/>
          </a:p>
          <a:p>
            <a:pPr lvl="0"/>
            <a:r>
              <a:rPr lang="en-US" dirty="0"/>
              <a:t>Distributed Production and Analysis</a:t>
            </a:r>
          </a:p>
          <a:p>
            <a:pPr lvl="1"/>
            <a:r>
              <a:rPr lang="en-US" dirty="0" smtClean="0"/>
              <a:t>Design </a:t>
            </a:r>
            <a:r>
              <a:rPr lang="en-US" dirty="0"/>
              <a:t>and development for experiment workload management and analysis components </a:t>
            </a:r>
            <a:endParaRPr lang="en-US" dirty="0" smtClean="0"/>
          </a:p>
          <a:p>
            <a:pPr lvl="1"/>
            <a:endParaRPr lang="en-US" dirty="0" smtClean="0"/>
          </a:p>
          <a:p>
            <a:pPr lvl="0"/>
            <a:r>
              <a:rPr lang="en-US" dirty="0" smtClean="0"/>
              <a:t>Data </a:t>
            </a:r>
            <a:r>
              <a:rPr lang="en-US" dirty="0"/>
              <a:t>Management </a:t>
            </a:r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Covers development </a:t>
            </a:r>
            <a:r>
              <a:rPr lang="en-US" dirty="0"/>
              <a:t>and integration of the experiment specific and shared grid </a:t>
            </a:r>
            <a:r>
              <a:rPr lang="en-US" dirty="0" smtClean="0"/>
              <a:t>middleware</a:t>
            </a:r>
            <a:r>
              <a:rPr lang="en-US" dirty="0"/>
              <a:t> </a:t>
            </a:r>
          </a:p>
          <a:p>
            <a:pPr lvl="0"/>
            <a:r>
              <a:rPr lang="en-US" dirty="0" smtClean="0"/>
              <a:t>The </a:t>
            </a:r>
            <a:r>
              <a:rPr lang="en-US" dirty="0"/>
              <a:t>LCG Persistency </a:t>
            </a:r>
            <a:r>
              <a:rPr lang="en-US" dirty="0" smtClean="0"/>
              <a:t>Framework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andles </a:t>
            </a:r>
            <a:r>
              <a:rPr lang="en-US" dirty="0"/>
              <a:t>the event and detector conditions data from the </a:t>
            </a:r>
            <a:r>
              <a:rPr lang="en-US" dirty="0" smtClean="0"/>
              <a:t>experiments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Maria </a:t>
            </a:r>
            <a:r>
              <a:rPr lang="en-US" dirty="0"/>
              <a:t>Girone, </a:t>
            </a:r>
            <a:r>
              <a:rPr lang="en-US" dirty="0" smtClean="0"/>
              <a:t>CERN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6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Data Popularity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066800"/>
            <a:ext cx="7086599" cy="4953000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Experiments want to </a:t>
            </a:r>
            <a:r>
              <a:rPr lang="en-US" sz="2400" dirty="0" smtClean="0"/>
              <a:t>know which </a:t>
            </a:r>
            <a:r>
              <a:rPr lang="en-US" sz="2400" dirty="0"/>
              <a:t>datasets are used, how much, and by whom</a:t>
            </a:r>
          </a:p>
          <a:p>
            <a:pPr lvl="1"/>
            <a:r>
              <a:rPr lang="en-US" sz="2000" dirty="0"/>
              <a:t>Good chance of a common solution </a:t>
            </a:r>
            <a:endParaRPr lang="en-US" sz="2000" dirty="0" smtClean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Data popularity uses the fact that all experiments open files and access storage</a:t>
            </a:r>
          </a:p>
          <a:p>
            <a:endParaRPr lang="en-US" sz="2400" dirty="0"/>
          </a:p>
          <a:p>
            <a:r>
              <a:rPr lang="en-US" sz="2400" dirty="0" smtClean="0"/>
              <a:t>The monitoring information can be accessed in a common way using generic and common plug-ins 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experiments have systems that identify how </a:t>
            </a:r>
            <a:r>
              <a:rPr lang="en-US" sz="2400" dirty="0" smtClean="0"/>
              <a:t>those files are mapped onto logical objects </a:t>
            </a:r>
            <a:r>
              <a:rPr lang="en-US" sz="2400" dirty="0" smtClean="0"/>
              <a:t>like </a:t>
            </a:r>
            <a:r>
              <a:rPr lang="en-US" sz="2400" dirty="0" smtClean="0"/>
              <a:t>datasets, reprocessing </a:t>
            </a:r>
            <a:r>
              <a:rPr lang="en-US" sz="2400" dirty="0" smtClean="0"/>
              <a:t>and simulation </a:t>
            </a:r>
            <a:r>
              <a:rPr lang="en-US" sz="2400" dirty="0" smtClean="0"/>
              <a:t>campaigns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4131" y="2819400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iles accessed, users and CPU used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4131" y="990600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 Booking Systems Mapping Files to Datasets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4131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Opens and Reads</a:t>
            </a:r>
            <a:endParaRPr lang="en-US" dirty="0"/>
          </a:p>
        </p:txBody>
      </p:sp>
      <p:sp>
        <p:nvSpPr>
          <p:cNvPr id="9" name="Up-Down Arrow 8"/>
          <p:cNvSpPr/>
          <p:nvPr/>
        </p:nvSpPr>
        <p:spPr>
          <a:xfrm>
            <a:off x="948531" y="2514600"/>
            <a:ext cx="121919" cy="228600"/>
          </a:xfrm>
          <a:prstGeom prst="up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948531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Popularity Service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7543800" cy="2743200"/>
          </a:xfrm>
        </p:spPr>
        <p:txBody>
          <a:bodyPr>
            <a:normAutofit/>
          </a:bodyPr>
          <a:lstStyle/>
          <a:p>
            <a:r>
              <a:rPr lang="en-GB" dirty="0"/>
              <a:t>U</a:t>
            </a:r>
            <a:r>
              <a:rPr lang="en-GB" dirty="0" smtClean="0"/>
              <a:t>sed </a:t>
            </a:r>
            <a:r>
              <a:rPr lang="en-GB" dirty="0"/>
              <a:t>by the experiments to assess the importance of computing processing work, and to decide when the number of replicas of a sample needs to be adjusted either up or </a:t>
            </a:r>
            <a:r>
              <a:rPr lang="en-GB" dirty="0" smtClean="0"/>
              <a:t>down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 descr="Screen shot 2012-05-14 at 2.40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02" y="3200400"/>
            <a:ext cx="8375998" cy="27978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95400" y="6043136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See D. </a:t>
            </a:r>
            <a:r>
              <a:rPr lang="en-US" sz="1400" dirty="0" smtClean="0"/>
              <a:t>Giordano et al., [176] </a:t>
            </a:r>
            <a:r>
              <a:rPr lang="en-US" sz="1400" i="1" dirty="0" smtClean="0"/>
              <a:t>Implementing </a:t>
            </a:r>
            <a:r>
              <a:rPr lang="en-US" sz="1400" i="1" dirty="0"/>
              <a:t>data placement strategies for the CMS experiment based on a popularity model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Service </a:t>
            </a:r>
            <a:endParaRPr lang="en-US" dirty="0"/>
          </a:p>
        </p:txBody>
      </p:sp>
      <p:sp>
        <p:nvSpPr>
          <p:cNvPr id="16" name="Vertical Text Placeholder 15"/>
          <p:cNvSpPr>
            <a:spLocks noGrp="1"/>
          </p:cNvSpPr>
          <p:nvPr>
            <p:ph type="body" orient="vert" idx="1"/>
          </p:nvPr>
        </p:nvSpPr>
        <p:spPr>
          <a:xfrm>
            <a:off x="1371600" y="914400"/>
            <a:ext cx="7543800" cy="2057400"/>
          </a:xfrm>
        </p:spPr>
        <p:txBody>
          <a:bodyPr vert="horz"/>
          <a:lstStyle/>
          <a:p>
            <a:r>
              <a:rPr lang="en-US" sz="2000" dirty="0"/>
              <a:t>The Site Cleaning Agent is used to suggest obsolete or unused data that can be safely deleted without affecting analysis. </a:t>
            </a:r>
            <a:endParaRPr lang="en-US" sz="2000" dirty="0" smtClean="0"/>
          </a:p>
          <a:p>
            <a:r>
              <a:rPr lang="en-US" sz="2000" dirty="0"/>
              <a:t>The information about space usage is taken from the experiment dedicated data management and transfer system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Screen shot 2012-05-14 at 2.40.5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04" y="2638665"/>
            <a:ext cx="7692696" cy="383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93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28600" y="6019800"/>
            <a:ext cx="8305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3861AA"/>
              </a:buClr>
              <a:defRPr/>
            </a:pPr>
            <a:r>
              <a:rPr lang="en-US" sz="1400" kern="0" dirty="0" smtClean="0">
                <a:latin typeface="+mn-lt"/>
                <a:ea typeface="+mn-ea"/>
              </a:rPr>
              <a:t>D. </a:t>
            </a:r>
            <a:r>
              <a:rPr lang="en-US" sz="1400" kern="0" dirty="0" err="1" smtClean="0">
                <a:latin typeface="+mn-lt"/>
                <a:ea typeface="+mn-ea"/>
              </a:rPr>
              <a:t>Tuckett</a:t>
            </a:r>
            <a:r>
              <a:rPr lang="en-US" sz="1400" kern="0" dirty="0" smtClean="0">
                <a:latin typeface="+mn-lt"/>
                <a:ea typeface="+mn-ea"/>
              </a:rPr>
              <a:t> et al., [300], </a:t>
            </a:r>
            <a:r>
              <a:rPr lang="en-US" sz="1400" i="1" dirty="0" smtClean="0"/>
              <a:t>Designing and developing portable large-scale JavaScript web applications within the Experiment Dashboard framework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3861AA"/>
              </a:buClr>
              <a:defRPr/>
            </a:pPr>
            <a:endParaRPr lang="en-US" sz="1400" i="1" kern="0" dirty="0" smtClean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3861AA"/>
              </a:buClr>
              <a:defRPr/>
            </a:pPr>
            <a:r>
              <a:rPr lang="en-US" sz="1400" i="1" kern="0" dirty="0" smtClean="0">
                <a:latin typeface="+mn-lt"/>
                <a:ea typeface="+mn-ea"/>
              </a:rPr>
              <a:t>	</a:t>
            </a:r>
            <a:endParaRPr lang="en-US" sz="1400" i="1" kern="0" dirty="0"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6705600" cy="838200"/>
          </a:xfrm>
        </p:spPr>
        <p:txBody>
          <a:bodyPr/>
          <a:lstStyle/>
          <a:p>
            <a:r>
              <a:rPr lang="en-US" dirty="0" smtClean="0"/>
              <a:t>Dashboard </a:t>
            </a:r>
            <a:r>
              <a:rPr lang="en-US" dirty="0" smtClean="0"/>
              <a:t>Framework </a:t>
            </a:r>
            <a:r>
              <a:rPr lang="en-US" dirty="0" smtClean="0"/>
              <a:t>and Applications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990600"/>
            <a:ext cx="7543800" cy="3886200"/>
          </a:xfrm>
        </p:spPr>
        <p:txBody>
          <a:bodyPr>
            <a:normAutofit/>
          </a:bodyPr>
          <a:lstStyle/>
          <a:p>
            <a:r>
              <a:rPr lang="en-US" sz="2400" dirty="0"/>
              <a:t>Dashboard is one of the original common services</a:t>
            </a:r>
          </a:p>
          <a:p>
            <a:pPr lvl="1"/>
            <a:r>
              <a:rPr lang="en-US" sz="2000" dirty="0"/>
              <a:t>All experiments execute jobs and transfer data</a:t>
            </a:r>
          </a:p>
          <a:p>
            <a:pPr lvl="1"/>
            <a:r>
              <a:rPr lang="en-US" sz="2000" dirty="0" smtClean="0"/>
              <a:t>Dashboard </a:t>
            </a:r>
            <a:r>
              <a:rPr lang="en-US" sz="2000" dirty="0"/>
              <a:t>services rely on experiment </a:t>
            </a:r>
            <a:r>
              <a:rPr lang="en-US" sz="2000" dirty="0" smtClean="0"/>
              <a:t>specific information </a:t>
            </a:r>
            <a:r>
              <a:rPr lang="en-US" sz="2000" dirty="0"/>
              <a:t>for site names, activity mapping, error </a:t>
            </a:r>
            <a:r>
              <a:rPr lang="en-US" sz="2000" dirty="0" smtClean="0"/>
              <a:t>codes</a:t>
            </a:r>
          </a:p>
          <a:p>
            <a:pPr lvl="1"/>
            <a:r>
              <a:rPr lang="en-US" sz="2000" dirty="0"/>
              <a:t>The job monitoring system collects centrally information from workflows about the job status and </a:t>
            </a:r>
            <a:r>
              <a:rPr lang="en-US" sz="2000" dirty="0" smtClean="0"/>
              <a:t>success</a:t>
            </a:r>
            <a:endParaRPr lang="en-US" sz="2000" dirty="0"/>
          </a:p>
          <a:p>
            <a:pPr lvl="2"/>
            <a:r>
              <a:rPr lang="en-US" sz="1600" dirty="0" smtClean="0"/>
              <a:t>Database, </a:t>
            </a:r>
            <a:r>
              <a:rPr lang="en-US" sz="1600" dirty="0"/>
              <a:t>framework and visualization </a:t>
            </a:r>
            <a:r>
              <a:rPr lang="en-US" sz="1600" dirty="0" smtClean="0"/>
              <a:t>are common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Maria Girone,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0" y="2819400"/>
            <a:ext cx="1905000" cy="14478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ramework &amp; visualization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0" y="990600"/>
            <a:ext cx="1905000" cy="1447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Sites and activities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35" y="4800600"/>
            <a:ext cx="1905000" cy="14478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submission &amp;</a:t>
            </a:r>
            <a:br>
              <a:rPr lang="en-US" dirty="0" smtClean="0"/>
            </a:br>
            <a:r>
              <a:rPr lang="en-US" dirty="0" smtClean="0"/>
              <a:t>data transfers</a:t>
            </a:r>
            <a:endParaRPr lang="en-US" dirty="0"/>
          </a:p>
        </p:txBody>
      </p:sp>
      <p:sp>
        <p:nvSpPr>
          <p:cNvPr id="9" name="Up-Down Arrow 8"/>
          <p:cNvSpPr/>
          <p:nvPr/>
        </p:nvSpPr>
        <p:spPr>
          <a:xfrm>
            <a:off x="914400" y="2514600"/>
            <a:ext cx="121919" cy="228600"/>
          </a:xfrm>
          <a:prstGeom prst="up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914400" y="4419600"/>
            <a:ext cx="121919" cy="228600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514600" y="3581400"/>
            <a:ext cx="6629400" cy="2514600"/>
            <a:chOff x="1893640" y="2634636"/>
            <a:chExt cx="5585009" cy="2284057"/>
          </a:xfrm>
        </p:grpSpPr>
        <p:pic>
          <p:nvPicPr>
            <p:cNvPr id="13" name="Picture 12" descr="chart (2).pdf"/>
            <p:cNvPicPr>
              <a:picLocks noChangeAspect="1"/>
            </p:cNvPicPr>
            <p:nvPr/>
          </p:nvPicPr>
          <p:blipFill>
            <a:blip r:embed="rId3"/>
            <a:srcRect b="50131"/>
            <a:stretch>
              <a:fillRect/>
            </a:stretch>
          </p:blipFill>
          <p:spPr>
            <a:xfrm>
              <a:off x="1893640" y="2634636"/>
              <a:ext cx="5585009" cy="1810364"/>
            </a:xfrm>
            <a:prstGeom prst="rect">
              <a:avLst/>
            </a:prstGeom>
          </p:spPr>
        </p:pic>
        <p:pic>
          <p:nvPicPr>
            <p:cNvPr id="14" name="Picture 13" descr="Screen shot 2012-05-14 at 3.45.22 PM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16557" y="3802829"/>
              <a:ext cx="1214343" cy="229741"/>
            </a:xfrm>
            <a:prstGeom prst="rect">
              <a:avLst/>
            </a:prstGeom>
          </p:spPr>
        </p:pic>
        <p:pic>
          <p:nvPicPr>
            <p:cNvPr id="15" name="Picture 14" descr="chart (2).pdf"/>
            <p:cNvPicPr>
              <a:picLocks noChangeAspect="1"/>
            </p:cNvPicPr>
            <p:nvPr/>
          </p:nvPicPr>
          <p:blipFill>
            <a:blip r:embed="rId3"/>
            <a:srcRect t="86777"/>
            <a:stretch>
              <a:fillRect/>
            </a:stretch>
          </p:blipFill>
          <p:spPr>
            <a:xfrm>
              <a:off x="1893640" y="4438650"/>
              <a:ext cx="5585009" cy="48004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T-ES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IT-ES2.potx</Template>
  <TotalTime>30093</TotalTime>
  <Words>1267</Words>
  <Application>Microsoft Macintosh PowerPoint</Application>
  <PresentationFormat>On-screen Show (4:3)</PresentationFormat>
  <Paragraphs>185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IT-ES2</vt:lpstr>
      <vt:lpstr>Custom Design</vt:lpstr>
      <vt:lpstr>The Common Solutions Strategy of the Experiment Support group at CERN for the LHC Experiments</vt:lpstr>
      <vt:lpstr>Motivation </vt:lpstr>
      <vt:lpstr>Anatomy of  Common Solution</vt:lpstr>
      <vt:lpstr>The Group</vt:lpstr>
      <vt:lpstr>Activities </vt:lpstr>
      <vt:lpstr>Examples: Data Popularity</vt:lpstr>
      <vt:lpstr>Popularity Service </vt:lpstr>
      <vt:lpstr>Cleaning Service </vt:lpstr>
      <vt:lpstr>Dashboard Framework and Applications </vt:lpstr>
      <vt:lpstr>Site Status Board </vt:lpstr>
      <vt:lpstr>HammerCloud </vt:lpstr>
      <vt:lpstr>HammerCloud</vt:lpstr>
      <vt:lpstr>New Activities – Analysis Workflow  </vt:lpstr>
      <vt:lpstr>Analysis Workflow Progress</vt:lpstr>
      <vt:lpstr>Proof of Concept Diagram </vt:lpstr>
      <vt:lpstr>Even Further Ahead</vt:lpstr>
      <vt:lpstr>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Maria Girone</cp:lastModifiedBy>
  <cp:revision>200</cp:revision>
  <cp:lastPrinted>2012-05-16T08:27:13Z</cp:lastPrinted>
  <dcterms:created xsi:type="dcterms:W3CDTF">2012-04-30T12:08:20Z</dcterms:created>
  <dcterms:modified xsi:type="dcterms:W3CDTF">2012-05-21T13:28:02Z</dcterms:modified>
</cp:coreProperties>
</file>