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5.xml" ContentType="application/vnd.openxmlformats-officedocument.presentationml.slide+xml"/>
  <Override PartName="/ppt/slides/slide38.xml" ContentType="application/vnd.openxmlformats-officedocument.presentationml.slide+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Default Extension="mov" ContentType="video/unknown"/>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Default Extension="tiff" ContentType="image/tiff"/>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44"/>
  </p:notesMasterIdLst>
  <p:sldIdLst>
    <p:sldId id="354" r:id="rId2"/>
    <p:sldId id="390" r:id="rId3"/>
    <p:sldId id="355" r:id="rId4"/>
    <p:sldId id="356" r:id="rId5"/>
    <p:sldId id="357" r:id="rId6"/>
    <p:sldId id="358" r:id="rId7"/>
    <p:sldId id="371" r:id="rId8"/>
    <p:sldId id="364" r:id="rId9"/>
    <p:sldId id="369" r:id="rId10"/>
    <p:sldId id="370" r:id="rId11"/>
    <p:sldId id="365" r:id="rId12"/>
    <p:sldId id="338" r:id="rId13"/>
    <p:sldId id="366" r:id="rId14"/>
    <p:sldId id="313" r:id="rId15"/>
    <p:sldId id="310" r:id="rId16"/>
    <p:sldId id="302" r:id="rId17"/>
    <p:sldId id="359" r:id="rId18"/>
    <p:sldId id="391" r:id="rId19"/>
    <p:sldId id="373" r:id="rId20"/>
    <p:sldId id="374" r:id="rId21"/>
    <p:sldId id="376" r:id="rId22"/>
    <p:sldId id="377" r:id="rId23"/>
    <p:sldId id="378" r:id="rId24"/>
    <p:sldId id="372" r:id="rId25"/>
    <p:sldId id="379" r:id="rId26"/>
    <p:sldId id="380" r:id="rId27"/>
    <p:sldId id="382" r:id="rId28"/>
    <p:sldId id="383" r:id="rId29"/>
    <p:sldId id="386" r:id="rId30"/>
    <p:sldId id="385" r:id="rId31"/>
    <p:sldId id="387" r:id="rId32"/>
    <p:sldId id="389" r:id="rId33"/>
    <p:sldId id="322" r:id="rId34"/>
    <p:sldId id="326" r:id="rId35"/>
    <p:sldId id="351" r:id="rId36"/>
    <p:sldId id="345" r:id="rId37"/>
    <p:sldId id="337" r:id="rId38"/>
    <p:sldId id="305" r:id="rId39"/>
    <p:sldId id="375" r:id="rId40"/>
    <p:sldId id="333" r:id="rId41"/>
    <p:sldId id="323" r:id="rId42"/>
    <p:sldId id="320" r:id="rId4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3C262"/>
    <a:srgbClr val="C19A57"/>
    <a:srgbClr val="FFFF99"/>
    <a:srgbClr val="C82C12"/>
    <a:srgbClr val="FFFFCC"/>
    <a:srgbClr val="FDF0D5"/>
  </p:clrMru>
  <p:extLst>
    <p:ext uri="{E76CE94A-603C-4142-B9EB-6D1370010A27}">
      <p14:discardImageEditData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0"/>
    </p:ext>
    <p:ext uri="{D31A062A-798A-4329-ABDD-BBA856620510}">
      <p14:defaultImageDpi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373" autoAdjust="0"/>
    <p:restoredTop sz="94660"/>
  </p:normalViewPr>
  <p:slideViewPr>
    <p:cSldViewPr snapToObjects="1">
      <p:cViewPr varScale="1">
        <p:scale>
          <a:sx n="139" d="100"/>
          <a:sy n="139" d="100"/>
        </p:scale>
        <p:origin x="-832"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036"/>
    </p:cViewPr>
  </p:sorterViewPr>
  <p:notesViewPr>
    <p:cSldViewPr snapToObjects="1">
      <p:cViewPr varScale="1">
        <p:scale>
          <a:sx n="95" d="100"/>
          <a:sy n="95" d="100"/>
        </p:scale>
        <p:origin x="-238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smtClean="0">
                <a:latin typeface="Calibri" pitchFamily="-65" charset="0"/>
              </a:defRPr>
            </a:lvl1pPr>
          </a:lstStyle>
          <a:p>
            <a:pPr>
              <a:defRPr/>
            </a:pPr>
            <a:endParaRPr lang="fr-FR"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65" charset="0"/>
              </a:defRPr>
            </a:lvl1pPr>
          </a:lstStyle>
          <a:p>
            <a:pPr>
              <a:defRPr/>
            </a:pPr>
            <a:fld id="{F38D77FF-B8AF-4654-B568-5E45513DE318}" type="datetime1">
              <a:rPr lang="en-US"/>
              <a:pPr>
                <a:defRPr/>
              </a:pPr>
              <a:t>5/22/12</a:t>
            </a:fld>
            <a:endParaRPr lang="fr-F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fr-FR"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fr-FR"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smtClean="0">
                <a:latin typeface="Calibri" pitchFamily="-65" charset="0"/>
              </a:defRPr>
            </a:lvl1pPr>
          </a:lstStyle>
          <a:p>
            <a:pPr>
              <a:defRPr/>
            </a:pPr>
            <a:endParaRPr lang="fr-F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65" charset="0"/>
              </a:defRPr>
            </a:lvl1pPr>
          </a:lstStyle>
          <a:p>
            <a:pPr>
              <a:defRPr/>
            </a:pPr>
            <a:fld id="{1B0C44EB-3AB1-4D36-A82A-403F5D602CB2}" type="slidenum">
              <a:rPr lang="fr-FR"/>
              <a:pPr>
                <a:defRPr/>
              </a:pPr>
              <a:t>‹#›</a:t>
            </a:fld>
            <a:endParaRPr lang="fr-FR" dirty="0"/>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01939384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noFill/>
          <a:ln>
            <a:miter lim="800000"/>
            <a:headEnd/>
            <a:tailEnd/>
          </a:ln>
        </p:spPr>
        <p:txBody>
          <a:bodyPr/>
          <a:lstStyle/>
          <a:p>
            <a:fld id="{2369416B-CCB7-4854-9018-398B467B6DC9}" type="slidenum">
              <a:rPr lang="fr-FR">
                <a:latin typeface="Arial" charset="0"/>
              </a:rPr>
              <a:pPr/>
              <a:t>14</a:t>
            </a:fld>
            <a:endParaRPr lang="fr-FR" dirty="0">
              <a:latin typeface="Arial" charset="0"/>
            </a:endParaRPr>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60" name="Rectangle 3"/>
          <p:cNvSpPr>
            <a:spLocks noGrp="1" noChangeArrowheads="1"/>
          </p:cNvSpPr>
          <p:nvPr>
            <p:ph type="body" idx="1"/>
          </p:nvPr>
        </p:nvSpPr>
        <p:spPr bwMode="auto">
          <a:noFill/>
        </p:spPr>
        <p:txBody>
          <a:bodyPr/>
          <a:lstStyle/>
          <a:p>
            <a:pPr eaLnBrk="1" hangingPunct="1"/>
            <a:endParaRPr lang="fr-FR" dirty="0" smtClean="0">
              <a:latin typeface="Arial"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858BD64A-0CBC-4E8A-95E8-7BDE7ACE6F7C}" type="slidenum">
              <a:rPr lang="en-US" sz="1200"/>
              <a:pPr algn="r" defTabSz="914400"/>
              <a:t>40</a:t>
            </a:fld>
            <a:endParaRPr lang="en-US" sz="1200" dirty="0"/>
          </a:p>
        </p:txBody>
      </p:sp>
      <p:sp>
        <p:nvSpPr>
          <p:cNvPr id="92163" name="Rectangle 2"/>
          <p:cNvSpPr>
            <a:spLocks noGrp="1" noRot="1" noChangeAspect="1" noTextEdit="1"/>
          </p:cNvSpPr>
          <p:nvPr>
            <p:ph type="sldImg"/>
          </p:nvPr>
        </p:nvSpPr>
        <p:spPr bwMode="auto">
          <a:noFill/>
          <a:ln>
            <a:solidFill>
              <a:srgbClr val="000000"/>
            </a:solidFill>
            <a:miter lim="800000"/>
            <a:headEnd/>
            <a:tailEnd/>
          </a:ln>
        </p:spPr>
      </p:sp>
      <p:sp>
        <p:nvSpPr>
          <p:cNvPr id="92164" name="Rectangle 3"/>
          <p:cNvSpPr>
            <a:spLocks noGrp="1"/>
          </p:cNvSpPr>
          <p:nvPr>
            <p:ph type="body" idx="1"/>
          </p:nvPr>
        </p:nvSpPr>
        <p:spPr bwMode="auto">
          <a:xfrm>
            <a:off x="914400" y="4343400"/>
            <a:ext cx="5029200" cy="4114800"/>
          </a:xfrm>
          <a:noFill/>
        </p:spPr>
        <p:txBody>
          <a:bodyPr/>
          <a:lstStyle/>
          <a:p>
            <a:pPr defTabSz="914400"/>
            <a:endParaRPr lang="sk-SK"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bwMode="auto">
          <a:noFill/>
          <a:ln>
            <a:miter lim="800000"/>
            <a:headEnd/>
            <a:tailEnd/>
          </a:ln>
        </p:spPr>
        <p:txBody>
          <a:bodyPr/>
          <a:lstStyle/>
          <a:p>
            <a:fld id="{65EB9F5B-695D-4F65-90E5-6CF8EE719F03}" type="slidenum">
              <a:rPr lang="en-US"/>
              <a:pPr/>
              <a:t>41</a:t>
            </a:fld>
            <a:endParaRPr lang="en-US" dirty="0"/>
          </a:p>
        </p:txBody>
      </p:sp>
      <p:sp>
        <p:nvSpPr>
          <p:cNvPr id="1075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7524" name="Rectangle 3"/>
          <p:cNvSpPr>
            <a:spLocks noGrp="1" noChangeArrowheads="1"/>
          </p:cNvSpPr>
          <p:nvPr>
            <p:ph type="body" idx="1"/>
          </p:nvPr>
        </p:nvSpPr>
        <p:spPr bwMode="auto">
          <a:noFill/>
        </p:spPr>
        <p:txBody>
          <a:bodyPr/>
          <a:lstStyle/>
          <a:p>
            <a:pPr eaLnBrk="1" hangingPunct="1">
              <a:spcBef>
                <a:spcPct val="0"/>
              </a:spcBef>
            </a:pPr>
            <a:endParaRPr lang="fr-FR" dirty="0"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bwMode="auto">
          <a:noFill/>
          <a:ln>
            <a:miter lim="800000"/>
            <a:headEnd/>
            <a:tailEnd/>
          </a:ln>
        </p:spPr>
        <p:txBody>
          <a:bodyPr/>
          <a:lstStyle/>
          <a:p>
            <a:fld id="{709E3BEF-3F48-4333-B532-0C5ED4E4391B}" type="slidenum">
              <a:rPr lang="fr-FR">
                <a:latin typeface="Arial" charset="0"/>
              </a:rPr>
              <a:pPr/>
              <a:t>15</a:t>
            </a:fld>
            <a:endParaRPr lang="fr-FR" dirty="0">
              <a:latin typeface="Arial" charset="0"/>
            </a:endParaRPr>
          </a:p>
        </p:txBody>
      </p:sp>
      <p:sp>
        <p:nvSpPr>
          <p:cNvPr id="972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7284" name="Rectangle 3"/>
          <p:cNvSpPr>
            <a:spLocks noGrp="1" noChangeArrowheads="1"/>
          </p:cNvSpPr>
          <p:nvPr>
            <p:ph type="body" idx="1"/>
          </p:nvPr>
        </p:nvSpPr>
        <p:spPr bwMode="auto">
          <a:solidFill>
            <a:srgbClr val="FFFFFF"/>
          </a:solidFill>
          <a:ln>
            <a:solidFill>
              <a:srgbClr val="000000"/>
            </a:solidFill>
            <a:miter lim="800000"/>
            <a:headEnd/>
            <a:tailEnd/>
          </a:ln>
        </p:spPr>
        <p:txBody>
          <a:bodyPr/>
          <a:lstStyle/>
          <a:p>
            <a:pPr eaLnBrk="1" hangingPunct="1"/>
            <a:endParaRPr lang="fr-FR" dirty="0" smtClean="0">
              <a:latin typeface="Arial"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a:lstStyle/>
          <a:p>
            <a:pPr eaLnBrk="1" hangingPunct="1"/>
            <a:r>
              <a:rPr lang="en-US" dirty="0" smtClean="0">
                <a:latin typeface="Arial" charset="0"/>
                <a:ea typeface="ＭＳ Ｐゴシック" pitchFamily="34" charset="-128"/>
              </a:rPr>
              <a:t>EVO is of course depend of the quality of the network. Even if our model adapt the topology of the servers the users can suffer in some specific cases.</a:t>
            </a:r>
          </a:p>
        </p:txBody>
      </p:sp>
      <p:sp>
        <p:nvSpPr>
          <p:cNvPr id="98308" name="Slide Number Placeholder 3"/>
          <p:cNvSpPr>
            <a:spLocks noGrp="1"/>
          </p:cNvSpPr>
          <p:nvPr>
            <p:ph type="sldNum" sz="quarter" idx="5"/>
          </p:nvPr>
        </p:nvSpPr>
        <p:spPr bwMode="auto">
          <a:noFill/>
          <a:ln>
            <a:miter lim="800000"/>
            <a:headEnd/>
            <a:tailEnd/>
          </a:ln>
        </p:spPr>
        <p:txBody>
          <a:bodyPr/>
          <a:lstStyle/>
          <a:p>
            <a:fld id="{F2E6A48B-50D8-4A43-9711-E1E9F8909234}" type="slidenum">
              <a:rPr lang="en-US">
                <a:latin typeface="Arial" charset="0"/>
              </a:rPr>
              <a:pPr/>
              <a:t>16</a:t>
            </a:fld>
            <a:endParaRPr lang="en-US" dirty="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a:lstStyle/>
          <a:p>
            <a:pPr eaLnBrk="1" hangingPunct="1"/>
            <a:r>
              <a:rPr lang="en-US" dirty="0" smtClean="0">
                <a:latin typeface="Arial" charset="0"/>
                <a:ea typeface="ＭＳ Ｐゴシック" pitchFamily="34" charset="-128"/>
              </a:rPr>
              <a:t>EVO is of course depend of the quality of the network. Even if our model adapt the topology of the servers the users can suffer in some specific cases.</a:t>
            </a:r>
          </a:p>
        </p:txBody>
      </p:sp>
      <p:sp>
        <p:nvSpPr>
          <p:cNvPr id="98308" name="Slide Number Placeholder 3"/>
          <p:cNvSpPr>
            <a:spLocks noGrp="1"/>
          </p:cNvSpPr>
          <p:nvPr>
            <p:ph type="sldNum" sz="quarter" idx="5"/>
          </p:nvPr>
        </p:nvSpPr>
        <p:spPr bwMode="auto">
          <a:noFill/>
          <a:ln>
            <a:miter lim="800000"/>
            <a:headEnd/>
            <a:tailEnd/>
          </a:ln>
        </p:spPr>
        <p:txBody>
          <a:bodyPr/>
          <a:lstStyle/>
          <a:p>
            <a:fld id="{F2E6A48B-50D8-4A43-9711-E1E9F8909234}" type="slidenum">
              <a:rPr lang="en-US">
                <a:latin typeface="Arial" charset="0"/>
              </a:rPr>
              <a:pPr/>
              <a:t>17</a:t>
            </a:fld>
            <a:endParaRPr lang="en-US" dirty="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bwMode="auto">
          <a:noFill/>
          <a:ln>
            <a:miter lim="800000"/>
            <a:headEnd/>
            <a:tailEnd/>
          </a:ln>
        </p:spPr>
        <p:txBody>
          <a:bodyPr/>
          <a:lstStyle/>
          <a:p>
            <a:fld id="{65EB9F5B-695D-4F65-90E5-6CF8EE719F03}" type="slidenum">
              <a:rPr lang="en-US"/>
              <a:pPr/>
              <a:t>18</a:t>
            </a:fld>
            <a:endParaRPr lang="en-US" dirty="0"/>
          </a:p>
        </p:txBody>
      </p:sp>
      <p:sp>
        <p:nvSpPr>
          <p:cNvPr id="1075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7524" name="Rectangle 3"/>
          <p:cNvSpPr>
            <a:spLocks noGrp="1" noChangeArrowheads="1"/>
          </p:cNvSpPr>
          <p:nvPr>
            <p:ph type="body" idx="1"/>
          </p:nvPr>
        </p:nvSpPr>
        <p:spPr bwMode="auto">
          <a:noFill/>
        </p:spPr>
        <p:txBody>
          <a:bodyPr/>
          <a:lstStyle/>
          <a:p>
            <a:pPr eaLnBrk="1" hangingPunct="1">
              <a:spcBef>
                <a:spcPct val="0"/>
              </a:spcBef>
            </a:pPr>
            <a:endParaRPr lang="fr-FR" dirty="0"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noFill/>
          <a:ln>
            <a:miter lim="800000"/>
            <a:headEnd/>
            <a:tailEnd/>
          </a:ln>
        </p:spPr>
        <p:txBody>
          <a:bodyPr/>
          <a:lstStyle/>
          <a:p>
            <a:fld id="{2369416B-CCB7-4854-9018-398B467B6DC9}" type="slidenum">
              <a:rPr lang="fr-FR">
                <a:latin typeface="Arial" charset="0"/>
              </a:rPr>
              <a:pPr/>
              <a:t>19</a:t>
            </a:fld>
            <a:endParaRPr lang="fr-FR" dirty="0">
              <a:latin typeface="Arial" charset="0"/>
            </a:endParaRPr>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60" name="Rectangle 3"/>
          <p:cNvSpPr>
            <a:spLocks noGrp="1" noChangeArrowheads="1"/>
          </p:cNvSpPr>
          <p:nvPr>
            <p:ph type="body" idx="1"/>
          </p:nvPr>
        </p:nvSpPr>
        <p:spPr bwMode="auto">
          <a:noFill/>
        </p:spPr>
        <p:txBody>
          <a:bodyPr/>
          <a:lstStyle/>
          <a:p>
            <a:pPr eaLnBrk="1" hangingPunct="1"/>
            <a:endParaRPr lang="fr-FR" dirty="0" smtClean="0">
              <a:latin typeface="Arial"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E1E60E-9DCA-7C48-9DF7-AD40676BCABC}" type="slidenum">
              <a:rPr lang="en-US" smtClean="0"/>
              <a:pPr/>
              <a:t>29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bwMode="auto">
          <a:noFill/>
          <a:ln>
            <a:miter lim="800000"/>
            <a:headEnd/>
            <a:tailEnd/>
          </a:ln>
        </p:spPr>
        <p:txBody>
          <a:bodyPr/>
          <a:lstStyle/>
          <a:p>
            <a:fld id="{01795FAB-9622-4BC4-84C7-916E14D6BE13}" type="slidenum">
              <a:rPr lang="en-US">
                <a:latin typeface="Arial" charset="0"/>
              </a:rPr>
              <a:pPr/>
              <a:t>33</a:t>
            </a:fld>
            <a:endParaRPr lang="en-US" dirty="0">
              <a:latin typeface="Arial" charset="0"/>
            </a:endParaRPr>
          </a:p>
        </p:txBody>
      </p:sp>
      <p:sp>
        <p:nvSpPr>
          <p:cNvPr id="1095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2" name="Rectangle 3"/>
          <p:cNvSpPr>
            <a:spLocks noGrp="1" noChangeArrowheads="1"/>
          </p:cNvSpPr>
          <p:nvPr>
            <p:ph type="body" idx="1"/>
          </p:nvPr>
        </p:nvSpPr>
        <p:spPr bwMode="auto">
          <a:noFill/>
        </p:spPr>
        <p:txBody>
          <a:bodyPr/>
          <a:lstStyle/>
          <a:p>
            <a:pPr eaLnBrk="1" hangingPunct="1"/>
            <a:r>
              <a:rPr lang="en-US" dirty="0" smtClean="0">
                <a:latin typeface="Arial" charset="0"/>
                <a:ea typeface="ＭＳ Ｐゴシック" pitchFamily="34" charset="-128"/>
              </a:rPr>
              <a:t>Open GL version of video application has been released on Mac.</a:t>
            </a:r>
          </a:p>
          <a:p>
            <a:pPr eaLnBrk="1" hangingPunct="1"/>
            <a:r>
              <a:rPr lang="en-US" dirty="0" smtClean="0">
                <a:latin typeface="Arial" charset="0"/>
                <a:ea typeface="ＭＳ Ｐゴシック" pitchFamily="34" charset="-128"/>
              </a:rPr>
              <a:t>A new stand alone EVO recordings player has been released too.</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defTabSz="914400"/>
            <a:fld id="{70AAEBBC-A5B1-44E7-B605-5A315BE4B7C7}" type="slidenum">
              <a:rPr lang="en-US" sz="1200"/>
              <a:pPr algn="r" defTabSz="914400"/>
              <a:t>37</a:t>
            </a:fld>
            <a:endParaRPr lang="en-US" sz="1200" dirty="0"/>
          </a:p>
        </p:txBody>
      </p:sp>
      <p:sp>
        <p:nvSpPr>
          <p:cNvPr id="108547" name="Rectangle 2"/>
          <p:cNvSpPr>
            <a:spLocks noGrp="1" noRot="1" noChangeAspect="1" noTextEdit="1"/>
          </p:cNvSpPr>
          <p:nvPr>
            <p:ph type="sldImg"/>
          </p:nvPr>
        </p:nvSpPr>
        <p:spPr bwMode="auto">
          <a:noFill/>
          <a:ln>
            <a:solidFill>
              <a:srgbClr val="000000"/>
            </a:solidFill>
            <a:miter lim="800000"/>
            <a:headEnd/>
            <a:tailEnd/>
          </a:ln>
        </p:spPr>
      </p:sp>
      <p:sp>
        <p:nvSpPr>
          <p:cNvPr id="108548" name="Rectangle 3"/>
          <p:cNvSpPr>
            <a:spLocks noGrp="1"/>
          </p:cNvSpPr>
          <p:nvPr>
            <p:ph type="body" idx="1"/>
          </p:nvPr>
        </p:nvSpPr>
        <p:spPr bwMode="auto">
          <a:noFill/>
        </p:spPr>
        <p:txBody>
          <a:bodyPr/>
          <a:lstStyle/>
          <a:p>
            <a:endParaRPr lang="sk-SK"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noProof="0" dirty="0" smtClean="0"/>
              <a:t>Click to edit Master title style</a:t>
            </a:r>
            <a:endParaRPr lang="en-US" noProof="0"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smtClean="0"/>
            </a:lvl1pPr>
          </a:lstStyle>
          <a:p>
            <a:pPr>
              <a:defRPr/>
            </a:pPr>
            <a:endParaRPr lang="en-US" dirty="0"/>
          </a:p>
        </p:txBody>
      </p:sp>
      <p:sp>
        <p:nvSpPr>
          <p:cNvPr id="5" name="Footer Placeholder 4"/>
          <p:cNvSpPr>
            <a:spLocks noGrp="1"/>
          </p:cNvSpPr>
          <p:nvPr>
            <p:ph type="ftr" sz="quarter" idx="11"/>
          </p:nvPr>
        </p:nvSpPr>
        <p:spPr/>
        <p:txBody>
          <a:bodyPr/>
          <a:lstStyle>
            <a:lvl1pPr>
              <a:defRPr smtClean="0">
                <a:solidFill>
                  <a:schemeClr val="tx1"/>
                </a:solidFill>
              </a:defRPr>
            </a:lvl1pP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endParaRPr lang="en-US" dirty="0"/>
          </a:p>
        </p:txBody>
      </p:sp>
      <p:sp>
        <p:nvSpPr>
          <p:cNvPr id="5" name="Footer Placeholder 4"/>
          <p:cNvSpPr>
            <a:spLocks noGrp="1"/>
          </p:cNvSpPr>
          <p:nvPr>
            <p:ph type="ftr" sz="quarter" idx="11"/>
          </p:nvPr>
        </p:nvSpPr>
        <p:spPr/>
        <p:txBody>
          <a:bodyPr/>
          <a:lstStyle>
            <a:lvl1pPr>
              <a:defRPr smtClean="0">
                <a:solidFill>
                  <a:schemeClr val="tx1"/>
                </a:solidFill>
              </a:defRPr>
            </a:lvl1pPr>
          </a:lstStyle>
          <a:p>
            <a:pPr>
              <a:defRPr/>
            </a:pP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endParaRPr lang="en-US" dirty="0"/>
          </a:p>
        </p:txBody>
      </p:sp>
      <p:sp>
        <p:nvSpPr>
          <p:cNvPr id="5" name="Footer Placeholder 4"/>
          <p:cNvSpPr>
            <a:spLocks noGrp="1"/>
          </p:cNvSpPr>
          <p:nvPr>
            <p:ph type="ftr" sz="quarter" idx="11"/>
          </p:nvPr>
        </p:nvSpPr>
        <p:spPr/>
        <p:txBody>
          <a:bodyPr/>
          <a:lstStyle>
            <a:lvl1pPr>
              <a:defRPr smtClean="0"/>
            </a:lvl1pPr>
          </a:lstStyle>
          <a:p>
            <a:pPr>
              <a:defRPr/>
            </a:pPr>
            <a:r>
              <a:rPr lang="en-US" dirty="0"/>
              <a:t>EVOGH 2008</a:t>
            </a:r>
            <a:endParaRPr lang="en-US" dirty="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pPr>
              <a:defRPr/>
            </a:pPr>
            <a:endParaRPr lang="en-US" dirty="0"/>
          </a:p>
        </p:txBody>
      </p:sp>
      <p:sp>
        <p:nvSpPr>
          <p:cNvPr id="6" name="Footer Placeholder 5"/>
          <p:cNvSpPr>
            <a:spLocks noGrp="1"/>
          </p:cNvSpPr>
          <p:nvPr>
            <p:ph type="ftr" sz="quarter" idx="11"/>
          </p:nvPr>
        </p:nvSpPr>
        <p:spPr/>
        <p:txBody>
          <a:bodyPr/>
          <a:lstStyle>
            <a:lvl1pPr>
              <a:defRPr smtClean="0"/>
            </a:lvl1pPr>
          </a:lstStyle>
          <a:p>
            <a:pPr>
              <a:defRPr/>
            </a:pPr>
            <a:r>
              <a:rPr lang="en-US" dirty="0"/>
              <a:t>EVOGH 2008</a:t>
            </a:r>
            <a:endParaRPr lang="en-US" dirty="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pPr>
              <a:defRPr/>
            </a:pPr>
            <a:endParaRPr lang="en-US" dirty="0"/>
          </a:p>
        </p:txBody>
      </p:sp>
      <p:sp>
        <p:nvSpPr>
          <p:cNvPr id="8" name="Footer Placeholder 7"/>
          <p:cNvSpPr>
            <a:spLocks noGrp="1"/>
          </p:cNvSpPr>
          <p:nvPr>
            <p:ph type="ftr" sz="quarter" idx="11"/>
          </p:nvPr>
        </p:nvSpPr>
        <p:spPr/>
        <p:txBody>
          <a:bodyPr/>
          <a:lstStyle>
            <a:lvl1pPr>
              <a:defRPr smtClean="0"/>
            </a:lvl1pPr>
          </a:lstStyle>
          <a:p>
            <a:pPr>
              <a:defRPr/>
            </a:pPr>
            <a:r>
              <a:rPr lang="en-US" dirty="0"/>
              <a:t>EVOGH 2008</a:t>
            </a:r>
            <a:endParaRPr lang="en-US" dirty="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endParaRPr lang="en-US" dirty="0"/>
          </a:p>
        </p:txBody>
      </p:sp>
      <p:sp>
        <p:nvSpPr>
          <p:cNvPr id="3" name="Footer Placeholder 2"/>
          <p:cNvSpPr>
            <a:spLocks noGrp="1"/>
          </p:cNvSpPr>
          <p:nvPr>
            <p:ph type="ftr" sz="quarter" idx="11"/>
          </p:nvPr>
        </p:nvSpPr>
        <p:spPr/>
        <p:txBody>
          <a:bodyPr/>
          <a:lstStyle>
            <a:lvl1pPr>
              <a:defRPr smtClean="0"/>
            </a:lvl1pPr>
          </a:lstStyle>
          <a:p>
            <a:pPr>
              <a:defRPr/>
            </a:pPr>
            <a:r>
              <a:rPr lang="en-US" dirty="0"/>
              <a:t>EVOGH 2008</a:t>
            </a:r>
            <a:endParaRPr lang="en-US" dirty="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endParaRPr lang="en-US" dirty="0"/>
          </a:p>
        </p:txBody>
      </p:sp>
      <p:sp>
        <p:nvSpPr>
          <p:cNvPr id="6" name="Footer Placeholder 5"/>
          <p:cNvSpPr>
            <a:spLocks noGrp="1"/>
          </p:cNvSpPr>
          <p:nvPr>
            <p:ph type="ftr" sz="quarter" idx="11"/>
          </p:nvPr>
        </p:nvSpPr>
        <p:spPr/>
        <p:txBody>
          <a:bodyPr/>
          <a:lstStyle>
            <a:lvl1pPr>
              <a:defRPr smtClean="0"/>
            </a:lvl1pPr>
          </a:lstStyle>
          <a:p>
            <a:pPr>
              <a:defRPr/>
            </a:pPr>
            <a:r>
              <a:rPr lang="en-US" dirty="0"/>
              <a:t>EVOGH 2008</a:t>
            </a:r>
            <a:endParaRPr lang="en-US" dirty="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914401"/>
            <a:ext cx="4038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14401"/>
            <a:ext cx="4038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Content Placeholder 2"/>
          <p:cNvSpPr>
            <a:spLocks noGrp="1"/>
          </p:cNvSpPr>
          <p:nvPr>
            <p:ph sz="half" idx="10"/>
          </p:nvPr>
        </p:nvSpPr>
        <p:spPr>
          <a:xfrm>
            <a:off x="457200" y="3886200"/>
            <a:ext cx="4038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Content Placeholder 3"/>
          <p:cNvSpPr>
            <a:spLocks noGrp="1"/>
          </p:cNvSpPr>
          <p:nvPr>
            <p:ph sz="half" idx="11"/>
          </p:nvPr>
        </p:nvSpPr>
        <p:spPr>
          <a:xfrm>
            <a:off x="4648200" y="3886200"/>
            <a:ext cx="4038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eg"/><Relationship Id="rId11"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tx1"/>
        </a:solidFill>
        <a:effectLst/>
      </p:bgPr>
    </p:bg>
    <p:spTree>
      <p:nvGrpSpPr>
        <p:cNvPr id="1" name=""/>
        <p:cNvGrpSpPr/>
        <p:nvPr/>
      </p:nvGrpSpPr>
      <p:grpSpPr>
        <a:xfrm>
          <a:off x="0" y="0"/>
          <a:ext cx="0" cy="0"/>
          <a:chOff x="0" y="0"/>
          <a:chExt cx="0" cy="0"/>
        </a:xfrm>
      </p:grpSpPr>
      <p:pic>
        <p:nvPicPr>
          <p:cNvPr id="3074" name="Picture 7" descr="EVO_Master_slide_2008"/>
          <p:cNvPicPr>
            <a:picLocks noChangeAspect="1" noChangeArrowheads="1"/>
          </p:cNvPicPr>
          <p:nvPr/>
        </p:nvPicPr>
        <p:blipFill>
          <a:blip r:embed="rId10"/>
          <a:srcRect/>
          <a:stretch>
            <a:fillRect/>
          </a:stretch>
        </p:blipFill>
        <p:spPr bwMode="auto">
          <a:xfrm>
            <a:off x="0" y="0"/>
            <a:ext cx="9144000" cy="6856413"/>
          </a:xfrm>
          <a:prstGeom prst="rect">
            <a:avLst/>
          </a:prstGeom>
          <a:noFill/>
          <a:ln w="9525">
            <a:noFill/>
            <a:miter lim="800000"/>
            <a:headEnd/>
            <a:tailEnd/>
          </a:ln>
        </p:spPr>
      </p:pic>
      <p:sp>
        <p:nvSpPr>
          <p:cNvPr id="3075" name="Rectangle 2"/>
          <p:cNvSpPr>
            <a:spLocks noGrp="1" noChangeArrowheads="1"/>
          </p:cNvSpPr>
          <p:nvPr>
            <p:ph type="title"/>
          </p:nvPr>
        </p:nvSpPr>
        <p:spPr bwMode="auto">
          <a:xfrm>
            <a:off x="990600" y="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400800"/>
            <a:ext cx="1905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dirty="0"/>
          </a:p>
        </p:txBody>
      </p:sp>
      <p:sp>
        <p:nvSpPr>
          <p:cNvPr id="1029" name="Rectangle 5"/>
          <p:cNvSpPr>
            <a:spLocks noGrp="1" noChangeArrowheads="1"/>
          </p:cNvSpPr>
          <p:nvPr>
            <p:ph type="ftr" sz="quarter" idx="3"/>
          </p:nvPr>
        </p:nvSpPr>
        <p:spPr bwMode="auto">
          <a:xfrm>
            <a:off x="3124200" y="6400800"/>
            <a:ext cx="28956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smtClean="0">
                <a:solidFill>
                  <a:srgbClr val="606060"/>
                </a:solidFill>
              </a:defRPr>
            </a:lvl1pPr>
          </a:lstStyle>
          <a:p>
            <a:pPr>
              <a:defRPr/>
            </a:pPr>
            <a:endParaRPr lang="en-US" dirty="0"/>
          </a:p>
        </p:txBody>
      </p:sp>
      <p:sp>
        <p:nvSpPr>
          <p:cNvPr id="7" name="Rectangle 6"/>
          <p:cNvSpPr/>
          <p:nvPr userDrawn="1"/>
        </p:nvSpPr>
        <p:spPr bwMode="auto">
          <a:xfrm>
            <a:off x="6516216" y="6525343"/>
            <a:ext cx="2627784" cy="331069"/>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solidFill>
                  <a:schemeClr val="tx1"/>
                </a:solidFill>
              </a:ln>
              <a:solidFill>
                <a:schemeClr val="tx1"/>
              </a:solidFill>
              <a:effectLst/>
              <a:latin typeface="Arial" pitchFamily="-65" charset="0"/>
              <a:ea typeface="ＭＳ Ｐゴシック" pitchFamily="-65" charset="-128"/>
              <a:cs typeface="ＭＳ Ｐゴシック" pitchFamily="-65" charset="-128"/>
            </a:endParaRPr>
          </a:p>
        </p:txBody>
      </p:sp>
      <p:pic>
        <p:nvPicPr>
          <p:cNvPr id="8" name="Picture 78"/>
          <p:cNvPicPr>
            <a:picLocks noChangeAspect="1" noChangeArrowheads="1"/>
          </p:cNvPicPr>
          <p:nvPr userDrawn="1"/>
        </p:nvPicPr>
        <p:blipFill>
          <a:blip r:embed="rId11"/>
          <a:srcRect/>
          <a:stretch>
            <a:fillRect/>
          </a:stretch>
        </p:blipFill>
        <p:spPr bwMode="auto">
          <a:xfrm>
            <a:off x="0" y="0"/>
            <a:ext cx="990600" cy="990600"/>
          </a:xfrm>
          <a:prstGeom prst="rect">
            <a:avLst/>
          </a:prstGeom>
          <a:noFill/>
        </p:spPr>
      </p:pic>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5" r:id="rId6"/>
    <p:sldLayoutId id="2147483736" r:id="rId7"/>
    <p:sldLayoutId id="2147483740" r:id="rId8"/>
  </p:sldLayoutIdLst>
  <p:hf sldNum="0" hdr="0" dt="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2pPr>
      <a:lvl3pPr algn="ctr" rtl="0" eaLnBrk="0" fontAlgn="base" hangingPunct="0">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3pPr>
      <a:lvl4pPr algn="ctr" rtl="0" eaLnBrk="0" fontAlgn="base" hangingPunct="0">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4pPr>
      <a:lvl5pPr algn="ctr" rtl="0" eaLnBrk="0" fontAlgn="base" hangingPunct="0">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5pPr>
      <a:lvl6pPr marL="457200" algn="ctr" rtl="0" fontAlgn="base">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6pPr>
      <a:lvl7pPr marL="914400" algn="ctr" rtl="0" fontAlgn="base">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7pPr>
      <a:lvl8pPr marL="1371600" algn="ctr" rtl="0" fontAlgn="base">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8pPr>
      <a:lvl9pPr marL="1828800" algn="ctr" rtl="0" fontAlgn="base">
        <a:spcBef>
          <a:spcPct val="0"/>
        </a:spcBef>
        <a:spcAft>
          <a:spcPct val="0"/>
        </a:spcAft>
        <a:defRPr sz="4400">
          <a:solidFill>
            <a:schemeClr val="bg1"/>
          </a:solidFill>
          <a:latin typeface="Arial" pitchFamily="-65" charset="0"/>
          <a:ea typeface="ＭＳ Ｐゴシック" pitchFamily="-65" charset="-128"/>
          <a:cs typeface="ＭＳ Ｐゴシック" pitchFamily="-65" charset="-128"/>
        </a:defRPr>
      </a:lvl9pPr>
    </p:titleStyle>
    <p:bodyStyle>
      <a:lvl1pPr marL="342900" indent="-342900" algn="l" rtl="0" eaLnBrk="0" fontAlgn="base" hangingPunct="0">
        <a:spcBef>
          <a:spcPct val="20000"/>
        </a:spcBef>
        <a:spcAft>
          <a:spcPct val="0"/>
        </a:spcAft>
        <a:buClr>
          <a:srgbClr val="F3C262"/>
        </a:buClr>
        <a:buChar char="•"/>
        <a:defRPr sz="3200">
          <a:solidFill>
            <a:srgbClr val="F3C262"/>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2"/>
          </a:solidFill>
          <a:latin typeface="+mn-lt"/>
          <a:ea typeface="+mn-ea"/>
        </a:defRPr>
      </a:lvl2pPr>
      <a:lvl3pPr marL="1143000" indent="-228600" algn="l" rtl="0" eaLnBrk="0" fontAlgn="base" hangingPunct="0">
        <a:spcBef>
          <a:spcPct val="20000"/>
        </a:spcBef>
        <a:spcAft>
          <a:spcPct val="0"/>
        </a:spcAft>
        <a:buChar char="•"/>
        <a:defRPr sz="2400">
          <a:solidFill>
            <a:srgbClr val="C19A57"/>
          </a:solidFill>
          <a:latin typeface="+mn-lt"/>
          <a:ea typeface="+mn-ea"/>
        </a:defRPr>
      </a:lvl3pPr>
      <a:lvl4pPr marL="1600200" indent="-228600" algn="l" rtl="0" eaLnBrk="0" fontAlgn="base" hangingPunct="0">
        <a:spcBef>
          <a:spcPct val="20000"/>
        </a:spcBef>
        <a:spcAft>
          <a:spcPct val="0"/>
        </a:spcAft>
        <a:buChar char="–"/>
        <a:defRPr sz="2000">
          <a:solidFill>
            <a:srgbClr val="606060"/>
          </a:solidFill>
          <a:latin typeface="+mn-lt"/>
          <a:ea typeface="+mn-ea"/>
        </a:defRPr>
      </a:lvl4pPr>
      <a:lvl5pPr marL="2057400" indent="-228600" algn="l" rtl="0" eaLnBrk="0" fontAlgn="base" hangingPunct="0">
        <a:spcBef>
          <a:spcPct val="20000"/>
        </a:spcBef>
        <a:spcAft>
          <a:spcPct val="0"/>
        </a:spcAft>
        <a:buChar char="»"/>
        <a:defRPr sz="2000">
          <a:solidFill>
            <a:srgbClr val="AE7A40"/>
          </a:solidFill>
          <a:latin typeface="+mn-lt"/>
          <a:ea typeface="+mn-ea"/>
        </a:defRPr>
      </a:lvl5pPr>
      <a:lvl6pPr marL="2514600" indent="-228600" algn="l" rtl="0" fontAlgn="base">
        <a:spcBef>
          <a:spcPct val="20000"/>
        </a:spcBef>
        <a:spcAft>
          <a:spcPct val="0"/>
        </a:spcAft>
        <a:buChar char="»"/>
        <a:defRPr sz="2000">
          <a:solidFill>
            <a:srgbClr val="AE7A40"/>
          </a:solidFill>
          <a:latin typeface="+mn-lt"/>
          <a:ea typeface="+mn-ea"/>
        </a:defRPr>
      </a:lvl6pPr>
      <a:lvl7pPr marL="2971800" indent="-228600" algn="l" rtl="0" fontAlgn="base">
        <a:spcBef>
          <a:spcPct val="20000"/>
        </a:spcBef>
        <a:spcAft>
          <a:spcPct val="0"/>
        </a:spcAft>
        <a:buChar char="»"/>
        <a:defRPr sz="2000">
          <a:solidFill>
            <a:srgbClr val="AE7A40"/>
          </a:solidFill>
          <a:latin typeface="+mn-lt"/>
          <a:ea typeface="+mn-ea"/>
        </a:defRPr>
      </a:lvl7pPr>
      <a:lvl8pPr marL="3429000" indent="-228600" algn="l" rtl="0" fontAlgn="base">
        <a:spcBef>
          <a:spcPct val="20000"/>
        </a:spcBef>
        <a:spcAft>
          <a:spcPct val="0"/>
        </a:spcAft>
        <a:buChar char="»"/>
        <a:defRPr sz="2000">
          <a:solidFill>
            <a:srgbClr val="AE7A40"/>
          </a:solidFill>
          <a:latin typeface="+mn-lt"/>
          <a:ea typeface="+mn-ea"/>
        </a:defRPr>
      </a:lvl8pPr>
      <a:lvl9pPr marL="3886200" indent="-228600" algn="l" rtl="0" fontAlgn="base">
        <a:spcBef>
          <a:spcPct val="20000"/>
        </a:spcBef>
        <a:spcAft>
          <a:spcPct val="0"/>
        </a:spcAft>
        <a:buChar char="»"/>
        <a:defRPr sz="2000">
          <a:solidFill>
            <a:srgbClr val="AE7A4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8.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events.internet2.edu/2012/spring-mm"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7.xml"/><Relationship Id="rId4" Type="http://schemas.microsoft.com/office/2007/relationships/media" Target="../media/media1.mov"/><Relationship Id="rId5" Type="http://schemas.openxmlformats.org/officeDocument/2006/relationships/image" Target="../media/image22.png"/><Relationship Id="rId1" Type="http://schemas.openxmlformats.org/officeDocument/2006/relationships/video" Target="../media/media1.mov"/><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tiff"/><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4.jpeg"/></Relationships>
</file>

<file path=ppt/slides/_rels/slide36.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jpeg"/><Relationship Id="rId6" Type="http://schemas.openxmlformats.org/officeDocument/2006/relationships/image" Target="../media/image31.jpeg"/><Relationship Id="rId7"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37.xml.rels><?xml version="1.0" encoding="UTF-8" standalone="yes"?>
<Relationships xmlns="http://schemas.openxmlformats.org/package/2006/relationships"><Relationship Id="rId9" Type="http://schemas.openxmlformats.org/officeDocument/2006/relationships/image" Target="../media/image39.png"/><Relationship Id="rId20" Type="http://schemas.openxmlformats.org/officeDocument/2006/relationships/image" Target="../media/image50.jpeg"/><Relationship Id="rId21" Type="http://schemas.openxmlformats.org/officeDocument/2006/relationships/image" Target="../media/image51.jpeg"/><Relationship Id="rId22" Type="http://schemas.openxmlformats.org/officeDocument/2006/relationships/image" Target="../media/image52.jpeg"/><Relationship Id="rId23" Type="http://schemas.openxmlformats.org/officeDocument/2006/relationships/image" Target="../media/image53.jpeg"/><Relationship Id="rId24" Type="http://schemas.openxmlformats.org/officeDocument/2006/relationships/image" Target="../media/image54.jpeg"/><Relationship Id="rId25" Type="http://schemas.openxmlformats.org/officeDocument/2006/relationships/image" Target="../media/image55.jpeg"/><Relationship Id="rId26" Type="http://schemas.openxmlformats.org/officeDocument/2006/relationships/image" Target="../media/image56.jpeg"/><Relationship Id="rId27" Type="http://schemas.openxmlformats.org/officeDocument/2006/relationships/image" Target="../media/image57.png"/><Relationship Id="rId28" Type="http://schemas.openxmlformats.org/officeDocument/2006/relationships/image" Target="../media/image58.jpeg"/><Relationship Id="rId29" Type="http://schemas.openxmlformats.org/officeDocument/2006/relationships/image" Target="../media/image59.png"/><Relationship Id="rId10" Type="http://schemas.openxmlformats.org/officeDocument/2006/relationships/image" Target="../media/image40.jpeg"/><Relationship Id="rId11" Type="http://schemas.openxmlformats.org/officeDocument/2006/relationships/image" Target="../media/image41.jpeg"/><Relationship Id="rId12" Type="http://schemas.openxmlformats.org/officeDocument/2006/relationships/image" Target="../media/image42.jpeg"/><Relationship Id="rId13" Type="http://schemas.openxmlformats.org/officeDocument/2006/relationships/image" Target="../media/image43.png"/><Relationship Id="rId14" Type="http://schemas.openxmlformats.org/officeDocument/2006/relationships/image" Target="../media/image44.png"/><Relationship Id="rId15" Type="http://schemas.openxmlformats.org/officeDocument/2006/relationships/image" Target="../media/image45.jpeg"/><Relationship Id="rId16" Type="http://schemas.openxmlformats.org/officeDocument/2006/relationships/image" Target="../media/image46.jpeg"/><Relationship Id="rId17" Type="http://schemas.openxmlformats.org/officeDocument/2006/relationships/image" Target="../media/image47.png"/><Relationship Id="rId18" Type="http://schemas.openxmlformats.org/officeDocument/2006/relationships/image" Target="../media/image48.jpeg"/><Relationship Id="rId19"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3.png"/><Relationship Id="rId4" Type="http://schemas.openxmlformats.org/officeDocument/2006/relationships/image" Target="../media/image34.jpe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jpeg"/><Relationship Id="rId8" Type="http://schemas.openxmlformats.org/officeDocument/2006/relationships/image" Target="../media/image38.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 Id="rId3" Type="http://schemas.openxmlformats.org/officeDocument/2006/relationships/image" Target="../media/image6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2.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bwMode="auto">
          <a:xfrm>
            <a:off x="323850" y="2543175"/>
            <a:ext cx="8683625" cy="17494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bg1"/>
                </a:solidFill>
                <a:effectLst/>
                <a:uLnTx/>
                <a:uFillTx/>
                <a:latin typeface="+mj-lt"/>
                <a:ea typeface="+mj-ea"/>
                <a:cs typeface="+mj-cs"/>
              </a:rPr>
              <a:t>VC in HEP</a:t>
            </a:r>
            <a:br>
              <a:rPr kumimoji="0" lang="en-US" sz="4400" b="0" i="0" u="none" strike="noStrike" kern="0" cap="none" spc="0" normalizeH="0" baseline="0" noProof="0" dirty="0" smtClean="0">
                <a:ln>
                  <a:noFill/>
                </a:ln>
                <a:solidFill>
                  <a:schemeClr val="bg1"/>
                </a:solidFill>
                <a:effectLst/>
                <a:uLnTx/>
                <a:uFillTx/>
                <a:latin typeface="+mj-lt"/>
                <a:ea typeface="+mj-ea"/>
                <a:cs typeface="+mj-cs"/>
              </a:rPr>
            </a:br>
            <a:r>
              <a:rPr kumimoji="0" lang="en-US" sz="4400" b="0" i="0" u="none" strike="noStrike" kern="0" cap="none" spc="0" normalizeH="0" baseline="0" noProof="0" dirty="0" smtClean="0">
                <a:ln>
                  <a:noFill/>
                </a:ln>
                <a:solidFill>
                  <a:schemeClr val="bg1"/>
                </a:solidFill>
                <a:effectLst/>
                <a:uLnTx/>
                <a:uFillTx/>
                <a:latin typeface="+mj-lt"/>
                <a:ea typeface="+mj-ea"/>
                <a:cs typeface="+mj-cs"/>
              </a:rPr>
              <a:t>Status and Perspectives</a:t>
            </a:r>
            <a:endParaRPr kumimoji="0" lang="en-US" sz="4400" b="1" i="0" u="none" strike="noStrike" kern="0" cap="none" spc="0" normalizeH="0" baseline="0" noProof="0" dirty="0" smtClean="0">
              <a:ln>
                <a:noFill/>
              </a:ln>
              <a:solidFill>
                <a:schemeClr val="bg1"/>
              </a:solidFill>
              <a:effectLst/>
              <a:uLnTx/>
              <a:uFillTx/>
              <a:latin typeface="+mj-lt"/>
              <a:ea typeface="+mj-ea"/>
              <a:cs typeface="+mj-cs"/>
            </a:endParaRPr>
          </a:p>
        </p:txBody>
      </p:sp>
      <p:sp>
        <p:nvSpPr>
          <p:cNvPr id="7" name="Rectangle 3"/>
          <p:cNvSpPr txBox="1">
            <a:spLocks noChangeArrowheads="1"/>
          </p:cNvSpPr>
          <p:nvPr/>
        </p:nvSpPr>
        <p:spPr bwMode="auto">
          <a:xfrm>
            <a:off x="323850" y="5301208"/>
            <a:ext cx="381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ct val="0"/>
              </a:spcAft>
              <a:buClr>
                <a:srgbClr val="F3C262"/>
              </a:buClr>
              <a:buSzTx/>
              <a:buFontTx/>
              <a:buNone/>
              <a:tabLst/>
              <a:defRPr/>
            </a:pPr>
            <a:r>
              <a:rPr kumimoji="0" lang="en-US" sz="2400" b="0" i="0" u="none" strike="noStrike" kern="0" cap="none" spc="0" normalizeH="0" baseline="0" noProof="0" dirty="0" smtClean="0">
                <a:ln>
                  <a:noFill/>
                </a:ln>
                <a:solidFill>
                  <a:schemeClr val="bg1"/>
                </a:solidFill>
                <a:effectLst/>
                <a:uLnTx/>
                <a:uFillTx/>
                <a:latin typeface="+mn-lt"/>
                <a:ea typeface="+mn-ea"/>
                <a:cs typeface="+mn-cs"/>
              </a:rPr>
              <a:t>Philippe Galvez, Caltech</a:t>
            </a:r>
            <a:endParaRPr kumimoji="0" lang="en-US" sz="3200" b="0" i="0" u="none" strike="noStrike" kern="0" cap="none" spc="0" normalizeH="0" baseline="0" noProof="0" dirty="0" smtClean="0">
              <a:ln>
                <a:noFill/>
              </a:ln>
              <a:solidFill>
                <a:srgbClr val="F3C262"/>
              </a:solidFill>
              <a:effectLst/>
              <a:uLnTx/>
              <a:uFillTx/>
              <a:latin typeface="+mn-lt"/>
              <a:ea typeface="+mn-ea"/>
              <a:cs typeface="+mn-cs"/>
            </a:endParaRPr>
          </a:p>
        </p:txBody>
      </p:sp>
      <p:sp>
        <p:nvSpPr>
          <p:cNvPr id="8" name="Footer Placeholder 4"/>
          <p:cNvSpPr>
            <a:spLocks noGrp="1"/>
          </p:cNvSpPr>
          <p:nvPr>
            <p:ph type="ftr" sz="quarter" idx="11"/>
          </p:nvPr>
        </p:nvSpPr>
        <p:spPr>
          <a:xfrm>
            <a:off x="6011863" y="6400800"/>
            <a:ext cx="2895600" cy="304800"/>
          </a:xfrm>
          <a:noFill/>
        </p:spPr>
        <p:txBody>
          <a:bodyPr/>
          <a:lstStyle/>
          <a:p>
            <a:r>
              <a:rPr lang="en-US" b="1" dirty="0" smtClean="0">
                <a:solidFill>
                  <a:srgbClr val="606060"/>
                </a:solidFill>
              </a:rPr>
              <a:t>CHEP2012, New-York 05/23/12</a:t>
            </a:r>
            <a:endParaRPr lang="en-US" b="1" dirty="0"/>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a:xfrm>
            <a:off x="358928"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noProof="0" dirty="0" smtClean="0">
                <a:solidFill>
                  <a:schemeClr val="bg1">
                    <a:lumMod val="95000"/>
                  </a:schemeClr>
                </a:solidFill>
                <a:latin typeface="+mj-lt"/>
                <a:ea typeface="+mj-ea"/>
                <a:cs typeface="+mj-cs"/>
              </a:rPr>
              <a:t>Current VC Service used by HEP</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3" name="TextBox 2"/>
          <p:cNvSpPr txBox="1"/>
          <p:nvPr/>
        </p:nvSpPr>
        <p:spPr>
          <a:xfrm>
            <a:off x="534838" y="764704"/>
            <a:ext cx="8020077" cy="6494085"/>
          </a:xfrm>
          <a:prstGeom prst="rect">
            <a:avLst/>
          </a:prstGeom>
          <a:noFill/>
        </p:spPr>
        <p:txBody>
          <a:bodyPr wrap="square" rtlCol="0">
            <a:spAutoFit/>
          </a:bodyPr>
          <a:lstStyle/>
          <a:p>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a:t>
            </a:r>
            <a:r>
              <a:rPr lang="en-US" b="1" dirty="0" smtClean="0">
                <a:solidFill>
                  <a:srgbClr val="F3C262"/>
                </a:solidFill>
              </a:rPr>
              <a:t>EVO</a:t>
            </a:r>
            <a:r>
              <a:rPr lang="en-US" b="1" dirty="0" smtClean="0">
                <a:solidFill>
                  <a:schemeClr val="bg1">
                    <a:lumMod val="95000"/>
                  </a:schemeClr>
                </a:solidFill>
              </a:rPr>
              <a:t> (Enabling Virtual Organization) released in 2007 and </a:t>
            </a:r>
            <a:r>
              <a:rPr lang="en-US" b="1" dirty="0" smtClean="0">
                <a:solidFill>
                  <a:srgbClr val="F3C262"/>
                </a:solidFill>
              </a:rPr>
              <a:t>operated by Caltech </a:t>
            </a:r>
            <a:r>
              <a:rPr lang="en-US" b="1" dirty="0" smtClean="0">
                <a:solidFill>
                  <a:schemeClr val="bg1">
                    <a:lumMod val="95000"/>
                  </a:schemeClr>
                </a:solidFill>
              </a:rPr>
              <a:t>and used by:</a:t>
            </a:r>
            <a:endParaRPr lang="en-US" dirty="0" smtClean="0">
              <a:solidFill>
                <a:schemeClr val="bg1">
                  <a:lumMod val="95000"/>
                </a:schemeClr>
              </a:solidFill>
            </a:endParaRPr>
          </a:p>
          <a:p>
            <a:r>
              <a:rPr lang="en-US" dirty="0" smtClean="0">
                <a:solidFill>
                  <a:schemeClr val="bg1">
                    <a:lumMod val="95000"/>
                  </a:schemeClr>
                </a:solidFill>
              </a:rPr>
              <a:t>               </a:t>
            </a:r>
          </a:p>
          <a:p>
            <a:r>
              <a:rPr lang="en-US" sz="2000" i="1" dirty="0" smtClean="0">
                <a:solidFill>
                  <a:schemeClr val="bg1">
                    <a:lumMod val="95000"/>
                  </a:schemeClr>
                </a:solidFill>
              </a:rPr>
              <a:t>CMS, ATLAS, ALICE, LHCb, PHENIX, LIGO, STAR, Belle, CTA, D0, Double Chooz, EMI, HAWC, HERMES, IceCube, LBNE, LUX, Pierre Auger Observatory, SXS, T2K, ALPHA, Angra, APAG, APS, Astro-H, ATRAP, BABAR, Belle II, BESIII, CALICE, CBM, CDF, CEES, CI-TRAIN, CLEO, CTEQ, Daya Bay, DESY, CERN, COMBINE, COMET, CQUeST, CSIRO, CTA, EGI, EIC, ETSF, FERMI, FOPI, GlueX, GridPP, H1, HAWC, HADES, HESS, ILC, ISU, JCAP, JEM-EUSO, KAREN, KEK, KATRIN, LBNE, LMI-EFRC, LSST Camera, LTER Network, LUX, MAGIC, MINERvA, MPP Munich, NA49, NA61, NIMBios, NINJA, NOVA, Panda, PHENIX, Phyloseminar, PIENU, POLAR, SuperB, SuperCDMS, SXS Collaboration, SuperNEMO, Terascale, WLCG, XENON, XFEL, XDEDE, ZEUS…..</a:t>
            </a:r>
          </a:p>
          <a:p>
            <a:endParaRPr lang="en-US" sz="2000" i="1" dirty="0" smtClean="0">
              <a:solidFill>
                <a:schemeClr val="bg1">
                  <a:lumMod val="95000"/>
                </a:schemeClr>
              </a:solidFill>
            </a:endParaRPr>
          </a:p>
          <a:p>
            <a:r>
              <a:rPr lang="en-US" sz="1800" dirty="0" smtClean="0">
                <a:solidFill>
                  <a:schemeClr val="bg1">
                    <a:lumMod val="95000"/>
                  </a:schemeClr>
                </a:solidFill>
              </a:rPr>
              <a:t>See next slides for more details</a:t>
            </a:r>
            <a:endParaRPr lang="en-US" sz="1800" i="1" dirty="0" smtClean="0">
              <a:solidFill>
                <a:schemeClr val="bg1">
                  <a:lumMod val="95000"/>
                </a:schemeClr>
              </a:solidFill>
            </a:endParaRPr>
          </a:p>
          <a:p>
            <a:endParaRPr lang="en-US" sz="2000" i="1" dirty="0" smtClean="0">
              <a:solidFill>
                <a:schemeClr val="bg1">
                  <a:lumMod val="95000"/>
                </a:schemeClr>
              </a:solidFill>
            </a:endParaRPr>
          </a:p>
          <a:p>
            <a:endParaRPr lang="en-US" sz="2000" i="1" dirty="0" smtClean="0">
              <a:solidFill>
                <a:schemeClr val="bg1">
                  <a:lumMod val="95000"/>
                </a:schemeClr>
              </a:solidFill>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 name="Picture 22" descr="vidyo4.png"/>
          <p:cNvPicPr>
            <a:picLocks noChangeAspect="1"/>
          </p:cNvPicPr>
          <p:nvPr/>
        </p:nvPicPr>
        <p:blipFill>
          <a:blip r:embed="rId2"/>
          <a:stretch>
            <a:fillRect/>
          </a:stretch>
        </p:blipFill>
        <p:spPr>
          <a:xfrm>
            <a:off x="4757225" y="1124743"/>
            <a:ext cx="4167703" cy="2565151"/>
          </a:xfrm>
          <a:prstGeom prst="rect">
            <a:avLst/>
          </a:prstGeom>
        </p:spPr>
      </p:pic>
      <p:pic>
        <p:nvPicPr>
          <p:cNvPr id="11" name="Picture 10" descr="EsnetApril12.png"/>
          <p:cNvPicPr>
            <a:picLocks noChangeAspect="1"/>
          </p:cNvPicPr>
          <p:nvPr/>
        </p:nvPicPr>
        <p:blipFill>
          <a:blip r:embed="rId3"/>
          <a:stretch>
            <a:fillRect/>
          </a:stretch>
        </p:blipFill>
        <p:spPr>
          <a:xfrm>
            <a:off x="490155" y="1124743"/>
            <a:ext cx="4225861" cy="2565151"/>
          </a:xfrm>
          <a:prstGeom prst="rect">
            <a:avLst/>
          </a:prstGeom>
        </p:spPr>
      </p:pic>
      <p:sp>
        <p:nvSpPr>
          <p:cNvPr id="6" name="Title 1"/>
          <p:cNvSpPr txBox="1">
            <a:spLocks/>
          </p:cNvSpPr>
          <p:nvPr/>
        </p:nvSpPr>
        <p:spPr>
          <a:xfrm>
            <a:off x="667582" y="125760"/>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dirty="0" smtClean="0">
                <a:solidFill>
                  <a:schemeClr val="bg1"/>
                </a:solidFill>
                <a:latin typeface="+mj-lt"/>
                <a:ea typeface="+mj-ea"/>
                <a:cs typeface="+mj-cs"/>
              </a:rPr>
              <a:t>Current </a:t>
            </a:r>
            <a:r>
              <a:rPr lang="en-US" sz="3600" noProof="0" dirty="0" smtClean="0">
                <a:solidFill>
                  <a:schemeClr val="bg1"/>
                </a:solidFill>
                <a:latin typeface="+mj-lt"/>
                <a:ea typeface="+mj-ea"/>
                <a:cs typeface="+mj-cs"/>
              </a:rPr>
              <a:t>VC Service </a:t>
            </a:r>
            <a:r>
              <a:rPr lang="en-US" sz="3600" dirty="0" smtClean="0">
                <a:solidFill>
                  <a:schemeClr val="bg1"/>
                </a:solidFill>
                <a:latin typeface="+mj-lt"/>
                <a:ea typeface="+mj-ea"/>
                <a:cs typeface="+mj-cs"/>
              </a:rPr>
              <a:t>used</a:t>
            </a:r>
            <a:r>
              <a:rPr lang="en-US" sz="3600" noProof="0" dirty="0" smtClean="0">
                <a:solidFill>
                  <a:schemeClr val="bg1"/>
                </a:solidFill>
                <a:latin typeface="+mj-lt"/>
                <a:ea typeface="+mj-ea"/>
                <a:cs typeface="+mj-cs"/>
              </a:rPr>
              <a:t> HEP</a:t>
            </a:r>
            <a:r>
              <a:rPr kumimoji="0" lang="en-US" sz="1400" i="0" u="none" strike="noStrike" kern="1200" cap="none" spc="0" normalizeH="0" baseline="0" noProof="0" dirty="0" smtClean="0">
                <a:ln>
                  <a:noFill/>
                </a:ln>
                <a:solidFill>
                  <a:schemeClr val="tx1"/>
                </a:solidFill>
                <a:effectLst/>
                <a:uLnTx/>
                <a:uFillTx/>
                <a:latin typeface="+mj-lt"/>
                <a:ea typeface="+mj-ea"/>
                <a:cs typeface="+mj-cs"/>
              </a:rPr>
              <a:t/>
            </a:r>
            <a:br>
              <a:rPr kumimoji="0" lang="en-US" sz="1400" i="0" u="none" strike="noStrike" kern="1200" cap="none" spc="0" normalizeH="0" baseline="0" noProof="0" dirty="0" smtClean="0">
                <a:ln>
                  <a:noFill/>
                </a:ln>
                <a:solidFill>
                  <a:schemeClr val="tx1"/>
                </a:solidFill>
                <a:effectLst/>
                <a:uLnTx/>
                <a:uFillTx/>
                <a:latin typeface="+mj-lt"/>
                <a:ea typeface="+mj-ea"/>
                <a:cs typeface="+mj-cs"/>
              </a:rPr>
            </a:br>
            <a:endParaRPr kumimoji="0" lang="en-US" sz="3600" i="0" u="none" strike="noStrike" kern="1200" cap="none" spc="0" normalizeH="0" baseline="0" noProof="0" dirty="0">
              <a:ln>
                <a:noFill/>
              </a:ln>
              <a:solidFill>
                <a:schemeClr val="tx2">
                  <a:lumMod val="60000"/>
                  <a:lumOff val="40000"/>
                </a:schemeClr>
              </a:solidFill>
              <a:effectLst/>
              <a:uLnTx/>
              <a:uFillTx/>
              <a:latin typeface="+mj-lt"/>
              <a:ea typeface="+mj-ea"/>
              <a:cs typeface="+mj-cs"/>
            </a:endParaRPr>
          </a:p>
        </p:txBody>
      </p:sp>
      <p:pic>
        <p:nvPicPr>
          <p:cNvPr id="12" name="Picture 11" descr="2012.05.15.png"/>
          <p:cNvPicPr>
            <a:picLocks noChangeAspect="1"/>
          </p:cNvPicPr>
          <p:nvPr/>
        </p:nvPicPr>
        <p:blipFill>
          <a:blip r:embed="rId4"/>
          <a:stretch>
            <a:fillRect/>
          </a:stretch>
        </p:blipFill>
        <p:spPr>
          <a:xfrm>
            <a:off x="490155" y="3845429"/>
            <a:ext cx="8434773" cy="2599138"/>
          </a:xfrm>
          <a:prstGeom prst="rect">
            <a:avLst/>
          </a:prstGeom>
        </p:spPr>
      </p:pic>
      <p:sp>
        <p:nvSpPr>
          <p:cNvPr id="75778" name="AutoShape 2" descr="Description: Chart_3"/>
          <p:cNvSpPr>
            <a:spLocks noChangeAspect="1" noChangeArrowheads="1"/>
          </p:cNvSpPr>
          <p:nvPr/>
        </p:nvSpPr>
        <p:spPr bwMode="auto">
          <a:xfrm>
            <a:off x="155575" y="-2605088"/>
            <a:ext cx="12934950" cy="54292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7" name="TextBox 16"/>
          <p:cNvSpPr txBox="1"/>
          <p:nvPr/>
        </p:nvSpPr>
        <p:spPr>
          <a:xfrm>
            <a:off x="1166360" y="1268760"/>
            <a:ext cx="3045600" cy="615553"/>
          </a:xfrm>
          <a:prstGeom prst="rect">
            <a:avLst/>
          </a:prstGeom>
          <a:solidFill>
            <a:srgbClr val="FFFF99">
              <a:alpha val="30196"/>
            </a:srgbClr>
          </a:solidFill>
        </p:spPr>
        <p:txBody>
          <a:bodyPr wrap="square" rtlCol="0">
            <a:spAutoFit/>
          </a:bodyPr>
          <a:lstStyle/>
          <a:p>
            <a:r>
              <a:rPr lang="en-US" sz="1800" b="1" dirty="0" smtClean="0"/>
              <a:t>ECS/Esnet: </a:t>
            </a:r>
            <a:r>
              <a:rPr lang="en-US" sz="1600" b="1" dirty="0" smtClean="0"/>
              <a:t>Peak average at 40 concurrent connections</a:t>
            </a:r>
            <a:endParaRPr lang="en-US" sz="1800" b="1" dirty="0"/>
          </a:p>
        </p:txBody>
      </p:sp>
      <p:sp>
        <p:nvSpPr>
          <p:cNvPr id="18" name="TextBox 17"/>
          <p:cNvSpPr txBox="1"/>
          <p:nvPr/>
        </p:nvSpPr>
        <p:spPr>
          <a:xfrm>
            <a:off x="5148064" y="1775103"/>
            <a:ext cx="3384376" cy="615553"/>
          </a:xfrm>
          <a:prstGeom prst="rect">
            <a:avLst/>
          </a:prstGeom>
          <a:solidFill>
            <a:srgbClr val="FFFF99">
              <a:alpha val="30196"/>
            </a:srgbClr>
          </a:solidFill>
        </p:spPr>
        <p:txBody>
          <a:bodyPr wrap="square" rtlCol="0">
            <a:spAutoFit/>
          </a:bodyPr>
          <a:lstStyle/>
          <a:p>
            <a:r>
              <a:rPr lang="en-US" sz="1800" b="1" dirty="0" smtClean="0"/>
              <a:t>Vidyo/CERN: </a:t>
            </a:r>
            <a:r>
              <a:rPr lang="en-US" sz="1600" b="1" dirty="0" smtClean="0"/>
              <a:t>Peak average at 40 concurrent connections </a:t>
            </a:r>
            <a:endParaRPr lang="en-US" sz="2000" b="1" dirty="0"/>
          </a:p>
        </p:txBody>
      </p:sp>
      <p:pic>
        <p:nvPicPr>
          <p:cNvPr id="10" name="Picture 9" descr="EVO_May1.png"/>
          <p:cNvPicPr>
            <a:picLocks noChangeAspect="1"/>
          </p:cNvPicPr>
          <p:nvPr/>
        </p:nvPicPr>
        <p:blipFill>
          <a:blip r:embed="rId5"/>
          <a:stretch>
            <a:fillRect/>
          </a:stretch>
        </p:blipFill>
        <p:spPr>
          <a:xfrm>
            <a:off x="490155" y="3845429"/>
            <a:ext cx="8484891" cy="2823930"/>
          </a:xfrm>
          <a:prstGeom prst="rect">
            <a:avLst/>
          </a:prstGeom>
        </p:spPr>
      </p:pic>
      <p:sp>
        <p:nvSpPr>
          <p:cNvPr id="19" name="TextBox 18"/>
          <p:cNvSpPr txBox="1"/>
          <p:nvPr/>
        </p:nvSpPr>
        <p:spPr>
          <a:xfrm>
            <a:off x="971600" y="4941168"/>
            <a:ext cx="3067000" cy="615553"/>
          </a:xfrm>
          <a:prstGeom prst="rect">
            <a:avLst/>
          </a:prstGeom>
          <a:solidFill>
            <a:srgbClr val="FFFF99">
              <a:alpha val="30196"/>
            </a:srgbClr>
          </a:solidFill>
        </p:spPr>
        <p:txBody>
          <a:bodyPr wrap="square" rtlCol="0">
            <a:spAutoFit/>
          </a:bodyPr>
          <a:lstStyle/>
          <a:p>
            <a:r>
              <a:rPr lang="en-US" sz="1800" b="1" dirty="0" smtClean="0"/>
              <a:t>EVO: </a:t>
            </a:r>
            <a:r>
              <a:rPr lang="en-US" sz="1600" b="1" dirty="0" smtClean="0"/>
              <a:t>Peak average at  1,000 </a:t>
            </a:r>
            <a:r>
              <a:rPr lang="en-US" sz="1600" b="1" dirty="0" smtClean="0"/>
              <a:t>concurrent connections </a:t>
            </a:r>
            <a:endParaRPr lang="en-US" sz="2000" b="1" dirty="0"/>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EVO LHC Usage</a:t>
            </a:r>
          </a:p>
        </p:txBody>
      </p:sp>
      <p:pic>
        <p:nvPicPr>
          <p:cNvPr id="7" name="Picture 6" descr="LHC_sites.png"/>
          <p:cNvPicPr>
            <a:picLocks noChangeAspect="1"/>
          </p:cNvPicPr>
          <p:nvPr/>
        </p:nvPicPr>
        <p:blipFill>
          <a:blip r:embed="rId2"/>
          <a:stretch>
            <a:fillRect/>
          </a:stretch>
        </p:blipFill>
        <p:spPr>
          <a:xfrm>
            <a:off x="4716016" y="762000"/>
            <a:ext cx="4172271" cy="2835797"/>
          </a:xfrm>
          <a:prstGeom prst="rect">
            <a:avLst/>
          </a:prstGeom>
        </p:spPr>
      </p:pic>
      <p:pic>
        <p:nvPicPr>
          <p:cNvPr id="9" name="Picture 8" descr="LHC-meetings-2008.png"/>
          <p:cNvPicPr>
            <a:picLocks noChangeAspect="1"/>
          </p:cNvPicPr>
          <p:nvPr/>
        </p:nvPicPr>
        <p:blipFill>
          <a:blip r:embed="rId3"/>
          <a:stretch>
            <a:fillRect/>
          </a:stretch>
        </p:blipFill>
        <p:spPr>
          <a:xfrm>
            <a:off x="457200" y="3781113"/>
            <a:ext cx="4176464" cy="3076887"/>
          </a:xfrm>
          <a:prstGeom prst="rect">
            <a:avLst/>
          </a:prstGeom>
        </p:spPr>
      </p:pic>
      <p:pic>
        <p:nvPicPr>
          <p:cNvPr id="11" name="Picture 10" descr="LHC_meetings.png"/>
          <p:cNvPicPr>
            <a:picLocks noChangeAspect="1"/>
          </p:cNvPicPr>
          <p:nvPr/>
        </p:nvPicPr>
        <p:blipFill>
          <a:blip r:embed="rId4"/>
          <a:stretch>
            <a:fillRect/>
          </a:stretch>
        </p:blipFill>
        <p:spPr>
          <a:xfrm>
            <a:off x="457200" y="762000"/>
            <a:ext cx="4176464" cy="2835797"/>
          </a:xfrm>
          <a:prstGeom prst="rect">
            <a:avLst/>
          </a:prstGeom>
        </p:spPr>
      </p:pic>
      <p:pic>
        <p:nvPicPr>
          <p:cNvPr id="13" name="Picture 12" descr="LHC-sites-2008.png"/>
          <p:cNvPicPr>
            <a:picLocks noChangeAspect="1"/>
          </p:cNvPicPr>
          <p:nvPr/>
        </p:nvPicPr>
        <p:blipFill>
          <a:blip r:embed="rId5"/>
          <a:stretch>
            <a:fillRect/>
          </a:stretch>
        </p:blipFill>
        <p:spPr>
          <a:xfrm>
            <a:off x="4633664" y="3781112"/>
            <a:ext cx="4398357" cy="307688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question.jpg"/>
          <p:cNvPicPr>
            <a:picLocks noChangeAspect="1"/>
          </p:cNvPicPr>
          <p:nvPr/>
        </p:nvPicPr>
        <p:blipFill>
          <a:blip r:embed="rId2"/>
          <a:stretch>
            <a:fillRect/>
          </a:stretch>
        </p:blipFill>
        <p:spPr>
          <a:xfrm>
            <a:off x="827584" y="4781651"/>
            <a:ext cx="1472787" cy="1467878"/>
          </a:xfrm>
          <a:prstGeom prst="rect">
            <a:avLst/>
          </a:prstGeom>
        </p:spPr>
      </p:pic>
      <p:sp>
        <p:nvSpPr>
          <p:cNvPr id="6" name="Title 1"/>
          <p:cNvSpPr txBox="1">
            <a:spLocks/>
          </p:cNvSpPr>
          <p:nvPr/>
        </p:nvSpPr>
        <p:spPr>
          <a:xfrm>
            <a:off x="358928"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dirty="0" smtClean="0">
                <a:solidFill>
                  <a:schemeClr val="bg1">
                    <a:lumMod val="95000"/>
                  </a:schemeClr>
                </a:solidFill>
                <a:latin typeface="+mj-lt"/>
                <a:ea typeface="+mj-ea"/>
                <a:cs typeface="+mj-cs"/>
              </a:rPr>
              <a:t>EVO </a:t>
            </a:r>
            <a:r>
              <a:rPr lang="en-US" sz="3600" noProof="0" dirty="0" smtClean="0">
                <a:solidFill>
                  <a:schemeClr val="bg1">
                    <a:lumMod val="95000"/>
                  </a:schemeClr>
                </a:solidFill>
                <a:latin typeface="+mj-lt"/>
                <a:ea typeface="+mj-ea"/>
                <a:cs typeface="+mj-cs"/>
              </a:rPr>
              <a:t>VC Service in HEP</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3" name="TextBox 2"/>
          <p:cNvSpPr txBox="1"/>
          <p:nvPr/>
        </p:nvSpPr>
        <p:spPr>
          <a:xfrm>
            <a:off x="683568" y="1016704"/>
            <a:ext cx="8258864" cy="3724096"/>
          </a:xfrm>
          <a:prstGeom prst="rect">
            <a:avLst/>
          </a:prstGeom>
          <a:noFill/>
        </p:spPr>
        <p:txBody>
          <a:bodyPr wrap="square" rtlCol="0">
            <a:spAutoFit/>
          </a:bodyPr>
          <a:lstStyle/>
          <a:p>
            <a:r>
              <a:rPr lang="en-US" dirty="0" smtClean="0">
                <a:solidFill>
                  <a:schemeClr val="bg1">
                    <a:lumMod val="95000"/>
                  </a:schemeClr>
                </a:solidFill>
              </a:rPr>
              <a:t> EVO usage for the month of </a:t>
            </a:r>
            <a:r>
              <a:rPr lang="en-US" dirty="0" smtClean="0">
                <a:solidFill>
                  <a:srgbClr val="F3C262"/>
                </a:solidFill>
              </a:rPr>
              <a:t>April 2012 </a:t>
            </a:r>
          </a:p>
          <a:p>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a:t>
            </a:r>
            <a:r>
              <a:rPr lang="en-US" dirty="0" smtClean="0">
                <a:solidFill>
                  <a:srgbClr val="F3C262"/>
                </a:solidFill>
              </a:rPr>
              <a:t>9,400 meetings </a:t>
            </a:r>
          </a:p>
          <a:p>
            <a:pPr>
              <a:buFont typeface="Arial" pitchFamily="34" charset="0"/>
              <a:buChar char="•"/>
            </a:pPr>
            <a:r>
              <a:rPr lang="en-US" dirty="0" smtClean="0">
                <a:solidFill>
                  <a:schemeClr val="bg1">
                    <a:lumMod val="95000"/>
                  </a:schemeClr>
                </a:solidFill>
              </a:rPr>
              <a:t> </a:t>
            </a:r>
            <a:r>
              <a:rPr lang="en-US" dirty="0" smtClean="0">
                <a:solidFill>
                  <a:srgbClr val="F3C262"/>
                </a:solidFill>
              </a:rPr>
              <a:t>4,317 phone </a:t>
            </a:r>
            <a:r>
              <a:rPr lang="en-US" dirty="0" smtClean="0">
                <a:solidFill>
                  <a:schemeClr val="bg1">
                    <a:lumMod val="95000"/>
                  </a:schemeClr>
                </a:solidFill>
              </a:rPr>
              <a:t>calls total 170 days  (</a:t>
            </a:r>
            <a:r>
              <a:rPr lang="en-US" dirty="0" smtClean="0">
                <a:solidFill>
                  <a:srgbClr val="F3C262"/>
                </a:solidFill>
              </a:rPr>
              <a:t>4,080 hours</a:t>
            </a:r>
            <a:r>
              <a:rPr lang="en-US" dirty="0" smtClean="0">
                <a:solidFill>
                  <a:schemeClr val="bg1">
                    <a:lumMod val="95000"/>
                  </a:schemeClr>
                </a:solidFill>
              </a:rPr>
              <a:t>)</a:t>
            </a:r>
          </a:p>
          <a:p>
            <a:pPr>
              <a:buFont typeface="Arial" pitchFamily="34" charset="0"/>
              <a:buChar char="•"/>
            </a:pPr>
            <a:r>
              <a:rPr lang="en-US" dirty="0" smtClean="0">
                <a:solidFill>
                  <a:schemeClr val="bg1">
                    <a:lumMod val="95000"/>
                  </a:schemeClr>
                </a:solidFill>
              </a:rPr>
              <a:t> </a:t>
            </a:r>
            <a:r>
              <a:rPr lang="en-US" dirty="0" smtClean="0">
                <a:solidFill>
                  <a:srgbClr val="F3C262"/>
                </a:solidFill>
              </a:rPr>
              <a:t>12,780 participants </a:t>
            </a:r>
            <a:r>
              <a:rPr lang="en-US" dirty="0" smtClean="0">
                <a:solidFill>
                  <a:schemeClr val="bg1">
                    <a:lumMod val="95000"/>
                  </a:schemeClr>
                </a:solidFill>
              </a:rPr>
              <a:t>to meetings total 3,146 days (</a:t>
            </a:r>
            <a:r>
              <a:rPr lang="en-US" dirty="0" smtClean="0">
                <a:solidFill>
                  <a:srgbClr val="F3C262"/>
                </a:solidFill>
              </a:rPr>
              <a:t>75,504 hours</a:t>
            </a:r>
            <a:r>
              <a:rPr lang="en-US" dirty="0" smtClean="0">
                <a:solidFill>
                  <a:schemeClr val="bg1">
                    <a:lumMod val="95000"/>
                  </a:schemeClr>
                </a:solidFill>
              </a:rPr>
              <a:t>)</a:t>
            </a:r>
          </a:p>
          <a:p>
            <a:pPr>
              <a:buFont typeface="Arial" pitchFamily="34" charset="0"/>
              <a:buChar char="•"/>
            </a:pPr>
            <a:r>
              <a:rPr lang="en-US" dirty="0" smtClean="0">
                <a:solidFill>
                  <a:schemeClr val="bg1">
                    <a:lumMod val="95000"/>
                  </a:schemeClr>
                </a:solidFill>
              </a:rPr>
              <a:t> </a:t>
            </a:r>
            <a:r>
              <a:rPr lang="en-US" dirty="0" smtClean="0">
                <a:solidFill>
                  <a:srgbClr val="F3C262"/>
                </a:solidFill>
              </a:rPr>
              <a:t>804 Skype </a:t>
            </a:r>
            <a:r>
              <a:rPr lang="en-US" dirty="0" smtClean="0">
                <a:solidFill>
                  <a:schemeClr val="bg1">
                    <a:lumMod val="95000"/>
                  </a:schemeClr>
                </a:solidFill>
              </a:rPr>
              <a:t>connections total 28 days (</a:t>
            </a:r>
            <a:r>
              <a:rPr lang="en-US" dirty="0" smtClean="0">
                <a:solidFill>
                  <a:srgbClr val="F3C262"/>
                </a:solidFill>
              </a:rPr>
              <a:t>672 hours</a:t>
            </a:r>
            <a:r>
              <a:rPr lang="en-US" dirty="0" smtClean="0">
                <a:solidFill>
                  <a:schemeClr val="bg1">
                    <a:lumMod val="95000"/>
                  </a:schemeClr>
                </a:solidFill>
              </a:rPr>
              <a:t>)</a:t>
            </a:r>
          </a:p>
          <a:p>
            <a:endParaRPr lang="en-US" sz="2000" dirty="0" smtClean="0">
              <a:solidFill>
                <a:schemeClr val="bg1">
                  <a:lumMod val="95000"/>
                </a:schemeClr>
              </a:solidFill>
            </a:endParaRPr>
          </a:p>
          <a:p>
            <a:r>
              <a:rPr lang="en-US" dirty="0" smtClean="0">
                <a:solidFill>
                  <a:schemeClr val="bg1">
                    <a:lumMod val="95000"/>
                  </a:schemeClr>
                </a:solidFill>
              </a:rPr>
              <a:t>Assuming  a constant usage, we have an average </a:t>
            </a:r>
            <a:r>
              <a:rPr lang="en-US" dirty="0" smtClean="0">
                <a:solidFill>
                  <a:srgbClr val="F3C262"/>
                </a:solidFill>
              </a:rPr>
              <a:t>of 60 Millions minutes / Year.</a:t>
            </a:r>
            <a:endParaRPr lang="en-US" sz="2800" dirty="0" smtClean="0">
              <a:solidFill>
                <a:srgbClr val="F3C262"/>
              </a:solidFill>
            </a:endParaRPr>
          </a:p>
        </p:txBody>
      </p:sp>
      <p:sp>
        <p:nvSpPr>
          <p:cNvPr id="4" name="TextBox 3"/>
          <p:cNvSpPr txBox="1"/>
          <p:nvPr/>
        </p:nvSpPr>
        <p:spPr>
          <a:xfrm>
            <a:off x="2483768" y="4987022"/>
            <a:ext cx="4311437" cy="461665"/>
          </a:xfrm>
          <a:prstGeom prst="rect">
            <a:avLst/>
          </a:prstGeom>
          <a:noFill/>
        </p:spPr>
        <p:txBody>
          <a:bodyPr wrap="none" rtlCol="0">
            <a:spAutoFit/>
          </a:bodyPr>
          <a:lstStyle/>
          <a:p>
            <a:r>
              <a:rPr lang="en-US" dirty="0" smtClean="0">
                <a:solidFill>
                  <a:schemeClr val="bg1">
                    <a:lumMod val="95000"/>
                  </a:schemeClr>
                </a:solidFill>
              </a:rPr>
              <a:t>A cheap phone call $0.02/min </a:t>
            </a:r>
            <a:endParaRPr lang="en-US" dirty="0">
              <a:solidFill>
                <a:schemeClr val="bg1">
                  <a:lumMod val="95000"/>
                </a:schemeClr>
              </a:solidFill>
            </a:endParaRPr>
          </a:p>
        </p:txBody>
      </p:sp>
      <p:sp>
        <p:nvSpPr>
          <p:cNvPr id="7" name="Right Arrow 6"/>
          <p:cNvSpPr/>
          <p:nvPr/>
        </p:nvSpPr>
        <p:spPr>
          <a:xfrm>
            <a:off x="4321226" y="5589240"/>
            <a:ext cx="972423" cy="15718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8" name="TextBox 7"/>
          <p:cNvSpPr txBox="1"/>
          <p:nvPr/>
        </p:nvSpPr>
        <p:spPr>
          <a:xfrm>
            <a:off x="5580112" y="5448687"/>
            <a:ext cx="2346027" cy="861774"/>
          </a:xfrm>
          <a:prstGeom prst="rect">
            <a:avLst/>
          </a:prstGeom>
          <a:noFill/>
        </p:spPr>
        <p:txBody>
          <a:bodyPr wrap="none" rtlCol="0">
            <a:spAutoFit/>
          </a:bodyPr>
          <a:lstStyle/>
          <a:p>
            <a:r>
              <a:rPr lang="en-US" dirty="0" smtClean="0">
                <a:solidFill>
                  <a:srgbClr val="F3C262"/>
                </a:solidFill>
              </a:rPr>
              <a:t>$1.2M / Year</a:t>
            </a:r>
          </a:p>
          <a:p>
            <a:endParaRPr lang="en-US" sz="500" dirty="0" smtClean="0">
              <a:solidFill>
                <a:srgbClr val="F3C262"/>
              </a:solidFill>
            </a:endParaRPr>
          </a:p>
          <a:p>
            <a:r>
              <a:rPr lang="en-US" sz="2000" dirty="0" smtClean="0">
                <a:solidFill>
                  <a:srgbClr val="F3C262"/>
                </a:solidFill>
              </a:rPr>
              <a:t>(~ $100/User/Year)</a:t>
            </a:r>
            <a:endParaRPr lang="en-US" sz="2000" dirty="0">
              <a:solidFill>
                <a:srgbClr val="F3C262"/>
              </a:solidFill>
            </a:endParaRPr>
          </a:p>
        </p:txBody>
      </p:sp>
      <p:sp>
        <p:nvSpPr>
          <p:cNvPr id="9" name="TextBox 8"/>
          <p:cNvSpPr txBox="1"/>
          <p:nvPr/>
        </p:nvSpPr>
        <p:spPr>
          <a:xfrm>
            <a:off x="2987824" y="5387132"/>
            <a:ext cx="1159292" cy="461665"/>
          </a:xfrm>
          <a:prstGeom prst="rect">
            <a:avLst/>
          </a:prstGeom>
          <a:noFill/>
        </p:spPr>
        <p:txBody>
          <a:bodyPr wrap="none" rtlCol="0">
            <a:spAutoFit/>
          </a:bodyPr>
          <a:lstStyle/>
          <a:p>
            <a:r>
              <a:rPr lang="en-US" dirty="0" smtClean="0">
                <a:solidFill>
                  <a:schemeClr val="bg1">
                    <a:lumMod val="95000"/>
                  </a:schemeClr>
                </a:solidFill>
              </a:rPr>
              <a:t>X 60M </a:t>
            </a:r>
            <a:endParaRPr lang="en-US" dirty="0">
              <a:solidFill>
                <a:schemeClr val="bg1">
                  <a:lumMod val="95000"/>
                </a:schemeClr>
              </a:solidFill>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6610" name="Rectangle 2"/>
          <p:cNvSpPr>
            <a:spLocks noGrp="1" noChangeArrowheads="1"/>
          </p:cNvSpPr>
          <p:nvPr>
            <p:ph type="ctrTitle"/>
          </p:nvPr>
        </p:nvSpPr>
        <p:spPr>
          <a:xfrm>
            <a:off x="838200" y="2819400"/>
            <a:ext cx="7772400" cy="1143000"/>
          </a:xfrm>
          <a:effectLst>
            <a:outerShdw dist="38099" dir="2700000" algn="ctr" rotWithShape="0">
              <a:srgbClr val="000000">
                <a:alpha val="74997"/>
              </a:srgbClr>
            </a:outerShdw>
          </a:effectLst>
        </p:spPr>
        <p:txBody>
          <a:bodyPr/>
          <a:lstStyle/>
          <a:p>
            <a:pPr eaLnBrk="1" hangingPunct="1">
              <a:defRPr/>
            </a:pPr>
            <a:r>
              <a:rPr lang="en-US" sz="6000" b="1" dirty="0" smtClean="0"/>
              <a:t>Architecture,</a:t>
            </a:r>
            <a:br>
              <a:rPr lang="en-US" sz="6000" b="1" dirty="0" smtClean="0"/>
            </a:br>
            <a:r>
              <a:rPr lang="en-US" sz="6000" b="1" dirty="0" smtClean="0"/>
              <a:t>Features, Functionalities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1143000" y="0"/>
            <a:ext cx="7772400" cy="1143000"/>
          </a:xfrm>
        </p:spPr>
        <p:txBody>
          <a:bodyPr/>
          <a:lstStyle/>
          <a:p>
            <a:pPr eaLnBrk="1" hangingPunct="1"/>
            <a:r>
              <a:rPr lang="en-US" dirty="0" smtClean="0"/>
              <a:t>EVO Architecture</a:t>
            </a:r>
          </a:p>
        </p:txBody>
      </p:sp>
      <p:pic>
        <p:nvPicPr>
          <p:cNvPr id="30723" name="Picture 3" descr="earth4"/>
          <p:cNvPicPr>
            <a:picLocks noChangeAspect="1" noChangeArrowheads="1"/>
          </p:cNvPicPr>
          <p:nvPr/>
        </p:nvPicPr>
        <p:blipFill>
          <a:blip r:embed="rId3">
            <a:clrChange>
              <a:clrFrom>
                <a:srgbClr val="FFFFFF"/>
              </a:clrFrom>
              <a:clrTo>
                <a:srgbClr val="FFFFFF">
                  <a:alpha val="0"/>
                </a:srgbClr>
              </a:clrTo>
            </a:clrChange>
            <a:lum bright="70000" contrast="-70000"/>
          </a:blip>
          <a:srcRect/>
          <a:stretch>
            <a:fillRect/>
          </a:stretch>
        </p:blipFill>
        <p:spPr bwMode="auto">
          <a:xfrm>
            <a:off x="1143000" y="3246438"/>
            <a:ext cx="7580313" cy="1600200"/>
          </a:xfrm>
          <a:prstGeom prst="rect">
            <a:avLst/>
          </a:prstGeom>
          <a:noFill/>
          <a:ln w="9525">
            <a:noFill/>
            <a:miter lim="800000"/>
            <a:headEnd/>
            <a:tailEnd/>
          </a:ln>
        </p:spPr>
      </p:pic>
      <p:pic>
        <p:nvPicPr>
          <p:cNvPr id="30724" name="Picture 4" descr="earth4"/>
          <p:cNvPicPr>
            <a:picLocks noChangeAspect="1" noChangeArrowheads="1"/>
          </p:cNvPicPr>
          <p:nvPr/>
        </p:nvPicPr>
        <p:blipFill>
          <a:blip r:embed="rId3">
            <a:clrChange>
              <a:clrFrom>
                <a:srgbClr val="FFFFFF"/>
              </a:clrFrom>
              <a:clrTo>
                <a:srgbClr val="FFFFFF">
                  <a:alpha val="0"/>
                </a:srgbClr>
              </a:clrTo>
            </a:clrChange>
            <a:lum bright="70000" contrast="-70000"/>
          </a:blip>
          <a:srcRect/>
          <a:stretch>
            <a:fillRect/>
          </a:stretch>
        </p:blipFill>
        <p:spPr bwMode="auto">
          <a:xfrm>
            <a:off x="1219200" y="1295400"/>
            <a:ext cx="7748588" cy="1600200"/>
          </a:xfrm>
          <a:prstGeom prst="rect">
            <a:avLst/>
          </a:prstGeom>
          <a:noFill/>
          <a:ln w="9525">
            <a:noFill/>
            <a:miter lim="800000"/>
            <a:headEnd/>
            <a:tailEnd/>
          </a:ln>
        </p:spPr>
      </p:pic>
      <p:pic>
        <p:nvPicPr>
          <p:cNvPr id="30725" name="Picture 5" descr="earth4"/>
          <p:cNvPicPr>
            <a:picLocks noChangeAspect="1" noChangeArrowheads="1"/>
          </p:cNvPicPr>
          <p:nvPr/>
        </p:nvPicPr>
        <p:blipFill>
          <a:blip r:embed="rId3">
            <a:clrChange>
              <a:clrFrom>
                <a:srgbClr val="DFE4EA"/>
              </a:clrFrom>
              <a:clrTo>
                <a:srgbClr val="DFE4EA">
                  <a:alpha val="0"/>
                </a:srgbClr>
              </a:clrTo>
            </a:clrChange>
            <a:lum bright="70000" contrast="-70000"/>
          </a:blip>
          <a:srcRect/>
          <a:stretch>
            <a:fillRect/>
          </a:stretch>
        </p:blipFill>
        <p:spPr bwMode="auto">
          <a:xfrm>
            <a:off x="1071563" y="5041900"/>
            <a:ext cx="8072437" cy="1600200"/>
          </a:xfrm>
          <a:prstGeom prst="rect">
            <a:avLst/>
          </a:prstGeom>
          <a:noFill/>
          <a:ln w="9525">
            <a:noFill/>
            <a:miter lim="800000"/>
            <a:headEnd/>
            <a:tailEnd/>
          </a:ln>
        </p:spPr>
      </p:pic>
      <p:sp>
        <p:nvSpPr>
          <p:cNvPr id="30726" name="Line 6"/>
          <p:cNvSpPr>
            <a:spLocks noChangeShapeType="1"/>
          </p:cNvSpPr>
          <p:nvPr/>
        </p:nvSpPr>
        <p:spPr bwMode="auto">
          <a:xfrm flipH="1">
            <a:off x="4495800" y="5638800"/>
            <a:ext cx="1828800" cy="0"/>
          </a:xfrm>
          <a:prstGeom prst="line">
            <a:avLst/>
          </a:prstGeom>
          <a:noFill/>
          <a:ln w="9525">
            <a:solidFill>
              <a:schemeClr val="tx1"/>
            </a:solidFill>
            <a:round/>
            <a:headEnd type="triangle" w="med" len="med"/>
            <a:tailEnd type="triangle" w="med" len="med"/>
          </a:ln>
        </p:spPr>
        <p:txBody>
          <a:bodyPr lIns="92075" tIns="46038" rIns="92075" bIns="46038"/>
          <a:lstStyle/>
          <a:p>
            <a:endParaRPr lang="en-US" dirty="0"/>
          </a:p>
        </p:txBody>
      </p:sp>
      <p:sp>
        <p:nvSpPr>
          <p:cNvPr id="30727" name="Line 7"/>
          <p:cNvSpPr>
            <a:spLocks noChangeShapeType="1"/>
          </p:cNvSpPr>
          <p:nvPr/>
        </p:nvSpPr>
        <p:spPr bwMode="auto">
          <a:xfrm flipH="1">
            <a:off x="2527300" y="5638800"/>
            <a:ext cx="1816100" cy="211138"/>
          </a:xfrm>
          <a:prstGeom prst="line">
            <a:avLst/>
          </a:prstGeom>
          <a:noFill/>
          <a:ln w="9525">
            <a:solidFill>
              <a:schemeClr val="tx1"/>
            </a:solidFill>
            <a:round/>
            <a:headEnd type="triangle" w="med" len="med"/>
            <a:tailEnd type="triangle" w="med" len="med"/>
          </a:ln>
        </p:spPr>
        <p:txBody>
          <a:bodyPr lIns="92075" tIns="46038" rIns="92075" bIns="46038"/>
          <a:lstStyle/>
          <a:p>
            <a:endParaRPr lang="en-US" dirty="0"/>
          </a:p>
        </p:txBody>
      </p:sp>
      <p:sp>
        <p:nvSpPr>
          <p:cNvPr id="30728" name="Line 8"/>
          <p:cNvSpPr>
            <a:spLocks noChangeShapeType="1"/>
          </p:cNvSpPr>
          <p:nvPr/>
        </p:nvSpPr>
        <p:spPr bwMode="auto">
          <a:xfrm flipV="1">
            <a:off x="3429000" y="5715000"/>
            <a:ext cx="914400" cy="228600"/>
          </a:xfrm>
          <a:prstGeom prst="line">
            <a:avLst/>
          </a:prstGeom>
          <a:noFill/>
          <a:ln w="9525">
            <a:solidFill>
              <a:schemeClr val="tx1"/>
            </a:solidFill>
            <a:round/>
            <a:headEnd type="triangle" w="med" len="med"/>
            <a:tailEnd type="triangle" w="med" len="med"/>
          </a:ln>
        </p:spPr>
        <p:txBody>
          <a:bodyPr lIns="92075" tIns="46038" rIns="92075" bIns="46038"/>
          <a:lstStyle/>
          <a:p>
            <a:endParaRPr lang="en-US" dirty="0"/>
          </a:p>
        </p:txBody>
      </p:sp>
      <p:sp>
        <p:nvSpPr>
          <p:cNvPr id="30729" name="Line 9"/>
          <p:cNvSpPr>
            <a:spLocks noChangeShapeType="1"/>
          </p:cNvSpPr>
          <p:nvPr/>
        </p:nvSpPr>
        <p:spPr bwMode="auto">
          <a:xfrm flipH="1" flipV="1">
            <a:off x="4495800" y="5715000"/>
            <a:ext cx="2514600" cy="76200"/>
          </a:xfrm>
          <a:prstGeom prst="line">
            <a:avLst/>
          </a:prstGeom>
          <a:noFill/>
          <a:ln w="9525">
            <a:solidFill>
              <a:schemeClr val="tx1"/>
            </a:solidFill>
            <a:round/>
            <a:headEnd type="triangle" w="med" len="med"/>
            <a:tailEnd type="triangle" w="med" len="med"/>
          </a:ln>
        </p:spPr>
        <p:txBody>
          <a:bodyPr lIns="92075" tIns="46038" rIns="92075" bIns="46038"/>
          <a:lstStyle/>
          <a:p>
            <a:endParaRPr lang="en-US" dirty="0"/>
          </a:p>
        </p:txBody>
      </p:sp>
      <p:sp>
        <p:nvSpPr>
          <p:cNvPr id="30730" name="Oval 10"/>
          <p:cNvSpPr>
            <a:spLocks noChangeArrowheads="1"/>
          </p:cNvSpPr>
          <p:nvPr/>
        </p:nvSpPr>
        <p:spPr bwMode="auto">
          <a:xfrm rot="-972335">
            <a:off x="3430588" y="5830888"/>
            <a:ext cx="211137" cy="228600"/>
          </a:xfrm>
          <a:prstGeom prst="ellipse">
            <a:avLst/>
          </a:prstGeom>
          <a:solidFill>
            <a:schemeClr val="tx1"/>
          </a:solidFill>
          <a:ln w="9525">
            <a:solidFill>
              <a:schemeClr val="hlink"/>
            </a:solidFill>
            <a:round/>
            <a:headEnd/>
            <a:tailEnd/>
          </a:ln>
        </p:spPr>
        <p:txBody>
          <a:bodyPr wrap="none" lIns="92075" tIns="46038" rIns="92075" bIns="46038" anchor="ctr"/>
          <a:lstStyle/>
          <a:p>
            <a:endParaRPr lang="fr-FR" sz="1800" dirty="0"/>
          </a:p>
        </p:txBody>
      </p:sp>
      <p:sp>
        <p:nvSpPr>
          <p:cNvPr id="30731" name="Oval 11"/>
          <p:cNvSpPr>
            <a:spLocks noChangeArrowheads="1"/>
          </p:cNvSpPr>
          <p:nvPr/>
        </p:nvSpPr>
        <p:spPr bwMode="auto">
          <a:xfrm rot="-972335">
            <a:off x="2413000" y="5815013"/>
            <a:ext cx="211138" cy="228600"/>
          </a:xfrm>
          <a:prstGeom prst="ellipse">
            <a:avLst/>
          </a:prstGeom>
          <a:solidFill>
            <a:schemeClr val="tx1"/>
          </a:solidFill>
          <a:ln w="9525">
            <a:solidFill>
              <a:schemeClr val="hlink"/>
            </a:solidFill>
            <a:round/>
            <a:headEnd/>
            <a:tailEnd/>
          </a:ln>
        </p:spPr>
        <p:txBody>
          <a:bodyPr wrap="none" lIns="92075" tIns="46038" rIns="92075" bIns="46038" anchor="ctr"/>
          <a:lstStyle/>
          <a:p>
            <a:endParaRPr lang="fr-FR" sz="1800" dirty="0"/>
          </a:p>
        </p:txBody>
      </p:sp>
      <p:sp>
        <p:nvSpPr>
          <p:cNvPr id="30732" name="Oval 12"/>
          <p:cNvSpPr>
            <a:spLocks noChangeArrowheads="1"/>
          </p:cNvSpPr>
          <p:nvPr/>
        </p:nvSpPr>
        <p:spPr bwMode="auto">
          <a:xfrm rot="-972335">
            <a:off x="6321425" y="5516563"/>
            <a:ext cx="211138" cy="228600"/>
          </a:xfrm>
          <a:prstGeom prst="ellipse">
            <a:avLst/>
          </a:prstGeom>
          <a:solidFill>
            <a:schemeClr val="tx1"/>
          </a:solidFill>
          <a:ln w="9525">
            <a:solidFill>
              <a:schemeClr val="hlink"/>
            </a:solidFill>
            <a:round/>
            <a:headEnd/>
            <a:tailEnd/>
          </a:ln>
        </p:spPr>
        <p:txBody>
          <a:bodyPr wrap="none" lIns="92075" tIns="46038" rIns="92075" bIns="46038" anchor="ctr"/>
          <a:lstStyle/>
          <a:p>
            <a:endParaRPr lang="fr-FR" sz="1800" dirty="0"/>
          </a:p>
        </p:txBody>
      </p:sp>
      <p:sp>
        <p:nvSpPr>
          <p:cNvPr id="30733" name="Oval 13"/>
          <p:cNvSpPr>
            <a:spLocks noChangeArrowheads="1"/>
          </p:cNvSpPr>
          <p:nvPr/>
        </p:nvSpPr>
        <p:spPr bwMode="auto">
          <a:xfrm rot="-972335">
            <a:off x="7004050" y="5689600"/>
            <a:ext cx="211138" cy="228600"/>
          </a:xfrm>
          <a:prstGeom prst="ellipse">
            <a:avLst/>
          </a:prstGeom>
          <a:solidFill>
            <a:schemeClr val="tx1"/>
          </a:solidFill>
          <a:ln w="9525">
            <a:solidFill>
              <a:schemeClr val="hlink"/>
            </a:solidFill>
            <a:round/>
            <a:headEnd/>
            <a:tailEnd/>
          </a:ln>
        </p:spPr>
        <p:txBody>
          <a:bodyPr wrap="none" lIns="92075" tIns="46038" rIns="92075" bIns="46038" anchor="ctr"/>
          <a:lstStyle/>
          <a:p>
            <a:endParaRPr lang="fr-FR" sz="1800" dirty="0"/>
          </a:p>
        </p:txBody>
      </p:sp>
      <p:sp>
        <p:nvSpPr>
          <p:cNvPr id="30734" name="Oval 14"/>
          <p:cNvSpPr>
            <a:spLocks noChangeArrowheads="1"/>
          </p:cNvSpPr>
          <p:nvPr/>
        </p:nvSpPr>
        <p:spPr bwMode="auto">
          <a:xfrm rot="-972335">
            <a:off x="4337050" y="5522913"/>
            <a:ext cx="211138" cy="228600"/>
          </a:xfrm>
          <a:prstGeom prst="ellipse">
            <a:avLst/>
          </a:prstGeom>
          <a:solidFill>
            <a:schemeClr val="tx1"/>
          </a:solidFill>
          <a:ln w="9525">
            <a:solidFill>
              <a:schemeClr val="hlink"/>
            </a:solidFill>
            <a:round/>
            <a:headEnd/>
            <a:tailEnd/>
          </a:ln>
        </p:spPr>
        <p:txBody>
          <a:bodyPr wrap="none" lIns="92075" tIns="46038" rIns="92075" bIns="46038" anchor="ctr"/>
          <a:lstStyle/>
          <a:p>
            <a:endParaRPr lang="fr-FR" sz="1800" dirty="0"/>
          </a:p>
        </p:txBody>
      </p:sp>
      <p:sp>
        <p:nvSpPr>
          <p:cNvPr id="30735" name="Line 15"/>
          <p:cNvSpPr>
            <a:spLocks noChangeShapeType="1"/>
          </p:cNvSpPr>
          <p:nvPr/>
        </p:nvSpPr>
        <p:spPr bwMode="auto">
          <a:xfrm flipH="1">
            <a:off x="3505200" y="2133600"/>
            <a:ext cx="42863" cy="1371600"/>
          </a:xfrm>
          <a:prstGeom prst="line">
            <a:avLst/>
          </a:prstGeom>
          <a:noFill/>
          <a:ln w="15875">
            <a:solidFill>
              <a:srgbClr val="FF8000"/>
            </a:solidFill>
            <a:round/>
            <a:headEnd type="arrow" w="med" len="med"/>
            <a:tailEnd type="arrow" w="med" len="med"/>
          </a:ln>
        </p:spPr>
        <p:txBody>
          <a:bodyPr lIns="92075" tIns="46038" rIns="92075" bIns="46038" anchor="ctr"/>
          <a:lstStyle/>
          <a:p>
            <a:endParaRPr lang="en-US" dirty="0"/>
          </a:p>
        </p:txBody>
      </p:sp>
      <p:sp>
        <p:nvSpPr>
          <p:cNvPr id="30736" name="Line 16"/>
          <p:cNvSpPr>
            <a:spLocks noChangeShapeType="1"/>
          </p:cNvSpPr>
          <p:nvPr/>
        </p:nvSpPr>
        <p:spPr bwMode="auto">
          <a:xfrm flipH="1">
            <a:off x="3581400" y="2209800"/>
            <a:ext cx="457200" cy="1371600"/>
          </a:xfrm>
          <a:prstGeom prst="line">
            <a:avLst/>
          </a:prstGeom>
          <a:noFill/>
          <a:ln w="15875">
            <a:solidFill>
              <a:srgbClr val="FF8000"/>
            </a:solidFill>
            <a:round/>
            <a:headEnd type="arrow" w="med" len="med"/>
            <a:tailEnd type="arrow" w="med" len="med"/>
          </a:ln>
        </p:spPr>
        <p:txBody>
          <a:bodyPr lIns="92075" tIns="46038" rIns="92075" bIns="46038" anchor="ctr"/>
          <a:lstStyle/>
          <a:p>
            <a:endParaRPr lang="en-US" dirty="0"/>
          </a:p>
        </p:txBody>
      </p:sp>
      <p:sp>
        <p:nvSpPr>
          <p:cNvPr id="30737" name="Line 17"/>
          <p:cNvSpPr>
            <a:spLocks noChangeShapeType="1"/>
          </p:cNvSpPr>
          <p:nvPr/>
        </p:nvSpPr>
        <p:spPr bwMode="auto">
          <a:xfrm>
            <a:off x="4724400" y="2133600"/>
            <a:ext cx="533400" cy="1447800"/>
          </a:xfrm>
          <a:prstGeom prst="line">
            <a:avLst/>
          </a:prstGeom>
          <a:noFill/>
          <a:ln w="15875">
            <a:solidFill>
              <a:srgbClr val="FF8000"/>
            </a:solidFill>
            <a:round/>
            <a:headEnd type="arrow" w="med" len="med"/>
            <a:tailEnd type="arrow" w="med" len="med"/>
          </a:ln>
        </p:spPr>
        <p:txBody>
          <a:bodyPr lIns="92075" tIns="46038" rIns="92075" bIns="46038" anchor="ctr"/>
          <a:lstStyle/>
          <a:p>
            <a:endParaRPr lang="en-US" dirty="0"/>
          </a:p>
        </p:txBody>
      </p:sp>
      <p:sp>
        <p:nvSpPr>
          <p:cNvPr id="30738" name="Line 18"/>
          <p:cNvSpPr>
            <a:spLocks noChangeShapeType="1"/>
          </p:cNvSpPr>
          <p:nvPr/>
        </p:nvSpPr>
        <p:spPr bwMode="auto">
          <a:xfrm flipH="1">
            <a:off x="2179638" y="2120900"/>
            <a:ext cx="69850" cy="2127250"/>
          </a:xfrm>
          <a:prstGeom prst="line">
            <a:avLst/>
          </a:prstGeom>
          <a:noFill/>
          <a:ln w="15875">
            <a:solidFill>
              <a:srgbClr val="FF8000"/>
            </a:solidFill>
            <a:round/>
            <a:headEnd type="arrow" w="med" len="med"/>
            <a:tailEnd type="arrow" w="med" len="med"/>
          </a:ln>
        </p:spPr>
        <p:txBody>
          <a:bodyPr lIns="92075" tIns="46038" rIns="92075" bIns="46038" anchor="ctr"/>
          <a:lstStyle/>
          <a:p>
            <a:endParaRPr lang="en-US" dirty="0"/>
          </a:p>
        </p:txBody>
      </p:sp>
      <p:sp>
        <p:nvSpPr>
          <p:cNvPr id="30739" name="Line 19"/>
          <p:cNvSpPr>
            <a:spLocks noChangeShapeType="1"/>
          </p:cNvSpPr>
          <p:nvPr/>
        </p:nvSpPr>
        <p:spPr bwMode="auto">
          <a:xfrm flipV="1">
            <a:off x="2417763" y="4235450"/>
            <a:ext cx="617537" cy="188913"/>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0" name="Line 20"/>
          <p:cNvSpPr>
            <a:spLocks noChangeShapeType="1"/>
          </p:cNvSpPr>
          <p:nvPr/>
        </p:nvSpPr>
        <p:spPr bwMode="auto">
          <a:xfrm flipV="1">
            <a:off x="3200400" y="3886200"/>
            <a:ext cx="304800" cy="152400"/>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1" name="Line 21"/>
          <p:cNvSpPr>
            <a:spLocks noChangeShapeType="1"/>
          </p:cNvSpPr>
          <p:nvPr/>
        </p:nvSpPr>
        <p:spPr bwMode="auto">
          <a:xfrm>
            <a:off x="3378200" y="4197350"/>
            <a:ext cx="665163" cy="131763"/>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2" name="Line 22"/>
          <p:cNvSpPr>
            <a:spLocks noChangeShapeType="1"/>
          </p:cNvSpPr>
          <p:nvPr/>
        </p:nvSpPr>
        <p:spPr bwMode="auto">
          <a:xfrm flipV="1">
            <a:off x="4184650" y="3792538"/>
            <a:ext cx="1068388" cy="427037"/>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3" name="Line 23"/>
          <p:cNvSpPr>
            <a:spLocks noChangeShapeType="1"/>
          </p:cNvSpPr>
          <p:nvPr/>
        </p:nvSpPr>
        <p:spPr bwMode="auto">
          <a:xfrm>
            <a:off x="4340225" y="4340225"/>
            <a:ext cx="914400" cy="12700"/>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4" name="Line 24"/>
          <p:cNvSpPr>
            <a:spLocks noChangeShapeType="1"/>
          </p:cNvSpPr>
          <p:nvPr/>
        </p:nvSpPr>
        <p:spPr bwMode="auto">
          <a:xfrm flipV="1">
            <a:off x="5443538" y="3698875"/>
            <a:ext cx="558800" cy="557213"/>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5" name="Line 25"/>
          <p:cNvSpPr>
            <a:spLocks noChangeShapeType="1"/>
          </p:cNvSpPr>
          <p:nvPr/>
        </p:nvSpPr>
        <p:spPr bwMode="auto">
          <a:xfrm flipV="1">
            <a:off x="5538788" y="4303713"/>
            <a:ext cx="949325" cy="34925"/>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6" name="Line 26"/>
          <p:cNvSpPr>
            <a:spLocks noChangeShapeType="1"/>
          </p:cNvSpPr>
          <p:nvPr/>
        </p:nvSpPr>
        <p:spPr bwMode="auto">
          <a:xfrm flipV="1">
            <a:off x="6989763" y="4340225"/>
            <a:ext cx="709612" cy="9525"/>
          </a:xfrm>
          <a:prstGeom prst="line">
            <a:avLst/>
          </a:prstGeom>
          <a:noFill/>
          <a:ln w="19050">
            <a:solidFill>
              <a:schemeClr val="accent2"/>
            </a:solidFill>
            <a:round/>
            <a:headEnd type="arrow" w="med" len="med"/>
            <a:tailEnd type="arrow" w="med" len="med"/>
          </a:ln>
        </p:spPr>
        <p:txBody>
          <a:bodyPr lIns="92075" tIns="46038" rIns="92075" bIns="46038" anchor="ctr"/>
          <a:lstStyle/>
          <a:p>
            <a:endParaRPr lang="en-US" dirty="0"/>
          </a:p>
        </p:txBody>
      </p:sp>
      <p:sp>
        <p:nvSpPr>
          <p:cNvPr id="30747" name="Text Box 27"/>
          <p:cNvSpPr txBox="1">
            <a:spLocks noChangeArrowheads="1"/>
          </p:cNvSpPr>
          <p:nvPr/>
        </p:nvSpPr>
        <p:spPr bwMode="auto">
          <a:xfrm>
            <a:off x="6234113" y="5859463"/>
            <a:ext cx="2981325" cy="625475"/>
          </a:xfrm>
          <a:prstGeom prst="rect">
            <a:avLst/>
          </a:prstGeom>
          <a:noFill/>
          <a:ln w="15875">
            <a:noFill/>
            <a:miter lim="800000"/>
            <a:headEnd/>
            <a:tailEnd/>
          </a:ln>
        </p:spPr>
        <p:txBody>
          <a:bodyPr wrap="none" lIns="92075" tIns="46038" rIns="92075" bIns="46038">
            <a:spAutoFit/>
          </a:bodyPr>
          <a:lstStyle/>
          <a:p>
            <a:pPr algn="ctr">
              <a:lnSpc>
                <a:spcPct val="90000"/>
              </a:lnSpc>
            </a:pPr>
            <a:r>
              <a:rPr lang="en-US" sz="2000" dirty="0"/>
              <a:t>Centralized  Architecture</a:t>
            </a:r>
          </a:p>
          <a:p>
            <a:pPr algn="ctr">
              <a:lnSpc>
                <a:spcPct val="90000"/>
              </a:lnSpc>
            </a:pPr>
            <a:r>
              <a:rPr lang="en-US" sz="1800" dirty="0"/>
              <a:t>(old model)</a:t>
            </a:r>
          </a:p>
        </p:txBody>
      </p:sp>
      <p:sp>
        <p:nvSpPr>
          <p:cNvPr id="30748" name="Text Box 28"/>
          <p:cNvSpPr txBox="1">
            <a:spLocks noChangeArrowheads="1"/>
          </p:cNvSpPr>
          <p:nvPr/>
        </p:nvSpPr>
        <p:spPr bwMode="auto">
          <a:xfrm>
            <a:off x="3319463" y="5980113"/>
            <a:ext cx="2478087" cy="431800"/>
          </a:xfrm>
          <a:prstGeom prst="rect">
            <a:avLst/>
          </a:prstGeom>
          <a:noFill/>
          <a:ln w="15875">
            <a:noFill/>
            <a:miter lim="800000"/>
            <a:headEnd/>
            <a:tailEnd/>
          </a:ln>
        </p:spPr>
        <p:txBody>
          <a:bodyPr wrap="none" lIns="92075" tIns="46038" rIns="92075" bIns="46038">
            <a:spAutoFit/>
          </a:bodyPr>
          <a:lstStyle/>
          <a:p>
            <a:pPr algn="ctr">
              <a:lnSpc>
                <a:spcPct val="90000"/>
              </a:lnSpc>
            </a:pPr>
            <a:r>
              <a:rPr lang="en-US" b="1" dirty="0"/>
              <a:t>H.323 or similar</a:t>
            </a:r>
          </a:p>
        </p:txBody>
      </p:sp>
      <p:sp>
        <p:nvSpPr>
          <p:cNvPr id="30749" name="Text Box 29"/>
          <p:cNvSpPr txBox="1">
            <a:spLocks noChangeArrowheads="1"/>
          </p:cNvSpPr>
          <p:nvPr/>
        </p:nvSpPr>
        <p:spPr bwMode="auto">
          <a:xfrm>
            <a:off x="5791200" y="4495800"/>
            <a:ext cx="2695575" cy="374650"/>
          </a:xfrm>
          <a:prstGeom prst="rect">
            <a:avLst/>
          </a:prstGeom>
          <a:noFill/>
          <a:ln w="15875">
            <a:noFill/>
            <a:miter lim="800000"/>
            <a:headEnd/>
            <a:tailEnd/>
          </a:ln>
        </p:spPr>
        <p:txBody>
          <a:bodyPr wrap="none" lIns="92075" tIns="46038" rIns="92075" bIns="46038">
            <a:spAutoFit/>
          </a:bodyPr>
          <a:lstStyle/>
          <a:p>
            <a:pPr algn="ctr">
              <a:lnSpc>
                <a:spcPct val="90000"/>
              </a:lnSpc>
            </a:pPr>
            <a:r>
              <a:rPr lang="en-US" sz="2000" b="1" dirty="0">
                <a:solidFill>
                  <a:schemeClr val="accent2"/>
                </a:solidFill>
              </a:rPr>
              <a:t>Peer-to-Peer servers</a:t>
            </a:r>
          </a:p>
        </p:txBody>
      </p:sp>
      <p:sp>
        <p:nvSpPr>
          <p:cNvPr id="30750" name="Text Box 30"/>
          <p:cNvSpPr txBox="1">
            <a:spLocks noChangeArrowheads="1"/>
          </p:cNvSpPr>
          <p:nvPr/>
        </p:nvSpPr>
        <p:spPr bwMode="auto">
          <a:xfrm>
            <a:off x="7086600" y="1371600"/>
            <a:ext cx="1030288" cy="366713"/>
          </a:xfrm>
          <a:prstGeom prst="rect">
            <a:avLst/>
          </a:prstGeom>
          <a:solidFill>
            <a:srgbClr val="FF8000"/>
          </a:solidFill>
          <a:ln w="15875">
            <a:noFill/>
            <a:miter lim="800000"/>
            <a:headEnd/>
            <a:tailEnd/>
          </a:ln>
        </p:spPr>
        <p:txBody>
          <a:bodyPr wrap="none" lIns="92075" tIns="46038" rIns="92075" bIns="46038">
            <a:spAutoFit/>
          </a:bodyPr>
          <a:lstStyle/>
          <a:p>
            <a:pPr algn="ctr">
              <a:lnSpc>
                <a:spcPct val="90000"/>
              </a:lnSpc>
            </a:pPr>
            <a:r>
              <a:rPr lang="en-US" sz="2000" b="1" dirty="0">
                <a:solidFill>
                  <a:schemeClr val="bg1"/>
                </a:solidFill>
              </a:rPr>
              <a:t>Clients</a:t>
            </a:r>
            <a:endParaRPr lang="en-US" sz="2000" b="1" dirty="0"/>
          </a:p>
        </p:txBody>
      </p:sp>
      <p:sp>
        <p:nvSpPr>
          <p:cNvPr id="30751" name="Text Box 31"/>
          <p:cNvSpPr txBox="1">
            <a:spLocks noChangeArrowheads="1"/>
          </p:cNvSpPr>
          <p:nvPr/>
        </p:nvSpPr>
        <p:spPr bwMode="auto">
          <a:xfrm>
            <a:off x="7086600" y="3276600"/>
            <a:ext cx="1835150" cy="366713"/>
          </a:xfrm>
          <a:prstGeom prst="rect">
            <a:avLst/>
          </a:prstGeom>
          <a:solidFill>
            <a:srgbClr val="FF8000"/>
          </a:solidFill>
          <a:ln w="15875">
            <a:noFill/>
            <a:miter lim="800000"/>
            <a:headEnd/>
            <a:tailEnd/>
          </a:ln>
        </p:spPr>
        <p:txBody>
          <a:bodyPr wrap="none" lIns="92075" tIns="46038" rIns="92075" bIns="46038">
            <a:spAutoFit/>
          </a:bodyPr>
          <a:lstStyle/>
          <a:p>
            <a:pPr algn="ctr">
              <a:lnSpc>
                <a:spcPct val="90000"/>
              </a:lnSpc>
            </a:pPr>
            <a:r>
              <a:rPr lang="en-US" sz="2000" b="1" dirty="0">
                <a:solidFill>
                  <a:schemeClr val="bg1"/>
                </a:solidFill>
              </a:rPr>
              <a:t>Infrastructure</a:t>
            </a:r>
            <a:endParaRPr lang="en-US" sz="2000" b="1" dirty="0"/>
          </a:p>
        </p:txBody>
      </p:sp>
      <p:sp>
        <p:nvSpPr>
          <p:cNvPr id="30752" name="Line 32"/>
          <p:cNvSpPr>
            <a:spLocks noChangeShapeType="1"/>
          </p:cNvSpPr>
          <p:nvPr/>
        </p:nvSpPr>
        <p:spPr bwMode="auto">
          <a:xfrm flipV="1">
            <a:off x="533400" y="2849563"/>
            <a:ext cx="8304213" cy="46037"/>
          </a:xfrm>
          <a:prstGeom prst="line">
            <a:avLst/>
          </a:prstGeom>
          <a:noFill/>
          <a:ln w="28575">
            <a:solidFill>
              <a:schemeClr val="tx1"/>
            </a:solidFill>
            <a:round/>
            <a:headEnd/>
            <a:tailEnd/>
          </a:ln>
        </p:spPr>
        <p:txBody>
          <a:bodyPr lIns="92075" tIns="46038" rIns="92075" bIns="46038" anchor="ctr"/>
          <a:lstStyle/>
          <a:p>
            <a:endParaRPr lang="en-US" dirty="0"/>
          </a:p>
        </p:txBody>
      </p:sp>
      <p:sp>
        <p:nvSpPr>
          <p:cNvPr id="30753" name="Freeform 33"/>
          <p:cNvSpPr>
            <a:spLocks/>
          </p:cNvSpPr>
          <p:nvPr/>
        </p:nvSpPr>
        <p:spPr bwMode="auto">
          <a:xfrm>
            <a:off x="1498600" y="1538288"/>
            <a:ext cx="6989763" cy="3605212"/>
          </a:xfrm>
          <a:custGeom>
            <a:avLst/>
            <a:gdLst>
              <a:gd name="T0" fmla="*/ 2147483647 w 4403"/>
              <a:gd name="T1" fmla="*/ 2147483647 h 2271"/>
              <a:gd name="T2" fmla="*/ 2147483647 w 4403"/>
              <a:gd name="T3" fmla="*/ 2147483647 h 2271"/>
              <a:gd name="T4" fmla="*/ 2147483647 w 4403"/>
              <a:gd name="T5" fmla="*/ 2147483647 h 2271"/>
              <a:gd name="T6" fmla="*/ 2147483647 w 4403"/>
              <a:gd name="T7" fmla="*/ 2147483647 h 2271"/>
              <a:gd name="T8" fmla="*/ 2147483647 w 4403"/>
              <a:gd name="T9" fmla="*/ 2147483647 h 2271"/>
              <a:gd name="T10" fmla="*/ 2147483647 w 4403"/>
              <a:gd name="T11" fmla="*/ 2147483647 h 2271"/>
              <a:gd name="T12" fmla="*/ 2147483647 w 4403"/>
              <a:gd name="T13" fmla="*/ 2147483647 h 2271"/>
              <a:gd name="T14" fmla="*/ 2147483647 w 4403"/>
              <a:gd name="T15" fmla="*/ 2147483647 h 2271"/>
              <a:gd name="T16" fmla="*/ 2147483647 w 4403"/>
              <a:gd name="T17" fmla="*/ 2147483647 h 2271"/>
              <a:gd name="T18" fmla="*/ 2147483647 w 4403"/>
              <a:gd name="T19" fmla="*/ 2147483647 h 2271"/>
              <a:gd name="T20" fmla="*/ 2147483647 w 4403"/>
              <a:gd name="T21" fmla="*/ 2147483647 h 2271"/>
              <a:gd name="T22" fmla="*/ 2147483647 w 4403"/>
              <a:gd name="T23" fmla="*/ 2147483647 h 2271"/>
              <a:gd name="T24" fmla="*/ 2147483647 w 4403"/>
              <a:gd name="T25" fmla="*/ 2147483647 h 2271"/>
              <a:gd name="T26" fmla="*/ 2147483647 w 4403"/>
              <a:gd name="T27" fmla="*/ 2147483647 h 2271"/>
              <a:gd name="T28" fmla="*/ 2147483647 w 4403"/>
              <a:gd name="T29" fmla="*/ 2147483647 h 2271"/>
              <a:gd name="T30" fmla="*/ 2147483647 w 4403"/>
              <a:gd name="T31" fmla="*/ 2147483647 h 2271"/>
              <a:gd name="T32" fmla="*/ 2147483647 w 4403"/>
              <a:gd name="T33" fmla="*/ 2147483647 h 2271"/>
              <a:gd name="T34" fmla="*/ 2147483647 w 4403"/>
              <a:gd name="T35" fmla="*/ 2147483647 h 227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403"/>
              <a:gd name="T55" fmla="*/ 0 h 2271"/>
              <a:gd name="T56" fmla="*/ 4403 w 4403"/>
              <a:gd name="T57" fmla="*/ 2271 h 227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403" h="2271">
                <a:moveTo>
                  <a:pt x="386" y="152"/>
                </a:moveTo>
                <a:cubicBezTo>
                  <a:pt x="310" y="257"/>
                  <a:pt x="300" y="548"/>
                  <a:pt x="281" y="683"/>
                </a:cubicBezTo>
                <a:cubicBezTo>
                  <a:pt x="262" y="818"/>
                  <a:pt x="276" y="792"/>
                  <a:pt x="274" y="960"/>
                </a:cubicBezTo>
                <a:cubicBezTo>
                  <a:pt x="272" y="1128"/>
                  <a:pt x="270" y="1484"/>
                  <a:pt x="266" y="1693"/>
                </a:cubicBezTo>
                <a:cubicBezTo>
                  <a:pt x="262" y="1902"/>
                  <a:pt x="0" y="2161"/>
                  <a:pt x="252" y="2216"/>
                </a:cubicBezTo>
                <a:cubicBezTo>
                  <a:pt x="504" y="2271"/>
                  <a:pt x="1348" y="2077"/>
                  <a:pt x="1778" y="2022"/>
                </a:cubicBezTo>
                <a:cubicBezTo>
                  <a:pt x="2208" y="1967"/>
                  <a:pt x="2562" y="1913"/>
                  <a:pt x="2832" y="1887"/>
                </a:cubicBezTo>
                <a:cubicBezTo>
                  <a:pt x="3102" y="1861"/>
                  <a:pt x="3177" y="1865"/>
                  <a:pt x="3401" y="1865"/>
                </a:cubicBezTo>
                <a:cubicBezTo>
                  <a:pt x="3625" y="1865"/>
                  <a:pt x="4028" y="1913"/>
                  <a:pt x="4179" y="1887"/>
                </a:cubicBezTo>
                <a:cubicBezTo>
                  <a:pt x="4330" y="1861"/>
                  <a:pt x="4403" y="1766"/>
                  <a:pt x="4306" y="1708"/>
                </a:cubicBezTo>
                <a:cubicBezTo>
                  <a:pt x="4209" y="1650"/>
                  <a:pt x="3807" y="1610"/>
                  <a:pt x="3595" y="1536"/>
                </a:cubicBezTo>
                <a:cubicBezTo>
                  <a:pt x="3383" y="1462"/>
                  <a:pt x="3150" y="1333"/>
                  <a:pt x="3034" y="1266"/>
                </a:cubicBezTo>
                <a:cubicBezTo>
                  <a:pt x="2918" y="1199"/>
                  <a:pt x="3023" y="1197"/>
                  <a:pt x="2900" y="1132"/>
                </a:cubicBezTo>
                <a:cubicBezTo>
                  <a:pt x="2777" y="1067"/>
                  <a:pt x="2425" y="1032"/>
                  <a:pt x="2294" y="877"/>
                </a:cubicBezTo>
                <a:cubicBezTo>
                  <a:pt x="2163" y="722"/>
                  <a:pt x="2277" y="346"/>
                  <a:pt x="2114" y="204"/>
                </a:cubicBezTo>
                <a:cubicBezTo>
                  <a:pt x="1951" y="62"/>
                  <a:pt x="1543" y="50"/>
                  <a:pt x="1314" y="25"/>
                </a:cubicBezTo>
                <a:cubicBezTo>
                  <a:pt x="1085" y="0"/>
                  <a:pt x="893" y="33"/>
                  <a:pt x="738" y="55"/>
                </a:cubicBezTo>
                <a:cubicBezTo>
                  <a:pt x="583" y="77"/>
                  <a:pt x="462" y="47"/>
                  <a:pt x="386" y="152"/>
                </a:cubicBezTo>
                <a:close/>
              </a:path>
            </a:pathLst>
          </a:custGeom>
          <a:noFill/>
          <a:ln w="15875">
            <a:solidFill>
              <a:srgbClr val="CC0000"/>
            </a:solidFill>
            <a:round/>
            <a:headEnd/>
            <a:tailEnd/>
          </a:ln>
        </p:spPr>
        <p:txBody>
          <a:bodyPr lIns="92075" tIns="46038" rIns="92075" bIns="46038" anchor="ctr"/>
          <a:lstStyle/>
          <a:p>
            <a:endParaRPr lang="en-US" dirty="0"/>
          </a:p>
        </p:txBody>
      </p:sp>
      <p:sp>
        <p:nvSpPr>
          <p:cNvPr id="30754" name="AutoShape 34"/>
          <p:cNvSpPr>
            <a:spLocks noChangeArrowheads="1"/>
          </p:cNvSpPr>
          <p:nvPr/>
        </p:nvSpPr>
        <p:spPr bwMode="auto">
          <a:xfrm>
            <a:off x="0" y="1473200"/>
            <a:ext cx="723900" cy="5092700"/>
          </a:xfrm>
          <a:prstGeom prst="upArrow">
            <a:avLst>
              <a:gd name="adj1" fmla="val 50000"/>
              <a:gd name="adj2" fmla="val 44295"/>
            </a:avLst>
          </a:prstGeom>
          <a:solidFill>
            <a:srgbClr val="333333">
              <a:alpha val="72156"/>
            </a:srgbClr>
          </a:solidFill>
          <a:ln w="15875">
            <a:noFill/>
            <a:miter lim="800000"/>
            <a:headEnd/>
            <a:tailEnd/>
          </a:ln>
        </p:spPr>
        <p:txBody>
          <a:bodyPr wrap="none" lIns="92075" tIns="46038" rIns="92075" bIns="46038" anchor="ctr"/>
          <a:lstStyle/>
          <a:p>
            <a:endParaRPr lang="fr-FR" sz="1800" dirty="0">
              <a:solidFill>
                <a:srgbClr val="BFBFBF"/>
              </a:solidFill>
            </a:endParaRPr>
          </a:p>
        </p:txBody>
      </p:sp>
      <p:sp>
        <p:nvSpPr>
          <p:cNvPr id="30755" name="Text Box 35"/>
          <p:cNvSpPr txBox="1">
            <a:spLocks noChangeArrowheads="1"/>
          </p:cNvSpPr>
          <p:nvPr/>
        </p:nvSpPr>
        <p:spPr bwMode="auto">
          <a:xfrm>
            <a:off x="609600" y="6172200"/>
            <a:ext cx="1430338" cy="347663"/>
          </a:xfrm>
          <a:prstGeom prst="rect">
            <a:avLst/>
          </a:prstGeom>
          <a:noFill/>
          <a:ln w="9525">
            <a:solidFill>
              <a:schemeClr val="bg2"/>
            </a:solidFill>
            <a:miter lim="800000"/>
            <a:headEnd/>
            <a:tailEnd/>
          </a:ln>
        </p:spPr>
        <p:txBody>
          <a:bodyPr wrap="none" lIns="92075" tIns="46038" rIns="92075" bIns="46038">
            <a:spAutoFit/>
          </a:bodyPr>
          <a:lstStyle/>
          <a:p>
            <a:pPr algn="ctr">
              <a:lnSpc>
                <a:spcPct val="90000"/>
              </a:lnSpc>
            </a:pPr>
            <a:r>
              <a:rPr lang="en-US" sz="1800" b="1" dirty="0">
                <a:solidFill>
                  <a:srgbClr val="0070C0"/>
                </a:solidFill>
              </a:rPr>
              <a:t>Centralized</a:t>
            </a:r>
          </a:p>
        </p:txBody>
      </p:sp>
      <p:sp>
        <p:nvSpPr>
          <p:cNvPr id="30756" name="Text Box 36"/>
          <p:cNvSpPr txBox="1">
            <a:spLocks noChangeArrowheads="1"/>
          </p:cNvSpPr>
          <p:nvPr/>
        </p:nvSpPr>
        <p:spPr bwMode="auto">
          <a:xfrm>
            <a:off x="685800" y="1447800"/>
            <a:ext cx="1404938" cy="347663"/>
          </a:xfrm>
          <a:prstGeom prst="rect">
            <a:avLst/>
          </a:prstGeom>
          <a:noFill/>
          <a:ln w="9525">
            <a:solidFill>
              <a:schemeClr val="bg2"/>
            </a:solidFill>
            <a:miter lim="800000"/>
            <a:headEnd/>
            <a:tailEnd/>
          </a:ln>
        </p:spPr>
        <p:txBody>
          <a:bodyPr wrap="none" lIns="92075" tIns="46038" rIns="92075" bIns="46038">
            <a:spAutoFit/>
          </a:bodyPr>
          <a:lstStyle/>
          <a:p>
            <a:pPr algn="ctr">
              <a:lnSpc>
                <a:spcPct val="90000"/>
              </a:lnSpc>
            </a:pPr>
            <a:r>
              <a:rPr lang="en-US" sz="1800" b="1" dirty="0">
                <a:solidFill>
                  <a:srgbClr val="0070C0"/>
                </a:solidFill>
              </a:rPr>
              <a:t>Distributed</a:t>
            </a:r>
          </a:p>
        </p:txBody>
      </p:sp>
      <p:sp>
        <p:nvSpPr>
          <p:cNvPr id="30757" name="Text Box 37"/>
          <p:cNvSpPr txBox="1">
            <a:spLocks noChangeArrowheads="1"/>
          </p:cNvSpPr>
          <p:nvPr/>
        </p:nvSpPr>
        <p:spPr bwMode="auto">
          <a:xfrm>
            <a:off x="579438" y="3055938"/>
            <a:ext cx="1706562" cy="762000"/>
          </a:xfrm>
          <a:prstGeom prst="rect">
            <a:avLst/>
          </a:prstGeom>
          <a:noFill/>
          <a:ln w="9525">
            <a:solidFill>
              <a:schemeClr val="bg2"/>
            </a:solidFill>
            <a:miter lim="800000"/>
            <a:headEnd/>
            <a:tailEnd/>
          </a:ln>
        </p:spPr>
        <p:txBody>
          <a:bodyPr lIns="92075" tIns="46038" rIns="92075" bIns="46038">
            <a:spAutoFit/>
          </a:bodyPr>
          <a:lstStyle/>
          <a:p>
            <a:pPr>
              <a:lnSpc>
                <a:spcPct val="90000"/>
              </a:lnSpc>
            </a:pPr>
            <a:r>
              <a:rPr lang="en-US" sz="1600" b="1" dirty="0">
                <a:solidFill>
                  <a:srgbClr val="0070C0"/>
                </a:solidFill>
              </a:rPr>
              <a:t>Controlled, </a:t>
            </a:r>
          </a:p>
          <a:p>
            <a:pPr>
              <a:lnSpc>
                <a:spcPct val="90000"/>
              </a:lnSpc>
            </a:pPr>
            <a:r>
              <a:rPr lang="en-US" sz="1600" b="1" dirty="0">
                <a:solidFill>
                  <a:srgbClr val="0070C0"/>
                </a:solidFill>
              </a:rPr>
              <a:t>Administrated and Distributed</a:t>
            </a:r>
            <a:endParaRPr lang="en-US" sz="1800" b="1" dirty="0">
              <a:solidFill>
                <a:srgbClr val="0070C0"/>
              </a:solidFill>
            </a:endParaRPr>
          </a:p>
        </p:txBody>
      </p:sp>
      <p:pic>
        <p:nvPicPr>
          <p:cNvPr id="30758" name="Picture 38" descr="panda_pict`"/>
          <p:cNvPicPr>
            <a:picLocks noChangeAspect="1" noChangeArrowheads="1"/>
          </p:cNvPicPr>
          <p:nvPr/>
        </p:nvPicPr>
        <p:blipFill>
          <a:blip r:embed="rId4"/>
          <a:srcRect/>
          <a:stretch>
            <a:fillRect/>
          </a:stretch>
        </p:blipFill>
        <p:spPr bwMode="auto">
          <a:xfrm>
            <a:off x="2060575" y="4235450"/>
            <a:ext cx="334963" cy="331788"/>
          </a:xfrm>
          <a:prstGeom prst="rect">
            <a:avLst/>
          </a:prstGeom>
          <a:noFill/>
          <a:ln w="9525">
            <a:noFill/>
            <a:miter lim="800000"/>
            <a:headEnd/>
            <a:tailEnd/>
          </a:ln>
        </p:spPr>
      </p:pic>
      <p:pic>
        <p:nvPicPr>
          <p:cNvPr id="30759" name="Picture 39" descr="panda_pict`"/>
          <p:cNvPicPr>
            <a:picLocks noChangeAspect="1" noChangeArrowheads="1"/>
          </p:cNvPicPr>
          <p:nvPr/>
        </p:nvPicPr>
        <p:blipFill>
          <a:blip r:embed="rId4"/>
          <a:srcRect/>
          <a:stretch>
            <a:fillRect/>
          </a:stretch>
        </p:blipFill>
        <p:spPr bwMode="auto">
          <a:xfrm>
            <a:off x="3063875" y="4070350"/>
            <a:ext cx="334963" cy="331788"/>
          </a:xfrm>
          <a:prstGeom prst="rect">
            <a:avLst/>
          </a:prstGeom>
          <a:noFill/>
          <a:ln w="9525">
            <a:noFill/>
            <a:miter lim="800000"/>
            <a:headEnd/>
            <a:tailEnd/>
          </a:ln>
        </p:spPr>
      </p:pic>
      <p:pic>
        <p:nvPicPr>
          <p:cNvPr id="30760" name="Picture 40" descr="panda_pict`"/>
          <p:cNvPicPr>
            <a:picLocks noChangeAspect="1" noChangeArrowheads="1"/>
          </p:cNvPicPr>
          <p:nvPr/>
        </p:nvPicPr>
        <p:blipFill>
          <a:blip r:embed="rId4"/>
          <a:srcRect/>
          <a:stretch>
            <a:fillRect/>
          </a:stretch>
        </p:blipFill>
        <p:spPr bwMode="auto">
          <a:xfrm>
            <a:off x="4029075" y="4260850"/>
            <a:ext cx="334963" cy="331788"/>
          </a:xfrm>
          <a:prstGeom prst="rect">
            <a:avLst/>
          </a:prstGeom>
          <a:noFill/>
          <a:ln w="9525">
            <a:noFill/>
            <a:miter lim="800000"/>
            <a:headEnd/>
            <a:tailEnd/>
          </a:ln>
        </p:spPr>
      </p:pic>
      <p:pic>
        <p:nvPicPr>
          <p:cNvPr id="30761" name="Picture 41" descr="panda_pict`"/>
          <p:cNvPicPr>
            <a:picLocks noChangeAspect="1" noChangeArrowheads="1"/>
          </p:cNvPicPr>
          <p:nvPr/>
        </p:nvPicPr>
        <p:blipFill>
          <a:blip r:embed="rId4"/>
          <a:srcRect/>
          <a:stretch>
            <a:fillRect/>
          </a:stretch>
        </p:blipFill>
        <p:spPr bwMode="auto">
          <a:xfrm>
            <a:off x="3317875" y="3575050"/>
            <a:ext cx="334963" cy="331788"/>
          </a:xfrm>
          <a:prstGeom prst="rect">
            <a:avLst/>
          </a:prstGeom>
          <a:noFill/>
          <a:ln w="9525">
            <a:noFill/>
            <a:miter lim="800000"/>
            <a:headEnd/>
            <a:tailEnd/>
          </a:ln>
        </p:spPr>
      </p:pic>
      <p:pic>
        <p:nvPicPr>
          <p:cNvPr id="30762" name="Picture 42" descr="panda_pict`"/>
          <p:cNvPicPr>
            <a:picLocks noChangeAspect="1" noChangeArrowheads="1"/>
          </p:cNvPicPr>
          <p:nvPr/>
        </p:nvPicPr>
        <p:blipFill>
          <a:blip r:embed="rId4"/>
          <a:srcRect/>
          <a:stretch>
            <a:fillRect/>
          </a:stretch>
        </p:blipFill>
        <p:spPr bwMode="auto">
          <a:xfrm>
            <a:off x="5273675" y="3613150"/>
            <a:ext cx="334963" cy="331788"/>
          </a:xfrm>
          <a:prstGeom prst="rect">
            <a:avLst/>
          </a:prstGeom>
          <a:noFill/>
          <a:ln w="9525">
            <a:noFill/>
            <a:miter lim="800000"/>
            <a:headEnd/>
            <a:tailEnd/>
          </a:ln>
        </p:spPr>
      </p:pic>
      <p:pic>
        <p:nvPicPr>
          <p:cNvPr id="30763" name="Picture 43" descr="panda_pict`"/>
          <p:cNvPicPr>
            <a:picLocks noChangeAspect="1" noChangeArrowheads="1"/>
          </p:cNvPicPr>
          <p:nvPr/>
        </p:nvPicPr>
        <p:blipFill>
          <a:blip r:embed="rId4"/>
          <a:srcRect/>
          <a:stretch>
            <a:fillRect/>
          </a:stretch>
        </p:blipFill>
        <p:spPr bwMode="auto">
          <a:xfrm>
            <a:off x="5235575" y="4248150"/>
            <a:ext cx="334963" cy="331788"/>
          </a:xfrm>
          <a:prstGeom prst="rect">
            <a:avLst/>
          </a:prstGeom>
          <a:noFill/>
          <a:ln w="9525">
            <a:noFill/>
            <a:miter lim="800000"/>
            <a:headEnd/>
            <a:tailEnd/>
          </a:ln>
        </p:spPr>
      </p:pic>
      <p:pic>
        <p:nvPicPr>
          <p:cNvPr id="30764" name="Picture 44" descr="panda_pict`"/>
          <p:cNvPicPr>
            <a:picLocks noChangeAspect="1" noChangeArrowheads="1"/>
          </p:cNvPicPr>
          <p:nvPr/>
        </p:nvPicPr>
        <p:blipFill>
          <a:blip r:embed="rId4"/>
          <a:srcRect/>
          <a:stretch>
            <a:fillRect/>
          </a:stretch>
        </p:blipFill>
        <p:spPr bwMode="auto">
          <a:xfrm>
            <a:off x="6010275" y="3587750"/>
            <a:ext cx="334963" cy="331788"/>
          </a:xfrm>
          <a:prstGeom prst="rect">
            <a:avLst/>
          </a:prstGeom>
          <a:noFill/>
          <a:ln w="9525">
            <a:noFill/>
            <a:miter lim="800000"/>
            <a:headEnd/>
            <a:tailEnd/>
          </a:ln>
        </p:spPr>
      </p:pic>
      <p:pic>
        <p:nvPicPr>
          <p:cNvPr id="30765" name="Picture 45" descr="panda_pict`"/>
          <p:cNvPicPr>
            <a:picLocks noChangeAspect="1" noChangeArrowheads="1"/>
          </p:cNvPicPr>
          <p:nvPr/>
        </p:nvPicPr>
        <p:blipFill>
          <a:blip r:embed="rId4"/>
          <a:srcRect/>
          <a:stretch>
            <a:fillRect/>
          </a:stretch>
        </p:blipFill>
        <p:spPr bwMode="auto">
          <a:xfrm>
            <a:off x="7724775" y="4171950"/>
            <a:ext cx="334963" cy="331788"/>
          </a:xfrm>
          <a:prstGeom prst="rect">
            <a:avLst/>
          </a:prstGeom>
          <a:noFill/>
          <a:ln w="9525">
            <a:noFill/>
            <a:miter lim="800000"/>
            <a:headEnd/>
            <a:tailEnd/>
          </a:ln>
        </p:spPr>
      </p:pic>
      <p:pic>
        <p:nvPicPr>
          <p:cNvPr id="30766" name="Picture 46" descr="panda_pict`"/>
          <p:cNvPicPr>
            <a:picLocks noChangeAspect="1" noChangeArrowheads="1"/>
          </p:cNvPicPr>
          <p:nvPr/>
        </p:nvPicPr>
        <p:blipFill>
          <a:blip r:embed="rId4"/>
          <a:srcRect/>
          <a:stretch>
            <a:fillRect/>
          </a:stretch>
        </p:blipFill>
        <p:spPr bwMode="auto">
          <a:xfrm>
            <a:off x="6581775" y="4108450"/>
            <a:ext cx="334963" cy="331788"/>
          </a:xfrm>
          <a:prstGeom prst="rect">
            <a:avLst/>
          </a:prstGeom>
          <a:noFill/>
          <a:ln w="9525">
            <a:noFill/>
            <a:miter lim="800000"/>
            <a:headEnd/>
            <a:tailEnd/>
          </a:ln>
        </p:spPr>
      </p:pic>
      <p:pic>
        <p:nvPicPr>
          <p:cNvPr id="30767" name="Picture 47" descr="koala_pict1"/>
          <p:cNvPicPr>
            <a:picLocks noChangeAspect="1" noChangeArrowheads="1"/>
          </p:cNvPicPr>
          <p:nvPr/>
        </p:nvPicPr>
        <p:blipFill>
          <a:blip r:embed="rId5"/>
          <a:srcRect/>
          <a:stretch>
            <a:fillRect/>
          </a:stretch>
        </p:blipFill>
        <p:spPr bwMode="auto">
          <a:xfrm>
            <a:off x="2100263" y="1841500"/>
            <a:ext cx="271462" cy="292100"/>
          </a:xfrm>
          <a:prstGeom prst="rect">
            <a:avLst/>
          </a:prstGeom>
          <a:noFill/>
          <a:ln w="9525">
            <a:noFill/>
            <a:miter lim="800000"/>
            <a:headEnd/>
            <a:tailEnd/>
          </a:ln>
        </p:spPr>
      </p:pic>
      <p:pic>
        <p:nvPicPr>
          <p:cNvPr id="30768" name="Picture 48" descr="koala_pict1"/>
          <p:cNvPicPr>
            <a:picLocks noChangeAspect="1" noChangeArrowheads="1"/>
          </p:cNvPicPr>
          <p:nvPr/>
        </p:nvPicPr>
        <p:blipFill>
          <a:blip r:embed="rId5"/>
          <a:srcRect/>
          <a:stretch>
            <a:fillRect/>
          </a:stretch>
        </p:blipFill>
        <p:spPr bwMode="auto">
          <a:xfrm>
            <a:off x="3962400" y="1981200"/>
            <a:ext cx="271463" cy="292100"/>
          </a:xfrm>
          <a:prstGeom prst="rect">
            <a:avLst/>
          </a:prstGeom>
          <a:noFill/>
          <a:ln w="9525">
            <a:noFill/>
            <a:miter lim="800000"/>
            <a:headEnd/>
            <a:tailEnd/>
          </a:ln>
        </p:spPr>
      </p:pic>
      <p:pic>
        <p:nvPicPr>
          <p:cNvPr id="30769" name="Picture 49" descr="koala_pict1"/>
          <p:cNvPicPr>
            <a:picLocks noChangeAspect="1" noChangeArrowheads="1"/>
          </p:cNvPicPr>
          <p:nvPr/>
        </p:nvPicPr>
        <p:blipFill>
          <a:blip r:embed="rId5"/>
          <a:srcRect/>
          <a:stretch>
            <a:fillRect/>
          </a:stretch>
        </p:blipFill>
        <p:spPr bwMode="auto">
          <a:xfrm>
            <a:off x="3048000" y="1600200"/>
            <a:ext cx="271463" cy="292100"/>
          </a:xfrm>
          <a:prstGeom prst="rect">
            <a:avLst/>
          </a:prstGeom>
          <a:noFill/>
          <a:ln w="9525">
            <a:noFill/>
            <a:miter lim="800000"/>
            <a:headEnd/>
            <a:tailEnd/>
          </a:ln>
        </p:spPr>
      </p:pic>
      <p:pic>
        <p:nvPicPr>
          <p:cNvPr id="30770" name="Picture 50" descr="koala_pict1"/>
          <p:cNvPicPr>
            <a:picLocks noChangeAspect="1" noChangeArrowheads="1"/>
          </p:cNvPicPr>
          <p:nvPr/>
        </p:nvPicPr>
        <p:blipFill>
          <a:blip r:embed="rId5"/>
          <a:srcRect/>
          <a:stretch>
            <a:fillRect/>
          </a:stretch>
        </p:blipFill>
        <p:spPr bwMode="auto">
          <a:xfrm>
            <a:off x="4648200" y="1828800"/>
            <a:ext cx="271463" cy="292100"/>
          </a:xfrm>
          <a:prstGeom prst="rect">
            <a:avLst/>
          </a:prstGeom>
          <a:noFill/>
          <a:ln w="9525">
            <a:noFill/>
            <a:miter lim="800000"/>
            <a:headEnd/>
            <a:tailEnd/>
          </a:ln>
        </p:spPr>
      </p:pic>
      <p:pic>
        <p:nvPicPr>
          <p:cNvPr id="30771" name="Picture 51" descr="koala_pict1"/>
          <p:cNvPicPr>
            <a:picLocks noChangeAspect="1" noChangeArrowheads="1"/>
          </p:cNvPicPr>
          <p:nvPr/>
        </p:nvPicPr>
        <p:blipFill>
          <a:blip r:embed="rId5"/>
          <a:srcRect/>
          <a:stretch>
            <a:fillRect/>
          </a:stretch>
        </p:blipFill>
        <p:spPr bwMode="auto">
          <a:xfrm>
            <a:off x="3505200" y="1828800"/>
            <a:ext cx="271463" cy="292100"/>
          </a:xfrm>
          <a:prstGeom prst="rect">
            <a:avLst/>
          </a:prstGeom>
          <a:noFill/>
          <a:ln w="9525">
            <a:noFill/>
            <a:miter lim="800000"/>
            <a:headEnd/>
            <a:tailEnd/>
          </a:ln>
        </p:spPr>
      </p:pic>
      <p:sp>
        <p:nvSpPr>
          <p:cNvPr id="30772" name="Line 52"/>
          <p:cNvSpPr>
            <a:spLocks noChangeShapeType="1"/>
          </p:cNvSpPr>
          <p:nvPr/>
        </p:nvSpPr>
        <p:spPr bwMode="auto">
          <a:xfrm>
            <a:off x="3124200" y="1905000"/>
            <a:ext cx="0" cy="2133600"/>
          </a:xfrm>
          <a:prstGeom prst="line">
            <a:avLst/>
          </a:prstGeom>
          <a:noFill/>
          <a:ln w="15875">
            <a:solidFill>
              <a:srgbClr val="FF8000"/>
            </a:solidFill>
            <a:round/>
            <a:headEnd type="arrow" w="med" len="med"/>
            <a:tailEnd type="arrow" w="med" len="med"/>
          </a:ln>
        </p:spPr>
        <p:txBody>
          <a:bodyPr lIns="92075" tIns="46038" rIns="92075" bIns="46038" anchor="ctr"/>
          <a:lstStyle/>
          <a:p>
            <a:endParaRPr lang="en-US" dirty="0"/>
          </a:p>
        </p:txBody>
      </p:sp>
      <p:sp>
        <p:nvSpPr>
          <p:cNvPr id="30773" name="Rectangle 53"/>
          <p:cNvSpPr>
            <a:spLocks noChangeArrowheads="1"/>
          </p:cNvSpPr>
          <p:nvPr/>
        </p:nvSpPr>
        <p:spPr bwMode="auto">
          <a:xfrm>
            <a:off x="5029200" y="2514600"/>
            <a:ext cx="2298700" cy="400050"/>
          </a:xfrm>
          <a:prstGeom prst="rect">
            <a:avLst/>
          </a:prstGeom>
          <a:noFill/>
          <a:ln w="9525">
            <a:noFill/>
            <a:miter lim="800000"/>
            <a:headEnd/>
            <a:tailEnd/>
          </a:ln>
        </p:spPr>
        <p:txBody>
          <a:bodyPr wrap="none">
            <a:spAutoFit/>
          </a:bodyPr>
          <a:lstStyle/>
          <a:p>
            <a:r>
              <a:rPr lang="en-US" sz="2000" b="1" dirty="0">
                <a:solidFill>
                  <a:srgbClr val="CC0000"/>
                </a:solidFill>
              </a:rPr>
              <a:t>EVO Architecture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b="1" dirty="0" smtClean="0"/>
              <a:t>Self Managed Infrastructure</a:t>
            </a:r>
          </a:p>
        </p:txBody>
      </p:sp>
      <p:pic>
        <p:nvPicPr>
          <p:cNvPr id="31747" name="Picture 4"/>
          <p:cNvPicPr>
            <a:picLocks noChangeAspect="1"/>
          </p:cNvPicPr>
          <p:nvPr/>
        </p:nvPicPr>
        <p:blipFill>
          <a:blip r:embed="rId3">
            <a:clrChange>
              <a:clrFrom>
                <a:srgbClr val="070D5A"/>
              </a:clrFrom>
              <a:clrTo>
                <a:srgbClr val="070D5A">
                  <a:alpha val="0"/>
                </a:srgbClr>
              </a:clrTo>
            </a:clrChange>
            <a:lum bright="12000" contrast="16000"/>
          </a:blip>
          <a:srcRect/>
          <a:stretch>
            <a:fillRect/>
          </a:stretch>
        </p:blipFill>
        <p:spPr bwMode="auto">
          <a:xfrm>
            <a:off x="381000" y="1988840"/>
            <a:ext cx="8686800" cy="4518025"/>
          </a:xfrm>
          <a:prstGeom prst="rect">
            <a:avLst/>
          </a:prstGeom>
          <a:noFill/>
          <a:ln w="9525">
            <a:noFill/>
            <a:miter lim="800000"/>
            <a:headEnd/>
            <a:tailEnd/>
          </a:ln>
        </p:spPr>
      </p:pic>
      <p:sp>
        <p:nvSpPr>
          <p:cNvPr id="3" name="Content Placeholder 2"/>
          <p:cNvSpPr>
            <a:spLocks noGrp="1"/>
          </p:cNvSpPr>
          <p:nvPr>
            <p:ph idx="1"/>
          </p:nvPr>
        </p:nvSpPr>
        <p:spPr>
          <a:xfrm>
            <a:off x="827584" y="1371600"/>
            <a:ext cx="8077200" cy="4267200"/>
          </a:xfrm>
        </p:spPr>
        <p:txBody>
          <a:bodyPr/>
          <a:lstStyle/>
          <a:p>
            <a:pPr>
              <a:buFontTx/>
              <a:buNone/>
              <a:defRPr/>
            </a:pPr>
            <a:r>
              <a:rPr lang="en-US" dirty="0" smtClean="0">
                <a:solidFill>
                  <a:srgbClr val="FFFFFF"/>
                </a:solidFill>
              </a:rPr>
              <a:t>EVO uses MonALISA :</a:t>
            </a:r>
          </a:p>
          <a:p>
            <a:pPr>
              <a:buFontTx/>
              <a:buNone/>
              <a:defRPr/>
            </a:pPr>
            <a:endParaRPr lang="en-US" sz="1100" dirty="0" smtClean="0">
              <a:solidFill>
                <a:srgbClr val="FFFFFF"/>
              </a:solidFill>
            </a:endParaRPr>
          </a:p>
          <a:p>
            <a:pPr>
              <a:defRPr/>
            </a:pPr>
            <a:r>
              <a:rPr lang="en-US" b="1" dirty="0" smtClean="0">
                <a:effectLst>
                  <a:outerShdw blurRad="38100" dist="38100" dir="2700000" algn="tl">
                    <a:srgbClr val="000000">
                      <a:alpha val="43137"/>
                    </a:srgbClr>
                  </a:outerShdw>
                </a:effectLst>
              </a:rPr>
              <a:t>66 servers </a:t>
            </a:r>
            <a:r>
              <a:rPr lang="en-US" b="1" dirty="0" smtClean="0">
                <a:solidFill>
                  <a:schemeClr val="bg1"/>
                </a:solidFill>
                <a:effectLst>
                  <a:outerShdw blurRad="38100" dist="38100" dir="2700000" algn="tl">
                    <a:srgbClr val="808080"/>
                  </a:outerShdw>
                </a:effectLst>
              </a:rPr>
              <a:t>spread in </a:t>
            </a:r>
            <a:r>
              <a:rPr lang="en-US" b="1" dirty="0" smtClean="0">
                <a:effectLst>
                  <a:outerShdw blurRad="38100" dist="38100" dir="2700000" algn="tl">
                    <a:srgbClr val="808080"/>
                  </a:outerShdw>
                </a:effectLst>
              </a:rPr>
              <a:t>25 countries</a:t>
            </a:r>
            <a:endParaRPr lang="en-US" b="1" dirty="0" smtClean="0">
              <a:effectLst>
                <a:outerShdw blurRad="38100" dist="38100" dir="2700000" algn="tl">
                  <a:srgbClr val="FFFFFF"/>
                </a:outerShdw>
              </a:effectLst>
            </a:endParaRPr>
          </a:p>
          <a:p>
            <a:pPr>
              <a:defRPr/>
            </a:pPr>
            <a:endParaRPr lang="en-US" sz="1100" dirty="0" smtClean="0">
              <a:effectLst>
                <a:outerShdw blurRad="38100" dist="38100" dir="2700000" algn="tl">
                  <a:srgbClr val="FFFFFF"/>
                </a:outerShdw>
              </a:effectLst>
            </a:endParaRPr>
          </a:p>
          <a:p>
            <a:pPr>
              <a:defRPr/>
            </a:pPr>
            <a:r>
              <a:rPr lang="en-US" b="1" dirty="0" smtClean="0">
                <a:effectLst>
                  <a:outerShdw blurRad="38100" dist="38100" dir="2700000" algn="tl">
                    <a:srgbClr val="000000">
                      <a:alpha val="43137"/>
                    </a:srgbClr>
                  </a:outerShdw>
                </a:effectLst>
              </a:rPr>
              <a:t>Detects any network cut </a:t>
            </a:r>
            <a:r>
              <a:rPr lang="en-US" b="1" dirty="0" smtClean="0">
                <a:solidFill>
                  <a:schemeClr val="bg1"/>
                </a:solidFill>
                <a:effectLst>
                  <a:outerShdw blurRad="38100" dist="38100" dir="2700000" algn="tl">
                    <a:srgbClr val="000000">
                      <a:alpha val="43137"/>
                    </a:srgbClr>
                  </a:outerShdw>
                </a:effectLst>
              </a:rPr>
              <a:t>or </a:t>
            </a:r>
            <a:r>
              <a:rPr lang="en-US" b="1" dirty="0" smtClean="0">
                <a:solidFill>
                  <a:srgbClr val="FFFFFF"/>
                </a:solidFill>
                <a:effectLst>
                  <a:outerShdw blurRad="38100" dist="38100" dir="2700000" algn="tl">
                    <a:srgbClr val="000000">
                      <a:alpha val="43137"/>
                    </a:srgbClr>
                  </a:outerShdw>
                </a:effectLst>
              </a:rPr>
              <a:t>peer down : </a:t>
            </a:r>
            <a:r>
              <a:rPr lang="en-US" b="1" dirty="0" smtClean="0">
                <a:effectLst>
                  <a:outerShdw blurRad="38100" dist="38100" dir="2700000" algn="tl">
                    <a:srgbClr val="000000">
                      <a:alpha val="43137"/>
                    </a:srgbClr>
                  </a:outerShdw>
                </a:effectLst>
              </a:rPr>
              <a:t>Automatically reconnect </a:t>
            </a:r>
            <a:r>
              <a:rPr lang="en-US" b="1" dirty="0" smtClean="0">
                <a:solidFill>
                  <a:srgbClr val="FFFFFF"/>
                </a:solidFill>
                <a:effectLst>
                  <a:outerShdw blurRad="38100" dist="38100" dir="2700000" algn="tl">
                    <a:srgbClr val="000000">
                      <a:alpha val="43137"/>
                    </a:srgbClr>
                  </a:outerShdw>
                </a:effectLst>
              </a:rPr>
              <a:t>the topology of servers to face the problem.</a:t>
            </a:r>
          </a:p>
          <a:p>
            <a:pPr>
              <a:defRPr/>
            </a:pPr>
            <a:r>
              <a:rPr lang="en-US" b="1" dirty="0" smtClean="0">
                <a:solidFill>
                  <a:srgbClr val="FFFFFF"/>
                </a:solidFill>
                <a:effectLst>
                  <a:outerShdw blurRad="38100" dist="38100" dir="2700000" algn="tl">
                    <a:srgbClr val="000000">
                      <a:alpha val="43137"/>
                    </a:srgbClr>
                  </a:outerShdw>
                </a:effectLst>
              </a:rPr>
              <a:t>Reduce the </a:t>
            </a:r>
            <a:r>
              <a:rPr lang="en-US" b="1" dirty="0" smtClean="0">
                <a:effectLst>
                  <a:outerShdw blurRad="38100" dist="38100" dir="2700000" algn="tl">
                    <a:srgbClr val="000000">
                      <a:alpha val="43137"/>
                    </a:srgbClr>
                  </a:outerShdw>
                </a:effectLst>
              </a:rPr>
              <a:t>support burden </a:t>
            </a:r>
            <a:r>
              <a:rPr lang="en-US" b="1" dirty="0" smtClean="0">
                <a:solidFill>
                  <a:srgbClr val="FFFFFF"/>
                </a:solidFill>
                <a:effectLst>
                  <a:outerShdw blurRad="38100" dist="38100" dir="2700000" algn="tl">
                    <a:srgbClr val="000000">
                      <a:alpha val="43137"/>
                    </a:srgbClr>
                  </a:outerShdw>
                </a:effectLst>
              </a:rPr>
              <a:t>by a good order of magnitude</a:t>
            </a:r>
          </a:p>
          <a:p>
            <a:pPr>
              <a:buNone/>
              <a:defRPr/>
            </a:pPr>
            <a:endParaRPr lang="en-US" dirty="0" smtClean="0">
              <a:solidFill>
                <a:srgbClr val="FFFFFF"/>
              </a:solidFill>
            </a:endParaRPr>
          </a:p>
        </p:txBody>
      </p:sp>
      <p:sp>
        <p:nvSpPr>
          <p:cNvPr id="31749" name="TextBox 5"/>
          <p:cNvSpPr txBox="1">
            <a:spLocks noChangeArrowheads="1"/>
          </p:cNvSpPr>
          <p:nvPr/>
        </p:nvSpPr>
        <p:spPr bwMode="auto">
          <a:xfrm>
            <a:off x="685800" y="5791200"/>
            <a:ext cx="3846513" cy="461963"/>
          </a:xfrm>
          <a:prstGeom prst="rect">
            <a:avLst/>
          </a:prstGeom>
          <a:noFill/>
          <a:ln w="9525">
            <a:noFill/>
            <a:miter lim="800000"/>
            <a:headEnd/>
            <a:tailEnd/>
          </a:ln>
        </p:spPr>
        <p:txBody>
          <a:bodyPr wrap="none">
            <a:spAutoFit/>
          </a:bodyPr>
          <a:lstStyle/>
          <a:p>
            <a:pPr eaLnBrk="0" hangingPunct="0"/>
            <a:r>
              <a:rPr lang="en-US" sz="1800" noProof="1">
                <a:solidFill>
                  <a:srgbClr val="C19A57"/>
                </a:solidFill>
              </a:rPr>
              <a:t>http://monalisa.caltech.edu</a:t>
            </a:r>
            <a:endParaRPr lang="en-US" sz="1800" noProof="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b="1" dirty="0" smtClean="0"/>
              <a:t>Self Managed Infrastructure</a:t>
            </a:r>
            <a:br>
              <a:rPr lang="en-US" b="1" dirty="0" smtClean="0"/>
            </a:br>
            <a:r>
              <a:rPr lang="en-US" sz="2400" b="1" dirty="0" smtClean="0"/>
              <a:t>Average of 1,200 connected sites during peak time</a:t>
            </a:r>
          </a:p>
        </p:txBody>
      </p:sp>
      <p:pic>
        <p:nvPicPr>
          <p:cNvPr id="7" name="Picture 6"/>
          <p:cNvPicPr/>
          <p:nvPr/>
        </p:nvPicPr>
        <p:blipFill>
          <a:blip r:embed="rId3"/>
          <a:srcRect/>
          <a:stretch>
            <a:fillRect/>
          </a:stretch>
        </p:blipFill>
        <p:spPr bwMode="auto">
          <a:xfrm>
            <a:off x="467544" y="1066800"/>
            <a:ext cx="8568952" cy="5386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90600" y="0"/>
            <a:ext cx="8153400" cy="1066800"/>
          </a:xfrm>
        </p:spPr>
        <p:txBody>
          <a:bodyPr/>
          <a:lstStyle/>
          <a:p>
            <a:pPr eaLnBrk="1" hangingPunct="1"/>
            <a:r>
              <a:rPr lang="en-US" b="1" dirty="0" smtClean="0"/>
              <a:t>     Some EVO functionalities </a:t>
            </a:r>
          </a:p>
        </p:txBody>
      </p:sp>
      <p:sp>
        <p:nvSpPr>
          <p:cNvPr id="65539" name="Rectangle 3"/>
          <p:cNvSpPr>
            <a:spLocks noGrp="1" noChangeArrowheads="1"/>
          </p:cNvSpPr>
          <p:nvPr>
            <p:ph type="body" idx="1"/>
          </p:nvPr>
        </p:nvSpPr>
        <p:spPr>
          <a:xfrm>
            <a:off x="685800" y="1066800"/>
            <a:ext cx="8278688" cy="4343400"/>
          </a:xfrm>
        </p:spPr>
        <p:txBody>
          <a:bodyPr/>
          <a:lstStyle/>
          <a:p>
            <a:pPr eaLnBrk="1" hangingPunct="1">
              <a:lnSpc>
                <a:spcPct val="110000"/>
              </a:lnSpc>
            </a:pPr>
            <a:r>
              <a:rPr lang="en-US" sz="2400" dirty="0" smtClean="0">
                <a:solidFill>
                  <a:srgbClr val="C19A57"/>
                </a:solidFill>
              </a:rPr>
              <a:t>Works on </a:t>
            </a:r>
            <a:r>
              <a:rPr lang="en-US" sz="2400" dirty="0" smtClean="0">
                <a:solidFill>
                  <a:srgbClr val="FFFFFF"/>
                </a:solidFill>
              </a:rPr>
              <a:t>MS Windows</a:t>
            </a:r>
            <a:r>
              <a:rPr lang="en-US" sz="2400" dirty="0" smtClean="0">
                <a:solidFill>
                  <a:srgbClr val="C19A57"/>
                </a:solidFill>
              </a:rPr>
              <a:t>, </a:t>
            </a:r>
            <a:r>
              <a:rPr lang="en-US" sz="2400" dirty="0" smtClean="0">
                <a:solidFill>
                  <a:srgbClr val="FFFFFF"/>
                </a:solidFill>
              </a:rPr>
              <a:t>Mac OS X</a:t>
            </a:r>
            <a:r>
              <a:rPr lang="en-US" sz="2400" dirty="0" smtClean="0">
                <a:solidFill>
                  <a:srgbClr val="C19A57"/>
                </a:solidFill>
              </a:rPr>
              <a:t>, </a:t>
            </a:r>
            <a:r>
              <a:rPr lang="en-US" sz="2400" dirty="0" smtClean="0">
                <a:solidFill>
                  <a:srgbClr val="FFFFFF"/>
                </a:solidFill>
              </a:rPr>
              <a:t>Linux</a:t>
            </a:r>
            <a:r>
              <a:rPr lang="en-US" sz="2400" dirty="0" smtClean="0">
                <a:solidFill>
                  <a:srgbClr val="C19A57"/>
                </a:solidFill>
              </a:rPr>
              <a:t>!</a:t>
            </a:r>
          </a:p>
          <a:p>
            <a:pPr eaLnBrk="1" hangingPunct="1">
              <a:lnSpc>
                <a:spcPct val="110000"/>
              </a:lnSpc>
            </a:pPr>
            <a:r>
              <a:rPr lang="en-US" sz="2400" dirty="0" smtClean="0">
                <a:solidFill>
                  <a:srgbClr val="C19A57"/>
                </a:solidFill>
              </a:rPr>
              <a:t>Connects to </a:t>
            </a:r>
            <a:r>
              <a:rPr lang="en-US" sz="2400" dirty="0" smtClean="0">
                <a:solidFill>
                  <a:srgbClr val="FFFFFF"/>
                </a:solidFill>
              </a:rPr>
              <a:t>H.323 client</a:t>
            </a:r>
            <a:r>
              <a:rPr lang="en-US" sz="2400" dirty="0" smtClean="0">
                <a:solidFill>
                  <a:srgbClr val="C19A57"/>
                </a:solidFill>
              </a:rPr>
              <a:t>, H.323 </a:t>
            </a:r>
            <a:r>
              <a:rPr lang="en-US" sz="2400" dirty="0" smtClean="0">
                <a:solidFill>
                  <a:srgbClr val="FFFFFF"/>
                </a:solidFill>
              </a:rPr>
              <a:t>MCU</a:t>
            </a:r>
            <a:r>
              <a:rPr lang="en-US" sz="2400" dirty="0" smtClean="0">
                <a:solidFill>
                  <a:srgbClr val="C19A57"/>
                </a:solidFill>
              </a:rPr>
              <a:t>, SIP client, </a:t>
            </a:r>
            <a:r>
              <a:rPr lang="en-US" sz="2400" dirty="0" smtClean="0">
                <a:solidFill>
                  <a:srgbClr val="FFFFFF"/>
                </a:solidFill>
              </a:rPr>
              <a:t>SIP </a:t>
            </a:r>
            <a:r>
              <a:rPr lang="en-US" sz="2400" dirty="0" smtClean="0">
                <a:solidFill>
                  <a:srgbClr val="C19A57"/>
                </a:solidFill>
              </a:rPr>
              <a:t>MCU, </a:t>
            </a:r>
            <a:r>
              <a:rPr lang="en-US" sz="2400" dirty="0" smtClean="0">
                <a:solidFill>
                  <a:srgbClr val="FFFFFF"/>
                </a:solidFill>
              </a:rPr>
              <a:t>IP telephone</a:t>
            </a:r>
            <a:r>
              <a:rPr lang="en-US" sz="2400" dirty="0" smtClean="0">
                <a:solidFill>
                  <a:srgbClr val="C19A57"/>
                </a:solidFill>
              </a:rPr>
              <a:t>, </a:t>
            </a:r>
            <a:r>
              <a:rPr lang="en-US" sz="2400" dirty="0" smtClean="0">
                <a:solidFill>
                  <a:srgbClr val="FFFFFF"/>
                </a:solidFill>
              </a:rPr>
              <a:t>Standard Telephone</a:t>
            </a:r>
            <a:endParaRPr lang="en-US" sz="2400" dirty="0" smtClean="0">
              <a:solidFill>
                <a:srgbClr val="FFFFFF"/>
              </a:solidFill>
            </a:endParaRPr>
          </a:p>
          <a:p>
            <a:pPr eaLnBrk="1" hangingPunct="1">
              <a:lnSpc>
                <a:spcPct val="110000"/>
              </a:lnSpc>
            </a:pPr>
            <a:r>
              <a:rPr lang="en-US" sz="2400" dirty="0" smtClean="0">
                <a:solidFill>
                  <a:schemeClr val="bg1"/>
                </a:solidFill>
              </a:rPr>
              <a:t>EVO </a:t>
            </a:r>
            <a:r>
              <a:rPr lang="en-US" sz="2400" dirty="0" smtClean="0">
                <a:solidFill>
                  <a:schemeClr val="bg1"/>
                </a:solidFill>
              </a:rPr>
              <a:t>is </a:t>
            </a:r>
            <a:r>
              <a:rPr lang="en-US" sz="2400" dirty="0" smtClean="0"/>
              <a:t>tunneling </a:t>
            </a:r>
            <a:r>
              <a:rPr lang="en-US" sz="2400" dirty="0" smtClean="0">
                <a:solidFill>
                  <a:schemeClr val="bg1"/>
                </a:solidFill>
              </a:rPr>
              <a:t>all communications into </a:t>
            </a:r>
            <a:r>
              <a:rPr lang="en-US" sz="2400" dirty="0" smtClean="0"/>
              <a:t>one Port and is firewall and NAT friendly</a:t>
            </a:r>
            <a:endParaRPr lang="en-US" sz="2400" dirty="0" smtClean="0"/>
          </a:p>
          <a:p>
            <a:pPr eaLnBrk="1" hangingPunct="1">
              <a:lnSpc>
                <a:spcPct val="110000"/>
              </a:lnSpc>
            </a:pPr>
            <a:r>
              <a:rPr lang="en-US" sz="2400" dirty="0" smtClean="0">
                <a:solidFill>
                  <a:srgbClr val="C19A57"/>
                </a:solidFill>
              </a:rPr>
              <a:t>EVO </a:t>
            </a:r>
            <a:r>
              <a:rPr lang="en-US" sz="2400" dirty="0" smtClean="0"/>
              <a:t>GUI </a:t>
            </a:r>
            <a:r>
              <a:rPr lang="en-US" sz="2400" dirty="0" smtClean="0">
                <a:solidFill>
                  <a:srgbClr val="C19A57"/>
                </a:solidFill>
              </a:rPr>
              <a:t>is available in </a:t>
            </a:r>
            <a:r>
              <a:rPr lang="en-US" sz="2400" dirty="0" smtClean="0">
                <a:solidFill>
                  <a:schemeClr val="bg1"/>
                </a:solidFill>
              </a:rPr>
              <a:t>11 languages! and</a:t>
            </a:r>
            <a:r>
              <a:rPr lang="en-US" sz="2400" dirty="0" smtClean="0">
                <a:solidFill>
                  <a:srgbClr val="C19A57"/>
                </a:solidFill>
              </a:rPr>
              <a:t> available in </a:t>
            </a:r>
            <a:r>
              <a:rPr lang="en-US" sz="2400" dirty="0" smtClean="0"/>
              <a:t>all </a:t>
            </a:r>
            <a:r>
              <a:rPr lang="en-US" sz="2400" dirty="0" smtClean="0">
                <a:solidFill>
                  <a:srgbClr val="FFFFFF"/>
                </a:solidFill>
              </a:rPr>
              <a:t>time zones</a:t>
            </a:r>
            <a:r>
              <a:rPr lang="en-US" sz="2400" dirty="0" smtClean="0">
                <a:solidFill>
                  <a:schemeClr val="bg1"/>
                </a:solidFill>
              </a:rPr>
              <a:t>!</a:t>
            </a:r>
            <a:endParaRPr lang="en-US" sz="2400" dirty="0" smtClean="0">
              <a:solidFill>
                <a:srgbClr val="FFFFFF"/>
              </a:solidFill>
            </a:endParaRPr>
          </a:p>
          <a:p>
            <a:pPr eaLnBrk="1" hangingPunct="1">
              <a:lnSpc>
                <a:spcPct val="110000"/>
              </a:lnSpc>
            </a:pPr>
            <a:r>
              <a:rPr lang="en-US" sz="2400" dirty="0" smtClean="0">
                <a:solidFill>
                  <a:srgbClr val="FFFFFF"/>
                </a:solidFill>
              </a:rPr>
              <a:t>Support </a:t>
            </a:r>
            <a:r>
              <a:rPr lang="en-US" sz="2400" dirty="0" smtClean="0">
                <a:solidFill>
                  <a:srgbClr val="FFFFFF"/>
                </a:solidFill>
              </a:rPr>
              <a:t>H.261, H.263 and H.264 video </a:t>
            </a:r>
            <a:r>
              <a:rPr lang="en-US" sz="2400" dirty="0" err="1" smtClean="0">
                <a:solidFill>
                  <a:srgbClr val="FFFFFF"/>
                </a:solidFill>
              </a:rPr>
              <a:t>codecs</a:t>
            </a:r>
            <a:r>
              <a:rPr lang="en-US" sz="2400" dirty="0" smtClean="0">
                <a:solidFill>
                  <a:srgbClr val="FFFFFF"/>
                </a:solidFill>
              </a:rPr>
              <a:t> up to 1080 HD resolution </a:t>
            </a:r>
          </a:p>
          <a:p>
            <a:pPr eaLnBrk="1" hangingPunct="1">
              <a:lnSpc>
                <a:spcPct val="110000"/>
              </a:lnSpc>
            </a:pPr>
            <a:r>
              <a:rPr lang="en-US" sz="2400" dirty="0" smtClean="0">
                <a:solidFill>
                  <a:srgbClr val="FFFFFF"/>
                </a:solidFill>
              </a:rPr>
              <a:t>                 integration</a:t>
            </a:r>
            <a:r>
              <a:rPr lang="en-US" sz="2400" dirty="0" smtClean="0"/>
              <a:t>: auto booking, auto-modification, auto-join meeting. (CERN, DESY, BNL)</a:t>
            </a:r>
            <a:r>
              <a:rPr lang="en-US" sz="2400" dirty="0" smtClean="0"/>
              <a:t>.</a:t>
            </a:r>
          </a:p>
          <a:p>
            <a:pPr eaLnBrk="1" hangingPunct="1">
              <a:lnSpc>
                <a:spcPct val="110000"/>
              </a:lnSpc>
            </a:pPr>
            <a:r>
              <a:rPr lang="en-US" sz="2400" dirty="0" smtClean="0"/>
              <a:t>LDAP/Shibboleth </a:t>
            </a:r>
            <a:r>
              <a:rPr lang="en-US" sz="2400" dirty="0" smtClean="0"/>
              <a:t>Integration</a:t>
            </a:r>
            <a:endParaRPr lang="en-US" sz="2400" dirty="0" smtClean="0"/>
          </a:p>
        </p:txBody>
      </p:sp>
      <p:pic>
        <p:nvPicPr>
          <p:cNvPr id="4" name="Picture 4" descr="Indico.jpg"/>
          <p:cNvPicPr>
            <a:picLocks noChangeAspect="1"/>
          </p:cNvPicPr>
          <p:nvPr/>
        </p:nvPicPr>
        <p:blipFill>
          <a:blip r:embed="rId3"/>
          <a:srcRect/>
          <a:stretch>
            <a:fillRect/>
          </a:stretch>
        </p:blipFill>
        <p:spPr bwMode="auto">
          <a:xfrm>
            <a:off x="1143000" y="5029200"/>
            <a:ext cx="1295400" cy="5679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6610" name="Rectangle 2"/>
          <p:cNvSpPr>
            <a:spLocks noGrp="1" noChangeArrowheads="1"/>
          </p:cNvSpPr>
          <p:nvPr>
            <p:ph type="ctrTitle"/>
          </p:nvPr>
        </p:nvSpPr>
        <p:spPr>
          <a:xfrm>
            <a:off x="838200" y="2819400"/>
            <a:ext cx="7772400" cy="1143000"/>
          </a:xfrm>
          <a:effectLst>
            <a:outerShdw dist="38099" dir="2700000" algn="ctr" rotWithShape="0">
              <a:srgbClr val="000000">
                <a:alpha val="74997"/>
              </a:srgbClr>
            </a:outerShdw>
          </a:effectLst>
        </p:spPr>
        <p:txBody>
          <a:bodyPr/>
          <a:lstStyle/>
          <a:p>
            <a:pPr eaLnBrk="1" hangingPunct="1">
              <a:defRPr/>
            </a:pPr>
            <a:r>
              <a:rPr lang="en-US" sz="7200" b="1" dirty="0" smtClean="0"/>
              <a:t>Perspectives for VC in HEP</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79625" y="1568273"/>
            <a:ext cx="7680022" cy="3741696"/>
          </a:xfrm>
        </p:spPr>
        <p:txBody>
          <a:bodyPr>
            <a:noAutofit/>
          </a:bodyPr>
          <a:lstStyle/>
          <a:p>
            <a:pPr algn="l">
              <a:buFont typeface="Arial"/>
              <a:buChar char="•"/>
            </a:pPr>
            <a:r>
              <a:rPr lang="en-US" sz="2000" dirty="0" smtClean="0">
                <a:solidFill>
                  <a:schemeClr val="tx1"/>
                </a:solidFill>
              </a:rPr>
              <a:t> </a:t>
            </a:r>
            <a:r>
              <a:rPr lang="en-US" sz="2800" dirty="0" smtClean="0">
                <a:solidFill>
                  <a:schemeClr val="bg1">
                    <a:lumMod val="95000"/>
                  </a:schemeClr>
                </a:solidFill>
              </a:rPr>
              <a:t>Challenge in VC, Real-time communication</a:t>
            </a:r>
          </a:p>
          <a:p>
            <a:pPr algn="l">
              <a:buFont typeface="Arial"/>
              <a:buChar char="•"/>
            </a:pPr>
            <a:r>
              <a:rPr lang="en-US" sz="2800" dirty="0" smtClean="0">
                <a:solidFill>
                  <a:schemeClr val="bg1">
                    <a:lumMod val="95000"/>
                  </a:schemeClr>
                </a:solidFill>
              </a:rPr>
              <a:t> The HEP Challenge</a:t>
            </a:r>
          </a:p>
          <a:p>
            <a:pPr algn="l">
              <a:buFont typeface="Arial"/>
              <a:buChar char="•"/>
            </a:pPr>
            <a:r>
              <a:rPr lang="en-US" sz="2800" dirty="0" smtClean="0">
                <a:solidFill>
                  <a:schemeClr val="bg1">
                    <a:lumMod val="95000"/>
                  </a:schemeClr>
                </a:solidFill>
              </a:rPr>
              <a:t> History of VC within HEP</a:t>
            </a:r>
          </a:p>
          <a:p>
            <a:pPr algn="l">
              <a:buFont typeface="Arial"/>
              <a:buChar char="•"/>
            </a:pPr>
            <a:r>
              <a:rPr lang="en-US" sz="2800" dirty="0" smtClean="0">
                <a:solidFill>
                  <a:schemeClr val="bg1">
                    <a:lumMod val="95000"/>
                  </a:schemeClr>
                </a:solidFill>
              </a:rPr>
              <a:t> Current State as of today</a:t>
            </a:r>
          </a:p>
          <a:p>
            <a:pPr algn="l">
              <a:buFont typeface="Arial"/>
              <a:buChar char="•"/>
            </a:pPr>
            <a:r>
              <a:rPr lang="en-US" sz="2800" dirty="0" smtClean="0">
                <a:solidFill>
                  <a:schemeClr val="bg1">
                    <a:lumMod val="95000"/>
                  </a:schemeClr>
                </a:solidFill>
              </a:rPr>
              <a:t> Perspectives for the future</a:t>
            </a:r>
          </a:p>
          <a:p>
            <a:pPr algn="l">
              <a:buFont typeface="Arial"/>
              <a:buChar char="•"/>
            </a:pPr>
            <a:r>
              <a:rPr lang="en-US" sz="2800" dirty="0" smtClean="0">
                <a:solidFill>
                  <a:schemeClr val="bg1">
                    <a:lumMod val="95000"/>
                  </a:schemeClr>
                </a:solidFill>
              </a:rPr>
              <a:t> EVO to SeeVogh</a:t>
            </a:r>
            <a:endParaRPr lang="en-US" sz="2800" dirty="0">
              <a:solidFill>
                <a:schemeClr val="bg1">
                  <a:lumMod val="95000"/>
                </a:schemeClr>
              </a:solidFill>
            </a:endParaRPr>
          </a:p>
        </p:txBody>
      </p:sp>
      <p:sp>
        <p:nvSpPr>
          <p:cNvPr id="4" name="Title 4"/>
          <p:cNvSpPr txBox="1">
            <a:spLocks/>
          </p:cNvSpPr>
          <p:nvPr/>
        </p:nvSpPr>
        <p:spPr bwMode="auto">
          <a:xfrm>
            <a:off x="457200" y="1524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GB" sz="4400" kern="0" dirty="0" smtClean="0">
                <a:solidFill>
                  <a:schemeClr val="bg1"/>
                </a:solidFill>
                <a:latin typeface="+mj-lt"/>
                <a:ea typeface="+mj-ea"/>
                <a:cs typeface="+mj-cs"/>
              </a:rPr>
              <a:t>Outlines</a:t>
            </a:r>
            <a:r>
              <a:rPr kumimoji="0" lang="en-GB" sz="4400" b="0" i="0" u="none" strike="noStrike" kern="0" cap="none" spc="0" normalizeH="0" baseline="0" noProof="0" dirty="0" smtClean="0">
                <a:ln>
                  <a:noFill/>
                </a:ln>
                <a:solidFill>
                  <a:schemeClr val="bg1"/>
                </a:solidFill>
                <a:effectLst/>
                <a:uLnTx/>
                <a:uFillTx/>
                <a:latin typeface="+mj-lt"/>
                <a:ea typeface="+mj-ea"/>
                <a:cs typeface="+mj-cs"/>
              </a:rPr>
              <a:t> </a:t>
            </a: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Perspectives</a:t>
            </a:r>
            <a:endParaRPr lang="en-US" dirty="0"/>
          </a:p>
        </p:txBody>
      </p:sp>
      <p:sp>
        <p:nvSpPr>
          <p:cNvPr id="4" name="TextBox 3"/>
          <p:cNvSpPr txBox="1"/>
          <p:nvPr/>
        </p:nvSpPr>
        <p:spPr>
          <a:xfrm>
            <a:off x="683568" y="1296342"/>
            <a:ext cx="7560840" cy="3416320"/>
          </a:xfrm>
          <a:prstGeom prst="rect">
            <a:avLst/>
          </a:prstGeom>
          <a:noFill/>
        </p:spPr>
        <p:txBody>
          <a:bodyPr wrap="square" rtlCol="0">
            <a:spAutoFit/>
          </a:bodyPr>
          <a:lstStyle/>
          <a:p>
            <a:r>
              <a:rPr lang="en-US" dirty="0" smtClean="0">
                <a:solidFill>
                  <a:schemeClr val="bg1">
                    <a:lumMod val="95000"/>
                  </a:schemeClr>
                </a:solidFill>
              </a:rPr>
              <a:t>When looking for VC solutions we have to investigate:</a:t>
            </a:r>
          </a:p>
          <a:p>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The </a:t>
            </a:r>
            <a:r>
              <a:rPr lang="en-US" dirty="0" smtClean="0">
                <a:solidFill>
                  <a:srgbClr val="F3C262"/>
                </a:solidFill>
              </a:rPr>
              <a:t>Product and Technology</a:t>
            </a:r>
          </a:p>
          <a:p>
            <a:pPr marL="457200" indent="-457200">
              <a:buAutoNum type="arabicParenBoth"/>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a:t>
            </a:r>
            <a:r>
              <a:rPr lang="en-US" dirty="0" smtClean="0">
                <a:solidFill>
                  <a:srgbClr val="F3C262"/>
                </a:solidFill>
              </a:rPr>
              <a:t>deploy and operate the service</a:t>
            </a:r>
          </a:p>
          <a:p>
            <a:pPr marL="457200" indent="-457200">
              <a:buAutoNum type="arabicParenBoth"/>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a:t>
            </a:r>
            <a:r>
              <a:rPr lang="en-US" dirty="0" smtClean="0">
                <a:solidFill>
                  <a:srgbClr val="F3C262"/>
                </a:solidFill>
              </a:rPr>
              <a:t>provide end-user support</a:t>
            </a:r>
            <a:r>
              <a:rPr lang="en-US" dirty="0" smtClean="0">
                <a:solidFill>
                  <a:schemeClr val="bg1">
                    <a:lumMod val="95000"/>
                  </a:schemeClr>
                </a:solidFill>
              </a:rPr>
              <a:t> for the service</a:t>
            </a:r>
          </a:p>
          <a:p>
            <a:pPr marL="457200" indent="-457200">
              <a:buAutoNum type="arabicParenBoth"/>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a:t>
            </a:r>
            <a:r>
              <a:rPr lang="en-US" dirty="0" smtClean="0">
                <a:solidFill>
                  <a:srgbClr val="F3C262"/>
                </a:solidFill>
              </a:rPr>
              <a:t>can access </a:t>
            </a:r>
            <a:r>
              <a:rPr lang="en-US" dirty="0" smtClean="0">
                <a:solidFill>
                  <a:schemeClr val="bg1">
                    <a:lumMod val="95000"/>
                  </a:schemeClr>
                </a:solidFill>
              </a:rPr>
              <a:t>the service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ECS (ESnet)</a:t>
            </a:r>
            <a:br>
              <a:rPr lang="en-US" dirty="0" smtClean="0"/>
            </a:br>
            <a:r>
              <a:rPr lang="en-US" sz="2800" dirty="0" smtClean="0"/>
              <a:t>and similar </a:t>
            </a:r>
            <a:r>
              <a:rPr lang="en-US" sz="2800" dirty="0" smtClean="0">
                <a:solidFill>
                  <a:srgbClr val="F3C262"/>
                </a:solidFill>
              </a:rPr>
              <a:t>H.323 services</a:t>
            </a:r>
            <a:endParaRPr lang="en-US" dirty="0">
              <a:solidFill>
                <a:srgbClr val="F3C262"/>
              </a:solidFill>
            </a:endParaRPr>
          </a:p>
        </p:txBody>
      </p:sp>
      <p:sp>
        <p:nvSpPr>
          <p:cNvPr id="4" name="TextBox 3"/>
          <p:cNvSpPr txBox="1"/>
          <p:nvPr/>
        </p:nvSpPr>
        <p:spPr>
          <a:xfrm>
            <a:off x="683569" y="1296342"/>
            <a:ext cx="8079432" cy="4893647"/>
          </a:xfrm>
          <a:prstGeom prst="rect">
            <a:avLst/>
          </a:prstGeom>
          <a:noFill/>
        </p:spPr>
        <p:txBody>
          <a:bodyPr wrap="square" rtlCol="0">
            <a:spAutoFit/>
          </a:bodyPr>
          <a:lstStyle/>
          <a:p>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The Product and Technology</a:t>
            </a:r>
          </a:p>
          <a:p>
            <a:pPr marL="914400" lvl="1" indent="-457200">
              <a:buFont typeface="Arial" pitchFamily="34" charset="0"/>
              <a:buChar char="•"/>
            </a:pPr>
            <a:r>
              <a:rPr lang="en-US" dirty="0" smtClean="0">
                <a:solidFill>
                  <a:srgbClr val="F3C262"/>
                </a:solidFill>
              </a:rPr>
              <a:t>H.323 (currently Tandberg/Cisco or Polycom)</a:t>
            </a:r>
          </a:p>
          <a:p>
            <a:pPr marL="914400" lvl="1" indent="-457200">
              <a:buFont typeface="Arial" pitchFamily="34" charset="0"/>
              <a:buChar char="•"/>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deploy and operate the service</a:t>
            </a:r>
          </a:p>
          <a:p>
            <a:pPr marL="914400" lvl="1" indent="-457200">
              <a:buFont typeface="Arial" pitchFamily="34" charset="0"/>
              <a:buChar char="•"/>
            </a:pPr>
            <a:r>
              <a:rPr lang="en-US" dirty="0" smtClean="0">
                <a:solidFill>
                  <a:srgbClr val="F3C262"/>
                </a:solidFill>
              </a:rPr>
              <a:t>ESnet or similar organization</a:t>
            </a:r>
          </a:p>
          <a:p>
            <a:pPr marL="914400" lvl="1" indent="-457200"/>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provide end-user support for the service</a:t>
            </a:r>
          </a:p>
          <a:p>
            <a:pPr marL="914400" lvl="1" indent="-457200">
              <a:buFont typeface="Arial" pitchFamily="34" charset="0"/>
              <a:buChar char="•"/>
            </a:pPr>
            <a:r>
              <a:rPr lang="en-US" dirty="0" smtClean="0">
                <a:solidFill>
                  <a:srgbClr val="F3C262"/>
                </a:solidFill>
              </a:rPr>
              <a:t>ESnet or similar organization</a:t>
            </a:r>
          </a:p>
          <a:p>
            <a:pPr marL="914400" lvl="1" indent="-457200">
              <a:buFont typeface="Arial" pitchFamily="34" charset="0"/>
              <a:buChar char="•"/>
            </a:pPr>
            <a:endParaRPr lang="en-US" dirty="0" smtClean="0">
              <a:solidFill>
                <a:schemeClr val="bg1">
                  <a:lumMod val="95000"/>
                </a:schemeClr>
              </a:solidFill>
            </a:endParaRPr>
          </a:p>
          <a:p>
            <a:pPr marL="457200" indent="-457200">
              <a:buFontTx/>
              <a:buAutoNum type="arabicParenBoth"/>
            </a:pPr>
            <a:r>
              <a:rPr lang="en-US" dirty="0" smtClean="0">
                <a:solidFill>
                  <a:schemeClr val="bg1">
                    <a:lumMod val="95000"/>
                  </a:schemeClr>
                </a:solidFill>
              </a:rPr>
              <a:t>Who can access the service</a:t>
            </a:r>
          </a:p>
          <a:p>
            <a:pPr marL="914400" lvl="1" indent="-457200">
              <a:buFont typeface="Arial" pitchFamily="34" charset="0"/>
              <a:buChar char="•"/>
            </a:pPr>
            <a:r>
              <a:rPr lang="en-US" dirty="0" smtClean="0">
                <a:solidFill>
                  <a:srgbClr val="F3C262"/>
                </a:solidFill>
              </a:rPr>
              <a:t>User must be affiliated with DOE Office of Science programs, projects and experiments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Vidyo (CERN)</a:t>
            </a:r>
            <a:endParaRPr lang="en-US" dirty="0"/>
          </a:p>
        </p:txBody>
      </p:sp>
      <p:sp>
        <p:nvSpPr>
          <p:cNvPr id="4" name="TextBox 3"/>
          <p:cNvSpPr txBox="1"/>
          <p:nvPr/>
        </p:nvSpPr>
        <p:spPr>
          <a:xfrm>
            <a:off x="683568" y="1296342"/>
            <a:ext cx="8039380" cy="4893647"/>
          </a:xfrm>
          <a:prstGeom prst="rect">
            <a:avLst/>
          </a:prstGeom>
          <a:noFill/>
        </p:spPr>
        <p:txBody>
          <a:bodyPr wrap="none" rtlCol="0">
            <a:spAutoFit/>
          </a:bodyPr>
          <a:lstStyle/>
          <a:p>
            <a:pPr marL="457200" indent="-457200">
              <a:buAutoNum type="arabicParenBoth"/>
            </a:pPr>
            <a:r>
              <a:rPr lang="en-US" dirty="0" smtClean="0">
                <a:solidFill>
                  <a:schemeClr val="bg1">
                    <a:lumMod val="95000"/>
                  </a:schemeClr>
                </a:solidFill>
              </a:rPr>
              <a:t>The Product and Technology</a:t>
            </a:r>
          </a:p>
          <a:p>
            <a:pPr marL="914400" lvl="1" indent="-457200">
              <a:buFont typeface="Arial" pitchFamily="34" charset="0"/>
              <a:buChar char="•"/>
            </a:pPr>
            <a:r>
              <a:rPr lang="en-US" dirty="0" smtClean="0">
                <a:solidFill>
                  <a:srgbClr val="F3C262"/>
                </a:solidFill>
              </a:rPr>
              <a:t>Vidyo</a:t>
            </a:r>
          </a:p>
          <a:p>
            <a:pPr marL="914400" lvl="1" indent="-457200">
              <a:buFont typeface="Arial" pitchFamily="34" charset="0"/>
              <a:buChar char="•"/>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deploy and operate the service</a:t>
            </a:r>
          </a:p>
          <a:p>
            <a:pPr marL="914400" lvl="1" indent="-457200">
              <a:buFont typeface="Arial" pitchFamily="34" charset="0"/>
              <a:buChar char="•"/>
            </a:pPr>
            <a:r>
              <a:rPr lang="en-US" dirty="0" smtClean="0">
                <a:solidFill>
                  <a:srgbClr val="F3C262"/>
                </a:solidFill>
              </a:rPr>
              <a:t>CERN</a:t>
            </a:r>
          </a:p>
          <a:p>
            <a:pPr marL="914400" lvl="1" indent="-457200">
              <a:buFont typeface="Arial" pitchFamily="34" charset="0"/>
              <a:buChar char="•"/>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provide end-user support for the service</a:t>
            </a:r>
          </a:p>
          <a:p>
            <a:pPr lvl="2" indent="-457200">
              <a:buFont typeface="Arial" pitchFamily="34" charset="0"/>
              <a:buChar char="•"/>
            </a:pPr>
            <a:r>
              <a:rPr lang="en-US" dirty="0" smtClean="0">
                <a:solidFill>
                  <a:srgbClr val="F3C262"/>
                </a:solidFill>
              </a:rPr>
              <a:t>CERN+Contractors</a:t>
            </a:r>
          </a:p>
          <a:p>
            <a:pPr marL="457200" indent="-457200">
              <a:buAutoNum type="arabicParenBoth"/>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can access the service</a:t>
            </a:r>
          </a:p>
          <a:p>
            <a:pPr marL="914400" lvl="1" indent="-457200">
              <a:buFont typeface="Arial" pitchFamily="34" charset="0"/>
              <a:buChar char="•"/>
            </a:pPr>
            <a:r>
              <a:rPr lang="en-US" dirty="0" smtClean="0">
                <a:solidFill>
                  <a:srgbClr val="F3C262"/>
                </a:solidFill>
              </a:rPr>
              <a:t>Need to have a valid CERN user account</a:t>
            </a:r>
          </a:p>
          <a:p>
            <a:pPr marL="914400" lvl="1" indent="-457200">
              <a:buFont typeface="Arial" pitchFamily="34" charset="0"/>
              <a:buChar char="•"/>
            </a:pPr>
            <a:r>
              <a:rPr lang="en-US" dirty="0" smtClean="0">
                <a:solidFill>
                  <a:srgbClr val="F3C262"/>
                </a:solidFill>
              </a:rPr>
              <a:t>Possibility to have Guest access to join a meeting</a:t>
            </a:r>
          </a:p>
          <a:p>
            <a:pPr marL="457200" indent="-457200">
              <a:buFont typeface="+mj-lt"/>
              <a:buAutoNum type="arabicParenBoth"/>
            </a:pPr>
            <a:endParaRPr lang="en-US" dirty="0" smtClean="0">
              <a:solidFill>
                <a:schemeClr val="bg1">
                  <a:lumMod val="9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EVO (Caltech)</a:t>
            </a:r>
            <a:endParaRPr lang="en-US" dirty="0"/>
          </a:p>
        </p:txBody>
      </p:sp>
      <p:sp>
        <p:nvSpPr>
          <p:cNvPr id="4" name="TextBox 3"/>
          <p:cNvSpPr txBox="1"/>
          <p:nvPr/>
        </p:nvSpPr>
        <p:spPr>
          <a:xfrm>
            <a:off x="683568" y="1066800"/>
            <a:ext cx="8079432" cy="5632311"/>
          </a:xfrm>
          <a:prstGeom prst="rect">
            <a:avLst/>
          </a:prstGeom>
          <a:noFill/>
        </p:spPr>
        <p:txBody>
          <a:bodyPr wrap="square" rtlCol="0">
            <a:spAutoFit/>
          </a:bodyPr>
          <a:lstStyle/>
          <a:p>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The Product and Technology</a:t>
            </a:r>
          </a:p>
          <a:p>
            <a:pPr marL="914400" lvl="1" indent="-457200">
              <a:buFont typeface="Arial" pitchFamily="34" charset="0"/>
              <a:buChar char="•"/>
            </a:pPr>
            <a:r>
              <a:rPr lang="en-US" dirty="0" smtClean="0">
                <a:solidFill>
                  <a:srgbClr val="F3C262"/>
                </a:solidFill>
              </a:rPr>
              <a:t>EVO Technology </a:t>
            </a:r>
          </a:p>
          <a:p>
            <a:pPr marL="914400" lvl="1" indent="-457200">
              <a:buFont typeface="Arial" pitchFamily="34" charset="0"/>
              <a:buChar char="•"/>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deploy and operate the service</a:t>
            </a:r>
          </a:p>
          <a:p>
            <a:pPr marL="914400" lvl="1" indent="-457200">
              <a:buFont typeface="Arial" pitchFamily="34" charset="0"/>
              <a:buChar char="•"/>
            </a:pPr>
            <a:r>
              <a:rPr lang="en-US" dirty="0" smtClean="0">
                <a:solidFill>
                  <a:srgbClr val="F3C262"/>
                </a:solidFill>
              </a:rPr>
              <a:t>EVO Team </a:t>
            </a:r>
          </a:p>
          <a:p>
            <a:pPr marL="914400" lvl="1" indent="-457200">
              <a:buFont typeface="Arial" pitchFamily="34" charset="0"/>
              <a:buChar char="•"/>
            </a:pPr>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will provide end-user support for the service</a:t>
            </a:r>
          </a:p>
          <a:p>
            <a:pPr lvl="2" indent="-457200">
              <a:buFont typeface="Arial" pitchFamily="34" charset="0"/>
              <a:buChar char="•"/>
            </a:pPr>
            <a:r>
              <a:rPr lang="en-US" dirty="0" smtClean="0">
                <a:solidFill>
                  <a:srgbClr val="C19A57"/>
                </a:solidFill>
              </a:rPr>
              <a:t>EVO Team</a:t>
            </a:r>
          </a:p>
          <a:p>
            <a:pPr marL="457200" indent="-457200"/>
            <a:endParaRPr lang="en-US" dirty="0" smtClean="0">
              <a:solidFill>
                <a:schemeClr val="bg1">
                  <a:lumMod val="95000"/>
                </a:schemeClr>
              </a:solidFill>
            </a:endParaRPr>
          </a:p>
          <a:p>
            <a:pPr marL="457200" indent="-457200">
              <a:buAutoNum type="arabicParenBoth"/>
            </a:pPr>
            <a:r>
              <a:rPr lang="en-US" dirty="0" smtClean="0">
                <a:solidFill>
                  <a:schemeClr val="bg1">
                    <a:lumMod val="95000"/>
                  </a:schemeClr>
                </a:solidFill>
              </a:rPr>
              <a:t>Who can access the service</a:t>
            </a:r>
          </a:p>
          <a:p>
            <a:pPr marL="914400" lvl="1" indent="-457200">
              <a:buFont typeface="Arial" pitchFamily="34" charset="0"/>
              <a:buChar char="•"/>
            </a:pPr>
            <a:r>
              <a:rPr lang="en-US" dirty="0" smtClean="0">
                <a:solidFill>
                  <a:srgbClr val="F3C262"/>
                </a:solidFill>
              </a:rPr>
              <a:t>Primarily serving the LHC and LIGO collaborations</a:t>
            </a:r>
          </a:p>
          <a:p>
            <a:pPr marL="914400" lvl="1" indent="-457200">
              <a:buFont typeface="Arial" pitchFamily="34" charset="0"/>
              <a:buChar char="•"/>
            </a:pPr>
            <a:r>
              <a:rPr lang="en-US" dirty="0" smtClean="0">
                <a:solidFill>
                  <a:srgbClr val="F3C262"/>
                </a:solidFill>
              </a:rPr>
              <a:t>Open to any research collaborations with limited usage</a:t>
            </a:r>
          </a:p>
          <a:p>
            <a:pPr marL="457200" indent="-457200">
              <a:buFont typeface="+mj-lt"/>
              <a:buAutoNum type="arabicParenBoth"/>
            </a:pPr>
            <a:endParaRPr lang="en-US" dirty="0" smtClean="0">
              <a:solidFill>
                <a:schemeClr val="bg1">
                  <a:lumMod val="9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EVO_May1.png"/>
          <p:cNvPicPr>
            <a:picLocks noChangeAspect="1"/>
          </p:cNvPicPr>
          <p:nvPr/>
        </p:nvPicPr>
        <p:blipFill>
          <a:blip r:embed="rId2"/>
          <a:stretch>
            <a:fillRect/>
          </a:stretch>
        </p:blipFill>
        <p:spPr>
          <a:xfrm>
            <a:off x="490155" y="3645024"/>
            <a:ext cx="8484891" cy="3024335"/>
          </a:xfrm>
          <a:prstGeom prst="rect">
            <a:avLst/>
          </a:prstGeom>
        </p:spPr>
      </p:pic>
      <p:pic>
        <p:nvPicPr>
          <p:cNvPr id="17" name="Picture 16" descr="vidyo4.png"/>
          <p:cNvPicPr>
            <a:picLocks noChangeAspect="1"/>
          </p:cNvPicPr>
          <p:nvPr/>
        </p:nvPicPr>
        <p:blipFill>
          <a:blip r:embed="rId3"/>
          <a:stretch>
            <a:fillRect/>
          </a:stretch>
        </p:blipFill>
        <p:spPr>
          <a:xfrm>
            <a:off x="4835382" y="952686"/>
            <a:ext cx="4139664" cy="2565152"/>
          </a:xfrm>
          <a:prstGeom prst="rect">
            <a:avLst/>
          </a:prstGeom>
        </p:spPr>
      </p:pic>
      <p:pic>
        <p:nvPicPr>
          <p:cNvPr id="10" name="Picture 9" descr="EsnetApril12.png"/>
          <p:cNvPicPr>
            <a:picLocks noChangeAspect="1"/>
          </p:cNvPicPr>
          <p:nvPr/>
        </p:nvPicPr>
        <p:blipFill>
          <a:blip r:embed="rId4"/>
          <a:stretch>
            <a:fillRect/>
          </a:stretch>
        </p:blipFill>
        <p:spPr>
          <a:xfrm>
            <a:off x="490155" y="952687"/>
            <a:ext cx="4225860" cy="2565151"/>
          </a:xfrm>
          <a:prstGeom prst="rect">
            <a:avLst/>
          </a:prstGeom>
        </p:spPr>
      </p:pic>
      <p:sp>
        <p:nvSpPr>
          <p:cNvPr id="6" name="Title 1"/>
          <p:cNvSpPr txBox="1">
            <a:spLocks/>
          </p:cNvSpPr>
          <p:nvPr/>
        </p:nvSpPr>
        <p:spPr>
          <a:xfrm>
            <a:off x="709226"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dirty="0" smtClean="0">
                <a:solidFill>
                  <a:schemeClr val="bg1">
                    <a:lumMod val="95000"/>
                  </a:schemeClr>
                </a:solidFill>
                <a:latin typeface="+mj-lt"/>
                <a:ea typeface="+mj-ea"/>
                <a:cs typeface="+mj-cs"/>
              </a:rPr>
              <a:t>Current </a:t>
            </a:r>
            <a:r>
              <a:rPr lang="en-US" sz="3600" noProof="0" dirty="0" smtClean="0">
                <a:solidFill>
                  <a:schemeClr val="bg1">
                    <a:lumMod val="95000"/>
                  </a:schemeClr>
                </a:solidFill>
                <a:latin typeface="+mj-lt"/>
                <a:ea typeface="+mj-ea"/>
                <a:cs typeface="+mj-cs"/>
              </a:rPr>
              <a:t>VC Service usage in HEP</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13" name="Rectangle 12"/>
          <p:cNvSpPr/>
          <p:nvPr/>
        </p:nvSpPr>
        <p:spPr>
          <a:xfrm>
            <a:off x="709226" y="1152742"/>
            <a:ext cx="3744416" cy="400110"/>
          </a:xfrm>
          <a:prstGeom prst="rect">
            <a:avLst/>
          </a:prstGeom>
        </p:spPr>
        <p:style>
          <a:lnRef idx="3">
            <a:schemeClr val="lt1"/>
          </a:lnRef>
          <a:fillRef idx="1">
            <a:schemeClr val="dk1"/>
          </a:fillRef>
          <a:effectRef idx="1">
            <a:schemeClr val="dk1"/>
          </a:effectRef>
          <a:fontRef idx="minor">
            <a:schemeClr val="lt1"/>
          </a:fontRef>
        </p:style>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000" b="1" dirty="0" smtClean="0">
                <a:ln/>
                <a:solidFill>
                  <a:schemeClr val="accent3"/>
                </a:solidFill>
              </a:rPr>
              <a:t>ECS: Funded by DOE/ESnet</a:t>
            </a:r>
            <a:endParaRPr lang="en-US" sz="2000" b="1" cap="none" spc="0" dirty="0">
              <a:ln/>
              <a:solidFill>
                <a:schemeClr val="accent3"/>
              </a:solidFill>
              <a:effectLst/>
            </a:endParaRPr>
          </a:p>
        </p:txBody>
      </p:sp>
      <p:sp>
        <p:nvSpPr>
          <p:cNvPr id="14" name="Rectangle 13"/>
          <p:cNvSpPr/>
          <p:nvPr/>
        </p:nvSpPr>
        <p:spPr>
          <a:xfrm>
            <a:off x="4835382" y="1352797"/>
            <a:ext cx="4085837" cy="400110"/>
          </a:xfrm>
          <a:prstGeom prst="rect">
            <a:avLst/>
          </a:prstGeom>
        </p:spPr>
        <p:style>
          <a:lnRef idx="3">
            <a:schemeClr val="lt1"/>
          </a:lnRef>
          <a:fillRef idx="1">
            <a:schemeClr val="dk1"/>
          </a:fillRef>
          <a:effectRef idx="1">
            <a:schemeClr val="dk1"/>
          </a:effectRef>
          <a:fontRef idx="minor">
            <a:schemeClr val="lt1"/>
          </a:fontRef>
        </p:style>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2000" b="1" dirty="0" smtClean="0">
                <a:ln/>
                <a:solidFill>
                  <a:schemeClr val="accent3"/>
                </a:solidFill>
              </a:rPr>
              <a:t>Vidyo Service: Funded by CERN</a:t>
            </a:r>
            <a:endParaRPr lang="en-US" sz="2000" b="1" cap="none" spc="0" dirty="0">
              <a:ln/>
              <a:solidFill>
                <a:schemeClr val="accent3"/>
              </a:solidFill>
              <a:effectLst/>
            </a:endParaRPr>
          </a:p>
        </p:txBody>
      </p:sp>
      <p:sp>
        <p:nvSpPr>
          <p:cNvPr id="15" name="Rectangle 14"/>
          <p:cNvSpPr/>
          <p:nvPr/>
        </p:nvSpPr>
        <p:spPr>
          <a:xfrm>
            <a:off x="1043608" y="4581128"/>
            <a:ext cx="2952328" cy="1200329"/>
          </a:xfrm>
          <a:prstGeom prst="rect">
            <a:avLst/>
          </a:prstGeom>
          <a:solidFill>
            <a:schemeClr val="tx1"/>
          </a:solidFill>
          <a:effectLst>
            <a:glow rad="63500">
              <a:schemeClr val="accent2">
                <a:satMod val="175000"/>
                <a:alpha val="40000"/>
              </a:schemeClr>
            </a:glow>
            <a:outerShdw blurRad="40000" dist="20000" dir="5400000" rotWithShape="0">
              <a:srgbClr val="000000">
                <a:alpha val="38000"/>
              </a:srgbClr>
            </a:outerShdw>
          </a:effectLst>
        </p:spPr>
        <p:style>
          <a:lnRef idx="3">
            <a:schemeClr val="lt1"/>
          </a:lnRef>
          <a:fillRef idx="1">
            <a:schemeClr val="dk1"/>
          </a:fillRef>
          <a:effectRef idx="1">
            <a:schemeClr val="dk1"/>
          </a:effectRef>
          <a:fontRef idx="minor">
            <a:schemeClr val="lt1"/>
          </a:fontRef>
        </p:style>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b="1" dirty="0" smtClean="0">
                <a:solidFill>
                  <a:srgbClr val="FFC000"/>
                </a:solidFill>
              </a:rPr>
              <a:t>EVO: Funding Unknown after Dec 2012</a:t>
            </a:r>
            <a:endParaRPr lang="en-US" b="1" dirty="0">
              <a:solidFill>
                <a:srgbClr val="FFC000"/>
              </a:solidFill>
            </a:endParaRPr>
          </a:p>
        </p:txBody>
      </p:sp>
      <p:sp>
        <p:nvSpPr>
          <p:cNvPr id="75778" name="AutoShape 2" descr="Description: Chart_3"/>
          <p:cNvSpPr>
            <a:spLocks noChangeAspect="1" noChangeArrowheads="1"/>
          </p:cNvSpPr>
          <p:nvPr/>
        </p:nvSpPr>
        <p:spPr bwMode="auto">
          <a:xfrm>
            <a:off x="155575" y="-2605088"/>
            <a:ext cx="12934950" cy="542925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709226"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000" dirty="0" smtClean="0">
                <a:solidFill>
                  <a:schemeClr val="bg1">
                    <a:lumMod val="95000"/>
                  </a:schemeClr>
                </a:solidFill>
                <a:latin typeface="+mj-lt"/>
                <a:ea typeface="+mj-ea"/>
                <a:cs typeface="+mj-cs"/>
              </a:rPr>
              <a:t>From EVO to SeeVogh</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5" name="TextBox 4"/>
          <p:cNvSpPr txBox="1"/>
          <p:nvPr/>
        </p:nvSpPr>
        <p:spPr>
          <a:xfrm>
            <a:off x="539552" y="1225689"/>
            <a:ext cx="8280920" cy="5262979"/>
          </a:xfrm>
          <a:prstGeom prst="rect">
            <a:avLst/>
          </a:prstGeom>
          <a:noFill/>
        </p:spPr>
        <p:txBody>
          <a:bodyPr wrap="square" rtlCol="0">
            <a:spAutoFit/>
          </a:bodyPr>
          <a:lstStyle/>
          <a:p>
            <a:pPr marL="457200" indent="-457200" algn="ctr"/>
            <a:r>
              <a:rPr lang="en-US" dirty="0" smtClean="0">
                <a:solidFill>
                  <a:schemeClr val="bg1">
                    <a:lumMod val="95000"/>
                  </a:schemeClr>
                </a:solidFill>
              </a:rPr>
              <a:t>In order </a:t>
            </a:r>
            <a:r>
              <a:rPr lang="en-US" dirty="0" smtClean="0">
                <a:solidFill>
                  <a:srgbClr val="F3C262"/>
                </a:solidFill>
              </a:rPr>
              <a:t>to continue to expand and operate </a:t>
            </a:r>
            <a:r>
              <a:rPr lang="en-US" dirty="0" smtClean="0">
                <a:solidFill>
                  <a:schemeClr val="bg1">
                    <a:lumMod val="95000"/>
                  </a:schemeClr>
                </a:solidFill>
              </a:rPr>
              <a:t>the current EVO service and provide enhancements, </a:t>
            </a:r>
            <a:r>
              <a:rPr lang="en-US" dirty="0" smtClean="0">
                <a:solidFill>
                  <a:srgbClr val="F3C262"/>
                </a:solidFill>
              </a:rPr>
              <a:t>private funding </a:t>
            </a:r>
            <a:r>
              <a:rPr lang="en-US" dirty="0" smtClean="0">
                <a:solidFill>
                  <a:schemeClr val="bg1">
                    <a:lumMod val="95000"/>
                  </a:schemeClr>
                </a:solidFill>
              </a:rPr>
              <a:t>is now needed. </a:t>
            </a:r>
          </a:p>
          <a:p>
            <a:pPr marL="457200" indent="-457200" algn="ctr"/>
            <a:endParaRPr lang="en-US" sz="1600" dirty="0" smtClean="0">
              <a:solidFill>
                <a:schemeClr val="bg1">
                  <a:lumMod val="95000"/>
                </a:schemeClr>
              </a:solidFill>
            </a:endParaRPr>
          </a:p>
          <a:p>
            <a:pPr marL="457200" indent="-457200"/>
            <a:r>
              <a:rPr lang="en-US" dirty="0" smtClean="0">
                <a:solidFill>
                  <a:schemeClr val="bg1">
                    <a:lumMod val="95000"/>
                  </a:schemeClr>
                </a:solidFill>
              </a:rPr>
              <a:t>                                  </a:t>
            </a:r>
            <a:r>
              <a:rPr lang="en-US" b="1" dirty="0" smtClean="0">
                <a:solidFill>
                  <a:srgbClr val="F3C262"/>
                </a:solidFill>
              </a:rPr>
              <a:t>Evogh, Inc</a:t>
            </a:r>
            <a:r>
              <a:rPr lang="en-US" dirty="0" smtClean="0">
                <a:solidFill>
                  <a:schemeClr val="bg1">
                    <a:lumMod val="95000"/>
                  </a:schemeClr>
                </a:solidFill>
              </a:rPr>
              <a:t>. was formed</a:t>
            </a:r>
          </a:p>
          <a:p>
            <a:pPr marL="457200" indent="-457200"/>
            <a:r>
              <a:rPr lang="en-US" dirty="0" smtClean="0">
                <a:solidFill>
                  <a:schemeClr val="bg1">
                    <a:lumMod val="95000"/>
                  </a:schemeClr>
                </a:solidFill>
              </a:rPr>
              <a:t>                 </a:t>
            </a:r>
          </a:p>
          <a:p>
            <a:pPr marL="914400" lvl="1" indent="-457200">
              <a:buFont typeface="Arial" pitchFamily="34" charset="0"/>
              <a:buChar char="•"/>
            </a:pPr>
            <a:r>
              <a:rPr lang="en-US" dirty="0" smtClean="0">
                <a:solidFill>
                  <a:srgbClr val="F3C262"/>
                </a:solidFill>
              </a:rPr>
              <a:t>Evogh, Inc. will take over all EVO activities </a:t>
            </a:r>
            <a:r>
              <a:rPr lang="en-US" dirty="0" smtClean="0">
                <a:solidFill>
                  <a:schemeClr val="bg1">
                    <a:lumMod val="95000"/>
                  </a:schemeClr>
                </a:solidFill>
              </a:rPr>
              <a:t>and will be in charge of the operation and the development of the technology going forward.</a:t>
            </a:r>
          </a:p>
          <a:p>
            <a:pPr marL="914400" lvl="1" indent="-457200">
              <a:buFont typeface="Arial" pitchFamily="34" charset="0"/>
              <a:buChar char="•"/>
            </a:pPr>
            <a:endParaRPr lang="en-US" dirty="0" smtClean="0">
              <a:solidFill>
                <a:schemeClr val="bg1">
                  <a:lumMod val="95000"/>
                </a:schemeClr>
              </a:solidFill>
            </a:endParaRPr>
          </a:p>
          <a:p>
            <a:pPr marL="914400" lvl="1" indent="-457200">
              <a:buFont typeface="Arial" pitchFamily="34" charset="0"/>
              <a:buChar char="•"/>
            </a:pPr>
            <a:r>
              <a:rPr lang="en-US" dirty="0" smtClean="0">
                <a:solidFill>
                  <a:srgbClr val="F3C262"/>
                </a:solidFill>
              </a:rPr>
              <a:t>SeeVogh, a hybrid cloud video collaboration service </a:t>
            </a:r>
            <a:r>
              <a:rPr lang="en-US" dirty="0" smtClean="0">
                <a:solidFill>
                  <a:schemeClr val="bg1">
                    <a:lumMod val="95000"/>
                  </a:schemeClr>
                </a:solidFill>
              </a:rPr>
              <a:t>(the 3</a:t>
            </a:r>
            <a:r>
              <a:rPr lang="en-US" baseline="30000" dirty="0" smtClean="0">
                <a:solidFill>
                  <a:schemeClr val="bg1">
                    <a:lumMod val="95000"/>
                  </a:schemeClr>
                </a:solidFill>
              </a:rPr>
              <a:t>rd</a:t>
            </a:r>
            <a:r>
              <a:rPr lang="en-US" dirty="0" smtClean="0">
                <a:solidFill>
                  <a:schemeClr val="bg1">
                    <a:lumMod val="95000"/>
                  </a:schemeClr>
                </a:solidFill>
              </a:rPr>
              <a:t> generation of architecture, software based on EVO technology) </a:t>
            </a:r>
            <a:r>
              <a:rPr lang="en-US" dirty="0" smtClean="0">
                <a:solidFill>
                  <a:srgbClr val="F3C262"/>
                </a:solidFill>
              </a:rPr>
              <a:t>will be offered by Evogh, Inc.</a:t>
            </a:r>
          </a:p>
          <a:p>
            <a:pPr marL="914400" lvl="1" indent="-457200"/>
            <a:endParaRPr lang="en-US" dirty="0" smtClean="0">
              <a:solidFill>
                <a:schemeClr val="bg1">
                  <a:lumMod val="95000"/>
                </a:schemeClr>
              </a:solidFill>
            </a:endParaRPr>
          </a:p>
        </p:txBody>
      </p:sp>
      <p:sp>
        <p:nvSpPr>
          <p:cNvPr id="6" name="Notched Right Arrow 5"/>
          <p:cNvSpPr/>
          <p:nvPr/>
        </p:nvSpPr>
        <p:spPr bwMode="auto">
          <a:xfrm>
            <a:off x="1475656" y="2744924"/>
            <a:ext cx="1728192" cy="216024"/>
          </a:xfrm>
          <a:prstGeom prst="notch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65" charset="0"/>
              <a:ea typeface="ＭＳ Ｐゴシック" pitchFamily="-65" charset="-128"/>
              <a:cs typeface="ＭＳ Ｐゴシック" pitchFamily="-65"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709226"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000" dirty="0" smtClean="0">
                <a:solidFill>
                  <a:schemeClr val="bg1">
                    <a:lumMod val="95000"/>
                  </a:schemeClr>
                </a:solidFill>
                <a:latin typeface="+mj-lt"/>
                <a:ea typeface="+mj-ea"/>
                <a:cs typeface="+mj-cs"/>
              </a:rPr>
              <a:t>From EVO to SeeVogh</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5" name="TextBox 4"/>
          <p:cNvSpPr txBox="1"/>
          <p:nvPr/>
        </p:nvSpPr>
        <p:spPr>
          <a:xfrm>
            <a:off x="539552" y="908720"/>
            <a:ext cx="8249106" cy="5816977"/>
          </a:xfrm>
          <a:prstGeom prst="rect">
            <a:avLst/>
          </a:prstGeom>
          <a:noFill/>
        </p:spPr>
        <p:txBody>
          <a:bodyPr wrap="square" rtlCol="0">
            <a:spAutoFit/>
          </a:bodyPr>
          <a:lstStyle/>
          <a:p>
            <a:r>
              <a:rPr lang="en-US" b="1" dirty="0" smtClean="0">
                <a:solidFill>
                  <a:srgbClr val="F3C262"/>
                </a:solidFill>
              </a:rPr>
              <a:t>Internet2 NET+ Services </a:t>
            </a:r>
            <a:r>
              <a:rPr lang="en-US" b="1" dirty="0" smtClean="0">
                <a:solidFill>
                  <a:schemeClr val="bg1">
                    <a:lumMod val="95000"/>
                  </a:schemeClr>
                </a:solidFill>
              </a:rPr>
              <a:t>expand to help universities address research, education, big data and innovation challenges</a:t>
            </a:r>
          </a:p>
          <a:p>
            <a:endParaRPr lang="en-US" b="1" dirty="0" smtClean="0">
              <a:solidFill>
                <a:schemeClr val="bg1">
                  <a:lumMod val="95000"/>
                </a:schemeClr>
              </a:solidFill>
            </a:endParaRPr>
          </a:p>
          <a:p>
            <a:r>
              <a:rPr lang="en-US" sz="2000" b="1" dirty="0" smtClean="0">
                <a:solidFill>
                  <a:schemeClr val="bg1">
                    <a:lumMod val="95000"/>
                  </a:schemeClr>
                </a:solidFill>
              </a:rPr>
              <a:t>Arlington, VA—April 24, </a:t>
            </a:r>
            <a:r>
              <a:rPr lang="en-US" sz="2000" b="1" dirty="0" smtClean="0">
                <a:solidFill>
                  <a:srgbClr val="F3C262"/>
                </a:solidFill>
              </a:rPr>
              <a:t>2012—</a:t>
            </a:r>
            <a:r>
              <a:rPr lang="en-US" sz="2000" dirty="0" smtClean="0">
                <a:solidFill>
                  <a:srgbClr val="F3C262"/>
                </a:solidFill>
              </a:rPr>
              <a:t>Internet2 and some of the nation's most prominent high-tech firms announced today partnerships </a:t>
            </a:r>
            <a:r>
              <a:rPr lang="en-US" sz="2000" dirty="0" smtClean="0">
                <a:solidFill>
                  <a:schemeClr val="bg1">
                    <a:lumMod val="95000"/>
                  </a:schemeClr>
                </a:solidFill>
              </a:rPr>
              <a:t>that would expedite the delivery of cloud services to college campuses nationwide, and address research, big data and innovation challenges. Internet2, the world's most advanced networking consortium led by the U.S. research and education community, is pleased to be joined by </a:t>
            </a:r>
            <a:r>
              <a:rPr lang="en-US" sz="2000" b="1" dirty="0" smtClean="0">
                <a:solidFill>
                  <a:schemeClr val="bg1">
                    <a:lumMod val="95000"/>
                  </a:schemeClr>
                </a:solidFill>
              </a:rPr>
              <a:t>Aastra; </a:t>
            </a:r>
            <a:r>
              <a:rPr lang="en-US" sz="2000" b="1" dirty="0" smtClean="0">
                <a:solidFill>
                  <a:srgbClr val="FFFF00"/>
                </a:solidFill>
              </a:rPr>
              <a:t>Adobe</a:t>
            </a:r>
            <a:r>
              <a:rPr lang="en-US" sz="2000" b="1" dirty="0" smtClean="0">
                <a:solidFill>
                  <a:schemeClr val="bg1">
                    <a:lumMod val="95000"/>
                  </a:schemeClr>
                </a:solidFill>
              </a:rPr>
              <a:t>; Box; CENIC; </a:t>
            </a:r>
            <a:r>
              <a:rPr lang="en-US" sz="2000" b="1" dirty="0" smtClean="0">
                <a:solidFill>
                  <a:srgbClr val="FFFF00"/>
                </a:solidFill>
              </a:rPr>
              <a:t>Dell</a:t>
            </a:r>
            <a:r>
              <a:rPr lang="en-US" sz="2000" b="1" dirty="0" smtClean="0">
                <a:solidFill>
                  <a:schemeClr val="bg1">
                    <a:lumMod val="95000"/>
                  </a:schemeClr>
                </a:solidFill>
              </a:rPr>
              <a:t>; Desire2Learn; Duo Security; DuraSpace; </a:t>
            </a:r>
            <a:r>
              <a:rPr lang="en-US" sz="2000" b="1" dirty="0" smtClean="0">
                <a:solidFill>
                  <a:srgbClr val="00B0F0"/>
                </a:solidFill>
              </a:rPr>
              <a:t>Evogh</a:t>
            </a:r>
            <a:r>
              <a:rPr lang="en-US" sz="2000" b="1" dirty="0" smtClean="0">
                <a:solidFill>
                  <a:schemeClr val="bg1">
                    <a:lumMod val="95000"/>
                  </a:schemeClr>
                </a:solidFill>
              </a:rPr>
              <a:t>; </a:t>
            </a:r>
            <a:r>
              <a:rPr lang="en-US" sz="2000" b="1" dirty="0" smtClean="0">
                <a:solidFill>
                  <a:srgbClr val="FFFF00"/>
                </a:solidFill>
              </a:rPr>
              <a:t>HP</a:t>
            </a:r>
            <a:r>
              <a:rPr lang="en-US" sz="2000" b="1" dirty="0" smtClean="0">
                <a:solidFill>
                  <a:schemeClr val="bg1">
                    <a:lumMod val="95000"/>
                  </a:schemeClr>
                </a:solidFill>
              </a:rPr>
              <a:t>; </a:t>
            </a:r>
            <a:r>
              <a:rPr lang="en-US" sz="2000" b="1" dirty="0" smtClean="0">
                <a:solidFill>
                  <a:srgbClr val="FFFF00"/>
                </a:solidFill>
              </a:rPr>
              <a:t>Level 3 Communications</a:t>
            </a:r>
            <a:r>
              <a:rPr lang="en-US" sz="2000" b="1" dirty="0" smtClean="0">
                <a:solidFill>
                  <a:schemeClr val="bg1">
                    <a:lumMod val="95000"/>
                  </a:schemeClr>
                </a:solidFill>
              </a:rPr>
              <a:t>; Merit Network, Inc.; </a:t>
            </a:r>
            <a:r>
              <a:rPr lang="en-US" sz="2000" b="1" dirty="0" smtClean="0">
                <a:solidFill>
                  <a:srgbClr val="FFFF00"/>
                </a:solidFill>
              </a:rPr>
              <a:t>Microsoft</a:t>
            </a:r>
            <a:r>
              <a:rPr lang="en-US" sz="2000" b="1" dirty="0" smtClean="0">
                <a:solidFill>
                  <a:schemeClr val="bg1">
                    <a:lumMod val="95000"/>
                  </a:schemeClr>
                </a:solidFill>
              </a:rPr>
              <a:t>; Savvis, a CenturyLink Company; </a:t>
            </a:r>
            <a:r>
              <a:rPr lang="en-US" sz="2000" b="1" dirty="0" smtClean="0">
                <a:solidFill>
                  <a:srgbClr val="FFFF00"/>
                </a:solidFill>
              </a:rPr>
              <a:t>SHI International</a:t>
            </a:r>
            <a:r>
              <a:rPr lang="en-US" sz="2000" b="1" dirty="0" smtClean="0">
                <a:solidFill>
                  <a:schemeClr val="bg1">
                    <a:lumMod val="95000"/>
                  </a:schemeClr>
                </a:solidFill>
              </a:rPr>
              <a:t>; and The Solution Design Group</a:t>
            </a:r>
            <a:r>
              <a:rPr lang="en-US" sz="2000" dirty="0" smtClean="0">
                <a:solidFill>
                  <a:schemeClr val="bg1">
                    <a:lumMod val="95000"/>
                  </a:schemeClr>
                </a:solidFill>
              </a:rPr>
              <a:t> in this initiative. The Internet2 NET+ Services' announcements were made at the </a:t>
            </a:r>
            <a:r>
              <a:rPr lang="en-US" sz="2000" dirty="0" smtClean="0">
                <a:solidFill>
                  <a:schemeClr val="bg1">
                    <a:lumMod val="95000"/>
                  </a:schemeClr>
                </a:solidFill>
                <a:hlinkClick r:id="rId2"/>
              </a:rPr>
              <a:t>Spring 2012 Internet2 Member Meeting</a:t>
            </a:r>
            <a:r>
              <a:rPr lang="en-US" sz="2000" dirty="0" smtClean="0">
                <a:solidFill>
                  <a:schemeClr val="bg1">
                    <a:lumMod val="95000"/>
                  </a:schemeClr>
                </a:solidFill>
              </a:rPr>
              <a:t>. </a:t>
            </a:r>
          </a:p>
          <a:p>
            <a:endParaRPr lang="en-US" sz="1800" dirty="0" smtClean="0">
              <a:solidFill>
                <a:schemeClr val="bg1">
                  <a:lumMod val="95000"/>
                </a:schemeClr>
              </a:solidFill>
            </a:endParaRPr>
          </a:p>
          <a:p>
            <a:pPr marL="457200" indent="-457200"/>
            <a:r>
              <a:rPr lang="en-US" sz="1600" dirty="0" smtClean="0">
                <a:solidFill>
                  <a:schemeClr val="bg1">
                    <a:lumMod val="95000"/>
                  </a:schemeClr>
                </a:solidFill>
              </a:rPr>
              <a:t>http://internet2.edu/news/pr/2012.04.24.cloud-services-partnerships.html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709226" y="0"/>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000" dirty="0" smtClean="0">
                <a:solidFill>
                  <a:schemeClr val="bg1">
                    <a:lumMod val="95000"/>
                  </a:schemeClr>
                </a:solidFill>
                <a:latin typeface="+mj-lt"/>
                <a:ea typeface="+mj-ea"/>
                <a:cs typeface="+mj-cs"/>
              </a:rPr>
              <a:t>From EVO to SeeVogh</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7" name="TextBox 6"/>
          <p:cNvSpPr txBox="1"/>
          <p:nvPr/>
        </p:nvSpPr>
        <p:spPr>
          <a:xfrm>
            <a:off x="528699" y="1186805"/>
            <a:ext cx="8435789" cy="5940088"/>
          </a:xfrm>
          <a:prstGeom prst="rect">
            <a:avLst/>
          </a:prstGeom>
          <a:noFill/>
        </p:spPr>
        <p:txBody>
          <a:bodyPr wrap="square" rtlCol="0">
            <a:spAutoFit/>
          </a:bodyPr>
          <a:lstStyle/>
          <a:p>
            <a:pPr>
              <a:buFont typeface="Arial" pitchFamily="34" charset="0"/>
              <a:buChar char="•"/>
            </a:pPr>
            <a:r>
              <a:rPr lang="en-US" sz="2000" dirty="0" smtClean="0">
                <a:solidFill>
                  <a:schemeClr val="bg1"/>
                </a:solidFill>
              </a:rPr>
              <a:t> </a:t>
            </a:r>
            <a:r>
              <a:rPr lang="en-US" sz="2000" dirty="0" smtClean="0">
                <a:solidFill>
                  <a:srgbClr val="F3C262"/>
                </a:solidFill>
              </a:rPr>
              <a:t>Transitioning from EVO to Evogh, Inc</a:t>
            </a:r>
            <a:r>
              <a:rPr lang="en-US" sz="2000" dirty="0" smtClean="0">
                <a:solidFill>
                  <a:schemeClr val="bg1"/>
                </a:solidFill>
              </a:rPr>
              <a:t>. with </a:t>
            </a:r>
            <a:r>
              <a:rPr lang="en-US" sz="2000" dirty="0" smtClean="0">
                <a:solidFill>
                  <a:srgbClr val="F3C262"/>
                </a:solidFill>
              </a:rPr>
              <a:t>enhanced functionalities</a:t>
            </a:r>
            <a:r>
              <a:rPr lang="en-US" sz="2000" dirty="0" smtClean="0">
                <a:solidFill>
                  <a:schemeClr val="bg1"/>
                </a:solidFill>
              </a:rPr>
              <a:t>, with access to </a:t>
            </a:r>
            <a:r>
              <a:rPr lang="en-US" sz="2000" dirty="0" smtClean="0">
                <a:solidFill>
                  <a:srgbClr val="F3C262"/>
                </a:solidFill>
              </a:rPr>
              <a:t>only authorized organizations/experiments </a:t>
            </a:r>
            <a:r>
              <a:rPr lang="en-US" sz="2000" dirty="0" smtClean="0">
                <a:solidFill>
                  <a:schemeClr val="bg1"/>
                </a:solidFill>
              </a:rPr>
              <a:t>from the research community </a:t>
            </a:r>
          </a:p>
          <a:p>
            <a:pPr>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Service will be branded the </a:t>
            </a:r>
            <a:r>
              <a:rPr lang="en-US" sz="2000" i="1" dirty="0" smtClean="0">
                <a:solidFill>
                  <a:srgbClr val="F3C262"/>
                </a:solidFill>
              </a:rPr>
              <a:t>SeeVogh Research Network </a:t>
            </a:r>
            <a:r>
              <a:rPr lang="en-US" sz="2000" dirty="0" smtClean="0">
                <a:solidFill>
                  <a:schemeClr val="bg1"/>
                </a:solidFill>
              </a:rPr>
              <a:t>and will be accessed through the </a:t>
            </a:r>
            <a:r>
              <a:rPr lang="en-US" sz="2000" dirty="0" smtClean="0">
                <a:solidFill>
                  <a:srgbClr val="F3C262"/>
                </a:solidFill>
              </a:rPr>
              <a:t>commercial Web portal </a:t>
            </a:r>
            <a:r>
              <a:rPr lang="en-US" sz="2000" dirty="0" smtClean="0">
                <a:solidFill>
                  <a:schemeClr val="bg1"/>
                </a:solidFill>
              </a:rPr>
              <a:t>and </a:t>
            </a:r>
            <a:r>
              <a:rPr lang="en-US" sz="2000" dirty="0" smtClean="0">
                <a:solidFill>
                  <a:srgbClr val="F3C262"/>
                </a:solidFill>
              </a:rPr>
              <a:t>supported through Evogh, Inc</a:t>
            </a:r>
            <a:r>
              <a:rPr lang="en-US" sz="1800" b="1" dirty="0" smtClean="0">
                <a:solidFill>
                  <a:srgbClr val="F3C262"/>
                </a:solidFill>
              </a:rPr>
              <a:t>.</a:t>
            </a:r>
          </a:p>
          <a:p>
            <a:endParaRPr lang="en-US" sz="2000" dirty="0" smtClean="0">
              <a:solidFill>
                <a:schemeClr val="bg1"/>
              </a:solidFill>
            </a:endParaRPr>
          </a:p>
          <a:p>
            <a:pPr>
              <a:buFont typeface="Arial" pitchFamily="34" charset="0"/>
              <a:buChar char="•"/>
            </a:pPr>
            <a:r>
              <a:rPr lang="en-US" sz="2000" dirty="0" smtClean="0">
                <a:solidFill>
                  <a:schemeClr val="bg1"/>
                </a:solidFill>
              </a:rPr>
              <a:t> The </a:t>
            </a:r>
            <a:r>
              <a:rPr lang="en-US" sz="2000" i="1" dirty="0" smtClean="0">
                <a:solidFill>
                  <a:srgbClr val="F3C262"/>
                </a:solidFill>
              </a:rPr>
              <a:t>SeeVogh Research Network</a:t>
            </a:r>
            <a:r>
              <a:rPr lang="en-US" sz="2000" dirty="0" smtClean="0">
                <a:solidFill>
                  <a:schemeClr val="bg1"/>
                </a:solidFill>
              </a:rPr>
              <a:t> will use the </a:t>
            </a:r>
            <a:r>
              <a:rPr lang="en-US" sz="2000" dirty="0" smtClean="0">
                <a:solidFill>
                  <a:srgbClr val="F3C262"/>
                </a:solidFill>
              </a:rPr>
              <a:t>same network infrastructure </a:t>
            </a:r>
            <a:r>
              <a:rPr lang="en-US" sz="2000" dirty="0" smtClean="0">
                <a:solidFill>
                  <a:schemeClr val="bg1"/>
                </a:solidFill>
              </a:rPr>
              <a:t>already in place </a:t>
            </a:r>
            <a:r>
              <a:rPr lang="en-US" sz="2000" dirty="0" smtClean="0">
                <a:solidFill>
                  <a:srgbClr val="F3C262"/>
                </a:solidFill>
              </a:rPr>
              <a:t>preserving our community's investment </a:t>
            </a:r>
            <a:r>
              <a:rPr lang="en-US" sz="2000" dirty="0" smtClean="0">
                <a:solidFill>
                  <a:schemeClr val="bg1"/>
                </a:solidFill>
              </a:rPr>
              <a:t>in Panda servers, phone bridges, scheduler interfaces, client systems, H.323 bridges and user adoption.</a:t>
            </a:r>
          </a:p>
          <a:p>
            <a:pPr>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The </a:t>
            </a:r>
            <a:r>
              <a:rPr lang="en-US" sz="2000" dirty="0" smtClean="0">
                <a:solidFill>
                  <a:srgbClr val="F3C262"/>
                </a:solidFill>
              </a:rPr>
              <a:t>user interface for meeting </a:t>
            </a:r>
            <a:r>
              <a:rPr lang="en-US" sz="2000" dirty="0" smtClean="0">
                <a:solidFill>
                  <a:schemeClr val="bg1"/>
                </a:solidFill>
              </a:rPr>
              <a:t>will provide the </a:t>
            </a:r>
            <a:r>
              <a:rPr lang="en-US" sz="2000" dirty="0" smtClean="0">
                <a:solidFill>
                  <a:srgbClr val="F3C262"/>
                </a:solidFill>
              </a:rPr>
              <a:t>persistence services that everyone is familiar</a:t>
            </a:r>
            <a:r>
              <a:rPr lang="en-US" sz="2000" dirty="0" smtClean="0">
                <a:solidFill>
                  <a:schemeClr val="bg1"/>
                </a:solidFill>
              </a:rPr>
              <a:t> with including community meeting schedules, chat, among others, but will use the </a:t>
            </a:r>
            <a:r>
              <a:rPr lang="en-US" sz="2000" dirty="0" smtClean="0">
                <a:solidFill>
                  <a:srgbClr val="F3C262"/>
                </a:solidFill>
              </a:rPr>
              <a:t>new SeeVogh client with simplified controls and on-going enhancements </a:t>
            </a:r>
            <a:r>
              <a:rPr lang="en-US" sz="2000" dirty="0" smtClean="0">
                <a:solidFill>
                  <a:schemeClr val="bg1"/>
                </a:solidFill>
              </a:rPr>
              <a:t>like </a:t>
            </a:r>
            <a:r>
              <a:rPr lang="en-US" sz="2000" dirty="0" smtClean="0">
                <a:solidFill>
                  <a:srgbClr val="F3C262"/>
                </a:solidFill>
              </a:rPr>
              <a:t>mobile device support, H.323/SIP servers </a:t>
            </a:r>
            <a:r>
              <a:rPr lang="en-US" sz="2000" dirty="0" smtClean="0">
                <a:solidFill>
                  <a:schemeClr val="bg1"/>
                </a:solidFill>
              </a:rPr>
              <a:t>and much more in development. </a:t>
            </a:r>
          </a:p>
          <a:p>
            <a:endParaRPr lang="en-US" sz="2000" dirty="0">
              <a:solidFill>
                <a:schemeClr val="bg1"/>
              </a:solidFill>
            </a:endParaRPr>
          </a:p>
        </p:txBody>
      </p:sp>
      <p:sp>
        <p:nvSpPr>
          <p:cNvPr id="8" name="TextBox 7"/>
          <p:cNvSpPr txBox="1"/>
          <p:nvPr/>
        </p:nvSpPr>
        <p:spPr>
          <a:xfrm>
            <a:off x="2483768" y="725140"/>
            <a:ext cx="4187365" cy="461665"/>
          </a:xfrm>
          <a:prstGeom prst="rect">
            <a:avLst/>
          </a:prstGeom>
          <a:noFill/>
        </p:spPr>
        <p:txBody>
          <a:bodyPr wrap="none" rtlCol="0">
            <a:spAutoFit/>
          </a:bodyPr>
          <a:lstStyle/>
          <a:p>
            <a:r>
              <a:rPr lang="en-US" dirty="0" smtClean="0">
                <a:solidFill>
                  <a:schemeClr val="bg1"/>
                </a:solidFill>
              </a:rPr>
              <a:t>What does it means for you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709226"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000" dirty="0" smtClean="0">
                <a:solidFill>
                  <a:schemeClr val="bg1">
                    <a:lumMod val="95000"/>
                  </a:schemeClr>
                </a:solidFill>
                <a:latin typeface="+mj-lt"/>
                <a:ea typeface="+mj-ea"/>
                <a:cs typeface="+mj-cs"/>
              </a:rPr>
              <a:t>From EVO to SeeVogh</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7" name="TextBox 6"/>
          <p:cNvSpPr txBox="1"/>
          <p:nvPr/>
        </p:nvSpPr>
        <p:spPr>
          <a:xfrm>
            <a:off x="539552" y="1556792"/>
            <a:ext cx="8327269" cy="5632311"/>
          </a:xfrm>
          <a:prstGeom prst="rect">
            <a:avLst/>
          </a:prstGeom>
          <a:noFill/>
        </p:spPr>
        <p:txBody>
          <a:bodyPr wrap="square" rtlCol="0">
            <a:spAutoFit/>
          </a:bodyPr>
          <a:lstStyle/>
          <a:p>
            <a:pPr>
              <a:buFont typeface="Arial" pitchFamily="34" charset="0"/>
              <a:buChar char="•"/>
            </a:pPr>
            <a:r>
              <a:rPr lang="en-US" b="1" dirty="0" smtClean="0">
                <a:solidFill>
                  <a:schemeClr val="bg1"/>
                </a:solidFill>
              </a:rPr>
              <a:t> </a:t>
            </a:r>
            <a:r>
              <a:rPr lang="en-US" dirty="0" smtClean="0">
                <a:solidFill>
                  <a:schemeClr val="bg1"/>
                </a:solidFill>
              </a:rPr>
              <a:t>Pricing to access the </a:t>
            </a:r>
            <a:r>
              <a:rPr lang="en-US" i="1" dirty="0" smtClean="0">
                <a:solidFill>
                  <a:srgbClr val="F3C262"/>
                </a:solidFill>
              </a:rPr>
              <a:t>SeeVogh Research Network </a:t>
            </a:r>
            <a:r>
              <a:rPr lang="en-US" dirty="0" smtClean="0">
                <a:solidFill>
                  <a:schemeClr val="bg1"/>
                </a:solidFill>
              </a:rPr>
              <a:t>will be </a:t>
            </a:r>
            <a:r>
              <a:rPr lang="en-US" dirty="0" smtClean="0">
                <a:solidFill>
                  <a:srgbClr val="F3C262"/>
                </a:solidFill>
              </a:rPr>
              <a:t>highly  affordable</a:t>
            </a:r>
            <a:r>
              <a:rPr lang="en-US" dirty="0" smtClean="0">
                <a:solidFill>
                  <a:schemeClr val="bg1"/>
                </a:solidFill>
              </a:rPr>
              <a:t> for every research experiments and projects.</a:t>
            </a:r>
          </a:p>
          <a:p>
            <a:pPr>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a:t>
            </a:r>
            <a:r>
              <a:rPr lang="en-US" dirty="0" smtClean="0">
                <a:solidFill>
                  <a:schemeClr val="bg1"/>
                </a:solidFill>
              </a:rPr>
              <a:t>All current EVO research communities will be entitled</a:t>
            </a:r>
            <a:endParaRPr lang="en-US" sz="2000" dirty="0" smtClean="0">
              <a:solidFill>
                <a:schemeClr val="bg1"/>
              </a:solidFill>
            </a:endParaRPr>
          </a:p>
          <a:p>
            <a:pPr lvl="1">
              <a:buFont typeface="Courier New" pitchFamily="49" charset="0"/>
              <a:buChar char="o"/>
            </a:pPr>
            <a:r>
              <a:rPr lang="en-US" sz="2000" dirty="0" smtClean="0">
                <a:solidFill>
                  <a:schemeClr val="bg1"/>
                </a:solidFill>
              </a:rPr>
              <a:t> To subscribe to the </a:t>
            </a:r>
            <a:r>
              <a:rPr lang="en-US" sz="2000" i="1" dirty="0" smtClean="0">
                <a:solidFill>
                  <a:srgbClr val="F3C262"/>
                </a:solidFill>
              </a:rPr>
              <a:t>SeeVogh Research Network</a:t>
            </a:r>
          </a:p>
          <a:p>
            <a:pPr lvl="1">
              <a:buFont typeface="Courier New" pitchFamily="49" charset="0"/>
              <a:buChar char="o"/>
            </a:pPr>
            <a:r>
              <a:rPr lang="en-US" sz="2000" dirty="0" smtClean="0">
                <a:solidFill>
                  <a:schemeClr val="bg1"/>
                </a:solidFill>
              </a:rPr>
              <a:t> To subscribe to the </a:t>
            </a:r>
            <a:r>
              <a:rPr lang="en-US" sz="2000" dirty="0" smtClean="0">
                <a:solidFill>
                  <a:srgbClr val="F3C262"/>
                </a:solidFill>
              </a:rPr>
              <a:t>SeeVogh Hybrid Cloud </a:t>
            </a:r>
            <a:r>
              <a:rPr lang="en-US" sz="2000" dirty="0" smtClean="0">
                <a:solidFill>
                  <a:schemeClr val="bg1"/>
                </a:solidFill>
              </a:rPr>
              <a:t>offering if that fit better their needs</a:t>
            </a:r>
          </a:p>
          <a:p>
            <a:pPr lvl="1"/>
            <a:endParaRPr lang="en-US" sz="2000" dirty="0" smtClean="0">
              <a:solidFill>
                <a:schemeClr val="bg1"/>
              </a:solidFill>
            </a:endParaRPr>
          </a:p>
          <a:p>
            <a:pPr>
              <a:buFont typeface="Arial" pitchFamily="34" charset="0"/>
              <a:buChar char="•"/>
            </a:pPr>
            <a:r>
              <a:rPr lang="en-US" dirty="0" smtClean="0">
                <a:solidFill>
                  <a:schemeClr val="bg1"/>
                </a:solidFill>
              </a:rPr>
              <a:t>  When ?</a:t>
            </a:r>
          </a:p>
          <a:p>
            <a:pPr lvl="1">
              <a:buFont typeface="Courier New" pitchFamily="49" charset="0"/>
              <a:buChar char="o"/>
            </a:pPr>
            <a:r>
              <a:rPr lang="en-US" sz="2000" dirty="0" smtClean="0">
                <a:solidFill>
                  <a:schemeClr val="bg1"/>
                </a:solidFill>
              </a:rPr>
              <a:t> The </a:t>
            </a:r>
            <a:r>
              <a:rPr lang="en-US" sz="2000" dirty="0" smtClean="0">
                <a:solidFill>
                  <a:srgbClr val="F3C262"/>
                </a:solidFill>
              </a:rPr>
              <a:t>SeeVogh Hybrid Cloud </a:t>
            </a:r>
            <a:r>
              <a:rPr lang="en-US" sz="2000" dirty="0" smtClean="0">
                <a:solidFill>
                  <a:schemeClr val="bg1"/>
                </a:solidFill>
              </a:rPr>
              <a:t>offering is </a:t>
            </a:r>
            <a:r>
              <a:rPr lang="en-US" sz="2000" dirty="0" smtClean="0">
                <a:solidFill>
                  <a:srgbClr val="F3C262"/>
                </a:solidFill>
              </a:rPr>
              <a:t>available now</a:t>
            </a:r>
          </a:p>
          <a:p>
            <a:pPr lvl="1">
              <a:buFont typeface="Courier New" pitchFamily="49" charset="0"/>
              <a:buChar char="o"/>
            </a:pPr>
            <a:r>
              <a:rPr lang="en-US" sz="2000" dirty="0" smtClean="0">
                <a:solidFill>
                  <a:schemeClr val="bg1"/>
                </a:solidFill>
              </a:rPr>
              <a:t> The </a:t>
            </a:r>
            <a:r>
              <a:rPr lang="en-US" sz="2000" i="1" dirty="0" smtClean="0">
                <a:solidFill>
                  <a:srgbClr val="F3C262"/>
                </a:solidFill>
              </a:rPr>
              <a:t>SeeVogh Research Network </a:t>
            </a:r>
            <a:r>
              <a:rPr lang="en-US" sz="2000" dirty="0" smtClean="0">
                <a:solidFill>
                  <a:schemeClr val="bg1"/>
                </a:solidFill>
              </a:rPr>
              <a:t>will be available to interested research experiments this </a:t>
            </a:r>
            <a:r>
              <a:rPr lang="en-US" sz="2000" dirty="0" smtClean="0">
                <a:solidFill>
                  <a:srgbClr val="F3C262"/>
                </a:solidFill>
              </a:rPr>
              <a:t>summer </a:t>
            </a:r>
            <a:r>
              <a:rPr lang="en-US" sz="2000" u="sng" dirty="0" smtClean="0">
                <a:solidFill>
                  <a:srgbClr val="F3C262"/>
                </a:solidFill>
              </a:rPr>
              <a:t>at no cost</a:t>
            </a:r>
            <a:r>
              <a:rPr lang="en-US" sz="2000" dirty="0" smtClean="0">
                <a:solidFill>
                  <a:schemeClr val="bg1"/>
                </a:solidFill>
              </a:rPr>
              <a:t>.</a:t>
            </a:r>
          </a:p>
          <a:p>
            <a:pPr lvl="1">
              <a:buFont typeface="Courier New" pitchFamily="49" charset="0"/>
              <a:buChar char="o"/>
            </a:pPr>
            <a:r>
              <a:rPr lang="en-US" sz="2000" dirty="0" smtClean="0">
                <a:solidFill>
                  <a:schemeClr val="bg1"/>
                </a:solidFill>
              </a:rPr>
              <a:t> The </a:t>
            </a:r>
            <a:r>
              <a:rPr lang="en-US" sz="2000" dirty="0" smtClean="0">
                <a:solidFill>
                  <a:srgbClr val="F3C262"/>
                </a:solidFill>
              </a:rPr>
              <a:t>SeeVogh Research Network </a:t>
            </a:r>
            <a:r>
              <a:rPr lang="en-US" sz="2000" dirty="0" smtClean="0">
                <a:solidFill>
                  <a:schemeClr val="bg1"/>
                </a:solidFill>
              </a:rPr>
              <a:t>will be available </a:t>
            </a:r>
            <a:r>
              <a:rPr lang="en-US" sz="2000" dirty="0" smtClean="0">
                <a:solidFill>
                  <a:srgbClr val="F3C262"/>
                </a:solidFill>
              </a:rPr>
              <a:t>only to paying customers </a:t>
            </a:r>
            <a:r>
              <a:rPr lang="en-US" sz="2000" dirty="0" smtClean="0">
                <a:solidFill>
                  <a:schemeClr val="bg1"/>
                </a:solidFill>
              </a:rPr>
              <a:t>by January 2013</a:t>
            </a:r>
          </a:p>
          <a:p>
            <a:pPr lvl="1">
              <a:buFont typeface="Arial" pitchFamily="34" charset="0"/>
              <a:buChar char="•"/>
            </a:pPr>
            <a:endParaRPr lang="en-US" sz="2000" dirty="0" smtClean="0">
              <a:solidFill>
                <a:schemeClr val="bg1"/>
              </a:solidFill>
            </a:endParaRPr>
          </a:p>
          <a:p>
            <a:endParaRPr lang="en-US" sz="2000" dirty="0">
              <a:solidFill>
                <a:schemeClr val="bg1"/>
              </a:solidFill>
            </a:endParaRPr>
          </a:p>
        </p:txBody>
      </p:sp>
      <p:sp>
        <p:nvSpPr>
          <p:cNvPr id="8" name="TextBox 7"/>
          <p:cNvSpPr txBox="1"/>
          <p:nvPr/>
        </p:nvSpPr>
        <p:spPr>
          <a:xfrm>
            <a:off x="2483768" y="955973"/>
            <a:ext cx="4187715" cy="461665"/>
          </a:xfrm>
          <a:prstGeom prst="rect">
            <a:avLst/>
          </a:prstGeom>
          <a:noFill/>
        </p:spPr>
        <p:txBody>
          <a:bodyPr wrap="none" rtlCol="0">
            <a:spAutoFit/>
          </a:bodyPr>
          <a:lstStyle/>
          <a:p>
            <a:r>
              <a:rPr lang="en-US" dirty="0" smtClean="0">
                <a:solidFill>
                  <a:schemeClr val="bg1"/>
                </a:solidFill>
              </a:rPr>
              <a:t>What does </a:t>
            </a:r>
            <a:r>
              <a:rPr lang="en-US" smtClean="0">
                <a:solidFill>
                  <a:schemeClr val="bg1"/>
                </a:solidFill>
              </a:rPr>
              <a:t>it means </a:t>
            </a:r>
            <a:r>
              <a:rPr lang="en-US" dirty="0" smtClean="0">
                <a:solidFill>
                  <a:schemeClr val="bg1"/>
                </a:solidFill>
              </a:rPr>
              <a:t>for you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4848" y="0"/>
            <a:ext cx="8229600" cy="786719"/>
          </a:xfrm>
        </p:spPr>
        <p:txBody>
          <a:bodyPr/>
          <a:lstStyle/>
          <a:p>
            <a:r>
              <a:rPr lang="en-US" dirty="0" smtClean="0"/>
              <a:t>Simplified SeeVogh GUI</a:t>
            </a:r>
            <a:endParaRPr lang="en-US" dirty="0"/>
          </a:p>
        </p:txBody>
      </p:sp>
      <p:pic>
        <p:nvPicPr>
          <p:cNvPr id="5" name="Tutorial2-HowToUse-vers2.mov">
            <a:hlinkClick r:id="" action="ppaction://media"/>
          </p:cNvPr>
          <p:cNvPicPr/>
          <p:nvPr>
            <a:videoFile r:link="rId1"/>
            <p:extLst>
              <p:ext uri="{DAA4B4D4-6D71-4841-9C94-3DE7FCFB9230}">
                <p14:media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r:embed="rId4"/>
              </p:ext>
            </p:extLst>
          </p:nvPr>
        </p:nvPicPr>
        <p:blipFill>
          <a:blip r:embed="rId5"/>
          <a:stretch>
            <a:fillRect/>
          </a:stretch>
        </p:blipFill>
        <p:spPr>
          <a:xfrm>
            <a:off x="971600" y="1061357"/>
            <a:ext cx="7175515" cy="4085599"/>
          </a:xfrm>
          <a:prstGeom prst="rect">
            <a:avLst/>
          </a:prstGeom>
        </p:spPr>
      </p:pic>
      <p:sp>
        <p:nvSpPr>
          <p:cNvPr id="4" name="Content Placeholder 2"/>
          <p:cNvSpPr>
            <a:spLocks noGrp="1"/>
          </p:cNvSpPr>
          <p:nvPr>
            <p:ph idx="1"/>
          </p:nvPr>
        </p:nvSpPr>
        <p:spPr>
          <a:xfrm>
            <a:off x="755576" y="5301208"/>
            <a:ext cx="7848872" cy="1396863"/>
          </a:xfrm>
        </p:spPr>
        <p:txBody>
          <a:bodyPr>
            <a:noAutofit/>
          </a:bodyPr>
          <a:lstStyle/>
          <a:p>
            <a:pPr>
              <a:spcBef>
                <a:spcPts val="0"/>
              </a:spcBef>
            </a:pPr>
            <a:r>
              <a:rPr lang="en-US" sz="1800" dirty="0" smtClean="0"/>
              <a:t>Simple Controls</a:t>
            </a:r>
          </a:p>
          <a:p>
            <a:pPr>
              <a:spcBef>
                <a:spcPts val="0"/>
              </a:spcBef>
            </a:pPr>
            <a:r>
              <a:rPr lang="en-US" sz="1800" dirty="0" smtClean="0"/>
              <a:t>Upper/Lower Display Area for configurable layout</a:t>
            </a:r>
          </a:p>
          <a:p>
            <a:pPr>
              <a:spcBef>
                <a:spcPts val="0"/>
              </a:spcBef>
            </a:pPr>
            <a:r>
              <a:rPr lang="en-US" sz="1800" dirty="0" smtClean="0"/>
              <a:t>Expandable, Detachable Video Tiles for viewing documents or people</a:t>
            </a:r>
            <a:endParaRPr lang="en-US" sz="1800" dirty="0"/>
          </a:p>
          <a:p>
            <a:pPr>
              <a:spcBef>
                <a:spcPts val="0"/>
              </a:spcBef>
            </a:pPr>
            <a:r>
              <a:rPr lang="en-US" sz="1800" dirty="0" smtClean="0"/>
              <a:t>Ideal for Large Meetings   </a:t>
            </a:r>
          </a:p>
          <a:p>
            <a:pPr>
              <a:spcBef>
                <a:spcPts val="0"/>
              </a:spcBef>
            </a:pPr>
            <a:r>
              <a:rPr lang="en-US" sz="1800" dirty="0" smtClean="0"/>
              <a:t>Multiple Monitor Support</a:t>
            </a: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42390520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529406" y="692696"/>
            <a:ext cx="8147049" cy="1384995"/>
          </a:xfrm>
          <a:prstGeom prst="rect">
            <a:avLst/>
          </a:prstGeom>
          <a:noFill/>
        </p:spPr>
        <p:txBody>
          <a:bodyPr wrap="square" rtlCol="0">
            <a:spAutoFit/>
          </a:bodyPr>
          <a:lstStyle/>
          <a:p>
            <a:pPr algn="ctr"/>
            <a:r>
              <a:rPr lang="en-US" b="1" dirty="0" smtClean="0">
                <a:solidFill>
                  <a:schemeClr val="bg1">
                    <a:lumMod val="95000"/>
                  </a:schemeClr>
                </a:solidFill>
              </a:rPr>
              <a:t>Anything can go wrong</a:t>
            </a:r>
          </a:p>
          <a:p>
            <a:r>
              <a:rPr lang="en-US" sz="2000" dirty="0" smtClean="0">
                <a:solidFill>
                  <a:schemeClr val="bg1">
                    <a:lumMod val="95000"/>
                  </a:schemeClr>
                </a:solidFill>
              </a:rPr>
              <a:t>The VC is in </a:t>
            </a:r>
            <a:r>
              <a:rPr lang="en-US" sz="2000" dirty="0" smtClean="0">
                <a:solidFill>
                  <a:srgbClr val="F3C262"/>
                </a:solidFill>
              </a:rPr>
              <a:t>control of only 20% </a:t>
            </a:r>
            <a:r>
              <a:rPr lang="en-US" sz="2000" dirty="0" smtClean="0">
                <a:solidFill>
                  <a:schemeClr val="bg1">
                    <a:lumMod val="95000"/>
                  </a:schemeClr>
                </a:solidFill>
              </a:rPr>
              <a:t>of the elements which are part of a collaborative session. Difficult to accept but </a:t>
            </a:r>
            <a:r>
              <a:rPr lang="en-US" sz="2000" b="1" dirty="0" smtClean="0">
                <a:solidFill>
                  <a:srgbClr val="F3C262"/>
                </a:solidFill>
              </a:rPr>
              <a:t>no one can guarantee a successful session </a:t>
            </a:r>
            <a:endParaRPr lang="en-US" sz="2000" b="1" dirty="0">
              <a:solidFill>
                <a:srgbClr val="F3C262"/>
              </a:solidFill>
            </a:endParaRPr>
          </a:p>
        </p:txBody>
      </p:sp>
      <p:sp>
        <p:nvSpPr>
          <p:cNvPr id="14" name="TextBox 13"/>
          <p:cNvSpPr txBox="1"/>
          <p:nvPr/>
        </p:nvSpPr>
        <p:spPr>
          <a:xfrm>
            <a:off x="2003111" y="4513109"/>
            <a:ext cx="4717971" cy="461665"/>
          </a:xfrm>
          <a:prstGeom prst="rect">
            <a:avLst/>
          </a:prstGeom>
          <a:noFill/>
        </p:spPr>
        <p:txBody>
          <a:bodyPr wrap="square" rtlCol="0">
            <a:spAutoFit/>
          </a:bodyPr>
          <a:lstStyle/>
          <a:p>
            <a:pPr algn="ctr"/>
            <a:r>
              <a:rPr lang="en-US" sz="2000" i="1" dirty="0" smtClean="0">
                <a:solidFill>
                  <a:schemeClr val="bg1">
                    <a:lumMod val="95000"/>
                  </a:schemeClr>
                </a:solidFill>
              </a:rPr>
              <a:t>---              User                   </a:t>
            </a:r>
            <a:r>
              <a:rPr lang="en-US" i="1" dirty="0" smtClean="0">
                <a:solidFill>
                  <a:schemeClr val="bg1">
                    <a:lumMod val="95000"/>
                  </a:schemeClr>
                </a:solidFill>
              </a:rPr>
              <a:t>---</a:t>
            </a:r>
            <a:endParaRPr lang="en-US" i="1" dirty="0">
              <a:solidFill>
                <a:schemeClr val="bg1">
                  <a:lumMod val="95000"/>
                </a:schemeClr>
              </a:solidFill>
            </a:endParaRPr>
          </a:p>
        </p:txBody>
      </p:sp>
      <p:sp>
        <p:nvSpPr>
          <p:cNvPr id="15" name="TextBox 14"/>
          <p:cNvSpPr txBox="1"/>
          <p:nvPr/>
        </p:nvSpPr>
        <p:spPr>
          <a:xfrm>
            <a:off x="2003115" y="4174424"/>
            <a:ext cx="4717970" cy="400110"/>
          </a:xfrm>
          <a:prstGeom prst="rect">
            <a:avLst/>
          </a:prstGeom>
          <a:noFill/>
        </p:spPr>
        <p:txBody>
          <a:bodyPr wrap="square" rtlCol="0">
            <a:spAutoFit/>
          </a:bodyPr>
          <a:lstStyle/>
          <a:p>
            <a:pPr algn="ctr"/>
            <a:r>
              <a:rPr lang="en-US" sz="2000" i="1" dirty="0" smtClean="0">
                <a:solidFill>
                  <a:schemeClr val="bg1">
                    <a:lumMod val="95000"/>
                  </a:schemeClr>
                </a:solidFill>
              </a:rPr>
              <a:t>Computer</a:t>
            </a:r>
            <a:endParaRPr lang="en-US" sz="2000" i="1" dirty="0">
              <a:solidFill>
                <a:schemeClr val="bg1">
                  <a:lumMod val="95000"/>
                </a:schemeClr>
              </a:solidFill>
            </a:endParaRPr>
          </a:p>
        </p:txBody>
      </p:sp>
      <p:sp>
        <p:nvSpPr>
          <p:cNvPr id="16" name="TextBox 15"/>
          <p:cNvSpPr txBox="1"/>
          <p:nvPr/>
        </p:nvSpPr>
        <p:spPr>
          <a:xfrm>
            <a:off x="2003115" y="3799191"/>
            <a:ext cx="4717970" cy="400110"/>
          </a:xfrm>
          <a:prstGeom prst="rect">
            <a:avLst/>
          </a:prstGeom>
          <a:noFill/>
        </p:spPr>
        <p:txBody>
          <a:bodyPr wrap="square" rtlCol="0">
            <a:spAutoFit/>
          </a:bodyPr>
          <a:lstStyle/>
          <a:p>
            <a:pPr algn="ctr"/>
            <a:r>
              <a:rPr lang="en-US" sz="2000" i="1" dirty="0" smtClean="0">
                <a:solidFill>
                  <a:schemeClr val="bg1">
                    <a:lumMod val="95000"/>
                  </a:schemeClr>
                </a:solidFill>
              </a:rPr>
              <a:t>Operating System</a:t>
            </a:r>
            <a:endParaRPr lang="en-US" sz="2000" i="1" dirty="0">
              <a:solidFill>
                <a:schemeClr val="bg1">
                  <a:lumMod val="95000"/>
                </a:schemeClr>
              </a:solidFill>
            </a:endParaRPr>
          </a:p>
        </p:txBody>
      </p:sp>
      <p:sp>
        <p:nvSpPr>
          <p:cNvPr id="17" name="TextBox 16"/>
          <p:cNvSpPr txBox="1"/>
          <p:nvPr/>
        </p:nvSpPr>
        <p:spPr>
          <a:xfrm>
            <a:off x="2003116" y="3012685"/>
            <a:ext cx="4717970" cy="400110"/>
          </a:xfrm>
          <a:prstGeom prst="rect">
            <a:avLst/>
          </a:prstGeom>
          <a:noFill/>
        </p:spPr>
        <p:txBody>
          <a:bodyPr wrap="square" rtlCol="0">
            <a:spAutoFit/>
          </a:bodyPr>
          <a:lstStyle/>
          <a:p>
            <a:pPr algn="ctr"/>
            <a:r>
              <a:rPr lang="en-US" sz="2000" i="1" dirty="0" smtClean="0">
                <a:solidFill>
                  <a:schemeClr val="bg1">
                    <a:lumMod val="95000"/>
                  </a:schemeClr>
                </a:solidFill>
              </a:rPr>
              <a:t>LAN (Institute Network)</a:t>
            </a:r>
            <a:endParaRPr lang="en-US" sz="2000" i="1" dirty="0">
              <a:solidFill>
                <a:schemeClr val="bg1">
                  <a:lumMod val="95000"/>
                </a:schemeClr>
              </a:solidFill>
            </a:endParaRPr>
          </a:p>
        </p:txBody>
      </p:sp>
      <p:sp>
        <p:nvSpPr>
          <p:cNvPr id="18" name="TextBox 17"/>
          <p:cNvSpPr txBox="1"/>
          <p:nvPr/>
        </p:nvSpPr>
        <p:spPr>
          <a:xfrm>
            <a:off x="2116723" y="2654949"/>
            <a:ext cx="4717968" cy="400110"/>
          </a:xfrm>
          <a:prstGeom prst="rect">
            <a:avLst/>
          </a:prstGeom>
          <a:noFill/>
        </p:spPr>
        <p:txBody>
          <a:bodyPr wrap="square" rtlCol="0">
            <a:spAutoFit/>
          </a:bodyPr>
          <a:lstStyle/>
          <a:p>
            <a:pPr algn="ctr"/>
            <a:r>
              <a:rPr lang="en-US" sz="2000" i="1" dirty="0" smtClean="0">
                <a:solidFill>
                  <a:schemeClr val="bg1">
                    <a:lumMod val="95000"/>
                  </a:schemeClr>
                </a:solidFill>
              </a:rPr>
              <a:t>Firewall</a:t>
            </a:r>
            <a:endParaRPr lang="en-US" sz="2000" i="1" dirty="0">
              <a:solidFill>
                <a:schemeClr val="bg1">
                  <a:lumMod val="95000"/>
                </a:schemeClr>
              </a:solidFill>
            </a:endParaRPr>
          </a:p>
        </p:txBody>
      </p:sp>
      <p:sp>
        <p:nvSpPr>
          <p:cNvPr id="19" name="TextBox 18"/>
          <p:cNvSpPr txBox="1"/>
          <p:nvPr/>
        </p:nvSpPr>
        <p:spPr>
          <a:xfrm>
            <a:off x="2116724" y="2225851"/>
            <a:ext cx="4717970" cy="400110"/>
          </a:xfrm>
          <a:prstGeom prst="rect">
            <a:avLst/>
          </a:prstGeom>
          <a:noFill/>
        </p:spPr>
        <p:txBody>
          <a:bodyPr wrap="square" rtlCol="0">
            <a:spAutoFit/>
          </a:bodyPr>
          <a:lstStyle/>
          <a:p>
            <a:pPr algn="ctr"/>
            <a:r>
              <a:rPr lang="en-US" sz="2000" i="1" dirty="0" smtClean="0">
                <a:solidFill>
                  <a:schemeClr val="bg1">
                    <a:lumMod val="95000"/>
                  </a:schemeClr>
                </a:solidFill>
              </a:rPr>
              <a:t>WAN </a:t>
            </a:r>
            <a:r>
              <a:rPr lang="en-US" sz="1800" i="1" dirty="0" smtClean="0">
                <a:solidFill>
                  <a:schemeClr val="bg1">
                    <a:lumMod val="95000"/>
                  </a:schemeClr>
                </a:solidFill>
              </a:rPr>
              <a:t>(National and International Network)</a:t>
            </a:r>
            <a:endParaRPr lang="en-US" sz="2000" i="1" dirty="0">
              <a:solidFill>
                <a:schemeClr val="bg1">
                  <a:lumMod val="95000"/>
                </a:schemeClr>
              </a:solidFill>
            </a:endParaRPr>
          </a:p>
        </p:txBody>
      </p:sp>
      <p:sp>
        <p:nvSpPr>
          <p:cNvPr id="20" name="TextBox 19"/>
          <p:cNvSpPr txBox="1"/>
          <p:nvPr/>
        </p:nvSpPr>
        <p:spPr>
          <a:xfrm>
            <a:off x="2003116" y="3337526"/>
            <a:ext cx="4717969" cy="461665"/>
          </a:xfrm>
          <a:prstGeom prst="rect">
            <a:avLst/>
          </a:prstGeom>
          <a:noFill/>
        </p:spPr>
        <p:txBody>
          <a:bodyPr wrap="square" rtlCol="0">
            <a:spAutoFit/>
          </a:bodyPr>
          <a:lstStyle/>
          <a:p>
            <a:pPr algn="ctr"/>
            <a:r>
              <a:rPr lang="en-US" b="1" dirty="0" smtClean="0">
                <a:ln>
                  <a:solidFill>
                    <a:srgbClr val="FF0000"/>
                  </a:solidFill>
                </a:ln>
                <a:solidFill>
                  <a:schemeClr val="bg1">
                    <a:lumMod val="95000"/>
                  </a:schemeClr>
                </a:solidFill>
              </a:rPr>
              <a:t>VC Application</a:t>
            </a:r>
            <a:endParaRPr lang="en-US" b="1" dirty="0">
              <a:ln>
                <a:solidFill>
                  <a:srgbClr val="FF0000"/>
                </a:solidFill>
              </a:ln>
              <a:solidFill>
                <a:schemeClr val="bg1">
                  <a:lumMod val="95000"/>
                </a:schemeClr>
              </a:solidFill>
            </a:endParaRPr>
          </a:p>
        </p:txBody>
      </p:sp>
      <p:grpSp>
        <p:nvGrpSpPr>
          <p:cNvPr id="2" name="Group 23"/>
          <p:cNvGrpSpPr/>
          <p:nvPr/>
        </p:nvGrpSpPr>
        <p:grpSpPr>
          <a:xfrm>
            <a:off x="1187624" y="2063801"/>
            <a:ext cx="929100" cy="2883150"/>
            <a:chOff x="1074009" y="2105236"/>
            <a:chExt cx="929104" cy="2983129"/>
          </a:xfrm>
        </p:grpSpPr>
        <p:sp>
          <p:nvSpPr>
            <p:cNvPr id="9" name="Can 8"/>
            <p:cNvSpPr/>
            <p:nvPr/>
          </p:nvSpPr>
          <p:spPr>
            <a:xfrm>
              <a:off x="1074010" y="2105236"/>
              <a:ext cx="929103" cy="298312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Can 9"/>
            <p:cNvSpPr/>
            <p:nvPr/>
          </p:nvSpPr>
          <p:spPr>
            <a:xfrm>
              <a:off x="1074009" y="4639479"/>
              <a:ext cx="929103" cy="448885"/>
            </a:xfrm>
            <a:prstGeom prst="can">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Can 10"/>
            <p:cNvSpPr/>
            <p:nvPr/>
          </p:nvSpPr>
          <p:spPr>
            <a:xfrm>
              <a:off x="1074009" y="4205192"/>
              <a:ext cx="929103" cy="554009"/>
            </a:xfrm>
            <a:prstGeom prst="can">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2" name="Can 11"/>
            <p:cNvSpPr/>
            <p:nvPr/>
          </p:nvSpPr>
          <p:spPr>
            <a:xfrm>
              <a:off x="1074009" y="3656277"/>
              <a:ext cx="929103" cy="673720"/>
            </a:xfrm>
            <a:prstGeom prst="can">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3" name="Can 12"/>
            <p:cNvSpPr/>
            <p:nvPr/>
          </p:nvSpPr>
          <p:spPr>
            <a:xfrm>
              <a:off x="1074009" y="3340485"/>
              <a:ext cx="929103" cy="560319"/>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1" name="Can 20"/>
            <p:cNvSpPr/>
            <p:nvPr/>
          </p:nvSpPr>
          <p:spPr>
            <a:xfrm>
              <a:off x="1074009" y="2810628"/>
              <a:ext cx="929103" cy="690381"/>
            </a:xfrm>
            <a:prstGeom prst="can">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3" name="Can 22"/>
            <p:cNvSpPr/>
            <p:nvPr/>
          </p:nvSpPr>
          <p:spPr>
            <a:xfrm>
              <a:off x="1074009" y="2625962"/>
              <a:ext cx="929103" cy="504906"/>
            </a:xfrm>
            <a:prstGeom prst="can">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grpSp>
      <p:grpSp>
        <p:nvGrpSpPr>
          <p:cNvPr id="3" name="Group 24"/>
          <p:cNvGrpSpPr/>
          <p:nvPr/>
        </p:nvGrpSpPr>
        <p:grpSpPr>
          <a:xfrm>
            <a:off x="6721086" y="2063801"/>
            <a:ext cx="929105" cy="2883149"/>
            <a:chOff x="1074009" y="2105236"/>
            <a:chExt cx="929104" cy="2983129"/>
          </a:xfrm>
        </p:grpSpPr>
        <p:sp>
          <p:nvSpPr>
            <p:cNvPr id="26" name="Can 25"/>
            <p:cNvSpPr/>
            <p:nvPr/>
          </p:nvSpPr>
          <p:spPr>
            <a:xfrm>
              <a:off x="1074010" y="2105236"/>
              <a:ext cx="929103" cy="2983129"/>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7" name="Can 26"/>
            <p:cNvSpPr/>
            <p:nvPr/>
          </p:nvSpPr>
          <p:spPr>
            <a:xfrm>
              <a:off x="1074009" y="4639479"/>
              <a:ext cx="929103" cy="448885"/>
            </a:xfrm>
            <a:prstGeom prst="can">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8" name="Can 27"/>
            <p:cNvSpPr/>
            <p:nvPr/>
          </p:nvSpPr>
          <p:spPr>
            <a:xfrm>
              <a:off x="1074009" y="4205192"/>
              <a:ext cx="929103" cy="554009"/>
            </a:xfrm>
            <a:prstGeom prst="can">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9" name="Can 28"/>
            <p:cNvSpPr/>
            <p:nvPr/>
          </p:nvSpPr>
          <p:spPr>
            <a:xfrm>
              <a:off x="1074009" y="3656277"/>
              <a:ext cx="929103" cy="673720"/>
            </a:xfrm>
            <a:prstGeom prst="can">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0" name="Can 29"/>
            <p:cNvSpPr/>
            <p:nvPr/>
          </p:nvSpPr>
          <p:spPr>
            <a:xfrm>
              <a:off x="1074009" y="3340485"/>
              <a:ext cx="929103" cy="560319"/>
            </a:xfrm>
            <a:prstGeom prst="ca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1" name="Can 30"/>
            <p:cNvSpPr/>
            <p:nvPr/>
          </p:nvSpPr>
          <p:spPr>
            <a:xfrm>
              <a:off x="1074009" y="2810628"/>
              <a:ext cx="929103" cy="690381"/>
            </a:xfrm>
            <a:prstGeom prst="can">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32" name="Can 31"/>
            <p:cNvSpPr/>
            <p:nvPr/>
          </p:nvSpPr>
          <p:spPr>
            <a:xfrm>
              <a:off x="1074009" y="2625962"/>
              <a:ext cx="929103" cy="504906"/>
            </a:xfrm>
            <a:prstGeom prst="can">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grpSp>
      <p:sp>
        <p:nvSpPr>
          <p:cNvPr id="33" name="Can 32"/>
          <p:cNvSpPr/>
          <p:nvPr/>
        </p:nvSpPr>
        <p:spPr>
          <a:xfrm>
            <a:off x="7471190" y="2077691"/>
            <a:ext cx="179001" cy="2848761"/>
          </a:xfrm>
          <a:prstGeom prst="can">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chemeClr val="bg1">
                  <a:lumMod val="95000"/>
                </a:schemeClr>
              </a:solidFill>
            </a:endParaRPr>
          </a:p>
        </p:txBody>
      </p:sp>
      <p:sp>
        <p:nvSpPr>
          <p:cNvPr id="34" name="TextBox 33"/>
          <p:cNvSpPr txBox="1"/>
          <p:nvPr/>
        </p:nvSpPr>
        <p:spPr>
          <a:xfrm>
            <a:off x="529406" y="5085184"/>
            <a:ext cx="8363074" cy="1569660"/>
          </a:xfrm>
          <a:prstGeom prst="rect">
            <a:avLst/>
          </a:prstGeom>
          <a:noFill/>
        </p:spPr>
        <p:txBody>
          <a:bodyPr wrap="square" rtlCol="0">
            <a:spAutoFit/>
          </a:bodyPr>
          <a:lstStyle/>
          <a:p>
            <a:r>
              <a:rPr lang="en-US" b="1" i="1" dirty="0" smtClean="0">
                <a:solidFill>
                  <a:schemeClr val="bg1">
                    <a:lumMod val="95000"/>
                  </a:schemeClr>
                </a:solidFill>
              </a:rPr>
              <a:t>But we can architect a </a:t>
            </a:r>
            <a:r>
              <a:rPr lang="en-US" b="1" i="1" dirty="0" smtClean="0">
                <a:solidFill>
                  <a:srgbClr val="F3C262"/>
                </a:solidFill>
              </a:rPr>
              <a:t>VC system </a:t>
            </a:r>
            <a:r>
              <a:rPr lang="en-US" b="1" i="1" dirty="0" smtClean="0">
                <a:solidFill>
                  <a:schemeClr val="bg1">
                    <a:lumMod val="95000"/>
                  </a:schemeClr>
                </a:solidFill>
              </a:rPr>
              <a:t>that has some visibility and control over these unpredictable elements and take </a:t>
            </a:r>
            <a:r>
              <a:rPr lang="en-US" b="1" i="1" dirty="0" smtClean="0">
                <a:solidFill>
                  <a:srgbClr val="F3C262"/>
                </a:solidFill>
              </a:rPr>
              <a:t>dynamic correctives </a:t>
            </a:r>
            <a:r>
              <a:rPr lang="en-US" b="1" i="1" dirty="0" smtClean="0">
                <a:solidFill>
                  <a:schemeClr val="bg1">
                    <a:lumMod val="95000"/>
                  </a:schemeClr>
                </a:solidFill>
              </a:rPr>
              <a:t>actions to </a:t>
            </a:r>
            <a:r>
              <a:rPr lang="en-US" b="1" i="1" dirty="0" smtClean="0">
                <a:solidFill>
                  <a:srgbClr val="F3C262"/>
                </a:solidFill>
              </a:rPr>
              <a:t>maximize the user’s collaborative experience</a:t>
            </a:r>
            <a:endParaRPr lang="en-US" b="1" i="1" dirty="0">
              <a:solidFill>
                <a:srgbClr val="F3C262"/>
              </a:solidFill>
            </a:endParaRPr>
          </a:p>
        </p:txBody>
      </p:sp>
      <p:sp>
        <p:nvSpPr>
          <p:cNvPr id="35" name="Title 4"/>
          <p:cNvSpPr txBox="1">
            <a:spLocks/>
          </p:cNvSpPr>
          <p:nvPr/>
        </p:nvSpPr>
        <p:spPr bwMode="auto">
          <a:xfrm>
            <a:off x="859882" y="8455"/>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defTabSz="914400" eaLnBrk="0" hangingPunct="0"/>
            <a:r>
              <a:rPr lang="en-US" sz="4400" dirty="0" smtClean="0">
                <a:solidFill>
                  <a:schemeClr val="bg1">
                    <a:lumMod val="95000"/>
                  </a:schemeClr>
                </a:solidFill>
              </a:rPr>
              <a:t>Challenges in VC</a:t>
            </a:r>
            <a:endParaRPr kumimoji="0" lang="en-GB" sz="4400" b="0" i="0" u="none" strike="noStrike" kern="0" cap="none" spc="0" normalizeH="0" baseline="0" noProof="0" dirty="0" smtClean="0">
              <a:ln>
                <a:noFill/>
              </a:ln>
              <a:solidFill>
                <a:schemeClr val="bg1"/>
              </a:solidFill>
              <a:effectLst/>
              <a:uLnTx/>
              <a:uFillTx/>
              <a:latin typeface="+mj-lt"/>
              <a:ea typeface="+mj-ea"/>
              <a:cs typeface="+mj-cs"/>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709226" y="274638"/>
            <a:ext cx="8434774" cy="1143000"/>
          </a:xfrm>
          <a:prstGeom prst="rect">
            <a:avLst/>
          </a:prstGeom>
        </p:spPr>
        <p:txBody>
          <a:bodyPr vert="horz" lIns="91440" tIns="45720" rIns="91440" bIns="45720" rtlCol="0" anchor="ctr">
            <a:normAutofit fontScale="92500"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000" dirty="0" smtClean="0">
                <a:solidFill>
                  <a:schemeClr val="bg1">
                    <a:lumMod val="95000"/>
                  </a:schemeClr>
                </a:solidFill>
                <a:latin typeface="+mj-lt"/>
                <a:ea typeface="+mj-ea"/>
                <a:cs typeface="+mj-cs"/>
              </a:rPr>
              <a:t>SeeVogh New Functionalities </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7" name="TextBox 6"/>
          <p:cNvSpPr txBox="1"/>
          <p:nvPr/>
        </p:nvSpPr>
        <p:spPr>
          <a:xfrm>
            <a:off x="539552" y="1225689"/>
            <a:ext cx="8327269" cy="5324535"/>
          </a:xfrm>
          <a:prstGeom prst="rect">
            <a:avLst/>
          </a:prstGeom>
          <a:noFill/>
        </p:spPr>
        <p:txBody>
          <a:bodyPr wrap="square" rtlCol="0">
            <a:spAutoFit/>
          </a:bodyPr>
          <a:lstStyle/>
          <a:p>
            <a:pPr>
              <a:buFont typeface="Arial" pitchFamily="34" charset="0"/>
              <a:buChar char="•"/>
            </a:pPr>
            <a:r>
              <a:rPr lang="en-US" sz="2000" dirty="0" smtClean="0">
                <a:solidFill>
                  <a:schemeClr val="bg1"/>
                </a:solidFill>
              </a:rPr>
              <a:t> </a:t>
            </a:r>
            <a:r>
              <a:rPr lang="en-US" sz="2000" dirty="0" smtClean="0">
                <a:solidFill>
                  <a:srgbClr val="F3C262"/>
                </a:solidFill>
              </a:rPr>
              <a:t>H.323 and SIP video </a:t>
            </a:r>
            <a:r>
              <a:rPr lang="en-US" sz="2000" u="sng" dirty="0" smtClean="0">
                <a:solidFill>
                  <a:srgbClr val="F3C262"/>
                </a:solidFill>
              </a:rPr>
              <a:t>call-in</a:t>
            </a:r>
            <a:r>
              <a:rPr lang="en-US" sz="2000" dirty="0" smtClean="0">
                <a:solidFill>
                  <a:srgbClr val="F3C262"/>
                </a:solidFill>
              </a:rPr>
              <a:t> and </a:t>
            </a:r>
            <a:r>
              <a:rPr lang="en-US" sz="2000" u="sng" dirty="0" smtClean="0">
                <a:solidFill>
                  <a:srgbClr val="F3C262"/>
                </a:solidFill>
              </a:rPr>
              <a:t>call-out</a:t>
            </a:r>
            <a:r>
              <a:rPr lang="en-US" sz="2000" dirty="0" smtClean="0">
                <a:solidFill>
                  <a:srgbClr val="F3C262"/>
                </a:solidFill>
              </a:rPr>
              <a:t> </a:t>
            </a:r>
            <a:r>
              <a:rPr lang="en-US" sz="2000" dirty="0" smtClean="0">
                <a:solidFill>
                  <a:schemeClr val="bg1"/>
                </a:solidFill>
              </a:rPr>
              <a:t>capabilities to </a:t>
            </a:r>
            <a:r>
              <a:rPr lang="en-US" sz="2000" dirty="0" smtClean="0">
                <a:solidFill>
                  <a:srgbClr val="F3C262"/>
                </a:solidFill>
              </a:rPr>
              <a:t>all SeeVogh meetings</a:t>
            </a:r>
          </a:p>
          <a:p>
            <a:endParaRPr lang="en-US" sz="2000" dirty="0" smtClean="0">
              <a:solidFill>
                <a:schemeClr val="bg1"/>
              </a:solidFill>
            </a:endParaRPr>
          </a:p>
          <a:p>
            <a:pPr>
              <a:buFont typeface="Arial" pitchFamily="34" charset="0"/>
              <a:buChar char="•"/>
            </a:pPr>
            <a:r>
              <a:rPr lang="en-US" sz="2000" dirty="0" smtClean="0">
                <a:solidFill>
                  <a:schemeClr val="bg1"/>
                </a:solidFill>
              </a:rPr>
              <a:t> </a:t>
            </a:r>
            <a:r>
              <a:rPr lang="en-US" sz="2000" dirty="0" smtClean="0">
                <a:solidFill>
                  <a:srgbClr val="F3C262"/>
                </a:solidFill>
              </a:rPr>
              <a:t>International call-in Phone </a:t>
            </a:r>
            <a:r>
              <a:rPr lang="en-US" sz="2000" dirty="0" smtClean="0">
                <a:solidFill>
                  <a:schemeClr val="bg1"/>
                </a:solidFill>
              </a:rPr>
              <a:t>to SeeVogh meetings</a:t>
            </a:r>
          </a:p>
          <a:p>
            <a:pPr>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a:t>
            </a:r>
            <a:r>
              <a:rPr lang="en-US" sz="2000" dirty="0" smtClean="0">
                <a:solidFill>
                  <a:srgbClr val="F3C262"/>
                </a:solidFill>
              </a:rPr>
              <a:t>Telepresence</a:t>
            </a:r>
            <a:r>
              <a:rPr lang="en-US" sz="2000" dirty="0" smtClean="0">
                <a:solidFill>
                  <a:schemeClr val="bg1"/>
                </a:solidFill>
              </a:rPr>
              <a:t> Capability</a:t>
            </a:r>
          </a:p>
          <a:p>
            <a:pPr>
              <a:buFont typeface="Arial" pitchFamily="34" charset="0"/>
              <a:buChar char="•"/>
            </a:pPr>
            <a:endParaRPr lang="en-US" sz="2000" dirty="0" smtClean="0">
              <a:solidFill>
                <a:schemeClr val="bg1"/>
              </a:solidFill>
            </a:endParaRPr>
          </a:p>
          <a:p>
            <a:pPr>
              <a:buFont typeface="Arial" pitchFamily="34" charset="0"/>
              <a:buChar char="•"/>
            </a:pPr>
            <a:endParaRPr lang="en-US" sz="2000" dirty="0" smtClean="0">
              <a:solidFill>
                <a:schemeClr val="bg1"/>
              </a:solidFill>
            </a:endParaRPr>
          </a:p>
          <a:p>
            <a:pPr>
              <a:buFont typeface="Arial" pitchFamily="34" charset="0"/>
              <a:buChar char="•"/>
            </a:pPr>
            <a:endParaRPr lang="en-US" sz="2000" dirty="0" smtClean="0">
              <a:solidFill>
                <a:schemeClr val="bg1"/>
              </a:solidFill>
            </a:endParaRPr>
          </a:p>
          <a:p>
            <a:endParaRPr lang="en-US" sz="2000" dirty="0" smtClean="0">
              <a:solidFill>
                <a:schemeClr val="bg1"/>
              </a:solidFill>
            </a:endParaRPr>
          </a:p>
          <a:p>
            <a:pPr lvl="1">
              <a:buFont typeface="Wingdings" pitchFamily="2" charset="2"/>
              <a:buChar char="ü"/>
            </a:pPr>
            <a:r>
              <a:rPr lang="en-US" sz="2000" dirty="0" smtClean="0">
                <a:solidFill>
                  <a:schemeClr val="bg1"/>
                </a:solidFill>
              </a:rPr>
              <a:t> Possibility to send and receive </a:t>
            </a:r>
            <a:r>
              <a:rPr lang="en-US" sz="2000" dirty="0" smtClean="0">
                <a:solidFill>
                  <a:srgbClr val="F3C262"/>
                </a:solidFill>
              </a:rPr>
              <a:t>3 or more 1080p video streams</a:t>
            </a:r>
          </a:p>
          <a:p>
            <a:pPr lvl="1">
              <a:buFont typeface="Wingdings" pitchFamily="2" charset="2"/>
              <a:buChar char="ü"/>
            </a:pPr>
            <a:r>
              <a:rPr lang="en-US" sz="2000" dirty="0" smtClean="0">
                <a:solidFill>
                  <a:schemeClr val="bg1"/>
                </a:solidFill>
              </a:rPr>
              <a:t> Build a </a:t>
            </a:r>
            <a:r>
              <a:rPr lang="en-US" sz="2000" dirty="0" smtClean="0">
                <a:solidFill>
                  <a:srgbClr val="F3C262"/>
                </a:solidFill>
              </a:rPr>
              <a:t>SeeVogh telepresence system </a:t>
            </a:r>
            <a:r>
              <a:rPr lang="en-US" sz="2000" dirty="0" smtClean="0">
                <a:solidFill>
                  <a:schemeClr val="bg1"/>
                </a:solidFill>
              </a:rPr>
              <a:t>for </a:t>
            </a:r>
            <a:r>
              <a:rPr lang="en-US" sz="2000" dirty="0" smtClean="0">
                <a:solidFill>
                  <a:srgbClr val="F3C262"/>
                </a:solidFill>
              </a:rPr>
              <a:t>less than </a:t>
            </a:r>
            <a:r>
              <a:rPr lang="en-US" sz="2000" b="1" dirty="0" smtClean="0">
                <a:solidFill>
                  <a:srgbClr val="F3C262"/>
                </a:solidFill>
              </a:rPr>
              <a:t>$10k</a:t>
            </a:r>
          </a:p>
          <a:p>
            <a:pPr lvl="1">
              <a:buFont typeface="Wingdings" pitchFamily="2" charset="2"/>
              <a:buChar char="ü"/>
            </a:pPr>
            <a:r>
              <a:rPr lang="en-US" sz="2000" dirty="0" smtClean="0">
                <a:solidFill>
                  <a:schemeClr val="bg1"/>
                </a:solidFill>
              </a:rPr>
              <a:t> </a:t>
            </a:r>
            <a:r>
              <a:rPr lang="en-US" sz="2000" dirty="0" smtClean="0">
                <a:solidFill>
                  <a:srgbClr val="F3C262"/>
                </a:solidFill>
              </a:rPr>
              <a:t>Support for TIP </a:t>
            </a:r>
            <a:r>
              <a:rPr lang="en-US" sz="2000" dirty="0" smtClean="0">
                <a:solidFill>
                  <a:schemeClr val="bg1"/>
                </a:solidFill>
              </a:rPr>
              <a:t>(Telepresence Interoperability Protocol) from Cisco       Possibility to call a Cisco Telepresence room ( &gt; $300k) </a:t>
            </a:r>
          </a:p>
          <a:p>
            <a:pPr lvl="1">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a:t>
            </a:r>
            <a:r>
              <a:rPr lang="en-US" sz="2000" dirty="0" smtClean="0">
                <a:solidFill>
                  <a:srgbClr val="F3C262"/>
                </a:solidFill>
              </a:rPr>
              <a:t>Android and IOS </a:t>
            </a:r>
            <a:r>
              <a:rPr lang="en-US" sz="2000" dirty="0" smtClean="0">
                <a:solidFill>
                  <a:schemeClr val="bg1"/>
                </a:solidFill>
              </a:rPr>
              <a:t>(iPad, iPhone) support</a:t>
            </a:r>
          </a:p>
          <a:p>
            <a:pPr>
              <a:buFont typeface="Arial" pitchFamily="34" charset="0"/>
              <a:buChar char="•"/>
            </a:pPr>
            <a:endParaRPr lang="en-US" sz="2000" dirty="0" smtClean="0">
              <a:solidFill>
                <a:schemeClr val="bg1"/>
              </a:solidFill>
            </a:endParaRPr>
          </a:p>
        </p:txBody>
      </p:sp>
      <p:pic>
        <p:nvPicPr>
          <p:cNvPr id="5" name="Picture 4" descr="onSmartPhone.png"/>
          <p:cNvPicPr>
            <a:picLocks noChangeAspect="1"/>
          </p:cNvPicPr>
          <p:nvPr/>
        </p:nvPicPr>
        <p:blipFill>
          <a:blip r:embed="rId2"/>
          <a:stretch>
            <a:fillRect/>
          </a:stretch>
        </p:blipFill>
        <p:spPr>
          <a:xfrm>
            <a:off x="5659958" y="5805264"/>
            <a:ext cx="1108633" cy="713220"/>
          </a:xfrm>
          <a:prstGeom prst="rect">
            <a:avLst/>
          </a:prstGeom>
        </p:spPr>
      </p:pic>
      <p:pic>
        <p:nvPicPr>
          <p:cNvPr id="6" name="Picture 12"/>
          <p:cNvPicPr>
            <a:picLocks noChangeAspect="1" noChangeArrowheads="1"/>
          </p:cNvPicPr>
          <p:nvPr/>
        </p:nvPicPr>
        <p:blipFill>
          <a:blip r:embed="rId3"/>
          <a:srcRect/>
          <a:stretch>
            <a:fillRect/>
          </a:stretch>
        </p:blipFill>
        <p:spPr bwMode="auto">
          <a:xfrm>
            <a:off x="1259632" y="3297464"/>
            <a:ext cx="4644863" cy="880953"/>
          </a:xfrm>
          <a:prstGeom prst="rect">
            <a:avLst/>
          </a:prstGeom>
          <a:noFill/>
          <a:ln w="9525">
            <a:noFill/>
            <a:miter lim="800000"/>
            <a:headEnd/>
            <a:tailEnd/>
          </a:ln>
        </p:spPr>
      </p:pic>
      <p:pic>
        <p:nvPicPr>
          <p:cNvPr id="9" name="Picture 8" descr="Telepresence2.tiff"/>
          <p:cNvPicPr>
            <a:picLocks noChangeAspect="1"/>
          </p:cNvPicPr>
          <p:nvPr/>
        </p:nvPicPr>
        <p:blipFill>
          <a:blip r:embed="rId4">
            <a:extLst>
              <a:ext uri="{28A0092B-C50C-407E-A947-70E740481C1C}">
                <a14:useLocalDpi xmlns:mc="http://schemas.openxmlformats.org/markup-compatibility/2006" xmlns:mv="urn:schemas-microsoft-com:mac:vml" xmlns="" xmlns:a14="http://schemas.microsoft.com/office/drawing/2010/main" xmlns:p="http://schemas.openxmlformats.org/presentationml/2006/main" xmlns:r="http://schemas.openxmlformats.org/officeDocument/2006/relationships" xmlns:a="http://schemas.openxmlformats.org/drawingml/2006/main" val="0"/>
              </a:ext>
            </a:extLst>
          </a:blip>
          <a:stretch>
            <a:fillRect/>
          </a:stretch>
        </p:blipFill>
        <p:spPr>
          <a:xfrm>
            <a:off x="6444208" y="2584672"/>
            <a:ext cx="2130342" cy="1593745"/>
          </a:xfrm>
          <a:prstGeom prst="rect">
            <a:avLst/>
          </a:prstGeom>
        </p:spPr>
      </p:pic>
      <p:sp>
        <p:nvSpPr>
          <p:cNvPr id="8" name="Right Arrow 7"/>
          <p:cNvSpPr/>
          <p:nvPr/>
        </p:nvSpPr>
        <p:spPr bwMode="auto">
          <a:xfrm>
            <a:off x="1907704" y="5373216"/>
            <a:ext cx="288032" cy="14401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pitchFamily="-65" charset="0"/>
              <a:ea typeface="ＭＳ Ｐゴシック" pitchFamily="-65" charset="-128"/>
              <a:cs typeface="ＭＳ Ｐゴシック" pitchFamily="-65" charset="-12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709226"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000" dirty="0" smtClean="0">
                <a:solidFill>
                  <a:schemeClr val="bg1">
                    <a:lumMod val="95000"/>
                  </a:schemeClr>
                </a:solidFill>
                <a:latin typeface="+mj-lt"/>
                <a:ea typeface="+mj-ea"/>
                <a:cs typeface="+mj-cs"/>
              </a:rPr>
              <a:t>Conclusion (1)</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7" name="TextBox 6"/>
          <p:cNvSpPr txBox="1"/>
          <p:nvPr/>
        </p:nvSpPr>
        <p:spPr>
          <a:xfrm>
            <a:off x="539552" y="1071801"/>
            <a:ext cx="8327269" cy="5786199"/>
          </a:xfrm>
          <a:prstGeom prst="rect">
            <a:avLst/>
          </a:prstGeom>
          <a:noFill/>
        </p:spPr>
        <p:txBody>
          <a:bodyPr wrap="square" rtlCol="0">
            <a:spAutoFit/>
          </a:bodyPr>
          <a:lstStyle/>
          <a:p>
            <a:pPr>
              <a:buFont typeface="Arial" pitchFamily="34" charset="0"/>
              <a:buChar char="•"/>
            </a:pPr>
            <a:r>
              <a:rPr lang="en-US" sz="2000" dirty="0" smtClean="0">
                <a:solidFill>
                  <a:schemeClr val="bg1"/>
                </a:solidFill>
              </a:rPr>
              <a:t> The </a:t>
            </a:r>
            <a:r>
              <a:rPr lang="en-US" sz="2000" dirty="0" smtClean="0">
                <a:solidFill>
                  <a:srgbClr val="F3C262"/>
                </a:solidFill>
              </a:rPr>
              <a:t>HEP community </a:t>
            </a:r>
            <a:r>
              <a:rPr lang="en-US" sz="2000" dirty="0" smtClean="0">
                <a:solidFill>
                  <a:schemeClr val="bg1"/>
                </a:solidFill>
              </a:rPr>
              <a:t>has </a:t>
            </a:r>
            <a:r>
              <a:rPr lang="en-US" sz="2000" dirty="0" smtClean="0">
                <a:solidFill>
                  <a:srgbClr val="F3C262"/>
                </a:solidFill>
              </a:rPr>
              <a:t>unique collaborations requirements </a:t>
            </a:r>
          </a:p>
          <a:p>
            <a:pPr>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The </a:t>
            </a:r>
            <a:r>
              <a:rPr lang="en-US" sz="2000" dirty="0" smtClean="0">
                <a:solidFill>
                  <a:srgbClr val="F3C262"/>
                </a:solidFill>
              </a:rPr>
              <a:t>HEP community </a:t>
            </a:r>
            <a:r>
              <a:rPr lang="en-US" sz="2000" dirty="0" smtClean="0">
                <a:solidFill>
                  <a:schemeClr val="bg1"/>
                </a:solidFill>
              </a:rPr>
              <a:t>is composed of </a:t>
            </a:r>
            <a:r>
              <a:rPr lang="en-US" sz="2000" dirty="0" smtClean="0">
                <a:solidFill>
                  <a:srgbClr val="F3C262"/>
                </a:solidFill>
              </a:rPr>
              <a:t>diverse groups, experiments and interests.            </a:t>
            </a:r>
            <a:r>
              <a:rPr lang="en-US" sz="2000" dirty="0" smtClean="0">
                <a:solidFill>
                  <a:schemeClr val="bg1"/>
                </a:solidFill>
              </a:rPr>
              <a:t>A </a:t>
            </a:r>
            <a:r>
              <a:rPr lang="en-US" sz="2000" dirty="0" smtClean="0">
                <a:solidFill>
                  <a:srgbClr val="F3C262"/>
                </a:solidFill>
              </a:rPr>
              <a:t>top down </a:t>
            </a:r>
            <a:r>
              <a:rPr lang="en-US" sz="2000" dirty="0" smtClean="0">
                <a:solidFill>
                  <a:schemeClr val="bg1"/>
                </a:solidFill>
              </a:rPr>
              <a:t>solution is </a:t>
            </a:r>
            <a:r>
              <a:rPr lang="en-US" sz="2000" dirty="0" smtClean="0">
                <a:solidFill>
                  <a:srgbClr val="F3C262"/>
                </a:solidFill>
              </a:rPr>
              <a:t>a non solution</a:t>
            </a:r>
          </a:p>
          <a:p>
            <a:pPr lvl="1">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The </a:t>
            </a:r>
            <a:r>
              <a:rPr lang="en-US" sz="2000" dirty="0" smtClean="0">
                <a:solidFill>
                  <a:srgbClr val="F3C262"/>
                </a:solidFill>
              </a:rPr>
              <a:t>VC client is important </a:t>
            </a:r>
            <a:r>
              <a:rPr lang="en-US" sz="2000" dirty="0" smtClean="0">
                <a:solidFill>
                  <a:schemeClr val="bg1"/>
                </a:solidFill>
              </a:rPr>
              <a:t>to provide the necessary </a:t>
            </a:r>
            <a:r>
              <a:rPr lang="en-US" sz="2000" dirty="0" smtClean="0">
                <a:solidFill>
                  <a:srgbClr val="F3C262"/>
                </a:solidFill>
              </a:rPr>
              <a:t>features/functions</a:t>
            </a:r>
          </a:p>
          <a:p>
            <a:pPr>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a:t>
            </a:r>
            <a:r>
              <a:rPr lang="en-US" sz="2000" dirty="0" smtClean="0">
                <a:solidFill>
                  <a:srgbClr val="F3C262"/>
                </a:solidFill>
              </a:rPr>
              <a:t>But much more important </a:t>
            </a:r>
            <a:r>
              <a:rPr lang="en-US" sz="2000" dirty="0" smtClean="0">
                <a:solidFill>
                  <a:schemeClr val="bg1"/>
                </a:solidFill>
              </a:rPr>
              <a:t>are the </a:t>
            </a:r>
            <a:r>
              <a:rPr lang="en-US" sz="2000" dirty="0" smtClean="0">
                <a:solidFill>
                  <a:srgbClr val="F3C262"/>
                </a:solidFill>
              </a:rPr>
              <a:t>infrastructure and architecture </a:t>
            </a:r>
            <a:r>
              <a:rPr lang="en-US" sz="2000" dirty="0" smtClean="0">
                <a:solidFill>
                  <a:schemeClr val="bg1"/>
                </a:solidFill>
              </a:rPr>
              <a:t>that support the service:</a:t>
            </a:r>
          </a:p>
          <a:p>
            <a:pPr lvl="2">
              <a:buFont typeface="Arial" pitchFamily="34" charset="0"/>
              <a:buChar char="•"/>
            </a:pPr>
            <a:r>
              <a:rPr lang="en-US" sz="2000" dirty="0" smtClean="0">
                <a:solidFill>
                  <a:schemeClr val="bg1"/>
                </a:solidFill>
              </a:rPr>
              <a:t> </a:t>
            </a:r>
            <a:r>
              <a:rPr lang="en-US" sz="1800" dirty="0" smtClean="0">
                <a:solidFill>
                  <a:schemeClr val="bg1"/>
                </a:solidFill>
              </a:rPr>
              <a:t>Should be </a:t>
            </a:r>
            <a:r>
              <a:rPr lang="en-US" sz="1800" dirty="0" smtClean="0">
                <a:solidFill>
                  <a:srgbClr val="F3C262"/>
                </a:solidFill>
              </a:rPr>
              <a:t>highly scalable </a:t>
            </a:r>
          </a:p>
          <a:p>
            <a:pPr lvl="2">
              <a:buFont typeface="Arial" pitchFamily="34" charset="0"/>
              <a:buChar char="•"/>
            </a:pPr>
            <a:r>
              <a:rPr lang="en-US" sz="1800" dirty="0" smtClean="0">
                <a:solidFill>
                  <a:schemeClr val="bg1"/>
                </a:solidFill>
              </a:rPr>
              <a:t> Should be </a:t>
            </a:r>
            <a:r>
              <a:rPr lang="en-US" sz="1800" dirty="0" smtClean="0">
                <a:solidFill>
                  <a:srgbClr val="F3C262"/>
                </a:solidFill>
              </a:rPr>
              <a:t>cost effective to deploy and support</a:t>
            </a:r>
          </a:p>
          <a:p>
            <a:pPr lvl="2">
              <a:buFont typeface="Arial" pitchFamily="34" charset="0"/>
              <a:buChar char="•"/>
            </a:pPr>
            <a:r>
              <a:rPr lang="en-US" sz="1800" dirty="0" smtClean="0">
                <a:solidFill>
                  <a:schemeClr val="bg1"/>
                </a:solidFill>
              </a:rPr>
              <a:t> Should allow </a:t>
            </a:r>
            <a:r>
              <a:rPr lang="en-US" sz="1800" dirty="0" smtClean="0">
                <a:solidFill>
                  <a:srgbClr val="F3C262"/>
                </a:solidFill>
              </a:rPr>
              <a:t>ubiquitous connectivity </a:t>
            </a:r>
            <a:r>
              <a:rPr lang="en-US" sz="1800" dirty="0" smtClean="0">
                <a:solidFill>
                  <a:schemeClr val="bg1"/>
                </a:solidFill>
              </a:rPr>
              <a:t>(any devices)</a:t>
            </a:r>
          </a:p>
          <a:p>
            <a:pPr lvl="2">
              <a:buFont typeface="Arial" pitchFamily="34" charset="0"/>
              <a:buChar char="•"/>
            </a:pPr>
            <a:r>
              <a:rPr lang="en-US" sz="1800" dirty="0" smtClean="0">
                <a:solidFill>
                  <a:schemeClr val="bg1"/>
                </a:solidFill>
              </a:rPr>
              <a:t> Should support </a:t>
            </a:r>
            <a:r>
              <a:rPr lang="en-US" sz="1800" dirty="0" smtClean="0">
                <a:solidFill>
                  <a:srgbClr val="F3C262"/>
                </a:solidFill>
              </a:rPr>
              <a:t>any VC standard based clients </a:t>
            </a:r>
            <a:r>
              <a:rPr lang="en-US" sz="1800" dirty="0" smtClean="0">
                <a:solidFill>
                  <a:schemeClr val="bg1"/>
                </a:solidFill>
              </a:rPr>
              <a:t>(H.323, SIP, MCU)</a:t>
            </a:r>
          </a:p>
          <a:p>
            <a:pPr lvl="2">
              <a:buFont typeface="Arial" pitchFamily="34" charset="0"/>
              <a:buChar char="•"/>
            </a:pPr>
            <a:r>
              <a:rPr lang="en-US" sz="1800" dirty="0" smtClean="0">
                <a:solidFill>
                  <a:schemeClr val="bg1"/>
                </a:solidFill>
              </a:rPr>
              <a:t> Should provide </a:t>
            </a:r>
            <a:r>
              <a:rPr lang="en-US" sz="1800" dirty="0" smtClean="0">
                <a:solidFill>
                  <a:srgbClr val="F3C262"/>
                </a:solidFill>
              </a:rPr>
              <a:t>easy access for the end-user</a:t>
            </a:r>
          </a:p>
          <a:p>
            <a:pPr lvl="2">
              <a:buFont typeface="Arial" pitchFamily="34" charset="0"/>
              <a:buChar char="•"/>
            </a:pPr>
            <a:endParaRPr lang="en-US" sz="1800" dirty="0" smtClean="0">
              <a:solidFill>
                <a:schemeClr val="bg1"/>
              </a:solidFill>
            </a:endParaRPr>
          </a:p>
          <a:p>
            <a:pPr>
              <a:buFont typeface="Arial" pitchFamily="34" charset="0"/>
              <a:buChar char="•"/>
            </a:pPr>
            <a:r>
              <a:rPr lang="en-US" sz="2000" dirty="0" smtClean="0">
                <a:solidFill>
                  <a:schemeClr val="bg1"/>
                </a:solidFill>
              </a:rPr>
              <a:t> There is </a:t>
            </a:r>
            <a:r>
              <a:rPr lang="en-US" sz="2000" dirty="0" smtClean="0">
                <a:solidFill>
                  <a:srgbClr val="F3C262"/>
                </a:solidFill>
              </a:rPr>
              <a:t>no free service</a:t>
            </a:r>
            <a:r>
              <a:rPr lang="en-US" sz="2000" dirty="0" smtClean="0">
                <a:solidFill>
                  <a:schemeClr val="bg1"/>
                </a:solidFill>
              </a:rPr>
              <a:t>, but </a:t>
            </a:r>
            <a:r>
              <a:rPr lang="en-US" sz="2000" dirty="0" smtClean="0">
                <a:solidFill>
                  <a:srgbClr val="F3C262"/>
                </a:solidFill>
              </a:rPr>
              <a:t>cost is minimal </a:t>
            </a:r>
            <a:r>
              <a:rPr lang="en-US" sz="2000" dirty="0" smtClean="0">
                <a:solidFill>
                  <a:schemeClr val="bg1"/>
                </a:solidFill>
              </a:rPr>
              <a:t>if the </a:t>
            </a:r>
            <a:r>
              <a:rPr lang="en-US" sz="2000" dirty="0" smtClean="0">
                <a:solidFill>
                  <a:srgbClr val="F3C262"/>
                </a:solidFill>
              </a:rPr>
              <a:t>community comes together and share resources.</a:t>
            </a:r>
          </a:p>
          <a:p>
            <a:pPr lvl="1"/>
            <a:endParaRPr lang="en-US" sz="2000" dirty="0" smtClean="0">
              <a:solidFill>
                <a:schemeClr val="bg1"/>
              </a:solidFill>
            </a:endParaRPr>
          </a:p>
          <a:p>
            <a:endParaRPr lang="en-US" sz="2000" dirty="0">
              <a:solidFill>
                <a:schemeClr val="bg1"/>
              </a:solidFill>
            </a:endParaRPr>
          </a:p>
        </p:txBody>
      </p:sp>
      <p:pic>
        <p:nvPicPr>
          <p:cNvPr id="6" name="Picture 5" descr="tangled_ball.jpg"/>
          <p:cNvPicPr>
            <a:picLocks noChangeAspect="1"/>
          </p:cNvPicPr>
          <p:nvPr/>
        </p:nvPicPr>
        <p:blipFill>
          <a:blip r:embed="rId2"/>
          <a:stretch>
            <a:fillRect/>
          </a:stretch>
        </p:blipFill>
        <p:spPr>
          <a:xfrm>
            <a:off x="7870119" y="836712"/>
            <a:ext cx="664468" cy="664468"/>
          </a:xfrm>
          <a:prstGeom prst="rect">
            <a:avLst/>
          </a:prstGeom>
        </p:spPr>
      </p:pic>
      <p:sp>
        <p:nvSpPr>
          <p:cNvPr id="9" name="Right Arrow 8"/>
          <p:cNvSpPr/>
          <p:nvPr/>
        </p:nvSpPr>
        <p:spPr bwMode="auto">
          <a:xfrm>
            <a:off x="1907704" y="2132856"/>
            <a:ext cx="432048" cy="14401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65" charset="0"/>
                <a:ea typeface="ＭＳ Ｐゴシック" pitchFamily="-65" charset="-128"/>
                <a:cs typeface="ＭＳ Ｐゴシック" pitchFamily="-65" charset="-128"/>
              </a:rPr>
              <a:t>  </a:t>
            </a:r>
            <a:endParaRPr kumimoji="0" lang="en-US" sz="2400" b="0" i="0" u="none" strike="noStrike" cap="none" normalizeH="0" baseline="0" dirty="0">
              <a:ln>
                <a:noFill/>
              </a:ln>
              <a:solidFill>
                <a:schemeClr val="tx1"/>
              </a:solidFill>
              <a:effectLst/>
              <a:latin typeface="Arial" pitchFamily="-65" charset="0"/>
              <a:ea typeface="ＭＳ Ｐゴシック" pitchFamily="-65" charset="-128"/>
              <a:cs typeface="ＭＳ Ｐゴシック" pitchFamily="-65"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709226"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4000" dirty="0" smtClean="0">
                <a:solidFill>
                  <a:schemeClr val="bg1">
                    <a:lumMod val="95000"/>
                  </a:schemeClr>
                </a:solidFill>
                <a:latin typeface="+mj-lt"/>
                <a:ea typeface="+mj-ea"/>
                <a:cs typeface="+mj-cs"/>
              </a:rPr>
              <a:t>Conclusion (2)</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7" name="TextBox 6"/>
          <p:cNvSpPr txBox="1"/>
          <p:nvPr/>
        </p:nvSpPr>
        <p:spPr>
          <a:xfrm>
            <a:off x="539552" y="1196752"/>
            <a:ext cx="8327269" cy="5632311"/>
          </a:xfrm>
          <a:prstGeom prst="rect">
            <a:avLst/>
          </a:prstGeom>
          <a:noFill/>
        </p:spPr>
        <p:txBody>
          <a:bodyPr wrap="square" rtlCol="0">
            <a:spAutoFit/>
          </a:bodyPr>
          <a:lstStyle/>
          <a:p>
            <a:pPr>
              <a:buFont typeface="Arial" pitchFamily="34" charset="0"/>
              <a:buChar char="•"/>
            </a:pPr>
            <a:r>
              <a:rPr lang="en-US" sz="2000" dirty="0" smtClean="0">
                <a:solidFill>
                  <a:schemeClr val="bg1"/>
                </a:solidFill>
              </a:rPr>
              <a:t> Several </a:t>
            </a:r>
            <a:r>
              <a:rPr lang="en-US" sz="2000" dirty="0" smtClean="0">
                <a:solidFill>
                  <a:srgbClr val="F3C262"/>
                </a:solidFill>
              </a:rPr>
              <a:t>VC services </a:t>
            </a:r>
            <a:r>
              <a:rPr lang="en-US" sz="2000" dirty="0" smtClean="0">
                <a:solidFill>
                  <a:schemeClr val="bg1"/>
                </a:solidFill>
              </a:rPr>
              <a:t>are currently offered to the community. Among them </a:t>
            </a:r>
            <a:r>
              <a:rPr lang="en-US" sz="2000" dirty="0" smtClean="0">
                <a:solidFill>
                  <a:srgbClr val="F3C262"/>
                </a:solidFill>
              </a:rPr>
              <a:t>EVO being by far </a:t>
            </a:r>
            <a:r>
              <a:rPr lang="en-US" sz="2000" dirty="0" smtClean="0">
                <a:solidFill>
                  <a:schemeClr val="bg1"/>
                </a:solidFill>
              </a:rPr>
              <a:t>the service which as the </a:t>
            </a:r>
            <a:r>
              <a:rPr lang="en-US" sz="2000" dirty="0" smtClean="0">
                <a:solidFill>
                  <a:srgbClr val="F3C262"/>
                </a:solidFill>
              </a:rPr>
              <a:t>broader reach among and across the experiments </a:t>
            </a:r>
            <a:r>
              <a:rPr lang="en-US" sz="2000" dirty="0" smtClean="0">
                <a:solidFill>
                  <a:schemeClr val="bg1"/>
                </a:solidFill>
              </a:rPr>
              <a:t>as well as the </a:t>
            </a:r>
            <a:r>
              <a:rPr lang="en-US" sz="2000" dirty="0" smtClean="0">
                <a:solidFill>
                  <a:srgbClr val="F3C262"/>
                </a:solidFill>
              </a:rPr>
              <a:t>most used. </a:t>
            </a:r>
          </a:p>
          <a:p>
            <a:pPr lvl="2">
              <a:buFont typeface="Arial" pitchFamily="34" charset="0"/>
              <a:buChar char="•"/>
            </a:pPr>
            <a:endParaRPr lang="en-US" sz="2000" dirty="0" smtClean="0">
              <a:solidFill>
                <a:schemeClr val="bg1"/>
              </a:solidFill>
            </a:endParaRPr>
          </a:p>
          <a:p>
            <a:pPr>
              <a:buFont typeface="Arial" pitchFamily="34" charset="0"/>
              <a:buChar char="•"/>
            </a:pPr>
            <a:r>
              <a:rPr lang="en-US" sz="2000" dirty="0" smtClean="0">
                <a:solidFill>
                  <a:schemeClr val="bg1"/>
                </a:solidFill>
              </a:rPr>
              <a:t> </a:t>
            </a:r>
            <a:r>
              <a:rPr lang="en-US" sz="2000" dirty="0" smtClean="0">
                <a:solidFill>
                  <a:srgbClr val="F3C262"/>
                </a:solidFill>
              </a:rPr>
              <a:t>EVO is moving commercial </a:t>
            </a:r>
            <a:r>
              <a:rPr lang="en-US" sz="2000" dirty="0" smtClean="0">
                <a:solidFill>
                  <a:schemeClr val="bg1"/>
                </a:solidFill>
              </a:rPr>
              <a:t>and will transition to </a:t>
            </a:r>
            <a:r>
              <a:rPr lang="en-US" sz="2000" dirty="0" smtClean="0">
                <a:solidFill>
                  <a:srgbClr val="F3C262"/>
                </a:solidFill>
              </a:rPr>
              <a:t>SeeVogh</a:t>
            </a:r>
            <a:r>
              <a:rPr lang="en-US" sz="2000" dirty="0" smtClean="0">
                <a:solidFill>
                  <a:schemeClr val="bg1"/>
                </a:solidFill>
              </a:rPr>
              <a:t> driven by </a:t>
            </a:r>
            <a:r>
              <a:rPr lang="en-US" sz="2000" dirty="0" smtClean="0">
                <a:solidFill>
                  <a:srgbClr val="F3C262"/>
                </a:solidFill>
              </a:rPr>
              <a:t>high interest </a:t>
            </a:r>
            <a:r>
              <a:rPr lang="en-US" sz="2000" dirty="0" smtClean="0">
                <a:solidFill>
                  <a:schemeClr val="bg1"/>
                </a:solidFill>
              </a:rPr>
              <a:t>for the research community at large and in order </a:t>
            </a:r>
            <a:r>
              <a:rPr lang="en-US" sz="2000" dirty="0" smtClean="0">
                <a:solidFill>
                  <a:srgbClr val="F3C262"/>
                </a:solidFill>
              </a:rPr>
              <a:t>to build </a:t>
            </a:r>
            <a:r>
              <a:rPr lang="en-US" sz="2000" dirty="0" smtClean="0">
                <a:solidFill>
                  <a:schemeClr val="bg1"/>
                </a:solidFill>
              </a:rPr>
              <a:t>a </a:t>
            </a:r>
            <a:r>
              <a:rPr lang="en-US" sz="2000" dirty="0" smtClean="0">
                <a:solidFill>
                  <a:srgbClr val="F3C262"/>
                </a:solidFill>
              </a:rPr>
              <a:t>sustainable financial model </a:t>
            </a:r>
            <a:r>
              <a:rPr lang="en-US" sz="2000" dirty="0" smtClean="0">
                <a:solidFill>
                  <a:schemeClr val="bg1"/>
                </a:solidFill>
              </a:rPr>
              <a:t>going forward.</a:t>
            </a:r>
          </a:p>
          <a:p>
            <a:pPr>
              <a:buFont typeface="Arial" pitchFamily="34" charset="0"/>
              <a:buChar char="•"/>
            </a:pPr>
            <a:endParaRPr lang="en-US" sz="2000" dirty="0" smtClean="0">
              <a:solidFill>
                <a:schemeClr val="bg1"/>
              </a:solidFill>
            </a:endParaRPr>
          </a:p>
          <a:p>
            <a:r>
              <a:rPr lang="en-US" sz="2000" dirty="0" smtClean="0">
                <a:solidFill>
                  <a:schemeClr val="bg1"/>
                </a:solidFill>
              </a:rPr>
              <a:t>At the end </a:t>
            </a:r>
            <a:r>
              <a:rPr lang="en-US" sz="2000" dirty="0" smtClean="0">
                <a:solidFill>
                  <a:srgbClr val="F3C262"/>
                </a:solidFill>
              </a:rPr>
              <a:t>what really matters is </a:t>
            </a:r>
            <a:r>
              <a:rPr lang="en-US" b="1" dirty="0" smtClean="0">
                <a:solidFill>
                  <a:srgbClr val="F3C262"/>
                </a:solidFill>
              </a:rPr>
              <a:t>your experiment</a:t>
            </a:r>
            <a:r>
              <a:rPr lang="en-US" dirty="0" smtClean="0">
                <a:solidFill>
                  <a:srgbClr val="F3C262"/>
                </a:solidFill>
              </a:rPr>
              <a:t> </a:t>
            </a:r>
            <a:r>
              <a:rPr lang="en-US" sz="2000" dirty="0" smtClean="0">
                <a:solidFill>
                  <a:srgbClr val="F3C262"/>
                </a:solidFill>
              </a:rPr>
              <a:t>?</a:t>
            </a:r>
          </a:p>
          <a:p>
            <a:endParaRPr lang="en-US" sz="2000" dirty="0" smtClean="0">
              <a:solidFill>
                <a:schemeClr val="bg1"/>
              </a:solidFill>
            </a:endParaRPr>
          </a:p>
          <a:p>
            <a:r>
              <a:rPr lang="en-US" sz="2000" dirty="0" smtClean="0">
                <a:solidFill>
                  <a:schemeClr val="bg1"/>
                </a:solidFill>
              </a:rPr>
              <a:t>		Can you perform </a:t>
            </a:r>
            <a:r>
              <a:rPr lang="en-US" sz="2000" dirty="0" smtClean="0">
                <a:solidFill>
                  <a:srgbClr val="F3C262"/>
                </a:solidFill>
              </a:rPr>
              <a:t>your research efficiently </a:t>
            </a:r>
            <a:r>
              <a:rPr lang="en-US" sz="2000" dirty="0" smtClean="0">
                <a:solidFill>
                  <a:schemeClr val="bg1"/>
                </a:solidFill>
              </a:rPr>
              <a:t>? How </a:t>
            </a:r>
            <a:r>
              <a:rPr lang="en-US" sz="2000" dirty="0" smtClean="0">
                <a:solidFill>
                  <a:srgbClr val="F3C262"/>
                </a:solidFill>
              </a:rPr>
              <a:t>reliable and easy can you collaborate </a:t>
            </a:r>
            <a:r>
              <a:rPr lang="en-US" sz="2000" dirty="0" smtClean="0">
                <a:solidFill>
                  <a:schemeClr val="bg1"/>
                </a:solidFill>
              </a:rPr>
              <a:t>with your </a:t>
            </a:r>
            <a:r>
              <a:rPr lang="en-US" sz="2000" dirty="0" smtClean="0">
                <a:solidFill>
                  <a:srgbClr val="F3C262"/>
                </a:solidFill>
              </a:rPr>
              <a:t>remote colleagues and have productive meetings </a:t>
            </a:r>
            <a:r>
              <a:rPr lang="en-US" sz="2000" dirty="0" smtClean="0">
                <a:solidFill>
                  <a:schemeClr val="bg1"/>
                </a:solidFill>
              </a:rPr>
              <a:t>? </a:t>
            </a:r>
            <a:r>
              <a:rPr lang="en-US" sz="2000" dirty="0" smtClean="0">
                <a:solidFill>
                  <a:srgbClr val="F3C262"/>
                </a:solidFill>
              </a:rPr>
              <a:t>Which collaboration services and tools</a:t>
            </a:r>
            <a:r>
              <a:rPr lang="en-US" sz="2000" dirty="0" smtClean="0">
                <a:solidFill>
                  <a:schemeClr val="bg1"/>
                </a:solidFill>
              </a:rPr>
              <a:t> work best for you ?</a:t>
            </a:r>
          </a:p>
          <a:p>
            <a:endParaRPr lang="en-US" sz="1400" dirty="0" smtClean="0">
              <a:solidFill>
                <a:schemeClr val="bg1"/>
              </a:solidFill>
            </a:endParaRPr>
          </a:p>
          <a:p>
            <a:pPr algn="ctr"/>
            <a:r>
              <a:rPr lang="en-US" sz="2800" dirty="0" smtClean="0">
                <a:solidFill>
                  <a:schemeClr val="bg1"/>
                </a:solidFill>
              </a:rPr>
              <a:t>Your experiment is the </a:t>
            </a:r>
            <a:r>
              <a:rPr lang="en-US" sz="2800" dirty="0" smtClean="0">
                <a:solidFill>
                  <a:srgbClr val="F3C262"/>
                </a:solidFill>
              </a:rPr>
              <a:t>only</a:t>
            </a:r>
            <a:r>
              <a:rPr lang="en-US" sz="2800" dirty="0" smtClean="0">
                <a:solidFill>
                  <a:schemeClr val="bg1"/>
                </a:solidFill>
              </a:rPr>
              <a:t> decision maker so it is time to provide your feedback</a:t>
            </a: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7" name="Rectangle 2"/>
          <p:cNvSpPr>
            <a:spLocks noGrp="1" noChangeArrowheads="1"/>
          </p:cNvSpPr>
          <p:nvPr>
            <p:ph type="title"/>
          </p:nvPr>
        </p:nvSpPr>
        <p:spPr>
          <a:xfrm>
            <a:off x="838200" y="2492896"/>
            <a:ext cx="7772400" cy="1066800"/>
          </a:xfrm>
        </p:spPr>
        <p:txBody>
          <a:bodyPr/>
          <a:lstStyle/>
          <a:p>
            <a:pPr eaLnBrk="1" hangingPunct="1"/>
            <a:r>
              <a:rPr lang="en-US" dirty="0" smtClean="0"/>
              <a:t>Thank you</a:t>
            </a:r>
            <a:br>
              <a:rPr lang="en-US" dirty="0" smtClean="0"/>
            </a:br>
            <a:r>
              <a:rPr lang="en-US" dirty="0" smtClean="0"/>
              <a:t/>
            </a:r>
            <a:br>
              <a:rPr lang="en-US" dirty="0" smtClean="0"/>
            </a:br>
            <a:r>
              <a:rPr lang="en-US" dirty="0" smtClean="0"/>
              <a:t>Questions ?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endParaRPr lang="en-US" b="1" dirty="0" smtClean="0"/>
          </a:p>
        </p:txBody>
      </p:sp>
      <p:sp>
        <p:nvSpPr>
          <p:cNvPr id="5" name="Content Placeholder 2"/>
          <p:cNvSpPr txBox="1">
            <a:spLocks/>
          </p:cNvSpPr>
          <p:nvPr/>
        </p:nvSpPr>
        <p:spPr bwMode="auto">
          <a:xfrm>
            <a:off x="685800" y="2667000"/>
            <a:ext cx="7772400" cy="3124200"/>
          </a:xfrm>
          <a:prstGeom prst="rect">
            <a:avLst/>
          </a:prstGeom>
          <a:noFill/>
          <a:ln w="9525">
            <a:noFill/>
            <a:miter lim="800000"/>
            <a:headEnd/>
            <a:tailEnd/>
          </a:ln>
        </p:spPr>
        <p:txBody>
          <a:bodyPr/>
          <a:lstStyle/>
          <a:p>
            <a:pPr marL="342900" indent="-342900" algn="ctr" eaLnBrk="0" hangingPunct="0">
              <a:spcBef>
                <a:spcPct val="20000"/>
              </a:spcBef>
              <a:buClr>
                <a:srgbClr val="F3C262"/>
              </a:buClr>
              <a:defRPr/>
            </a:pPr>
            <a:r>
              <a:rPr lang="en-US" sz="8000" b="1" kern="0" dirty="0">
                <a:solidFill>
                  <a:srgbClr val="E0E0E0"/>
                </a:solidFill>
                <a:effectLst>
                  <a:reflection stA="50000" endPos="75000" dist="114300" dir="5400000" sy="-100000" algn="bl" rotWithShape="0"/>
                </a:effectLst>
                <a:latin typeface="+mn-lt"/>
                <a:ea typeface="+mn-ea"/>
              </a:rPr>
              <a:t>Extra Slides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fr-FR" dirty="0" smtClean="0">
                <a:solidFill>
                  <a:srgbClr val="2DBCE5"/>
                </a:solidFill>
              </a:rPr>
              <a:t>Multi-camera support</a:t>
            </a:r>
            <a:endParaRPr lang="en-US" dirty="0" smtClean="0"/>
          </a:p>
        </p:txBody>
      </p:sp>
      <p:pic>
        <p:nvPicPr>
          <p:cNvPr id="38915" name="Picture 11"/>
          <p:cNvPicPr>
            <a:picLocks noChangeAspect="1" noChangeArrowheads="1"/>
          </p:cNvPicPr>
          <p:nvPr/>
        </p:nvPicPr>
        <p:blipFill>
          <a:blip r:embed="rId2"/>
          <a:srcRect/>
          <a:stretch>
            <a:fillRect/>
          </a:stretch>
        </p:blipFill>
        <p:spPr bwMode="auto">
          <a:xfrm>
            <a:off x="683568" y="908720"/>
            <a:ext cx="7632700" cy="2241550"/>
          </a:xfrm>
          <a:prstGeom prst="rect">
            <a:avLst/>
          </a:prstGeom>
          <a:noFill/>
          <a:ln w="9525">
            <a:noFill/>
            <a:miter lim="800000"/>
            <a:headEnd/>
            <a:tailEnd/>
          </a:ln>
        </p:spPr>
      </p:pic>
      <p:pic>
        <p:nvPicPr>
          <p:cNvPr id="38916" name="Picture 12"/>
          <p:cNvPicPr>
            <a:picLocks noChangeAspect="1" noChangeArrowheads="1"/>
          </p:cNvPicPr>
          <p:nvPr/>
        </p:nvPicPr>
        <p:blipFill>
          <a:blip r:embed="rId3"/>
          <a:srcRect/>
          <a:stretch>
            <a:fillRect/>
          </a:stretch>
        </p:blipFill>
        <p:spPr bwMode="auto">
          <a:xfrm>
            <a:off x="539750" y="4797152"/>
            <a:ext cx="8353425" cy="1584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2466" name="Picture 2" descr="C:\Users\phillipe\AppData\Local\Temp\wz78d0\a1.jpg"/>
          <p:cNvPicPr>
            <a:picLocks noChangeAspect="1" noChangeArrowheads="1"/>
          </p:cNvPicPr>
          <p:nvPr/>
        </p:nvPicPr>
        <p:blipFill>
          <a:blip r:embed="rId2"/>
          <a:srcRect/>
          <a:stretch>
            <a:fillRect/>
          </a:stretch>
        </p:blipFill>
        <p:spPr bwMode="auto">
          <a:xfrm>
            <a:off x="342900" y="-65088"/>
            <a:ext cx="4138613" cy="2414588"/>
          </a:xfrm>
          <a:prstGeom prst="rect">
            <a:avLst/>
          </a:prstGeom>
          <a:noFill/>
          <a:ln w="9525">
            <a:noFill/>
            <a:miter lim="800000"/>
            <a:headEnd/>
            <a:tailEnd/>
          </a:ln>
        </p:spPr>
      </p:pic>
      <p:pic>
        <p:nvPicPr>
          <p:cNvPr id="62467" name="Picture 3" descr="C:\Users\phillipe\AppData\Local\Temp\wz915f\a2.jpg"/>
          <p:cNvPicPr>
            <a:picLocks noChangeAspect="1" noChangeArrowheads="1"/>
          </p:cNvPicPr>
          <p:nvPr/>
        </p:nvPicPr>
        <p:blipFill>
          <a:blip r:embed="rId3"/>
          <a:srcRect/>
          <a:stretch>
            <a:fillRect/>
          </a:stretch>
        </p:blipFill>
        <p:spPr bwMode="auto">
          <a:xfrm>
            <a:off x="5311775" y="0"/>
            <a:ext cx="3273425" cy="1909763"/>
          </a:xfrm>
          <a:prstGeom prst="rect">
            <a:avLst/>
          </a:prstGeom>
          <a:noFill/>
          <a:ln w="9525">
            <a:noFill/>
            <a:miter lim="800000"/>
            <a:headEnd/>
            <a:tailEnd/>
          </a:ln>
        </p:spPr>
      </p:pic>
      <p:pic>
        <p:nvPicPr>
          <p:cNvPr id="62468" name="Picture 4" descr="C:\Users\phillipe\AppData\Local\Temp\wzcc0d\a4.jpg"/>
          <p:cNvPicPr>
            <a:picLocks noChangeAspect="1" noChangeArrowheads="1"/>
          </p:cNvPicPr>
          <p:nvPr/>
        </p:nvPicPr>
        <p:blipFill>
          <a:blip r:embed="rId4"/>
          <a:srcRect/>
          <a:stretch>
            <a:fillRect/>
          </a:stretch>
        </p:blipFill>
        <p:spPr bwMode="auto">
          <a:xfrm>
            <a:off x="944563" y="2601913"/>
            <a:ext cx="3536950" cy="2051050"/>
          </a:xfrm>
          <a:prstGeom prst="rect">
            <a:avLst/>
          </a:prstGeom>
          <a:noFill/>
          <a:ln w="9525">
            <a:noFill/>
            <a:miter lim="800000"/>
            <a:headEnd/>
            <a:tailEnd/>
          </a:ln>
        </p:spPr>
      </p:pic>
      <p:pic>
        <p:nvPicPr>
          <p:cNvPr id="62469" name="Picture 5" descr="C:\Users\phillipe\AppData\Local\Temp\wzf06f\a8.jpg"/>
          <p:cNvPicPr>
            <a:picLocks noChangeAspect="1" noChangeArrowheads="1"/>
          </p:cNvPicPr>
          <p:nvPr/>
        </p:nvPicPr>
        <p:blipFill>
          <a:blip r:embed="rId5"/>
          <a:srcRect/>
          <a:stretch>
            <a:fillRect/>
          </a:stretch>
        </p:blipFill>
        <p:spPr bwMode="auto">
          <a:xfrm>
            <a:off x="5724525" y="2060575"/>
            <a:ext cx="3076575" cy="1789113"/>
          </a:xfrm>
          <a:prstGeom prst="rect">
            <a:avLst/>
          </a:prstGeom>
          <a:noFill/>
          <a:ln w="9525">
            <a:noFill/>
            <a:miter lim="800000"/>
            <a:headEnd/>
            <a:tailEnd/>
          </a:ln>
        </p:spPr>
      </p:pic>
      <p:pic>
        <p:nvPicPr>
          <p:cNvPr id="62470" name="Picture 7" descr="C:\Users\phillipe\AppData\Local\Temp\wzc2f9\a5.jpg"/>
          <p:cNvPicPr>
            <a:picLocks noChangeAspect="1" noChangeArrowheads="1"/>
          </p:cNvPicPr>
          <p:nvPr/>
        </p:nvPicPr>
        <p:blipFill>
          <a:blip r:embed="rId6"/>
          <a:srcRect/>
          <a:stretch>
            <a:fillRect/>
          </a:stretch>
        </p:blipFill>
        <p:spPr bwMode="auto">
          <a:xfrm>
            <a:off x="5003800" y="4076700"/>
            <a:ext cx="3951288" cy="2293938"/>
          </a:xfrm>
          <a:prstGeom prst="rect">
            <a:avLst/>
          </a:prstGeom>
          <a:noFill/>
          <a:ln w="9525">
            <a:noFill/>
            <a:miter lim="800000"/>
            <a:headEnd/>
            <a:tailEnd/>
          </a:ln>
        </p:spPr>
      </p:pic>
      <p:pic>
        <p:nvPicPr>
          <p:cNvPr id="62471" name="Picture 8" descr="C:\Users\phillipe\AppData\Local\Temp\wze8f0\a7.jpg"/>
          <p:cNvPicPr>
            <a:picLocks noChangeAspect="1" noChangeArrowheads="1"/>
          </p:cNvPicPr>
          <p:nvPr/>
        </p:nvPicPr>
        <p:blipFill>
          <a:blip r:embed="rId7"/>
          <a:srcRect/>
          <a:stretch>
            <a:fillRect/>
          </a:stretch>
        </p:blipFill>
        <p:spPr bwMode="auto">
          <a:xfrm>
            <a:off x="684213" y="4868863"/>
            <a:ext cx="3160712" cy="1855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 name="Group 27"/>
          <p:cNvGrpSpPr>
            <a:grpSpLocks/>
          </p:cNvGrpSpPr>
          <p:nvPr/>
        </p:nvGrpSpPr>
        <p:grpSpPr bwMode="auto">
          <a:xfrm>
            <a:off x="4217988" y="3935413"/>
            <a:ext cx="762000" cy="1017587"/>
            <a:chOff x="2657" y="2412"/>
            <a:chExt cx="480" cy="586"/>
          </a:xfrm>
        </p:grpSpPr>
        <p:pic>
          <p:nvPicPr>
            <p:cNvPr id="68675" name="Picture 28"/>
            <p:cNvPicPr>
              <a:picLocks noChangeAspect="1" noChangeArrowheads="1"/>
            </p:cNvPicPr>
            <p:nvPr/>
          </p:nvPicPr>
          <p:blipFill>
            <a:blip r:embed="rId3"/>
            <a:srcRect/>
            <a:stretch>
              <a:fillRect/>
            </a:stretch>
          </p:blipFill>
          <p:spPr bwMode="auto">
            <a:xfrm>
              <a:off x="2657" y="2412"/>
              <a:ext cx="480" cy="469"/>
            </a:xfrm>
            <a:prstGeom prst="rect">
              <a:avLst/>
            </a:prstGeom>
            <a:noFill/>
            <a:ln w="9525">
              <a:noFill/>
              <a:miter lim="800000"/>
              <a:headEnd/>
              <a:tailEnd/>
            </a:ln>
          </p:spPr>
        </p:pic>
        <p:sp>
          <p:nvSpPr>
            <p:cNvPr id="68676" name="WordArt 29"/>
            <p:cNvSpPr>
              <a:spLocks noChangeArrowheads="1" noChangeShapeType="1" noTextEdit="1"/>
            </p:cNvSpPr>
            <p:nvPr/>
          </p:nvSpPr>
          <p:spPr bwMode="auto">
            <a:xfrm>
              <a:off x="2694" y="2837"/>
              <a:ext cx="422" cy="161"/>
            </a:xfrm>
            <a:prstGeom prst="rect">
              <a:avLst/>
            </a:prstGeom>
          </p:spPr>
          <p:txBody>
            <a:bodyPr wrap="none" fromWordArt="1">
              <a:prstTxWarp prst="textCanDown">
                <a:avLst>
                  <a:gd name="adj" fmla="val 33333"/>
                </a:avLst>
              </a:prstTxWarp>
            </a:bodyPr>
            <a:lstStyle/>
            <a:p>
              <a:pPr algn="ctr"/>
              <a:r>
                <a:rPr lang="en-US" sz="3600" kern="10" dirty="0">
                  <a:ln w="9525">
                    <a:solidFill>
                      <a:srgbClr val="000000"/>
                    </a:solidFill>
                    <a:round/>
                    <a:headEnd/>
                    <a:tailEnd/>
                  </a:ln>
                  <a:solidFill>
                    <a:srgbClr val="000000"/>
                  </a:solidFill>
                  <a:effectLst>
                    <a:outerShdw dist="38100" dir="2700000" algn="tl" rotWithShape="0">
                      <a:srgbClr val="808080">
                        <a:alpha val="43137"/>
                      </a:srgbClr>
                    </a:outerShdw>
                  </a:effectLst>
                  <a:latin typeface="Times New Roman"/>
                  <a:cs typeface="Times New Roman"/>
                </a:rPr>
                <a:t>EVO</a:t>
              </a:r>
            </a:p>
          </p:txBody>
        </p:sp>
      </p:grpSp>
      <p:grpSp>
        <p:nvGrpSpPr>
          <p:cNvPr id="68611" name="Group 2"/>
          <p:cNvGrpSpPr>
            <a:grpSpLocks/>
          </p:cNvGrpSpPr>
          <p:nvPr/>
        </p:nvGrpSpPr>
        <p:grpSpPr bwMode="auto">
          <a:xfrm>
            <a:off x="422275" y="3810000"/>
            <a:ext cx="709613" cy="685800"/>
            <a:chOff x="2544" y="3216"/>
            <a:chExt cx="816" cy="810"/>
          </a:xfrm>
        </p:grpSpPr>
        <p:pic>
          <p:nvPicPr>
            <p:cNvPr id="68673" name="Picture 3" descr="PC_XPS_front_66x57"/>
            <p:cNvPicPr>
              <a:picLocks noChangeAspect="1" noChangeArrowheads="1"/>
            </p:cNvPicPr>
            <p:nvPr/>
          </p:nvPicPr>
          <p:blipFill>
            <a:blip r:embed="rId4"/>
            <a:srcRect/>
            <a:stretch>
              <a:fillRect/>
            </a:stretch>
          </p:blipFill>
          <p:spPr bwMode="auto">
            <a:xfrm>
              <a:off x="2544" y="3216"/>
              <a:ext cx="816" cy="705"/>
            </a:xfrm>
            <a:prstGeom prst="rect">
              <a:avLst/>
            </a:prstGeom>
            <a:noFill/>
            <a:ln w="9525">
              <a:noFill/>
              <a:miter lim="800000"/>
              <a:headEnd/>
              <a:tailEnd/>
            </a:ln>
          </p:spPr>
        </p:pic>
        <p:pic>
          <p:nvPicPr>
            <p:cNvPr id="68674" name="Picture 4" descr="Red Hat Home"/>
            <p:cNvPicPr>
              <a:picLocks noChangeAspect="1" noChangeArrowheads="1"/>
            </p:cNvPicPr>
            <p:nvPr/>
          </p:nvPicPr>
          <p:blipFill>
            <a:blip r:embed="rId5"/>
            <a:srcRect/>
            <a:stretch>
              <a:fillRect/>
            </a:stretch>
          </p:blipFill>
          <p:spPr bwMode="auto">
            <a:xfrm>
              <a:off x="2640" y="3840"/>
              <a:ext cx="576" cy="186"/>
            </a:xfrm>
            <a:prstGeom prst="rect">
              <a:avLst/>
            </a:prstGeom>
            <a:noFill/>
            <a:ln w="9525">
              <a:noFill/>
              <a:miter lim="800000"/>
              <a:headEnd/>
              <a:tailEnd/>
            </a:ln>
          </p:spPr>
        </p:pic>
      </p:grpSp>
      <p:grpSp>
        <p:nvGrpSpPr>
          <p:cNvPr id="68612" name="Group 5"/>
          <p:cNvGrpSpPr>
            <a:grpSpLocks/>
          </p:cNvGrpSpPr>
          <p:nvPr/>
        </p:nvGrpSpPr>
        <p:grpSpPr bwMode="auto">
          <a:xfrm>
            <a:off x="1195388" y="3276600"/>
            <a:ext cx="762000" cy="533400"/>
            <a:chOff x="4410" y="2304"/>
            <a:chExt cx="1350" cy="828"/>
          </a:xfrm>
        </p:grpSpPr>
        <p:pic>
          <p:nvPicPr>
            <p:cNvPr id="68671" name="Picture 6" descr="windowsXP_masthead_ltr"/>
            <p:cNvPicPr>
              <a:picLocks noChangeAspect="1" noChangeArrowheads="1"/>
            </p:cNvPicPr>
            <p:nvPr/>
          </p:nvPicPr>
          <p:blipFill>
            <a:blip r:embed="rId6"/>
            <a:srcRect/>
            <a:stretch>
              <a:fillRect/>
            </a:stretch>
          </p:blipFill>
          <p:spPr bwMode="auto">
            <a:xfrm>
              <a:off x="4410" y="2880"/>
              <a:ext cx="1350" cy="252"/>
            </a:xfrm>
            <a:prstGeom prst="rect">
              <a:avLst/>
            </a:prstGeom>
            <a:noFill/>
            <a:ln w="9525">
              <a:noFill/>
              <a:miter lim="800000"/>
              <a:headEnd/>
              <a:tailEnd/>
            </a:ln>
          </p:spPr>
        </p:pic>
        <p:pic>
          <p:nvPicPr>
            <p:cNvPr id="68672" name="Picture 7" descr="Laptop"/>
            <p:cNvPicPr>
              <a:picLocks noChangeAspect="1" noChangeArrowheads="1"/>
            </p:cNvPicPr>
            <p:nvPr/>
          </p:nvPicPr>
          <p:blipFill>
            <a:blip r:embed="rId7"/>
            <a:srcRect/>
            <a:stretch>
              <a:fillRect/>
            </a:stretch>
          </p:blipFill>
          <p:spPr bwMode="auto">
            <a:xfrm>
              <a:off x="4656" y="2304"/>
              <a:ext cx="749" cy="647"/>
            </a:xfrm>
            <a:prstGeom prst="rect">
              <a:avLst/>
            </a:prstGeom>
            <a:noFill/>
            <a:ln w="9525">
              <a:noFill/>
              <a:miter lim="800000"/>
              <a:headEnd/>
              <a:tailEnd/>
            </a:ln>
          </p:spPr>
        </p:pic>
      </p:grpSp>
      <p:grpSp>
        <p:nvGrpSpPr>
          <p:cNvPr id="68613" name="Group 8"/>
          <p:cNvGrpSpPr>
            <a:grpSpLocks/>
          </p:cNvGrpSpPr>
          <p:nvPr/>
        </p:nvGrpSpPr>
        <p:grpSpPr bwMode="auto">
          <a:xfrm>
            <a:off x="6681788" y="2438400"/>
            <a:ext cx="762000" cy="825500"/>
            <a:chOff x="4272" y="1632"/>
            <a:chExt cx="1152" cy="891"/>
          </a:xfrm>
        </p:grpSpPr>
        <p:pic>
          <p:nvPicPr>
            <p:cNvPr id="68669" name="Picture 9" descr="Messenger_winxp"/>
            <p:cNvPicPr>
              <a:picLocks noChangeAspect="1" noChangeArrowheads="1"/>
            </p:cNvPicPr>
            <p:nvPr/>
          </p:nvPicPr>
          <p:blipFill>
            <a:blip r:embed="rId8"/>
            <a:srcRect/>
            <a:stretch>
              <a:fillRect/>
            </a:stretch>
          </p:blipFill>
          <p:spPr bwMode="auto">
            <a:xfrm>
              <a:off x="4272" y="1632"/>
              <a:ext cx="1046" cy="605"/>
            </a:xfrm>
            <a:prstGeom prst="rect">
              <a:avLst/>
            </a:prstGeom>
            <a:noFill/>
            <a:ln w="9525">
              <a:noFill/>
              <a:miter lim="800000"/>
              <a:headEnd/>
              <a:tailEnd/>
            </a:ln>
          </p:spPr>
        </p:pic>
        <p:sp>
          <p:nvSpPr>
            <p:cNvPr id="159754" name="Text Box 10"/>
            <p:cNvSpPr txBox="1">
              <a:spLocks noChangeArrowheads="1"/>
            </p:cNvSpPr>
            <p:nvPr/>
          </p:nvSpPr>
          <p:spPr bwMode="auto">
            <a:xfrm>
              <a:off x="4320" y="2160"/>
              <a:ext cx="1104" cy="363"/>
            </a:xfrm>
            <a:prstGeom prst="rect">
              <a:avLst/>
            </a:prstGeom>
            <a:noFill/>
            <a:ln w="9525">
              <a:noFill/>
              <a:miter lim="800000"/>
              <a:headEnd/>
              <a:tailEnd/>
            </a:ln>
            <a:effectLst/>
          </p:spPr>
          <p:txBody>
            <a:bodyPr>
              <a:spAutoFit/>
            </a:bodyPr>
            <a:lstStyle/>
            <a:p>
              <a:pPr defTabSz="914400">
                <a:spcBef>
                  <a:spcPct val="50000"/>
                </a:spcBef>
                <a:defRPr/>
              </a:pPr>
              <a:r>
                <a:rPr lang="en-US" sz="1600" b="1" dirty="0">
                  <a:solidFill>
                    <a:schemeClr val="bg1"/>
                  </a:solidFill>
                  <a:effectLst>
                    <a:outerShdw blurRad="38100" dist="38100" dir="2700000" algn="tl">
                      <a:srgbClr val="808080"/>
                    </a:outerShdw>
                  </a:effectLst>
                  <a:latin typeface="Arial" pitchFamily="34" charset="0"/>
                </a:rPr>
                <a:t>SIP</a:t>
              </a:r>
            </a:p>
          </p:txBody>
        </p:sp>
      </p:grpSp>
      <p:pic>
        <p:nvPicPr>
          <p:cNvPr id="68614" name="Picture 11"/>
          <p:cNvPicPr>
            <a:picLocks noChangeAspect="1" noChangeArrowheads="1"/>
          </p:cNvPicPr>
          <p:nvPr/>
        </p:nvPicPr>
        <p:blipFill>
          <a:blip r:embed="rId9"/>
          <a:srcRect/>
          <a:stretch>
            <a:fillRect/>
          </a:stretch>
        </p:blipFill>
        <p:spPr bwMode="auto">
          <a:xfrm>
            <a:off x="7440613" y="2438400"/>
            <a:ext cx="508000" cy="762000"/>
          </a:xfrm>
          <a:prstGeom prst="rect">
            <a:avLst/>
          </a:prstGeom>
          <a:noFill/>
          <a:ln w="9525">
            <a:noFill/>
            <a:miter lim="800000"/>
            <a:headEnd/>
            <a:tailEnd/>
          </a:ln>
        </p:spPr>
      </p:pic>
      <p:pic>
        <p:nvPicPr>
          <p:cNvPr id="68615" name="Picture 12" descr="AGpicture"/>
          <p:cNvPicPr>
            <a:picLocks noChangeAspect="1" noChangeArrowheads="1"/>
          </p:cNvPicPr>
          <p:nvPr/>
        </p:nvPicPr>
        <p:blipFill>
          <a:blip r:embed="rId10"/>
          <a:srcRect/>
          <a:stretch>
            <a:fillRect/>
          </a:stretch>
        </p:blipFill>
        <p:spPr bwMode="auto">
          <a:xfrm>
            <a:off x="5133975" y="1441450"/>
            <a:ext cx="1114425" cy="835025"/>
          </a:xfrm>
          <a:prstGeom prst="rect">
            <a:avLst/>
          </a:prstGeom>
          <a:noFill/>
          <a:ln w="9525">
            <a:noFill/>
            <a:miter lim="800000"/>
            <a:headEnd/>
            <a:tailEnd/>
          </a:ln>
        </p:spPr>
      </p:pic>
      <p:pic>
        <p:nvPicPr>
          <p:cNvPr id="68616" name="Picture 13" descr="PolycomEX1"/>
          <p:cNvPicPr>
            <a:picLocks noGrp="1" noChangeAspect="1" noChangeArrowheads="1"/>
          </p:cNvPicPr>
          <p:nvPr>
            <p:ph sz="quarter" idx="4294967295"/>
          </p:nvPr>
        </p:nvPicPr>
        <p:blipFill>
          <a:blip r:embed="rId11"/>
          <a:srcRect/>
          <a:stretch>
            <a:fillRect/>
          </a:stretch>
        </p:blipFill>
        <p:spPr>
          <a:xfrm>
            <a:off x="914400" y="2057400"/>
            <a:ext cx="2119313" cy="1101725"/>
          </a:xfrm>
          <a:noFill/>
        </p:spPr>
      </p:pic>
      <p:sp>
        <p:nvSpPr>
          <p:cNvPr id="1325070" name="Line 14"/>
          <p:cNvSpPr>
            <a:spLocks noChangeShapeType="1"/>
          </p:cNvSpPr>
          <p:nvPr/>
        </p:nvSpPr>
        <p:spPr bwMode="auto">
          <a:xfrm>
            <a:off x="1828800" y="4038600"/>
            <a:ext cx="2209800" cy="76200"/>
          </a:xfrm>
          <a:prstGeom prst="line">
            <a:avLst/>
          </a:prstGeom>
          <a:noFill/>
          <a:ln w="76200" cmpd="tri">
            <a:solidFill>
              <a:schemeClr val="tx1"/>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1325071" name="Line 15"/>
          <p:cNvSpPr>
            <a:spLocks noChangeShapeType="1"/>
          </p:cNvSpPr>
          <p:nvPr/>
        </p:nvSpPr>
        <p:spPr bwMode="auto">
          <a:xfrm flipV="1">
            <a:off x="3446463" y="4724400"/>
            <a:ext cx="744537" cy="838200"/>
          </a:xfrm>
          <a:prstGeom prst="line">
            <a:avLst/>
          </a:prstGeom>
          <a:noFill/>
          <a:ln w="44450">
            <a:solidFill>
              <a:srgbClr val="616670"/>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1325072" name="Line 17"/>
          <p:cNvSpPr>
            <a:spLocks noChangeShapeType="1"/>
          </p:cNvSpPr>
          <p:nvPr/>
        </p:nvSpPr>
        <p:spPr bwMode="auto">
          <a:xfrm>
            <a:off x="4994275" y="4419600"/>
            <a:ext cx="1482725" cy="990600"/>
          </a:xfrm>
          <a:prstGeom prst="line">
            <a:avLst/>
          </a:prstGeom>
          <a:noFill/>
          <a:ln w="44450">
            <a:solidFill>
              <a:srgbClr val="616670"/>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1325073" name="Line 18"/>
          <p:cNvSpPr>
            <a:spLocks noChangeShapeType="1"/>
          </p:cNvSpPr>
          <p:nvPr/>
        </p:nvSpPr>
        <p:spPr bwMode="auto">
          <a:xfrm flipV="1">
            <a:off x="4800600" y="2286000"/>
            <a:ext cx="685800" cy="1524000"/>
          </a:xfrm>
          <a:prstGeom prst="line">
            <a:avLst/>
          </a:prstGeom>
          <a:noFill/>
          <a:ln w="76200" cmpd="tri">
            <a:solidFill>
              <a:srgbClr val="FEAA02"/>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68621" name="Line 19"/>
          <p:cNvSpPr>
            <a:spLocks noChangeShapeType="1"/>
          </p:cNvSpPr>
          <p:nvPr/>
        </p:nvSpPr>
        <p:spPr bwMode="auto">
          <a:xfrm flipH="1">
            <a:off x="4994275" y="3962400"/>
            <a:ext cx="1968500" cy="228600"/>
          </a:xfrm>
          <a:prstGeom prst="line">
            <a:avLst/>
          </a:prstGeom>
          <a:noFill/>
          <a:ln w="50800">
            <a:solidFill>
              <a:schemeClr val="accent2"/>
            </a:solidFill>
            <a:round/>
            <a:headEnd type="triangle" w="med" len="med"/>
            <a:tailEnd type="triangle" w="med" len="med"/>
          </a:ln>
        </p:spPr>
        <p:txBody>
          <a:bodyPr/>
          <a:lstStyle/>
          <a:p>
            <a:endParaRPr lang="en-US" dirty="0"/>
          </a:p>
        </p:txBody>
      </p:sp>
      <p:sp>
        <p:nvSpPr>
          <p:cNvPr id="1325075" name="Line 20"/>
          <p:cNvSpPr>
            <a:spLocks noChangeShapeType="1"/>
          </p:cNvSpPr>
          <p:nvPr/>
        </p:nvSpPr>
        <p:spPr bwMode="auto">
          <a:xfrm>
            <a:off x="3165475" y="2286000"/>
            <a:ext cx="1177925" cy="1600200"/>
          </a:xfrm>
          <a:prstGeom prst="line">
            <a:avLst/>
          </a:prstGeom>
          <a:noFill/>
          <a:ln w="76200" cmpd="tri">
            <a:solidFill>
              <a:srgbClr val="FEAA02"/>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pic>
        <p:nvPicPr>
          <p:cNvPr id="68623" name="Picture 21" descr="mcu4200-380"/>
          <p:cNvPicPr>
            <a:picLocks noGrp="1" noChangeAspect="1" noChangeArrowheads="1"/>
          </p:cNvPicPr>
          <p:nvPr>
            <p:ph sz="quarter" idx="4294967295"/>
          </p:nvPr>
        </p:nvPicPr>
        <p:blipFill>
          <a:blip r:embed="rId12"/>
          <a:srcRect/>
          <a:stretch>
            <a:fillRect/>
          </a:stretch>
        </p:blipFill>
        <p:spPr>
          <a:xfrm>
            <a:off x="2324100" y="2020888"/>
            <a:ext cx="1030288" cy="282575"/>
          </a:xfrm>
          <a:noFill/>
        </p:spPr>
      </p:pic>
      <p:sp>
        <p:nvSpPr>
          <p:cNvPr id="159766" name="Text Box 22"/>
          <p:cNvSpPr txBox="1">
            <a:spLocks noChangeArrowheads="1"/>
          </p:cNvSpPr>
          <p:nvPr/>
        </p:nvSpPr>
        <p:spPr bwMode="auto">
          <a:xfrm>
            <a:off x="2362200" y="1638300"/>
            <a:ext cx="1295400" cy="304800"/>
          </a:xfrm>
          <a:prstGeom prst="rect">
            <a:avLst/>
          </a:prstGeom>
          <a:noFill/>
          <a:ln w="9525">
            <a:noFill/>
            <a:miter lim="800000"/>
            <a:headEnd/>
            <a:tailEnd/>
          </a:ln>
          <a:effectLst/>
        </p:spPr>
        <p:txBody>
          <a:bodyPr>
            <a:spAutoFit/>
          </a:bodyPr>
          <a:lstStyle/>
          <a:p>
            <a:pPr defTabSz="914400">
              <a:spcBef>
                <a:spcPct val="50000"/>
              </a:spcBef>
              <a:defRPr/>
            </a:pPr>
            <a:r>
              <a:rPr lang="en-US" sz="1400" b="1" dirty="0">
                <a:solidFill>
                  <a:schemeClr val="bg1"/>
                </a:solidFill>
                <a:effectLst>
                  <a:outerShdw blurRad="38100" dist="38100" dir="2700000" algn="tl">
                    <a:srgbClr val="808080"/>
                  </a:outerShdw>
                </a:effectLst>
                <a:latin typeface="Arial" pitchFamily="34" charset="0"/>
              </a:rPr>
              <a:t>H.323 MCU</a:t>
            </a:r>
          </a:p>
        </p:txBody>
      </p:sp>
      <p:sp>
        <p:nvSpPr>
          <p:cNvPr id="68625" name="AutoShape 23"/>
          <p:cNvSpPr>
            <a:spLocks noChangeArrowheads="1"/>
          </p:cNvSpPr>
          <p:nvPr/>
        </p:nvSpPr>
        <p:spPr bwMode="auto">
          <a:xfrm rot="-9511295">
            <a:off x="1068388" y="1598613"/>
            <a:ext cx="1265237" cy="231775"/>
          </a:xfrm>
          <a:custGeom>
            <a:avLst/>
            <a:gdLst>
              <a:gd name="T0" fmla="*/ 2147483647 w 21600"/>
              <a:gd name="T1" fmla="*/ 0 h 21600"/>
              <a:gd name="T2" fmla="*/ 0 w 21600"/>
              <a:gd name="T3" fmla="*/ 17547309 h 21600"/>
              <a:gd name="T4" fmla="*/ 2147483647 w 21600"/>
              <a:gd name="T5" fmla="*/ 35094617 h 21600"/>
              <a:gd name="T6" fmla="*/ 2147483647 w 21600"/>
              <a:gd name="T7" fmla="*/ 1754730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p:spPr>
        <p:txBody>
          <a:bodyPr rot="10800000" wrap="none" anchor="ctr"/>
          <a:lstStyle/>
          <a:p>
            <a:endParaRPr lang="en-US" dirty="0"/>
          </a:p>
        </p:txBody>
      </p:sp>
      <p:sp>
        <p:nvSpPr>
          <p:cNvPr id="68626" name="AutoShape 24"/>
          <p:cNvSpPr>
            <a:spLocks noChangeArrowheads="1"/>
          </p:cNvSpPr>
          <p:nvPr/>
        </p:nvSpPr>
        <p:spPr bwMode="auto">
          <a:xfrm rot="-902626">
            <a:off x="6257925" y="1295400"/>
            <a:ext cx="971550" cy="304800"/>
          </a:xfrm>
          <a:custGeom>
            <a:avLst/>
            <a:gdLst>
              <a:gd name="T0" fmla="*/ 1957093210 w 21600"/>
              <a:gd name="T1" fmla="*/ 0 h 21600"/>
              <a:gd name="T2" fmla="*/ 0 w 21600"/>
              <a:gd name="T3" fmla="*/ 30346399 h 21600"/>
              <a:gd name="T4" fmla="*/ 1957093210 w 21600"/>
              <a:gd name="T5" fmla="*/ 60692798 h 21600"/>
              <a:gd name="T6" fmla="*/ 2147483647 w 21600"/>
              <a:gd name="T7" fmla="*/ 30346399 h 21600"/>
              <a:gd name="T8" fmla="*/ 17694720 60000 65536"/>
              <a:gd name="T9" fmla="*/ 11796480 60000 65536"/>
              <a:gd name="T10" fmla="*/ 5898240 60000 65536"/>
              <a:gd name="T11" fmla="*/ 0 60000 65536"/>
              <a:gd name="T12" fmla="*/ 3375 w 21600"/>
              <a:gd name="T13" fmla="*/ 7366 h 21600"/>
              <a:gd name="T14" fmla="*/ 20973 w 21600"/>
              <a:gd name="T15" fmla="*/ 14234 h 21600"/>
            </a:gdLst>
            <a:ahLst/>
            <a:cxnLst>
              <a:cxn ang="T8">
                <a:pos x="T0" y="T1"/>
              </a:cxn>
              <a:cxn ang="T9">
                <a:pos x="T2" y="T3"/>
              </a:cxn>
              <a:cxn ang="T10">
                <a:pos x="T4" y="T5"/>
              </a:cxn>
              <a:cxn ang="T11">
                <a:pos x="T6" y="T7"/>
              </a:cxn>
            </a:cxnLst>
            <a:rect l="T12" t="T13" r="T14" b="T15"/>
            <a:pathLst>
              <a:path w="21600" h="21600">
                <a:moveTo>
                  <a:pt x="19628" y="0"/>
                </a:moveTo>
                <a:lnTo>
                  <a:pt x="19628" y="7366"/>
                </a:lnTo>
                <a:lnTo>
                  <a:pt x="3375" y="7366"/>
                </a:lnTo>
                <a:lnTo>
                  <a:pt x="3375" y="14234"/>
                </a:lnTo>
                <a:lnTo>
                  <a:pt x="19628" y="14234"/>
                </a:lnTo>
                <a:lnTo>
                  <a:pt x="19628" y="21600"/>
                </a:lnTo>
                <a:lnTo>
                  <a:pt x="21600" y="10800"/>
                </a:lnTo>
                <a:close/>
              </a:path>
              <a:path w="21600" h="21600">
                <a:moveTo>
                  <a:pt x="1350" y="7366"/>
                </a:moveTo>
                <a:lnTo>
                  <a:pt x="1350" y="14234"/>
                </a:lnTo>
                <a:lnTo>
                  <a:pt x="2700" y="14234"/>
                </a:lnTo>
                <a:lnTo>
                  <a:pt x="2700" y="7366"/>
                </a:lnTo>
                <a:close/>
              </a:path>
              <a:path w="21600" h="21600">
                <a:moveTo>
                  <a:pt x="0" y="7366"/>
                </a:moveTo>
                <a:lnTo>
                  <a:pt x="0" y="14234"/>
                </a:lnTo>
                <a:lnTo>
                  <a:pt x="675" y="14234"/>
                </a:lnTo>
                <a:lnTo>
                  <a:pt x="675" y="7366"/>
                </a:lnTo>
                <a:close/>
              </a:path>
            </a:pathLst>
          </a:custGeom>
          <a:solidFill>
            <a:schemeClr val="accent1"/>
          </a:solidFill>
          <a:ln w="9525">
            <a:solidFill>
              <a:schemeClr val="tx1"/>
            </a:solidFill>
            <a:miter lim="800000"/>
            <a:headEnd/>
            <a:tailEnd/>
          </a:ln>
        </p:spPr>
        <p:txBody>
          <a:bodyPr wrap="none" anchor="ctr"/>
          <a:lstStyle/>
          <a:p>
            <a:endParaRPr lang="en-US" dirty="0"/>
          </a:p>
        </p:txBody>
      </p:sp>
      <p:sp>
        <p:nvSpPr>
          <p:cNvPr id="159769" name="Text Box 25"/>
          <p:cNvSpPr txBox="1">
            <a:spLocks noChangeArrowheads="1"/>
          </p:cNvSpPr>
          <p:nvPr/>
        </p:nvSpPr>
        <p:spPr bwMode="auto">
          <a:xfrm>
            <a:off x="7245350" y="1081088"/>
            <a:ext cx="1458913" cy="366712"/>
          </a:xfrm>
          <a:prstGeom prst="rect">
            <a:avLst/>
          </a:prstGeom>
          <a:noFill/>
          <a:ln w="9525">
            <a:noFill/>
            <a:miter lim="800000"/>
            <a:headEnd/>
            <a:tailEnd/>
          </a:ln>
          <a:effectLst/>
        </p:spPr>
        <p:txBody>
          <a:bodyPr wrap="none">
            <a:spAutoFit/>
          </a:bodyPr>
          <a:lstStyle/>
          <a:p>
            <a:pPr defTabSz="914400">
              <a:defRPr/>
            </a:pPr>
            <a:r>
              <a:rPr lang="en-US" sz="1800" b="1" i="1" dirty="0">
                <a:solidFill>
                  <a:schemeClr val="bg1"/>
                </a:solidFill>
                <a:effectLst>
                  <a:outerShdw blurRad="38100" dist="38100" dir="2700000" algn="tl">
                    <a:srgbClr val="808080"/>
                  </a:outerShdw>
                </a:effectLst>
                <a:latin typeface="Arial" pitchFamily="34" charset="0"/>
              </a:rPr>
              <a:t>Multicast/AG</a:t>
            </a:r>
          </a:p>
        </p:txBody>
      </p:sp>
      <p:sp>
        <p:nvSpPr>
          <p:cNvPr id="159770" name="Text Box 26"/>
          <p:cNvSpPr txBox="1">
            <a:spLocks noChangeArrowheads="1"/>
          </p:cNvSpPr>
          <p:nvPr/>
        </p:nvSpPr>
        <p:spPr bwMode="auto">
          <a:xfrm>
            <a:off x="304800" y="1143000"/>
            <a:ext cx="793750" cy="366713"/>
          </a:xfrm>
          <a:prstGeom prst="rect">
            <a:avLst/>
          </a:prstGeom>
          <a:noFill/>
          <a:ln w="9525">
            <a:noFill/>
            <a:miter lim="800000"/>
            <a:headEnd/>
            <a:tailEnd/>
          </a:ln>
          <a:effectLst/>
        </p:spPr>
        <p:txBody>
          <a:bodyPr>
            <a:spAutoFit/>
          </a:bodyPr>
          <a:lstStyle/>
          <a:p>
            <a:pPr defTabSz="914400">
              <a:defRPr/>
            </a:pPr>
            <a:r>
              <a:rPr lang="en-US" sz="1800" b="1" i="1" dirty="0">
                <a:solidFill>
                  <a:schemeClr val="bg1"/>
                </a:solidFill>
                <a:effectLst>
                  <a:outerShdw blurRad="38100" dist="38100" dir="2700000" algn="tl">
                    <a:srgbClr val="808080"/>
                  </a:outerShdw>
                </a:effectLst>
                <a:latin typeface="Arial" pitchFamily="34" charset="0"/>
              </a:rPr>
              <a:t>H.323</a:t>
            </a:r>
          </a:p>
        </p:txBody>
      </p:sp>
      <p:sp>
        <p:nvSpPr>
          <p:cNvPr id="159774" name="Rectangle 30"/>
          <p:cNvSpPr>
            <a:spLocks noChangeArrowheads="1"/>
          </p:cNvSpPr>
          <p:nvPr/>
        </p:nvSpPr>
        <p:spPr bwMode="auto">
          <a:xfrm>
            <a:off x="1066800" y="228600"/>
            <a:ext cx="7724775" cy="838200"/>
          </a:xfrm>
          <a:prstGeom prst="rect">
            <a:avLst/>
          </a:prstGeom>
          <a:solidFill>
            <a:srgbClr val="000032"/>
          </a:solidFill>
          <a:ln w="15875">
            <a:solidFill>
              <a:srgbClr val="FFCC00"/>
            </a:solidFill>
            <a:miter lim="800000"/>
            <a:headEnd/>
            <a:tailEnd/>
          </a:ln>
          <a:effectLst>
            <a:outerShdw dist="35921" dir="2700000" algn="ctr" rotWithShape="0">
              <a:schemeClr val="bg2"/>
            </a:outerShdw>
          </a:effectLst>
        </p:spPr>
        <p:txBody>
          <a:bodyPr lIns="92075" tIns="46038" rIns="92075" bIns="46038" anchor="ctr"/>
          <a:lstStyle/>
          <a:p>
            <a:pPr algn="ctr" defTabSz="914400" eaLnBrk="0" hangingPunct="0">
              <a:defRPr/>
            </a:pPr>
            <a:r>
              <a:rPr lang="en-US" sz="2000" b="1" dirty="0" smtClean="0">
                <a:solidFill>
                  <a:schemeClr val="bg1"/>
                </a:solidFill>
                <a:effectLst>
                  <a:outerShdw blurRad="38100" dist="38100" dir="2700000" algn="tl">
                    <a:srgbClr val="000000"/>
                  </a:outerShdw>
                </a:effectLst>
              </a:rPr>
              <a:t>A </a:t>
            </a:r>
            <a:r>
              <a:rPr lang="en-US" sz="2000" b="1" dirty="0">
                <a:solidFill>
                  <a:schemeClr val="bg1"/>
                </a:solidFill>
                <a:effectLst>
                  <a:outerShdw blurRad="38100" dist="38100" dir="2700000" algn="tl">
                    <a:srgbClr val="000000"/>
                  </a:outerShdw>
                </a:effectLst>
              </a:rPr>
              <a:t>Unique End-to-End Self Managed &amp; Secure Infrastructure for Collaboration; Integrating all protocol and conferencing system</a:t>
            </a:r>
            <a:endParaRPr lang="en-US" sz="1800" b="1" dirty="0">
              <a:solidFill>
                <a:schemeClr val="bg1"/>
              </a:solidFill>
              <a:effectLst>
                <a:outerShdw blurRad="38100" dist="38100" dir="2700000" algn="tl">
                  <a:srgbClr val="000000"/>
                </a:outerShdw>
              </a:effectLst>
            </a:endParaRPr>
          </a:p>
        </p:txBody>
      </p:sp>
      <p:sp>
        <p:nvSpPr>
          <p:cNvPr id="1325086" name="Line 31"/>
          <p:cNvSpPr>
            <a:spLocks noChangeShapeType="1"/>
          </p:cNvSpPr>
          <p:nvPr/>
        </p:nvSpPr>
        <p:spPr bwMode="auto">
          <a:xfrm>
            <a:off x="4419600" y="2286000"/>
            <a:ext cx="152400" cy="1600200"/>
          </a:xfrm>
          <a:prstGeom prst="line">
            <a:avLst/>
          </a:prstGeom>
          <a:noFill/>
          <a:ln w="76200" cmpd="tri">
            <a:solidFill>
              <a:srgbClr val="FEAA02"/>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pic>
        <p:nvPicPr>
          <p:cNvPr id="68631" name="Picture 32" descr="MCj04338610000[1]"/>
          <p:cNvPicPr>
            <a:picLocks noChangeAspect="1" noChangeArrowheads="1"/>
          </p:cNvPicPr>
          <p:nvPr/>
        </p:nvPicPr>
        <p:blipFill>
          <a:blip r:embed="rId13"/>
          <a:srcRect/>
          <a:stretch>
            <a:fillRect/>
          </a:stretch>
        </p:blipFill>
        <p:spPr bwMode="auto">
          <a:xfrm>
            <a:off x="3727450" y="1524000"/>
            <a:ext cx="685800" cy="685800"/>
          </a:xfrm>
          <a:prstGeom prst="rect">
            <a:avLst/>
          </a:prstGeom>
          <a:noFill/>
          <a:ln w="9525">
            <a:noFill/>
            <a:miter lim="800000"/>
            <a:headEnd/>
            <a:tailEnd/>
          </a:ln>
        </p:spPr>
      </p:pic>
      <p:pic>
        <p:nvPicPr>
          <p:cNvPr id="68632" name="Picture 33" descr="MCj04325700000[1]"/>
          <p:cNvPicPr>
            <a:picLocks noChangeAspect="1" noChangeArrowheads="1"/>
          </p:cNvPicPr>
          <p:nvPr/>
        </p:nvPicPr>
        <p:blipFill>
          <a:blip r:embed="rId14"/>
          <a:srcRect/>
          <a:stretch>
            <a:fillRect/>
          </a:stretch>
        </p:blipFill>
        <p:spPr bwMode="auto">
          <a:xfrm>
            <a:off x="4291013" y="1524000"/>
            <a:ext cx="685800" cy="685800"/>
          </a:xfrm>
          <a:prstGeom prst="rect">
            <a:avLst/>
          </a:prstGeom>
          <a:noFill/>
          <a:ln w="9525">
            <a:noFill/>
            <a:miter lim="800000"/>
            <a:headEnd/>
            <a:tailEnd/>
          </a:ln>
        </p:spPr>
      </p:pic>
      <p:sp>
        <p:nvSpPr>
          <p:cNvPr id="159778" name="Text Box 34"/>
          <p:cNvSpPr txBox="1">
            <a:spLocks noChangeArrowheads="1"/>
          </p:cNvSpPr>
          <p:nvPr/>
        </p:nvSpPr>
        <p:spPr bwMode="auto">
          <a:xfrm>
            <a:off x="3798888" y="1157288"/>
            <a:ext cx="931862" cy="366712"/>
          </a:xfrm>
          <a:prstGeom prst="rect">
            <a:avLst/>
          </a:prstGeom>
          <a:noFill/>
          <a:ln w="9525">
            <a:noFill/>
            <a:miter lim="800000"/>
            <a:headEnd/>
            <a:tailEnd/>
          </a:ln>
          <a:effectLst/>
        </p:spPr>
        <p:txBody>
          <a:bodyPr wrap="none">
            <a:spAutoFit/>
          </a:bodyPr>
          <a:lstStyle/>
          <a:p>
            <a:pPr defTabSz="914400">
              <a:defRPr/>
            </a:pPr>
            <a:r>
              <a:rPr lang="en-US" sz="1800" b="1" i="1" dirty="0">
                <a:solidFill>
                  <a:schemeClr val="bg1"/>
                </a:solidFill>
                <a:effectLst>
                  <a:outerShdw blurRad="38100" dist="38100" dir="2700000" algn="tl">
                    <a:srgbClr val="808080"/>
                  </a:outerShdw>
                </a:effectLst>
                <a:latin typeface="Arial" pitchFamily="34" charset="0"/>
              </a:rPr>
              <a:t>Phones</a:t>
            </a:r>
          </a:p>
        </p:txBody>
      </p:sp>
      <p:sp>
        <p:nvSpPr>
          <p:cNvPr id="1325090" name="Line 35"/>
          <p:cNvSpPr>
            <a:spLocks noChangeShapeType="1"/>
          </p:cNvSpPr>
          <p:nvPr/>
        </p:nvSpPr>
        <p:spPr bwMode="auto">
          <a:xfrm flipV="1">
            <a:off x="2362200" y="4267200"/>
            <a:ext cx="1857375" cy="533400"/>
          </a:xfrm>
          <a:prstGeom prst="line">
            <a:avLst/>
          </a:prstGeom>
          <a:noFill/>
          <a:ln w="76200" cmpd="tri">
            <a:solidFill>
              <a:srgbClr val="800000"/>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pic>
        <p:nvPicPr>
          <p:cNvPr id="68635" name="Picture 36" descr="ViaVideo"/>
          <p:cNvPicPr>
            <a:picLocks noGrp="1" noChangeAspect="1" noChangeArrowheads="1"/>
          </p:cNvPicPr>
          <p:nvPr>
            <p:ph sz="quarter" idx="4294967295"/>
          </p:nvPr>
        </p:nvPicPr>
        <p:blipFill>
          <a:blip r:embed="rId15"/>
          <a:srcRect/>
          <a:stretch>
            <a:fillRect/>
          </a:stretch>
        </p:blipFill>
        <p:spPr>
          <a:xfrm>
            <a:off x="984250" y="1981200"/>
            <a:ext cx="636588" cy="301625"/>
          </a:xfrm>
          <a:noFill/>
        </p:spPr>
      </p:pic>
      <p:pic>
        <p:nvPicPr>
          <p:cNvPr id="68636" name="Picture 37" descr="Shibboleth-logo-smaller"/>
          <p:cNvPicPr>
            <a:picLocks noChangeAspect="1" noChangeArrowheads="1"/>
          </p:cNvPicPr>
          <p:nvPr/>
        </p:nvPicPr>
        <p:blipFill>
          <a:blip r:embed="rId16"/>
          <a:srcRect/>
          <a:stretch>
            <a:fillRect/>
          </a:stretch>
        </p:blipFill>
        <p:spPr bwMode="auto">
          <a:xfrm>
            <a:off x="533400" y="4724400"/>
            <a:ext cx="1835150" cy="638175"/>
          </a:xfrm>
          <a:prstGeom prst="rect">
            <a:avLst/>
          </a:prstGeom>
          <a:noFill/>
          <a:ln w="9525">
            <a:noFill/>
            <a:miter lim="800000"/>
            <a:headEnd/>
            <a:tailEnd/>
          </a:ln>
        </p:spPr>
      </p:pic>
      <p:pic>
        <p:nvPicPr>
          <p:cNvPr id="159782" name="Picture 3"/>
          <p:cNvPicPr>
            <a:picLocks noChangeAspect="1" noChangeArrowheads="1"/>
          </p:cNvPicPr>
          <p:nvPr/>
        </p:nvPicPr>
        <p:blipFill>
          <a:blip r:embed="rId17"/>
          <a:srcRect/>
          <a:stretch>
            <a:fillRect/>
          </a:stretch>
        </p:blipFill>
        <p:spPr bwMode="auto">
          <a:xfrm>
            <a:off x="6962775" y="3487738"/>
            <a:ext cx="1343025" cy="1084262"/>
          </a:xfrm>
          <a:prstGeom prst="rect">
            <a:avLst/>
          </a:prstGeom>
          <a:noFill/>
          <a:ln w="15875">
            <a:noFill/>
            <a:miter lim="800000"/>
            <a:headEnd/>
            <a:tailEnd/>
          </a:ln>
          <a:effectLst>
            <a:outerShdw dist="107763" dir="2700000" algn="ctr" rotWithShape="0">
              <a:srgbClr val="808080"/>
            </a:outerShdw>
          </a:effectLst>
        </p:spPr>
      </p:pic>
      <p:pic>
        <p:nvPicPr>
          <p:cNvPr id="68638" name="Picture 39" descr="EVO-81-users"/>
          <p:cNvPicPr>
            <a:picLocks noChangeAspect="1" noChangeArrowheads="1"/>
          </p:cNvPicPr>
          <p:nvPr/>
        </p:nvPicPr>
        <p:blipFill>
          <a:blip r:embed="rId18"/>
          <a:srcRect/>
          <a:stretch>
            <a:fillRect/>
          </a:stretch>
        </p:blipFill>
        <p:spPr bwMode="auto">
          <a:xfrm>
            <a:off x="7924800" y="3657600"/>
            <a:ext cx="990600" cy="733425"/>
          </a:xfrm>
          <a:prstGeom prst="rect">
            <a:avLst/>
          </a:prstGeom>
          <a:noFill/>
          <a:ln w="9525">
            <a:noFill/>
            <a:miter lim="800000"/>
            <a:headEnd/>
            <a:tailEnd/>
          </a:ln>
        </p:spPr>
      </p:pic>
      <p:sp>
        <p:nvSpPr>
          <p:cNvPr id="159784" name="Text Box 40"/>
          <p:cNvSpPr txBox="1">
            <a:spLocks noChangeArrowheads="1"/>
          </p:cNvSpPr>
          <p:nvPr/>
        </p:nvSpPr>
        <p:spPr bwMode="auto">
          <a:xfrm>
            <a:off x="6826250" y="3200400"/>
            <a:ext cx="2138363" cy="336550"/>
          </a:xfrm>
          <a:prstGeom prst="rect">
            <a:avLst/>
          </a:prstGeom>
          <a:noFill/>
          <a:ln w="9525">
            <a:noFill/>
            <a:miter lim="800000"/>
            <a:headEnd/>
            <a:tailEnd/>
          </a:ln>
          <a:effectLst/>
        </p:spPr>
        <p:txBody>
          <a:bodyPr wrap="none">
            <a:spAutoFit/>
          </a:bodyPr>
          <a:lstStyle/>
          <a:p>
            <a:pPr defTabSz="914400">
              <a:defRPr/>
            </a:pPr>
            <a:r>
              <a:rPr lang="en-US" sz="1600" b="1" i="1" dirty="0">
                <a:solidFill>
                  <a:schemeClr val="bg1"/>
                </a:solidFill>
                <a:effectLst>
                  <a:outerShdw blurRad="38100" dist="38100" dir="2700000" algn="tl">
                    <a:srgbClr val="808080"/>
                  </a:outerShdw>
                </a:effectLst>
                <a:latin typeface="Arial" pitchFamily="34" charset="0"/>
              </a:rPr>
              <a:t>Monitoring/MonALISA</a:t>
            </a:r>
          </a:p>
        </p:txBody>
      </p:sp>
      <p:sp>
        <p:nvSpPr>
          <p:cNvPr id="159785" name="Text Box 41"/>
          <p:cNvSpPr txBox="1">
            <a:spLocks noChangeArrowheads="1"/>
          </p:cNvSpPr>
          <p:nvPr/>
        </p:nvSpPr>
        <p:spPr bwMode="auto">
          <a:xfrm>
            <a:off x="2039938" y="3352800"/>
            <a:ext cx="1119187" cy="366713"/>
          </a:xfrm>
          <a:prstGeom prst="rect">
            <a:avLst/>
          </a:prstGeom>
          <a:noFill/>
          <a:ln w="9525">
            <a:noFill/>
            <a:miter lim="800000"/>
            <a:headEnd/>
            <a:tailEnd/>
          </a:ln>
          <a:effectLst/>
        </p:spPr>
        <p:txBody>
          <a:bodyPr wrap="none">
            <a:spAutoFit/>
          </a:bodyPr>
          <a:lstStyle/>
          <a:p>
            <a:pPr defTabSz="914400">
              <a:defRPr/>
            </a:pPr>
            <a:r>
              <a:rPr lang="en-US" sz="1800" b="1" i="1" dirty="0">
                <a:solidFill>
                  <a:schemeClr val="bg1"/>
                </a:solidFill>
                <a:effectLst>
                  <a:outerShdw blurRad="38100" dist="38100" dir="2700000" algn="tl">
                    <a:srgbClr val="808080"/>
                  </a:outerShdw>
                </a:effectLst>
                <a:latin typeface="Arial" pitchFamily="34" charset="0"/>
              </a:rPr>
              <a:t>Desktops</a:t>
            </a:r>
          </a:p>
        </p:txBody>
      </p:sp>
      <p:grpSp>
        <p:nvGrpSpPr>
          <p:cNvPr id="68641" name="Group 42"/>
          <p:cNvGrpSpPr>
            <a:grpSpLocks/>
          </p:cNvGrpSpPr>
          <p:nvPr/>
        </p:nvGrpSpPr>
        <p:grpSpPr bwMode="auto">
          <a:xfrm>
            <a:off x="422275" y="3200400"/>
            <a:ext cx="758825" cy="639763"/>
            <a:chOff x="3598" y="3564"/>
            <a:chExt cx="910" cy="1171"/>
          </a:xfrm>
        </p:grpSpPr>
        <p:pic>
          <p:nvPicPr>
            <p:cNvPr id="68667" name="Picture 43" descr="cp_emac"/>
            <p:cNvPicPr>
              <a:picLocks noChangeAspect="1" noChangeArrowheads="1"/>
            </p:cNvPicPr>
            <p:nvPr/>
          </p:nvPicPr>
          <p:blipFill>
            <a:blip r:embed="rId19"/>
            <a:srcRect/>
            <a:stretch>
              <a:fillRect/>
            </a:stretch>
          </p:blipFill>
          <p:spPr bwMode="auto">
            <a:xfrm>
              <a:off x="3598" y="3564"/>
              <a:ext cx="910" cy="1171"/>
            </a:xfrm>
            <a:prstGeom prst="rect">
              <a:avLst/>
            </a:prstGeom>
            <a:noFill/>
            <a:ln w="9525">
              <a:noFill/>
              <a:miter lim="800000"/>
              <a:headEnd/>
              <a:tailEnd/>
            </a:ln>
          </p:spPr>
        </p:pic>
        <p:pic>
          <p:nvPicPr>
            <p:cNvPr id="68668" name="Picture 44" descr="indextopbox10082003"/>
            <p:cNvPicPr>
              <a:picLocks noChangeAspect="1" noChangeArrowheads="1"/>
            </p:cNvPicPr>
            <p:nvPr/>
          </p:nvPicPr>
          <p:blipFill>
            <a:blip r:embed="rId20"/>
            <a:srcRect/>
            <a:stretch>
              <a:fillRect/>
            </a:stretch>
          </p:blipFill>
          <p:spPr bwMode="auto">
            <a:xfrm>
              <a:off x="3888" y="3744"/>
              <a:ext cx="474" cy="439"/>
            </a:xfrm>
            <a:prstGeom prst="rect">
              <a:avLst/>
            </a:prstGeom>
            <a:noFill/>
            <a:ln w="9525">
              <a:noFill/>
              <a:miter lim="800000"/>
              <a:headEnd/>
              <a:tailEnd/>
            </a:ln>
          </p:spPr>
        </p:pic>
      </p:grpSp>
      <p:pic>
        <p:nvPicPr>
          <p:cNvPr id="159789" name="Picture 45" descr="player"/>
          <p:cNvPicPr>
            <a:picLocks noChangeAspect="1" noChangeArrowheads="1"/>
          </p:cNvPicPr>
          <p:nvPr/>
        </p:nvPicPr>
        <p:blipFill>
          <a:blip r:embed="rId21"/>
          <a:srcRect/>
          <a:stretch>
            <a:fillRect/>
          </a:stretch>
        </p:blipFill>
        <p:spPr bwMode="auto">
          <a:xfrm>
            <a:off x="2884488" y="5586413"/>
            <a:ext cx="884237" cy="738187"/>
          </a:xfrm>
          <a:prstGeom prst="rect">
            <a:avLst/>
          </a:prstGeom>
          <a:noFill/>
          <a:effectLst>
            <a:outerShdw dist="107763" dir="2700000" algn="ctr" rotWithShape="0">
              <a:srgbClr val="808080"/>
            </a:outerShdw>
          </a:effectLst>
        </p:spPr>
      </p:pic>
      <p:sp>
        <p:nvSpPr>
          <p:cNvPr id="159790" name="Text Box 46"/>
          <p:cNvSpPr txBox="1">
            <a:spLocks noChangeArrowheads="1"/>
          </p:cNvSpPr>
          <p:nvPr/>
        </p:nvSpPr>
        <p:spPr bwMode="auto">
          <a:xfrm>
            <a:off x="2532063" y="6400800"/>
            <a:ext cx="1489075" cy="304800"/>
          </a:xfrm>
          <a:prstGeom prst="rect">
            <a:avLst/>
          </a:prstGeom>
          <a:noFill/>
          <a:ln w="9525">
            <a:noFill/>
            <a:miter lim="800000"/>
            <a:headEnd/>
            <a:tailEnd/>
          </a:ln>
          <a:effectLst/>
        </p:spPr>
        <p:txBody>
          <a:bodyPr wrap="none">
            <a:spAutoFit/>
          </a:bodyPr>
          <a:lstStyle/>
          <a:p>
            <a:pPr defTabSz="914400">
              <a:defRPr/>
            </a:pPr>
            <a:r>
              <a:rPr lang="en-US" sz="1400" b="1" i="1" dirty="0">
                <a:solidFill>
                  <a:schemeClr val="bg1"/>
                </a:solidFill>
                <a:effectLst>
                  <a:outerShdw blurRad="38100" dist="38100" dir="2700000" algn="tl">
                    <a:srgbClr val="808080"/>
                  </a:outerShdw>
                </a:effectLst>
                <a:latin typeface="Arial" pitchFamily="34" charset="0"/>
              </a:rPr>
              <a:t>Record/Playback</a:t>
            </a:r>
          </a:p>
        </p:txBody>
      </p:sp>
      <p:pic>
        <p:nvPicPr>
          <p:cNvPr id="68644" name="Picture 47" descr="vievo snapshot"/>
          <p:cNvPicPr>
            <a:picLocks noChangeAspect="1" noChangeArrowheads="1"/>
          </p:cNvPicPr>
          <p:nvPr/>
        </p:nvPicPr>
        <p:blipFill>
          <a:blip r:embed="rId22"/>
          <a:srcRect/>
          <a:stretch>
            <a:fillRect/>
          </a:stretch>
        </p:blipFill>
        <p:spPr bwMode="auto">
          <a:xfrm>
            <a:off x="3868738" y="5410200"/>
            <a:ext cx="2074862" cy="973138"/>
          </a:xfrm>
          <a:prstGeom prst="rect">
            <a:avLst/>
          </a:prstGeom>
          <a:noFill/>
          <a:ln w="9525">
            <a:noFill/>
            <a:miter lim="800000"/>
            <a:headEnd/>
            <a:tailEnd/>
          </a:ln>
        </p:spPr>
      </p:pic>
      <p:sp>
        <p:nvSpPr>
          <p:cNvPr id="159792" name="Text Box 48"/>
          <p:cNvSpPr txBox="1">
            <a:spLocks noChangeArrowheads="1"/>
          </p:cNvSpPr>
          <p:nvPr/>
        </p:nvSpPr>
        <p:spPr bwMode="auto">
          <a:xfrm>
            <a:off x="4343400" y="6400800"/>
            <a:ext cx="1304925" cy="304800"/>
          </a:xfrm>
          <a:prstGeom prst="rect">
            <a:avLst/>
          </a:prstGeom>
          <a:noFill/>
          <a:ln w="9525">
            <a:noFill/>
            <a:miter lim="800000"/>
            <a:headEnd/>
            <a:tailEnd/>
          </a:ln>
          <a:effectLst/>
        </p:spPr>
        <p:txBody>
          <a:bodyPr wrap="none">
            <a:spAutoFit/>
          </a:bodyPr>
          <a:lstStyle/>
          <a:p>
            <a:pPr defTabSz="914400">
              <a:defRPr/>
            </a:pPr>
            <a:r>
              <a:rPr lang="en-US" sz="1400" b="1" i="1" dirty="0">
                <a:solidFill>
                  <a:schemeClr val="bg1"/>
                </a:solidFill>
                <a:effectLst>
                  <a:outerShdw blurRad="38100" dist="38100" dir="2700000" algn="tl">
                    <a:srgbClr val="808080"/>
                  </a:outerShdw>
                </a:effectLst>
                <a:latin typeface="Arial" pitchFamily="34" charset="0"/>
              </a:rPr>
              <a:t>OpenGL Video</a:t>
            </a:r>
          </a:p>
        </p:txBody>
      </p:sp>
      <p:pic>
        <p:nvPicPr>
          <p:cNvPr id="159793" name="Picture 3" descr="file-exchange"/>
          <p:cNvPicPr>
            <a:picLocks noChangeAspect="1" noChangeArrowheads="1"/>
          </p:cNvPicPr>
          <p:nvPr/>
        </p:nvPicPr>
        <p:blipFill>
          <a:blip r:embed="rId23"/>
          <a:srcRect/>
          <a:stretch>
            <a:fillRect/>
          </a:stretch>
        </p:blipFill>
        <p:spPr bwMode="auto">
          <a:xfrm>
            <a:off x="7391400" y="4999038"/>
            <a:ext cx="1295400" cy="487362"/>
          </a:xfrm>
          <a:prstGeom prst="rect">
            <a:avLst/>
          </a:prstGeom>
          <a:noFill/>
          <a:ln w="9525">
            <a:noFill/>
            <a:miter lim="800000"/>
            <a:headEnd/>
            <a:tailEnd/>
          </a:ln>
          <a:effectLst>
            <a:outerShdw dist="107763" dir="2700000" algn="ctr" rotWithShape="0">
              <a:srgbClr val="808080"/>
            </a:outerShdw>
          </a:effectLst>
        </p:spPr>
      </p:pic>
      <p:pic>
        <p:nvPicPr>
          <p:cNvPr id="159794" name="Picture 50" descr="presence"/>
          <p:cNvPicPr>
            <a:picLocks noChangeAspect="1" noChangeArrowheads="1"/>
          </p:cNvPicPr>
          <p:nvPr/>
        </p:nvPicPr>
        <p:blipFill>
          <a:blip r:embed="rId24"/>
          <a:srcRect/>
          <a:stretch>
            <a:fillRect/>
          </a:stretch>
        </p:blipFill>
        <p:spPr bwMode="auto">
          <a:xfrm>
            <a:off x="6019800" y="5410200"/>
            <a:ext cx="914400" cy="846138"/>
          </a:xfrm>
          <a:prstGeom prst="rect">
            <a:avLst/>
          </a:prstGeom>
          <a:noFill/>
          <a:effectLst>
            <a:outerShdw dist="107763" dir="2700000" algn="ctr" rotWithShape="0">
              <a:srgbClr val="808080"/>
            </a:outerShdw>
          </a:effectLst>
        </p:spPr>
      </p:pic>
      <p:pic>
        <p:nvPicPr>
          <p:cNvPr id="159795" name="Picture 51" descr="chat"/>
          <p:cNvPicPr>
            <a:picLocks noChangeAspect="1" noChangeArrowheads="1"/>
          </p:cNvPicPr>
          <p:nvPr/>
        </p:nvPicPr>
        <p:blipFill>
          <a:blip r:embed="rId25"/>
          <a:srcRect/>
          <a:stretch>
            <a:fillRect/>
          </a:stretch>
        </p:blipFill>
        <p:spPr bwMode="auto">
          <a:xfrm>
            <a:off x="6248400" y="5638800"/>
            <a:ext cx="1143000" cy="688975"/>
          </a:xfrm>
          <a:prstGeom prst="rect">
            <a:avLst/>
          </a:prstGeom>
          <a:noFill/>
          <a:effectLst>
            <a:outerShdw dist="107763" dir="2700000" algn="ctr" rotWithShape="0">
              <a:srgbClr val="808080"/>
            </a:outerShdw>
          </a:effectLst>
        </p:spPr>
      </p:pic>
      <p:sp>
        <p:nvSpPr>
          <p:cNvPr id="159796" name="Text Box 52"/>
          <p:cNvSpPr txBox="1">
            <a:spLocks noChangeArrowheads="1"/>
          </p:cNvSpPr>
          <p:nvPr/>
        </p:nvSpPr>
        <p:spPr bwMode="auto">
          <a:xfrm>
            <a:off x="5908675" y="6324600"/>
            <a:ext cx="850900" cy="304800"/>
          </a:xfrm>
          <a:prstGeom prst="rect">
            <a:avLst/>
          </a:prstGeom>
          <a:noFill/>
          <a:ln w="9525">
            <a:noFill/>
            <a:miter lim="800000"/>
            <a:headEnd/>
            <a:tailEnd/>
          </a:ln>
          <a:effectLst/>
        </p:spPr>
        <p:txBody>
          <a:bodyPr wrap="none">
            <a:spAutoFit/>
          </a:bodyPr>
          <a:lstStyle/>
          <a:p>
            <a:pPr defTabSz="914400">
              <a:defRPr/>
            </a:pPr>
            <a:r>
              <a:rPr lang="en-US" sz="1400" b="1" i="1" dirty="0">
                <a:solidFill>
                  <a:schemeClr val="bg1"/>
                </a:solidFill>
                <a:effectLst>
                  <a:outerShdw blurRad="38100" dist="38100" dir="2700000" algn="tl">
                    <a:srgbClr val="808080"/>
                  </a:outerShdw>
                </a:effectLst>
                <a:latin typeface="Arial" pitchFamily="34" charset="0"/>
              </a:rPr>
              <a:t>IM / Chat</a:t>
            </a:r>
          </a:p>
        </p:txBody>
      </p:sp>
      <p:sp>
        <p:nvSpPr>
          <p:cNvPr id="1325108" name="Line 53"/>
          <p:cNvSpPr>
            <a:spLocks noChangeShapeType="1"/>
          </p:cNvSpPr>
          <p:nvPr/>
        </p:nvSpPr>
        <p:spPr bwMode="auto">
          <a:xfrm flipH="1" flipV="1">
            <a:off x="4994275" y="4267200"/>
            <a:ext cx="1939925" cy="762000"/>
          </a:xfrm>
          <a:prstGeom prst="line">
            <a:avLst/>
          </a:prstGeom>
          <a:noFill/>
          <a:ln w="44450">
            <a:solidFill>
              <a:srgbClr val="616670"/>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pic>
        <p:nvPicPr>
          <p:cNvPr id="159798" name="Picture 54" descr="whiteboard"/>
          <p:cNvPicPr>
            <a:picLocks noChangeAspect="1" noChangeArrowheads="1"/>
          </p:cNvPicPr>
          <p:nvPr/>
        </p:nvPicPr>
        <p:blipFill>
          <a:blip r:embed="rId26"/>
          <a:srcRect/>
          <a:stretch>
            <a:fillRect/>
          </a:stretch>
        </p:blipFill>
        <p:spPr bwMode="auto">
          <a:xfrm>
            <a:off x="7010400" y="4648200"/>
            <a:ext cx="838200" cy="627063"/>
          </a:xfrm>
          <a:prstGeom prst="rect">
            <a:avLst/>
          </a:prstGeom>
          <a:noFill/>
          <a:effectLst>
            <a:outerShdw dist="107763" dir="2700000" algn="ctr" rotWithShape="0">
              <a:srgbClr val="808080"/>
            </a:outerShdw>
          </a:effectLst>
        </p:spPr>
      </p:pic>
      <p:sp>
        <p:nvSpPr>
          <p:cNvPr id="159799" name="Text Box 55"/>
          <p:cNvSpPr txBox="1">
            <a:spLocks noChangeArrowheads="1"/>
          </p:cNvSpPr>
          <p:nvPr/>
        </p:nvSpPr>
        <p:spPr bwMode="auto">
          <a:xfrm>
            <a:off x="7596188" y="5518150"/>
            <a:ext cx="1236662" cy="738664"/>
          </a:xfrm>
          <a:prstGeom prst="rect">
            <a:avLst/>
          </a:prstGeom>
          <a:noFill/>
          <a:ln w="9525">
            <a:noFill/>
            <a:miter lim="800000"/>
            <a:headEnd/>
            <a:tailEnd/>
          </a:ln>
        </p:spPr>
        <p:txBody>
          <a:bodyPr>
            <a:spAutoFit/>
          </a:bodyPr>
          <a:lstStyle/>
          <a:p>
            <a:pPr defTabSz="914400">
              <a:defRPr/>
            </a:pPr>
            <a:r>
              <a:rPr lang="en-US" sz="1400" b="1" i="1" dirty="0">
                <a:solidFill>
                  <a:schemeClr val="bg1"/>
                </a:solidFill>
                <a:effectLst>
                  <a:outerShdw blurRad="38100" dist="38100" dir="2700000" algn="tl">
                    <a:srgbClr val="808080"/>
                  </a:outerShdw>
                </a:effectLst>
                <a:latin typeface="Arial" pitchFamily="34" charset="0"/>
              </a:rPr>
              <a:t>Whiteboard/</a:t>
            </a:r>
          </a:p>
          <a:p>
            <a:pPr defTabSz="914400">
              <a:defRPr/>
            </a:pPr>
            <a:r>
              <a:rPr lang="en-US" sz="1400" b="1" i="1" dirty="0">
                <a:solidFill>
                  <a:schemeClr val="bg1"/>
                </a:solidFill>
                <a:effectLst>
                  <a:outerShdw blurRad="38100" dist="38100" dir="2700000" algn="tl">
                    <a:srgbClr val="808080"/>
                  </a:outerShdw>
                </a:effectLst>
                <a:latin typeface="Arial" pitchFamily="34" charset="0"/>
              </a:rPr>
              <a:t>Shared </a:t>
            </a:r>
            <a:r>
              <a:rPr lang="en-US" sz="1400" b="1" i="1" dirty="0" smtClean="0">
                <a:solidFill>
                  <a:schemeClr val="bg1"/>
                </a:solidFill>
                <a:effectLst>
                  <a:outerShdw blurRad="38100" dist="38100" dir="2700000" algn="tl">
                    <a:srgbClr val="808080"/>
                  </a:outerShdw>
                </a:effectLst>
                <a:latin typeface="Arial" pitchFamily="34" charset="0"/>
              </a:rPr>
              <a:t>Files</a:t>
            </a:r>
            <a:endParaRPr lang="en-US" sz="1400" b="1" i="1" dirty="0">
              <a:solidFill>
                <a:schemeClr val="bg1"/>
              </a:solidFill>
              <a:effectLst>
                <a:outerShdw blurRad="38100" dist="38100" dir="2700000" algn="tl">
                  <a:srgbClr val="808080"/>
                </a:outerShdw>
              </a:effectLst>
              <a:latin typeface="Arial" pitchFamily="34" charset="0"/>
            </a:endParaRPr>
          </a:p>
        </p:txBody>
      </p:sp>
      <p:sp>
        <p:nvSpPr>
          <p:cNvPr id="1325111" name="Line 56"/>
          <p:cNvSpPr>
            <a:spLocks noChangeShapeType="1"/>
          </p:cNvSpPr>
          <p:nvPr/>
        </p:nvSpPr>
        <p:spPr bwMode="auto">
          <a:xfrm flipV="1">
            <a:off x="5029200" y="2971800"/>
            <a:ext cx="1676400" cy="1066800"/>
          </a:xfrm>
          <a:prstGeom prst="line">
            <a:avLst/>
          </a:prstGeom>
          <a:noFill/>
          <a:ln w="76200" cmpd="tri">
            <a:solidFill>
              <a:srgbClr val="FEAA02"/>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1325112" name="Line 57"/>
          <p:cNvSpPr>
            <a:spLocks noChangeShapeType="1"/>
          </p:cNvSpPr>
          <p:nvPr/>
        </p:nvSpPr>
        <p:spPr bwMode="auto">
          <a:xfrm flipV="1">
            <a:off x="2109788" y="4648200"/>
            <a:ext cx="2039937" cy="1371600"/>
          </a:xfrm>
          <a:prstGeom prst="line">
            <a:avLst/>
          </a:prstGeom>
          <a:noFill/>
          <a:ln w="44450">
            <a:solidFill>
              <a:srgbClr val="812C0C"/>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159802" name="Rectangle 58"/>
          <p:cNvSpPr>
            <a:spLocks noChangeArrowheads="1"/>
          </p:cNvSpPr>
          <p:nvPr/>
        </p:nvSpPr>
        <p:spPr bwMode="auto">
          <a:xfrm>
            <a:off x="1447800" y="5943600"/>
            <a:ext cx="1066800" cy="533400"/>
          </a:xfrm>
          <a:prstGeom prst="rect">
            <a:avLst/>
          </a:prstGeom>
          <a:noFill/>
          <a:ln w="9525">
            <a:noFill/>
            <a:miter lim="800000"/>
            <a:headEnd/>
            <a:tailEnd/>
          </a:ln>
          <a:effectLst/>
        </p:spPr>
        <p:txBody>
          <a:bodyPr wrap="none" anchor="ctr"/>
          <a:lstStyle/>
          <a:p>
            <a:pPr algn="ctr" defTabSz="914400" eaLnBrk="0" hangingPunct="0">
              <a:defRPr/>
            </a:pPr>
            <a:r>
              <a:rPr lang="en-US" b="1" dirty="0">
                <a:solidFill>
                  <a:schemeClr val="bg1"/>
                </a:solidFill>
                <a:effectLst>
                  <a:outerShdw blurRad="38100" dist="38100" dir="2700000" algn="tl">
                    <a:srgbClr val="808080"/>
                  </a:outerShdw>
                </a:effectLst>
                <a:latin typeface="Arial" pitchFamily="34" charset="0"/>
              </a:rPr>
              <a:t>APIs</a:t>
            </a:r>
          </a:p>
        </p:txBody>
      </p:sp>
      <p:sp>
        <p:nvSpPr>
          <p:cNvPr id="1325114" name="Line 59"/>
          <p:cNvSpPr>
            <a:spLocks noChangeShapeType="1"/>
          </p:cNvSpPr>
          <p:nvPr/>
        </p:nvSpPr>
        <p:spPr bwMode="auto">
          <a:xfrm flipV="1">
            <a:off x="1600200" y="4419600"/>
            <a:ext cx="2619375" cy="1295400"/>
          </a:xfrm>
          <a:prstGeom prst="line">
            <a:avLst/>
          </a:prstGeom>
          <a:noFill/>
          <a:ln w="76200" cmpd="tri">
            <a:solidFill>
              <a:srgbClr val="009900"/>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159804" name="Rectangle 60"/>
          <p:cNvSpPr>
            <a:spLocks noChangeArrowheads="1"/>
          </p:cNvSpPr>
          <p:nvPr/>
        </p:nvSpPr>
        <p:spPr bwMode="auto">
          <a:xfrm>
            <a:off x="685800" y="5562600"/>
            <a:ext cx="1066800" cy="533400"/>
          </a:xfrm>
          <a:prstGeom prst="rect">
            <a:avLst/>
          </a:prstGeom>
          <a:noFill/>
          <a:ln w="9525">
            <a:noFill/>
            <a:miter lim="800000"/>
            <a:headEnd/>
            <a:tailEnd/>
          </a:ln>
          <a:effectLst/>
        </p:spPr>
        <p:txBody>
          <a:bodyPr wrap="none" anchor="ctr"/>
          <a:lstStyle/>
          <a:p>
            <a:pPr algn="ctr" defTabSz="914400" eaLnBrk="0" hangingPunct="0">
              <a:defRPr/>
            </a:pPr>
            <a:r>
              <a:rPr lang="en-US" b="1" dirty="0">
                <a:solidFill>
                  <a:schemeClr val="bg1"/>
                </a:solidFill>
                <a:effectLst>
                  <a:outerShdw blurRad="38100" dist="38100" dir="2700000" algn="tl">
                    <a:srgbClr val="808080"/>
                  </a:outerShdw>
                </a:effectLst>
                <a:latin typeface="Arial" pitchFamily="34" charset="0"/>
              </a:rPr>
              <a:t>IPv6</a:t>
            </a:r>
          </a:p>
        </p:txBody>
      </p:sp>
      <p:pic>
        <p:nvPicPr>
          <p:cNvPr id="68658" name="Picture 61"/>
          <p:cNvPicPr>
            <a:picLocks noChangeAspect="1" noChangeArrowheads="1"/>
          </p:cNvPicPr>
          <p:nvPr/>
        </p:nvPicPr>
        <p:blipFill>
          <a:blip r:embed="rId27"/>
          <a:srcRect/>
          <a:stretch>
            <a:fillRect/>
          </a:stretch>
        </p:blipFill>
        <p:spPr bwMode="auto">
          <a:xfrm>
            <a:off x="8229600" y="4572000"/>
            <a:ext cx="655638" cy="838200"/>
          </a:xfrm>
          <a:prstGeom prst="rect">
            <a:avLst/>
          </a:prstGeom>
          <a:noFill/>
          <a:ln w="9525">
            <a:noFill/>
            <a:miter lim="800000"/>
            <a:headEnd/>
            <a:tailEnd/>
          </a:ln>
        </p:spPr>
      </p:pic>
      <p:sp>
        <p:nvSpPr>
          <p:cNvPr id="1325117" name="Line 62"/>
          <p:cNvSpPr>
            <a:spLocks noChangeShapeType="1"/>
          </p:cNvSpPr>
          <p:nvPr/>
        </p:nvSpPr>
        <p:spPr bwMode="auto">
          <a:xfrm flipV="1">
            <a:off x="4953000" y="2362200"/>
            <a:ext cx="1447800" cy="1524000"/>
          </a:xfrm>
          <a:prstGeom prst="line">
            <a:avLst/>
          </a:prstGeom>
          <a:noFill/>
          <a:ln w="76200" cmpd="tri">
            <a:solidFill>
              <a:srgbClr val="FEAA02"/>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pic>
        <p:nvPicPr>
          <p:cNvPr id="68660" name="Picture 63" descr="ROC"/>
          <p:cNvPicPr>
            <a:picLocks noChangeAspect="1" noChangeArrowheads="1"/>
          </p:cNvPicPr>
          <p:nvPr/>
        </p:nvPicPr>
        <p:blipFill>
          <a:blip r:embed="rId28"/>
          <a:srcRect/>
          <a:stretch>
            <a:fillRect/>
          </a:stretch>
        </p:blipFill>
        <p:spPr bwMode="auto">
          <a:xfrm>
            <a:off x="6330950" y="1600200"/>
            <a:ext cx="1054100" cy="703263"/>
          </a:xfrm>
          <a:prstGeom prst="rect">
            <a:avLst/>
          </a:prstGeom>
          <a:noFill/>
          <a:ln w="9525">
            <a:noFill/>
            <a:miter lim="800000"/>
            <a:headEnd/>
            <a:tailEnd/>
          </a:ln>
        </p:spPr>
      </p:pic>
      <p:sp>
        <p:nvSpPr>
          <p:cNvPr id="159808" name="Text Box 64"/>
          <p:cNvSpPr txBox="1">
            <a:spLocks noChangeArrowheads="1"/>
          </p:cNvSpPr>
          <p:nvPr/>
        </p:nvSpPr>
        <p:spPr bwMode="auto">
          <a:xfrm>
            <a:off x="7385050" y="1524000"/>
            <a:ext cx="1477963" cy="915988"/>
          </a:xfrm>
          <a:prstGeom prst="rect">
            <a:avLst/>
          </a:prstGeom>
          <a:noFill/>
          <a:ln w="9525">
            <a:noFill/>
            <a:miter lim="800000"/>
            <a:headEnd/>
            <a:tailEnd/>
          </a:ln>
          <a:effectLst/>
        </p:spPr>
        <p:txBody>
          <a:bodyPr>
            <a:spAutoFit/>
          </a:bodyPr>
          <a:lstStyle/>
          <a:p>
            <a:pPr defTabSz="914400">
              <a:defRPr/>
            </a:pPr>
            <a:r>
              <a:rPr lang="en-US" sz="1800" b="1" i="1" dirty="0">
                <a:solidFill>
                  <a:schemeClr val="bg1"/>
                </a:solidFill>
                <a:effectLst>
                  <a:outerShdw blurRad="38100" dist="38100" dir="2700000" algn="tl">
                    <a:srgbClr val="808080"/>
                  </a:outerShdw>
                </a:effectLst>
                <a:latin typeface="Arial" pitchFamily="34" charset="0"/>
              </a:rPr>
              <a:t>Physics Control  Centers</a:t>
            </a:r>
          </a:p>
        </p:txBody>
      </p:sp>
      <p:sp>
        <p:nvSpPr>
          <p:cNvPr id="1325120" name="Line 16"/>
          <p:cNvSpPr>
            <a:spLocks noChangeShapeType="1"/>
          </p:cNvSpPr>
          <p:nvPr/>
        </p:nvSpPr>
        <p:spPr bwMode="auto">
          <a:xfrm flipH="1" flipV="1">
            <a:off x="4641850" y="4724400"/>
            <a:ext cx="82550" cy="685800"/>
          </a:xfrm>
          <a:prstGeom prst="line">
            <a:avLst/>
          </a:prstGeom>
          <a:noFill/>
          <a:ln w="44450">
            <a:solidFill>
              <a:srgbClr val="616670"/>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sp>
        <p:nvSpPr>
          <p:cNvPr id="2" name="Line 20"/>
          <p:cNvSpPr>
            <a:spLocks noChangeShapeType="1"/>
          </p:cNvSpPr>
          <p:nvPr/>
        </p:nvSpPr>
        <p:spPr bwMode="auto">
          <a:xfrm>
            <a:off x="2251075" y="3962400"/>
            <a:ext cx="1968500" cy="76200"/>
          </a:xfrm>
          <a:prstGeom prst="line">
            <a:avLst/>
          </a:prstGeom>
          <a:noFill/>
          <a:ln w="76200" cmpd="tri">
            <a:solidFill>
              <a:srgbClr val="FEAA02"/>
            </a:solidFill>
            <a:round/>
            <a:headEnd type="triangle" w="med" len="med"/>
            <a:tailEnd type="triangle" w="med" len="med"/>
          </a:ln>
        </p:spPr>
        <p:txBody>
          <a:bodyPr/>
          <a:lstStyle/>
          <a:p>
            <a:pPr defTabSz="914400">
              <a:defRPr/>
            </a:pPr>
            <a:endParaRPr lang="en-US" sz="4000" dirty="0">
              <a:effectLst>
                <a:outerShdw blurRad="38100" dist="38100" dir="2700000" algn="tl">
                  <a:srgbClr val="000000">
                    <a:alpha val="43137"/>
                  </a:srgbClr>
                </a:outerShdw>
              </a:effectLst>
              <a:latin typeface="Arial" pitchFamily="34" charset="0"/>
              <a:ea typeface="+mn-ea"/>
            </a:endParaRPr>
          </a:p>
        </p:txBody>
      </p:sp>
      <p:pic>
        <p:nvPicPr>
          <p:cNvPr id="68664" name="Picture 66"/>
          <p:cNvPicPr>
            <a:picLocks noChangeAspect="1" noChangeArrowheads="1"/>
          </p:cNvPicPr>
          <p:nvPr/>
        </p:nvPicPr>
        <p:blipFill>
          <a:blip r:embed="rId29"/>
          <a:srcRect/>
          <a:stretch>
            <a:fillRect/>
          </a:stretch>
        </p:blipFill>
        <p:spPr bwMode="auto">
          <a:xfrm>
            <a:off x="1195388" y="3886200"/>
            <a:ext cx="985837" cy="669925"/>
          </a:xfrm>
          <a:prstGeom prst="rect">
            <a:avLst/>
          </a:prstGeom>
          <a:noFill/>
          <a:ln w="9525">
            <a:noFill/>
            <a:miter lim="800000"/>
            <a:headEnd/>
            <a:tailEnd/>
          </a:ln>
        </p:spPr>
      </p:pic>
      <p:sp>
        <p:nvSpPr>
          <p:cNvPr id="3" name="Text Box 41"/>
          <p:cNvSpPr txBox="1">
            <a:spLocks noChangeArrowheads="1"/>
          </p:cNvSpPr>
          <p:nvPr/>
        </p:nvSpPr>
        <p:spPr bwMode="auto">
          <a:xfrm>
            <a:off x="2109788" y="4114800"/>
            <a:ext cx="1195387" cy="366713"/>
          </a:xfrm>
          <a:prstGeom prst="rect">
            <a:avLst/>
          </a:prstGeom>
          <a:noFill/>
          <a:ln w="9525">
            <a:noFill/>
            <a:miter lim="800000"/>
            <a:headEnd/>
            <a:tailEnd/>
          </a:ln>
        </p:spPr>
        <p:txBody>
          <a:bodyPr>
            <a:spAutoFit/>
          </a:bodyPr>
          <a:lstStyle/>
          <a:p>
            <a:pPr defTabSz="914400">
              <a:defRPr/>
            </a:pPr>
            <a:r>
              <a:rPr lang="en-US" sz="1800" b="1" i="1" dirty="0">
                <a:solidFill>
                  <a:schemeClr val="bg1"/>
                </a:solidFill>
                <a:effectLst>
                  <a:outerShdw blurRad="38100" dist="38100" dir="2700000" algn="tl">
                    <a:srgbClr val="808080"/>
                  </a:outerShdw>
                </a:effectLst>
              </a:rPr>
              <a:t>Full HD</a:t>
            </a:r>
          </a:p>
        </p:txBody>
      </p:sp>
      <p:sp>
        <p:nvSpPr>
          <p:cNvPr id="4" name="Text Box 41"/>
          <p:cNvSpPr txBox="1">
            <a:spLocks noChangeArrowheads="1"/>
          </p:cNvSpPr>
          <p:nvPr/>
        </p:nvSpPr>
        <p:spPr bwMode="auto">
          <a:xfrm>
            <a:off x="8012113" y="2590800"/>
            <a:ext cx="1131887" cy="366713"/>
          </a:xfrm>
          <a:prstGeom prst="rect">
            <a:avLst/>
          </a:prstGeom>
          <a:noFill/>
          <a:ln w="9525">
            <a:noFill/>
            <a:miter lim="800000"/>
            <a:headEnd/>
            <a:tailEnd/>
          </a:ln>
          <a:effectLst/>
        </p:spPr>
        <p:txBody>
          <a:bodyPr wrap="none">
            <a:spAutoFit/>
          </a:bodyPr>
          <a:lstStyle/>
          <a:p>
            <a:pPr defTabSz="914400">
              <a:defRPr/>
            </a:pPr>
            <a:r>
              <a:rPr lang="en-US" sz="1800" b="1" i="1" dirty="0">
                <a:solidFill>
                  <a:schemeClr val="bg1"/>
                </a:solidFill>
                <a:effectLst>
                  <a:outerShdw blurRad="38100" dist="38100" dir="2700000" algn="tl">
                    <a:srgbClr val="808080"/>
                  </a:outerShdw>
                </a:effectLst>
              </a:rPr>
              <a:t>Handheld</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repeatCount="indefinite" fill="hold" nodeType="afterEffect">
                                  <p:stCondLst>
                                    <p:cond delay="0"/>
                                  </p:stCondLst>
                                  <p:childTnLst>
                                    <p:animScale>
                                      <p:cBhvr>
                                        <p:cTn id="6" dur="2000" fill="hold"/>
                                        <p:tgtEl>
                                          <p:spTgt spid="5"/>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b="1" dirty="0" smtClean="0"/>
              <a:t>ViEVO features</a:t>
            </a:r>
          </a:p>
        </p:txBody>
      </p:sp>
      <p:sp>
        <p:nvSpPr>
          <p:cNvPr id="54275" name="Content Placeholder 2"/>
          <p:cNvSpPr txBox="1">
            <a:spLocks/>
          </p:cNvSpPr>
          <p:nvPr/>
        </p:nvSpPr>
        <p:spPr bwMode="auto">
          <a:xfrm>
            <a:off x="685800" y="1340768"/>
            <a:ext cx="7772400" cy="4876800"/>
          </a:xfrm>
          <a:prstGeom prst="rect">
            <a:avLst/>
          </a:prstGeom>
          <a:noFill/>
          <a:ln w="9525">
            <a:noFill/>
            <a:miter lim="800000"/>
            <a:headEnd/>
            <a:tailEnd/>
          </a:ln>
        </p:spPr>
        <p:txBody>
          <a:bodyPr/>
          <a:lstStyle/>
          <a:p>
            <a:pPr marL="342900" indent="-342900" defTabSz="914400" eaLnBrk="0" hangingPunct="0">
              <a:spcBef>
                <a:spcPct val="20000"/>
              </a:spcBef>
              <a:buClr>
                <a:srgbClr val="F3C262"/>
              </a:buClr>
              <a:buFontTx/>
              <a:buChar char="•"/>
            </a:pPr>
            <a:r>
              <a:rPr lang="en-US" sz="3200" dirty="0">
                <a:solidFill>
                  <a:srgbClr val="FFFFFF"/>
                </a:solidFill>
              </a:rPr>
              <a:t>All videos </a:t>
            </a:r>
            <a:r>
              <a:rPr lang="en-US" sz="3200" dirty="0">
                <a:solidFill>
                  <a:srgbClr val="C19A57"/>
                </a:solidFill>
              </a:rPr>
              <a:t>are shown in </a:t>
            </a:r>
            <a:r>
              <a:rPr lang="en-US" sz="3200" dirty="0">
                <a:solidFill>
                  <a:srgbClr val="FFFFFF"/>
                </a:solidFill>
              </a:rPr>
              <a:t>a single window</a:t>
            </a:r>
          </a:p>
          <a:p>
            <a:pPr marL="342900" indent="-342900" defTabSz="914400" eaLnBrk="0" hangingPunct="0">
              <a:spcBef>
                <a:spcPct val="20000"/>
              </a:spcBef>
              <a:buClr>
                <a:srgbClr val="F3C262"/>
              </a:buClr>
              <a:buFontTx/>
              <a:buChar char="•"/>
            </a:pPr>
            <a:r>
              <a:rPr lang="en-US" sz="3200" dirty="0">
                <a:solidFill>
                  <a:srgbClr val="F3C262"/>
                </a:solidFill>
              </a:rPr>
              <a:t>Use </a:t>
            </a:r>
            <a:r>
              <a:rPr lang="en-US" sz="3200" dirty="0">
                <a:solidFill>
                  <a:schemeClr val="bg1"/>
                </a:solidFill>
              </a:rPr>
              <a:t>GPU </a:t>
            </a:r>
            <a:r>
              <a:rPr lang="en-US" sz="3200" dirty="0">
                <a:solidFill>
                  <a:srgbClr val="C19A57"/>
                </a:solidFill>
              </a:rPr>
              <a:t>(</a:t>
            </a:r>
            <a:r>
              <a:rPr lang="en-US" sz="1600" dirty="0">
                <a:solidFill>
                  <a:srgbClr val="C19A57"/>
                </a:solidFill>
              </a:rPr>
              <a:t>Graphical Processor Unit</a:t>
            </a:r>
            <a:r>
              <a:rPr lang="en-US" sz="3200" dirty="0">
                <a:solidFill>
                  <a:srgbClr val="C19A57"/>
                </a:solidFill>
              </a:rPr>
              <a:t>) instead of CPU</a:t>
            </a:r>
          </a:p>
          <a:p>
            <a:pPr marL="342900" indent="-342900" defTabSz="914400" eaLnBrk="0" hangingPunct="0">
              <a:spcBef>
                <a:spcPct val="20000"/>
              </a:spcBef>
              <a:buClr>
                <a:srgbClr val="F3C262"/>
              </a:buClr>
              <a:buFontTx/>
              <a:buChar char="•"/>
            </a:pPr>
            <a:r>
              <a:rPr lang="en-US" sz="3200" dirty="0">
                <a:solidFill>
                  <a:srgbClr val="F3C262"/>
                </a:solidFill>
              </a:rPr>
              <a:t>Real time:</a:t>
            </a:r>
          </a:p>
          <a:p>
            <a:pPr marL="742950" lvl="1" indent="-285750" defTabSz="914400" eaLnBrk="0" hangingPunct="0">
              <a:spcBef>
                <a:spcPct val="20000"/>
              </a:spcBef>
              <a:buFontTx/>
              <a:buChar char="–"/>
            </a:pPr>
            <a:r>
              <a:rPr lang="en-US" sz="2800" dirty="0">
                <a:solidFill>
                  <a:schemeClr val="bg2"/>
                </a:solidFill>
              </a:rPr>
              <a:t>Transparency</a:t>
            </a:r>
          </a:p>
          <a:p>
            <a:pPr marL="742950" lvl="1" indent="-285750" defTabSz="914400" eaLnBrk="0" hangingPunct="0">
              <a:spcBef>
                <a:spcPct val="20000"/>
              </a:spcBef>
              <a:buFontTx/>
              <a:buChar char="–"/>
            </a:pPr>
            <a:r>
              <a:rPr lang="en-US" sz="2800" dirty="0">
                <a:solidFill>
                  <a:schemeClr val="bg2"/>
                </a:solidFill>
              </a:rPr>
              <a:t>Text over video</a:t>
            </a:r>
          </a:p>
          <a:p>
            <a:pPr marL="742950" lvl="1" indent="-285750" defTabSz="914400" eaLnBrk="0" hangingPunct="0">
              <a:spcBef>
                <a:spcPct val="20000"/>
              </a:spcBef>
              <a:buFontTx/>
              <a:buChar char="–"/>
            </a:pPr>
            <a:r>
              <a:rPr lang="en-US" sz="2800" dirty="0">
                <a:solidFill>
                  <a:schemeClr val="bg2"/>
                </a:solidFill>
              </a:rPr>
              <a:t>2D and 3D special effects (shadows, etc…)</a:t>
            </a:r>
          </a:p>
          <a:p>
            <a:pPr marL="742950" lvl="1" indent="-285750" defTabSz="914400" eaLnBrk="0" hangingPunct="0">
              <a:spcBef>
                <a:spcPct val="20000"/>
              </a:spcBef>
              <a:buFontTx/>
              <a:buChar char="–"/>
            </a:pPr>
            <a:r>
              <a:rPr lang="en-US" sz="2800" dirty="0">
                <a:solidFill>
                  <a:schemeClr val="bg2"/>
                </a:solidFill>
              </a:rPr>
              <a:t>Title of the meeting</a:t>
            </a:r>
          </a:p>
          <a:p>
            <a:pPr marL="342900" indent="-342900" defTabSz="914400" eaLnBrk="0" hangingPunct="0">
              <a:spcBef>
                <a:spcPct val="20000"/>
              </a:spcBef>
              <a:buClr>
                <a:srgbClr val="F3C262"/>
              </a:buClr>
              <a:buFontTx/>
              <a:buChar char="•"/>
            </a:pPr>
            <a:r>
              <a:rPr lang="en-US" sz="3200" dirty="0">
                <a:solidFill>
                  <a:srgbClr val="FFFFFF"/>
                </a:solidFill>
              </a:rPr>
              <a:t>All resolutions </a:t>
            </a:r>
            <a:r>
              <a:rPr lang="en-US" sz="3200" dirty="0">
                <a:solidFill>
                  <a:srgbClr val="C19A57"/>
                </a:solidFill>
              </a:rPr>
              <a:t>from </a:t>
            </a:r>
            <a:r>
              <a:rPr lang="en-US" sz="3200" dirty="0">
                <a:solidFill>
                  <a:srgbClr val="F3C262"/>
                </a:solidFill>
              </a:rPr>
              <a:t>QCIF </a:t>
            </a:r>
            <a:r>
              <a:rPr lang="en-US" sz="3200" dirty="0">
                <a:solidFill>
                  <a:srgbClr val="C19A57"/>
                </a:solidFill>
              </a:rPr>
              <a:t>to </a:t>
            </a:r>
            <a:r>
              <a:rPr lang="en-US" sz="3200" dirty="0">
                <a:solidFill>
                  <a:srgbClr val="F3C262"/>
                </a:solidFill>
              </a:rPr>
              <a:t>HD 1080p</a:t>
            </a:r>
          </a:p>
          <a:p>
            <a:pPr marL="342900" indent="-342900" defTabSz="914400" eaLnBrk="0" hangingPunct="0">
              <a:spcBef>
                <a:spcPct val="20000"/>
              </a:spcBef>
              <a:buClr>
                <a:srgbClr val="F3C262"/>
              </a:buClr>
              <a:buFontTx/>
              <a:buChar char="•"/>
            </a:pPr>
            <a:r>
              <a:rPr lang="en-US" sz="3200" dirty="0">
                <a:solidFill>
                  <a:srgbClr val="F3C262"/>
                </a:solidFill>
              </a:rPr>
              <a:t>Codec: H.261, H.263 and H.264</a:t>
            </a:r>
          </a:p>
          <a:p>
            <a:pPr marL="342900" indent="-342900" defTabSz="914400" eaLnBrk="0" hangingPunct="0">
              <a:spcBef>
                <a:spcPct val="20000"/>
              </a:spcBef>
              <a:buClr>
                <a:srgbClr val="F3C262"/>
              </a:buClr>
              <a:buFontTx/>
              <a:buChar char="•"/>
            </a:pPr>
            <a:endParaRPr lang="fr-FR" sz="3200" dirty="0">
              <a:solidFill>
                <a:srgbClr val="F3C262"/>
              </a:solidFill>
            </a:endParaRPr>
          </a:p>
        </p:txBody>
      </p:sp>
      <p:pic>
        <p:nvPicPr>
          <p:cNvPr id="54276" name="Picture 5"/>
          <p:cNvPicPr>
            <a:picLocks noChangeAspect="1"/>
          </p:cNvPicPr>
          <p:nvPr/>
        </p:nvPicPr>
        <p:blipFill>
          <a:blip r:embed="rId2"/>
          <a:srcRect/>
          <a:stretch>
            <a:fillRect/>
          </a:stretch>
        </p:blipFill>
        <p:spPr bwMode="auto">
          <a:xfrm>
            <a:off x="4572000" y="2719388"/>
            <a:ext cx="3886200" cy="1547812"/>
          </a:xfrm>
          <a:prstGeom prst="rect">
            <a:avLst/>
          </a:prstGeom>
          <a:noFill/>
          <a:ln w="9525">
            <a:noFill/>
            <a:miter lim="800000"/>
            <a:headEnd/>
            <a:tailEnd/>
          </a:ln>
        </p:spPr>
      </p:pic>
      <p:pic>
        <p:nvPicPr>
          <p:cNvPr id="7" name="Picture 6" descr="ViEVO_icon.png"/>
          <p:cNvPicPr>
            <a:picLocks noChangeAspect="1"/>
          </p:cNvPicPr>
          <p:nvPr/>
        </p:nvPicPr>
        <p:blipFill>
          <a:blip r:embed="rId3"/>
          <a:srcRect/>
          <a:stretch>
            <a:fillRect/>
          </a:stretch>
        </p:blipFill>
        <p:spPr bwMode="auto">
          <a:xfrm>
            <a:off x="1828800" y="228600"/>
            <a:ext cx="685800" cy="685800"/>
          </a:xfrm>
          <a:prstGeom prst="rect">
            <a:avLst/>
          </a:prstGeom>
          <a:noFill/>
          <a:ln w="9525">
            <a:noFill/>
            <a:miter lim="800000"/>
            <a:headEnd/>
            <a:tailEnd/>
          </a:ln>
          <a:effectLst>
            <a:outerShdw dist="38100" dir="2700000" algn="br" rotWithShape="0">
              <a:srgbClr val="808080">
                <a:alpha val="42999"/>
              </a:srgbClr>
            </a:outerShdw>
          </a:effectLst>
        </p:spPr>
      </p:pic>
    </p:spTree>
  </p:cSld>
  <p:clrMapOvr>
    <a:masterClrMapping/>
  </p:clrMapOvr>
  <p:transition advTm="13968"/>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000" dirty="0" smtClean="0"/>
              <a:t>Web Conferencing/Phone</a:t>
            </a:r>
            <a:r>
              <a:rPr lang="en-US" dirty="0" smtClean="0"/>
              <a:t> service</a:t>
            </a:r>
            <a:endParaRPr lang="en-US" dirty="0"/>
          </a:p>
        </p:txBody>
      </p:sp>
      <p:sp>
        <p:nvSpPr>
          <p:cNvPr id="5" name="TextBox 4"/>
          <p:cNvSpPr txBox="1"/>
          <p:nvPr/>
        </p:nvSpPr>
        <p:spPr>
          <a:xfrm>
            <a:off x="755576" y="1340768"/>
            <a:ext cx="8007424" cy="6370975"/>
          </a:xfrm>
          <a:prstGeom prst="rect">
            <a:avLst/>
          </a:prstGeom>
          <a:noFill/>
        </p:spPr>
        <p:txBody>
          <a:bodyPr wrap="square" rtlCol="0">
            <a:spAutoFit/>
          </a:bodyPr>
          <a:lstStyle/>
          <a:p>
            <a:r>
              <a:rPr lang="en-US" dirty="0" smtClean="0">
                <a:solidFill>
                  <a:schemeClr val="bg1">
                    <a:lumMod val="95000"/>
                  </a:schemeClr>
                </a:solidFill>
              </a:rPr>
              <a:t>Subscribe to </a:t>
            </a:r>
            <a:r>
              <a:rPr lang="en-US" dirty="0" smtClean="0">
                <a:solidFill>
                  <a:srgbClr val="F3C262"/>
                </a:solidFill>
              </a:rPr>
              <a:t>hosted web or phone conference service </a:t>
            </a:r>
            <a:r>
              <a:rPr lang="en-US" dirty="0" smtClean="0">
                <a:solidFill>
                  <a:schemeClr val="bg1">
                    <a:lumMod val="95000"/>
                  </a:schemeClr>
                </a:solidFill>
              </a:rPr>
              <a:t>such as WebEx, Adobe Connect, GoToMeeting, etc… </a:t>
            </a:r>
          </a:p>
          <a:p>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While it could be appropriate </a:t>
            </a:r>
            <a:r>
              <a:rPr lang="en-US" dirty="0" smtClean="0">
                <a:solidFill>
                  <a:srgbClr val="F3C262"/>
                </a:solidFill>
              </a:rPr>
              <a:t>for small groups</a:t>
            </a:r>
            <a:r>
              <a:rPr lang="en-US" dirty="0" smtClean="0">
                <a:solidFill>
                  <a:schemeClr val="bg1">
                    <a:lumMod val="95000"/>
                  </a:schemeClr>
                </a:solidFill>
              </a:rPr>
              <a:t>, it </a:t>
            </a:r>
            <a:r>
              <a:rPr lang="en-US" dirty="0" smtClean="0">
                <a:solidFill>
                  <a:srgbClr val="F3C262"/>
                </a:solidFill>
              </a:rPr>
              <a:t>will not fulfill </a:t>
            </a:r>
            <a:r>
              <a:rPr lang="en-US" dirty="0" smtClean="0">
                <a:solidFill>
                  <a:schemeClr val="bg1">
                    <a:lumMod val="95000"/>
                  </a:schemeClr>
                </a:solidFill>
              </a:rPr>
              <a:t>the requirements for </a:t>
            </a:r>
            <a:r>
              <a:rPr lang="en-US" dirty="0" smtClean="0">
                <a:solidFill>
                  <a:srgbClr val="F3C262"/>
                </a:solidFill>
              </a:rPr>
              <a:t>large scale international scientific experiments</a:t>
            </a:r>
            <a:r>
              <a:rPr lang="en-US" dirty="0" smtClean="0">
                <a:solidFill>
                  <a:schemeClr val="bg1">
                    <a:lumMod val="95000"/>
                  </a:schemeClr>
                </a:solidFill>
              </a:rPr>
              <a:t>. </a:t>
            </a:r>
          </a:p>
          <a:p>
            <a:pPr marL="914400" lvl="1" indent="-457200">
              <a:buFont typeface="Wingdings" pitchFamily="2" charset="2"/>
              <a:buChar char="ü"/>
            </a:pPr>
            <a:r>
              <a:rPr lang="en-US" dirty="0" smtClean="0">
                <a:solidFill>
                  <a:schemeClr val="bg1">
                    <a:lumMod val="95000"/>
                  </a:schemeClr>
                </a:solidFill>
              </a:rPr>
              <a:t>Lack of scalability, interoperability, etc.. </a:t>
            </a:r>
          </a:p>
          <a:p>
            <a:pPr>
              <a:buFont typeface="Arial" pitchFamily="34" charset="0"/>
              <a:buChar char="•"/>
            </a:pPr>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In addition to </a:t>
            </a:r>
            <a:r>
              <a:rPr lang="en-US" dirty="0" smtClean="0">
                <a:solidFill>
                  <a:srgbClr val="F3C262"/>
                </a:solidFill>
              </a:rPr>
              <a:t>limited functionality </a:t>
            </a:r>
            <a:r>
              <a:rPr lang="en-US" dirty="0" smtClean="0">
                <a:solidFill>
                  <a:schemeClr val="bg1">
                    <a:lumMod val="95000"/>
                  </a:schemeClr>
                </a:solidFill>
              </a:rPr>
              <a:t>and </a:t>
            </a:r>
            <a:r>
              <a:rPr lang="en-US" dirty="0" smtClean="0">
                <a:solidFill>
                  <a:srgbClr val="F3C262"/>
                </a:solidFill>
              </a:rPr>
              <a:t>incompatibility with standards</a:t>
            </a:r>
            <a:r>
              <a:rPr lang="en-US" dirty="0" smtClean="0">
                <a:solidFill>
                  <a:schemeClr val="bg1">
                    <a:lumMod val="95000"/>
                  </a:schemeClr>
                </a:solidFill>
              </a:rPr>
              <a:t>, the cost would </a:t>
            </a:r>
            <a:r>
              <a:rPr lang="en-US" dirty="0" smtClean="0">
                <a:solidFill>
                  <a:srgbClr val="F3C262"/>
                </a:solidFill>
              </a:rPr>
              <a:t>be very high </a:t>
            </a:r>
          </a:p>
          <a:p>
            <a:r>
              <a:rPr lang="en-US" dirty="0" smtClean="0">
                <a:solidFill>
                  <a:schemeClr val="bg1">
                    <a:lumMod val="95000"/>
                  </a:schemeClr>
                </a:solidFill>
              </a:rPr>
              <a:t>(~ $500/person/year)</a:t>
            </a:r>
          </a:p>
          <a:p>
            <a:endParaRPr lang="en-US" dirty="0" smtClean="0">
              <a:solidFill>
                <a:schemeClr val="bg1">
                  <a:lumMod val="95000"/>
                </a:schemeClr>
              </a:solidFill>
            </a:endParaRPr>
          </a:p>
          <a:p>
            <a:endParaRPr lang="en-US" dirty="0" smtClean="0">
              <a:solidFill>
                <a:schemeClr val="bg1">
                  <a:lumMod val="95000"/>
                </a:schemeClr>
              </a:solidFill>
            </a:endParaRPr>
          </a:p>
          <a:p>
            <a:endParaRPr lang="en-US" dirty="0" smtClean="0">
              <a:solidFill>
                <a:schemeClr val="bg1">
                  <a:lumMod val="95000"/>
                </a:schemeClr>
              </a:solidFill>
            </a:endParaRPr>
          </a:p>
          <a:p>
            <a:endParaRPr lang="en-US" dirty="0" smtClean="0">
              <a:solidFill>
                <a:schemeClr val="bg1">
                  <a:lumMod val="95000"/>
                </a:schemeClr>
              </a:solidFill>
            </a:endParaRPr>
          </a:p>
          <a:p>
            <a:endParaRPr lang="en-US" dirty="0" smtClean="0">
              <a:solidFill>
                <a:schemeClr val="bg1">
                  <a:lumMod val="95000"/>
                </a:schemeClr>
              </a:solidFill>
            </a:endParaRPr>
          </a:p>
          <a:p>
            <a:endParaRPr lang="en-US"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379269" y="1102341"/>
            <a:ext cx="8785072" cy="1200329"/>
          </a:xfrm>
          <a:prstGeom prst="rect">
            <a:avLst/>
          </a:prstGeom>
          <a:noFill/>
        </p:spPr>
        <p:txBody>
          <a:bodyPr wrap="square" rtlCol="0">
            <a:spAutoFit/>
          </a:bodyPr>
          <a:lstStyle/>
          <a:p>
            <a:r>
              <a:rPr lang="en-US" dirty="0" smtClean="0">
                <a:solidFill>
                  <a:schemeClr val="bg1">
                    <a:lumMod val="95000"/>
                  </a:schemeClr>
                </a:solidFill>
              </a:rPr>
              <a:t>While a collaborative session is </a:t>
            </a:r>
            <a:r>
              <a:rPr lang="en-US" dirty="0" smtClean="0">
                <a:solidFill>
                  <a:srgbClr val="F3C262"/>
                </a:solidFill>
              </a:rPr>
              <a:t>sharing with others</a:t>
            </a:r>
            <a:r>
              <a:rPr lang="en-US" dirty="0" smtClean="0">
                <a:solidFill>
                  <a:schemeClr val="bg1">
                    <a:lumMod val="95000"/>
                  </a:schemeClr>
                </a:solidFill>
              </a:rPr>
              <a:t>, the </a:t>
            </a:r>
            <a:r>
              <a:rPr lang="en-US" dirty="0" smtClean="0">
                <a:solidFill>
                  <a:srgbClr val="F3C262"/>
                </a:solidFill>
              </a:rPr>
              <a:t>user is always alone</a:t>
            </a:r>
            <a:r>
              <a:rPr lang="en-US" dirty="0" smtClean="0">
                <a:solidFill>
                  <a:schemeClr val="bg1">
                    <a:lumMod val="95000"/>
                  </a:schemeClr>
                </a:solidFill>
              </a:rPr>
              <a:t> during a session and especially during issues. </a:t>
            </a:r>
          </a:p>
          <a:p>
            <a:r>
              <a:rPr lang="en-US" dirty="0" smtClean="0">
                <a:solidFill>
                  <a:schemeClr val="bg1">
                    <a:lumMod val="95000"/>
                  </a:schemeClr>
                </a:solidFill>
              </a:rPr>
              <a:t>…. It becomes </a:t>
            </a:r>
            <a:r>
              <a:rPr lang="en-US" dirty="0" smtClean="0">
                <a:solidFill>
                  <a:srgbClr val="F3C262"/>
                </a:solidFill>
              </a:rPr>
              <a:t>very emotional </a:t>
            </a:r>
            <a:r>
              <a:rPr lang="en-US" dirty="0" smtClean="0">
                <a:solidFill>
                  <a:schemeClr val="bg1">
                    <a:lumMod val="95000"/>
                  </a:schemeClr>
                </a:solidFill>
              </a:rPr>
              <a:t>…  !</a:t>
            </a:r>
          </a:p>
        </p:txBody>
      </p:sp>
      <p:pic>
        <p:nvPicPr>
          <p:cNvPr id="11" name="Picture 10" descr="anger.2.jpg"/>
          <p:cNvPicPr>
            <a:picLocks noChangeAspect="1"/>
          </p:cNvPicPr>
          <p:nvPr/>
        </p:nvPicPr>
        <p:blipFill>
          <a:blip r:embed="rId2"/>
          <a:stretch>
            <a:fillRect/>
          </a:stretch>
        </p:blipFill>
        <p:spPr>
          <a:xfrm>
            <a:off x="507280" y="2708920"/>
            <a:ext cx="2624560" cy="1968420"/>
          </a:xfrm>
          <a:prstGeom prst="rect">
            <a:avLst/>
          </a:prstGeom>
        </p:spPr>
      </p:pic>
      <p:pic>
        <p:nvPicPr>
          <p:cNvPr id="12" name="Picture 11" descr="angry_people_at_work3.jpg"/>
          <p:cNvPicPr>
            <a:picLocks noChangeAspect="1"/>
          </p:cNvPicPr>
          <p:nvPr/>
        </p:nvPicPr>
        <p:blipFill>
          <a:blip r:embed="rId3"/>
          <a:stretch>
            <a:fillRect/>
          </a:stretch>
        </p:blipFill>
        <p:spPr>
          <a:xfrm>
            <a:off x="2843808" y="2490322"/>
            <a:ext cx="2940223" cy="2187018"/>
          </a:xfrm>
          <a:prstGeom prst="rect">
            <a:avLst/>
          </a:prstGeom>
        </p:spPr>
      </p:pic>
      <p:pic>
        <p:nvPicPr>
          <p:cNvPr id="13" name="Picture 12" descr="crying.jpg"/>
          <p:cNvPicPr>
            <a:picLocks noChangeAspect="1"/>
          </p:cNvPicPr>
          <p:nvPr/>
        </p:nvPicPr>
        <p:blipFill>
          <a:blip r:embed="rId4"/>
          <a:stretch>
            <a:fillRect/>
          </a:stretch>
        </p:blipFill>
        <p:spPr>
          <a:xfrm>
            <a:off x="5616544" y="2924944"/>
            <a:ext cx="2794992" cy="2096244"/>
          </a:xfrm>
          <a:prstGeom prst="rect">
            <a:avLst/>
          </a:prstGeom>
        </p:spPr>
      </p:pic>
      <p:sp>
        <p:nvSpPr>
          <p:cNvPr id="14" name="TextBox 13"/>
          <p:cNvSpPr txBox="1"/>
          <p:nvPr/>
        </p:nvSpPr>
        <p:spPr>
          <a:xfrm>
            <a:off x="399610" y="5129609"/>
            <a:ext cx="8764731" cy="461665"/>
          </a:xfrm>
          <a:prstGeom prst="rect">
            <a:avLst/>
          </a:prstGeom>
          <a:noFill/>
        </p:spPr>
        <p:txBody>
          <a:bodyPr wrap="square" rtlCol="0">
            <a:spAutoFit/>
          </a:bodyPr>
          <a:lstStyle/>
          <a:p>
            <a:r>
              <a:rPr lang="en-US" dirty="0" smtClean="0">
                <a:solidFill>
                  <a:schemeClr val="bg1">
                    <a:lumMod val="95000"/>
                  </a:schemeClr>
                </a:solidFill>
              </a:rPr>
              <a:t>… And we tend to </a:t>
            </a:r>
            <a:r>
              <a:rPr lang="en-US" dirty="0" smtClean="0">
                <a:solidFill>
                  <a:srgbClr val="F3C262"/>
                </a:solidFill>
              </a:rPr>
              <a:t>lose rationality </a:t>
            </a:r>
            <a:r>
              <a:rPr lang="en-US" dirty="0" smtClean="0">
                <a:solidFill>
                  <a:schemeClr val="bg1">
                    <a:lumMod val="95000"/>
                  </a:schemeClr>
                </a:solidFill>
              </a:rPr>
              <a:t>when handling the situation </a:t>
            </a:r>
            <a:endParaRPr lang="en-US" dirty="0">
              <a:solidFill>
                <a:schemeClr val="bg1">
                  <a:lumMod val="95000"/>
                </a:schemeClr>
              </a:solidFill>
            </a:endParaRPr>
          </a:p>
        </p:txBody>
      </p:sp>
      <p:sp>
        <p:nvSpPr>
          <p:cNvPr id="9" name="TextBox 8"/>
          <p:cNvSpPr txBox="1"/>
          <p:nvPr/>
        </p:nvSpPr>
        <p:spPr>
          <a:xfrm>
            <a:off x="360434" y="5733256"/>
            <a:ext cx="8051102" cy="830997"/>
          </a:xfrm>
          <a:prstGeom prst="rect">
            <a:avLst/>
          </a:prstGeom>
          <a:noFill/>
        </p:spPr>
        <p:txBody>
          <a:bodyPr wrap="square" rtlCol="0">
            <a:spAutoFit/>
          </a:bodyPr>
          <a:lstStyle/>
          <a:p>
            <a:r>
              <a:rPr lang="en-US" b="1" dirty="0" smtClean="0">
                <a:solidFill>
                  <a:srgbClr val="F3C262"/>
                </a:solidFill>
              </a:rPr>
              <a:t>His/her failure </a:t>
            </a:r>
            <a:r>
              <a:rPr lang="en-US" b="1" dirty="0" smtClean="0">
                <a:solidFill>
                  <a:schemeClr val="bg1">
                    <a:lumMod val="95000"/>
                  </a:schemeClr>
                </a:solidFill>
              </a:rPr>
              <a:t>should be </a:t>
            </a:r>
            <a:r>
              <a:rPr lang="en-US" b="1" dirty="0" smtClean="0">
                <a:solidFill>
                  <a:srgbClr val="F3C262"/>
                </a:solidFill>
              </a:rPr>
              <a:t>everyone failure </a:t>
            </a:r>
            <a:r>
              <a:rPr lang="en-US" b="1" dirty="0" smtClean="0">
                <a:solidFill>
                  <a:schemeClr val="bg1">
                    <a:lumMod val="95000"/>
                  </a:schemeClr>
                </a:solidFill>
              </a:rPr>
              <a:t>or….. </a:t>
            </a:r>
          </a:p>
          <a:p>
            <a:r>
              <a:rPr lang="en-US" b="1" dirty="0" smtClean="0">
                <a:solidFill>
                  <a:schemeClr val="bg1">
                    <a:lumMod val="95000"/>
                  </a:schemeClr>
                </a:solidFill>
              </a:rPr>
              <a:t>               </a:t>
            </a:r>
            <a:r>
              <a:rPr lang="en-US" b="1" dirty="0" smtClean="0">
                <a:solidFill>
                  <a:srgbClr val="F3C262"/>
                </a:solidFill>
              </a:rPr>
              <a:t>His/her success </a:t>
            </a:r>
            <a:r>
              <a:rPr lang="en-US" b="1" dirty="0" smtClean="0">
                <a:solidFill>
                  <a:schemeClr val="bg1">
                    <a:lumMod val="95000"/>
                  </a:schemeClr>
                </a:solidFill>
              </a:rPr>
              <a:t>should be </a:t>
            </a:r>
            <a:r>
              <a:rPr lang="en-US" b="1" dirty="0" smtClean="0">
                <a:solidFill>
                  <a:srgbClr val="F3C262"/>
                </a:solidFill>
              </a:rPr>
              <a:t>everyone success</a:t>
            </a:r>
            <a:endParaRPr lang="en-US" b="1" dirty="0">
              <a:solidFill>
                <a:srgbClr val="F3C262"/>
              </a:solidFill>
            </a:endParaRPr>
          </a:p>
        </p:txBody>
      </p:sp>
      <p:sp>
        <p:nvSpPr>
          <p:cNvPr id="15" name="Title 4"/>
          <p:cNvSpPr txBox="1">
            <a:spLocks/>
          </p:cNvSpPr>
          <p:nvPr/>
        </p:nvSpPr>
        <p:spPr bwMode="auto">
          <a:xfrm>
            <a:off x="859882" y="8455"/>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defTabSz="914400" eaLnBrk="0" hangingPunct="0"/>
            <a:r>
              <a:rPr lang="en-US" sz="4400" dirty="0" smtClean="0">
                <a:solidFill>
                  <a:schemeClr val="bg1">
                    <a:lumMod val="95000"/>
                  </a:schemeClr>
                </a:solidFill>
              </a:rPr>
              <a:t>Challenges in VC</a:t>
            </a:r>
            <a:endParaRPr kumimoji="0" lang="en-GB" sz="4400" b="0" i="0" u="none" strike="noStrike" kern="0" cap="none" spc="0" normalizeH="0" baseline="0" noProof="0" dirty="0" smtClean="0">
              <a:ln>
                <a:noFill/>
              </a:ln>
              <a:solidFill>
                <a:schemeClr val="bg1"/>
              </a:solidFill>
              <a:effectLst/>
              <a:uLnTx/>
              <a:uFillTx/>
              <a:latin typeface="+mj-lt"/>
              <a:ea typeface="+mj-ea"/>
              <a:cs typeface="+mj-cs"/>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p:txBody>
          <a:bodyPr/>
          <a:lstStyle/>
          <a:p>
            <a:r>
              <a:rPr lang="en-US" sz="4800" b="1" i="1" dirty="0" smtClean="0"/>
              <a:t>EVO Objectives</a:t>
            </a:r>
            <a:r>
              <a:rPr lang="en-US" sz="4800" dirty="0" smtClean="0"/>
              <a:t> </a:t>
            </a:r>
          </a:p>
        </p:txBody>
      </p:sp>
      <p:sp>
        <p:nvSpPr>
          <p:cNvPr id="61443" name="Rectangle 3"/>
          <p:cNvSpPr>
            <a:spLocks noGrp="1" noChangeArrowheads="1"/>
          </p:cNvSpPr>
          <p:nvPr>
            <p:ph type="body" idx="4294967295"/>
          </p:nvPr>
        </p:nvSpPr>
        <p:spPr>
          <a:xfrm>
            <a:off x="408112" y="692696"/>
            <a:ext cx="8354888" cy="5816352"/>
          </a:xfrm>
        </p:spPr>
        <p:txBody>
          <a:bodyPr/>
          <a:lstStyle/>
          <a:p>
            <a:pPr algn="ctr">
              <a:buFontTx/>
              <a:buNone/>
              <a:defRPr/>
            </a:pPr>
            <a:endParaRPr lang="en-US" sz="2000" b="1" dirty="0" smtClean="0">
              <a:solidFill>
                <a:srgbClr val="B9382C"/>
              </a:solidFill>
            </a:endParaRPr>
          </a:p>
          <a:p>
            <a:pPr>
              <a:spcBef>
                <a:spcPct val="30000"/>
              </a:spcBef>
              <a:defRPr/>
            </a:pPr>
            <a:r>
              <a:rPr lang="en-US" sz="2500" dirty="0" smtClean="0">
                <a:solidFill>
                  <a:schemeClr val="bg1"/>
                </a:solidFill>
              </a:rPr>
              <a:t>Provide a global-scale, robust, real-time, collaboration service</a:t>
            </a:r>
            <a:r>
              <a:rPr lang="en-US" sz="2500" dirty="0" smtClean="0"/>
              <a:t> to the LHC experiments and other major research and education programs</a:t>
            </a:r>
          </a:p>
          <a:p>
            <a:pPr>
              <a:spcBef>
                <a:spcPct val="30000"/>
              </a:spcBef>
              <a:defRPr/>
            </a:pPr>
            <a:r>
              <a:rPr lang="en-US" sz="2500" dirty="0" smtClean="0">
                <a:solidFill>
                  <a:schemeClr val="bg1"/>
                </a:solidFill>
              </a:rPr>
              <a:t>Support and foster much more effective collaboration, across the full range of working environments </a:t>
            </a:r>
            <a:br>
              <a:rPr lang="en-US" sz="2500" dirty="0" smtClean="0">
                <a:solidFill>
                  <a:schemeClr val="bg1"/>
                </a:solidFill>
              </a:rPr>
            </a:br>
            <a:r>
              <a:rPr lang="en-US" sz="2500" i="1" dirty="0" smtClean="0"/>
              <a:t>from laptop to conference room to control room and auditorium</a:t>
            </a:r>
          </a:p>
          <a:p>
            <a:pPr>
              <a:spcBef>
                <a:spcPct val="30000"/>
              </a:spcBef>
              <a:defRPr/>
            </a:pPr>
            <a:r>
              <a:rPr lang="en-US" sz="2500" dirty="0" smtClean="0">
                <a:solidFill>
                  <a:schemeClr val="bg1"/>
                </a:solidFill>
              </a:rPr>
              <a:t>Build and operate a system that can support the entire research and education community</a:t>
            </a:r>
            <a:r>
              <a:rPr lang="en-US" sz="2500" dirty="0" smtClean="0"/>
              <a:t>, </a:t>
            </a:r>
            <a:r>
              <a:rPr lang="en-US" sz="2500" i="1" dirty="0" smtClean="0"/>
              <a:t>on a global scale</a:t>
            </a:r>
            <a:r>
              <a:rPr lang="en-US" sz="2500" dirty="0" smtClean="0"/>
              <a:t> </a:t>
            </a:r>
          </a:p>
          <a:p>
            <a:pPr>
              <a:spcBef>
                <a:spcPct val="30000"/>
              </a:spcBef>
              <a:defRPr/>
            </a:pPr>
            <a:r>
              <a:rPr lang="en-US" sz="2500" dirty="0" smtClean="0"/>
              <a:t>Design, build and evolve a system that can do all this, </a:t>
            </a:r>
            <a:r>
              <a:rPr lang="en-US" sz="2500" dirty="0" smtClean="0">
                <a:solidFill>
                  <a:schemeClr val="bg1"/>
                </a:solidFill>
              </a:rPr>
              <a:t>Operated by a</a:t>
            </a:r>
            <a:r>
              <a:rPr lang="en-US" sz="2500" dirty="0" smtClean="0">
                <a:solidFill>
                  <a:srgbClr val="000066"/>
                </a:solidFill>
                <a:effectLst>
                  <a:outerShdw blurRad="38100" dist="38100" dir="2700000" algn="tl">
                    <a:srgbClr val="FFFFFF"/>
                  </a:outerShdw>
                </a:effectLst>
              </a:rPr>
              <a:t> </a:t>
            </a:r>
            <a:r>
              <a:rPr lang="en-US" sz="2500" i="1" dirty="0" smtClean="0">
                <a:solidFill>
                  <a:schemeClr val="bg1"/>
                </a:solidFill>
                <a:effectLst>
                  <a:outerShdw blurRad="38100" dist="38100" dir="2700000" algn="tl">
                    <a:srgbClr val="808080"/>
                  </a:outerShdw>
                </a:effectLst>
              </a:rPr>
              <a:t>Small team, with the required high level of functionality, and Low Cost</a:t>
            </a:r>
            <a:r>
              <a:rPr lang="en-US" sz="2500" i="1" dirty="0" smtClean="0">
                <a:solidFill>
                  <a:srgbClr val="000066"/>
                </a:solidFill>
                <a:effectLst>
                  <a:outerShdw blurRad="38100" dist="38100" dir="2700000" algn="tl">
                    <a:srgbClr val="FFFFFF"/>
                  </a:outerShdw>
                </a:effectLst>
              </a:rPr>
              <a:t> </a:t>
            </a:r>
            <a:endParaRPr lang="en-US" sz="2500" dirty="0" smtClean="0"/>
          </a:p>
        </p:txBody>
      </p:sp>
    </p:spTree>
  </p:cSld>
  <p:clrMapOvr>
    <a:masterClrMapping/>
  </p:clrMapOvr>
  <p:transition spd="med">
    <p:newsflash/>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90600" y="0"/>
            <a:ext cx="8153400" cy="1066800"/>
          </a:xfrm>
        </p:spPr>
        <p:txBody>
          <a:bodyPr/>
          <a:lstStyle/>
          <a:p>
            <a:pPr eaLnBrk="1" hangingPunct="1"/>
            <a:r>
              <a:rPr lang="en-US" b="1" dirty="0" smtClean="0"/>
              <a:t>     Some EVO functionalities </a:t>
            </a:r>
          </a:p>
        </p:txBody>
      </p:sp>
      <p:sp>
        <p:nvSpPr>
          <p:cNvPr id="65539" name="Rectangle 3"/>
          <p:cNvSpPr>
            <a:spLocks noGrp="1" noChangeArrowheads="1"/>
          </p:cNvSpPr>
          <p:nvPr>
            <p:ph type="body" idx="1"/>
          </p:nvPr>
        </p:nvSpPr>
        <p:spPr>
          <a:xfrm>
            <a:off x="685800" y="1066800"/>
            <a:ext cx="8278688" cy="4343400"/>
          </a:xfrm>
        </p:spPr>
        <p:txBody>
          <a:bodyPr/>
          <a:lstStyle/>
          <a:p>
            <a:pPr eaLnBrk="1" hangingPunct="1">
              <a:lnSpc>
                <a:spcPct val="110000"/>
              </a:lnSpc>
            </a:pPr>
            <a:r>
              <a:rPr lang="en-US" sz="2400" dirty="0" smtClean="0">
                <a:solidFill>
                  <a:srgbClr val="C19A57"/>
                </a:solidFill>
              </a:rPr>
              <a:t>Works on </a:t>
            </a:r>
            <a:r>
              <a:rPr lang="en-US" sz="2400" dirty="0" smtClean="0">
                <a:solidFill>
                  <a:srgbClr val="FFFFFF"/>
                </a:solidFill>
              </a:rPr>
              <a:t>MS Windows</a:t>
            </a:r>
            <a:r>
              <a:rPr lang="en-US" sz="2400" dirty="0" smtClean="0">
                <a:solidFill>
                  <a:srgbClr val="C19A57"/>
                </a:solidFill>
              </a:rPr>
              <a:t>, </a:t>
            </a:r>
            <a:r>
              <a:rPr lang="en-US" sz="2400" dirty="0" smtClean="0">
                <a:solidFill>
                  <a:srgbClr val="FFFFFF"/>
                </a:solidFill>
              </a:rPr>
              <a:t>Mac OS X</a:t>
            </a:r>
            <a:r>
              <a:rPr lang="en-US" sz="2400" dirty="0" smtClean="0">
                <a:solidFill>
                  <a:srgbClr val="C19A57"/>
                </a:solidFill>
              </a:rPr>
              <a:t>, </a:t>
            </a:r>
            <a:r>
              <a:rPr lang="en-US" sz="2400" dirty="0" smtClean="0">
                <a:solidFill>
                  <a:srgbClr val="FFFFFF"/>
                </a:solidFill>
              </a:rPr>
              <a:t>Linux</a:t>
            </a:r>
            <a:r>
              <a:rPr lang="en-US" sz="2400" dirty="0" smtClean="0">
                <a:solidFill>
                  <a:srgbClr val="C19A57"/>
                </a:solidFill>
              </a:rPr>
              <a:t>!</a:t>
            </a:r>
          </a:p>
          <a:p>
            <a:pPr eaLnBrk="1" hangingPunct="1">
              <a:lnSpc>
                <a:spcPct val="110000"/>
              </a:lnSpc>
            </a:pPr>
            <a:r>
              <a:rPr lang="en-US" sz="2400" dirty="0" smtClean="0">
                <a:solidFill>
                  <a:srgbClr val="C19A57"/>
                </a:solidFill>
              </a:rPr>
              <a:t>Connects to </a:t>
            </a:r>
            <a:r>
              <a:rPr lang="en-US" sz="2400" dirty="0" smtClean="0">
                <a:solidFill>
                  <a:srgbClr val="FFFFFF"/>
                </a:solidFill>
              </a:rPr>
              <a:t>H.323 client</a:t>
            </a:r>
            <a:r>
              <a:rPr lang="en-US" sz="2400" dirty="0" smtClean="0">
                <a:solidFill>
                  <a:srgbClr val="C19A57"/>
                </a:solidFill>
              </a:rPr>
              <a:t>, H.323 </a:t>
            </a:r>
            <a:r>
              <a:rPr lang="en-US" sz="2400" dirty="0" smtClean="0">
                <a:solidFill>
                  <a:srgbClr val="FFFFFF"/>
                </a:solidFill>
              </a:rPr>
              <a:t>MCU</a:t>
            </a:r>
            <a:r>
              <a:rPr lang="en-US" sz="2400" dirty="0" smtClean="0">
                <a:solidFill>
                  <a:srgbClr val="C19A57"/>
                </a:solidFill>
              </a:rPr>
              <a:t>, SIP client, </a:t>
            </a:r>
            <a:r>
              <a:rPr lang="en-US" sz="2400" dirty="0" smtClean="0">
                <a:solidFill>
                  <a:srgbClr val="FFFFFF"/>
                </a:solidFill>
              </a:rPr>
              <a:t>SIP </a:t>
            </a:r>
            <a:r>
              <a:rPr lang="en-US" sz="2400" dirty="0" smtClean="0">
                <a:solidFill>
                  <a:srgbClr val="C19A57"/>
                </a:solidFill>
              </a:rPr>
              <a:t>MCU, </a:t>
            </a:r>
            <a:r>
              <a:rPr lang="en-US" sz="2400" dirty="0" smtClean="0">
                <a:solidFill>
                  <a:srgbClr val="FFFFFF"/>
                </a:solidFill>
              </a:rPr>
              <a:t>IP telephone</a:t>
            </a:r>
            <a:r>
              <a:rPr lang="en-US" sz="2400" dirty="0" smtClean="0">
                <a:solidFill>
                  <a:srgbClr val="C19A57"/>
                </a:solidFill>
              </a:rPr>
              <a:t>, </a:t>
            </a:r>
            <a:r>
              <a:rPr lang="en-US" sz="2400" dirty="0" smtClean="0">
                <a:solidFill>
                  <a:srgbClr val="FFFFFF"/>
                </a:solidFill>
              </a:rPr>
              <a:t>Standard Telephone</a:t>
            </a:r>
          </a:p>
          <a:p>
            <a:pPr eaLnBrk="1" hangingPunct="1">
              <a:lnSpc>
                <a:spcPct val="110000"/>
              </a:lnSpc>
            </a:pPr>
            <a:r>
              <a:rPr lang="en-US" sz="2400" dirty="0" smtClean="0">
                <a:solidFill>
                  <a:srgbClr val="C19A57"/>
                </a:solidFill>
              </a:rPr>
              <a:t>Works on </a:t>
            </a:r>
            <a:r>
              <a:rPr lang="en-US" sz="2400" dirty="0" smtClean="0">
                <a:solidFill>
                  <a:schemeClr val="bg1"/>
                </a:solidFill>
              </a:rPr>
              <a:t>Unicast </a:t>
            </a:r>
            <a:r>
              <a:rPr lang="en-US" sz="2400" dirty="0" smtClean="0">
                <a:solidFill>
                  <a:srgbClr val="C19A57"/>
                </a:solidFill>
              </a:rPr>
              <a:t>and </a:t>
            </a:r>
            <a:r>
              <a:rPr lang="en-US" sz="2400" dirty="0" smtClean="0">
                <a:solidFill>
                  <a:srgbClr val="FFFFFF"/>
                </a:solidFill>
              </a:rPr>
              <a:t>Multicast!</a:t>
            </a:r>
          </a:p>
          <a:p>
            <a:pPr eaLnBrk="1" hangingPunct="1">
              <a:lnSpc>
                <a:spcPct val="110000"/>
              </a:lnSpc>
            </a:pPr>
            <a:r>
              <a:rPr lang="en-US" sz="2400" dirty="0" smtClean="0">
                <a:solidFill>
                  <a:schemeClr val="bg1"/>
                </a:solidFill>
              </a:rPr>
              <a:t>EVO is </a:t>
            </a:r>
            <a:r>
              <a:rPr lang="en-US" sz="2400" dirty="0" smtClean="0"/>
              <a:t>tunneling </a:t>
            </a:r>
            <a:r>
              <a:rPr lang="en-US" sz="2400" dirty="0" smtClean="0">
                <a:solidFill>
                  <a:schemeClr val="bg1"/>
                </a:solidFill>
              </a:rPr>
              <a:t>all communications into </a:t>
            </a:r>
            <a:r>
              <a:rPr lang="en-US" sz="2400" dirty="0" smtClean="0"/>
              <a:t>one Port and is firewall and NAT friendly</a:t>
            </a:r>
          </a:p>
          <a:p>
            <a:pPr eaLnBrk="1" hangingPunct="1">
              <a:lnSpc>
                <a:spcPct val="110000"/>
              </a:lnSpc>
            </a:pPr>
            <a:r>
              <a:rPr lang="en-US" sz="2400" dirty="0" smtClean="0">
                <a:solidFill>
                  <a:schemeClr val="bg1"/>
                </a:solidFill>
              </a:rPr>
              <a:t>A/V Streams could be </a:t>
            </a:r>
            <a:r>
              <a:rPr lang="en-US" sz="2400" dirty="0" smtClean="0"/>
              <a:t>encrypted on the fly</a:t>
            </a:r>
          </a:p>
          <a:p>
            <a:pPr eaLnBrk="1" hangingPunct="1">
              <a:lnSpc>
                <a:spcPct val="110000"/>
              </a:lnSpc>
            </a:pPr>
            <a:r>
              <a:rPr lang="en-US" sz="2400" dirty="0" smtClean="0">
                <a:solidFill>
                  <a:srgbClr val="C19A57"/>
                </a:solidFill>
              </a:rPr>
              <a:t>EVO </a:t>
            </a:r>
            <a:r>
              <a:rPr lang="en-US" sz="2400" dirty="0" smtClean="0"/>
              <a:t>GUI </a:t>
            </a:r>
            <a:r>
              <a:rPr lang="en-US" sz="2400" dirty="0" smtClean="0">
                <a:solidFill>
                  <a:srgbClr val="C19A57"/>
                </a:solidFill>
              </a:rPr>
              <a:t>is available in </a:t>
            </a:r>
            <a:r>
              <a:rPr lang="en-US" sz="2400" dirty="0" smtClean="0">
                <a:solidFill>
                  <a:schemeClr val="bg1"/>
                </a:solidFill>
              </a:rPr>
              <a:t>11 languages! and</a:t>
            </a:r>
            <a:r>
              <a:rPr lang="en-US" sz="2400" dirty="0" smtClean="0">
                <a:solidFill>
                  <a:srgbClr val="C19A57"/>
                </a:solidFill>
              </a:rPr>
              <a:t> available in </a:t>
            </a:r>
            <a:r>
              <a:rPr lang="en-US" sz="2400" dirty="0" smtClean="0"/>
              <a:t>all </a:t>
            </a:r>
            <a:r>
              <a:rPr lang="en-US" sz="2400" dirty="0" smtClean="0">
                <a:solidFill>
                  <a:srgbClr val="FFFFFF"/>
                </a:solidFill>
              </a:rPr>
              <a:t>time zones</a:t>
            </a:r>
            <a:r>
              <a:rPr lang="en-US" sz="2400" dirty="0" smtClean="0">
                <a:solidFill>
                  <a:schemeClr val="bg1"/>
                </a:solidFill>
              </a:rPr>
              <a:t>!</a:t>
            </a:r>
            <a:endParaRPr lang="en-US" sz="2400" dirty="0" smtClean="0">
              <a:solidFill>
                <a:srgbClr val="FFFFFF"/>
              </a:solidFill>
            </a:endParaRPr>
          </a:p>
          <a:p>
            <a:pPr eaLnBrk="1" hangingPunct="1">
              <a:lnSpc>
                <a:spcPct val="110000"/>
              </a:lnSpc>
            </a:pPr>
            <a:r>
              <a:rPr lang="en-US" sz="2400" dirty="0" smtClean="0">
                <a:solidFill>
                  <a:srgbClr val="C19A57"/>
                </a:solidFill>
              </a:rPr>
              <a:t>Accepts </a:t>
            </a:r>
            <a:r>
              <a:rPr lang="en-US" sz="2400" dirty="0" smtClean="0">
                <a:solidFill>
                  <a:srgbClr val="FFFFFF"/>
                </a:solidFill>
              </a:rPr>
              <a:t>CIF</a:t>
            </a:r>
            <a:r>
              <a:rPr lang="en-US" sz="2400" dirty="0" smtClean="0">
                <a:solidFill>
                  <a:srgbClr val="C19A57"/>
                </a:solidFill>
              </a:rPr>
              <a:t>,</a:t>
            </a:r>
            <a:r>
              <a:rPr lang="en-US" sz="2400" dirty="0" smtClean="0">
                <a:solidFill>
                  <a:srgbClr val="FFFFFF"/>
                </a:solidFill>
              </a:rPr>
              <a:t> VGA</a:t>
            </a:r>
            <a:r>
              <a:rPr lang="en-US" sz="2400" dirty="0" smtClean="0">
                <a:solidFill>
                  <a:srgbClr val="C19A57"/>
                </a:solidFill>
              </a:rPr>
              <a:t>, </a:t>
            </a:r>
            <a:r>
              <a:rPr lang="en-US" sz="2400" dirty="0" smtClean="0">
                <a:solidFill>
                  <a:srgbClr val="FFFFFF"/>
                </a:solidFill>
              </a:rPr>
              <a:t>4CIF</a:t>
            </a:r>
            <a:r>
              <a:rPr lang="en-US" sz="2400" dirty="0" smtClean="0">
                <a:solidFill>
                  <a:srgbClr val="C19A57"/>
                </a:solidFill>
              </a:rPr>
              <a:t>,</a:t>
            </a:r>
            <a:r>
              <a:rPr lang="en-US" sz="2400" dirty="0" smtClean="0">
                <a:solidFill>
                  <a:srgbClr val="FFFFFF"/>
                </a:solidFill>
              </a:rPr>
              <a:t> 720p</a:t>
            </a:r>
            <a:r>
              <a:rPr lang="en-US" sz="2400" dirty="0" smtClean="0">
                <a:solidFill>
                  <a:srgbClr val="C19A57"/>
                </a:solidFill>
              </a:rPr>
              <a:t>, </a:t>
            </a:r>
            <a:r>
              <a:rPr lang="en-US" sz="2400" dirty="0" smtClean="0">
                <a:solidFill>
                  <a:srgbClr val="FFFFFF"/>
                </a:solidFill>
              </a:rPr>
              <a:t>1080 resolutions!!</a:t>
            </a:r>
          </a:p>
          <a:p>
            <a:pPr eaLnBrk="1" hangingPunct="1">
              <a:lnSpc>
                <a:spcPct val="110000"/>
              </a:lnSpc>
            </a:pPr>
            <a:r>
              <a:rPr lang="en-US" sz="2400" dirty="0" smtClean="0">
                <a:solidFill>
                  <a:srgbClr val="FFFFFF"/>
                </a:solidFill>
              </a:rPr>
              <a:t>Support H.261, H.263 and H.264 video codecs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b="1" dirty="0" smtClean="0"/>
              <a:t>Strong Integration</a:t>
            </a:r>
          </a:p>
        </p:txBody>
      </p:sp>
      <p:sp>
        <p:nvSpPr>
          <p:cNvPr id="67587" name="Content Placeholder 2"/>
          <p:cNvSpPr>
            <a:spLocks noGrp="1"/>
          </p:cNvSpPr>
          <p:nvPr>
            <p:ph idx="1"/>
          </p:nvPr>
        </p:nvSpPr>
        <p:spPr>
          <a:xfrm>
            <a:off x="683568" y="1295400"/>
            <a:ext cx="7935416" cy="5105400"/>
          </a:xfrm>
        </p:spPr>
        <p:txBody>
          <a:bodyPr/>
          <a:lstStyle/>
          <a:p>
            <a:r>
              <a:rPr lang="en-US" sz="2400" dirty="0" smtClean="0">
                <a:solidFill>
                  <a:srgbClr val="FFFFFF"/>
                </a:solidFill>
              </a:rPr>
              <a:t>Built-in powerful booking</a:t>
            </a:r>
            <a:r>
              <a:rPr lang="en-US" sz="2400" dirty="0" smtClean="0"/>
              <a:t>: </a:t>
            </a:r>
            <a:r>
              <a:rPr lang="en-US" sz="2400" dirty="0" smtClean="0">
                <a:solidFill>
                  <a:srgbClr val="C19A57"/>
                </a:solidFill>
              </a:rPr>
              <a:t>meeting </a:t>
            </a:r>
            <a:r>
              <a:rPr lang="en-US" sz="2400" dirty="0" smtClean="0"/>
              <a:t>via invitation, Had-Hoc </a:t>
            </a:r>
            <a:r>
              <a:rPr lang="en-US" sz="2400" dirty="0" smtClean="0">
                <a:solidFill>
                  <a:srgbClr val="C19A57"/>
                </a:solidFill>
              </a:rPr>
              <a:t>meeting</a:t>
            </a:r>
            <a:r>
              <a:rPr lang="en-US" sz="2400" dirty="0" smtClean="0"/>
              <a:t>, booked </a:t>
            </a:r>
            <a:r>
              <a:rPr lang="en-US" sz="2400" dirty="0" smtClean="0">
                <a:solidFill>
                  <a:srgbClr val="C19A57"/>
                </a:solidFill>
              </a:rPr>
              <a:t>meeting</a:t>
            </a:r>
            <a:r>
              <a:rPr lang="en-US" sz="2400" dirty="0" smtClean="0"/>
              <a:t>, recurrent </a:t>
            </a:r>
            <a:r>
              <a:rPr lang="en-US" sz="2400" dirty="0" smtClean="0">
                <a:solidFill>
                  <a:srgbClr val="C19A57"/>
                </a:solidFill>
              </a:rPr>
              <a:t>meetings</a:t>
            </a:r>
            <a:r>
              <a:rPr lang="en-US" sz="2400" dirty="0" smtClean="0"/>
              <a:t>, permanent </a:t>
            </a:r>
            <a:r>
              <a:rPr lang="en-US" sz="2400" dirty="0" smtClean="0">
                <a:solidFill>
                  <a:srgbClr val="C19A57"/>
                </a:solidFill>
              </a:rPr>
              <a:t>meeting</a:t>
            </a:r>
          </a:p>
          <a:p>
            <a:endParaRPr lang="en-US" sz="2400" dirty="0" smtClean="0">
              <a:solidFill>
                <a:srgbClr val="C19A57"/>
              </a:solidFill>
            </a:endParaRPr>
          </a:p>
          <a:p>
            <a:r>
              <a:rPr lang="en-US" sz="2400" dirty="0" smtClean="0">
                <a:solidFill>
                  <a:srgbClr val="FFFFFF"/>
                </a:solidFill>
              </a:rPr>
              <a:t>                     integration</a:t>
            </a:r>
            <a:r>
              <a:rPr lang="en-US" sz="2400" dirty="0" smtClean="0"/>
              <a:t>: auto booking, auto-modification, auto-join meeting. (CERN, DESY, BNL).</a:t>
            </a:r>
          </a:p>
          <a:p>
            <a:pPr>
              <a:buNone/>
            </a:pPr>
            <a:r>
              <a:rPr lang="en-US" sz="2400" dirty="0" smtClean="0"/>
              <a:t> </a:t>
            </a:r>
          </a:p>
          <a:p>
            <a:r>
              <a:rPr lang="en-US" sz="2400" dirty="0" smtClean="0"/>
              <a:t>LDAP/Shibboleth Integration</a:t>
            </a:r>
          </a:p>
          <a:p>
            <a:endParaRPr lang="en-US" sz="2400" dirty="0" smtClean="0"/>
          </a:p>
          <a:p>
            <a:r>
              <a:rPr lang="en-US" sz="2400" dirty="0" smtClean="0">
                <a:solidFill>
                  <a:schemeClr val="bg1"/>
                </a:solidFill>
              </a:rPr>
              <a:t>Conference room integration</a:t>
            </a:r>
            <a:r>
              <a:rPr lang="en-US" sz="2400" dirty="0" smtClean="0"/>
              <a:t>: </a:t>
            </a:r>
            <a:r>
              <a:rPr lang="en-US" sz="2400" dirty="0" smtClean="0">
                <a:solidFill>
                  <a:srgbClr val="C19A57"/>
                </a:solidFill>
              </a:rPr>
              <a:t>special </a:t>
            </a:r>
            <a:r>
              <a:rPr lang="en-US" sz="2400" dirty="0" smtClean="0"/>
              <a:t>room account, </a:t>
            </a:r>
            <a:r>
              <a:rPr lang="en-US" sz="2400" dirty="0" smtClean="0">
                <a:solidFill>
                  <a:srgbClr val="C19A57"/>
                </a:solidFill>
              </a:rPr>
              <a:t>special </a:t>
            </a:r>
            <a:r>
              <a:rPr lang="en-US" sz="2400" dirty="0" smtClean="0"/>
              <a:t>room setup, administration </a:t>
            </a:r>
            <a:r>
              <a:rPr lang="en-US" sz="2400" dirty="0" smtClean="0">
                <a:solidFill>
                  <a:srgbClr val="C19A57"/>
                </a:solidFill>
              </a:rPr>
              <a:t>privileges</a:t>
            </a:r>
          </a:p>
        </p:txBody>
      </p:sp>
      <p:pic>
        <p:nvPicPr>
          <p:cNvPr id="67588" name="Picture 4" descr="Indico.jpg"/>
          <p:cNvPicPr>
            <a:picLocks noChangeAspect="1"/>
          </p:cNvPicPr>
          <p:nvPr/>
        </p:nvPicPr>
        <p:blipFill>
          <a:blip r:embed="rId2"/>
          <a:srcRect/>
          <a:stretch>
            <a:fillRect/>
          </a:stretch>
        </p:blipFill>
        <p:spPr bwMode="auto">
          <a:xfrm>
            <a:off x="990600" y="2636912"/>
            <a:ext cx="1651000" cy="723900"/>
          </a:xfrm>
          <a:prstGeom prst="rect">
            <a:avLst/>
          </a:prstGeom>
          <a:noFill/>
          <a:ln w="9525">
            <a:noFill/>
            <a:miter lim="800000"/>
            <a:headEnd/>
            <a:tailEnd/>
          </a:ln>
        </p:spPr>
      </p:pic>
      <p:pic>
        <p:nvPicPr>
          <p:cNvPr id="67589" name="Picture 5" descr="chain.jpg"/>
          <p:cNvPicPr>
            <a:picLocks noChangeAspect="1"/>
          </p:cNvPicPr>
          <p:nvPr/>
        </p:nvPicPr>
        <p:blipFill>
          <a:blip r:embed="rId3">
            <a:clrChange>
              <a:clrFrom>
                <a:srgbClr val="000000"/>
              </a:clrFrom>
              <a:clrTo>
                <a:srgbClr val="000000">
                  <a:alpha val="0"/>
                </a:srgbClr>
              </a:clrTo>
            </a:clrChange>
          </a:blip>
          <a:srcRect/>
          <a:stretch>
            <a:fillRect/>
          </a:stretch>
        </p:blipFill>
        <p:spPr bwMode="auto">
          <a:xfrm>
            <a:off x="1066800" y="123825"/>
            <a:ext cx="1244600" cy="790575"/>
          </a:xfrm>
          <a:prstGeom prst="rect">
            <a:avLst/>
          </a:prstGeom>
          <a:noFill/>
          <a:ln w="9525">
            <a:noFill/>
            <a:miter lim="800000"/>
            <a:headEnd/>
            <a:tailEnd/>
          </a:ln>
        </p:spPr>
      </p:pic>
      <p:pic>
        <p:nvPicPr>
          <p:cNvPr id="7" name="Picture 6" descr="meetings.png"/>
          <p:cNvPicPr>
            <a:picLocks noChangeAspect="1"/>
          </p:cNvPicPr>
          <p:nvPr/>
        </p:nvPicPr>
        <p:blipFill>
          <a:blip r:embed="rId4"/>
          <a:stretch>
            <a:fillRect/>
          </a:stretch>
        </p:blipFill>
        <p:spPr>
          <a:xfrm>
            <a:off x="6477000" y="5804452"/>
            <a:ext cx="914400" cy="596348"/>
          </a:xfrm>
          <a:prstGeom prst="rect">
            <a:avLst/>
          </a:prstGeom>
          <a:effectLst>
            <a:reflection stA="50000" endPos="75000" dist="12700" dir="5400000" sy="-100000" algn="bl" rotWithShape="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a:xfrm>
            <a:off x="358928"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noProof="0" dirty="0" smtClean="0">
                <a:solidFill>
                  <a:schemeClr val="bg1">
                    <a:lumMod val="95000"/>
                  </a:schemeClr>
                </a:solidFill>
                <a:latin typeface="+mj-lt"/>
                <a:ea typeface="+mj-ea"/>
                <a:cs typeface="+mj-cs"/>
              </a:rPr>
              <a:t>Challenges in VC </a:t>
            </a:r>
            <a:r>
              <a:rPr lang="en-US" sz="3600" u="sng" noProof="0" dirty="0" smtClean="0">
                <a:solidFill>
                  <a:schemeClr val="bg1">
                    <a:lumMod val="95000"/>
                  </a:schemeClr>
                </a:solidFill>
                <a:latin typeface="+mj-lt"/>
                <a:ea typeface="+mj-ea"/>
                <a:cs typeface="+mj-cs"/>
              </a:rPr>
              <a:t>for HEP</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3" name="Oval 2"/>
          <p:cNvSpPr/>
          <p:nvPr/>
        </p:nvSpPr>
        <p:spPr>
          <a:xfrm>
            <a:off x="1016876" y="1699927"/>
            <a:ext cx="835341" cy="724474"/>
          </a:xfrm>
          <a:prstGeom prst="ellipse">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4" name="TextBox 3"/>
          <p:cNvSpPr txBox="1"/>
          <p:nvPr/>
        </p:nvSpPr>
        <p:spPr>
          <a:xfrm>
            <a:off x="438191" y="955972"/>
            <a:ext cx="1605632" cy="646331"/>
          </a:xfrm>
          <a:prstGeom prst="rect">
            <a:avLst/>
          </a:prstGeom>
          <a:noFill/>
        </p:spPr>
        <p:txBody>
          <a:bodyPr wrap="none" rtlCol="0">
            <a:spAutoFit/>
          </a:bodyPr>
          <a:lstStyle/>
          <a:p>
            <a:r>
              <a:rPr lang="en-US" sz="1400" b="1" dirty="0" smtClean="0">
                <a:solidFill>
                  <a:srgbClr val="F3C262"/>
                </a:solidFill>
              </a:rPr>
              <a:t>Experiments</a:t>
            </a:r>
            <a:r>
              <a:rPr lang="en-US" b="1" dirty="0" smtClean="0">
                <a:solidFill>
                  <a:schemeClr val="bg1">
                    <a:lumMod val="95000"/>
                  </a:schemeClr>
                </a:solidFill>
              </a:rPr>
              <a:t> </a:t>
            </a:r>
          </a:p>
          <a:p>
            <a:r>
              <a:rPr lang="en-US" sz="1200" dirty="0" smtClean="0">
                <a:solidFill>
                  <a:schemeClr val="bg1">
                    <a:lumMod val="95000"/>
                  </a:schemeClr>
                </a:solidFill>
              </a:rPr>
              <a:t>(CMS, Atlas, Star,…)</a:t>
            </a:r>
            <a:endParaRPr lang="en-US" dirty="0">
              <a:solidFill>
                <a:schemeClr val="bg1">
                  <a:lumMod val="95000"/>
                </a:schemeClr>
              </a:solidFill>
            </a:endParaRPr>
          </a:p>
        </p:txBody>
      </p:sp>
      <p:sp>
        <p:nvSpPr>
          <p:cNvPr id="5" name="Oval 4"/>
          <p:cNvSpPr/>
          <p:nvPr/>
        </p:nvSpPr>
        <p:spPr>
          <a:xfrm>
            <a:off x="2143207" y="1699928"/>
            <a:ext cx="835341" cy="724474"/>
          </a:xfrm>
          <a:prstGeom prst="ellipse">
            <a:avLst/>
          </a:prstGeom>
          <a:solidFill>
            <a:schemeClr val="accent5">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7" name="Oval 6"/>
          <p:cNvSpPr/>
          <p:nvPr/>
        </p:nvSpPr>
        <p:spPr>
          <a:xfrm>
            <a:off x="3500035" y="1699927"/>
            <a:ext cx="835341" cy="724474"/>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8" name="Oval 7"/>
          <p:cNvSpPr/>
          <p:nvPr/>
        </p:nvSpPr>
        <p:spPr>
          <a:xfrm>
            <a:off x="4594325" y="1699927"/>
            <a:ext cx="835341" cy="724474"/>
          </a:xfrm>
          <a:prstGeom prst="ellipse">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9" name="Oval 8"/>
          <p:cNvSpPr/>
          <p:nvPr/>
        </p:nvSpPr>
        <p:spPr>
          <a:xfrm>
            <a:off x="5842761" y="1714897"/>
            <a:ext cx="835341" cy="724474"/>
          </a:xfrm>
          <a:prstGeom prst="ellipse">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TextBox 9"/>
          <p:cNvSpPr txBox="1"/>
          <p:nvPr/>
        </p:nvSpPr>
        <p:spPr>
          <a:xfrm>
            <a:off x="2076533" y="1109860"/>
            <a:ext cx="1279517" cy="492443"/>
          </a:xfrm>
          <a:prstGeom prst="rect">
            <a:avLst/>
          </a:prstGeom>
          <a:noFill/>
        </p:spPr>
        <p:txBody>
          <a:bodyPr wrap="none" rtlCol="0">
            <a:spAutoFit/>
          </a:bodyPr>
          <a:lstStyle/>
          <a:p>
            <a:r>
              <a:rPr lang="en-US" sz="1400" b="1" dirty="0" smtClean="0">
                <a:solidFill>
                  <a:srgbClr val="F3C262"/>
                </a:solidFill>
              </a:rPr>
              <a:t>Institutes </a:t>
            </a:r>
          </a:p>
          <a:p>
            <a:r>
              <a:rPr lang="en-US" sz="1200" dirty="0" smtClean="0">
                <a:solidFill>
                  <a:schemeClr val="bg1">
                    <a:lumMod val="95000"/>
                  </a:schemeClr>
                </a:solidFill>
              </a:rPr>
              <a:t>(CERN, BNL, ..)</a:t>
            </a:r>
            <a:endParaRPr lang="en-US" dirty="0">
              <a:solidFill>
                <a:schemeClr val="bg1">
                  <a:lumMod val="95000"/>
                </a:schemeClr>
              </a:solidFill>
            </a:endParaRPr>
          </a:p>
        </p:txBody>
      </p:sp>
      <p:sp>
        <p:nvSpPr>
          <p:cNvPr id="11" name="TextBox 10"/>
          <p:cNvSpPr txBox="1"/>
          <p:nvPr/>
        </p:nvSpPr>
        <p:spPr>
          <a:xfrm>
            <a:off x="3259370" y="1140638"/>
            <a:ext cx="1245854" cy="492443"/>
          </a:xfrm>
          <a:prstGeom prst="rect">
            <a:avLst/>
          </a:prstGeom>
          <a:noFill/>
        </p:spPr>
        <p:txBody>
          <a:bodyPr wrap="none" rtlCol="0">
            <a:spAutoFit/>
          </a:bodyPr>
          <a:lstStyle/>
          <a:p>
            <a:r>
              <a:rPr lang="en-US" sz="1400" b="1" dirty="0" smtClean="0">
                <a:solidFill>
                  <a:srgbClr val="F3C262"/>
                </a:solidFill>
              </a:rPr>
              <a:t>Countries</a:t>
            </a:r>
          </a:p>
          <a:p>
            <a:r>
              <a:rPr lang="en-US" sz="1200" dirty="0" smtClean="0">
                <a:solidFill>
                  <a:schemeClr val="bg1">
                    <a:lumMod val="95000"/>
                  </a:schemeClr>
                </a:solidFill>
              </a:rPr>
              <a:t>(USA, Brazil, ..)</a:t>
            </a:r>
            <a:endParaRPr lang="en-US" dirty="0">
              <a:solidFill>
                <a:schemeClr val="bg1">
                  <a:lumMod val="95000"/>
                </a:schemeClr>
              </a:solidFill>
            </a:endParaRPr>
          </a:p>
        </p:txBody>
      </p:sp>
      <p:sp>
        <p:nvSpPr>
          <p:cNvPr id="12" name="TextBox 11"/>
          <p:cNvSpPr txBox="1"/>
          <p:nvPr/>
        </p:nvSpPr>
        <p:spPr>
          <a:xfrm>
            <a:off x="4410190" y="1140638"/>
            <a:ext cx="1269899" cy="492443"/>
          </a:xfrm>
          <a:prstGeom prst="rect">
            <a:avLst/>
          </a:prstGeom>
          <a:noFill/>
        </p:spPr>
        <p:txBody>
          <a:bodyPr wrap="none" rtlCol="0">
            <a:spAutoFit/>
          </a:bodyPr>
          <a:lstStyle/>
          <a:p>
            <a:r>
              <a:rPr lang="en-US" sz="1400" b="1" dirty="0" smtClean="0">
                <a:solidFill>
                  <a:srgbClr val="F3C262"/>
                </a:solidFill>
              </a:rPr>
              <a:t>Op. Systems</a:t>
            </a:r>
          </a:p>
          <a:p>
            <a:r>
              <a:rPr lang="en-US" sz="1200" dirty="0" smtClean="0">
                <a:solidFill>
                  <a:schemeClr val="bg1">
                    <a:lumMod val="95000"/>
                  </a:schemeClr>
                </a:solidFill>
              </a:rPr>
              <a:t>(Win, Mac, ..)</a:t>
            </a:r>
            <a:endParaRPr lang="en-US" dirty="0">
              <a:solidFill>
                <a:schemeClr val="bg1">
                  <a:lumMod val="95000"/>
                </a:schemeClr>
              </a:solidFill>
            </a:endParaRPr>
          </a:p>
        </p:txBody>
      </p:sp>
      <p:sp>
        <p:nvSpPr>
          <p:cNvPr id="13" name="TextBox 12"/>
          <p:cNvSpPr txBox="1"/>
          <p:nvPr/>
        </p:nvSpPr>
        <p:spPr>
          <a:xfrm>
            <a:off x="5787841" y="1140638"/>
            <a:ext cx="1747017" cy="492443"/>
          </a:xfrm>
          <a:prstGeom prst="rect">
            <a:avLst/>
          </a:prstGeom>
          <a:noFill/>
        </p:spPr>
        <p:txBody>
          <a:bodyPr wrap="none" rtlCol="0">
            <a:spAutoFit/>
          </a:bodyPr>
          <a:lstStyle/>
          <a:p>
            <a:r>
              <a:rPr lang="en-US" sz="1200" b="1" dirty="0" smtClean="0">
                <a:solidFill>
                  <a:schemeClr val="bg1">
                    <a:lumMod val="95000"/>
                  </a:schemeClr>
                </a:solidFill>
              </a:rPr>
              <a:t>   </a:t>
            </a:r>
            <a:r>
              <a:rPr lang="en-US" sz="1400" b="1" dirty="0" smtClean="0">
                <a:solidFill>
                  <a:srgbClr val="F3C262"/>
                </a:solidFill>
              </a:rPr>
              <a:t>VC Protocols</a:t>
            </a:r>
            <a:endParaRPr lang="en-US" sz="1200" b="1" dirty="0" smtClean="0">
              <a:solidFill>
                <a:srgbClr val="F3C262"/>
              </a:solidFill>
            </a:endParaRPr>
          </a:p>
          <a:p>
            <a:r>
              <a:rPr lang="en-US" sz="1200" dirty="0" smtClean="0">
                <a:solidFill>
                  <a:schemeClr val="bg1">
                    <a:lumMod val="95000"/>
                  </a:schemeClr>
                </a:solidFill>
              </a:rPr>
              <a:t>(Desktop, H.323/SIP,..)</a:t>
            </a:r>
            <a:endParaRPr lang="en-US" dirty="0">
              <a:solidFill>
                <a:schemeClr val="bg1">
                  <a:lumMod val="95000"/>
                </a:schemeClr>
              </a:solidFill>
            </a:endParaRPr>
          </a:p>
        </p:txBody>
      </p:sp>
      <p:sp>
        <p:nvSpPr>
          <p:cNvPr id="14" name="Oval 13"/>
          <p:cNvSpPr/>
          <p:nvPr/>
        </p:nvSpPr>
        <p:spPr>
          <a:xfrm>
            <a:off x="7165436" y="1699927"/>
            <a:ext cx="835341" cy="724474"/>
          </a:xfrm>
          <a:prstGeom prst="ellipse">
            <a:avLst/>
          </a:prstGeom>
          <a:solidFill>
            <a:schemeClr val="bg2">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5" name="TextBox 14"/>
          <p:cNvSpPr txBox="1"/>
          <p:nvPr/>
        </p:nvSpPr>
        <p:spPr>
          <a:xfrm>
            <a:off x="7451959" y="1140638"/>
            <a:ext cx="1427570" cy="492443"/>
          </a:xfrm>
          <a:prstGeom prst="rect">
            <a:avLst/>
          </a:prstGeom>
          <a:noFill/>
        </p:spPr>
        <p:txBody>
          <a:bodyPr wrap="none" rtlCol="0">
            <a:spAutoFit/>
          </a:bodyPr>
          <a:lstStyle/>
          <a:p>
            <a:r>
              <a:rPr lang="en-US" sz="1400" b="1" dirty="0" smtClean="0">
                <a:solidFill>
                  <a:srgbClr val="F3C262"/>
                </a:solidFill>
              </a:rPr>
              <a:t>Funding</a:t>
            </a:r>
            <a:endParaRPr lang="en-US" sz="1600" b="1" dirty="0" smtClean="0">
              <a:solidFill>
                <a:srgbClr val="F3C262"/>
              </a:solidFill>
            </a:endParaRPr>
          </a:p>
          <a:p>
            <a:r>
              <a:rPr lang="en-US" sz="1200" dirty="0" smtClean="0">
                <a:solidFill>
                  <a:schemeClr val="bg1">
                    <a:lumMod val="95000"/>
                  </a:schemeClr>
                </a:solidFill>
              </a:rPr>
              <a:t>(NSF, DOE, EU,..)</a:t>
            </a:r>
            <a:endParaRPr lang="en-US" dirty="0">
              <a:solidFill>
                <a:schemeClr val="bg1">
                  <a:lumMod val="95000"/>
                </a:schemeClr>
              </a:solidFill>
            </a:endParaRPr>
          </a:p>
        </p:txBody>
      </p:sp>
      <p:sp>
        <p:nvSpPr>
          <p:cNvPr id="16" name="Oval 15"/>
          <p:cNvSpPr/>
          <p:nvPr/>
        </p:nvSpPr>
        <p:spPr>
          <a:xfrm>
            <a:off x="3758984" y="2800247"/>
            <a:ext cx="836497" cy="74670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1">
                  <a:lumMod val="95000"/>
                </a:schemeClr>
              </a:solidFill>
            </a:endParaRPr>
          </a:p>
        </p:txBody>
      </p:sp>
      <p:pic>
        <p:nvPicPr>
          <p:cNvPr id="18" name="Picture 17" descr="tangled_ball.jpg"/>
          <p:cNvPicPr>
            <a:picLocks noChangeAspect="1"/>
          </p:cNvPicPr>
          <p:nvPr/>
        </p:nvPicPr>
        <p:blipFill>
          <a:blip r:embed="rId2"/>
          <a:stretch>
            <a:fillRect/>
          </a:stretch>
        </p:blipFill>
        <p:spPr>
          <a:xfrm>
            <a:off x="2505190" y="4149080"/>
            <a:ext cx="1905000" cy="1905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19" name="Oval 18"/>
          <p:cNvSpPr/>
          <p:nvPr/>
        </p:nvSpPr>
        <p:spPr>
          <a:xfrm>
            <a:off x="1241007" y="1816222"/>
            <a:ext cx="149629" cy="157474"/>
          </a:xfrm>
          <a:prstGeom prst="ellipse">
            <a:avLst/>
          </a:prstGeom>
          <a:solidFill>
            <a:srgbClr val="FFC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0" name="Oval 19"/>
          <p:cNvSpPr/>
          <p:nvPr/>
        </p:nvSpPr>
        <p:spPr>
          <a:xfrm>
            <a:off x="1540265" y="1872371"/>
            <a:ext cx="149629" cy="157474"/>
          </a:xfrm>
          <a:prstGeom prst="ellipse">
            <a:avLst/>
          </a:prstGeom>
          <a:solidFill>
            <a:srgbClr val="FFC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1" name="Oval 20"/>
          <p:cNvSpPr/>
          <p:nvPr/>
        </p:nvSpPr>
        <p:spPr>
          <a:xfrm>
            <a:off x="1166193" y="2126096"/>
            <a:ext cx="149629" cy="157474"/>
          </a:xfrm>
          <a:prstGeom prst="ellipse">
            <a:avLst/>
          </a:prstGeom>
          <a:solidFill>
            <a:srgbClr val="FFC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2" name="Oval 21"/>
          <p:cNvSpPr/>
          <p:nvPr/>
        </p:nvSpPr>
        <p:spPr>
          <a:xfrm>
            <a:off x="2417034" y="2126096"/>
            <a:ext cx="149629" cy="157474"/>
          </a:xfrm>
          <a:prstGeom prst="ellipse">
            <a:avLst/>
          </a:prstGeom>
          <a:solidFill>
            <a:srgbClr val="92D05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3" name="Oval 22"/>
          <p:cNvSpPr/>
          <p:nvPr/>
        </p:nvSpPr>
        <p:spPr>
          <a:xfrm>
            <a:off x="2716292" y="2052433"/>
            <a:ext cx="149629" cy="157474"/>
          </a:xfrm>
          <a:prstGeom prst="ellipse">
            <a:avLst/>
          </a:prstGeom>
          <a:solidFill>
            <a:srgbClr val="92D05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4" name="Oval 23"/>
          <p:cNvSpPr/>
          <p:nvPr/>
        </p:nvSpPr>
        <p:spPr>
          <a:xfrm>
            <a:off x="2566663" y="1816222"/>
            <a:ext cx="149629" cy="157474"/>
          </a:xfrm>
          <a:prstGeom prst="ellipse">
            <a:avLst/>
          </a:prstGeom>
          <a:solidFill>
            <a:srgbClr val="92D05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5" name="Oval 24"/>
          <p:cNvSpPr/>
          <p:nvPr/>
        </p:nvSpPr>
        <p:spPr>
          <a:xfrm>
            <a:off x="6098412" y="2187319"/>
            <a:ext cx="149629" cy="157474"/>
          </a:xfrm>
          <a:prstGeom prst="ellipse">
            <a:avLst/>
          </a:prstGeom>
          <a:solidFill>
            <a:srgbClr val="C19A57"/>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6" name="Oval 25"/>
          <p:cNvSpPr/>
          <p:nvPr/>
        </p:nvSpPr>
        <p:spPr>
          <a:xfrm>
            <a:off x="5948783" y="1951108"/>
            <a:ext cx="149629" cy="157474"/>
          </a:xfrm>
          <a:prstGeom prst="ellipse">
            <a:avLst/>
          </a:prstGeom>
          <a:solidFill>
            <a:srgbClr val="C19A57"/>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7" name="Oval 26"/>
          <p:cNvSpPr/>
          <p:nvPr/>
        </p:nvSpPr>
        <p:spPr>
          <a:xfrm>
            <a:off x="6353335" y="2029845"/>
            <a:ext cx="149629" cy="157474"/>
          </a:xfrm>
          <a:prstGeom prst="ellipse">
            <a:avLst/>
          </a:prstGeom>
          <a:solidFill>
            <a:srgbClr val="C19A57"/>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8" name="Oval 27"/>
          <p:cNvSpPr/>
          <p:nvPr/>
        </p:nvSpPr>
        <p:spPr>
          <a:xfrm>
            <a:off x="6203706" y="1816222"/>
            <a:ext cx="149629" cy="157474"/>
          </a:xfrm>
          <a:prstGeom prst="ellipse">
            <a:avLst/>
          </a:prstGeom>
          <a:solidFill>
            <a:srgbClr val="C19A57"/>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29" name="Oval 28"/>
          <p:cNvSpPr/>
          <p:nvPr/>
        </p:nvSpPr>
        <p:spPr>
          <a:xfrm>
            <a:off x="4916843" y="2126096"/>
            <a:ext cx="149629" cy="157474"/>
          </a:xfrm>
          <a:prstGeom prst="ellipse">
            <a:avLst/>
          </a:prstGeom>
          <a:solidFill>
            <a:srgbClr val="00B0F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0" name="Oval 29"/>
          <p:cNvSpPr/>
          <p:nvPr/>
        </p:nvSpPr>
        <p:spPr>
          <a:xfrm>
            <a:off x="4767214" y="1973696"/>
            <a:ext cx="149629" cy="157474"/>
          </a:xfrm>
          <a:prstGeom prst="ellipse">
            <a:avLst/>
          </a:prstGeom>
          <a:solidFill>
            <a:srgbClr val="00B0F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1" name="Oval 30"/>
          <p:cNvSpPr/>
          <p:nvPr/>
        </p:nvSpPr>
        <p:spPr>
          <a:xfrm>
            <a:off x="5179812" y="1951108"/>
            <a:ext cx="149629" cy="157474"/>
          </a:xfrm>
          <a:prstGeom prst="ellipse">
            <a:avLst/>
          </a:prstGeom>
          <a:solidFill>
            <a:srgbClr val="00B0F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2" name="Oval 31"/>
          <p:cNvSpPr/>
          <p:nvPr/>
        </p:nvSpPr>
        <p:spPr>
          <a:xfrm>
            <a:off x="4916843" y="1816222"/>
            <a:ext cx="149629" cy="157474"/>
          </a:xfrm>
          <a:prstGeom prst="ellipse">
            <a:avLst/>
          </a:prstGeom>
          <a:solidFill>
            <a:srgbClr val="00B0F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3" name="Oval 32"/>
          <p:cNvSpPr/>
          <p:nvPr/>
        </p:nvSpPr>
        <p:spPr>
          <a:xfrm>
            <a:off x="3804141" y="2131170"/>
            <a:ext cx="149629" cy="157474"/>
          </a:xfrm>
          <a:prstGeom prst="ellipse">
            <a:avLst/>
          </a:prstGeom>
          <a:solidFill>
            <a:srgbClr val="C00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4" name="Oval 33"/>
          <p:cNvSpPr/>
          <p:nvPr/>
        </p:nvSpPr>
        <p:spPr>
          <a:xfrm>
            <a:off x="3804141" y="1793634"/>
            <a:ext cx="149629" cy="157474"/>
          </a:xfrm>
          <a:prstGeom prst="ellipse">
            <a:avLst/>
          </a:prstGeom>
          <a:solidFill>
            <a:srgbClr val="C00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5" name="Oval 34"/>
          <p:cNvSpPr/>
          <p:nvPr/>
        </p:nvSpPr>
        <p:spPr>
          <a:xfrm>
            <a:off x="3609355" y="1894959"/>
            <a:ext cx="149629" cy="157474"/>
          </a:xfrm>
          <a:prstGeom prst="ellipse">
            <a:avLst/>
          </a:prstGeom>
          <a:solidFill>
            <a:srgbClr val="C00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6" name="Oval 35"/>
          <p:cNvSpPr/>
          <p:nvPr/>
        </p:nvSpPr>
        <p:spPr>
          <a:xfrm>
            <a:off x="4028584" y="1889885"/>
            <a:ext cx="149629" cy="157474"/>
          </a:xfrm>
          <a:prstGeom prst="ellipse">
            <a:avLst/>
          </a:prstGeom>
          <a:solidFill>
            <a:srgbClr val="C00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7" name="Oval 36"/>
          <p:cNvSpPr/>
          <p:nvPr/>
        </p:nvSpPr>
        <p:spPr>
          <a:xfrm>
            <a:off x="2342219" y="1894959"/>
            <a:ext cx="149629" cy="157474"/>
          </a:xfrm>
          <a:prstGeom prst="ellipse">
            <a:avLst/>
          </a:prstGeom>
          <a:solidFill>
            <a:srgbClr val="92D05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8" name="Oval 37"/>
          <p:cNvSpPr/>
          <p:nvPr/>
        </p:nvSpPr>
        <p:spPr>
          <a:xfrm>
            <a:off x="7385229" y="2052433"/>
            <a:ext cx="149629" cy="157474"/>
          </a:xfrm>
          <a:prstGeom prst="ellipse">
            <a:avLst/>
          </a:prstGeom>
          <a:solidFill>
            <a:srgbClr val="FFFF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39" name="Oval 38"/>
          <p:cNvSpPr/>
          <p:nvPr/>
        </p:nvSpPr>
        <p:spPr>
          <a:xfrm>
            <a:off x="7741560" y="2131170"/>
            <a:ext cx="149629" cy="157474"/>
          </a:xfrm>
          <a:prstGeom prst="ellipse">
            <a:avLst/>
          </a:prstGeom>
          <a:solidFill>
            <a:srgbClr val="FFFF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40" name="Oval 39"/>
          <p:cNvSpPr/>
          <p:nvPr/>
        </p:nvSpPr>
        <p:spPr>
          <a:xfrm>
            <a:off x="7741560" y="1894959"/>
            <a:ext cx="149629" cy="157474"/>
          </a:xfrm>
          <a:prstGeom prst="ellipse">
            <a:avLst/>
          </a:prstGeom>
          <a:solidFill>
            <a:srgbClr val="FFFF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42" name="Oval 41"/>
          <p:cNvSpPr/>
          <p:nvPr/>
        </p:nvSpPr>
        <p:spPr>
          <a:xfrm>
            <a:off x="1540265" y="2131170"/>
            <a:ext cx="149629" cy="157474"/>
          </a:xfrm>
          <a:prstGeom prst="ellipse">
            <a:avLst/>
          </a:prstGeom>
          <a:solidFill>
            <a:srgbClr val="FFC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43" name="Oval 42"/>
          <p:cNvSpPr/>
          <p:nvPr/>
        </p:nvSpPr>
        <p:spPr>
          <a:xfrm>
            <a:off x="4103398" y="2108582"/>
            <a:ext cx="149629" cy="157474"/>
          </a:xfrm>
          <a:prstGeom prst="ellipse">
            <a:avLst/>
          </a:prstGeom>
          <a:solidFill>
            <a:srgbClr val="C00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cxnSp>
        <p:nvCxnSpPr>
          <p:cNvPr id="50" name="Straight Arrow Connector 49"/>
          <p:cNvCxnSpPr/>
          <p:nvPr/>
        </p:nvCxnSpPr>
        <p:spPr>
          <a:xfrm>
            <a:off x="1689894" y="2439371"/>
            <a:ext cx="1919461" cy="56949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a:off x="2802024" y="2439371"/>
            <a:ext cx="956960" cy="49075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3957112" y="2515500"/>
            <a:ext cx="71472" cy="28474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a:off x="4402657" y="2439371"/>
            <a:ext cx="364557" cy="360876"/>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flipH="1">
            <a:off x="4594325" y="2424401"/>
            <a:ext cx="1227774" cy="50572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H="1">
            <a:off x="4767217" y="2344793"/>
            <a:ext cx="2398219" cy="742809"/>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4595482" y="4400264"/>
            <a:ext cx="4398890" cy="1938992"/>
          </a:xfrm>
          <a:prstGeom prst="rect">
            <a:avLst/>
          </a:prstGeom>
          <a:noFill/>
        </p:spPr>
        <p:txBody>
          <a:bodyPr wrap="square" rtlCol="0">
            <a:spAutoFit/>
          </a:bodyPr>
          <a:lstStyle/>
          <a:p>
            <a:r>
              <a:rPr lang="en-US" b="1" dirty="0" smtClean="0">
                <a:solidFill>
                  <a:srgbClr val="F3C262"/>
                </a:solidFill>
              </a:rPr>
              <a:t>HEP</a:t>
            </a:r>
            <a:r>
              <a:rPr lang="en-US" dirty="0" smtClean="0">
                <a:solidFill>
                  <a:schemeClr val="bg1">
                    <a:lumMod val="95000"/>
                  </a:schemeClr>
                </a:solidFill>
              </a:rPr>
              <a:t> is a </a:t>
            </a:r>
            <a:r>
              <a:rPr lang="en-US" b="1" dirty="0" smtClean="0">
                <a:solidFill>
                  <a:srgbClr val="F3C262"/>
                </a:solidFill>
              </a:rPr>
              <a:t>multi-layer</a:t>
            </a:r>
            <a:r>
              <a:rPr lang="en-US" dirty="0" smtClean="0">
                <a:solidFill>
                  <a:schemeClr val="bg1">
                    <a:lumMod val="95000"/>
                  </a:schemeClr>
                </a:solidFill>
              </a:rPr>
              <a:t> and </a:t>
            </a:r>
            <a:r>
              <a:rPr lang="en-US" b="1" dirty="0" smtClean="0">
                <a:solidFill>
                  <a:srgbClr val="F3C262"/>
                </a:solidFill>
              </a:rPr>
              <a:t>multi-levels</a:t>
            </a:r>
            <a:r>
              <a:rPr lang="en-US" b="1" dirty="0" smtClean="0">
                <a:solidFill>
                  <a:schemeClr val="bg1">
                    <a:lumMod val="95000"/>
                  </a:schemeClr>
                </a:solidFill>
              </a:rPr>
              <a:t> </a:t>
            </a:r>
            <a:r>
              <a:rPr lang="en-US" dirty="0" smtClean="0">
                <a:solidFill>
                  <a:schemeClr val="bg1">
                    <a:lumMod val="95000"/>
                  </a:schemeClr>
                </a:solidFill>
              </a:rPr>
              <a:t>community</a:t>
            </a:r>
          </a:p>
          <a:p>
            <a:endParaRPr lang="en-US" dirty="0" smtClean="0">
              <a:solidFill>
                <a:schemeClr val="bg1">
                  <a:lumMod val="95000"/>
                </a:schemeClr>
              </a:solidFill>
            </a:endParaRPr>
          </a:p>
          <a:p>
            <a:r>
              <a:rPr lang="en-US" sz="2400" b="1" dirty="0" smtClean="0">
                <a:solidFill>
                  <a:schemeClr val="bg1">
                    <a:lumMod val="95000"/>
                  </a:schemeClr>
                </a:solidFill>
              </a:rPr>
              <a:t>A </a:t>
            </a:r>
            <a:r>
              <a:rPr lang="en-US" sz="2400" b="1" dirty="0" smtClean="0">
                <a:solidFill>
                  <a:srgbClr val="F3C262"/>
                </a:solidFill>
              </a:rPr>
              <a:t>top down solution </a:t>
            </a:r>
            <a:r>
              <a:rPr lang="en-US" sz="2400" b="1" dirty="0" smtClean="0">
                <a:solidFill>
                  <a:schemeClr val="bg1">
                    <a:lumMod val="95000"/>
                  </a:schemeClr>
                </a:solidFill>
              </a:rPr>
              <a:t>is a </a:t>
            </a:r>
            <a:r>
              <a:rPr lang="en-US" sz="2400" b="1" dirty="0" smtClean="0">
                <a:solidFill>
                  <a:srgbClr val="F3C262"/>
                </a:solidFill>
              </a:rPr>
              <a:t>non-solution</a:t>
            </a:r>
            <a:r>
              <a:rPr lang="en-US" sz="2400" b="1" dirty="0" smtClean="0">
                <a:solidFill>
                  <a:schemeClr val="bg1">
                    <a:lumMod val="95000"/>
                  </a:schemeClr>
                </a:solidFill>
              </a:rPr>
              <a:t> </a:t>
            </a:r>
            <a:endParaRPr lang="en-US" sz="2400" b="1" dirty="0">
              <a:solidFill>
                <a:schemeClr val="bg1">
                  <a:lumMod val="95000"/>
                </a:schemeClr>
              </a:solidFill>
            </a:endParaRPr>
          </a:p>
        </p:txBody>
      </p:sp>
      <p:sp>
        <p:nvSpPr>
          <p:cNvPr id="69" name="TextBox 68"/>
          <p:cNvSpPr txBox="1"/>
          <p:nvPr/>
        </p:nvSpPr>
        <p:spPr>
          <a:xfrm>
            <a:off x="5179812" y="2930128"/>
            <a:ext cx="3443736" cy="923330"/>
          </a:xfrm>
          <a:prstGeom prst="rect">
            <a:avLst/>
          </a:prstGeom>
          <a:noFill/>
        </p:spPr>
        <p:txBody>
          <a:bodyPr wrap="square" rtlCol="0">
            <a:spAutoFit/>
          </a:bodyPr>
          <a:lstStyle/>
          <a:p>
            <a:r>
              <a:rPr lang="en-US" sz="1800" b="1" i="1" dirty="0" smtClean="0">
                <a:solidFill>
                  <a:srgbClr val="F3C262"/>
                </a:solidFill>
              </a:rPr>
              <a:t>Mono dimensional </a:t>
            </a:r>
            <a:r>
              <a:rPr lang="en-US" sz="1800" i="1" dirty="0" smtClean="0">
                <a:solidFill>
                  <a:schemeClr val="bg1">
                    <a:lumMod val="95000"/>
                  </a:schemeClr>
                </a:solidFill>
              </a:rPr>
              <a:t>way to deploy VC </a:t>
            </a:r>
            <a:r>
              <a:rPr lang="en-US" sz="1800" b="1" i="1" dirty="0" smtClean="0">
                <a:solidFill>
                  <a:srgbClr val="F3C262"/>
                </a:solidFill>
              </a:rPr>
              <a:t>in traditional organizations</a:t>
            </a:r>
            <a:endParaRPr lang="en-US" sz="1800" b="1" i="1" dirty="0">
              <a:solidFill>
                <a:srgbClr val="F3C262"/>
              </a:solidFill>
            </a:endParaRPr>
          </a:p>
        </p:txBody>
      </p:sp>
      <p:sp>
        <p:nvSpPr>
          <p:cNvPr id="55" name="Oval 54"/>
          <p:cNvSpPr/>
          <p:nvPr/>
        </p:nvSpPr>
        <p:spPr>
          <a:xfrm>
            <a:off x="3882297" y="3008865"/>
            <a:ext cx="149629" cy="157474"/>
          </a:xfrm>
          <a:prstGeom prst="ellipse">
            <a:avLst/>
          </a:prstGeom>
          <a:solidFill>
            <a:srgbClr val="FFC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56" name="Oval 55"/>
          <p:cNvSpPr/>
          <p:nvPr/>
        </p:nvSpPr>
        <p:spPr>
          <a:xfrm>
            <a:off x="4106741" y="2851391"/>
            <a:ext cx="149629" cy="157474"/>
          </a:xfrm>
          <a:prstGeom prst="ellipse">
            <a:avLst/>
          </a:prstGeom>
          <a:solidFill>
            <a:srgbClr val="92D05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58" name="Oval 57"/>
          <p:cNvSpPr/>
          <p:nvPr/>
        </p:nvSpPr>
        <p:spPr>
          <a:xfrm>
            <a:off x="3957112" y="3245076"/>
            <a:ext cx="149629" cy="157474"/>
          </a:xfrm>
          <a:prstGeom prst="ellipse">
            <a:avLst/>
          </a:prstGeom>
          <a:solidFill>
            <a:srgbClr val="C000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59" name="Oval 58"/>
          <p:cNvSpPr/>
          <p:nvPr/>
        </p:nvSpPr>
        <p:spPr>
          <a:xfrm>
            <a:off x="4320961" y="3008865"/>
            <a:ext cx="149629" cy="157474"/>
          </a:xfrm>
          <a:prstGeom prst="ellipse">
            <a:avLst/>
          </a:prstGeom>
          <a:solidFill>
            <a:srgbClr val="00B0F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61" name="Oval 60"/>
          <p:cNvSpPr/>
          <p:nvPr/>
        </p:nvSpPr>
        <p:spPr>
          <a:xfrm>
            <a:off x="4260561" y="3245076"/>
            <a:ext cx="149629" cy="157474"/>
          </a:xfrm>
          <a:prstGeom prst="ellipse">
            <a:avLst/>
          </a:prstGeom>
          <a:solidFill>
            <a:srgbClr val="C19A57"/>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63" name="Oval 62"/>
          <p:cNvSpPr/>
          <p:nvPr/>
        </p:nvSpPr>
        <p:spPr>
          <a:xfrm>
            <a:off x="7451959" y="1816222"/>
            <a:ext cx="149629" cy="157474"/>
          </a:xfrm>
          <a:prstGeom prst="ellipse">
            <a:avLst/>
          </a:prstGeom>
          <a:solidFill>
            <a:srgbClr val="FFFF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
        <p:nvSpPr>
          <p:cNvPr id="65" name="Oval 64"/>
          <p:cNvSpPr/>
          <p:nvPr/>
        </p:nvSpPr>
        <p:spPr>
          <a:xfrm>
            <a:off x="4103398" y="3087602"/>
            <a:ext cx="149629" cy="157474"/>
          </a:xfrm>
          <a:prstGeom prst="ellipse">
            <a:avLst/>
          </a:prstGeom>
          <a:solidFill>
            <a:srgbClr val="FFFF00"/>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dirty="0">
              <a:solidFill>
                <a:schemeClr val="bg1">
                  <a:lumMod val="95000"/>
                </a:schemeClr>
              </a:solidFill>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a:xfrm>
            <a:off x="358928"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noProof="0" dirty="0" smtClean="0">
                <a:solidFill>
                  <a:schemeClr val="bg1">
                    <a:lumMod val="95000"/>
                  </a:schemeClr>
                </a:solidFill>
                <a:latin typeface="+mj-lt"/>
                <a:ea typeface="+mj-ea"/>
                <a:cs typeface="+mj-cs"/>
              </a:rPr>
              <a:t>Some History</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3" name="TextBox 2"/>
          <p:cNvSpPr txBox="1"/>
          <p:nvPr/>
        </p:nvSpPr>
        <p:spPr>
          <a:xfrm>
            <a:off x="358929" y="1094472"/>
            <a:ext cx="8567874" cy="1200329"/>
          </a:xfrm>
          <a:prstGeom prst="rect">
            <a:avLst/>
          </a:prstGeom>
          <a:noFill/>
        </p:spPr>
        <p:txBody>
          <a:bodyPr wrap="square" rtlCol="0">
            <a:spAutoFit/>
          </a:bodyPr>
          <a:lstStyle/>
          <a:p>
            <a:pPr algn="ctr"/>
            <a:r>
              <a:rPr lang="en-US" dirty="0" smtClean="0">
                <a:solidFill>
                  <a:schemeClr val="bg1">
                    <a:lumMod val="95000"/>
                  </a:schemeClr>
                </a:solidFill>
              </a:rPr>
              <a:t>The </a:t>
            </a:r>
            <a:r>
              <a:rPr lang="en-US" dirty="0" smtClean="0">
                <a:solidFill>
                  <a:srgbClr val="F3C262"/>
                </a:solidFill>
              </a:rPr>
              <a:t>HEP community </a:t>
            </a:r>
            <a:r>
              <a:rPr lang="en-US" dirty="0" smtClean="0">
                <a:solidFill>
                  <a:schemeClr val="bg1">
                    <a:lumMod val="95000"/>
                  </a:schemeClr>
                </a:solidFill>
              </a:rPr>
              <a:t>has always been </a:t>
            </a:r>
            <a:r>
              <a:rPr lang="en-US" dirty="0" smtClean="0">
                <a:solidFill>
                  <a:srgbClr val="F3C262"/>
                </a:solidFill>
              </a:rPr>
              <a:t>a pioneer </a:t>
            </a:r>
            <a:r>
              <a:rPr lang="en-US" dirty="0" smtClean="0">
                <a:solidFill>
                  <a:schemeClr val="bg1">
                    <a:lumMod val="95000"/>
                  </a:schemeClr>
                </a:solidFill>
              </a:rPr>
              <a:t>and </a:t>
            </a:r>
            <a:r>
              <a:rPr lang="en-US" dirty="0" smtClean="0">
                <a:solidFill>
                  <a:srgbClr val="F3C262"/>
                </a:solidFill>
              </a:rPr>
              <a:t>pushed the frontier of VC before anybody else</a:t>
            </a:r>
            <a:r>
              <a:rPr lang="en-US" dirty="0" smtClean="0">
                <a:solidFill>
                  <a:schemeClr val="bg1">
                    <a:lumMod val="95000"/>
                  </a:schemeClr>
                </a:solidFill>
              </a:rPr>
              <a:t>. </a:t>
            </a:r>
          </a:p>
          <a:p>
            <a:pPr algn="ctr"/>
            <a:r>
              <a:rPr lang="en-US" dirty="0" smtClean="0">
                <a:solidFill>
                  <a:schemeClr val="bg1">
                    <a:lumMod val="95000"/>
                  </a:schemeClr>
                </a:solidFill>
              </a:rPr>
              <a:t>(you should be proud of it)</a:t>
            </a:r>
            <a:endParaRPr lang="en-US" dirty="0">
              <a:solidFill>
                <a:schemeClr val="bg1">
                  <a:lumMod val="95000"/>
                </a:schemeClr>
              </a:solidFill>
            </a:endParaRPr>
          </a:p>
        </p:txBody>
      </p:sp>
      <p:sp>
        <p:nvSpPr>
          <p:cNvPr id="4" name="TextBox 3"/>
          <p:cNvSpPr txBox="1"/>
          <p:nvPr/>
        </p:nvSpPr>
        <p:spPr>
          <a:xfrm>
            <a:off x="467544" y="2132856"/>
            <a:ext cx="7868244" cy="4462760"/>
          </a:xfrm>
          <a:prstGeom prst="rect">
            <a:avLst/>
          </a:prstGeom>
          <a:noFill/>
        </p:spPr>
        <p:txBody>
          <a:bodyPr wrap="none" rtlCol="0">
            <a:spAutoFit/>
          </a:bodyPr>
          <a:lstStyle/>
          <a:p>
            <a:r>
              <a:rPr lang="en-US" dirty="0" smtClean="0">
                <a:solidFill>
                  <a:schemeClr val="bg1">
                    <a:lumMod val="95000"/>
                  </a:schemeClr>
                </a:solidFill>
              </a:rPr>
              <a:t>Some key dates:</a:t>
            </a:r>
          </a:p>
          <a:p>
            <a:pPr>
              <a:buFont typeface="Arial" pitchFamily="34" charset="0"/>
              <a:buChar char="•"/>
            </a:pPr>
            <a:r>
              <a:rPr lang="en-US" dirty="0" smtClean="0">
                <a:solidFill>
                  <a:schemeClr val="bg1">
                    <a:lumMod val="95000"/>
                  </a:schemeClr>
                </a:solidFill>
              </a:rPr>
              <a:t> </a:t>
            </a:r>
            <a:r>
              <a:rPr lang="en-US" dirty="0" smtClean="0">
                <a:solidFill>
                  <a:srgbClr val="F3C262"/>
                </a:solidFill>
              </a:rPr>
              <a:t>VRVS</a:t>
            </a:r>
            <a:r>
              <a:rPr lang="en-US" dirty="0" smtClean="0">
                <a:solidFill>
                  <a:schemeClr val="bg1">
                    <a:lumMod val="95000"/>
                  </a:schemeClr>
                </a:solidFill>
              </a:rPr>
              <a:t> released in </a:t>
            </a:r>
            <a:r>
              <a:rPr lang="en-US" dirty="0" smtClean="0">
                <a:solidFill>
                  <a:srgbClr val="F3C262"/>
                </a:solidFill>
              </a:rPr>
              <a:t>end-1996</a:t>
            </a:r>
            <a:r>
              <a:rPr lang="en-US" dirty="0" smtClean="0">
                <a:solidFill>
                  <a:schemeClr val="bg1">
                    <a:lumMod val="95000"/>
                  </a:schemeClr>
                </a:solidFill>
              </a:rPr>
              <a:t>  (ended in 2006)</a:t>
            </a:r>
          </a:p>
          <a:p>
            <a:pPr lvl="2">
              <a:buFont typeface="Arial" pitchFamily="34" charset="0"/>
              <a:buChar char="•"/>
            </a:pPr>
            <a:r>
              <a:rPr lang="en-US" dirty="0" smtClean="0">
                <a:solidFill>
                  <a:schemeClr val="bg1">
                    <a:lumMod val="95000"/>
                  </a:schemeClr>
                </a:solidFill>
              </a:rPr>
              <a:t> </a:t>
            </a:r>
            <a:r>
              <a:rPr lang="en-US" sz="2000" dirty="0" smtClean="0">
                <a:solidFill>
                  <a:schemeClr val="bg1">
                    <a:lumMod val="95000"/>
                  </a:schemeClr>
                </a:solidFill>
              </a:rPr>
              <a:t>Hosted more than </a:t>
            </a:r>
            <a:r>
              <a:rPr lang="en-US" sz="2000" dirty="0" smtClean="0">
                <a:solidFill>
                  <a:srgbClr val="F3C262"/>
                </a:solidFill>
              </a:rPr>
              <a:t>20 Millions of VC minutes  </a:t>
            </a:r>
            <a:r>
              <a:rPr lang="en-US" sz="2000" dirty="0" smtClean="0">
                <a:solidFill>
                  <a:schemeClr val="bg1">
                    <a:lumMod val="95000"/>
                  </a:schemeClr>
                </a:solidFill>
              </a:rPr>
              <a:t>for HEP</a:t>
            </a:r>
          </a:p>
          <a:p>
            <a:pPr lvl="2">
              <a:buFont typeface="Arial" pitchFamily="34" charset="0"/>
              <a:buChar char="•"/>
            </a:pPr>
            <a:r>
              <a:rPr lang="en-US" sz="2000" dirty="0" smtClean="0">
                <a:solidFill>
                  <a:schemeClr val="bg1">
                    <a:lumMod val="95000"/>
                  </a:schemeClr>
                </a:solidFill>
              </a:rPr>
              <a:t> Developed by the </a:t>
            </a:r>
            <a:r>
              <a:rPr lang="en-US" sz="2000" dirty="0" smtClean="0">
                <a:solidFill>
                  <a:srgbClr val="F3C262"/>
                </a:solidFill>
              </a:rPr>
              <a:t>HEP community for the HEP community</a:t>
            </a:r>
          </a:p>
          <a:p>
            <a:pPr lvl="2"/>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a:t>
            </a:r>
            <a:r>
              <a:rPr lang="en-US" dirty="0" smtClean="0">
                <a:solidFill>
                  <a:srgbClr val="F3C262"/>
                </a:solidFill>
              </a:rPr>
              <a:t>Microsoft NetMeeting </a:t>
            </a:r>
            <a:r>
              <a:rPr lang="en-US" dirty="0" smtClean="0">
                <a:solidFill>
                  <a:schemeClr val="bg1">
                    <a:lumMod val="95000"/>
                  </a:schemeClr>
                </a:solidFill>
              </a:rPr>
              <a:t>released in </a:t>
            </a:r>
            <a:r>
              <a:rPr lang="en-US" dirty="0" smtClean="0">
                <a:solidFill>
                  <a:srgbClr val="F3C262"/>
                </a:solidFill>
              </a:rPr>
              <a:t>1998</a:t>
            </a:r>
          </a:p>
          <a:p>
            <a:pPr lvl="2">
              <a:buFont typeface="Arial" pitchFamily="34" charset="0"/>
              <a:buChar char="•"/>
            </a:pPr>
            <a:r>
              <a:rPr lang="en-US" dirty="0" smtClean="0">
                <a:solidFill>
                  <a:schemeClr val="bg1">
                    <a:lumMod val="95000"/>
                  </a:schemeClr>
                </a:solidFill>
              </a:rPr>
              <a:t>  </a:t>
            </a:r>
            <a:r>
              <a:rPr lang="en-US" sz="2000" dirty="0" smtClean="0">
                <a:solidFill>
                  <a:schemeClr val="bg1">
                    <a:lumMod val="95000"/>
                  </a:schemeClr>
                </a:solidFill>
              </a:rPr>
              <a:t>First implementation of H.323</a:t>
            </a:r>
          </a:p>
          <a:p>
            <a:pPr lvl="2"/>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a:t>
            </a:r>
            <a:r>
              <a:rPr lang="en-US" dirty="0" smtClean="0">
                <a:solidFill>
                  <a:srgbClr val="F3C262"/>
                </a:solidFill>
              </a:rPr>
              <a:t>WebEx</a:t>
            </a:r>
            <a:r>
              <a:rPr lang="en-US" dirty="0" smtClean="0">
                <a:solidFill>
                  <a:schemeClr val="bg1">
                    <a:lumMod val="95000"/>
                  </a:schemeClr>
                </a:solidFill>
              </a:rPr>
              <a:t> first release </a:t>
            </a:r>
            <a:r>
              <a:rPr lang="en-US" dirty="0" smtClean="0">
                <a:solidFill>
                  <a:srgbClr val="F3C262"/>
                </a:solidFill>
              </a:rPr>
              <a:t>in 2000 </a:t>
            </a:r>
          </a:p>
          <a:p>
            <a:pPr lvl="2">
              <a:buFont typeface="Arial" pitchFamily="34" charset="0"/>
              <a:buChar char="•"/>
            </a:pPr>
            <a:r>
              <a:rPr lang="en-US" dirty="0" smtClean="0">
                <a:solidFill>
                  <a:schemeClr val="bg1">
                    <a:lumMod val="95000"/>
                  </a:schemeClr>
                </a:solidFill>
              </a:rPr>
              <a:t> </a:t>
            </a:r>
            <a:r>
              <a:rPr lang="en-US" sz="2000" dirty="0" smtClean="0">
                <a:solidFill>
                  <a:schemeClr val="bg1">
                    <a:lumMod val="95000"/>
                  </a:schemeClr>
                </a:solidFill>
              </a:rPr>
              <a:t>(still) using phone for audio communications </a:t>
            </a:r>
            <a:endParaRPr lang="en-US" dirty="0" smtClean="0">
              <a:solidFill>
                <a:schemeClr val="bg1">
                  <a:lumMod val="95000"/>
                </a:schemeClr>
              </a:solidFill>
            </a:endParaRPr>
          </a:p>
          <a:p>
            <a:pPr lvl="2"/>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a:t>
            </a:r>
            <a:r>
              <a:rPr lang="en-US" dirty="0" smtClean="0">
                <a:solidFill>
                  <a:srgbClr val="F3C262"/>
                </a:solidFill>
              </a:rPr>
              <a:t>Skype</a:t>
            </a:r>
            <a:r>
              <a:rPr lang="en-US" dirty="0" smtClean="0">
                <a:solidFill>
                  <a:schemeClr val="bg1">
                    <a:lumMod val="95000"/>
                  </a:schemeClr>
                </a:solidFill>
              </a:rPr>
              <a:t> released the first public beta in </a:t>
            </a:r>
            <a:r>
              <a:rPr lang="en-US" dirty="0" smtClean="0">
                <a:solidFill>
                  <a:srgbClr val="F3C262"/>
                </a:solidFill>
              </a:rPr>
              <a:t>August 2003</a:t>
            </a:r>
            <a:endParaRPr lang="en-US" dirty="0">
              <a:solidFill>
                <a:srgbClr val="F3C262"/>
              </a:solidFill>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a:xfrm>
            <a:off x="358928"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dirty="0" smtClean="0">
                <a:solidFill>
                  <a:schemeClr val="bg1">
                    <a:lumMod val="95000"/>
                  </a:schemeClr>
                </a:solidFill>
                <a:latin typeface="+mj-lt"/>
                <a:ea typeface="+mj-ea"/>
                <a:cs typeface="+mj-cs"/>
              </a:rPr>
              <a:t>More recent</a:t>
            </a:r>
            <a:r>
              <a:rPr lang="en-US" sz="3600" noProof="0" dirty="0" smtClean="0">
                <a:solidFill>
                  <a:schemeClr val="bg1">
                    <a:lumMod val="95000"/>
                  </a:schemeClr>
                </a:solidFill>
                <a:latin typeface="+mj-lt"/>
                <a:ea typeface="+mj-ea"/>
                <a:cs typeface="+mj-cs"/>
              </a:rPr>
              <a:t> History</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4" name="TextBox 3"/>
          <p:cNvSpPr txBox="1"/>
          <p:nvPr/>
        </p:nvSpPr>
        <p:spPr>
          <a:xfrm>
            <a:off x="573005" y="1268760"/>
            <a:ext cx="7959436" cy="1200329"/>
          </a:xfrm>
          <a:prstGeom prst="rect">
            <a:avLst/>
          </a:prstGeom>
          <a:noFill/>
        </p:spPr>
        <p:txBody>
          <a:bodyPr wrap="square" rtlCol="0">
            <a:spAutoFit/>
          </a:bodyPr>
          <a:lstStyle/>
          <a:p>
            <a:r>
              <a:rPr lang="en-US" dirty="0" smtClean="0">
                <a:solidFill>
                  <a:schemeClr val="bg1">
                    <a:lumMod val="95000"/>
                  </a:schemeClr>
                </a:solidFill>
              </a:rPr>
              <a:t>A lot of </a:t>
            </a:r>
            <a:r>
              <a:rPr lang="en-US" dirty="0" smtClean="0">
                <a:solidFill>
                  <a:srgbClr val="F3C262"/>
                </a:solidFill>
              </a:rPr>
              <a:t>Web conferencing </a:t>
            </a:r>
            <a:r>
              <a:rPr lang="en-US" dirty="0" smtClean="0">
                <a:solidFill>
                  <a:schemeClr val="bg1">
                    <a:lumMod val="95000"/>
                  </a:schemeClr>
                </a:solidFill>
              </a:rPr>
              <a:t>and </a:t>
            </a:r>
            <a:r>
              <a:rPr lang="en-US" dirty="0" smtClean="0">
                <a:solidFill>
                  <a:srgbClr val="F3C262"/>
                </a:solidFill>
              </a:rPr>
              <a:t>video service </a:t>
            </a:r>
            <a:r>
              <a:rPr lang="en-US" dirty="0" smtClean="0">
                <a:solidFill>
                  <a:schemeClr val="bg1">
                    <a:lumMod val="95000"/>
                  </a:schemeClr>
                </a:solidFill>
              </a:rPr>
              <a:t>are now available </a:t>
            </a:r>
            <a:r>
              <a:rPr lang="en-US" dirty="0" smtClean="0">
                <a:solidFill>
                  <a:srgbClr val="F3C262"/>
                </a:solidFill>
              </a:rPr>
              <a:t>in the market place </a:t>
            </a:r>
            <a:r>
              <a:rPr lang="en-US" dirty="0" smtClean="0">
                <a:solidFill>
                  <a:schemeClr val="bg1">
                    <a:lumMod val="95000"/>
                  </a:schemeClr>
                </a:solidFill>
              </a:rPr>
              <a:t>but </a:t>
            </a:r>
            <a:r>
              <a:rPr lang="en-US" dirty="0" smtClean="0">
                <a:solidFill>
                  <a:srgbClr val="F3C262"/>
                </a:solidFill>
              </a:rPr>
              <a:t>no one emerged </a:t>
            </a:r>
            <a:r>
              <a:rPr lang="en-US" dirty="0" smtClean="0">
                <a:solidFill>
                  <a:schemeClr val="bg1">
                    <a:lumMod val="95000"/>
                  </a:schemeClr>
                </a:solidFill>
              </a:rPr>
              <a:t>as well adapted for the </a:t>
            </a:r>
            <a:r>
              <a:rPr lang="en-US" dirty="0" smtClean="0">
                <a:solidFill>
                  <a:srgbClr val="F3C262"/>
                </a:solidFill>
              </a:rPr>
              <a:t>HEP</a:t>
            </a:r>
            <a:r>
              <a:rPr lang="en-US" dirty="0" smtClean="0">
                <a:solidFill>
                  <a:schemeClr val="bg1">
                    <a:lumMod val="95000"/>
                  </a:schemeClr>
                </a:solidFill>
              </a:rPr>
              <a:t> (as explained in previous slides)</a:t>
            </a:r>
            <a:endParaRPr lang="en-US" dirty="0">
              <a:solidFill>
                <a:schemeClr val="bg1">
                  <a:lumMod val="95000"/>
                </a:schemeClr>
              </a:solidFill>
            </a:endParaRPr>
          </a:p>
        </p:txBody>
      </p:sp>
      <p:sp>
        <p:nvSpPr>
          <p:cNvPr id="7" name="TextBox 6"/>
          <p:cNvSpPr txBox="1"/>
          <p:nvPr/>
        </p:nvSpPr>
        <p:spPr>
          <a:xfrm>
            <a:off x="460536" y="2858160"/>
            <a:ext cx="8503951" cy="2677656"/>
          </a:xfrm>
          <a:prstGeom prst="rect">
            <a:avLst/>
          </a:prstGeom>
          <a:noFill/>
        </p:spPr>
        <p:txBody>
          <a:bodyPr wrap="square" rtlCol="0">
            <a:spAutoFit/>
          </a:bodyPr>
          <a:lstStyle/>
          <a:p>
            <a:r>
              <a:rPr lang="en-US" dirty="0" smtClean="0">
                <a:solidFill>
                  <a:schemeClr val="bg1">
                    <a:lumMod val="95000"/>
                  </a:schemeClr>
                </a:solidFill>
              </a:rPr>
              <a:t>Also some people are always expecting the </a:t>
            </a:r>
            <a:r>
              <a:rPr lang="en-US" dirty="0" smtClean="0">
                <a:solidFill>
                  <a:srgbClr val="F3C262"/>
                </a:solidFill>
              </a:rPr>
              <a:t>killer video commercial application</a:t>
            </a:r>
            <a:r>
              <a:rPr lang="en-US" dirty="0" smtClean="0">
                <a:solidFill>
                  <a:schemeClr val="bg1">
                    <a:lumMod val="95000"/>
                  </a:schemeClr>
                </a:solidFill>
              </a:rPr>
              <a:t> that will work perfectly</a:t>
            </a:r>
            <a:r>
              <a:rPr lang="en-US" i="1" dirty="0" smtClean="0">
                <a:solidFill>
                  <a:schemeClr val="bg1">
                    <a:lumMod val="95000"/>
                  </a:schemeClr>
                </a:solidFill>
              </a:rPr>
              <a:t> in all situation for our research </a:t>
            </a:r>
            <a:r>
              <a:rPr lang="en-US" dirty="0" smtClean="0">
                <a:solidFill>
                  <a:schemeClr val="bg1">
                    <a:lumMod val="95000"/>
                  </a:schemeClr>
                </a:solidFill>
              </a:rPr>
              <a:t>community. So far, </a:t>
            </a:r>
            <a:r>
              <a:rPr lang="en-US" dirty="0" smtClean="0">
                <a:solidFill>
                  <a:srgbClr val="F3C262"/>
                </a:solidFill>
              </a:rPr>
              <a:t>no success yet despite large companies (&gt; $B) financial support.</a:t>
            </a:r>
          </a:p>
          <a:p>
            <a:endParaRPr lang="en-US" dirty="0" smtClean="0">
              <a:solidFill>
                <a:schemeClr val="bg1">
                  <a:lumMod val="95000"/>
                </a:schemeClr>
              </a:solidFill>
            </a:endParaRPr>
          </a:p>
          <a:p>
            <a:pPr lvl="1">
              <a:buFont typeface="Arial" pitchFamily="34" charset="0"/>
              <a:buChar char="•"/>
            </a:pPr>
            <a:r>
              <a:rPr lang="en-US" dirty="0" smtClean="0">
                <a:solidFill>
                  <a:schemeClr val="bg1">
                    <a:lumMod val="95000"/>
                  </a:schemeClr>
                </a:solidFill>
              </a:rPr>
              <a:t> Skype/Microsoft group video calling (10 max)</a:t>
            </a:r>
          </a:p>
          <a:p>
            <a:pPr lvl="1">
              <a:buFont typeface="Arial" pitchFamily="34" charset="0"/>
              <a:buChar char="•"/>
            </a:pPr>
            <a:r>
              <a:rPr lang="en-US" dirty="0" smtClean="0">
                <a:solidFill>
                  <a:schemeClr val="bg1">
                    <a:lumMod val="95000"/>
                  </a:schemeClr>
                </a:solidFill>
              </a:rPr>
              <a:t> Google Hangout (10 max)</a:t>
            </a: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a:xfrm>
            <a:off x="358928"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dirty="0" smtClean="0">
                <a:solidFill>
                  <a:schemeClr val="bg1">
                    <a:lumMod val="95000"/>
                  </a:schemeClr>
                </a:solidFill>
                <a:latin typeface="+mj-lt"/>
                <a:ea typeface="+mj-ea"/>
                <a:cs typeface="+mj-cs"/>
              </a:rPr>
              <a:t>Current </a:t>
            </a:r>
            <a:r>
              <a:rPr lang="en-US" sz="3600" noProof="0" dirty="0" smtClean="0">
                <a:solidFill>
                  <a:schemeClr val="bg1">
                    <a:lumMod val="95000"/>
                  </a:schemeClr>
                </a:solidFill>
                <a:latin typeface="+mj-lt"/>
                <a:ea typeface="+mj-ea"/>
                <a:cs typeface="+mj-cs"/>
              </a:rPr>
              <a:t>VC Service used by HEP</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3" name="TextBox 2"/>
          <p:cNvSpPr txBox="1"/>
          <p:nvPr/>
        </p:nvSpPr>
        <p:spPr>
          <a:xfrm>
            <a:off x="534838" y="1268760"/>
            <a:ext cx="8258864" cy="3785652"/>
          </a:xfrm>
          <a:prstGeom prst="rect">
            <a:avLst/>
          </a:prstGeom>
          <a:noFill/>
        </p:spPr>
        <p:txBody>
          <a:bodyPr wrap="square" rtlCol="0">
            <a:spAutoFit/>
          </a:bodyPr>
          <a:lstStyle/>
          <a:p>
            <a:pPr>
              <a:buFont typeface="Arial" pitchFamily="34" charset="0"/>
              <a:buChar char="•"/>
            </a:pPr>
            <a:r>
              <a:rPr lang="en-US" dirty="0" smtClean="0">
                <a:solidFill>
                  <a:schemeClr val="bg1">
                    <a:lumMod val="95000"/>
                  </a:schemeClr>
                </a:solidFill>
              </a:rPr>
              <a:t> </a:t>
            </a:r>
            <a:r>
              <a:rPr lang="en-US" b="1" dirty="0" smtClean="0">
                <a:solidFill>
                  <a:srgbClr val="F3C262"/>
                </a:solidFill>
              </a:rPr>
              <a:t>Dedicated H.323 Services </a:t>
            </a:r>
            <a:r>
              <a:rPr lang="en-US" dirty="0" smtClean="0">
                <a:solidFill>
                  <a:schemeClr val="bg1">
                    <a:lumMod val="95000"/>
                  </a:schemeClr>
                </a:solidFill>
              </a:rPr>
              <a:t>(Tandberg/Cisco, Polycom, Codian MCU,..)  operated by:</a:t>
            </a:r>
          </a:p>
          <a:p>
            <a:pPr>
              <a:buFont typeface="Arial" pitchFamily="34" charset="0"/>
              <a:buChar char="•"/>
            </a:pPr>
            <a:endParaRPr lang="en-US" dirty="0" smtClean="0">
              <a:solidFill>
                <a:schemeClr val="bg1">
                  <a:lumMod val="95000"/>
                </a:schemeClr>
              </a:solidFill>
            </a:endParaRPr>
          </a:p>
          <a:p>
            <a:pPr lvl="1">
              <a:buFont typeface="Arial" pitchFamily="34" charset="0"/>
              <a:buChar char="•"/>
            </a:pPr>
            <a:r>
              <a:rPr lang="en-US" dirty="0" smtClean="0">
                <a:solidFill>
                  <a:schemeClr val="bg1">
                    <a:lumMod val="95000"/>
                  </a:schemeClr>
                </a:solidFill>
              </a:rPr>
              <a:t> Most of the </a:t>
            </a:r>
            <a:r>
              <a:rPr lang="en-US" dirty="0" smtClean="0">
                <a:solidFill>
                  <a:srgbClr val="F3C262"/>
                </a:solidFill>
              </a:rPr>
              <a:t>National Research Education Networks </a:t>
            </a:r>
            <a:r>
              <a:rPr lang="en-US" dirty="0" smtClean="0">
                <a:solidFill>
                  <a:schemeClr val="bg1">
                    <a:lumMod val="95000"/>
                  </a:schemeClr>
                </a:solidFill>
              </a:rPr>
              <a:t>operate an H.323 service allowing between 20 to 150 concurrent ports connections</a:t>
            </a:r>
          </a:p>
          <a:p>
            <a:pPr lvl="1"/>
            <a:endParaRPr lang="en-US" dirty="0" smtClean="0">
              <a:solidFill>
                <a:schemeClr val="bg1">
                  <a:lumMod val="95000"/>
                </a:schemeClr>
              </a:solidFill>
            </a:endParaRPr>
          </a:p>
          <a:p>
            <a:pPr lvl="1">
              <a:buFont typeface="Arial" pitchFamily="34" charset="0"/>
              <a:buChar char="•"/>
            </a:pPr>
            <a:r>
              <a:rPr lang="en-US" dirty="0" smtClean="0">
                <a:solidFill>
                  <a:schemeClr val="bg1">
                    <a:lumMod val="95000"/>
                  </a:schemeClr>
                </a:solidFill>
              </a:rPr>
              <a:t> Some Research Organizations such as </a:t>
            </a:r>
            <a:r>
              <a:rPr lang="en-US" dirty="0" smtClean="0">
                <a:solidFill>
                  <a:srgbClr val="F3C262"/>
                </a:solidFill>
              </a:rPr>
              <a:t>ECS (ESnet), RMS (Renater/IN2P3/INRA/Inserm/CNRS)</a:t>
            </a:r>
            <a:r>
              <a:rPr lang="en-US" dirty="0" smtClean="0">
                <a:solidFill>
                  <a:schemeClr val="bg1">
                    <a:lumMod val="95000"/>
                  </a:schemeClr>
                </a:solidFill>
              </a:rPr>
              <a:t>.</a:t>
            </a:r>
          </a:p>
          <a:p>
            <a:pPr lvl="1"/>
            <a:endParaRPr lang="en-US" dirty="0" smtClean="0">
              <a:solidFill>
                <a:schemeClr val="bg1">
                  <a:lumMod val="95000"/>
                </a:schemeClr>
              </a:solidFill>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1"/>
          <p:cNvSpPr txBox="1">
            <a:spLocks/>
          </p:cNvSpPr>
          <p:nvPr/>
        </p:nvSpPr>
        <p:spPr>
          <a:xfrm>
            <a:off x="358928" y="274638"/>
            <a:ext cx="8434774" cy="1143000"/>
          </a:xfrm>
          <a:prstGeom prst="rect">
            <a:avLst/>
          </a:prstGeom>
        </p:spPr>
        <p:txBody>
          <a:bodyPr vert="horz" lIns="91440" tIns="45720" rIns="91440" bIns="45720" rtlCol="0" anchor="ctr">
            <a:normAutofit lnSpcReduction="1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noProof="0" dirty="0" smtClean="0">
                <a:solidFill>
                  <a:schemeClr val="bg1">
                    <a:lumMod val="95000"/>
                  </a:schemeClr>
                </a:solidFill>
                <a:latin typeface="+mj-lt"/>
                <a:ea typeface="+mj-ea"/>
                <a:cs typeface="+mj-cs"/>
              </a:rPr>
              <a:t>Current VC Service used by HEP</a:t>
            </a:r>
            <a: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t/>
            </a:r>
            <a:br>
              <a:rPr kumimoji="0" lang="en-US" sz="1400" b="0" i="0" u="none" strike="noStrike" kern="1200" cap="none" spc="0" normalizeH="0" baseline="0" noProof="0" dirty="0" smtClean="0">
                <a:ln>
                  <a:noFill/>
                </a:ln>
                <a:solidFill>
                  <a:schemeClr val="bg1">
                    <a:lumMod val="95000"/>
                  </a:schemeClr>
                </a:solidFill>
                <a:effectLst/>
                <a:uLnTx/>
                <a:uFillTx/>
                <a:latin typeface="+mj-lt"/>
                <a:ea typeface="+mj-ea"/>
                <a:cs typeface="+mj-cs"/>
              </a:rPr>
            </a:br>
            <a:endParaRPr kumimoji="0" lang="en-US" sz="3600" b="0" i="0" u="none" strike="noStrike" kern="1200" cap="none" spc="0" normalizeH="0" baseline="0" noProof="0" dirty="0">
              <a:ln>
                <a:noFill/>
              </a:ln>
              <a:solidFill>
                <a:schemeClr val="bg1">
                  <a:lumMod val="95000"/>
                </a:schemeClr>
              </a:solidFill>
              <a:effectLst/>
              <a:uLnTx/>
              <a:uFillTx/>
              <a:latin typeface="+mj-lt"/>
              <a:ea typeface="+mj-ea"/>
              <a:cs typeface="+mj-cs"/>
            </a:endParaRPr>
          </a:p>
        </p:txBody>
      </p:sp>
      <p:sp>
        <p:nvSpPr>
          <p:cNvPr id="3" name="TextBox 2"/>
          <p:cNvSpPr txBox="1"/>
          <p:nvPr/>
        </p:nvSpPr>
        <p:spPr>
          <a:xfrm>
            <a:off x="773625" y="914400"/>
            <a:ext cx="8020077" cy="5632311"/>
          </a:xfrm>
          <a:prstGeom prst="rect">
            <a:avLst/>
          </a:prstGeom>
          <a:noFill/>
        </p:spPr>
        <p:txBody>
          <a:bodyPr wrap="square" rtlCol="0">
            <a:spAutoFit/>
          </a:bodyPr>
          <a:lstStyle/>
          <a:p>
            <a:endParaRPr lang="en-US" dirty="0" smtClean="0">
              <a:solidFill>
                <a:schemeClr val="bg1">
                  <a:lumMod val="95000"/>
                </a:schemeClr>
              </a:solidFill>
            </a:endParaRPr>
          </a:p>
          <a:p>
            <a:r>
              <a:rPr lang="en-US" b="1" dirty="0" smtClean="0">
                <a:solidFill>
                  <a:srgbClr val="F3C262"/>
                </a:solidFill>
              </a:rPr>
              <a:t>Vidyo</a:t>
            </a:r>
            <a:r>
              <a:rPr lang="en-US" b="1" dirty="0" smtClean="0">
                <a:solidFill>
                  <a:schemeClr val="bg1">
                    <a:lumMod val="95000"/>
                  </a:schemeClr>
                </a:solidFill>
              </a:rPr>
              <a:t> operated by CERN</a:t>
            </a:r>
            <a:r>
              <a:rPr lang="en-US" dirty="0" smtClean="0">
                <a:solidFill>
                  <a:schemeClr val="bg1">
                    <a:lumMod val="95000"/>
                  </a:schemeClr>
                </a:solidFill>
              </a:rPr>
              <a:t>. </a:t>
            </a:r>
          </a:p>
          <a:p>
            <a:pPr>
              <a:buFont typeface="Arial" pitchFamily="34" charset="0"/>
              <a:buChar char="•"/>
            </a:pPr>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a:t>
            </a:r>
            <a:r>
              <a:rPr lang="en-US" dirty="0" smtClean="0">
                <a:solidFill>
                  <a:srgbClr val="F3C262"/>
                </a:solidFill>
              </a:rPr>
              <a:t>Starting in 2008</a:t>
            </a:r>
            <a:r>
              <a:rPr lang="en-US" dirty="0" smtClean="0">
                <a:solidFill>
                  <a:schemeClr val="bg1">
                    <a:lumMod val="95000"/>
                  </a:schemeClr>
                </a:solidFill>
              </a:rPr>
              <a:t>, Vidyo was presented as a possible product to serve the LHC and CERN related experiments by CERN/IT who was mandated to look for commercial alternative to EVO. </a:t>
            </a:r>
          </a:p>
          <a:p>
            <a:endParaRPr lang="en-US" dirty="0" smtClean="0">
              <a:solidFill>
                <a:schemeClr val="bg1">
                  <a:lumMod val="95000"/>
                </a:schemeClr>
              </a:solidFill>
            </a:endParaRPr>
          </a:p>
          <a:p>
            <a:pPr>
              <a:buFont typeface="Arial" pitchFamily="34" charset="0"/>
              <a:buChar char="•"/>
            </a:pPr>
            <a:r>
              <a:rPr lang="en-US" dirty="0" smtClean="0">
                <a:solidFill>
                  <a:schemeClr val="bg1">
                    <a:lumMod val="95000"/>
                  </a:schemeClr>
                </a:solidFill>
              </a:rPr>
              <a:t> As of today, it appears that the product is still missing </a:t>
            </a:r>
            <a:r>
              <a:rPr lang="en-US" dirty="0" smtClean="0">
                <a:solidFill>
                  <a:srgbClr val="F3C262"/>
                </a:solidFill>
              </a:rPr>
              <a:t>some key functionalities </a:t>
            </a:r>
            <a:r>
              <a:rPr lang="en-US" dirty="0" smtClean="0">
                <a:solidFill>
                  <a:schemeClr val="bg1">
                    <a:lumMod val="95000"/>
                  </a:schemeClr>
                </a:solidFill>
              </a:rPr>
              <a:t>to be a full release candidate. </a:t>
            </a:r>
          </a:p>
          <a:p>
            <a:endParaRPr lang="en-US" dirty="0" smtClean="0">
              <a:solidFill>
                <a:schemeClr val="bg1">
                  <a:lumMod val="95000"/>
                </a:schemeClr>
              </a:solidFill>
            </a:endParaRPr>
          </a:p>
          <a:p>
            <a:r>
              <a:rPr lang="en-US" dirty="0" smtClean="0">
                <a:solidFill>
                  <a:schemeClr val="bg1">
                    <a:lumMod val="95000"/>
                  </a:schemeClr>
                </a:solidFill>
              </a:rPr>
              <a:t>Nevertheless, some </a:t>
            </a:r>
            <a:r>
              <a:rPr lang="en-US" dirty="0" smtClean="0">
                <a:solidFill>
                  <a:srgbClr val="F3C262"/>
                </a:solidFill>
              </a:rPr>
              <a:t>research groups at CERN </a:t>
            </a:r>
            <a:r>
              <a:rPr lang="en-US" dirty="0" smtClean="0">
                <a:solidFill>
                  <a:schemeClr val="bg1">
                    <a:lumMod val="95000"/>
                  </a:schemeClr>
                </a:solidFill>
              </a:rPr>
              <a:t>are starting to use the service.</a:t>
            </a:r>
          </a:p>
          <a:p>
            <a:pPr lvl="1">
              <a:buFont typeface="Arial" pitchFamily="34" charset="0"/>
              <a:buChar char="•"/>
            </a:pPr>
            <a:endParaRPr lang="en-US" dirty="0" smtClean="0">
              <a:solidFill>
                <a:schemeClr val="bg1">
                  <a:lumMod val="95000"/>
                </a:schemeClr>
              </a:solidFill>
            </a:endParaRPr>
          </a:p>
          <a:p>
            <a:pPr>
              <a:buFont typeface="Arial" pitchFamily="34" charset="0"/>
              <a:buChar char="•"/>
            </a:pPr>
            <a:endParaRPr lang="en-US" i="1" dirty="0" smtClean="0">
              <a:solidFill>
                <a:schemeClr val="bg1">
                  <a:lumMod val="95000"/>
                </a:schemeClr>
              </a:solidFill>
            </a:endParaRPr>
          </a:p>
        </p:txBody>
      </p:sp>
    </p:spTree>
    <p:extLst>
      <p:ext uri="{BB962C8B-B14F-4D97-AF65-F5344CB8AC3E}">
        <p14:creationId xmlns:mc="http://schemas.openxmlformats.org/markup-compatibility/2006" xmlns:mv="urn:schemas-microsoft-com:mac:vml" xmlns="" xmlns:p14="http://schemas.microsoft.com/office/powerpoint/2010/main" xmlns:p="http://schemas.openxmlformats.org/presentationml/2006/main" xmlns:r="http://schemas.openxmlformats.org/officeDocument/2006/relationships" xmlns:a="http://schemas.openxmlformats.org/drawingml/2006/main" val="2667743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65" charset="0"/>
            <a:ea typeface="ＭＳ Ｐゴシック" pitchFamily="-65" charset="-128"/>
            <a:cs typeface="ＭＳ Ｐゴシック" pitchFamily="-65"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7848</TotalTime>
  <Words>2998</Words>
  <Application>Microsoft Macintosh PowerPoint</Application>
  <PresentationFormat>On-screen Show (4:3)</PresentationFormat>
  <Paragraphs>355</Paragraphs>
  <Slides>42</Slides>
  <Notes>11</Notes>
  <HiddenSlides>0</HiddenSlides>
  <MMClips>1</MMClips>
  <ScaleCrop>false</ScaleCrop>
  <HeadingPairs>
    <vt:vector size="4" baseType="variant">
      <vt:variant>
        <vt:lpstr>Design Template</vt:lpstr>
      </vt:variant>
      <vt:variant>
        <vt:i4>1</vt:i4>
      </vt:variant>
      <vt:variant>
        <vt:lpstr>Slide Titles</vt:lpstr>
      </vt:variant>
      <vt:variant>
        <vt:i4>42</vt:i4>
      </vt:variant>
    </vt:vector>
  </HeadingPairs>
  <TitlesOfParts>
    <vt:vector size="43" baseType="lpstr">
      <vt:lpstr>Blank Presentation</vt:lpstr>
      <vt:lpstr>Slide 1</vt:lpstr>
      <vt:lpstr>Slide 2</vt:lpstr>
      <vt:lpstr>Slide 3</vt:lpstr>
      <vt:lpstr>Slide 4</vt:lpstr>
      <vt:lpstr>Slide 5</vt:lpstr>
      <vt:lpstr>Slide 6</vt:lpstr>
      <vt:lpstr>Slide 7</vt:lpstr>
      <vt:lpstr>Slide 8</vt:lpstr>
      <vt:lpstr>Slide 9</vt:lpstr>
      <vt:lpstr>Slide 10</vt:lpstr>
      <vt:lpstr>Slide 11</vt:lpstr>
      <vt:lpstr>EVO LHC Usage</vt:lpstr>
      <vt:lpstr>Slide 13</vt:lpstr>
      <vt:lpstr>Architecture, Features, Functionalities</vt:lpstr>
      <vt:lpstr>EVO Architecture</vt:lpstr>
      <vt:lpstr>Self Managed Infrastructure</vt:lpstr>
      <vt:lpstr>Self Managed Infrastructure Average of 1,200 connected sites during peak time</vt:lpstr>
      <vt:lpstr>     Some EVO functionalities </vt:lpstr>
      <vt:lpstr>Perspectives for VC in HEP</vt:lpstr>
      <vt:lpstr>Perspectives</vt:lpstr>
      <vt:lpstr>ECS (ESnet) and similar H.323 services</vt:lpstr>
      <vt:lpstr>Vidyo (CERN)</vt:lpstr>
      <vt:lpstr>EVO (Caltech)</vt:lpstr>
      <vt:lpstr>Slide 24</vt:lpstr>
      <vt:lpstr>Slide 25</vt:lpstr>
      <vt:lpstr>Slide 26</vt:lpstr>
      <vt:lpstr>Slide 27</vt:lpstr>
      <vt:lpstr>Slide 28</vt:lpstr>
      <vt:lpstr>Simplified SeeVogh GUI</vt:lpstr>
      <vt:lpstr>Slide 30</vt:lpstr>
      <vt:lpstr>Slide 31</vt:lpstr>
      <vt:lpstr>Slide 32</vt:lpstr>
      <vt:lpstr>Thank you  Questions ? </vt:lpstr>
      <vt:lpstr>Slide 34</vt:lpstr>
      <vt:lpstr>Multi-camera support</vt:lpstr>
      <vt:lpstr>Slide 36</vt:lpstr>
      <vt:lpstr>Slide 37</vt:lpstr>
      <vt:lpstr>ViEVO features</vt:lpstr>
      <vt:lpstr>Web Conferencing/Phone service</vt:lpstr>
      <vt:lpstr>EVO Objectives </vt:lpstr>
      <vt:lpstr>     Some EVO functionalities </vt:lpstr>
      <vt:lpstr>Strong Integration</vt:lpstr>
    </vt:vector>
  </TitlesOfParts>
  <Company>California Institute of Technology</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 - 2008</dc:title>
  <dc:creator>Gregory Denis</dc:creator>
  <cp:keywords>Videoconference, EVO, video, audio, Java, HD, H.323</cp:keywords>
  <cp:lastModifiedBy>Philippe Galvez</cp:lastModifiedBy>
  <cp:revision>496</cp:revision>
  <dcterms:created xsi:type="dcterms:W3CDTF">2012-05-23T01:36:50Z</dcterms:created>
  <dcterms:modified xsi:type="dcterms:W3CDTF">2012-05-23T02:32:52Z</dcterms:modified>
  <cp:category>Information Technologies</cp:category>
</cp:coreProperties>
</file>