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801600" cy="7772400"/>
  <p:notesSz cx="6858000" cy="9144000"/>
  <p:embeddedFontLst>
    <p:embeddedFont>
      <p:font typeface="Helvetica Neue" panose="02000503000000020004" pitchFamily="2" charset="0"/>
      <p:regular r:id="rId22"/>
      <p:bold r:id="rId23"/>
      <p:italic r:id="rId24"/>
      <p:boldItalic r:id="rId25"/>
    </p:embeddedFont>
    <p:embeddedFont>
      <p:font typeface="Noto Sans Symbols" pitchFamily="2" charset="0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76">
          <p15:clr>
            <a:srgbClr val="EFEFEF"/>
          </p15:clr>
        </p15:guide>
        <p15:guide id="2" pos="7488">
          <p15:clr>
            <a:srgbClr val="EFEFEF"/>
          </p15:clr>
        </p15:guide>
        <p15:guide id="3" pos="1728">
          <p15:clr>
            <a:srgbClr val="EFEFEF"/>
          </p15:clr>
        </p15:guide>
        <p15:guide id="4" pos="6336">
          <p15:clr>
            <a:srgbClr val="EFEFEF"/>
          </p15:clr>
        </p15:guide>
        <p15:guide id="5" pos="2880">
          <p15:clr>
            <a:srgbClr val="EFEFEF"/>
          </p15:clr>
        </p15:guide>
        <p15:guide id="6" pos="5184">
          <p15:clr>
            <a:srgbClr val="EFEFEF"/>
          </p15:clr>
        </p15:guide>
        <p15:guide id="7" pos="4032">
          <p15:clr>
            <a:srgbClr val="EFEFEF"/>
          </p15:clr>
        </p15:guide>
        <p15:guide id="8" orient="horz" pos="4608">
          <p15:clr>
            <a:srgbClr val="EFEFEF"/>
          </p15:clr>
        </p15:guide>
        <p15:guide id="9" orient="horz" pos="461">
          <p15:clr>
            <a:srgbClr val="EFEFEF"/>
          </p15:clr>
        </p15:guide>
        <p15:guide id="10" orient="horz" pos="1152">
          <p15:clr>
            <a:srgbClr val="EFEFEF"/>
          </p15:clr>
        </p15:guide>
        <p15:guide id="11" orient="horz" pos="1843">
          <p15:clr>
            <a:srgbClr val="EFEFEF"/>
          </p15:clr>
        </p15:guide>
        <p15:guide id="12" orient="horz" pos="2534">
          <p15:clr>
            <a:srgbClr val="EFEFEF"/>
          </p15:clr>
        </p15:guide>
        <p15:guide id="13" orient="horz" pos="3226">
          <p15:clr>
            <a:srgbClr val="EFEFEF"/>
          </p15:clr>
        </p15:guide>
        <p15:guide id="14" orient="horz" pos="3917">
          <p15:clr>
            <a:srgbClr val="EFEFEF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gh2Mvr7I1fTg8TKOaKTfgbEa8ha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mien Gab" initials="" lastIdx="1" clrIdx="0"/>
  <p:cmAuthor id="1" name="Alessandro Tricoli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55"/>
  </p:normalViewPr>
  <p:slideViewPr>
    <p:cSldViewPr snapToGrid="0">
      <p:cViewPr varScale="1">
        <p:scale>
          <a:sx n="103" d="100"/>
          <a:sy n="103" d="100"/>
        </p:scale>
        <p:origin x="936" y="176"/>
      </p:cViewPr>
      <p:guideLst>
        <p:guide pos="576"/>
        <p:guide pos="7488"/>
        <p:guide pos="1728"/>
        <p:guide pos="6336"/>
        <p:guide pos="2880"/>
        <p:guide pos="5184"/>
        <p:guide pos="4032"/>
        <p:guide orient="horz" pos="4608"/>
        <p:guide orient="horz" pos="461"/>
        <p:guide orient="horz" pos="1152"/>
        <p:guide orient="horz" pos="1843"/>
        <p:guide orient="horz" pos="2534"/>
        <p:guide orient="horz" pos="3226"/>
        <p:guide orient="horz" pos="39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2-20T21:22:38.984" idx="1">
    <p:pos x="6000" y="0"/>
    <p:text>FY 2022?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ek3foms"/>
      </p:ext>
    </p:extLst>
  </p:cm>
  <p:cm authorId="1" dt="2025-02-20T21:22:38.984" idx="1">
    <p:pos x="6000" y="0"/>
    <p:text>non riesco a cambiare l'intestazione in goggle slides!! :-)</p:text>
    <p:extLst>
      <p:ext uri="{C676402C-5697-4E1C-873F-D02D1690AC5C}">
        <p15:threadingInfo xmlns:p15="http://schemas.microsoft.com/office/powerpoint/2012/main" timeZoneBias="0">
          <p15:parentCm authorId="0" idx="1"/>
        </p15:threadingInfo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ek3qcA4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05419" y="685800"/>
            <a:ext cx="56478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" name="Google Shape;3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d96882b925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g2d96882b925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d96882b92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2d96882b92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d96882b925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0" name="Google Shape;240;g2d96882b925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d96882b925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" name="Google Shape;254;g2d96882b925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d96882b925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g2d96882b925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d96882b925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6" name="Google Shape;296;g2d96882b925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d96882b925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g2d96882b925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0" name="Google Shape;31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" name="Google Shape;4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d96882b925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g2d96882b925_0_1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d96882b925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" name="Google Shape;82;g2d96882b925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d96882b925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g2d96882b925_0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d96882b925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g2d96882b925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d96882b925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g2d96882b925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NL4 Title">
  <p:cSld name="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>
            <a:spLocks noGrp="1"/>
          </p:cNvSpPr>
          <p:nvPr>
            <p:ph type="ctrTitle"/>
          </p:nvPr>
        </p:nvSpPr>
        <p:spPr>
          <a:xfrm>
            <a:off x="853834" y="2880714"/>
            <a:ext cx="10851300" cy="22071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98525" tIns="49250" rIns="98525" bIns="4925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Helvetica Neue"/>
              <a:buNone/>
              <a:defRPr sz="4800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subTitle" idx="1"/>
          </p:nvPr>
        </p:nvSpPr>
        <p:spPr>
          <a:xfrm>
            <a:off x="853834" y="6542993"/>
            <a:ext cx="108513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body" idx="2"/>
          </p:nvPr>
        </p:nvSpPr>
        <p:spPr>
          <a:xfrm>
            <a:off x="853834" y="5101637"/>
            <a:ext cx="10851300" cy="14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  <a:defRPr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■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●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○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■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17" name="Google Shape;1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86688" y="658388"/>
            <a:ext cx="331470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87000" y="1839500"/>
            <a:ext cx="1962150" cy="66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>
          <p15:clr>
            <a:srgbClr val="FBAE40"/>
          </p15:clr>
        </p15:guide>
        <p15:guide id="2" pos="4032">
          <p15:clr>
            <a:srgbClr val="FBAE40"/>
          </p15:clr>
        </p15:guide>
        <p15:guide id="3" orient="horz" pos="4406">
          <p15:clr>
            <a:srgbClr val="FBAE40"/>
          </p15:clr>
        </p15:guide>
        <p15:guide id="4" pos="378">
          <p15:clr>
            <a:srgbClr val="FBAE40"/>
          </p15:clr>
        </p15:guide>
        <p15:guide id="5" pos="7686">
          <p15:clr>
            <a:srgbClr val="FBAE40"/>
          </p15:clr>
        </p15:guide>
        <p15:guide id="6" orient="horz" pos="451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NL4 Slide">
  <p:cSld name="TITLE_AND_BODY_3_1_1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 txBox="1"/>
          <p:nvPr/>
        </p:nvSpPr>
        <p:spPr>
          <a:xfrm>
            <a:off x="0" y="7094425"/>
            <a:ext cx="128016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FY 2022 National Laboratory Energy Frontier Research Program Review</a:t>
            </a:r>
            <a:endParaRPr sz="1400" b="0" i="0" u="none" strike="noStrike" cap="none">
              <a:solidFill>
                <a:srgbClr val="66666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1" name="Google Shape;21;p10"/>
          <p:cNvPicPr preferRelativeResize="0"/>
          <p:nvPr/>
        </p:nvPicPr>
        <p:blipFill rotWithShape="1">
          <a:blip r:embed="rId2">
            <a:alphaModFix/>
          </a:blip>
          <a:srcRect r="8332"/>
          <a:stretch/>
        </p:blipFill>
        <p:spPr>
          <a:xfrm>
            <a:off x="-15933" y="-82300"/>
            <a:ext cx="12803510" cy="786384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 sz="40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228600" y="1010975"/>
            <a:ext cx="12599400" cy="61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128000" rIns="128000" bIns="1280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﻿"/>
              <a:defRPr b="0" i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Helvetica Neue"/>
              <a:buChar char="●"/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175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400"/>
              <a:buFont typeface="Helvetica Neue"/>
              <a:buChar char="●"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" name="Google Shape;25;p10"/>
          <p:cNvSpPr txBox="1"/>
          <p:nvPr/>
        </p:nvSpPr>
        <p:spPr>
          <a:xfrm>
            <a:off x="4815068" y="7094425"/>
            <a:ext cx="4294208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/>
              <a:t>US-Japan workshop for AC-LGAD and </a:t>
            </a:r>
            <a:r>
              <a:rPr lang="en-US" b="1" dirty="0" err="1"/>
              <a:t>testbeam</a:t>
            </a:r>
            <a:endParaRPr lang="en-US" b="1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66666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NL4 Section">
  <p:cSld name="SECTION_HEADER_2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11"/>
          <p:cNvPicPr preferRelativeResize="0"/>
          <p:nvPr/>
        </p:nvPicPr>
        <p:blipFill rotWithShape="1">
          <a:blip r:embed="rId2">
            <a:alphaModFix/>
          </a:blip>
          <a:srcRect r="8416"/>
          <a:stretch/>
        </p:blipFill>
        <p:spPr>
          <a:xfrm>
            <a:off x="-14303" y="-76925"/>
            <a:ext cx="12801600" cy="786382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1087275" y="3250175"/>
            <a:ext cx="11277900" cy="12720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131450" tIns="131450" rIns="131450" bIns="13145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Helvetica Neue"/>
              <a:buNone/>
              <a:defRPr sz="4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sldNum" idx="12"/>
          </p:nvPr>
        </p:nvSpPr>
        <p:spPr>
          <a:xfrm>
            <a:off x="11515825" y="7015100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11"/>
          <p:cNvSpPr txBox="1"/>
          <p:nvPr/>
        </p:nvSpPr>
        <p:spPr>
          <a:xfrm>
            <a:off x="4143737" y="7094425"/>
            <a:ext cx="4490978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/>
              <a:t>US-Japan workshop for AC-LGAD and </a:t>
            </a:r>
            <a:r>
              <a:rPr lang="en-US" b="1" dirty="0" err="1"/>
              <a:t>testbeam</a:t>
            </a:r>
            <a:endParaRPr lang="en-US" b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2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>
            <a:spLocks noGrp="1"/>
          </p:cNvSpPr>
          <p:nvPr>
            <p:ph type="sldNum" idx="12"/>
          </p:nvPr>
        </p:nvSpPr>
        <p:spPr>
          <a:xfrm>
            <a:off x="11533359" y="7018580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3" name="Google Shape;33;p12"/>
          <p:cNvGrpSpPr/>
          <p:nvPr/>
        </p:nvGrpSpPr>
        <p:grpSpPr>
          <a:xfrm>
            <a:off x="0" y="-65313"/>
            <a:ext cx="12802107" cy="7837449"/>
            <a:chOff x="0" y="-57631"/>
            <a:chExt cx="12189000" cy="6915600"/>
          </a:xfrm>
        </p:grpSpPr>
        <p:pic>
          <p:nvPicPr>
            <p:cNvPr id="34" name="Google Shape;34;p12" descr="ppt_BG_BodySlide_BNL_blue_NO_GRAPHIC.jpg"/>
            <p:cNvPicPr preferRelativeResize="0"/>
            <p:nvPr/>
          </p:nvPicPr>
          <p:blipFill rotWithShape="1">
            <a:blip r:embed="rId2">
              <a:alphaModFix/>
            </a:blip>
            <a:srcRect t="24367"/>
            <a:stretch/>
          </p:blipFill>
          <p:spPr>
            <a:xfrm>
              <a:off x="0" y="-57631"/>
              <a:ext cx="12189000" cy="691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" name="Google Shape;35;p12"/>
            <p:cNvSpPr txBox="1"/>
            <p:nvPr/>
          </p:nvSpPr>
          <p:spPr>
            <a:xfrm>
              <a:off x="206250" y="5553075"/>
              <a:ext cx="11823900" cy="1090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8625" tIns="98625" rIns="98625" bIns="9862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endParaRPr sz="1500" b="0" i="0" u="none" strike="noStrike" cap="none">
                <a:solidFill>
                  <a:srgbClr val="6FA8D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6" name="Google Shape;36;p12"/>
          <p:cNvPicPr preferRelativeResize="0"/>
          <p:nvPr/>
        </p:nvPicPr>
        <p:blipFill rotWithShape="1">
          <a:blip r:embed="rId3">
            <a:alphaModFix/>
          </a:blip>
          <a:srcRect r="8332"/>
          <a:stretch/>
        </p:blipFill>
        <p:spPr>
          <a:xfrm>
            <a:off x="-15933" y="-82300"/>
            <a:ext cx="12803510" cy="7863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8"/>
          <p:cNvPicPr preferRelativeResize="0"/>
          <p:nvPr/>
        </p:nvPicPr>
        <p:blipFill rotWithShape="1">
          <a:blip r:embed="rId6">
            <a:alphaModFix/>
          </a:blip>
          <a:srcRect l="2236" r="6113"/>
          <a:stretch/>
        </p:blipFill>
        <p:spPr>
          <a:xfrm>
            <a:off x="-8525" y="-82300"/>
            <a:ext cx="12801600" cy="786384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8"/>
          <p:cNvSpPr/>
          <p:nvPr/>
        </p:nvSpPr>
        <p:spPr>
          <a:xfrm>
            <a:off x="9883900" y="6494750"/>
            <a:ext cx="2832000" cy="12015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8"/>
          <p:cNvSpPr txBox="1"/>
          <p:nvPr/>
        </p:nvSpPr>
        <p:spPr>
          <a:xfrm>
            <a:off x="4051138" y="7094425"/>
            <a:ext cx="4572001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b="1" dirty="0"/>
              <a:t>US-Japan workshop for AC-LGAD and </a:t>
            </a:r>
            <a:r>
              <a:rPr lang="en-US" b="1" dirty="0" err="1"/>
              <a:t>testbeam</a:t>
            </a:r>
            <a:endParaRPr lang="en-US" b="1" dirty="0"/>
          </a:p>
        </p:txBody>
      </p:sp>
      <p:sp>
        <p:nvSpPr>
          <p:cNvPr id="9" name="Google Shape;9;p8"/>
          <p:cNvSpPr txBox="1">
            <a:spLocks noGrp="1"/>
          </p:cNvSpPr>
          <p:nvPr>
            <p:ph type="body" idx="1"/>
          </p:nvPr>
        </p:nvSpPr>
        <p:spPr>
          <a:xfrm>
            <a:off x="228600" y="1014984"/>
            <a:ext cx="12376500" cy="60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128000" rIns="128000" bIns="1280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Helvetica Neue"/>
              <a:buChar char="●"/>
              <a:defRPr sz="2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05C78"/>
              </a:buClr>
              <a:buSzPts val="1800"/>
              <a:buFont typeface="Helvetica Neue"/>
              <a:buChar char="○"/>
              <a:defRPr sz="1800" b="0" i="0" u="none" strike="noStrike" cap="none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Helvetica Neue"/>
              <a:buChar char="■"/>
              <a:defRPr sz="16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Char char="●"/>
              <a:defRPr sz="14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Char char="○"/>
              <a:defRPr sz="14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Helvetica Neue"/>
              <a:buChar char="■"/>
              <a:defRPr sz="12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Helvetica Neue"/>
              <a:buChar char="●"/>
              <a:defRPr sz="12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Helvetica Neue"/>
              <a:buChar char="○"/>
              <a:defRPr sz="12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200"/>
              <a:buFont typeface="Helvetica Neue"/>
              <a:buChar char="■"/>
              <a:defRPr sz="1200" b="0" i="0" u="none" strike="noStrike" cap="none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title"/>
          </p:nvPr>
        </p:nvSpPr>
        <p:spPr>
          <a:xfrm>
            <a:off x="223020" y="98430"/>
            <a:ext cx="12376500" cy="8655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131450" tIns="131450" rIns="131450" bIns="13145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Helvetica Neue"/>
              <a:buNone/>
              <a:defRPr sz="4000" b="1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1" name="Google Shape;11;p8"/>
          <p:cNvSpPr txBox="1">
            <a:spLocks noGrp="1"/>
          </p:cNvSpPr>
          <p:nvPr>
            <p:ph type="sldNum" idx="12"/>
          </p:nvPr>
        </p:nvSpPr>
        <p:spPr>
          <a:xfrm>
            <a:off x="11533359" y="7018580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500" b="1" i="1" u="none" strike="noStrike" cap="none">
                <a:solidFill>
                  <a:srgbClr val="105C7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8"/>
          <p:cNvSpPr txBox="1"/>
          <p:nvPr/>
        </p:nvSpPr>
        <p:spPr>
          <a:xfrm>
            <a:off x="3057275" y="511575"/>
            <a:ext cx="16809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329906" y="2535929"/>
            <a:ext cx="6286705" cy="22071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98525" tIns="49250" rIns="98525" bIns="4925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/>
              <a:t>Status of Activities at BNL</a:t>
            </a:r>
            <a:endParaRPr/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853834" y="6542993"/>
            <a:ext cx="108513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1800"/>
              <a:buNone/>
            </a:pPr>
            <a:r>
              <a:rPr lang="en-US"/>
              <a:t>FNAL, February 24-25, 2025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SzPts val="1800"/>
              <a:buNone/>
            </a:pPr>
            <a:r>
              <a:rPr lang="en-US"/>
              <a:t>US-Japan workshop for AC-LGAD and testbeam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600"/>
              </a:spcBef>
              <a:spcAft>
                <a:spcPts val="500"/>
              </a:spcAft>
              <a:buSzPts val="1800"/>
              <a:buNone/>
            </a:pPr>
            <a:endParaRPr/>
          </a:p>
        </p:txBody>
      </p:sp>
      <p:sp>
        <p:nvSpPr>
          <p:cNvPr id="43" name="Google Shape;43;p1"/>
          <p:cNvSpPr txBox="1">
            <a:spLocks noGrp="1"/>
          </p:cNvSpPr>
          <p:nvPr>
            <p:ph type="body" idx="2"/>
          </p:nvPr>
        </p:nvSpPr>
        <p:spPr>
          <a:xfrm>
            <a:off x="853834" y="5101637"/>
            <a:ext cx="10851300" cy="14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100"/>
              </a:spcBef>
              <a:spcAft>
                <a:spcPts val="500"/>
              </a:spcAft>
              <a:buSzPts val="2400"/>
              <a:buNone/>
            </a:pPr>
            <a:r>
              <a:rPr lang="en-US"/>
              <a:t>Alessandro Tricoli (BNL)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Measurements </a:t>
            </a:r>
            <a:r>
              <a:rPr lang="en-US">
                <a:solidFill>
                  <a:srgbClr val="9F5900"/>
                </a:solidFill>
              </a:rPr>
              <a:t>– FNAL Board Linearity</a:t>
            </a:r>
            <a:endParaRPr>
              <a:solidFill>
                <a:srgbClr val="9F5900"/>
              </a:solidFill>
            </a:endParaRPr>
          </a:p>
        </p:txBody>
      </p:sp>
      <p:sp>
        <p:nvSpPr>
          <p:cNvPr id="155" name="Google Shape;155;p5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56" name="Google Shape;156;p5"/>
          <p:cNvSpPr/>
          <p:nvPr/>
        </p:nvSpPr>
        <p:spPr>
          <a:xfrm>
            <a:off x="471225" y="1087375"/>
            <a:ext cx="93873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Char char="●"/>
            </a:pPr>
            <a:r>
              <a:rPr lang="en-US" sz="2000" b="1" i="0" u="none" strike="noStrike" cap="none">
                <a:solidFill>
                  <a:srgbClr val="002060"/>
                </a:solidFill>
              </a:rPr>
              <a:t>Determine the conditions at which the FNAL Board </a:t>
            </a:r>
            <a:r>
              <a:rPr lang="en-US" sz="2000" b="1">
                <a:solidFill>
                  <a:srgbClr val="002060"/>
                </a:solidFill>
              </a:rPr>
              <a:t>A</a:t>
            </a:r>
            <a:r>
              <a:rPr lang="en-US" sz="2000" b="1" i="0" u="none" strike="noStrike" cap="none">
                <a:solidFill>
                  <a:srgbClr val="002060"/>
                </a:solidFill>
              </a:rPr>
              <a:t>mplifier's </a:t>
            </a:r>
            <a:r>
              <a:rPr lang="en-US" sz="2000" b="1">
                <a:solidFill>
                  <a:srgbClr val="002060"/>
                </a:solidFill>
              </a:rPr>
              <a:t>G</a:t>
            </a:r>
            <a:r>
              <a:rPr lang="en-US" sz="2000" b="1" i="0" u="none" strike="noStrike" cap="none">
                <a:solidFill>
                  <a:srgbClr val="002060"/>
                </a:solidFill>
              </a:rPr>
              <a:t>ain deviates from a linear relationship with input voltage</a:t>
            </a:r>
            <a:endParaRPr sz="2000" b="1" i="0" u="none" strike="noStrike" cap="none">
              <a:solidFill>
                <a:srgbClr val="002060"/>
              </a:solidFill>
            </a:endParaRPr>
          </a:p>
          <a:p>
            <a:pPr marL="914400" marR="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Char char="○"/>
            </a:pPr>
            <a:r>
              <a:rPr lang="en-US" sz="1900" b="1">
                <a:solidFill>
                  <a:schemeClr val="dk1"/>
                </a:solidFill>
              </a:rPr>
              <a:t>Dedicated Board (Tony’s Board) was developed with same amplifiers as in FNAL Board</a:t>
            </a:r>
            <a:r>
              <a:rPr lang="en-US" sz="1900" b="1" i="0" u="none" strike="noStrike" cap="none">
                <a:solidFill>
                  <a:schemeClr val="dk1"/>
                </a:solidFill>
              </a:rPr>
              <a:t> </a:t>
            </a:r>
            <a:endParaRPr sz="1900" b="1">
              <a:solidFill>
                <a:schemeClr val="dk1"/>
              </a:solidFill>
            </a:endParaRPr>
          </a:p>
        </p:txBody>
      </p:sp>
      <p:sp>
        <p:nvSpPr>
          <p:cNvPr id="157" name="Google Shape;157;p5"/>
          <p:cNvSpPr/>
          <p:nvPr/>
        </p:nvSpPr>
        <p:spPr>
          <a:xfrm>
            <a:off x="8499288" y="2246525"/>
            <a:ext cx="4302300" cy="181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>
                <a:solidFill>
                  <a:schemeClr val="dk1"/>
                </a:solidFill>
              </a:rPr>
              <a:t>Amplifier at 12 V</a:t>
            </a:r>
            <a:endParaRPr>
              <a:solidFill>
                <a:schemeClr val="dk1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Pulse Generator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Berkeley Nucleonics 765: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/>
              <a:t>50mV amplitude, 3ns width, 1ms period</a:t>
            </a:r>
            <a:endParaRPr/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Oscilloscope: </a:t>
            </a:r>
            <a:endParaRPr/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Waverunner 940M-MS 4 GHz</a:t>
            </a:r>
            <a:r>
              <a:rPr lang="en-US"/>
              <a:t>, operated at 1 GHz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US"/>
              <a:t>Trigger on trigger signal by pulse generator</a:t>
            </a:r>
            <a:endParaRPr/>
          </a:p>
        </p:txBody>
      </p:sp>
      <p:pic>
        <p:nvPicPr>
          <p:cNvPr id="158" name="Google Shape;158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87400" y="29800"/>
            <a:ext cx="2593950" cy="197025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59" name="Google Shape;159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5000" y="2962800"/>
            <a:ext cx="4469749" cy="31339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0" name="Google Shape;160;p5"/>
          <p:cNvSpPr txBox="1"/>
          <p:nvPr/>
        </p:nvSpPr>
        <p:spPr>
          <a:xfrm>
            <a:off x="11593750" y="1215425"/>
            <a:ext cx="927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FNAL Board</a:t>
            </a:r>
            <a:endParaRPr sz="1900" b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61" name="Google Shape;161;p5"/>
          <p:cNvPicPr preferRelativeResize="0"/>
          <p:nvPr/>
        </p:nvPicPr>
        <p:blipFill rotWithShape="1">
          <a:blip r:embed="rId5">
            <a:alphaModFix/>
          </a:blip>
          <a:srcRect t="5460" b="28667"/>
          <a:stretch/>
        </p:blipFill>
        <p:spPr>
          <a:xfrm>
            <a:off x="7181325" y="4414875"/>
            <a:ext cx="5509048" cy="272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5"/>
          <p:cNvSpPr txBox="1"/>
          <p:nvPr/>
        </p:nvSpPr>
        <p:spPr>
          <a:xfrm>
            <a:off x="7364350" y="4832800"/>
            <a:ext cx="18732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Tony’s Board</a:t>
            </a:r>
            <a:endParaRPr sz="2200" b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3" name="Google Shape;163;p5"/>
          <p:cNvSpPr txBox="1"/>
          <p:nvPr/>
        </p:nvSpPr>
        <p:spPr>
          <a:xfrm rot="509450">
            <a:off x="10399077" y="4767203"/>
            <a:ext cx="1873333" cy="55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Helvetica Neue"/>
                <a:ea typeface="Helvetica Neue"/>
                <a:cs typeface="Helvetica Neue"/>
                <a:sym typeface="Helvetica Neue"/>
              </a:rPr>
              <a:t>Attenuator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4" name="Google Shape;164;p5"/>
          <p:cNvSpPr txBox="1"/>
          <p:nvPr/>
        </p:nvSpPr>
        <p:spPr>
          <a:xfrm>
            <a:off x="4941863" y="2955925"/>
            <a:ext cx="33336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300"/>
              <a:buFont typeface="Helvetica Neue"/>
              <a:buChar char="❖"/>
            </a:pPr>
            <a:r>
              <a:rPr lang="en-US" sz="23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Very good linearity up to ~ 1 V</a:t>
            </a:r>
            <a:endParaRPr sz="23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5" name="Google Shape;165;p5"/>
          <p:cNvSpPr txBox="1"/>
          <p:nvPr/>
        </p:nvSpPr>
        <p:spPr>
          <a:xfrm>
            <a:off x="9366075" y="6501600"/>
            <a:ext cx="3445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FF0000"/>
                </a:solidFill>
              </a:rPr>
              <a:t>Boards with same </a:t>
            </a:r>
            <a:endParaRPr sz="1600" b="1" i="0" u="none" strike="noStrike" cap="none">
              <a:solidFill>
                <a:srgbClr val="FF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FF0000"/>
                </a:solidFill>
              </a:rPr>
              <a:t>RF amplifiers as in FNAL Board</a:t>
            </a:r>
            <a:endParaRPr sz="1600" b="1" i="0" u="none" strike="noStrike" cap="none">
              <a:solidFill>
                <a:srgbClr val="FF0000"/>
              </a:solidFill>
            </a:endParaRPr>
          </a:p>
        </p:txBody>
      </p:sp>
      <p:sp>
        <p:nvSpPr>
          <p:cNvPr id="166" name="Google Shape;166;p5"/>
          <p:cNvSpPr txBox="1"/>
          <p:nvPr/>
        </p:nvSpPr>
        <p:spPr>
          <a:xfrm>
            <a:off x="471225" y="2518500"/>
            <a:ext cx="40944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>
                <a:latin typeface="Helvetica Neue"/>
                <a:ea typeface="Helvetica Neue"/>
                <a:cs typeface="Helvetica Neue"/>
                <a:sym typeface="Helvetica Neue"/>
              </a:rPr>
              <a:t> Amplifier: Mini-Circuits GALI66+</a:t>
            </a:r>
            <a:endParaRPr sz="1900"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67" name="Google Shape;167;p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25825" y="3946528"/>
            <a:ext cx="3445801" cy="263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32900" y="4788125"/>
            <a:ext cx="2655275" cy="243064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5"/>
          <p:cNvSpPr txBox="1"/>
          <p:nvPr/>
        </p:nvSpPr>
        <p:spPr>
          <a:xfrm>
            <a:off x="848450" y="2877875"/>
            <a:ext cx="927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Helvetica Neue"/>
                <a:ea typeface="Helvetica Neue"/>
                <a:cs typeface="Helvetica Neue"/>
                <a:sym typeface="Helvetica Neue"/>
              </a:rPr>
              <a:t>12 V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6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Measurements </a:t>
            </a:r>
            <a:r>
              <a:rPr lang="en-US">
                <a:solidFill>
                  <a:srgbClr val="9F5900"/>
                </a:solidFill>
              </a:rPr>
              <a:t>– FNAL Board Amplification</a:t>
            </a:r>
            <a:endParaRPr>
              <a:solidFill>
                <a:srgbClr val="9F5900"/>
              </a:solidFill>
            </a:endParaRPr>
          </a:p>
        </p:txBody>
      </p:sp>
      <p:sp>
        <p:nvSpPr>
          <p:cNvPr id="175" name="Google Shape;175;p6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76" name="Google Shape;176;p6"/>
          <p:cNvSpPr/>
          <p:nvPr/>
        </p:nvSpPr>
        <p:spPr>
          <a:xfrm>
            <a:off x="537250" y="1029575"/>
            <a:ext cx="10551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Helvetica Neue"/>
              <a:buChar char="❖"/>
            </a:pPr>
            <a:r>
              <a:rPr lang="en-US" sz="22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Diode fabricated by HPK with 35 </a:t>
            </a:r>
            <a:r>
              <a:rPr lang="en-US" sz="22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𝜇m</a:t>
            </a:r>
            <a:r>
              <a:rPr lang="en-US" sz="22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thickness, 1.3 x 1.3 mm</a:t>
            </a:r>
            <a:r>
              <a:rPr lang="en-US" sz="2200" b="1" i="0" u="none" strike="noStrike" cap="none" baseline="30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lang="en-US" sz="22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pad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177" name="Google Shape;177;p6"/>
          <p:cNvGrpSpPr/>
          <p:nvPr/>
        </p:nvGrpSpPr>
        <p:grpSpPr>
          <a:xfrm>
            <a:off x="486317" y="1530674"/>
            <a:ext cx="12038400" cy="3348000"/>
            <a:chOff x="500378" y="1397110"/>
            <a:chExt cx="12038400" cy="3348000"/>
          </a:xfrm>
        </p:grpSpPr>
        <p:pic>
          <p:nvPicPr>
            <p:cNvPr id="178" name="Google Shape;178;p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96662" y="1938086"/>
              <a:ext cx="2975600" cy="64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51785" y="2048987"/>
              <a:ext cx="3301038" cy="646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0" name="Google Shape;180;p6"/>
            <p:cNvSpPr/>
            <p:nvPr/>
          </p:nvSpPr>
          <p:spPr>
            <a:xfrm>
              <a:off x="3678855" y="2316710"/>
              <a:ext cx="398400" cy="1593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cap="flat" cmpd="sng">
              <a:solidFill>
                <a:srgbClr val="BA7C2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81" name="Google Shape;181;p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095287" y="1504698"/>
              <a:ext cx="4353086" cy="318070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82" name="Google Shape;182;p6"/>
            <p:cNvGrpSpPr/>
            <p:nvPr/>
          </p:nvGrpSpPr>
          <p:grpSpPr>
            <a:xfrm>
              <a:off x="6209788" y="1554863"/>
              <a:ext cx="4121981" cy="422137"/>
              <a:chOff x="8451841" y="4537090"/>
              <a:chExt cx="4121981" cy="422137"/>
            </a:xfrm>
          </p:grpSpPr>
          <p:pic>
            <p:nvPicPr>
              <p:cNvPr id="183" name="Google Shape;183;p6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11351239" y="4547363"/>
                <a:ext cx="1222583" cy="40012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84" name="Google Shape;184;p6"/>
              <p:cNvPicPr preferRelativeResize="0"/>
              <p:nvPr/>
            </p:nvPicPr>
            <p:blipFill rotWithShape="1">
              <a:blip r:embed="rId7">
                <a:alphaModFix/>
              </a:blip>
              <a:srcRect/>
              <a:stretch/>
            </p:blipFill>
            <p:spPr>
              <a:xfrm>
                <a:off x="8451841" y="4537090"/>
                <a:ext cx="2975600" cy="42213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185" name="Google Shape;185;p6"/>
            <p:cNvCxnSpPr/>
            <p:nvPr/>
          </p:nvCxnSpPr>
          <p:spPr>
            <a:xfrm rot="10800000">
              <a:off x="8176649" y="1983817"/>
              <a:ext cx="2263200" cy="1437600"/>
            </a:xfrm>
            <a:prstGeom prst="curvedConnector3">
              <a:avLst>
                <a:gd name="adj1" fmla="val 99312"/>
              </a:avLst>
            </a:prstGeom>
            <a:noFill/>
            <a:ln w="28575" cap="flat" cmpd="sng">
              <a:solidFill>
                <a:srgbClr val="FDA739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86" name="Google Shape;186;p6"/>
            <p:cNvSpPr txBox="1"/>
            <p:nvPr/>
          </p:nvSpPr>
          <p:spPr>
            <a:xfrm>
              <a:off x="5110162" y="2833436"/>
              <a:ext cx="26958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 b="0" i="1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Q</a:t>
              </a:r>
              <a:r>
                <a:rPr lang="en-US" sz="1500" b="0" i="0" u="none" strike="noStrike" cap="none" baseline="-25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signal</a:t>
              </a:r>
              <a:r>
                <a:rPr lang="en-US" sz="1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= 16,600 </a:t>
              </a:r>
              <a:endParaRPr sz="1500"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         = 59.5 keV / 3.6 eV</a:t>
              </a:r>
              <a:endParaRPr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6"/>
            <p:cNvSpPr txBox="1"/>
            <p:nvPr/>
          </p:nvSpPr>
          <p:spPr>
            <a:xfrm>
              <a:off x="1622269" y="2802909"/>
              <a:ext cx="1994457" cy="5232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1" i="0" u="none" strike="noStrike" cap="none">
                  <a:solidFill>
                    <a:srgbClr val="000000"/>
                  </a:solidFill>
                </a:rPr>
                <a:t>Amplification</a:t>
              </a:r>
              <a:endParaRPr b="1"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(2-stage amplification)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8" name="Google Shape;188;p6"/>
            <p:cNvCxnSpPr>
              <a:stCxn id="187" idx="0"/>
            </p:cNvCxnSpPr>
            <p:nvPr/>
          </p:nvCxnSpPr>
          <p:spPr>
            <a:xfrm rot="-5400000">
              <a:off x="2625498" y="2498709"/>
              <a:ext cx="298200" cy="310200"/>
            </a:xfrm>
            <a:prstGeom prst="curvedConnector2">
              <a:avLst/>
            </a:prstGeom>
            <a:noFill/>
            <a:ln w="28575" cap="flat" cmpd="sng">
              <a:solidFill>
                <a:srgbClr val="FDA739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189" name="Google Shape;189;p6"/>
            <p:cNvCxnSpPr/>
            <p:nvPr/>
          </p:nvCxnSpPr>
          <p:spPr>
            <a:xfrm rot="-5400000">
              <a:off x="5221742" y="2577735"/>
              <a:ext cx="414300" cy="234300"/>
            </a:xfrm>
            <a:prstGeom prst="curvedConnector3">
              <a:avLst>
                <a:gd name="adj1" fmla="val 50000"/>
              </a:avLst>
            </a:prstGeom>
            <a:noFill/>
            <a:ln w="28575" cap="flat" cmpd="sng">
              <a:solidFill>
                <a:srgbClr val="FDA739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90" name="Google Shape;190;p6"/>
            <p:cNvSpPr txBox="1"/>
            <p:nvPr/>
          </p:nvSpPr>
          <p:spPr>
            <a:xfrm>
              <a:off x="6444755" y="3532149"/>
              <a:ext cx="15657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1" i="0" u="none" strike="noStrike" cap="none">
                  <a:solidFill>
                    <a:srgbClr val="000000"/>
                  </a:solidFill>
                </a:rPr>
                <a:t>X-ray emission </a:t>
              </a: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from </a:t>
              </a:r>
              <a:r>
                <a:rPr lang="en-US" sz="1400" b="0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241</a:t>
              </a:r>
              <a:r>
                <a:rPr lang="en-US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Am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1" name="Google Shape;191;p6"/>
            <p:cNvCxnSpPr/>
            <p:nvPr/>
          </p:nvCxnSpPr>
          <p:spPr>
            <a:xfrm rot="10800000">
              <a:off x="5911052" y="3289456"/>
              <a:ext cx="469200" cy="333000"/>
            </a:xfrm>
            <a:prstGeom prst="curvedConnector3">
              <a:avLst>
                <a:gd name="adj1" fmla="val 101744"/>
              </a:avLst>
            </a:prstGeom>
            <a:noFill/>
            <a:ln w="28575" cap="flat" cmpd="sng">
              <a:solidFill>
                <a:srgbClr val="FDA739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92" name="Google Shape;192;p6"/>
            <p:cNvSpPr/>
            <p:nvPr/>
          </p:nvSpPr>
          <p:spPr>
            <a:xfrm>
              <a:off x="1494392" y="3649978"/>
              <a:ext cx="436500" cy="4212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cap="flat" cmpd="sng">
              <a:solidFill>
                <a:srgbClr val="BA7C2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3" name="Google Shape;193;p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2097438" y="3621759"/>
              <a:ext cx="2220500" cy="515729"/>
            </a:xfrm>
            <a:prstGeom prst="rect">
              <a:avLst/>
            </a:prstGeom>
            <a:solidFill>
              <a:srgbClr val="0070C0"/>
            </a:solidFill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</p:pic>
        <p:cxnSp>
          <p:nvCxnSpPr>
            <p:cNvPr id="194" name="Google Shape;194;p6"/>
            <p:cNvCxnSpPr/>
            <p:nvPr/>
          </p:nvCxnSpPr>
          <p:spPr>
            <a:xfrm flipH="1">
              <a:off x="4665263" y="1791369"/>
              <a:ext cx="1527300" cy="485400"/>
            </a:xfrm>
            <a:prstGeom prst="curvedConnector3">
              <a:avLst>
                <a:gd name="adj1" fmla="val 89298"/>
              </a:avLst>
            </a:prstGeom>
            <a:noFill/>
            <a:ln w="28575" cap="flat" cmpd="sng">
              <a:solidFill>
                <a:srgbClr val="FDA739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95" name="Google Shape;195;p6"/>
            <p:cNvSpPr/>
            <p:nvPr/>
          </p:nvSpPr>
          <p:spPr>
            <a:xfrm>
              <a:off x="707000" y="1463765"/>
              <a:ext cx="3642344" cy="33855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X-rays from a </a:t>
              </a:r>
              <a:r>
                <a:rPr lang="en-US" sz="1900" b="1" i="0" u="none" strike="noStrike" cap="none" baseline="300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241</a:t>
              </a:r>
              <a:r>
                <a:rPr lang="en-US" sz="17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Am source</a:t>
              </a:r>
              <a:endParaRPr sz="17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6"/>
            <p:cNvSpPr/>
            <p:nvPr/>
          </p:nvSpPr>
          <p:spPr>
            <a:xfrm>
              <a:off x="500378" y="1397110"/>
              <a:ext cx="12038400" cy="3348000"/>
            </a:xfrm>
            <a:prstGeom prst="rect">
              <a:avLst/>
            </a:prstGeom>
            <a:noFill/>
            <a:ln w="25400" cap="flat" cmpd="sng">
              <a:solidFill>
                <a:srgbClr val="BA7C2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7" name="Google Shape;197;p6"/>
          <p:cNvSpPr txBox="1"/>
          <p:nvPr/>
        </p:nvSpPr>
        <p:spPr>
          <a:xfrm>
            <a:off x="738309" y="5226078"/>
            <a:ext cx="222048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Area / Amplitude</a:t>
            </a:r>
            <a:endParaRPr sz="20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" name="Google Shape;198;p6"/>
          <p:cNvCxnSpPr>
            <a:stCxn id="197" idx="3"/>
            <a:endCxn id="199" idx="1"/>
          </p:cNvCxnSpPr>
          <p:nvPr/>
        </p:nvCxnSpPr>
        <p:spPr>
          <a:xfrm rot="10800000" flipH="1">
            <a:off x="2958789" y="5133333"/>
            <a:ext cx="775500" cy="292800"/>
          </a:xfrm>
          <a:prstGeom prst="straightConnector1">
            <a:avLst/>
          </a:prstGeom>
          <a:noFill/>
          <a:ln w="28575" cap="flat" cmpd="sng">
            <a:solidFill>
              <a:srgbClr val="FDA739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00" name="Google Shape;200;p6"/>
          <p:cNvCxnSpPr>
            <a:stCxn id="197" idx="3"/>
            <a:endCxn id="201" idx="1"/>
          </p:cNvCxnSpPr>
          <p:nvPr/>
        </p:nvCxnSpPr>
        <p:spPr>
          <a:xfrm>
            <a:off x="2958789" y="5426133"/>
            <a:ext cx="830700" cy="147900"/>
          </a:xfrm>
          <a:prstGeom prst="straightConnector1">
            <a:avLst/>
          </a:prstGeom>
          <a:noFill/>
          <a:ln w="28575" cap="flat" cmpd="sng">
            <a:solidFill>
              <a:srgbClr val="FDA739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9" name="Google Shape;199;p6"/>
          <p:cNvSpPr txBox="1"/>
          <p:nvPr/>
        </p:nvSpPr>
        <p:spPr>
          <a:xfrm>
            <a:off x="3734155" y="4948677"/>
            <a:ext cx="415690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0.68 ± 0.01 ns </a:t>
            </a:r>
            <a:r>
              <a:rPr lang="en-US" sz="18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from X-rays from </a:t>
            </a:r>
            <a:r>
              <a:rPr lang="en-US" sz="1800" b="0" i="0" u="none" strike="noStrike" cap="none" baseline="30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241</a:t>
            </a:r>
            <a:r>
              <a:rPr lang="en-US" sz="18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Am</a:t>
            </a:r>
            <a:endParaRPr sz="18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6"/>
          <p:cNvSpPr txBox="1"/>
          <p:nvPr/>
        </p:nvSpPr>
        <p:spPr>
          <a:xfrm>
            <a:off x="3789521" y="5389500"/>
            <a:ext cx="5055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0.66 ± 0.01 ns </a:t>
            </a:r>
            <a:r>
              <a:rPr lang="en-US" sz="1800" i="0" u="none" strike="noStrike" cap="none">
                <a:solidFill>
                  <a:srgbClr val="002060"/>
                </a:solidFill>
              </a:rPr>
              <a:t>extrapolation</a:t>
            </a:r>
            <a:r>
              <a:rPr lang="en-US" sz="18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i="0" u="none" strike="noStrike" cap="none">
                <a:solidFill>
                  <a:srgbClr val="002060"/>
                </a:solidFill>
              </a:rPr>
              <a:t>from</a:t>
            </a:r>
            <a:r>
              <a:rPr lang="en-US" sz="18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MIP from </a:t>
            </a:r>
            <a:r>
              <a:rPr lang="en-US" sz="1800" b="0" i="0" u="none" strike="noStrike" cap="none" baseline="30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90</a:t>
            </a:r>
            <a:r>
              <a:rPr lang="en-US" sz="18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Sr</a:t>
            </a:r>
            <a:endParaRPr sz="18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6"/>
          <p:cNvSpPr txBox="1"/>
          <p:nvPr/>
        </p:nvSpPr>
        <p:spPr>
          <a:xfrm>
            <a:off x="674765" y="5679217"/>
            <a:ext cx="228402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(effective FWHM of pulse)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6"/>
          <p:cNvSpPr/>
          <p:nvPr/>
        </p:nvSpPr>
        <p:spPr>
          <a:xfrm>
            <a:off x="8875364" y="5030428"/>
            <a:ext cx="350100" cy="5958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6"/>
          <p:cNvSpPr/>
          <p:nvPr/>
        </p:nvSpPr>
        <p:spPr>
          <a:xfrm>
            <a:off x="9402195" y="5199105"/>
            <a:ext cx="405300" cy="271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6"/>
          <p:cNvSpPr txBox="1"/>
          <p:nvPr/>
        </p:nvSpPr>
        <p:spPr>
          <a:xfrm>
            <a:off x="9933202" y="5164425"/>
            <a:ext cx="2220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2060"/>
                </a:solidFill>
              </a:rPr>
              <a:t>Good agreement </a:t>
            </a:r>
            <a:endParaRPr sz="1800" b="1" i="0" u="none" strike="noStrike" cap="none">
              <a:solidFill>
                <a:srgbClr val="002060"/>
              </a:solidFill>
            </a:endParaRPr>
          </a:p>
        </p:txBody>
      </p:sp>
      <p:sp>
        <p:nvSpPr>
          <p:cNvPr id="206" name="Google Shape;206;p6"/>
          <p:cNvSpPr/>
          <p:nvPr/>
        </p:nvSpPr>
        <p:spPr>
          <a:xfrm>
            <a:off x="7297795" y="6587996"/>
            <a:ext cx="139818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extrapolating a linear fit to data</a:t>
            </a:r>
            <a:endParaRPr/>
          </a:p>
        </p:txBody>
      </p:sp>
      <p:pic>
        <p:nvPicPr>
          <p:cNvPr id="207" name="Google Shape;207;p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110351" y="5803871"/>
            <a:ext cx="1857501" cy="1352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7371158" y="5929488"/>
            <a:ext cx="1887251" cy="519591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6"/>
          <p:cNvSpPr txBox="1"/>
          <p:nvPr/>
        </p:nvSpPr>
        <p:spPr>
          <a:xfrm>
            <a:off x="9211930" y="6030662"/>
            <a:ext cx="269581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 62.9  (e-h pairs in 35 um) x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50 Ohm x (9.95)</a:t>
            </a:r>
            <a:r>
              <a:rPr lang="en-US" sz="1200" b="0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 1.75 Vps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0" name="Google Shape;210;p6"/>
          <p:cNvCxnSpPr/>
          <p:nvPr/>
        </p:nvCxnSpPr>
        <p:spPr>
          <a:xfrm rot="10800000" flipH="1">
            <a:off x="5804899" y="6729646"/>
            <a:ext cx="1500600" cy="1047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1" name="Google Shape;211;p6"/>
          <p:cNvSpPr/>
          <p:nvPr/>
        </p:nvSpPr>
        <p:spPr>
          <a:xfrm>
            <a:off x="8558373" y="6834346"/>
            <a:ext cx="349321" cy="12125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6"/>
          <p:cNvSpPr txBox="1"/>
          <p:nvPr/>
        </p:nvSpPr>
        <p:spPr>
          <a:xfrm>
            <a:off x="8969867" y="6732154"/>
            <a:ext cx="239681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Amplitude = 2.73 ± 0.15 mV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6"/>
          <p:cNvCxnSpPr/>
          <p:nvPr/>
        </p:nvCxnSpPr>
        <p:spPr>
          <a:xfrm rot="10800000">
            <a:off x="4313809" y="5855215"/>
            <a:ext cx="709500" cy="651600"/>
          </a:xfrm>
          <a:prstGeom prst="bentConnector3">
            <a:avLst>
              <a:gd name="adj1" fmla="val 99243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4" name="Google Shape;214;p6"/>
          <p:cNvSpPr/>
          <p:nvPr/>
        </p:nvSpPr>
        <p:spPr>
          <a:xfrm>
            <a:off x="523191" y="4994457"/>
            <a:ext cx="12038400" cy="2212800"/>
          </a:xfrm>
          <a:prstGeom prst="rect">
            <a:avLst/>
          </a:prstGeom>
          <a:noFill/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6"/>
          <p:cNvSpPr txBox="1"/>
          <p:nvPr/>
        </p:nvSpPr>
        <p:spPr>
          <a:xfrm>
            <a:off x="609600" y="4399275"/>
            <a:ext cx="72771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agreement with Data sheet for </a:t>
            </a:r>
            <a:r>
              <a:rPr lang="en-US" sz="19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Mini-Circuits GALI66+</a:t>
            </a:r>
            <a:endParaRPr sz="21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d96882b925_0_245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Measurements </a:t>
            </a:r>
            <a:r>
              <a:rPr lang="en-US">
                <a:solidFill>
                  <a:srgbClr val="9F5900"/>
                </a:solidFill>
              </a:rPr>
              <a:t>– HPK LGAD Gain</a:t>
            </a:r>
            <a:endParaRPr>
              <a:solidFill>
                <a:srgbClr val="9F5900"/>
              </a:solidFill>
            </a:endParaRPr>
          </a:p>
        </p:txBody>
      </p:sp>
      <p:sp>
        <p:nvSpPr>
          <p:cNvPr id="221" name="Google Shape;221;g2d96882b925_0_245"/>
          <p:cNvSpPr/>
          <p:nvPr/>
        </p:nvSpPr>
        <p:spPr>
          <a:xfrm>
            <a:off x="537250" y="1334375"/>
            <a:ext cx="10551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Helvetica Neue"/>
              <a:buChar char="❖"/>
            </a:pPr>
            <a:r>
              <a:rPr lang="en-US" sz="22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2x AC-LGADs</a:t>
            </a:r>
            <a:r>
              <a:rPr lang="en-US" sz="22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fabricated by HPK with 50 </a:t>
            </a:r>
            <a:r>
              <a:rPr lang="en-US" sz="22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𝜇m</a:t>
            </a:r>
            <a:r>
              <a:rPr lang="en-US" sz="22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thickness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2" name="Google Shape;222;g2d96882b925_0_245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223" name="Google Shape;223;g2d96882b925_0_2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7575" y="3137225"/>
            <a:ext cx="6364850" cy="369827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g2d96882b925_0_245"/>
          <p:cNvSpPr txBox="1"/>
          <p:nvPr/>
        </p:nvSpPr>
        <p:spPr>
          <a:xfrm>
            <a:off x="797700" y="2250975"/>
            <a:ext cx="11206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lang="en-US" sz="2400">
                <a:latin typeface="Helvetica Neue"/>
                <a:ea typeface="Helvetica Neue"/>
                <a:cs typeface="Helvetica Neue"/>
                <a:sym typeface="Helvetica Neue"/>
              </a:rPr>
              <a:t>Used low-noise charge sensitive amplifier and PIX5 readout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5" name="Google Shape;225;g2d96882b925_0_245"/>
          <p:cNvSpPr txBox="1"/>
          <p:nvPr/>
        </p:nvSpPr>
        <p:spPr>
          <a:xfrm>
            <a:off x="914400" y="2805075"/>
            <a:ext cx="4748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➔"/>
            </a:pPr>
            <a:r>
              <a:rPr lang="en-US" sz="2400" baseline="30000">
                <a:latin typeface="Helvetica Neue"/>
                <a:ea typeface="Helvetica Neue"/>
                <a:cs typeface="Helvetica Neue"/>
                <a:sym typeface="Helvetica Neue"/>
              </a:rPr>
              <a:t>90</a:t>
            </a:r>
            <a:r>
              <a:rPr lang="en-US" sz="2400">
                <a:latin typeface="Helvetica Neue"/>
                <a:ea typeface="Helvetica Neue"/>
                <a:cs typeface="Helvetica Neue"/>
                <a:sym typeface="Helvetica Neue"/>
              </a:rPr>
              <a:t>Sr spectrum to extract gain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6" name="Google Shape;226;g2d96882b925_0_245"/>
          <p:cNvSpPr txBox="1"/>
          <p:nvPr/>
        </p:nvSpPr>
        <p:spPr>
          <a:xfrm>
            <a:off x="886050" y="4122775"/>
            <a:ext cx="48048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Helvetica Neue"/>
              <a:buChar char="❖"/>
            </a:pPr>
            <a:r>
              <a:rPr lang="en-US" sz="22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Gain reaches 80 on both sensors at high bias voltage</a:t>
            </a:r>
            <a:endParaRPr sz="22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d96882b925_0_15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Measurements </a:t>
            </a:r>
            <a:r>
              <a:rPr lang="en-US">
                <a:solidFill>
                  <a:srgbClr val="9F5900"/>
                </a:solidFill>
              </a:rPr>
              <a:t>– EICROC0 (I)</a:t>
            </a:r>
            <a:endParaRPr>
              <a:solidFill>
                <a:srgbClr val="9F5900"/>
              </a:solidFill>
            </a:endParaRPr>
          </a:p>
        </p:txBody>
      </p:sp>
      <p:sp>
        <p:nvSpPr>
          <p:cNvPr id="232" name="Google Shape;232;g2d96882b925_0_15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pic>
        <p:nvPicPr>
          <p:cNvPr id="233" name="Google Shape;233;g2d96882b925_0_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050" y="4534325"/>
            <a:ext cx="4993824" cy="212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g2d96882b925_0_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9488" y="1957125"/>
            <a:ext cx="4247424" cy="201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g2d96882b925_0_15"/>
          <p:cNvPicPr preferRelativeResize="0"/>
          <p:nvPr/>
        </p:nvPicPr>
        <p:blipFill rotWithShape="1">
          <a:blip r:embed="rId5">
            <a:alphaModFix/>
          </a:blip>
          <a:srcRect t="2400"/>
          <a:stretch/>
        </p:blipFill>
        <p:spPr>
          <a:xfrm>
            <a:off x="7173525" y="4022725"/>
            <a:ext cx="5081995" cy="2975951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2d96882b925_0_15"/>
          <p:cNvSpPr txBox="1"/>
          <p:nvPr/>
        </p:nvSpPr>
        <p:spPr>
          <a:xfrm>
            <a:off x="619500" y="1207000"/>
            <a:ext cx="11556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EICROC: ASIC designed for EIC Roman Pots (500 x 500 μm</a:t>
            </a:r>
            <a:r>
              <a:rPr lang="en-US" sz="2400" b="1" baseline="30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pitch)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37" name="Google Shape;237;g2d96882b925_0_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10675" y="898050"/>
            <a:ext cx="5824376" cy="275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d96882b925_0_64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Measurements </a:t>
            </a:r>
            <a:r>
              <a:rPr lang="en-US">
                <a:solidFill>
                  <a:srgbClr val="9F5900"/>
                </a:solidFill>
              </a:rPr>
              <a:t>– EICROC0 (II)</a:t>
            </a:r>
            <a:endParaRPr>
              <a:solidFill>
                <a:srgbClr val="9F5900"/>
              </a:solidFill>
            </a:endParaRPr>
          </a:p>
        </p:txBody>
      </p:sp>
      <p:sp>
        <p:nvSpPr>
          <p:cNvPr id="243" name="Google Shape;243;g2d96882b925_0_64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44" name="Google Shape;244;g2d96882b925_0_64"/>
          <p:cNvSpPr txBox="1"/>
          <p:nvPr/>
        </p:nvSpPr>
        <p:spPr>
          <a:xfrm>
            <a:off x="383850" y="1010975"/>
            <a:ext cx="120339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Several EICROC+AC-LGAD flip chips were produced and distributed to EIC Coll.</a:t>
            </a:r>
            <a:endParaRPr sz="20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Several EICROC were assembled on dedicated test-boards (some bump-bonded/wire-bonded to AC-LGADs some with ASIC only) and distributed to EIC Coll.</a:t>
            </a:r>
            <a:endParaRPr sz="20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○"/>
            </a:pP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 BNL we have been testing: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■"/>
            </a:pPr>
            <a:r>
              <a:rPr lang="en-US" sz="20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A1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(ASIC wire-bonded to sensor)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■"/>
            </a:pPr>
            <a:r>
              <a:rPr lang="en-US" sz="20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A2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(ASIC only)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■"/>
            </a:pPr>
            <a:r>
              <a:rPr lang="en-US" sz="20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(ASIC bump-bonded to sensor)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45" name="Google Shape;245;g2d96882b925_0_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850" y="4291900"/>
            <a:ext cx="8126075" cy="261967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2d96882b925_0_64"/>
          <p:cNvSpPr txBox="1"/>
          <p:nvPr/>
        </p:nvSpPr>
        <p:spPr>
          <a:xfrm>
            <a:off x="1605400" y="6227700"/>
            <a:ext cx="768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A1</a:t>
            </a:r>
            <a:endParaRPr sz="2800" b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7" name="Google Shape;247;g2d96882b925_0_64"/>
          <p:cNvSpPr txBox="1"/>
          <p:nvPr/>
        </p:nvSpPr>
        <p:spPr>
          <a:xfrm>
            <a:off x="5041425" y="6149575"/>
            <a:ext cx="768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B1</a:t>
            </a:r>
            <a:endParaRPr sz="2800" b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8" name="Google Shape;248;g2d96882b925_0_64"/>
          <p:cNvSpPr txBox="1"/>
          <p:nvPr/>
        </p:nvSpPr>
        <p:spPr>
          <a:xfrm>
            <a:off x="7715850" y="2396125"/>
            <a:ext cx="4685100" cy="13545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Font typeface="Helvetica Neue"/>
              <a:buChar char="❖"/>
            </a:pPr>
            <a:r>
              <a:rPr lang="en-US" sz="1900" b="1">
                <a:latin typeface="Helvetica Neue"/>
                <a:ea typeface="Helvetica Neue"/>
                <a:cs typeface="Helvetica Neue"/>
                <a:sym typeface="Helvetica Neue"/>
              </a:rPr>
              <a:t>BNL Tests:</a:t>
            </a:r>
            <a:endParaRPr sz="19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0" indent="-349250" algn="l" rtl="0">
              <a:spcBef>
                <a:spcPts val="0"/>
              </a:spcBef>
              <a:spcAft>
                <a:spcPts val="0"/>
              </a:spcAft>
              <a:buSzPts val="1900"/>
              <a:buFont typeface="Helvetica Neue"/>
              <a:buChar char="●"/>
            </a:pP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Charge injection to frontend</a:t>
            </a:r>
            <a:endParaRPr sz="19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0" indent="-349250" algn="l" rtl="0">
              <a:spcBef>
                <a:spcPts val="0"/>
              </a:spcBef>
              <a:spcAft>
                <a:spcPts val="0"/>
              </a:spcAft>
              <a:buSzPts val="1900"/>
              <a:buFont typeface="Helvetica Neue"/>
              <a:buChar char="●"/>
            </a:pP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Beta from 90-Sr</a:t>
            </a:r>
            <a:endParaRPr sz="19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0" indent="-349250" algn="l" rtl="0">
              <a:spcBef>
                <a:spcPts val="0"/>
              </a:spcBef>
              <a:spcAft>
                <a:spcPts val="0"/>
              </a:spcAft>
              <a:buSzPts val="1900"/>
              <a:buFont typeface="Helvetica Neue"/>
              <a:buChar char="●"/>
            </a:pP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TCT (IR laser)</a:t>
            </a:r>
            <a:endParaRPr sz="19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49" name="Google Shape;249;g2d96882b925_0_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22550" y="4313488"/>
            <a:ext cx="3986875" cy="2576498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g2d96882b925_0_64"/>
          <p:cNvSpPr txBox="1"/>
          <p:nvPr/>
        </p:nvSpPr>
        <p:spPr>
          <a:xfrm>
            <a:off x="8622550" y="4313500"/>
            <a:ext cx="2002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Testbench</a:t>
            </a:r>
            <a:endParaRPr sz="2400" b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51" name="Google Shape;251;g2d96882b925_0_64"/>
          <p:cNvSpPr txBox="1"/>
          <p:nvPr/>
        </p:nvSpPr>
        <p:spPr>
          <a:xfrm>
            <a:off x="530525" y="3609150"/>
            <a:ext cx="5942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1">
                <a:latin typeface="Helvetica Neue"/>
                <a:ea typeface="Helvetica Neue"/>
                <a:cs typeface="Helvetica Neue"/>
                <a:sym typeface="Helvetica Neue"/>
              </a:rPr>
              <a:t>Fruitful collaboration with Hiroshima Univ.</a:t>
            </a:r>
            <a:endParaRPr sz="24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d96882b925_0_81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Measurements </a:t>
            </a:r>
            <a:r>
              <a:rPr lang="en-US">
                <a:solidFill>
                  <a:srgbClr val="9F5900"/>
                </a:solidFill>
              </a:rPr>
              <a:t>– EICROC0 (III)</a:t>
            </a:r>
            <a:endParaRPr>
              <a:solidFill>
                <a:srgbClr val="9F5900"/>
              </a:solidFill>
            </a:endParaRPr>
          </a:p>
        </p:txBody>
      </p:sp>
      <p:sp>
        <p:nvSpPr>
          <p:cNvPr id="257" name="Google Shape;257;g2d96882b925_0_81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pic>
        <p:nvPicPr>
          <p:cNvPr id="258" name="Google Shape;258;g2d96882b925_0_81"/>
          <p:cNvPicPr preferRelativeResize="0"/>
          <p:nvPr/>
        </p:nvPicPr>
        <p:blipFill rotWithShape="1">
          <a:blip r:embed="rId3">
            <a:alphaModFix/>
          </a:blip>
          <a:srcRect l="1874"/>
          <a:stretch/>
        </p:blipFill>
        <p:spPr>
          <a:xfrm>
            <a:off x="8993386" y="3114225"/>
            <a:ext cx="3740874" cy="3665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g2d96882b925_0_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65375" y="915200"/>
            <a:ext cx="7907000" cy="1949725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2d96882b925_0_81"/>
          <p:cNvSpPr txBox="1"/>
          <p:nvPr/>
        </p:nvSpPr>
        <p:spPr>
          <a:xfrm>
            <a:off x="444275" y="1352900"/>
            <a:ext cx="2321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Analog Signal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1" name="Google Shape;261;g2d96882b925_0_81"/>
          <p:cNvSpPr txBox="1"/>
          <p:nvPr/>
        </p:nvSpPr>
        <p:spPr>
          <a:xfrm>
            <a:off x="6129400" y="4091650"/>
            <a:ext cx="2321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Digital Signal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62" name="Google Shape;262;g2d96882b925_0_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250" y="3030575"/>
            <a:ext cx="5373625" cy="3300687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g2d96882b925_0_81"/>
          <p:cNvSpPr txBox="1"/>
          <p:nvPr/>
        </p:nvSpPr>
        <p:spPr>
          <a:xfrm>
            <a:off x="497250" y="6410825"/>
            <a:ext cx="63603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latin typeface="Helvetica Neue"/>
                <a:ea typeface="Helvetica Neue"/>
                <a:cs typeface="Helvetica Neue"/>
                <a:sym typeface="Helvetica Neue"/>
              </a:rPr>
              <a:t>S-curve after channel-by-channel threshold trimming</a:t>
            </a:r>
            <a:endParaRPr sz="19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4" name="Google Shape;264;g2d96882b925_0_81"/>
          <p:cNvSpPr txBox="1"/>
          <p:nvPr/>
        </p:nvSpPr>
        <p:spPr>
          <a:xfrm>
            <a:off x="10849500" y="1335963"/>
            <a:ext cx="1952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i="1">
                <a:latin typeface="Helvetica Neue"/>
                <a:ea typeface="Helvetica Neue"/>
                <a:cs typeface="Helvetica Neue"/>
                <a:sym typeface="Helvetica Neue"/>
              </a:rPr>
              <a:t>by Kanato Matsutani (Hiroshima U.)</a:t>
            </a:r>
            <a:endParaRPr sz="18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2d96882b925_0_116"/>
          <p:cNvSpPr txBox="1">
            <a:spLocks noGrp="1"/>
          </p:cNvSpPr>
          <p:nvPr>
            <p:ph type="title"/>
          </p:nvPr>
        </p:nvSpPr>
        <p:spPr>
          <a:xfrm>
            <a:off x="235600" y="-11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Simulation</a:t>
            </a:r>
            <a:endParaRPr/>
          </a:p>
        </p:txBody>
      </p:sp>
      <p:sp>
        <p:nvSpPr>
          <p:cNvPr id="270" name="Google Shape;270;g2d96882b925_0_116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271" name="Google Shape;271;g2d96882b925_0_116"/>
          <p:cNvSpPr txBox="1"/>
          <p:nvPr/>
        </p:nvSpPr>
        <p:spPr>
          <a:xfrm>
            <a:off x="372000" y="1075750"/>
            <a:ext cx="5478300" cy="25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300"/>
              <a:buFont typeface="Helvetica Neue"/>
              <a:buChar char="●"/>
            </a:pPr>
            <a:r>
              <a:rPr lang="en-US" sz="23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Good experience with </a:t>
            </a:r>
            <a:r>
              <a:rPr lang="en-US" sz="23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Weightfield2</a:t>
            </a:r>
            <a:endParaRPr sz="23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300"/>
              <a:buFont typeface="Helvetica Neue"/>
              <a:buChar char="●"/>
            </a:pPr>
            <a:r>
              <a:rPr lang="en-US" sz="23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Expertise in </a:t>
            </a:r>
            <a:r>
              <a:rPr lang="en-US" sz="23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TCAD Silvaco</a:t>
            </a:r>
            <a:endParaRPr sz="23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74650" algn="l" rtl="0">
              <a:spcBef>
                <a:spcPts val="0"/>
              </a:spcBef>
              <a:spcAft>
                <a:spcPts val="0"/>
              </a:spcAft>
              <a:buSzPts val="2300"/>
              <a:buFont typeface="Helvetica Neue"/>
              <a:buChar char="○"/>
            </a:pPr>
            <a:r>
              <a:rPr lang="en-US" sz="2300">
                <a:latin typeface="Helvetica Neue"/>
                <a:ea typeface="Helvetica Neue"/>
                <a:cs typeface="Helvetica Neue"/>
                <a:sym typeface="Helvetica Neue"/>
              </a:rPr>
              <a:t>Simulation of LGAD/Diode response to </a:t>
            </a:r>
            <a:r>
              <a:rPr lang="en-US" sz="2300" b="1">
                <a:latin typeface="Helvetica Neue"/>
                <a:ea typeface="Helvetica Neue"/>
                <a:cs typeface="Helvetica Neue"/>
                <a:sym typeface="Helvetica Neue"/>
              </a:rPr>
              <a:t>MIPs</a:t>
            </a:r>
            <a:r>
              <a:rPr lang="en-US" sz="2300"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sz="2300" b="1">
                <a:latin typeface="Helvetica Neue"/>
                <a:ea typeface="Helvetica Neue"/>
                <a:cs typeface="Helvetica Neue"/>
                <a:sym typeface="Helvetica Neue"/>
              </a:rPr>
              <a:t>non-MIPs</a:t>
            </a:r>
            <a:r>
              <a:rPr lang="en-US" sz="2300"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sz="2300" b="1">
                <a:latin typeface="Helvetica Neue"/>
                <a:ea typeface="Helvetica Neue"/>
                <a:cs typeface="Helvetica Neue"/>
                <a:sym typeface="Helvetica Neue"/>
              </a:rPr>
              <a:t>IR laser (different pulse duration)</a:t>
            </a:r>
            <a:endParaRPr sz="23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72" name="Google Shape;272;g2d96882b925_0_116"/>
          <p:cNvGrpSpPr/>
          <p:nvPr/>
        </p:nvGrpSpPr>
        <p:grpSpPr>
          <a:xfrm>
            <a:off x="433747" y="5573986"/>
            <a:ext cx="6028672" cy="1246826"/>
            <a:chOff x="1666650" y="3757450"/>
            <a:chExt cx="7580375" cy="1605700"/>
          </a:xfrm>
        </p:grpSpPr>
        <p:sp>
          <p:nvSpPr>
            <p:cNvPr id="273" name="Google Shape;273;g2d96882b925_0_116"/>
            <p:cNvSpPr/>
            <p:nvPr/>
          </p:nvSpPr>
          <p:spPr>
            <a:xfrm>
              <a:off x="4704125" y="4525700"/>
              <a:ext cx="1790700" cy="8223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Helvetica Neue"/>
                  <a:ea typeface="Helvetica Neue"/>
                  <a:cs typeface="Helvetica Neue"/>
                  <a:sym typeface="Helvetica Neue"/>
                </a:rPr>
                <a:t>Amplifier</a:t>
              </a:r>
              <a:endParaRPr sz="16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74" name="Google Shape;274;g2d96882b925_0_116"/>
            <p:cNvSpPr/>
            <p:nvPr/>
          </p:nvSpPr>
          <p:spPr>
            <a:xfrm>
              <a:off x="7456325" y="4540850"/>
              <a:ext cx="1790700" cy="8223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Helvetica Neue"/>
                  <a:ea typeface="Helvetica Neue"/>
                  <a:cs typeface="Helvetica Neue"/>
                  <a:sym typeface="Helvetica Neue"/>
                </a:rPr>
                <a:t>Oscilloscope</a:t>
              </a:r>
              <a:endParaRPr sz="16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275" name="Google Shape;275;g2d96882b925_0_116"/>
            <p:cNvCxnSpPr>
              <a:stCxn id="276" idx="3"/>
              <a:endCxn id="273" idx="1"/>
            </p:cNvCxnSpPr>
            <p:nvPr/>
          </p:nvCxnSpPr>
          <p:spPr>
            <a:xfrm>
              <a:off x="3457350" y="4936850"/>
              <a:ext cx="1246800" cy="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77" name="Google Shape;277;g2d96882b925_0_116"/>
            <p:cNvCxnSpPr>
              <a:stCxn id="273" idx="3"/>
              <a:endCxn id="274" idx="1"/>
            </p:cNvCxnSpPr>
            <p:nvPr/>
          </p:nvCxnSpPr>
          <p:spPr>
            <a:xfrm>
              <a:off x="6494825" y="4936850"/>
              <a:ext cx="961500" cy="153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76" name="Google Shape;276;g2d96882b925_0_116"/>
            <p:cNvSpPr/>
            <p:nvPr/>
          </p:nvSpPr>
          <p:spPr>
            <a:xfrm>
              <a:off x="1666650" y="4525700"/>
              <a:ext cx="1790700" cy="822300"/>
            </a:xfrm>
            <a:prstGeom prst="roundRect">
              <a:avLst>
                <a:gd name="adj" fmla="val 16667"/>
              </a:avLst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latin typeface="Helvetica Neue"/>
                  <a:ea typeface="Helvetica Neue"/>
                  <a:cs typeface="Helvetica Neue"/>
                  <a:sym typeface="Helvetica Neue"/>
                </a:rPr>
                <a:t>Sensor</a:t>
              </a:r>
              <a:endParaRPr sz="1600"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78" name="Google Shape;278;g2d96882b925_0_116"/>
            <p:cNvSpPr/>
            <p:nvPr/>
          </p:nvSpPr>
          <p:spPr>
            <a:xfrm>
              <a:off x="7684925" y="3952528"/>
              <a:ext cx="1456626" cy="468057"/>
            </a:xfrm>
            <a:custGeom>
              <a:avLst/>
              <a:gdLst/>
              <a:ahLst/>
              <a:cxnLst/>
              <a:rect l="l" t="t" r="r" b="b"/>
              <a:pathLst>
                <a:path w="91253" h="33655" extrusionOk="0">
                  <a:moveTo>
                    <a:pt x="0" y="33655"/>
                  </a:moveTo>
                  <a:cubicBezTo>
                    <a:pt x="3695" y="26271"/>
                    <a:pt x="11137" y="21454"/>
                    <a:pt x="16977" y="15617"/>
                  </a:cubicBezTo>
                  <a:cubicBezTo>
                    <a:pt x="23157" y="9441"/>
                    <a:pt x="29631" y="-1484"/>
                    <a:pt x="38199" y="231"/>
                  </a:cubicBezTo>
                  <a:cubicBezTo>
                    <a:pt x="47302" y="2053"/>
                    <a:pt x="52856" y="11704"/>
                    <a:pt x="59421" y="18269"/>
                  </a:cubicBezTo>
                  <a:cubicBezTo>
                    <a:pt x="65641" y="24489"/>
                    <a:pt x="73701" y="29398"/>
                    <a:pt x="82234" y="31533"/>
                  </a:cubicBezTo>
                  <a:cubicBezTo>
                    <a:pt x="85195" y="32274"/>
                    <a:pt x="88522" y="31760"/>
                    <a:pt x="91253" y="33124"/>
                  </a:cubicBez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" name="Google Shape;279;g2d96882b925_0_116"/>
            <p:cNvSpPr/>
            <p:nvPr/>
          </p:nvSpPr>
          <p:spPr>
            <a:xfrm>
              <a:off x="2002800" y="3757450"/>
              <a:ext cx="557039" cy="663133"/>
            </a:xfrm>
            <a:custGeom>
              <a:avLst/>
              <a:gdLst/>
              <a:ahLst/>
              <a:cxnLst/>
              <a:rect l="l" t="t" r="r" b="b"/>
              <a:pathLst>
                <a:path w="60482" h="46003" extrusionOk="0">
                  <a:moveTo>
                    <a:pt x="0" y="46004"/>
                  </a:moveTo>
                  <a:cubicBezTo>
                    <a:pt x="0" y="39567"/>
                    <a:pt x="3743" y="33681"/>
                    <a:pt x="5306" y="27436"/>
                  </a:cubicBezTo>
                  <a:cubicBezTo>
                    <a:pt x="6982" y="20736"/>
                    <a:pt x="7516" y="13687"/>
                    <a:pt x="10080" y="7275"/>
                  </a:cubicBezTo>
                  <a:cubicBezTo>
                    <a:pt x="11335" y="4138"/>
                    <a:pt x="14486" y="-1133"/>
                    <a:pt x="17508" y="378"/>
                  </a:cubicBezTo>
                  <a:cubicBezTo>
                    <a:pt x="24399" y="3824"/>
                    <a:pt x="25748" y="13401"/>
                    <a:pt x="29710" y="20008"/>
                  </a:cubicBezTo>
                  <a:cubicBezTo>
                    <a:pt x="36500" y="31330"/>
                    <a:pt x="47280" y="44943"/>
                    <a:pt x="60482" y="44943"/>
                  </a:cubicBez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Google Shape;280;g2d96882b925_0_116"/>
            <p:cNvSpPr/>
            <p:nvPr/>
          </p:nvSpPr>
          <p:spPr>
            <a:xfrm>
              <a:off x="4867700" y="3858249"/>
              <a:ext cx="1533087" cy="594903"/>
            </a:xfrm>
            <a:custGeom>
              <a:avLst/>
              <a:gdLst/>
              <a:ahLst/>
              <a:cxnLst/>
              <a:rect l="l" t="t" r="r" b="b"/>
              <a:pathLst>
                <a:path w="72684" h="28248" extrusionOk="0">
                  <a:moveTo>
                    <a:pt x="0" y="28248"/>
                  </a:moveTo>
                  <a:cubicBezTo>
                    <a:pt x="0" y="23827"/>
                    <a:pt x="2641" y="19804"/>
                    <a:pt x="3714" y="15515"/>
                  </a:cubicBezTo>
                  <a:cubicBezTo>
                    <a:pt x="5179" y="9659"/>
                    <a:pt x="7407" y="1594"/>
                    <a:pt x="13263" y="129"/>
                  </a:cubicBezTo>
                  <a:cubicBezTo>
                    <a:pt x="15329" y="-388"/>
                    <a:pt x="16532" y="2868"/>
                    <a:pt x="18038" y="4374"/>
                  </a:cubicBezTo>
                  <a:cubicBezTo>
                    <a:pt x="22379" y="8715"/>
                    <a:pt x="26341" y="13831"/>
                    <a:pt x="31832" y="16576"/>
                  </a:cubicBezTo>
                  <a:cubicBezTo>
                    <a:pt x="39387" y="20353"/>
                    <a:pt x="47513" y="23016"/>
                    <a:pt x="55707" y="25065"/>
                  </a:cubicBezTo>
                  <a:cubicBezTo>
                    <a:pt x="61263" y="26455"/>
                    <a:pt x="67560" y="25157"/>
                    <a:pt x="72684" y="27717"/>
                  </a:cubicBezTo>
                </a:path>
              </a:pathLst>
            </a:cu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1" name="Google Shape;281;g2d96882b925_0_116"/>
          <p:cNvSpPr txBox="1"/>
          <p:nvPr/>
        </p:nvSpPr>
        <p:spPr>
          <a:xfrm>
            <a:off x="332650" y="4080475"/>
            <a:ext cx="5478300" cy="16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300"/>
              <a:buFont typeface="Helvetica Neue"/>
              <a:buChar char="●"/>
            </a:pPr>
            <a:r>
              <a:rPr lang="en-US" sz="23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Parametrizations of </a:t>
            </a:r>
            <a:r>
              <a:rPr lang="en-US" sz="23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readout electronics effects</a:t>
            </a:r>
            <a:endParaRPr sz="23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74650" algn="l" rtl="0">
              <a:spcBef>
                <a:spcPts val="0"/>
              </a:spcBef>
              <a:spcAft>
                <a:spcPts val="0"/>
              </a:spcAft>
              <a:buSzPts val="2300"/>
              <a:buFont typeface="Helvetica Neue"/>
              <a:buChar char="○"/>
            </a:pPr>
            <a:r>
              <a:rPr lang="en-US" sz="2300">
                <a:latin typeface="Helvetica Neue"/>
                <a:ea typeface="Helvetica Neue"/>
                <a:cs typeface="Helvetica Neue"/>
                <a:sym typeface="Helvetica Neue"/>
              </a:rPr>
              <a:t>Comparison of Weightfield2 with more formal parametrizations</a:t>
            </a:r>
            <a:endParaRPr sz="23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282" name="Google Shape;282;g2d96882b925_0_116"/>
          <p:cNvGrpSpPr/>
          <p:nvPr/>
        </p:nvGrpSpPr>
        <p:grpSpPr>
          <a:xfrm>
            <a:off x="5800300" y="1695582"/>
            <a:ext cx="7007101" cy="2531493"/>
            <a:chOff x="5800300" y="247782"/>
            <a:chExt cx="7007101" cy="2531493"/>
          </a:xfrm>
        </p:grpSpPr>
        <p:pic>
          <p:nvPicPr>
            <p:cNvPr id="283" name="Google Shape;283;g2d96882b925_0_1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800300" y="326125"/>
              <a:ext cx="3141325" cy="2453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4" name="Google Shape;284;g2d96882b925_0_1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9666075" y="247782"/>
              <a:ext cx="3141326" cy="245529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85" name="Google Shape;285;g2d96882b925_0_116"/>
          <p:cNvGrpSpPr/>
          <p:nvPr/>
        </p:nvGrpSpPr>
        <p:grpSpPr>
          <a:xfrm>
            <a:off x="8870150" y="2016250"/>
            <a:ext cx="1163575" cy="911500"/>
            <a:chOff x="8793950" y="2016250"/>
            <a:chExt cx="1163575" cy="911500"/>
          </a:xfrm>
        </p:grpSpPr>
        <p:grpSp>
          <p:nvGrpSpPr>
            <p:cNvPr id="286" name="Google Shape;286;g2d96882b925_0_116"/>
            <p:cNvGrpSpPr/>
            <p:nvPr/>
          </p:nvGrpSpPr>
          <p:grpSpPr>
            <a:xfrm>
              <a:off x="8793950" y="2051425"/>
              <a:ext cx="1067575" cy="319625"/>
              <a:chOff x="8793950" y="2051425"/>
              <a:chExt cx="1067575" cy="319625"/>
            </a:xfrm>
          </p:grpSpPr>
          <p:sp>
            <p:nvSpPr>
              <p:cNvPr id="287" name="Google Shape;287;g2d96882b925_0_116"/>
              <p:cNvSpPr/>
              <p:nvPr/>
            </p:nvSpPr>
            <p:spPr>
              <a:xfrm>
                <a:off x="8793950" y="2077950"/>
                <a:ext cx="56400" cy="293100"/>
              </a:xfrm>
              <a:prstGeom prst="rightBracket">
                <a:avLst>
                  <a:gd name="adj" fmla="val 8333"/>
                </a:avLst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88" name="Google Shape;288;g2d96882b925_0_116"/>
              <p:cNvSpPr/>
              <p:nvPr/>
            </p:nvSpPr>
            <p:spPr>
              <a:xfrm>
                <a:off x="9805125" y="2051425"/>
                <a:ext cx="56400" cy="293100"/>
              </a:xfrm>
              <a:prstGeom prst="leftBracket">
                <a:avLst>
                  <a:gd name="adj" fmla="val 8333"/>
                </a:avLst>
              </a:prstGeom>
              <a:noFill/>
              <a:ln w="2857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289" name="Google Shape;289;g2d96882b925_0_116"/>
            <p:cNvGrpSpPr/>
            <p:nvPr/>
          </p:nvGrpSpPr>
          <p:grpSpPr>
            <a:xfrm>
              <a:off x="8803825" y="2016250"/>
              <a:ext cx="1100775" cy="618775"/>
              <a:chOff x="8803825" y="1711450"/>
              <a:chExt cx="1100775" cy="618775"/>
            </a:xfrm>
          </p:grpSpPr>
          <p:sp>
            <p:nvSpPr>
              <p:cNvPr id="290" name="Google Shape;290;g2d96882b925_0_116"/>
              <p:cNvSpPr/>
              <p:nvPr/>
            </p:nvSpPr>
            <p:spPr>
              <a:xfrm>
                <a:off x="8803825" y="2144525"/>
                <a:ext cx="30000" cy="185700"/>
              </a:xfrm>
              <a:prstGeom prst="rightBracket">
                <a:avLst>
                  <a:gd name="adj" fmla="val 8333"/>
                </a:avLst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91" name="Google Shape;291;g2d96882b925_0_116"/>
              <p:cNvSpPr/>
              <p:nvPr/>
            </p:nvSpPr>
            <p:spPr>
              <a:xfrm>
                <a:off x="9818275" y="2118000"/>
                <a:ext cx="30000" cy="185700"/>
              </a:xfrm>
              <a:prstGeom prst="leftBracket">
                <a:avLst>
                  <a:gd name="adj" fmla="val 8333"/>
                </a:avLst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292" name="Google Shape;292;g2d96882b925_0_116"/>
              <p:cNvSpPr txBox="1"/>
              <p:nvPr/>
            </p:nvSpPr>
            <p:spPr>
              <a:xfrm>
                <a:off x="9002800" y="1711450"/>
                <a:ext cx="901800" cy="4002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71438" dist="28575" dir="5400000" algn="bl" rotWithShape="0">
                  <a:srgbClr val="000000">
                    <a:alpha val="498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>
                    <a:solidFill>
                      <a:srgbClr val="00206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IR laser</a:t>
                </a:r>
                <a:endParaRPr>
                  <a:solidFill>
                    <a:srgbClr val="00206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293" name="Google Shape;293;g2d96882b925_0_116"/>
            <p:cNvSpPr txBox="1"/>
            <p:nvPr/>
          </p:nvSpPr>
          <p:spPr>
            <a:xfrm>
              <a:off x="8966025" y="2312150"/>
              <a:ext cx="991500" cy="615600"/>
            </a:xfrm>
            <a:prstGeom prst="rect">
              <a:avLst/>
            </a:prstGeom>
            <a:noFill/>
            <a:ln>
              <a:noFill/>
            </a:ln>
            <a:effectLst>
              <a:outerShdw blurRad="71438" dist="28575" dir="5400000" algn="bl" rotWithShape="0">
                <a:srgbClr val="000000">
                  <a:alpha val="498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1x/10x MIP</a:t>
              </a:r>
              <a:endParaRPr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d96882b925_0_136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Plans (I)</a:t>
            </a:r>
            <a:endParaRPr/>
          </a:p>
        </p:txBody>
      </p:sp>
      <p:sp>
        <p:nvSpPr>
          <p:cNvPr id="299" name="Google Shape;299;g2d96882b925_0_136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300" name="Google Shape;300;g2d96882b925_0_136"/>
          <p:cNvSpPr txBox="1"/>
          <p:nvPr/>
        </p:nvSpPr>
        <p:spPr>
          <a:xfrm>
            <a:off x="311825" y="1007850"/>
            <a:ext cx="12571800" cy="615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Fabrication and Simulation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○"/>
            </a:pP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AC-LGAD with 55x55 μm</a:t>
            </a:r>
            <a:r>
              <a:rPr lang="en-US" sz="2000" b="1" baseline="30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and 100x100 μm</a:t>
            </a:r>
            <a:r>
              <a:rPr lang="en-US" sz="2000" b="1" baseline="30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pixels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■"/>
            </a:pPr>
            <a:r>
              <a:rPr lang="en-US" sz="20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US-Japan scope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assembly with readout electronics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○"/>
            </a:pP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Attempt 8 m thick LGADs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(wafers being purchased)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■"/>
            </a:pPr>
            <a:r>
              <a:rPr lang="en-US" sz="20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US-Japan scope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for faster timing and for microdosimetry for radiation therapy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○"/>
            </a:pP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TCAD simulation of LGAD-based MAPS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■"/>
            </a:pPr>
            <a:r>
              <a:rPr lang="en-US" sz="20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US-Japan scope 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MAPS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○"/>
            </a:pP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Prototyping of LGAD-based MAPS with deep wells but no electronics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(proof of concept for signal collection)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■"/>
            </a:pPr>
            <a:r>
              <a:rPr lang="en-US" sz="20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US-Japan scope 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MAPS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Test-beams at Tandem van der Graaff in spring 2025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○"/>
            </a:pP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Continue SEB studies with heavier ions (</a:t>
            </a:r>
            <a:r>
              <a:rPr lang="en-US" sz="2000" b="1" baseline="30000"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C, </a:t>
            </a:r>
            <a:r>
              <a:rPr lang="en-US" sz="2000" b="1" baseline="30000">
                <a:latin typeface="Helvetica Neue"/>
                <a:ea typeface="Helvetica Neue"/>
                <a:cs typeface="Helvetica Neue"/>
                <a:sym typeface="Helvetica Neue"/>
              </a:rPr>
              <a:t>16</a:t>
            </a: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O, </a:t>
            </a:r>
            <a:r>
              <a:rPr lang="en-US" sz="2000" b="1" baseline="30000">
                <a:latin typeface="Helvetica Neue"/>
                <a:ea typeface="Helvetica Neue"/>
                <a:cs typeface="Helvetica Neue"/>
                <a:sym typeface="Helvetica Neue"/>
              </a:rPr>
              <a:t>56</a:t>
            </a: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Fe, </a:t>
            </a:r>
            <a:r>
              <a:rPr lang="en-US" sz="2000" b="1" baseline="30000">
                <a:latin typeface="Helvetica Neue"/>
                <a:ea typeface="Helvetica Neue"/>
                <a:cs typeface="Helvetica Neue"/>
                <a:sym typeface="Helvetica Neue"/>
              </a:rPr>
              <a:t>197</a:t>
            </a: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Au) on LGADs and AC-LGADs</a:t>
            </a:r>
            <a:endParaRPr sz="20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○"/>
            </a:pP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LGAD response and gain suppression in </a:t>
            </a:r>
            <a:r>
              <a:rPr lang="en-US" sz="2000" b="1" baseline="30000">
                <a:latin typeface="Helvetica Neue"/>
                <a:ea typeface="Helvetica Neue"/>
                <a:cs typeface="Helvetica Neue"/>
                <a:sym typeface="Helvetica Neue"/>
              </a:rPr>
              <a:t>12</a:t>
            </a: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C (100 MeV), p (14 MeV), </a:t>
            </a:r>
            <a:r>
              <a:rPr lang="en-US" sz="2000" b="1" baseline="30000">
                <a:latin typeface="Helvetica Neue"/>
                <a:ea typeface="Helvetica Neue"/>
                <a:cs typeface="Helvetica Neue"/>
                <a:sym typeface="Helvetica Neue"/>
              </a:rPr>
              <a:t>4</a:t>
            </a: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He (43 MeV)</a:t>
            </a:r>
            <a:endParaRPr sz="20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■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20, 30 μm thick 1.3 x 1.3 mm</a:t>
            </a:r>
            <a:r>
              <a:rPr lang="en-US" sz="2000" baseline="30000">
                <a:latin typeface="Helvetica Neue"/>
                <a:ea typeface="Helvetica Neue"/>
                <a:cs typeface="Helvetica Neue"/>
                <a:sym typeface="Helvetica Neue"/>
              </a:rPr>
              <a:t>2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 LGADs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■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Collaboration with medical group at Miami U. for development of micro-dosimetry for radiation therapy, based on LGADs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d96882b925_0_144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Plans (II)</a:t>
            </a:r>
            <a:endParaRPr/>
          </a:p>
        </p:txBody>
      </p:sp>
      <p:sp>
        <p:nvSpPr>
          <p:cNvPr id="306" name="Google Shape;306;g2d96882b925_0_144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307" name="Google Shape;307;g2d96882b925_0_144"/>
          <p:cNvSpPr txBox="1"/>
          <p:nvPr/>
        </p:nvSpPr>
        <p:spPr>
          <a:xfrm>
            <a:off x="311825" y="1160250"/>
            <a:ext cx="12571800" cy="48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Continue testing of 4D ASICs </a:t>
            </a: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</a:t>
            </a:r>
            <a:r>
              <a:rPr lang="en-US" sz="24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US-Japan scope</a:t>
            </a:r>
            <a:r>
              <a:rPr lang="en-US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  <a:endParaRPr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○"/>
            </a:pP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EICROC0 characterisation of analog and digital parts: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■"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AC-LGAD pixels and try with strips too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■"/>
            </a:pP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including tests with laser to determine time and space resolution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○"/>
            </a:pP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EICROC1 when available (fall 2025)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○"/>
            </a:pP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CaloROC/HGROC with AC-LGAD strips </a:t>
            </a:r>
            <a:r>
              <a:rPr lang="en-US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(designed for larger input capacitance)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Test LGAD and AC-LGAD signal response at different Temp. and Humidity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○"/>
            </a:pP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Use cold probe station (-40 ℃ to 80 ℃) with </a:t>
            </a:r>
            <a:r>
              <a:rPr lang="en-US" sz="2000" b="1" baseline="30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90</a:t>
            </a:r>
            <a:r>
              <a:rPr lang="en-US" sz="20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Sr source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●"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Continue IV, CV scans to characterise our sensors</a:t>
            </a: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7"/>
          <p:cNvSpPr txBox="1">
            <a:spLocks noGrp="1"/>
          </p:cNvSpPr>
          <p:nvPr>
            <p:ph type="title"/>
          </p:nvPr>
        </p:nvSpPr>
        <p:spPr>
          <a:xfrm>
            <a:off x="1087275" y="3250175"/>
            <a:ext cx="11277900" cy="12720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131450" tIns="131450" rIns="131450" bIns="13145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US"/>
              <a:t>Backup Slides</a:t>
            </a:r>
            <a:endParaRPr/>
          </a:p>
        </p:txBody>
      </p:sp>
      <p:sp>
        <p:nvSpPr>
          <p:cNvPr id="313" name="Google Shape;313;p7"/>
          <p:cNvSpPr txBox="1">
            <a:spLocks noGrp="1"/>
          </p:cNvSpPr>
          <p:nvPr>
            <p:ph type="sldNum" idx="12"/>
          </p:nvPr>
        </p:nvSpPr>
        <p:spPr>
          <a:xfrm>
            <a:off x="11515825" y="7015100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Outline</a:t>
            </a:r>
            <a:endParaRPr/>
          </a:p>
        </p:txBody>
      </p:sp>
      <p:sp>
        <p:nvSpPr>
          <p:cNvPr id="49" name="Google Shape;49;p2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50" name="Google Shape;50;p2"/>
          <p:cNvSpPr txBox="1"/>
          <p:nvPr/>
        </p:nvSpPr>
        <p:spPr>
          <a:xfrm>
            <a:off x="1923225" y="1722700"/>
            <a:ext cx="3461700" cy="3701700"/>
          </a:xfrm>
          <a:prstGeom prst="rect">
            <a:avLst/>
          </a:prstGeom>
          <a:solidFill>
            <a:srgbClr val="FDA73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Fabrication</a:t>
            </a:r>
            <a:endParaRPr sz="24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Infrastructure</a:t>
            </a:r>
            <a:endParaRPr sz="24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Measurements</a:t>
            </a:r>
            <a:endParaRPr sz="24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Simulations</a:t>
            </a:r>
            <a:endParaRPr sz="24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81000" algn="l" rtl="0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Plans</a:t>
            </a:r>
            <a:endParaRPr sz="2400"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1" name="Google Shape;51;p2"/>
          <p:cNvSpPr txBox="1"/>
          <p:nvPr/>
        </p:nvSpPr>
        <p:spPr>
          <a:xfrm>
            <a:off x="6027850" y="1797325"/>
            <a:ext cx="4284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latin typeface="Helvetica Neue"/>
                <a:ea typeface="Helvetica Neue"/>
                <a:cs typeface="Helvetica Neue"/>
                <a:sym typeface="Helvetica Neue"/>
              </a:rPr>
              <a:t>Details in G. Giacomini’s talk</a:t>
            </a:r>
            <a:endParaRPr sz="21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" name="Google Shape;52;p2"/>
          <p:cNvSpPr txBox="1"/>
          <p:nvPr/>
        </p:nvSpPr>
        <p:spPr>
          <a:xfrm>
            <a:off x="6077525" y="3220300"/>
            <a:ext cx="6492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latin typeface="Helvetica Neue"/>
                <a:ea typeface="Helvetica Neue"/>
                <a:cs typeface="Helvetica Neue"/>
                <a:sym typeface="Helvetica Neue"/>
              </a:rPr>
              <a:t>More measurements in A. Tricoli &amp; G. D’Amen’s talk</a:t>
            </a:r>
            <a:endParaRPr sz="21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3" name="Google Shape;53;p2"/>
          <p:cNvSpPr txBox="1"/>
          <p:nvPr/>
        </p:nvSpPr>
        <p:spPr>
          <a:xfrm>
            <a:off x="6100650" y="4791125"/>
            <a:ext cx="60783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latin typeface="Helvetica Neue"/>
                <a:ea typeface="Helvetica Neue"/>
                <a:cs typeface="Helvetica Neue"/>
                <a:sym typeface="Helvetica Neue"/>
              </a:rPr>
              <a:t>Input for discussion about future plans</a:t>
            </a:r>
            <a:endParaRPr sz="21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54" name="Google Shape;54;p2"/>
          <p:cNvCxnSpPr>
            <a:endCxn id="51" idx="1"/>
          </p:cNvCxnSpPr>
          <p:nvPr/>
        </p:nvCxnSpPr>
        <p:spPr>
          <a:xfrm rot="10800000" flipH="1">
            <a:off x="5451250" y="2051275"/>
            <a:ext cx="576600" cy="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5" name="Google Shape;55;p2"/>
          <p:cNvCxnSpPr/>
          <p:nvPr/>
        </p:nvCxnSpPr>
        <p:spPr>
          <a:xfrm rot="10800000" flipH="1">
            <a:off x="5451300" y="3499150"/>
            <a:ext cx="576600" cy="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6" name="Google Shape;56;p2"/>
          <p:cNvCxnSpPr/>
          <p:nvPr/>
        </p:nvCxnSpPr>
        <p:spPr>
          <a:xfrm rot="10800000" flipH="1">
            <a:off x="5451300" y="5023150"/>
            <a:ext cx="576600" cy="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7" name="Google Shape;57;p2"/>
          <p:cNvSpPr txBox="1"/>
          <p:nvPr/>
        </p:nvSpPr>
        <p:spPr>
          <a:xfrm>
            <a:off x="6027850" y="2559325"/>
            <a:ext cx="42840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latin typeface="Helvetica Neue"/>
                <a:ea typeface="Helvetica Neue"/>
                <a:cs typeface="Helvetica Neue"/>
                <a:sym typeface="Helvetica Neue"/>
              </a:rPr>
              <a:t>Used in measurements</a:t>
            </a:r>
            <a:endParaRPr sz="21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58" name="Google Shape;58;p2"/>
          <p:cNvCxnSpPr/>
          <p:nvPr/>
        </p:nvCxnSpPr>
        <p:spPr>
          <a:xfrm rot="10800000" flipH="1">
            <a:off x="5451300" y="2813350"/>
            <a:ext cx="576600" cy="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9" name="Google Shape;59;p2"/>
          <p:cNvSpPr txBox="1"/>
          <p:nvPr/>
        </p:nvSpPr>
        <p:spPr>
          <a:xfrm>
            <a:off x="6011400" y="4028175"/>
            <a:ext cx="60186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 i="1">
                <a:latin typeface="Helvetica Neue"/>
                <a:ea typeface="Helvetica Neue"/>
                <a:cs typeface="Helvetica Neue"/>
                <a:sym typeface="Helvetica Neue"/>
              </a:rPr>
              <a:t>Used in comparison with measurements</a:t>
            </a:r>
            <a:endParaRPr sz="21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0" name="Google Shape;60;p2"/>
          <p:cNvCxnSpPr/>
          <p:nvPr/>
        </p:nvCxnSpPr>
        <p:spPr>
          <a:xfrm rot="10800000" flipH="1">
            <a:off x="5447963" y="4265575"/>
            <a:ext cx="576600" cy="4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Fabrication</a:t>
            </a:r>
            <a:endParaRPr/>
          </a:p>
        </p:txBody>
      </p:sp>
      <p:sp>
        <p:nvSpPr>
          <p:cNvPr id="66" name="Google Shape;66;p3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67" name="Google Shape;67;p3"/>
          <p:cNvSpPr txBox="1"/>
          <p:nvPr/>
        </p:nvSpPr>
        <p:spPr>
          <a:xfrm>
            <a:off x="817300" y="1828800"/>
            <a:ext cx="11450100" cy="305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698500" lvl="0" indent="-3873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2060"/>
              </a:buClr>
              <a:buSzPts val="2500"/>
              <a:buFont typeface="Helvetica Neue"/>
              <a:buChar char="●"/>
            </a:pPr>
            <a:r>
              <a:rPr lang="en-US" sz="25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On-going productions</a:t>
            </a:r>
            <a:endParaRPr sz="25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Helvetica Neue"/>
              <a:buAutoNum type="alphaLcPeriod"/>
            </a:pPr>
            <a:r>
              <a:rPr lang="en-US" sz="21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AC-LGAD strip and pixels for R&amp;D EIC​</a:t>
            </a:r>
            <a:endParaRPr sz="21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Helvetica Neue"/>
              <a:buAutoNum type="alphaLcPeriod"/>
            </a:pPr>
            <a:r>
              <a:rPr lang="en-US" sz="21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Large-area single-channel AC-LGADs for calorimetry​: 20, 30, 50 𝜇m thick wafers​</a:t>
            </a:r>
            <a:endParaRPr sz="21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Helvetica Neue"/>
              <a:buAutoNum type="alphaLcPeriod"/>
            </a:pPr>
            <a:r>
              <a:rPr lang="en-US" sz="21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Trench-LGAD​​</a:t>
            </a:r>
            <a:endParaRPr sz="21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Helvetica Neue"/>
              <a:buAutoNum type="alphaLcPeriod"/>
            </a:pPr>
            <a:r>
              <a:rPr lang="en-US" sz="21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“Simplified” LGAD​: Gain buried by wafer-bonded wafer​</a:t>
            </a:r>
            <a:endParaRPr sz="21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Helvetica Neue"/>
              <a:buAutoNum type="alphaLcPeriod"/>
            </a:pPr>
            <a:r>
              <a:rPr lang="en-US" sz="21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Lower Gain AD for Pioneer​: Thick FZ n-type wafers​</a:t>
            </a:r>
            <a:endParaRPr sz="2100" b="1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7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8" name="Google Shape;68;p3"/>
          <p:cNvSpPr txBox="1"/>
          <p:nvPr/>
        </p:nvSpPr>
        <p:spPr>
          <a:xfrm>
            <a:off x="2543700" y="5454800"/>
            <a:ext cx="8139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i="1">
                <a:latin typeface="Helvetica Neue"/>
                <a:ea typeface="Helvetica Neue"/>
                <a:cs typeface="Helvetica Neue"/>
                <a:sym typeface="Helvetica Neue"/>
              </a:rPr>
              <a:t>See Gabriele’s presentation for details</a:t>
            </a:r>
            <a:endParaRPr sz="2400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9" name="Google Shape;69;p3"/>
          <p:cNvCxnSpPr/>
          <p:nvPr/>
        </p:nvCxnSpPr>
        <p:spPr>
          <a:xfrm rot="10800000" flipH="1">
            <a:off x="1172925" y="5695075"/>
            <a:ext cx="1074000" cy="141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d96882b925_0_111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Infrastructure </a:t>
            </a:r>
            <a:r>
              <a:rPr lang="en-US">
                <a:solidFill>
                  <a:srgbClr val="9F5900"/>
                </a:solidFill>
              </a:rPr>
              <a:t>– Coincidence Setup</a:t>
            </a:r>
            <a:endParaRPr/>
          </a:p>
        </p:txBody>
      </p:sp>
      <p:sp>
        <p:nvSpPr>
          <p:cNvPr id="75" name="Google Shape;75;g2d96882b925_0_111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76" name="Google Shape;76;g2d96882b925_0_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275" y="898423"/>
            <a:ext cx="4350838" cy="326310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g2d96882b925_0_111"/>
          <p:cNvSpPr txBox="1"/>
          <p:nvPr/>
        </p:nvSpPr>
        <p:spPr>
          <a:xfrm>
            <a:off x="5129775" y="937775"/>
            <a:ext cx="7424100" cy="3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improve measurements with betas from </a:t>
            </a:r>
            <a:r>
              <a:rPr lang="en-US" sz="2000" b="1" baseline="30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90</a:t>
            </a:r>
            <a:r>
              <a:rPr lang="en-US" sz="20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Sr we are setting up a Coincidence Setup</a:t>
            </a:r>
            <a:endParaRPr sz="20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○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Allows to lower threshold on triggering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Currently 2x FNAL Boards placed close together:</a:t>
            </a:r>
            <a:endParaRPr sz="20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○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One with </a:t>
            </a: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DUT (top board)</a:t>
            </a:r>
            <a:endParaRPr sz="20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○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One with </a:t>
            </a: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Triggering device</a:t>
            </a: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  (bottom board)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■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large area AC-LGAD strips with several strips bonded together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Also working on alternative setup with 1x FNAL Board with DUT + Scintillator</a:t>
            </a:r>
            <a:endParaRPr sz="20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8" name="Google Shape;78;g2d96882b925_0_111"/>
          <p:cNvSpPr txBox="1"/>
          <p:nvPr/>
        </p:nvSpPr>
        <p:spPr>
          <a:xfrm>
            <a:off x="316425" y="4201950"/>
            <a:ext cx="1171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Helvetica Neue"/>
              <a:buChar char="❖"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Aluminum layers as absorbers and collimators, with small pin holes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9" name="Google Shape;79;g2d96882b925_0_111"/>
          <p:cNvSpPr txBox="1"/>
          <p:nvPr/>
        </p:nvSpPr>
        <p:spPr>
          <a:xfrm>
            <a:off x="285300" y="4643000"/>
            <a:ext cx="123906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000"/>
              <a:buFont typeface="Helvetica Neue"/>
              <a:buChar char="●"/>
            </a:pPr>
            <a:r>
              <a:rPr lang="en-US" sz="20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Requests:</a:t>
            </a:r>
            <a:endParaRPr sz="20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○"/>
            </a:pP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Can we develop a double sided FNAL board to maximise acceptance in coincidence?</a:t>
            </a:r>
            <a:endParaRPr sz="20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■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DUT and triggering devices on two surfaces of same board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828800" lvl="3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e.g. vias from bottom to top surfaces for input to amplifiers (which stays at top surface)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828800" lvl="3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e.g. additional pad for HV on bottom 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○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Add calibration channel for input test signal</a:t>
            </a:r>
            <a:endParaRPr sz="2000"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d96882b925_0_226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Infrastructure </a:t>
            </a:r>
            <a:r>
              <a:rPr lang="en-US">
                <a:solidFill>
                  <a:srgbClr val="9F5900"/>
                </a:solidFill>
              </a:rPr>
              <a:t>– IV, CV (cold/warm)</a:t>
            </a:r>
            <a:endParaRPr/>
          </a:p>
        </p:txBody>
      </p:sp>
      <p:sp>
        <p:nvSpPr>
          <p:cNvPr id="85" name="Google Shape;85;g2d96882b925_0_226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86" name="Google Shape;86;g2d96882b925_0_2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52850" y="4312500"/>
            <a:ext cx="3455416" cy="2591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g2d96882b925_0_2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750" y="1090552"/>
            <a:ext cx="4429425" cy="332204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g2d96882b925_0_226"/>
          <p:cNvSpPr txBox="1"/>
          <p:nvPr/>
        </p:nvSpPr>
        <p:spPr>
          <a:xfrm>
            <a:off x="4972625" y="1090550"/>
            <a:ext cx="7508400" cy="27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Cold Probe Station:</a:t>
            </a:r>
            <a:r>
              <a:rPr lang="en-US" sz="240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-40 ℃ to Room Temp (plus)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Chiller + Peltier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Nitrogen flow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Humidity and temperature sensors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Dome with feedthroughs for manipulators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Scans: IV, CV</a:t>
            </a:r>
            <a:endParaRPr sz="20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Plans: insert radioactive sources inside dome for readout studies</a:t>
            </a:r>
            <a:endParaRPr sz="2000"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9" name="Google Shape;89;g2d96882b925_0_226"/>
          <p:cNvSpPr txBox="1"/>
          <p:nvPr/>
        </p:nvSpPr>
        <p:spPr>
          <a:xfrm>
            <a:off x="3345975" y="4946000"/>
            <a:ext cx="5689200" cy="17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Ambient Chamber:</a:t>
            </a:r>
            <a:r>
              <a:rPr lang="en-US" sz="240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-68 ℃ to 180 ℃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Nitrogen flow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Humidity and temperature sensors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>
                <a:latin typeface="Helvetica Neue"/>
                <a:ea typeface="Helvetica Neue"/>
                <a:cs typeface="Helvetica Neue"/>
                <a:sym typeface="Helvetica Neue"/>
              </a:rPr>
              <a:t>Shared electronics with  Cold Probe station</a:t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Char char="●"/>
            </a:pPr>
            <a:r>
              <a:rPr lang="en-US" sz="2000" b="1">
                <a:latin typeface="Helvetica Neue"/>
                <a:ea typeface="Helvetica Neue"/>
                <a:cs typeface="Helvetica Neue"/>
                <a:sym typeface="Helvetica Neue"/>
              </a:rPr>
              <a:t>Scans: IV</a:t>
            </a:r>
            <a:endParaRPr sz="2000"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d96882b925_0_155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Infrastructure </a:t>
            </a:r>
            <a:r>
              <a:rPr lang="en-US">
                <a:solidFill>
                  <a:srgbClr val="9F5900"/>
                </a:solidFill>
              </a:rPr>
              <a:t>– IV, CV (cold/warm)</a:t>
            </a:r>
            <a:endParaRPr/>
          </a:p>
        </p:txBody>
      </p:sp>
      <p:sp>
        <p:nvSpPr>
          <p:cNvPr id="95" name="Google Shape;95;g2d96882b925_0_155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96" name="Google Shape;96;g2d96882b925_0_155"/>
          <p:cNvSpPr txBox="1"/>
          <p:nvPr/>
        </p:nvSpPr>
        <p:spPr>
          <a:xfrm>
            <a:off x="482400" y="1122300"/>
            <a:ext cx="8913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 performance probe station setup used for warm IV, CV </a:t>
            </a:r>
            <a:endParaRPr sz="2400" b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7" name="Google Shape;97;g2d96882b925_0_1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9375" y="1828800"/>
            <a:ext cx="4299075" cy="29103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g2d96882b925_0_155"/>
          <p:cNvSpPr txBox="1"/>
          <p:nvPr/>
        </p:nvSpPr>
        <p:spPr>
          <a:xfrm>
            <a:off x="4988450" y="1921925"/>
            <a:ext cx="6006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Karl Suss Probe Station for electrical characterization (I-V and C-V) at room temperature</a:t>
            </a:r>
            <a:endParaRPr sz="1800"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99" name="Google Shape;99;g2d96882b925_0_1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33625" y="3336100"/>
            <a:ext cx="2819400" cy="375285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g2d96882b925_0_155"/>
          <p:cNvSpPr txBox="1"/>
          <p:nvPr/>
        </p:nvSpPr>
        <p:spPr>
          <a:xfrm>
            <a:off x="4182975" y="5921475"/>
            <a:ext cx="53982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ARS closed-cycle cryogenic probe station for electrical characterization at low temperatures </a:t>
            </a:r>
            <a:endParaRPr sz="1800" b="1" i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1" name="Google Shape;101;g2d96882b925_0_155"/>
          <p:cNvSpPr txBox="1"/>
          <p:nvPr/>
        </p:nvSpPr>
        <p:spPr>
          <a:xfrm>
            <a:off x="689375" y="5519775"/>
            <a:ext cx="8913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Probe station setup used for very low temperature IV, CV </a:t>
            </a:r>
            <a:endParaRPr sz="2400" b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d96882b925_0_169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Infrastructure </a:t>
            </a:r>
            <a:r>
              <a:rPr lang="en-US">
                <a:solidFill>
                  <a:srgbClr val="9F5900"/>
                </a:solidFill>
              </a:rPr>
              <a:t>– </a:t>
            </a:r>
            <a:r>
              <a:rPr lang="en-US">
                <a:solidFill>
                  <a:srgbClr val="9F5900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Tandem </a:t>
            </a:r>
            <a:r>
              <a:rPr lang="en-US">
                <a:solidFill>
                  <a:srgbClr val="9F5900"/>
                </a:solidFill>
              </a:rPr>
              <a:t>van der Graaff</a:t>
            </a:r>
            <a:endParaRPr/>
          </a:p>
        </p:txBody>
      </p:sp>
      <p:sp>
        <p:nvSpPr>
          <p:cNvPr id="107" name="Google Shape;107;g2d96882b925_0_169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108" name="Google Shape;108;g2d96882b925_0_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450" y="941275"/>
            <a:ext cx="4498825" cy="233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2d96882b925_0_1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450" y="3263064"/>
            <a:ext cx="4498817" cy="233231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2d96882b925_0_169"/>
          <p:cNvSpPr txBox="1"/>
          <p:nvPr/>
        </p:nvSpPr>
        <p:spPr>
          <a:xfrm>
            <a:off x="4964000" y="973000"/>
            <a:ext cx="60615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Helvetica Neue"/>
              <a:buChar char="❖"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Tandem van der Graaf injects several ion </a:t>
            </a: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species </a:t>
            </a: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protons to </a:t>
            </a:r>
            <a:r>
              <a:rPr lang="en-US" sz="2400" b="1" baseline="30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197</a:t>
            </a: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Au 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" name="Google Shape;111;g2d96882b925_0_169"/>
          <p:cNvSpPr txBox="1"/>
          <p:nvPr/>
        </p:nvSpPr>
        <p:spPr>
          <a:xfrm>
            <a:off x="5040200" y="2010825"/>
            <a:ext cx="7215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lang="en-US" sz="2400">
                <a:latin typeface="Helvetica Neue"/>
                <a:ea typeface="Helvetica Neue"/>
                <a:cs typeface="Helvetica Neue"/>
                <a:sym typeface="Helvetica Neue"/>
              </a:rPr>
              <a:t>We use it for Irradiation, SEU, SEB, Testbeams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12" name="Google Shape;112;g2d96882b925_0_1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82554" y="2864300"/>
            <a:ext cx="3236844" cy="364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2d96882b925_0_16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30425" y="4880949"/>
            <a:ext cx="2740751" cy="2055574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4" name="Google Shape;114;g2d96882b925_0_16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0271800" y="3118125"/>
            <a:ext cx="2185350" cy="3146714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d96882b925_0_101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0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Measurements</a:t>
            </a:r>
            <a:endParaRPr/>
          </a:p>
        </p:txBody>
      </p:sp>
      <p:sp>
        <p:nvSpPr>
          <p:cNvPr id="120" name="Google Shape;120;g2d96882b925_0_101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21" name="Google Shape;121;g2d96882b925_0_101"/>
          <p:cNvSpPr txBox="1"/>
          <p:nvPr/>
        </p:nvSpPr>
        <p:spPr>
          <a:xfrm>
            <a:off x="642625" y="1274700"/>
            <a:ext cx="11503500" cy="50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Helvetica Neue"/>
              <a:buChar char="●"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BNL has carrying out several measurements on the following area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○"/>
            </a:pPr>
            <a:r>
              <a:rPr lang="en-US" sz="2400" b="1">
                <a:latin typeface="Helvetica Neue"/>
                <a:ea typeface="Helvetica Neue"/>
                <a:cs typeface="Helvetica Neue"/>
                <a:sym typeface="Helvetica Neue"/>
              </a:rPr>
              <a:t>(AC-)LGAD performance in different conditions</a:t>
            </a:r>
            <a:endParaRPr sz="24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Helvetica Neue"/>
              <a:buChar char="■"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Temperature, Humidity variations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Helvetica Neue"/>
              <a:buChar char="■"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Response different particle beams 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828800" lvl="3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Helvetica Neue"/>
              <a:buChar char="●"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MIP (90-Sr beta)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828800" lvl="3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Helvetica Neue"/>
              <a:buChar char="●"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non-MIP (28-MeV p, alpha)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828800" lvl="3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Helvetica Neue"/>
              <a:buChar char="●"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Photons: X-rays, IR laser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Helvetica Neue"/>
              <a:buChar char="■"/>
            </a:pP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Single Event Burnout (SEB)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Helvetica Neue"/>
              <a:buChar char="■"/>
            </a:pPr>
            <a:r>
              <a:rPr lang="en-US" sz="2200" u="sng">
                <a:latin typeface="Helvetica Neue"/>
                <a:ea typeface="Helvetica Neue"/>
                <a:cs typeface="Helvetica Neue"/>
                <a:sym typeface="Helvetica Neue"/>
              </a:rPr>
              <a:t>Charge carrier produced (No. e-h pairs)</a:t>
            </a:r>
            <a:r>
              <a:rPr lang="en-US" sz="220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○"/>
            </a:pPr>
            <a:r>
              <a:rPr lang="en-US" sz="2400" b="1">
                <a:latin typeface="Helvetica Neue"/>
                <a:ea typeface="Helvetica Neue"/>
                <a:cs typeface="Helvetica Neue"/>
                <a:sym typeface="Helvetica Neue"/>
              </a:rPr>
              <a:t>4D Readout electronics</a:t>
            </a:r>
            <a:endParaRPr sz="2400" b="1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Helvetica Neue"/>
              <a:buChar char="■"/>
            </a:pPr>
            <a:r>
              <a:rPr lang="en-US" sz="2200" u="sng">
                <a:latin typeface="Helvetica Neue"/>
                <a:ea typeface="Helvetica Neue"/>
                <a:cs typeface="Helvetica Neue"/>
                <a:sym typeface="Helvetica Neue"/>
              </a:rPr>
              <a:t>FNAL board performance (amplifier linearity, amplification)</a:t>
            </a:r>
            <a:endParaRPr sz="2200" u="sng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Font typeface="Helvetica Neue"/>
              <a:buChar char="■"/>
            </a:pPr>
            <a:r>
              <a:rPr lang="en-US" sz="2200" u="sng">
                <a:latin typeface="Helvetica Neue"/>
                <a:ea typeface="Helvetica Neue"/>
                <a:cs typeface="Helvetica Neue"/>
                <a:sym typeface="Helvetica Neue"/>
              </a:rPr>
              <a:t>EICROC0 performance</a:t>
            </a:r>
            <a:endParaRPr sz="2200" u="sng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2" name="Google Shape;122;g2d96882b925_0_101"/>
          <p:cNvSpPr txBox="1"/>
          <p:nvPr/>
        </p:nvSpPr>
        <p:spPr>
          <a:xfrm>
            <a:off x="7162475" y="3068275"/>
            <a:ext cx="39921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i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Next Talk by A. Tricoli</a:t>
            </a:r>
            <a:endParaRPr sz="1900" i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3" name="Google Shape;123;g2d96882b925_0_101"/>
          <p:cNvSpPr/>
          <p:nvPr/>
        </p:nvSpPr>
        <p:spPr>
          <a:xfrm>
            <a:off x="6443200" y="2546325"/>
            <a:ext cx="557100" cy="15585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4" name="Google Shape;124;g2d96882b925_0_101"/>
          <p:cNvSpPr txBox="1"/>
          <p:nvPr/>
        </p:nvSpPr>
        <p:spPr>
          <a:xfrm>
            <a:off x="7162475" y="4104900"/>
            <a:ext cx="3063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i="1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Talk by G. D’Amen</a:t>
            </a:r>
            <a:endParaRPr sz="1900" i="1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25" name="Google Shape;125;g2d96882b925_0_101"/>
          <p:cNvCxnSpPr>
            <a:endCxn id="124" idx="1"/>
          </p:cNvCxnSpPr>
          <p:nvPr/>
        </p:nvCxnSpPr>
        <p:spPr>
          <a:xfrm rot="10800000" flipH="1">
            <a:off x="5981675" y="4343400"/>
            <a:ext cx="1180800" cy="168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"/>
          <p:cNvSpPr txBox="1">
            <a:spLocks noGrp="1"/>
          </p:cNvSpPr>
          <p:nvPr>
            <p:ph type="title"/>
          </p:nvPr>
        </p:nvSpPr>
        <p:spPr>
          <a:xfrm>
            <a:off x="256450" y="-78336"/>
            <a:ext cx="12571800" cy="1089300"/>
          </a:xfrm>
          <a:prstGeom prst="rect">
            <a:avLst/>
          </a:prstGeom>
          <a:noFill/>
          <a:ln>
            <a:noFill/>
          </a:ln>
          <a:effectLst>
            <a:outerShdw blurRad="71438" dist="28575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228600" tIns="128000" rIns="228600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/>
              <a:t>Measurements </a:t>
            </a:r>
            <a:r>
              <a:rPr lang="en-US">
                <a:solidFill>
                  <a:srgbClr val="9F5900"/>
                </a:solidFill>
              </a:rPr>
              <a:t>– No. e-h pairs per micron</a:t>
            </a:r>
            <a:endParaRPr>
              <a:solidFill>
                <a:srgbClr val="9F5900"/>
              </a:solidFill>
            </a:endParaRPr>
          </a:p>
        </p:txBody>
      </p:sp>
      <p:sp>
        <p:nvSpPr>
          <p:cNvPr id="131" name="Google Shape;131;p4"/>
          <p:cNvSpPr txBox="1">
            <a:spLocks noGrp="1"/>
          </p:cNvSpPr>
          <p:nvPr>
            <p:ph type="sldNum" idx="12"/>
          </p:nvPr>
        </p:nvSpPr>
        <p:spPr>
          <a:xfrm>
            <a:off x="11487225" y="7029375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32" name="Google Shape;132;p4"/>
          <p:cNvSpPr/>
          <p:nvPr/>
        </p:nvSpPr>
        <p:spPr>
          <a:xfrm>
            <a:off x="632575" y="964996"/>
            <a:ext cx="11922300" cy="10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Helvetica Neue"/>
              <a:buChar char="❖"/>
            </a:pPr>
            <a:r>
              <a:rPr lang="en-US" sz="22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Number of electron-hole pairs generated by a MIP in silicon measured using a </a:t>
            </a:r>
            <a:r>
              <a:rPr lang="en-US" sz="22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lang="en-US" sz="22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iode of 500 𝜇m thickness </a:t>
            </a:r>
            <a:r>
              <a:rPr lang="en-US" sz="22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</a:t>
            </a:r>
            <a:r>
              <a:rPr lang="en-US" sz="22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 beam of beta-particles from a </a:t>
            </a:r>
            <a:r>
              <a:rPr lang="en-US" sz="2200" b="1" i="0" u="none" strike="noStrike" cap="none" baseline="30000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90</a:t>
            </a:r>
            <a:r>
              <a:rPr lang="en-US" sz="22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Sr radioactive source </a:t>
            </a:r>
            <a:endParaRPr sz="2200" b="1" i="0" u="none" strike="noStrike" cap="none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⇒ Extrapolation to 35 𝜇m</a:t>
            </a:r>
            <a:endParaRPr sz="22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33" name="Google Shape;13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8312" y="2230124"/>
            <a:ext cx="3657600" cy="2604159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4"/>
          <p:cNvSpPr txBox="1"/>
          <p:nvPr/>
        </p:nvSpPr>
        <p:spPr>
          <a:xfrm>
            <a:off x="4678488" y="3881061"/>
            <a:ext cx="1428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146 keV line from 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</a:t>
            </a: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" name="Google Shape;135;p4"/>
          <p:cNvCxnSpPr>
            <a:stCxn id="134" idx="1"/>
          </p:cNvCxnSpPr>
          <p:nvPr/>
        </p:nvCxnSpPr>
        <p:spPr>
          <a:xfrm rot="10800000">
            <a:off x="4021488" y="3647361"/>
            <a:ext cx="657000" cy="495300"/>
          </a:xfrm>
          <a:prstGeom prst="curvedConnector3">
            <a:avLst>
              <a:gd name="adj1" fmla="val 50008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6" name="Google Shape;136;p4"/>
          <p:cNvSpPr txBox="1"/>
          <p:nvPr/>
        </p:nvSpPr>
        <p:spPr>
          <a:xfrm>
            <a:off x="1344200" y="2412075"/>
            <a:ext cx="2422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</a:rPr>
              <a:t>Readout CSA from PIX5 readout system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137" name="Google Shape;137;p4"/>
          <p:cNvSpPr txBox="1"/>
          <p:nvPr/>
        </p:nvSpPr>
        <p:spPr>
          <a:xfrm>
            <a:off x="4678500" y="2123525"/>
            <a:ext cx="3657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i="0" u="none" strike="noStrike" cap="none">
                <a:solidFill>
                  <a:srgbClr val="000000"/>
                </a:solidFill>
              </a:rPr>
              <a:t>Calibration of readout channels:</a:t>
            </a:r>
            <a:endParaRPr sz="1700" b="1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59.5 keV spectrum line from </a:t>
            </a:r>
            <a:r>
              <a:rPr lang="en-US" sz="1700" b="0" i="0" u="none" strike="noStrike" cap="none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241</a:t>
            </a:r>
            <a:r>
              <a:rPr lang="en-US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Am</a:t>
            </a: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4"/>
          <p:cNvSpPr/>
          <p:nvPr/>
        </p:nvSpPr>
        <p:spPr>
          <a:xfrm>
            <a:off x="8497151" y="2228045"/>
            <a:ext cx="635400" cy="287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4"/>
          <p:cNvSpPr txBox="1"/>
          <p:nvPr/>
        </p:nvSpPr>
        <p:spPr>
          <a:xfrm>
            <a:off x="9369800" y="2186475"/>
            <a:ext cx="28857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i="0" u="none" strike="noStrike" cap="none">
                <a:solidFill>
                  <a:srgbClr val="000000"/>
                </a:solidFill>
              </a:rPr>
              <a:t>Ch. 200 ≋ 146 keV </a:t>
            </a:r>
            <a:endParaRPr sz="1700" b="1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/>
              <a:t>                  </a:t>
            </a:r>
            <a:r>
              <a:rPr lang="en-US" sz="1700" b="1" i="0" u="none" strike="noStrike" cap="none">
                <a:solidFill>
                  <a:srgbClr val="000000"/>
                </a:solidFill>
              </a:rPr>
              <a:t>spectrum line </a:t>
            </a:r>
            <a:endParaRPr sz="1700" b="1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/>
              <a:t>                  </a:t>
            </a:r>
            <a:r>
              <a:rPr lang="en-US" sz="1700" b="1" i="0" u="none" strike="noStrike" cap="none">
                <a:solidFill>
                  <a:srgbClr val="000000"/>
                </a:solidFill>
              </a:rPr>
              <a:t>from </a:t>
            </a:r>
            <a:r>
              <a:rPr lang="en-US" sz="1700" b="1" i="0" u="none" strike="noStrike" cap="none" baseline="30000">
                <a:solidFill>
                  <a:srgbClr val="000000"/>
                </a:solidFill>
              </a:rPr>
              <a:t>90</a:t>
            </a:r>
            <a:r>
              <a:rPr lang="en-US" sz="1700" b="1" i="0" u="none" strike="noStrike" cap="none">
                <a:solidFill>
                  <a:srgbClr val="000000"/>
                </a:solidFill>
              </a:rPr>
              <a:t>Sr </a:t>
            </a:r>
            <a:endParaRPr sz="1700" b="1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140" name="Google Shape;140;p4"/>
          <p:cNvSpPr/>
          <p:nvPr/>
        </p:nvSpPr>
        <p:spPr>
          <a:xfrm>
            <a:off x="8497151" y="3189335"/>
            <a:ext cx="635400" cy="287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4"/>
          <p:cNvSpPr txBox="1"/>
          <p:nvPr/>
        </p:nvSpPr>
        <p:spPr>
          <a:xfrm>
            <a:off x="9369800" y="3113125"/>
            <a:ext cx="3336600" cy="6771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81.2 ± 0.16  e-h pairs / </a:t>
            </a:r>
            <a:r>
              <a:rPr lang="en-US" sz="22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𝜇</a:t>
            </a:r>
            <a:r>
              <a:rPr lang="en-US" sz="20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(146 keV / 3.6 eV / 500 </a:t>
            </a:r>
            <a:r>
              <a:rPr lang="en-US" sz="1600"/>
              <a:t>𝜇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m)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4"/>
          <p:cNvSpPr txBox="1"/>
          <p:nvPr/>
        </p:nvSpPr>
        <p:spPr>
          <a:xfrm>
            <a:off x="5381074" y="5622400"/>
            <a:ext cx="63348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r>
              <a:rPr lang="en-US" sz="1600"/>
              <a:t>o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of e-h pairs generated by a MIP in silicon depends on thickness</a:t>
            </a:r>
            <a:endParaRPr sz="16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⇒ E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xtrapolation using theory of energy loss in silicon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  </a:t>
            </a: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[“Straggling in thin silicon detectors” by Hans Bichset]</a:t>
            </a:r>
            <a:endParaRPr sz="1600" b="0" i="1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3" name="Google Shape;143;p4"/>
          <p:cNvGrpSpPr/>
          <p:nvPr/>
        </p:nvGrpSpPr>
        <p:grpSpPr>
          <a:xfrm>
            <a:off x="630451" y="4850599"/>
            <a:ext cx="4115612" cy="2239681"/>
            <a:chOff x="630451" y="4850599"/>
            <a:chExt cx="4115612" cy="2239681"/>
          </a:xfrm>
        </p:grpSpPr>
        <p:grpSp>
          <p:nvGrpSpPr>
            <p:cNvPr id="144" name="Google Shape;144;p4"/>
            <p:cNvGrpSpPr/>
            <p:nvPr/>
          </p:nvGrpSpPr>
          <p:grpSpPr>
            <a:xfrm>
              <a:off x="874271" y="4850599"/>
              <a:ext cx="3871792" cy="2239681"/>
              <a:chOff x="874271" y="4850599"/>
              <a:chExt cx="3871792" cy="2239681"/>
            </a:xfrm>
          </p:grpSpPr>
          <p:pic>
            <p:nvPicPr>
              <p:cNvPr id="145" name="Google Shape;145;p4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874271" y="4850599"/>
                <a:ext cx="3871792" cy="217877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6" name="Google Shape;146;p4"/>
              <p:cNvSpPr txBox="1"/>
              <p:nvPr/>
            </p:nvSpPr>
            <p:spPr>
              <a:xfrm>
                <a:off x="4226230" y="6828670"/>
                <a:ext cx="513708" cy="2616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050" b="0" i="0" u="none" strike="noStrike" cap="none">
                    <a:solidFill>
                      <a:srgbClr val="000000"/>
                    </a:solidFill>
                    <a:latin typeface="Noto Sans Symbols"/>
                    <a:ea typeface="Noto Sans Symbols"/>
                    <a:cs typeface="Noto Sans Symbols"/>
                    <a:sym typeface="Noto Sans Symbols"/>
                  </a:rPr>
                  <a:t>μ</a:t>
                </a:r>
                <a:r>
                  <a:rPr lang="en-US" sz="105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m</a:t>
                </a:r>
                <a:endParaRPr sz="105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7" name="Google Shape;147;p4"/>
            <p:cNvSpPr txBox="1"/>
            <p:nvPr/>
          </p:nvSpPr>
          <p:spPr>
            <a:xfrm rot="-5400000">
              <a:off x="108674" y="5510687"/>
              <a:ext cx="1305165" cy="26161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No. e-h pairs / </a:t>
              </a:r>
              <a:r>
                <a:rPr lang="en-US" sz="1050" b="0" i="0" u="none" strike="noStrike" cap="none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μ</a:t>
              </a:r>
              <a:r>
                <a:rPr lang="en-US" sz="105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</a:t>
              </a:r>
              <a:endParaRPr sz="10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8" name="Google Shape;148;p4"/>
          <p:cNvSpPr txBox="1"/>
          <p:nvPr/>
        </p:nvSpPr>
        <p:spPr>
          <a:xfrm>
            <a:off x="5356175" y="6540750"/>
            <a:ext cx="7005300" cy="44640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81.2 ± 0.16   @ 500 μm  </a:t>
            </a:r>
            <a:r>
              <a:rPr lang="en-US" sz="23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⇒</a:t>
            </a:r>
            <a:r>
              <a:rPr lang="en-US" sz="23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62.9 ± 3.77  @ 35 </a:t>
            </a:r>
            <a:r>
              <a:rPr lang="en-US" sz="23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𝜇m</a:t>
            </a:r>
            <a:r>
              <a:rPr lang="en-US" sz="2300" b="1" i="0" u="none" strike="noStrike" cap="none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2300" b="1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9" name="Google Shape;149;p4"/>
          <p:cNvSpPr txBox="1"/>
          <p:nvPr/>
        </p:nvSpPr>
        <p:spPr>
          <a:xfrm>
            <a:off x="4859025" y="5068300"/>
            <a:ext cx="6247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Helvetica Neue"/>
              <a:buChar char="❖"/>
            </a:pPr>
            <a:r>
              <a:rPr lang="en-US" sz="2400" b="1">
                <a:solidFill>
                  <a:srgbClr val="0020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Extrapolation from 500 𝜇m to 35 𝜇m</a:t>
            </a:r>
            <a:endParaRPr sz="2400" b="1">
              <a:solidFill>
                <a:srgbClr val="0020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gel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1374</Words>
  <Application>Microsoft Macintosh PowerPoint</Application>
  <PresentationFormat>Custom</PresentationFormat>
  <Paragraphs>229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Helvetica Neue</vt:lpstr>
      <vt:lpstr>Noto Sans Symbols</vt:lpstr>
      <vt:lpstr>Begel</vt:lpstr>
      <vt:lpstr>Status of Activities at BNL</vt:lpstr>
      <vt:lpstr>Outline</vt:lpstr>
      <vt:lpstr>Fabrication</vt:lpstr>
      <vt:lpstr>Infrastructure – Coincidence Setup</vt:lpstr>
      <vt:lpstr>Infrastructure – IV, CV (cold/warm)</vt:lpstr>
      <vt:lpstr>Infrastructure – IV, CV (cold/warm)</vt:lpstr>
      <vt:lpstr>Infrastructure – Tandem van der Graaff</vt:lpstr>
      <vt:lpstr>Measurements</vt:lpstr>
      <vt:lpstr>Measurements – No. e-h pairs per micron</vt:lpstr>
      <vt:lpstr>Measurements – FNAL Board Linearity</vt:lpstr>
      <vt:lpstr>Measurements – FNAL Board Amplification</vt:lpstr>
      <vt:lpstr>Measurements – HPK LGAD Gain</vt:lpstr>
      <vt:lpstr>Measurements – EICROC0 (I)</vt:lpstr>
      <vt:lpstr>Measurements – EICROC0 (II)</vt:lpstr>
      <vt:lpstr>Measurements – EICROC0 (III)</vt:lpstr>
      <vt:lpstr>Simulation</vt:lpstr>
      <vt:lpstr>Plans (I)</vt:lpstr>
      <vt:lpstr>Plans (II)</vt:lpstr>
      <vt:lpstr>Backup Slides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Alessandro Tricoli</cp:lastModifiedBy>
  <cp:revision>2</cp:revision>
  <dcterms:modified xsi:type="dcterms:W3CDTF">2025-02-24T14:13:06Z</dcterms:modified>
</cp:coreProperties>
</file>