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5" r:id="rId19"/>
    <p:sldId id="276" r:id="rId20"/>
    <p:sldId id="277" r:id="rId21"/>
    <p:sldId id="278" r:id="rId22"/>
    <p:sldId id="280" r:id="rId23"/>
    <p:sldId id="281" r:id="rId24"/>
    <p:sldId id="279" r:id="rId25"/>
    <p:sldId id="271" r:id="rId26"/>
    <p:sldId id="272" r:id="rId27"/>
  </p:sldIdLst>
  <p:sldSz cx="12801600" cy="7772400"/>
  <p:notesSz cx="6858000" cy="9144000"/>
  <p:embeddedFontLst>
    <p:embeddedFont>
      <p:font typeface="Helvetica Neue" panose="02000503000000020004" pitchFamily="2" charset="0"/>
      <p:regular r:id="rId29"/>
      <p:bold r:id="rId30"/>
      <p:italic r:id="rId31"/>
      <p:boldItalic r:id="rId32"/>
    </p:embeddedFont>
    <p:embeddedFont>
      <p:font typeface="Helvetica Neue Light" panose="02000403000000020004" pitchFamily="2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576">
          <p15:clr>
            <a:srgbClr val="EFEFEF"/>
          </p15:clr>
        </p15:guide>
        <p15:guide id="2" pos="7488">
          <p15:clr>
            <a:srgbClr val="EFEFEF"/>
          </p15:clr>
        </p15:guide>
        <p15:guide id="3" pos="1728">
          <p15:clr>
            <a:srgbClr val="EFEFEF"/>
          </p15:clr>
        </p15:guide>
        <p15:guide id="4" pos="6336">
          <p15:clr>
            <a:srgbClr val="EFEFEF"/>
          </p15:clr>
        </p15:guide>
        <p15:guide id="5" pos="2880">
          <p15:clr>
            <a:srgbClr val="EFEFEF"/>
          </p15:clr>
        </p15:guide>
        <p15:guide id="6" pos="5184">
          <p15:clr>
            <a:srgbClr val="EFEFEF"/>
          </p15:clr>
        </p15:guide>
        <p15:guide id="7" pos="4032">
          <p15:clr>
            <a:srgbClr val="EFEFEF"/>
          </p15:clr>
        </p15:guide>
        <p15:guide id="8" orient="horz" pos="4608">
          <p15:clr>
            <a:srgbClr val="EFEFEF"/>
          </p15:clr>
        </p15:guide>
        <p15:guide id="9" orient="horz" pos="461">
          <p15:clr>
            <a:srgbClr val="EFEFEF"/>
          </p15:clr>
        </p15:guide>
        <p15:guide id="10" orient="horz" pos="1152">
          <p15:clr>
            <a:srgbClr val="EFEFEF"/>
          </p15:clr>
        </p15:guide>
        <p15:guide id="11" orient="horz" pos="1843">
          <p15:clr>
            <a:srgbClr val="EFEFEF"/>
          </p15:clr>
        </p15:guide>
        <p15:guide id="12" orient="horz" pos="2534">
          <p15:clr>
            <a:srgbClr val="EFEFEF"/>
          </p15:clr>
        </p15:guide>
        <p15:guide id="13" orient="horz" pos="3226">
          <p15:clr>
            <a:srgbClr val="EFEFEF"/>
          </p15:clr>
        </p15:guide>
        <p15:guide id="14" orient="horz" pos="3917">
          <p15:clr>
            <a:srgbClr val="EFEFEF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7" roundtripDataSignature="AMtx7mgTXk1zyKid4tnBKX7j3eYtErtEr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55"/>
  </p:normalViewPr>
  <p:slideViewPr>
    <p:cSldViewPr snapToGrid="0">
      <p:cViewPr varScale="1">
        <p:scale>
          <a:sx n="92" d="100"/>
          <a:sy n="92" d="100"/>
        </p:scale>
        <p:origin x="160" y="448"/>
      </p:cViewPr>
      <p:guideLst>
        <p:guide pos="576"/>
        <p:guide pos="7488"/>
        <p:guide pos="1728"/>
        <p:guide pos="6336"/>
        <p:guide pos="2880"/>
        <p:guide pos="5184"/>
        <p:guide pos="4032"/>
        <p:guide orient="horz" pos="4608"/>
        <p:guide orient="horz" pos="461"/>
        <p:guide orient="horz" pos="1152"/>
        <p:guide orient="horz" pos="1843"/>
        <p:guide orient="horz" pos="2534"/>
        <p:guide orient="horz" pos="3226"/>
        <p:guide orient="horz" pos="39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customschemas.google.com/relationships/presentationmetadata" Target="meta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605419" y="685800"/>
            <a:ext cx="56478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" name="Google Shape;3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387444d2df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g3387444d2df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387444d2df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g3387444d2df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387444d2df_0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g3387444d2df_0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387444d2df_0_2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g3387444d2df_0_2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387444d2df_0_2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g3387444d2df_0_2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387444d2df_0_2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g3387444d2df_0_2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>
          <a:extLst>
            <a:ext uri="{FF2B5EF4-FFF2-40B4-BE49-F238E27FC236}">
              <a16:creationId xmlns:a16="http://schemas.microsoft.com/office/drawing/2014/main" id="{31E807DD-CF91-060E-1042-FBE6F7E7D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387444d2df_0_267:notes">
            <a:extLst>
              <a:ext uri="{FF2B5EF4-FFF2-40B4-BE49-F238E27FC236}">
                <a16:creationId xmlns:a16="http://schemas.microsoft.com/office/drawing/2014/main" id="{22CDF11F-A1D2-D504-0A9F-F6CAAA7FB07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g3387444d2df_0_267:notes">
            <a:extLst>
              <a:ext uri="{FF2B5EF4-FFF2-40B4-BE49-F238E27FC236}">
                <a16:creationId xmlns:a16="http://schemas.microsoft.com/office/drawing/2014/main" id="{7D93CFF4-E44F-EF95-5D35-748AE0BFF11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327270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>
          <a:extLst>
            <a:ext uri="{FF2B5EF4-FFF2-40B4-BE49-F238E27FC236}">
              <a16:creationId xmlns:a16="http://schemas.microsoft.com/office/drawing/2014/main" id="{18925BDB-D414-2E3C-DDF8-DF7E102C14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387444d2df_0_267:notes">
            <a:extLst>
              <a:ext uri="{FF2B5EF4-FFF2-40B4-BE49-F238E27FC236}">
                <a16:creationId xmlns:a16="http://schemas.microsoft.com/office/drawing/2014/main" id="{8EB453BE-1A90-5863-8CC6-F3263344C8A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g3387444d2df_0_267:notes">
            <a:extLst>
              <a:ext uri="{FF2B5EF4-FFF2-40B4-BE49-F238E27FC236}">
                <a16:creationId xmlns:a16="http://schemas.microsoft.com/office/drawing/2014/main" id="{639E9FAF-FD3F-3822-378D-02CF38CD629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90930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>
          <a:extLst>
            <a:ext uri="{FF2B5EF4-FFF2-40B4-BE49-F238E27FC236}">
              <a16:creationId xmlns:a16="http://schemas.microsoft.com/office/drawing/2014/main" id="{6488715F-499C-0534-3C01-5E41AF0B0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387444d2df_0_267:notes">
            <a:extLst>
              <a:ext uri="{FF2B5EF4-FFF2-40B4-BE49-F238E27FC236}">
                <a16:creationId xmlns:a16="http://schemas.microsoft.com/office/drawing/2014/main" id="{E5B862E6-B9DE-C808-DEE3-B2C843C0329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g3387444d2df_0_267:notes">
            <a:extLst>
              <a:ext uri="{FF2B5EF4-FFF2-40B4-BE49-F238E27FC236}">
                <a16:creationId xmlns:a16="http://schemas.microsoft.com/office/drawing/2014/main" id="{0A7BFE0B-2F5C-5DDF-E6DF-538B1EED1E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60382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>
          <a:extLst>
            <a:ext uri="{FF2B5EF4-FFF2-40B4-BE49-F238E27FC236}">
              <a16:creationId xmlns:a16="http://schemas.microsoft.com/office/drawing/2014/main" id="{5936AD9F-EC29-83E9-7BFC-5502F47DD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387444d2df_0_267:notes">
            <a:extLst>
              <a:ext uri="{FF2B5EF4-FFF2-40B4-BE49-F238E27FC236}">
                <a16:creationId xmlns:a16="http://schemas.microsoft.com/office/drawing/2014/main" id="{13140537-B025-AE65-D312-518118FBD6B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g3387444d2df_0_267:notes">
            <a:extLst>
              <a:ext uri="{FF2B5EF4-FFF2-40B4-BE49-F238E27FC236}">
                <a16:creationId xmlns:a16="http://schemas.microsoft.com/office/drawing/2014/main" id="{0BBD82E0-ED9F-17D3-C431-7E73A5512EB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51282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" name="Google Shape;4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>
          <a:extLst>
            <a:ext uri="{FF2B5EF4-FFF2-40B4-BE49-F238E27FC236}">
              <a16:creationId xmlns:a16="http://schemas.microsoft.com/office/drawing/2014/main" id="{746D48B5-5E9A-31BB-E963-5EF30296C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387444d2df_0_267:notes">
            <a:extLst>
              <a:ext uri="{FF2B5EF4-FFF2-40B4-BE49-F238E27FC236}">
                <a16:creationId xmlns:a16="http://schemas.microsoft.com/office/drawing/2014/main" id="{7E56CBDC-B6E8-2084-572A-3B9432BE0B6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g3387444d2df_0_267:notes">
            <a:extLst>
              <a:ext uri="{FF2B5EF4-FFF2-40B4-BE49-F238E27FC236}">
                <a16:creationId xmlns:a16="http://schemas.microsoft.com/office/drawing/2014/main" id="{33ECB72D-C368-1FDA-5EEB-3C3A93EA4DB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21670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>
          <a:extLst>
            <a:ext uri="{FF2B5EF4-FFF2-40B4-BE49-F238E27FC236}">
              <a16:creationId xmlns:a16="http://schemas.microsoft.com/office/drawing/2014/main" id="{C6370138-4B30-6F36-FF96-B7DD7F5A7D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387444d2df_0_267:notes">
            <a:extLst>
              <a:ext uri="{FF2B5EF4-FFF2-40B4-BE49-F238E27FC236}">
                <a16:creationId xmlns:a16="http://schemas.microsoft.com/office/drawing/2014/main" id="{BB810011-5DDC-7DC4-05B4-9A3B9F1C1A7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g3387444d2df_0_267:notes">
            <a:extLst>
              <a:ext uri="{FF2B5EF4-FFF2-40B4-BE49-F238E27FC236}">
                <a16:creationId xmlns:a16="http://schemas.microsoft.com/office/drawing/2014/main" id="{2D5BC767-7672-D741-3343-B40AB71B1DF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32533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>
          <a:extLst>
            <a:ext uri="{FF2B5EF4-FFF2-40B4-BE49-F238E27FC236}">
              <a16:creationId xmlns:a16="http://schemas.microsoft.com/office/drawing/2014/main" id="{6668C54C-A20F-1BDB-675B-798687E1F5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387444d2df_0_267:notes">
            <a:extLst>
              <a:ext uri="{FF2B5EF4-FFF2-40B4-BE49-F238E27FC236}">
                <a16:creationId xmlns:a16="http://schemas.microsoft.com/office/drawing/2014/main" id="{723D44C4-AD14-60C8-54EC-EAB8748AC53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g3387444d2df_0_267:notes">
            <a:extLst>
              <a:ext uri="{FF2B5EF4-FFF2-40B4-BE49-F238E27FC236}">
                <a16:creationId xmlns:a16="http://schemas.microsoft.com/office/drawing/2014/main" id="{873475C5-81E1-DC0F-E517-8D67405112E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71086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>
          <a:extLst>
            <a:ext uri="{FF2B5EF4-FFF2-40B4-BE49-F238E27FC236}">
              <a16:creationId xmlns:a16="http://schemas.microsoft.com/office/drawing/2014/main" id="{87AA849F-6959-B672-7CD9-E45432A0BB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387444d2df_0_267:notes">
            <a:extLst>
              <a:ext uri="{FF2B5EF4-FFF2-40B4-BE49-F238E27FC236}">
                <a16:creationId xmlns:a16="http://schemas.microsoft.com/office/drawing/2014/main" id="{98E43485-2BFB-5E24-A1AE-90094C63CE4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g3387444d2df_0_267:notes">
            <a:extLst>
              <a:ext uri="{FF2B5EF4-FFF2-40B4-BE49-F238E27FC236}">
                <a16:creationId xmlns:a16="http://schemas.microsoft.com/office/drawing/2014/main" id="{5BB7277B-498A-D409-395E-0B9510806A5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89617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>
          <a:extLst>
            <a:ext uri="{FF2B5EF4-FFF2-40B4-BE49-F238E27FC236}">
              <a16:creationId xmlns:a16="http://schemas.microsoft.com/office/drawing/2014/main" id="{87056AE6-B031-AAEC-299A-8F27BE42D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387444d2df_0_267:notes">
            <a:extLst>
              <a:ext uri="{FF2B5EF4-FFF2-40B4-BE49-F238E27FC236}">
                <a16:creationId xmlns:a16="http://schemas.microsoft.com/office/drawing/2014/main" id="{443A8DA8-92E1-A2A8-04C7-B104BA2EC09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g3387444d2df_0_267:notes">
            <a:extLst>
              <a:ext uri="{FF2B5EF4-FFF2-40B4-BE49-F238E27FC236}">
                <a16:creationId xmlns:a16="http://schemas.microsoft.com/office/drawing/2014/main" id="{1A88AB4A-71CF-0D1F-1C9E-06B87BEB0A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30583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387444d2df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3387444d2df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2d96882b925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g2d96882b925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387444d2df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" name="Google Shape;68;g3387444d2df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387444d2df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9" name="Google Shape;89;g3387444d2df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387444d2df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g3387444d2df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387444d2df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g3387444d2df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387444d2df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g3387444d2df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387444d2df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3387444d2df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NL4 Title">
  <p:cSld name="Title Sli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9"/>
          <p:cNvSpPr txBox="1">
            <a:spLocks noGrp="1"/>
          </p:cNvSpPr>
          <p:nvPr>
            <p:ph type="ctrTitle"/>
          </p:nvPr>
        </p:nvSpPr>
        <p:spPr>
          <a:xfrm>
            <a:off x="853834" y="2880714"/>
            <a:ext cx="10851300" cy="22071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8525" tIns="49250" rIns="98525" bIns="4925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Helvetica Neue"/>
              <a:buNone/>
              <a:defRPr sz="4800" i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5" name="Google Shape;15;p9"/>
          <p:cNvSpPr txBox="1">
            <a:spLocks noGrp="1"/>
          </p:cNvSpPr>
          <p:nvPr>
            <p:ph type="subTitle" idx="1"/>
          </p:nvPr>
        </p:nvSpPr>
        <p:spPr>
          <a:xfrm>
            <a:off x="853834" y="6542993"/>
            <a:ext cx="108513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525" tIns="49250" rIns="98525" bIns="4925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  <a:defRPr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6" name="Google Shape;16;p9"/>
          <p:cNvSpPr txBox="1">
            <a:spLocks noGrp="1"/>
          </p:cNvSpPr>
          <p:nvPr>
            <p:ph type="body" idx="2"/>
          </p:nvPr>
        </p:nvSpPr>
        <p:spPr>
          <a:xfrm>
            <a:off x="853834" y="5101637"/>
            <a:ext cx="10851300" cy="14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525" tIns="49250" rIns="98525" bIns="4925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  <a:defRPr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■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lvl="6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●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lvl="7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○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lvl="8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■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pic>
        <p:nvPicPr>
          <p:cNvPr id="17" name="Google Shape;17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86688" y="658388"/>
            <a:ext cx="3314700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287000" y="1839500"/>
            <a:ext cx="1962150" cy="66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>
          <p15:clr>
            <a:srgbClr val="FBAE40"/>
          </p15:clr>
        </p15:guide>
        <p15:guide id="2" pos="4032">
          <p15:clr>
            <a:srgbClr val="FBAE40"/>
          </p15:clr>
        </p15:guide>
        <p15:guide id="3" orient="horz" pos="4406">
          <p15:clr>
            <a:srgbClr val="FBAE40"/>
          </p15:clr>
        </p15:guide>
        <p15:guide id="4" pos="378">
          <p15:clr>
            <a:srgbClr val="FBAE40"/>
          </p15:clr>
        </p15:guide>
        <p15:guide id="5" pos="7686">
          <p15:clr>
            <a:srgbClr val="FBAE40"/>
          </p15:clr>
        </p15:guide>
        <p15:guide id="6" orient="horz" pos="451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NL4 Slide">
  <p:cSld name="TITLE_AND_BODY_3_1_1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0"/>
          <p:cNvSpPr txBox="1"/>
          <p:nvPr/>
        </p:nvSpPr>
        <p:spPr>
          <a:xfrm>
            <a:off x="0" y="7094425"/>
            <a:ext cx="128016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FY 2022 National Laboratory Energy Frontier Research Program Review</a:t>
            </a:r>
            <a:endParaRPr sz="1400" b="0" i="0" u="none" strike="noStrike" cap="none">
              <a:solidFill>
                <a:srgbClr val="66666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1" name="Google Shape;21;p10"/>
          <p:cNvPicPr preferRelativeResize="0"/>
          <p:nvPr/>
        </p:nvPicPr>
        <p:blipFill rotWithShape="1">
          <a:blip r:embed="rId2">
            <a:alphaModFix/>
          </a:blip>
          <a:srcRect r="8332"/>
          <a:stretch/>
        </p:blipFill>
        <p:spPr>
          <a:xfrm>
            <a:off x="-15933" y="-82300"/>
            <a:ext cx="12803510" cy="7863849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0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 sz="40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body" idx="1"/>
          </p:nvPr>
        </p:nvSpPr>
        <p:spPr>
          <a:xfrm>
            <a:off x="228600" y="1010975"/>
            <a:ext cx="12599400" cy="61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128000" rIns="128000" bIns="1280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﻿"/>
              <a:defRPr b="0" i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Helvetica Neue"/>
              <a:buChar char="●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Helvetica Neue"/>
              <a:buChar char="●"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Helvetica Neue"/>
              <a:buChar char="●"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Helvetica Neue"/>
              <a:buChar char="●"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lvl="6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Helvetica Neue"/>
              <a:buChar char="●"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lvl="7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Helvetica Neue"/>
              <a:buChar char="●"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lvl="8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Helvetica Neue"/>
              <a:buChar char="●"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" name="Google Shape;25;p10"/>
          <p:cNvSpPr txBox="1"/>
          <p:nvPr/>
        </p:nvSpPr>
        <p:spPr>
          <a:xfrm>
            <a:off x="4062714" y="7094425"/>
            <a:ext cx="4444678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1" dirty="0"/>
              <a:t>US-Japan workshop for AC-LGAD and </a:t>
            </a:r>
            <a:r>
              <a:rPr lang="en-US" b="1" dirty="0" err="1"/>
              <a:t>testbeam</a:t>
            </a:r>
            <a:endParaRPr lang="en-US"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66666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NL4 Section">
  <p:cSld name="SECTION_HEADER_2_1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11"/>
          <p:cNvPicPr preferRelativeResize="0"/>
          <p:nvPr/>
        </p:nvPicPr>
        <p:blipFill rotWithShape="1">
          <a:blip r:embed="rId2">
            <a:alphaModFix/>
          </a:blip>
          <a:srcRect r="8416"/>
          <a:stretch/>
        </p:blipFill>
        <p:spPr>
          <a:xfrm>
            <a:off x="-14303" y="-76925"/>
            <a:ext cx="12801600" cy="7863826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1"/>
          <p:cNvSpPr txBox="1">
            <a:spLocks noGrp="1"/>
          </p:cNvSpPr>
          <p:nvPr>
            <p:ph type="title"/>
          </p:nvPr>
        </p:nvSpPr>
        <p:spPr>
          <a:xfrm>
            <a:off x="1087275" y="3250175"/>
            <a:ext cx="11277900" cy="12720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131450" tIns="131450" rIns="131450" bIns="1314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Helvetica Neue"/>
              <a:buNone/>
              <a:defRPr sz="4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sldNum" idx="12"/>
          </p:nvPr>
        </p:nvSpPr>
        <p:spPr>
          <a:xfrm>
            <a:off x="11515825" y="7015100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Google Shape;30;p11"/>
          <p:cNvSpPr txBox="1"/>
          <p:nvPr/>
        </p:nvSpPr>
        <p:spPr>
          <a:xfrm>
            <a:off x="4340506" y="7094425"/>
            <a:ext cx="4352081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1" dirty="0"/>
              <a:t>US-Japan workshop for AC-LGAD and </a:t>
            </a:r>
            <a:r>
              <a:rPr lang="en-US" b="1" dirty="0" err="1"/>
              <a:t>testbeam</a:t>
            </a:r>
            <a:endParaRPr lang="en-US" b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_2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2"/>
          <p:cNvSpPr txBox="1">
            <a:spLocks noGrp="1"/>
          </p:cNvSpPr>
          <p:nvPr>
            <p:ph type="sldNum" idx="12"/>
          </p:nvPr>
        </p:nvSpPr>
        <p:spPr>
          <a:xfrm>
            <a:off x="11533359" y="7018580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3" name="Google Shape;33;p12"/>
          <p:cNvGrpSpPr/>
          <p:nvPr/>
        </p:nvGrpSpPr>
        <p:grpSpPr>
          <a:xfrm>
            <a:off x="0" y="-65313"/>
            <a:ext cx="12802107" cy="7837449"/>
            <a:chOff x="0" y="-57631"/>
            <a:chExt cx="12189000" cy="6915600"/>
          </a:xfrm>
        </p:grpSpPr>
        <p:pic>
          <p:nvPicPr>
            <p:cNvPr id="34" name="Google Shape;34;p12" descr="ppt_BG_BodySlide_BNL_blue_NO_GRAPHIC.jpg"/>
            <p:cNvPicPr preferRelativeResize="0"/>
            <p:nvPr/>
          </p:nvPicPr>
          <p:blipFill rotWithShape="1">
            <a:blip r:embed="rId2">
              <a:alphaModFix/>
            </a:blip>
            <a:srcRect t="24367"/>
            <a:stretch/>
          </p:blipFill>
          <p:spPr>
            <a:xfrm>
              <a:off x="0" y="-57631"/>
              <a:ext cx="12189000" cy="6915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" name="Google Shape;35;p12"/>
            <p:cNvSpPr txBox="1"/>
            <p:nvPr/>
          </p:nvSpPr>
          <p:spPr>
            <a:xfrm>
              <a:off x="206250" y="5553075"/>
              <a:ext cx="11823900" cy="1090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8625" tIns="98625" rIns="98625" bIns="986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0" i="0" u="none" strike="noStrike" cap="none">
                <a:solidFill>
                  <a:srgbClr val="6FA8DC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6" name="Google Shape;36;p12"/>
          <p:cNvPicPr preferRelativeResize="0"/>
          <p:nvPr/>
        </p:nvPicPr>
        <p:blipFill rotWithShape="1">
          <a:blip r:embed="rId3">
            <a:alphaModFix/>
          </a:blip>
          <a:srcRect r="8332"/>
          <a:stretch/>
        </p:blipFill>
        <p:spPr>
          <a:xfrm>
            <a:off x="-15933" y="-82300"/>
            <a:ext cx="12803510" cy="7863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8"/>
          <p:cNvPicPr preferRelativeResize="0"/>
          <p:nvPr/>
        </p:nvPicPr>
        <p:blipFill rotWithShape="1">
          <a:blip r:embed="rId6">
            <a:alphaModFix/>
          </a:blip>
          <a:srcRect l="2236" r="6113"/>
          <a:stretch/>
        </p:blipFill>
        <p:spPr>
          <a:xfrm>
            <a:off x="-8525" y="-82300"/>
            <a:ext cx="12801600" cy="786384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8"/>
          <p:cNvSpPr/>
          <p:nvPr/>
        </p:nvSpPr>
        <p:spPr>
          <a:xfrm>
            <a:off x="9883900" y="6494750"/>
            <a:ext cx="2832000" cy="12015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;p8"/>
          <p:cNvSpPr txBox="1"/>
          <p:nvPr/>
        </p:nvSpPr>
        <p:spPr>
          <a:xfrm>
            <a:off x="3923818" y="7094425"/>
            <a:ext cx="4305782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1" dirty="0"/>
              <a:t>US-Japan workshop for AC-LGAD and </a:t>
            </a:r>
            <a:r>
              <a:rPr lang="en-US" b="1" dirty="0" err="1"/>
              <a:t>testbeam</a:t>
            </a:r>
            <a:endParaRPr lang="en-US" b="1" dirty="0"/>
          </a:p>
        </p:txBody>
      </p:sp>
      <p:sp>
        <p:nvSpPr>
          <p:cNvPr id="9" name="Google Shape;9;p8"/>
          <p:cNvSpPr txBox="1">
            <a:spLocks noGrp="1"/>
          </p:cNvSpPr>
          <p:nvPr>
            <p:ph type="body" idx="1"/>
          </p:nvPr>
        </p:nvSpPr>
        <p:spPr>
          <a:xfrm>
            <a:off x="228600" y="1014984"/>
            <a:ext cx="12376500" cy="60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128000" rIns="128000" bIns="1280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Char char="●"/>
              <a:defRPr sz="2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05C78"/>
              </a:buClr>
              <a:buSzPts val="1800"/>
              <a:buFont typeface="Helvetica Neue"/>
              <a:buChar char="○"/>
              <a:defRPr sz="18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Helvetica Neue"/>
              <a:buChar char="■"/>
              <a:defRPr sz="16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Helvetica Neue"/>
              <a:buChar char="●"/>
              <a:defRPr sz="14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Helvetica Neue"/>
              <a:buChar char="○"/>
              <a:defRPr sz="14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Helvetica Neue"/>
              <a:buChar char="■"/>
              <a:defRPr sz="12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Helvetica Neue"/>
              <a:buChar char="●"/>
              <a:defRPr sz="12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Helvetica Neue"/>
              <a:buChar char="○"/>
              <a:defRPr sz="12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Helvetica Neue"/>
              <a:buChar char="■"/>
              <a:defRPr sz="12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title"/>
          </p:nvPr>
        </p:nvSpPr>
        <p:spPr>
          <a:xfrm>
            <a:off x="223020" y="98430"/>
            <a:ext cx="12376500" cy="8655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131450" tIns="131450" rIns="131450" bIns="13145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sldNum" idx="12"/>
          </p:nvPr>
        </p:nvSpPr>
        <p:spPr>
          <a:xfrm>
            <a:off x="11533359" y="7018580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8"/>
          <p:cNvSpPr txBox="1"/>
          <p:nvPr/>
        </p:nvSpPr>
        <p:spPr>
          <a:xfrm>
            <a:off x="3057275" y="511575"/>
            <a:ext cx="16809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emf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2317598" y="2535925"/>
            <a:ext cx="7299000" cy="22071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8525" tIns="49250" rIns="98525" bIns="4925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US"/>
              <a:t>Recent Measurements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US"/>
              <a:t> at BNL</a:t>
            </a:r>
            <a:endParaRPr/>
          </a:p>
        </p:txBody>
      </p:sp>
      <p:sp>
        <p:nvSpPr>
          <p:cNvPr id="42" name="Google Shape;42;p1"/>
          <p:cNvSpPr txBox="1">
            <a:spLocks noGrp="1"/>
          </p:cNvSpPr>
          <p:nvPr>
            <p:ph type="subTitle" idx="1"/>
          </p:nvPr>
        </p:nvSpPr>
        <p:spPr>
          <a:xfrm>
            <a:off x="853834" y="6542993"/>
            <a:ext cx="108513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525" tIns="49250" rIns="98525" bIns="4925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1800"/>
              <a:buNone/>
            </a:pPr>
            <a:r>
              <a:rPr lang="en-US"/>
              <a:t>FNAL, February 24-25, 2025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1800"/>
              <a:buNone/>
            </a:pPr>
            <a:r>
              <a:rPr lang="en-US"/>
              <a:t>US-Japan workshop for AC-LGAD and testbeam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500"/>
              </a:spcAft>
              <a:buSzPts val="1800"/>
              <a:buNone/>
            </a:pPr>
            <a:endParaRPr/>
          </a:p>
        </p:txBody>
      </p:sp>
      <p:sp>
        <p:nvSpPr>
          <p:cNvPr id="43" name="Google Shape;43;p1"/>
          <p:cNvSpPr txBox="1">
            <a:spLocks noGrp="1"/>
          </p:cNvSpPr>
          <p:nvPr>
            <p:ph type="body" idx="2"/>
          </p:nvPr>
        </p:nvSpPr>
        <p:spPr>
          <a:xfrm>
            <a:off x="853834" y="5101637"/>
            <a:ext cx="10851300" cy="14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525" tIns="49250" rIns="98525" bIns="4925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100"/>
              </a:spcBef>
              <a:spcAft>
                <a:spcPts val="500"/>
              </a:spcAft>
              <a:buSzPts val="2400"/>
              <a:buNone/>
            </a:pPr>
            <a:r>
              <a:rPr lang="en-US"/>
              <a:t>Alessandro Tricoli (BNL)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387444d2df_0_174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Response to different beams </a:t>
            </a:r>
            <a:r>
              <a:rPr lang="en-US">
                <a:solidFill>
                  <a:srgbClr val="9F5900"/>
                </a:solidFill>
              </a:rPr>
              <a:t>– MIPs / non-MIPS</a:t>
            </a:r>
            <a:endParaRPr/>
          </a:p>
        </p:txBody>
      </p:sp>
      <p:sp>
        <p:nvSpPr>
          <p:cNvPr id="153" name="Google Shape;153;g3387444d2df_0_174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pic>
        <p:nvPicPr>
          <p:cNvPr id="154" name="Google Shape;154;g3387444d2df_0_1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1044063"/>
            <a:ext cx="4038600" cy="3106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g3387444d2df_0_1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6399" y="1401399"/>
            <a:ext cx="4789024" cy="161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g3387444d2df_0_174"/>
          <p:cNvSpPr txBox="1"/>
          <p:nvPr/>
        </p:nvSpPr>
        <p:spPr>
          <a:xfrm>
            <a:off x="5293800" y="3019175"/>
            <a:ext cx="64581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900"/>
              <a:buFont typeface="Helvetica Neue"/>
              <a:buChar char="●"/>
            </a:pPr>
            <a:r>
              <a:rPr lang="en-US" sz="1900" b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28 MeV proton generates ~10 MIPs in Silicon</a:t>
            </a:r>
            <a:endParaRPr sz="1900" b="1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57" name="Google Shape;157;g3387444d2df_0_17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48025" y="3859700"/>
            <a:ext cx="3953575" cy="316967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g3387444d2df_0_174"/>
          <p:cNvSpPr txBox="1"/>
          <p:nvPr/>
        </p:nvSpPr>
        <p:spPr>
          <a:xfrm>
            <a:off x="3357822" y="4380601"/>
            <a:ext cx="5576700" cy="10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900"/>
              <a:buFont typeface="Helvetica Neue"/>
              <a:buChar char="●"/>
            </a:pPr>
            <a:r>
              <a:rPr lang="en-US" sz="1900" b="1" dirty="0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 MeV 90Sr-beta generates a MIP in silicon</a:t>
            </a:r>
            <a:endParaRPr sz="1900" b="1" dirty="0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dirty="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(1 mm absorber of Al was used to absorb low energy betas)</a:t>
            </a:r>
            <a:endParaRPr sz="1900" b="1" dirty="0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2C3F85-CD2B-34B2-A760-0DB7B230B0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343" y="5581204"/>
            <a:ext cx="5930900" cy="14605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387444d2df_0_195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Response to different beams </a:t>
            </a:r>
            <a:r>
              <a:rPr lang="en-US">
                <a:solidFill>
                  <a:srgbClr val="9F5900"/>
                </a:solidFill>
              </a:rPr>
              <a:t>– MIPs / non-MIPS</a:t>
            </a:r>
            <a:endParaRPr/>
          </a:p>
        </p:txBody>
      </p:sp>
      <p:sp>
        <p:nvSpPr>
          <p:cNvPr id="164" name="Google Shape;164;g3387444d2df_0_195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pic>
        <p:nvPicPr>
          <p:cNvPr id="165" name="Google Shape;165;g3387444d2df_0_1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450" y="2940908"/>
            <a:ext cx="12545149" cy="394180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g3387444d2df_0_195"/>
          <p:cNvSpPr txBox="1"/>
          <p:nvPr/>
        </p:nvSpPr>
        <p:spPr>
          <a:xfrm>
            <a:off x="440575" y="1756967"/>
            <a:ext cx="12225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Helvetica Neue"/>
              <a:buChar char="●"/>
            </a:pPr>
            <a:r>
              <a:rPr lang="en-US" sz="22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Signal parameters such as </a:t>
            </a:r>
            <a:r>
              <a:rPr lang="en-US" sz="2200" b="1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Amplitude</a:t>
            </a:r>
            <a:r>
              <a:rPr lang="en-US" sz="22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(signal peak), </a:t>
            </a:r>
            <a:r>
              <a:rPr lang="en-US" sz="2200" b="1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Full Width at Half Maximum (FWHM), Rise Time </a:t>
            </a:r>
            <a:r>
              <a:rPr lang="en-US" sz="22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</a:t>
            </a:r>
            <a:r>
              <a:rPr lang="en-US" sz="2200" b="1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Pulse Area (collected-charge) </a:t>
            </a:r>
            <a:r>
              <a:rPr lang="en-US" sz="22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were calculated for each pulse</a:t>
            </a:r>
            <a:endParaRPr sz="2200" dirty="0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1" indent="-368300">
              <a:buClr>
                <a:srgbClr val="002060"/>
              </a:buClr>
              <a:buSzPts val="2200"/>
              <a:buFont typeface="Helvetica Neue"/>
              <a:buChar char="●"/>
            </a:pPr>
            <a:r>
              <a:rPr lang="en-US" sz="22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Time was estimated between 40% - 90% of the maximum amplitude.</a:t>
            </a:r>
            <a:endParaRPr sz="2200" dirty="0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Google Shape;179;g3387444d2df_0_217">
            <a:extLst>
              <a:ext uri="{FF2B5EF4-FFF2-40B4-BE49-F238E27FC236}">
                <a16:creationId xmlns:a16="http://schemas.microsoft.com/office/drawing/2014/main" id="{5B6B5768-8DA2-CF3D-807C-A43168A18695}"/>
              </a:ext>
            </a:extLst>
          </p:cNvPr>
          <p:cNvSpPr txBox="1"/>
          <p:nvPr/>
        </p:nvSpPr>
        <p:spPr>
          <a:xfrm>
            <a:off x="4320035" y="960521"/>
            <a:ext cx="3958995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rgbClr val="FF0000"/>
                </a:solidFill>
              </a:rPr>
              <a:t>Pulses in Diodes and LGAD</a:t>
            </a:r>
            <a:endParaRPr sz="2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387444d2df_0_217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Response to different beams </a:t>
            </a:r>
            <a:r>
              <a:rPr lang="en-US">
                <a:solidFill>
                  <a:srgbClr val="9F5900"/>
                </a:solidFill>
              </a:rPr>
              <a:t>– MIPs / non-MIPS</a:t>
            </a:r>
            <a:endParaRPr/>
          </a:p>
        </p:txBody>
      </p:sp>
      <p:sp>
        <p:nvSpPr>
          <p:cNvPr id="172" name="Google Shape;172;g3387444d2df_0_217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pic>
        <p:nvPicPr>
          <p:cNvPr id="173" name="Google Shape;173;g3387444d2df_0_2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63650" y="1715200"/>
            <a:ext cx="5262526" cy="219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g3387444d2df_0_2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36722" y="3851924"/>
            <a:ext cx="4446975" cy="33298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5" name="Google Shape;175;g3387444d2df_0_217"/>
          <p:cNvGrpSpPr/>
          <p:nvPr/>
        </p:nvGrpSpPr>
        <p:grpSpPr>
          <a:xfrm>
            <a:off x="281437" y="2012749"/>
            <a:ext cx="6242928" cy="4362349"/>
            <a:chOff x="392650" y="1413175"/>
            <a:chExt cx="6871150" cy="4809524"/>
          </a:xfrm>
        </p:grpSpPr>
        <p:pic>
          <p:nvPicPr>
            <p:cNvPr id="176" name="Google Shape;176;g3387444d2df_0_21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92650" y="1549700"/>
              <a:ext cx="6786225" cy="46729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7" name="Google Shape;177;g3387444d2df_0_217"/>
            <p:cNvSpPr/>
            <p:nvPr/>
          </p:nvSpPr>
          <p:spPr>
            <a:xfrm>
              <a:off x="6656000" y="1413175"/>
              <a:ext cx="607800" cy="1512600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chemeClr val="lt1"/>
                </a:highlight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79" name="Google Shape;179;g3387444d2df_0_217"/>
          <p:cNvSpPr txBox="1"/>
          <p:nvPr/>
        </p:nvSpPr>
        <p:spPr>
          <a:xfrm>
            <a:off x="3072000" y="923450"/>
            <a:ext cx="58875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rgbClr val="FF0000"/>
                </a:solidFill>
              </a:rPr>
              <a:t>Signal Properties in Diode with </a:t>
            </a:r>
            <a:r>
              <a:rPr lang="en-US" sz="2200" b="1" baseline="30000" dirty="0">
                <a:solidFill>
                  <a:srgbClr val="FF0000"/>
                </a:solidFill>
              </a:rPr>
              <a:t>90</a:t>
            </a:r>
            <a:r>
              <a:rPr lang="en-US" sz="2200" b="1" dirty="0">
                <a:solidFill>
                  <a:srgbClr val="FF0000"/>
                </a:solidFill>
              </a:rPr>
              <a:t>Sr-Beta</a:t>
            </a:r>
            <a:endParaRPr sz="2200" b="1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C557DC-788E-0552-CC29-EDC153D07E60}"/>
              </a:ext>
            </a:extLst>
          </p:cNvPr>
          <p:cNvSpPr txBox="1"/>
          <p:nvPr/>
        </p:nvSpPr>
        <p:spPr>
          <a:xfrm>
            <a:off x="5591061" y="4128247"/>
            <a:ext cx="2089033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/>
              <a:t>Q = 62.9 ± 3.8</a:t>
            </a:r>
          </a:p>
          <a:p>
            <a:r>
              <a:rPr lang="en-US" i="1" dirty="0"/>
              <a:t>A = 9.95 ± 0.02</a:t>
            </a:r>
          </a:p>
          <a:p>
            <a:r>
              <a:rPr lang="en-US" i="1" dirty="0"/>
              <a:t>Area = 1.75 ± 0.11 V*</a:t>
            </a:r>
            <a:r>
              <a:rPr lang="en-US" i="1" dirty="0" err="1"/>
              <a:t>ps</a:t>
            </a:r>
            <a:endParaRPr lang="en-US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C76C91-A267-452E-AFEB-815B5BC36EDC}"/>
              </a:ext>
            </a:extLst>
          </p:cNvPr>
          <p:cNvSpPr txBox="1"/>
          <p:nvPr/>
        </p:nvSpPr>
        <p:spPr>
          <a:xfrm>
            <a:off x="951470" y="4430189"/>
            <a:ext cx="853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Area =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C17171-87AA-3EE3-4EBA-30969D8F3D21}"/>
              </a:ext>
            </a:extLst>
          </p:cNvPr>
          <p:cNvSpPr txBox="1"/>
          <p:nvPr/>
        </p:nvSpPr>
        <p:spPr>
          <a:xfrm>
            <a:off x="5779198" y="4880852"/>
            <a:ext cx="1656223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i="1" dirty="0"/>
              <a:t>See previous talk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E367B9-FDEA-2E17-3258-A244CA6DD258}"/>
              </a:ext>
            </a:extLst>
          </p:cNvPr>
          <p:cNvSpPr txBox="1"/>
          <p:nvPr/>
        </p:nvSpPr>
        <p:spPr>
          <a:xfrm>
            <a:off x="1900719" y="6541173"/>
            <a:ext cx="3897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 Amplitude = 2.73 </a:t>
            </a:r>
            <a:r>
              <a:rPr lang="en-US" sz="2000" b="1" dirty="0">
                <a:solidFill>
                  <a:srgbClr val="FF0000"/>
                </a:solidFill>
              </a:rPr>
              <a:t>± 0.15 mV</a:t>
            </a:r>
            <a:r>
              <a:rPr lang="en-US" sz="2000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387444d2df_0_234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Response to different beams </a:t>
            </a:r>
            <a:r>
              <a:rPr lang="en-US">
                <a:solidFill>
                  <a:srgbClr val="9F5900"/>
                </a:solidFill>
              </a:rPr>
              <a:t>– MIPs / non-MIPS</a:t>
            </a:r>
            <a:endParaRPr/>
          </a:p>
        </p:txBody>
      </p:sp>
      <p:sp>
        <p:nvSpPr>
          <p:cNvPr id="185" name="Google Shape;185;g3387444d2df_0_234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186" name="Google Shape;186;g3387444d2df_0_234"/>
          <p:cNvSpPr txBox="1"/>
          <p:nvPr/>
        </p:nvSpPr>
        <p:spPr>
          <a:xfrm>
            <a:off x="1956250" y="847250"/>
            <a:ext cx="91008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rgbClr val="FF0000"/>
                </a:solidFill>
              </a:rPr>
              <a:t>Signal Properties in LGAD with 28-MeV protons vs </a:t>
            </a:r>
            <a:r>
              <a:rPr lang="en-US" sz="2200" b="1" baseline="30000" dirty="0">
                <a:solidFill>
                  <a:srgbClr val="FF0000"/>
                </a:solidFill>
              </a:rPr>
              <a:t>90</a:t>
            </a:r>
            <a:r>
              <a:rPr lang="en-US" sz="2200" b="1" dirty="0">
                <a:solidFill>
                  <a:srgbClr val="FF0000"/>
                </a:solidFill>
              </a:rPr>
              <a:t>Sr betas</a:t>
            </a:r>
            <a:endParaRPr sz="2200" b="1" dirty="0">
              <a:solidFill>
                <a:srgbClr val="FF0000"/>
              </a:solidFill>
            </a:endParaRPr>
          </a:p>
        </p:txBody>
      </p:sp>
      <p:pic>
        <p:nvPicPr>
          <p:cNvPr id="187" name="Google Shape;187;g3387444d2df_0_2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825" y="2559350"/>
            <a:ext cx="9787971" cy="250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3387444d2df_0_234"/>
          <p:cNvSpPr txBox="1"/>
          <p:nvPr/>
        </p:nvSpPr>
        <p:spPr>
          <a:xfrm>
            <a:off x="611025" y="1381175"/>
            <a:ext cx="114921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Helvetica Neue"/>
              <a:buChar char="●"/>
            </a:pPr>
            <a:r>
              <a:rPr lang="en-US" sz="20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both </a:t>
            </a:r>
            <a:r>
              <a:rPr lang="en-US" sz="2000" baseline="300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90</a:t>
            </a:r>
            <a:r>
              <a:rPr lang="en-US" sz="20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Sr-beta and 28-MeV proton beams, Amplitude &amp; Area increase with </a:t>
            </a:r>
            <a:r>
              <a:rPr lang="en-US" sz="2000" dirty="0" err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</a:t>
            </a:r>
            <a:r>
              <a:rPr lang="en-US" sz="2000" baseline="-25000" dirty="0" err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bias</a:t>
            </a:r>
            <a:r>
              <a:rPr lang="en-US" sz="20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sz="2000" dirty="0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Helvetica Neue"/>
              <a:buChar char="●"/>
            </a:pPr>
            <a:r>
              <a:rPr lang="en-US" sz="20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Amplitude &amp; Area distributions exhibit long tails at high </a:t>
            </a:r>
            <a:r>
              <a:rPr lang="en-US" sz="2000" dirty="0" err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</a:t>
            </a:r>
            <a:r>
              <a:rPr lang="en-US" sz="2000" baseline="-25000" dirty="0" err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bias</a:t>
            </a:r>
            <a:endParaRPr sz="2000" dirty="0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Helvetica Neue"/>
              <a:buChar char="●"/>
            </a:pPr>
            <a:r>
              <a:rPr lang="en-US" sz="20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MPVs of Amplitudes &amp; Areas are up to 8 times higher for 28 MeV proton beam than 90Sr-beta</a:t>
            </a:r>
            <a:endParaRPr sz="2000" dirty="0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89" name="Google Shape;189;g3387444d2df_0_2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5650" y="5002600"/>
            <a:ext cx="9787976" cy="2697874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g3387444d2df_0_234"/>
          <p:cNvSpPr txBox="1"/>
          <p:nvPr/>
        </p:nvSpPr>
        <p:spPr>
          <a:xfrm>
            <a:off x="10116650" y="3576900"/>
            <a:ext cx="2330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i="1" dirty="0">
                <a:latin typeface="Helvetica Neue"/>
                <a:ea typeface="Helvetica Neue"/>
                <a:cs typeface="Helvetica Neue"/>
                <a:sym typeface="Helvetica Neue"/>
              </a:rPr>
              <a:t>Amplitudes</a:t>
            </a:r>
            <a:endParaRPr sz="2200" i="1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1" name="Google Shape;191;g3387444d2df_0_234"/>
          <p:cNvSpPr txBox="1"/>
          <p:nvPr/>
        </p:nvSpPr>
        <p:spPr>
          <a:xfrm>
            <a:off x="10058400" y="5889850"/>
            <a:ext cx="2769900" cy="861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i="1" dirty="0">
                <a:latin typeface="Helvetica Neue"/>
                <a:ea typeface="Helvetica Neue"/>
                <a:cs typeface="Helvetica Neue"/>
                <a:sym typeface="Helvetica Neue"/>
              </a:rPr>
              <a:t>Collected Charges (Areas)</a:t>
            </a:r>
            <a:endParaRPr sz="2200" i="1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387444d2df_0_253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Response to different beams </a:t>
            </a:r>
            <a:r>
              <a:rPr lang="en-US">
                <a:solidFill>
                  <a:srgbClr val="9F5900"/>
                </a:solidFill>
              </a:rPr>
              <a:t>– MIPs / non-MIPS</a:t>
            </a:r>
            <a:endParaRPr/>
          </a:p>
        </p:txBody>
      </p:sp>
      <p:sp>
        <p:nvSpPr>
          <p:cNvPr id="197" name="Google Shape;197;g3387444d2df_0_253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198" name="Google Shape;198;g3387444d2df_0_253"/>
          <p:cNvSpPr txBox="1"/>
          <p:nvPr/>
        </p:nvSpPr>
        <p:spPr>
          <a:xfrm>
            <a:off x="1956250" y="847250"/>
            <a:ext cx="91008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rgbClr val="FF0000"/>
                </a:solidFill>
              </a:rPr>
              <a:t>Signal Properties in LGAD with 28-MeV protons vs </a:t>
            </a:r>
            <a:r>
              <a:rPr lang="en-US" sz="2200" b="1" baseline="30000" dirty="0">
                <a:solidFill>
                  <a:srgbClr val="FF0000"/>
                </a:solidFill>
              </a:rPr>
              <a:t>90</a:t>
            </a:r>
            <a:r>
              <a:rPr lang="en-US" sz="2200" b="1" dirty="0">
                <a:solidFill>
                  <a:srgbClr val="FF0000"/>
                </a:solidFill>
              </a:rPr>
              <a:t>Sr betas</a:t>
            </a:r>
            <a:endParaRPr sz="2200" b="1" dirty="0">
              <a:solidFill>
                <a:srgbClr val="FF0000"/>
              </a:solidFill>
            </a:endParaRPr>
          </a:p>
        </p:txBody>
      </p:sp>
      <p:sp>
        <p:nvSpPr>
          <p:cNvPr id="199" name="Google Shape;199;g3387444d2df_0_253"/>
          <p:cNvSpPr txBox="1"/>
          <p:nvPr/>
        </p:nvSpPr>
        <p:spPr>
          <a:xfrm>
            <a:off x="417575" y="1381175"/>
            <a:ext cx="120966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Helvetica Neue"/>
              <a:buChar char="●"/>
            </a:pPr>
            <a:r>
              <a:rPr lang="en-US" sz="20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Broader &amp; Slower pulses at low </a:t>
            </a:r>
            <a:r>
              <a:rPr lang="en-US" sz="2000" dirty="0" err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</a:t>
            </a:r>
            <a:r>
              <a:rPr lang="en-US" sz="2000" baseline="-25000" dirty="0" err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bias</a:t>
            </a:r>
            <a:r>
              <a:rPr lang="en-US" sz="20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; Narrower &amp; Faster at higher </a:t>
            </a:r>
            <a:r>
              <a:rPr lang="en-US" sz="2000" dirty="0" err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</a:t>
            </a:r>
            <a:r>
              <a:rPr lang="en-US" sz="2000" baseline="-25000" dirty="0" err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bias</a:t>
            </a:r>
            <a:r>
              <a:rPr lang="en-US" sz="20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for both types of beams</a:t>
            </a:r>
            <a:endParaRPr sz="2000" dirty="0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Helvetica Neue"/>
              <a:buChar char="●"/>
            </a:pPr>
            <a:r>
              <a:rPr lang="en-US" sz="20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</a:t>
            </a:r>
            <a:r>
              <a:rPr lang="en-US" sz="2000" dirty="0" err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</a:t>
            </a:r>
            <a:r>
              <a:rPr lang="en-US" sz="2000" baseline="-25000" dirty="0" err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bias</a:t>
            </a:r>
            <a:r>
              <a:rPr lang="en-US" sz="20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&gt;100V, the FWHM is stable for both beam types.</a:t>
            </a:r>
            <a:endParaRPr sz="2000" dirty="0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Helvetica Neue"/>
              <a:buChar char="●"/>
            </a:pPr>
            <a:r>
              <a:rPr lang="en-US" sz="2000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ratio of FWHM &amp; Rise-time of 28 MeV protons to betas is ~ 1</a:t>
            </a:r>
            <a:endParaRPr sz="2000" dirty="0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00" name="Google Shape;200;g3387444d2df_0_253"/>
          <p:cNvSpPr txBox="1"/>
          <p:nvPr/>
        </p:nvSpPr>
        <p:spPr>
          <a:xfrm>
            <a:off x="10345250" y="3576900"/>
            <a:ext cx="2330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i="1">
                <a:latin typeface="Helvetica Neue"/>
                <a:ea typeface="Helvetica Neue"/>
                <a:cs typeface="Helvetica Neue"/>
                <a:sym typeface="Helvetica Neue"/>
              </a:rPr>
              <a:t>FWHM</a:t>
            </a:r>
            <a:endParaRPr sz="2200"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01" name="Google Shape;201;g3387444d2df_0_253"/>
          <p:cNvSpPr txBox="1"/>
          <p:nvPr/>
        </p:nvSpPr>
        <p:spPr>
          <a:xfrm>
            <a:off x="10287000" y="5889850"/>
            <a:ext cx="20385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i="1">
                <a:latin typeface="Helvetica Neue"/>
                <a:ea typeface="Helvetica Neue"/>
                <a:cs typeface="Helvetica Neue"/>
                <a:sym typeface="Helvetica Neue"/>
              </a:rPr>
              <a:t>Rise-time</a:t>
            </a:r>
            <a:endParaRPr sz="2200"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02" name="Google Shape;202;g3387444d2df_0_2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653" y="2548385"/>
            <a:ext cx="9846999" cy="255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g3387444d2df_0_2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275" y="5076778"/>
            <a:ext cx="9846999" cy="26540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387444d2df_0_267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Response to different beams </a:t>
            </a:r>
            <a:r>
              <a:rPr lang="en-US">
                <a:solidFill>
                  <a:srgbClr val="9F5900"/>
                </a:solidFill>
              </a:rPr>
              <a:t>– MIPs / non-MIPS</a:t>
            </a:r>
            <a:endParaRPr/>
          </a:p>
        </p:txBody>
      </p:sp>
      <p:sp>
        <p:nvSpPr>
          <p:cNvPr id="209" name="Google Shape;209;g3387444d2df_0_267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sp>
        <p:nvSpPr>
          <p:cNvPr id="210" name="Google Shape;210;g3387444d2df_0_267"/>
          <p:cNvSpPr txBox="1"/>
          <p:nvPr/>
        </p:nvSpPr>
        <p:spPr>
          <a:xfrm>
            <a:off x="5067900" y="961547"/>
            <a:ext cx="19905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rgbClr val="FF0000"/>
                </a:solidFill>
              </a:rPr>
              <a:t>LGAD Gains</a:t>
            </a:r>
            <a:endParaRPr sz="2200" b="1" dirty="0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1064A9-6651-959E-A1A7-2F7A43C124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6588" y="4297966"/>
            <a:ext cx="3767081" cy="31638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5D1528-29A5-1CC9-F9C6-394AA498FB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34" y="4374298"/>
            <a:ext cx="3767081" cy="30939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E9F0695-5D12-0AE2-65F0-4D2593B40757}"/>
              </a:ext>
            </a:extLst>
          </p:cNvPr>
          <p:cNvSpPr txBox="1"/>
          <p:nvPr/>
        </p:nvSpPr>
        <p:spPr>
          <a:xfrm>
            <a:off x="401595" y="1629422"/>
            <a:ext cx="685182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Gain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= ratio between 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MPVs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of LGAD and Diode Amplitudes (Areas).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Gain increases with increasing </a:t>
            </a:r>
            <a:r>
              <a:rPr lang="en-US" sz="2000" dirty="0" err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</a:t>
            </a:r>
            <a:r>
              <a:rPr lang="en-US" sz="2000" baseline="-25000" dirty="0" err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bias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for both beam types and for both gain methods.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Gain 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of LGAD with </a:t>
            </a:r>
            <a:r>
              <a:rPr lang="en-US" sz="2000" b="1" baseline="30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90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Sr-Beta (MIPs) is higher 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compared to 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28 MeV Protons (non-MIPs)</a:t>
            </a:r>
          </a:p>
          <a:p>
            <a:pPr lvl="4"/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</a:rPr>
              <a:t>	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sym typeface="Wingdings" pitchFamily="2" charset="2"/>
              </a:rPr>
              <a:t> Gain Suppression</a:t>
            </a:r>
          </a:p>
          <a:p>
            <a:pPr lvl="4"/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  <a:sym typeface="Wingdings" pitchFamily="2" charset="2"/>
              </a:rPr>
              <a:t>	 Confirmed qualitatively in TCAD Simulation</a:t>
            </a:r>
            <a:endParaRPr lang="en-US" sz="2000" dirty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C81FDEE-F578-7345-6E79-B96E4B1612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3669" y="4051345"/>
            <a:ext cx="4569168" cy="342455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13C1588-7D92-EF7A-CA34-BFACAA5184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3963" y="1187315"/>
            <a:ext cx="5268441" cy="272531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>
          <a:extLst>
            <a:ext uri="{FF2B5EF4-FFF2-40B4-BE49-F238E27FC236}">
              <a16:creationId xmlns:a16="http://schemas.microsoft.com/office/drawing/2014/main" id="{D833B78D-570F-8DAF-5D07-CF71686DB9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387444d2df_0_267">
            <a:extLst>
              <a:ext uri="{FF2B5EF4-FFF2-40B4-BE49-F238E27FC236}">
                <a16:creationId xmlns:a16="http://schemas.microsoft.com/office/drawing/2014/main" id="{8F856EA6-6CBE-16E7-FB82-C75EEDF463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Response to different beams </a:t>
            </a:r>
            <a:r>
              <a:rPr lang="en-US">
                <a:solidFill>
                  <a:srgbClr val="9F5900"/>
                </a:solidFill>
              </a:rPr>
              <a:t>– MIPs / non-MIPS</a:t>
            </a:r>
            <a:endParaRPr/>
          </a:p>
        </p:txBody>
      </p:sp>
      <p:sp>
        <p:nvSpPr>
          <p:cNvPr id="209" name="Google Shape;209;g3387444d2df_0_267">
            <a:extLst>
              <a:ext uri="{FF2B5EF4-FFF2-40B4-BE49-F238E27FC236}">
                <a16:creationId xmlns:a16="http://schemas.microsoft.com/office/drawing/2014/main" id="{E8DEA34A-0575-9CB4-CE0F-ED224814263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210" name="Google Shape;210;g3387444d2df_0_267">
            <a:extLst>
              <a:ext uri="{FF2B5EF4-FFF2-40B4-BE49-F238E27FC236}">
                <a16:creationId xmlns:a16="http://schemas.microsoft.com/office/drawing/2014/main" id="{0FA1656B-1669-3892-E083-E35EEFC2B0A2}"/>
              </a:ext>
            </a:extLst>
          </p:cNvPr>
          <p:cNvSpPr txBox="1"/>
          <p:nvPr/>
        </p:nvSpPr>
        <p:spPr>
          <a:xfrm>
            <a:off x="3991232" y="961547"/>
            <a:ext cx="4213654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rgbClr val="FF0000"/>
                </a:solidFill>
              </a:rPr>
              <a:t>LGAD Response to IR Laser</a:t>
            </a:r>
            <a:endParaRPr sz="22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951ED1-4679-4AF3-DE51-E3630778756B}"/>
              </a:ext>
            </a:extLst>
          </p:cNvPr>
          <p:cNvSpPr txBox="1"/>
          <p:nvPr/>
        </p:nvSpPr>
        <p:spPr>
          <a:xfrm>
            <a:off x="4302075" y="2882706"/>
            <a:ext cx="780562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High Repetition Rate experiments:</a:t>
            </a:r>
          </a:p>
          <a:p>
            <a:pPr lvl="1"/>
            <a:r>
              <a:rPr lang="en-US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	- Sub-ns timing allows to study fast evolving samples</a:t>
            </a:r>
          </a:p>
          <a:p>
            <a:pPr lvl="2"/>
            <a:r>
              <a:rPr lang="en-US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	- Light-sources may have high repetition rates, sub-ns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ABA8C2-2F8D-4B44-CAA7-5E93E3417FF8}"/>
              </a:ext>
            </a:extLst>
          </p:cNvPr>
          <p:cNvSpPr txBox="1"/>
          <p:nvPr/>
        </p:nvSpPr>
        <p:spPr>
          <a:xfrm>
            <a:off x="580765" y="1668156"/>
            <a:ext cx="108847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000" b="1" dirty="0">
                <a:solidFill>
                  <a:srgbClr val="002060"/>
                </a:solidFill>
              </a:rPr>
              <a:t>IR Laser is often used to emulate MIP signal on silicon devices </a:t>
            </a:r>
            <a:r>
              <a:rPr lang="en-US" sz="2000" b="1" dirty="0">
                <a:solidFill>
                  <a:srgbClr val="002060"/>
                </a:solidFill>
                <a:sym typeface="Wingdings" pitchFamily="2" charset="2"/>
              </a:rPr>
              <a:t> how accurate is it?</a:t>
            </a:r>
          </a:p>
          <a:p>
            <a:pPr lvl="2"/>
            <a:r>
              <a:rPr lang="en-US" sz="2000" b="1" dirty="0">
                <a:solidFill>
                  <a:srgbClr val="002060"/>
                </a:solidFill>
                <a:sym typeface="Wingdings" pitchFamily="2" charset="2"/>
              </a:rPr>
              <a:t>	- High laser intensity and long laser pulses will divert from a MIP</a:t>
            </a:r>
            <a:endParaRPr lang="en-US" sz="2000" b="1" dirty="0">
              <a:solidFill>
                <a:srgbClr val="00206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1E6873-0097-AEA7-80DB-96C1AF0C6D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164" y="2450424"/>
            <a:ext cx="4140626" cy="24865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D19379-D01B-9D2B-D871-8F806697F2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8509" y="4642815"/>
            <a:ext cx="3489187" cy="23515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AFD2C9C-B69B-4AB3-64B6-A141A51CBF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5730" y="4924952"/>
            <a:ext cx="4544658" cy="210442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91F11F1-0676-2EB7-26E8-BD1B03A92E58}"/>
              </a:ext>
            </a:extLst>
          </p:cNvPr>
          <p:cNvSpPr txBox="1"/>
          <p:nvPr/>
        </p:nvSpPr>
        <p:spPr>
          <a:xfrm>
            <a:off x="630193" y="5443436"/>
            <a:ext cx="30966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/>
              <a:t>Change Beam </a:t>
            </a:r>
            <a:r>
              <a:rPr lang="en-US" sz="1800" b="1" i="1" dirty="0"/>
              <a:t>Intensity</a:t>
            </a:r>
          </a:p>
          <a:p>
            <a:r>
              <a:rPr lang="en-US" sz="1800" i="1" dirty="0"/>
              <a:t>Add </a:t>
            </a:r>
            <a:r>
              <a:rPr lang="en-US" sz="1800" b="1" i="1" dirty="0"/>
              <a:t>Filters</a:t>
            </a:r>
            <a:r>
              <a:rPr lang="en-US" sz="1800" i="1" dirty="0"/>
              <a:t> with different Opacities </a:t>
            </a:r>
          </a:p>
        </p:txBody>
      </p:sp>
    </p:spTree>
    <p:extLst>
      <p:ext uri="{BB962C8B-B14F-4D97-AF65-F5344CB8AC3E}">
        <p14:creationId xmlns:p14="http://schemas.microsoft.com/office/powerpoint/2010/main" val="2346411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>
          <a:extLst>
            <a:ext uri="{FF2B5EF4-FFF2-40B4-BE49-F238E27FC236}">
              <a16:creationId xmlns:a16="http://schemas.microsoft.com/office/drawing/2014/main" id="{76B15D02-93FA-280F-0BA3-91BB71B72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387444d2df_0_267">
            <a:extLst>
              <a:ext uri="{FF2B5EF4-FFF2-40B4-BE49-F238E27FC236}">
                <a16:creationId xmlns:a16="http://schemas.microsoft.com/office/drawing/2014/main" id="{7C51BBE0-FBC0-9F9D-AD16-F5DCA49E86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Response to different beams </a:t>
            </a:r>
            <a:r>
              <a:rPr lang="en-US">
                <a:solidFill>
                  <a:srgbClr val="9F5900"/>
                </a:solidFill>
              </a:rPr>
              <a:t>– MIPs / non-MIPS</a:t>
            </a:r>
            <a:endParaRPr/>
          </a:p>
        </p:txBody>
      </p:sp>
      <p:sp>
        <p:nvSpPr>
          <p:cNvPr id="209" name="Google Shape;209;g3387444d2df_0_267">
            <a:extLst>
              <a:ext uri="{FF2B5EF4-FFF2-40B4-BE49-F238E27FC236}">
                <a16:creationId xmlns:a16="http://schemas.microsoft.com/office/drawing/2014/main" id="{E07F28B5-4F1A-F716-6A73-559D5A002F8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210" name="Google Shape;210;g3387444d2df_0_267">
            <a:extLst>
              <a:ext uri="{FF2B5EF4-FFF2-40B4-BE49-F238E27FC236}">
                <a16:creationId xmlns:a16="http://schemas.microsoft.com/office/drawing/2014/main" id="{912F7A66-22DA-EF52-90BA-1F1EB83AC525}"/>
              </a:ext>
            </a:extLst>
          </p:cNvPr>
          <p:cNvSpPr txBox="1"/>
          <p:nvPr/>
        </p:nvSpPr>
        <p:spPr>
          <a:xfrm>
            <a:off x="3991232" y="961547"/>
            <a:ext cx="4213654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rgbClr val="FF0000"/>
                </a:solidFill>
              </a:rPr>
              <a:t>LGAD Response to IR Laser</a:t>
            </a:r>
            <a:endParaRPr sz="2200" b="1" dirty="0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3C6F9A-C185-5C25-4D1E-81C654E924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449" y="1484736"/>
            <a:ext cx="12356895" cy="543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4446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>
          <a:extLst>
            <a:ext uri="{FF2B5EF4-FFF2-40B4-BE49-F238E27FC236}">
              <a16:creationId xmlns:a16="http://schemas.microsoft.com/office/drawing/2014/main" id="{CD8F566E-E0B3-6E94-FEC6-D14D7914A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387444d2df_0_267">
            <a:extLst>
              <a:ext uri="{FF2B5EF4-FFF2-40B4-BE49-F238E27FC236}">
                <a16:creationId xmlns:a16="http://schemas.microsoft.com/office/drawing/2014/main" id="{523CFB9C-74A0-8AAD-758F-F3AF506576A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Response to different beams </a:t>
            </a:r>
            <a:r>
              <a:rPr lang="en-US">
                <a:solidFill>
                  <a:srgbClr val="9F5900"/>
                </a:solidFill>
              </a:rPr>
              <a:t>– MIPs / non-MIPS</a:t>
            </a:r>
            <a:endParaRPr/>
          </a:p>
        </p:txBody>
      </p:sp>
      <p:sp>
        <p:nvSpPr>
          <p:cNvPr id="209" name="Google Shape;209;g3387444d2df_0_267">
            <a:extLst>
              <a:ext uri="{FF2B5EF4-FFF2-40B4-BE49-F238E27FC236}">
                <a16:creationId xmlns:a16="http://schemas.microsoft.com/office/drawing/2014/main" id="{D863CC6E-1D83-0607-FB16-336DEBEAA7F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210" name="Google Shape;210;g3387444d2df_0_267">
            <a:extLst>
              <a:ext uri="{FF2B5EF4-FFF2-40B4-BE49-F238E27FC236}">
                <a16:creationId xmlns:a16="http://schemas.microsoft.com/office/drawing/2014/main" id="{AD0FEC36-15FB-E3F2-BA3D-DBAA72802F45}"/>
              </a:ext>
            </a:extLst>
          </p:cNvPr>
          <p:cNvSpPr txBox="1"/>
          <p:nvPr/>
        </p:nvSpPr>
        <p:spPr>
          <a:xfrm>
            <a:off x="1915299" y="936833"/>
            <a:ext cx="8699150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rgbClr val="FF0000"/>
                </a:solidFill>
              </a:rPr>
              <a:t>LGAD Response to IR Laser - Calibration with Beam Monitoring</a:t>
            </a:r>
            <a:endParaRPr sz="2200" b="1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56581E-403A-E568-F13C-D36FCD04E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229" y="1940032"/>
            <a:ext cx="11999075" cy="47449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4E5A4B-9CCC-50E2-ECAE-7E1E530FBD25}"/>
              </a:ext>
            </a:extLst>
          </p:cNvPr>
          <p:cNvSpPr txBox="1"/>
          <p:nvPr/>
        </p:nvSpPr>
        <p:spPr>
          <a:xfrm>
            <a:off x="469553" y="1534165"/>
            <a:ext cx="5312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2000" b="1" dirty="0">
                <a:solidFill>
                  <a:srgbClr val="002060"/>
                </a:solidFill>
              </a:rPr>
              <a:t>Laser Calibration with Beam Monitoring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2AEAB1-7F01-44B8-39CB-D85310E32815}"/>
              </a:ext>
            </a:extLst>
          </p:cNvPr>
          <p:cNvSpPr txBox="1"/>
          <p:nvPr/>
        </p:nvSpPr>
        <p:spPr>
          <a:xfrm>
            <a:off x="1816448" y="6723870"/>
            <a:ext cx="904513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b="1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Scale factors are applied in an event-by-event basis to the DUT pulse</a:t>
            </a:r>
          </a:p>
        </p:txBody>
      </p:sp>
    </p:spTree>
    <p:extLst>
      <p:ext uri="{BB962C8B-B14F-4D97-AF65-F5344CB8AC3E}">
        <p14:creationId xmlns:p14="http://schemas.microsoft.com/office/powerpoint/2010/main" val="649155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>
          <a:extLst>
            <a:ext uri="{FF2B5EF4-FFF2-40B4-BE49-F238E27FC236}">
              <a16:creationId xmlns:a16="http://schemas.microsoft.com/office/drawing/2014/main" id="{AA9C746C-31C1-210F-2AF3-CDEAD039D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387444d2df_0_267">
            <a:extLst>
              <a:ext uri="{FF2B5EF4-FFF2-40B4-BE49-F238E27FC236}">
                <a16:creationId xmlns:a16="http://schemas.microsoft.com/office/drawing/2014/main" id="{36D3967A-C59D-D35C-4781-D255E0CCEA5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Response to different beams </a:t>
            </a:r>
            <a:r>
              <a:rPr lang="en-US">
                <a:solidFill>
                  <a:srgbClr val="9F5900"/>
                </a:solidFill>
              </a:rPr>
              <a:t>– MIPs / non-MIPS</a:t>
            </a:r>
            <a:endParaRPr/>
          </a:p>
        </p:txBody>
      </p:sp>
      <p:sp>
        <p:nvSpPr>
          <p:cNvPr id="209" name="Google Shape;209;g3387444d2df_0_267">
            <a:extLst>
              <a:ext uri="{FF2B5EF4-FFF2-40B4-BE49-F238E27FC236}">
                <a16:creationId xmlns:a16="http://schemas.microsoft.com/office/drawing/2014/main" id="{2E13473F-995A-E388-333E-87D6B7678BD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210" name="Google Shape;210;g3387444d2df_0_267">
            <a:extLst>
              <a:ext uri="{FF2B5EF4-FFF2-40B4-BE49-F238E27FC236}">
                <a16:creationId xmlns:a16="http://schemas.microsoft.com/office/drawing/2014/main" id="{D8AD970B-701A-DEFD-073C-7D8395CF65CA}"/>
              </a:ext>
            </a:extLst>
          </p:cNvPr>
          <p:cNvSpPr txBox="1"/>
          <p:nvPr/>
        </p:nvSpPr>
        <p:spPr>
          <a:xfrm>
            <a:off x="3991232" y="961547"/>
            <a:ext cx="4213654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rgbClr val="FF0000"/>
                </a:solidFill>
              </a:rPr>
              <a:t>LGAD Response to IR Laser</a:t>
            </a:r>
            <a:endParaRPr sz="2200" b="1" dirty="0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C2D899-1152-2A34-A356-9AA8A3AC5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164" y="1534165"/>
            <a:ext cx="12420086" cy="552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009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Outline</a:t>
            </a:r>
            <a:endParaRPr/>
          </a:p>
        </p:txBody>
      </p:sp>
      <p:sp>
        <p:nvSpPr>
          <p:cNvPr id="49" name="Google Shape;49;p2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50" name="Google Shape;50;p2"/>
          <p:cNvSpPr txBox="1"/>
          <p:nvPr/>
        </p:nvSpPr>
        <p:spPr>
          <a:xfrm>
            <a:off x="6637284" y="4950236"/>
            <a:ext cx="27690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US" sz="2100" i="1">
                <a:latin typeface="Helvetica Neue"/>
                <a:ea typeface="Helvetica Neue"/>
                <a:cs typeface="Helvetica Neue"/>
                <a:sym typeface="Helvetica Neue"/>
              </a:rPr>
              <a:t>See</a:t>
            </a:r>
            <a:r>
              <a:rPr lang="en-US" sz="2100" b="0" i="1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D’Amen’s talk</a:t>
            </a:r>
            <a:endParaRPr sz="2100" b="0" i="1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51" name="Google Shape;51;p2"/>
          <p:cNvCxnSpPr/>
          <p:nvPr/>
        </p:nvCxnSpPr>
        <p:spPr>
          <a:xfrm>
            <a:off x="4300184" y="5183261"/>
            <a:ext cx="2181300" cy="18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2" name="Google Shape;52;p2"/>
          <p:cNvSpPr txBox="1"/>
          <p:nvPr/>
        </p:nvSpPr>
        <p:spPr>
          <a:xfrm>
            <a:off x="1090200" y="2316554"/>
            <a:ext cx="10621200" cy="313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Helvetica Neue"/>
              <a:buChar char="●"/>
            </a:pPr>
            <a:r>
              <a:rPr lang="en-US" sz="2400" b="1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BNL’s recent measurements of (AC-)LGADs focused on</a:t>
            </a:r>
            <a:endParaRPr sz="2400" b="1" dirty="0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○"/>
            </a:pPr>
            <a:r>
              <a:rPr lang="en-US" sz="2400" b="1" dirty="0">
                <a:latin typeface="Helvetica Neue"/>
                <a:ea typeface="Helvetica Neue"/>
                <a:cs typeface="Helvetica Neue"/>
                <a:sym typeface="Helvetica Neue"/>
              </a:rPr>
              <a:t>1) QA tests in varying and extreme environmental conditions</a:t>
            </a:r>
            <a:endParaRPr sz="2400" b="1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828800" lvl="3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●"/>
            </a:pPr>
            <a:r>
              <a:rPr lang="en-US" sz="2400" dirty="0">
                <a:latin typeface="Helvetica Neue"/>
                <a:ea typeface="Helvetica Neue"/>
                <a:cs typeface="Helvetica Neue"/>
                <a:sym typeface="Helvetica Neue"/>
              </a:rPr>
              <a:t>Temperature and Humidity variations</a:t>
            </a:r>
            <a:endParaRPr sz="24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○"/>
            </a:pPr>
            <a:r>
              <a:rPr lang="en-US" sz="2400" b="1" dirty="0">
                <a:latin typeface="Helvetica Neue"/>
                <a:ea typeface="Helvetica Neue"/>
                <a:cs typeface="Helvetica Neue"/>
                <a:sym typeface="Helvetica Neue"/>
              </a:rPr>
              <a:t>2) Response to different particle beams</a:t>
            </a:r>
            <a:endParaRPr sz="2400" b="1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828800" lvl="3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●"/>
            </a:pPr>
            <a:r>
              <a:rPr lang="en-US" sz="2400" dirty="0">
                <a:latin typeface="Helvetica Neue"/>
                <a:ea typeface="Helvetica Neue"/>
                <a:cs typeface="Helvetica Neue"/>
                <a:sym typeface="Helvetica Neue"/>
              </a:rPr>
              <a:t>MIPs, non-MIP, </a:t>
            </a:r>
          </a:p>
          <a:p>
            <a:pPr marL="1828800" lvl="3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●"/>
            </a:pPr>
            <a:r>
              <a:rPr lang="en-US" sz="2400" dirty="0">
                <a:latin typeface="Helvetica Neue"/>
                <a:ea typeface="Helvetica Neue"/>
                <a:cs typeface="Helvetica Neue"/>
                <a:sym typeface="Helvetica Neue"/>
              </a:rPr>
              <a:t>IR laser, </a:t>
            </a:r>
          </a:p>
          <a:p>
            <a:pPr marL="1828800" lvl="3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●"/>
            </a:pPr>
            <a:r>
              <a:rPr lang="en-US" sz="2400" dirty="0">
                <a:latin typeface="Helvetica Neue"/>
                <a:ea typeface="Helvetica Neue"/>
                <a:cs typeface="Helvetica Neue"/>
                <a:sym typeface="Helvetica Neue"/>
              </a:rPr>
              <a:t>X-rays, </a:t>
            </a:r>
            <a:r>
              <a:rPr lang="en-US" sz="2400" dirty="0">
                <a:latin typeface="Symbol" pitchFamily="2" charset="2"/>
                <a:ea typeface="Helvetica Neue"/>
                <a:cs typeface="Helvetica Neue"/>
                <a:sym typeface="Helvetica Neue"/>
              </a:rPr>
              <a:t>g</a:t>
            </a:r>
            <a:r>
              <a:rPr lang="en-US" sz="2400" dirty="0">
                <a:latin typeface="Helvetica Neue"/>
                <a:ea typeface="Helvetica Neue"/>
                <a:cs typeface="Helvetica Neue"/>
                <a:sym typeface="Helvetica Neue"/>
              </a:rPr>
              <a:t>-rays, </a:t>
            </a:r>
            <a:r>
              <a:rPr lang="en-US" sz="2400" dirty="0">
                <a:latin typeface="Symbol" pitchFamily="2" charset="2"/>
                <a:ea typeface="Helvetica Neue"/>
                <a:cs typeface="Helvetica Neue"/>
                <a:sym typeface="Helvetica Neue"/>
              </a:rPr>
              <a:t>a</a:t>
            </a:r>
            <a:endParaRPr sz="2400" dirty="0">
              <a:latin typeface="Symbol" pitchFamily="2" charset="2"/>
              <a:ea typeface="Helvetica Neue"/>
              <a:cs typeface="Helvetica Neue"/>
              <a:sym typeface="Helvetica Neue"/>
            </a:endParaRPr>
          </a:p>
          <a:p>
            <a:pPr marL="1828800" lvl="3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●"/>
            </a:pPr>
            <a:r>
              <a:rPr lang="en-US" sz="2400" dirty="0">
                <a:latin typeface="Helvetica Neue"/>
                <a:ea typeface="Helvetica Neue"/>
                <a:cs typeface="Helvetica Neue"/>
                <a:sym typeface="Helvetica Neue"/>
              </a:rPr>
              <a:t>SEB</a:t>
            </a:r>
            <a:endParaRPr sz="24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>
          <a:extLst>
            <a:ext uri="{FF2B5EF4-FFF2-40B4-BE49-F238E27FC236}">
              <a16:creationId xmlns:a16="http://schemas.microsoft.com/office/drawing/2014/main" id="{9E39DEB4-0661-9387-C5E3-F4D66F4D59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387444d2df_0_267">
            <a:extLst>
              <a:ext uri="{FF2B5EF4-FFF2-40B4-BE49-F238E27FC236}">
                <a16:creationId xmlns:a16="http://schemas.microsoft.com/office/drawing/2014/main" id="{F2C5FD2B-65A7-FE00-91F3-9F4B9F22E4A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Response to different beams </a:t>
            </a:r>
            <a:r>
              <a:rPr lang="en-US">
                <a:solidFill>
                  <a:srgbClr val="9F5900"/>
                </a:solidFill>
              </a:rPr>
              <a:t>– MIPs / non-MIPS</a:t>
            </a:r>
            <a:endParaRPr/>
          </a:p>
        </p:txBody>
      </p:sp>
      <p:sp>
        <p:nvSpPr>
          <p:cNvPr id="209" name="Google Shape;209;g3387444d2df_0_267">
            <a:extLst>
              <a:ext uri="{FF2B5EF4-FFF2-40B4-BE49-F238E27FC236}">
                <a16:creationId xmlns:a16="http://schemas.microsoft.com/office/drawing/2014/main" id="{DA90AA13-457E-0745-1ECC-197691085B3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8CE3920-2CEB-765D-CE15-027368557C1F}"/>
              </a:ext>
            </a:extLst>
          </p:cNvPr>
          <p:cNvGrpSpPr/>
          <p:nvPr/>
        </p:nvGrpSpPr>
        <p:grpSpPr>
          <a:xfrm>
            <a:off x="575778" y="1470450"/>
            <a:ext cx="11650044" cy="4631379"/>
            <a:chOff x="256450" y="1658888"/>
            <a:chExt cx="12548820" cy="496433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098F0F3-2D59-4567-2045-1AD4F57D8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6450" y="1658888"/>
              <a:ext cx="12548820" cy="4964333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590ABDB-F866-6E02-466F-9A75342943B4}"/>
                </a:ext>
              </a:extLst>
            </p:cNvPr>
            <p:cNvSpPr/>
            <p:nvPr/>
          </p:nvSpPr>
          <p:spPr>
            <a:xfrm>
              <a:off x="4942703" y="2656703"/>
              <a:ext cx="1285102" cy="3089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0" name="Google Shape;210;g3387444d2df_0_267">
            <a:extLst>
              <a:ext uri="{FF2B5EF4-FFF2-40B4-BE49-F238E27FC236}">
                <a16:creationId xmlns:a16="http://schemas.microsoft.com/office/drawing/2014/main" id="{64FFC65A-D691-25C5-7EBE-93859491A13E}"/>
              </a:ext>
            </a:extLst>
          </p:cNvPr>
          <p:cNvSpPr txBox="1"/>
          <p:nvPr/>
        </p:nvSpPr>
        <p:spPr>
          <a:xfrm>
            <a:off x="3274541" y="961547"/>
            <a:ext cx="6363729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rgbClr val="FF0000"/>
                </a:solidFill>
              </a:rPr>
              <a:t>LGAD Response to IR Laser, MIP and non-MIP</a:t>
            </a:r>
            <a:endParaRPr sz="22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DB92D8-BBE3-7669-0793-904C2668B49F}"/>
              </a:ext>
            </a:extLst>
          </p:cNvPr>
          <p:cNvSpPr txBox="1"/>
          <p:nvPr/>
        </p:nvSpPr>
        <p:spPr>
          <a:xfrm>
            <a:off x="2891481" y="6274828"/>
            <a:ext cx="7165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Good agreement between Laser, MIP and non-MIP data</a:t>
            </a:r>
          </a:p>
        </p:txBody>
      </p:sp>
    </p:spTree>
    <p:extLst>
      <p:ext uri="{BB962C8B-B14F-4D97-AF65-F5344CB8AC3E}">
        <p14:creationId xmlns:p14="http://schemas.microsoft.com/office/powerpoint/2010/main" val="3769044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>
          <a:extLst>
            <a:ext uri="{FF2B5EF4-FFF2-40B4-BE49-F238E27FC236}">
              <a16:creationId xmlns:a16="http://schemas.microsoft.com/office/drawing/2014/main" id="{5E509484-36DB-E367-CF6A-F5F54CA4B3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387444d2df_0_267">
            <a:extLst>
              <a:ext uri="{FF2B5EF4-FFF2-40B4-BE49-F238E27FC236}">
                <a16:creationId xmlns:a16="http://schemas.microsoft.com/office/drawing/2014/main" id="{7153DB7F-3ADD-1776-20D9-EDF02FB7B0C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Response to different beams </a:t>
            </a:r>
            <a:r>
              <a:rPr lang="en-US">
                <a:solidFill>
                  <a:srgbClr val="9F5900"/>
                </a:solidFill>
              </a:rPr>
              <a:t>– MIPs / non-MIPS</a:t>
            </a:r>
            <a:endParaRPr/>
          </a:p>
        </p:txBody>
      </p:sp>
      <p:sp>
        <p:nvSpPr>
          <p:cNvPr id="209" name="Google Shape;209;g3387444d2df_0_267">
            <a:extLst>
              <a:ext uri="{FF2B5EF4-FFF2-40B4-BE49-F238E27FC236}">
                <a16:creationId xmlns:a16="http://schemas.microsoft.com/office/drawing/2014/main" id="{56F3ACAD-579C-D2D8-A399-F98D7217411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CEC42E-E292-860D-9535-565A5A183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275" y="4032649"/>
            <a:ext cx="4144514" cy="34036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BAF8DB-F35A-D6A9-02EF-6D860CD578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6919" y="1274669"/>
            <a:ext cx="5526845" cy="27579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578BD9-A32C-DBE2-A884-CB5B518B2275}"/>
              </a:ext>
            </a:extLst>
          </p:cNvPr>
          <p:cNvSpPr txBox="1"/>
          <p:nvPr/>
        </p:nvSpPr>
        <p:spPr>
          <a:xfrm>
            <a:off x="298263" y="1853611"/>
            <a:ext cx="712815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TCAD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was used to </a:t>
            </a:r>
            <a:r>
              <a:rPr lang="en-US" sz="2000" b="1" u="sng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simulate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fully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depleted LGAD signals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for 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different threshold levels of laser pulse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Two distinct interaction regions 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can be demarcated:</a:t>
            </a:r>
          </a:p>
          <a:p>
            <a:pPr lvl="1"/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	a) Overlapping Interaction</a:t>
            </a:r>
          </a:p>
          <a:p>
            <a:pPr lvl="1"/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	b) Single Interaction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A7A185-A5E0-F248-65C9-B15C3F61B4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9789" y="4032649"/>
            <a:ext cx="4144177" cy="35916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6C142D2-8DBF-16CE-C7C6-2761F1F06908}"/>
              </a:ext>
            </a:extLst>
          </p:cNvPr>
          <p:cNvSpPr txBox="1"/>
          <p:nvPr/>
        </p:nvSpPr>
        <p:spPr>
          <a:xfrm>
            <a:off x="8469824" y="5091029"/>
            <a:ext cx="425763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High Threshold (&gt;68%) </a:t>
            </a:r>
          </a:p>
          <a:p>
            <a:r>
              <a:rPr lang="en-US" sz="1800" dirty="0">
                <a:solidFill>
                  <a:srgbClr val="FF0000"/>
                </a:solidFill>
                <a:latin typeface="Wingdings" pitchFamily="2" charset="2"/>
              </a:rPr>
              <a:t> </a:t>
            </a:r>
            <a:r>
              <a:rPr lang="en-US" sz="1800" dirty="0">
                <a:solidFill>
                  <a:srgbClr val="002060"/>
                </a:solidFill>
                <a:effectLst/>
                <a:latin typeface="Wingdings" pitchFamily="2" charset="2"/>
              </a:rPr>
              <a:t>à</a:t>
            </a:r>
            <a:r>
              <a:rPr lang="en-US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Single Interactions</a:t>
            </a:r>
            <a:endParaRPr lang="en-US" sz="1800" dirty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1800" b="1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Low Threshold (&lt;68%) </a:t>
            </a:r>
          </a:p>
          <a:p>
            <a:r>
              <a:rPr lang="en-US" sz="1800" b="1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   </a:t>
            </a:r>
            <a:r>
              <a:rPr lang="en-US" sz="1800" dirty="0">
                <a:solidFill>
                  <a:srgbClr val="002060"/>
                </a:solidFill>
                <a:effectLst/>
                <a:latin typeface="Wingdings" pitchFamily="2" charset="2"/>
              </a:rPr>
              <a:t>à</a:t>
            </a:r>
            <a:r>
              <a:rPr lang="en-US" sz="18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Overlapping Interactions</a:t>
            </a:r>
            <a:endParaRPr lang="en-US" sz="1800" dirty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0" name="Google Shape;210;g3387444d2df_0_267">
            <a:extLst>
              <a:ext uri="{FF2B5EF4-FFF2-40B4-BE49-F238E27FC236}">
                <a16:creationId xmlns:a16="http://schemas.microsoft.com/office/drawing/2014/main" id="{191B9112-5528-5103-EE7E-071A3956FB3E}"/>
              </a:ext>
            </a:extLst>
          </p:cNvPr>
          <p:cNvSpPr txBox="1"/>
          <p:nvPr/>
        </p:nvSpPr>
        <p:spPr>
          <a:xfrm>
            <a:off x="1186249" y="961547"/>
            <a:ext cx="7871254" cy="523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solidFill>
                  <a:srgbClr val="FF0000"/>
                </a:solidFill>
              </a:rPr>
              <a:t>LGAD Response to IR Laser - Laser Duration Simulation</a:t>
            </a:r>
            <a:endParaRPr sz="2200" b="1" dirty="0">
              <a:solidFill>
                <a:srgbClr val="FF0000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DE51DE6-7149-1FD8-4DC8-640FF34F1F59}"/>
              </a:ext>
            </a:extLst>
          </p:cNvPr>
          <p:cNvGrpSpPr/>
          <p:nvPr/>
        </p:nvGrpSpPr>
        <p:grpSpPr>
          <a:xfrm>
            <a:off x="8130752" y="2522807"/>
            <a:ext cx="926751" cy="523190"/>
            <a:chOff x="6685005" y="2879122"/>
            <a:chExt cx="1100726" cy="51286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654F13F-50E7-5C9E-959B-CCCCBDC158D2}"/>
                </a:ext>
              </a:extLst>
            </p:cNvPr>
            <p:cNvCxnSpPr/>
            <p:nvPr/>
          </p:nvCxnSpPr>
          <p:spPr>
            <a:xfrm>
              <a:off x="6685005" y="3015049"/>
              <a:ext cx="481914" cy="0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DDEF8DC-0C9A-F691-43EB-EDA1E085A852}"/>
                </a:ext>
              </a:extLst>
            </p:cNvPr>
            <p:cNvCxnSpPr/>
            <p:nvPr/>
          </p:nvCxnSpPr>
          <p:spPr>
            <a:xfrm>
              <a:off x="6689121" y="3278662"/>
              <a:ext cx="481914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1346C7B-BA91-8DB8-F77C-D0D36A89C482}"/>
                </a:ext>
              </a:extLst>
            </p:cNvPr>
            <p:cNvSpPr txBox="1"/>
            <p:nvPr/>
          </p:nvSpPr>
          <p:spPr>
            <a:xfrm>
              <a:off x="7216344" y="2879122"/>
              <a:ext cx="5693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LGAD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CAA5E33-3300-8564-367F-9E8B209BF537}"/>
                </a:ext>
              </a:extLst>
            </p:cNvPr>
            <p:cNvSpPr txBox="1"/>
            <p:nvPr/>
          </p:nvSpPr>
          <p:spPr>
            <a:xfrm>
              <a:off x="7220461" y="3130378"/>
              <a:ext cx="5549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Diode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61332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>
          <a:extLst>
            <a:ext uri="{FF2B5EF4-FFF2-40B4-BE49-F238E27FC236}">
              <a16:creationId xmlns:a16="http://schemas.microsoft.com/office/drawing/2014/main" id="{BE9B6377-7468-34FE-05BA-E1E60BFC0B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387444d2df_0_267">
            <a:extLst>
              <a:ext uri="{FF2B5EF4-FFF2-40B4-BE49-F238E27FC236}">
                <a16:creationId xmlns:a16="http://schemas.microsoft.com/office/drawing/2014/main" id="{1DC42737-C8FF-3142-8287-E210C0211D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 dirty="0"/>
              <a:t>Response to different beams </a:t>
            </a:r>
            <a:r>
              <a:rPr lang="en-US" dirty="0">
                <a:solidFill>
                  <a:srgbClr val="9F5900"/>
                </a:solidFill>
              </a:rPr>
              <a:t>– X-rays, </a:t>
            </a:r>
            <a:r>
              <a:rPr lang="en-US" dirty="0">
                <a:solidFill>
                  <a:srgbClr val="9F5900"/>
                </a:solidFill>
                <a:latin typeface="Symbol" pitchFamily="2" charset="2"/>
              </a:rPr>
              <a:t>g, a</a:t>
            </a:r>
            <a:endParaRPr dirty="0">
              <a:latin typeface="Symbol" pitchFamily="2" charset="2"/>
            </a:endParaRPr>
          </a:p>
        </p:txBody>
      </p:sp>
      <p:sp>
        <p:nvSpPr>
          <p:cNvPr id="209" name="Google Shape;209;g3387444d2df_0_267">
            <a:extLst>
              <a:ext uri="{FF2B5EF4-FFF2-40B4-BE49-F238E27FC236}">
                <a16:creationId xmlns:a16="http://schemas.microsoft.com/office/drawing/2014/main" id="{B3626697-C370-6C55-CC4A-80B2C245335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FCCDFB-5674-A2B8-3183-39776FC95782}"/>
              </a:ext>
            </a:extLst>
          </p:cNvPr>
          <p:cNvSpPr txBox="1"/>
          <p:nvPr/>
        </p:nvSpPr>
        <p:spPr>
          <a:xfrm>
            <a:off x="259489" y="1408671"/>
            <a:ext cx="48932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000" b="1" dirty="0">
                <a:solidFill>
                  <a:srgbClr val="002060"/>
                </a:solidFill>
                <a:latin typeface="+mn-lt"/>
              </a:rPr>
              <a:t>Four different beams of particles from different radioactive sources</a:t>
            </a:r>
            <a:r>
              <a:rPr lang="en-US" sz="2000" dirty="0">
                <a:latin typeface="+mn-lt"/>
              </a:rPr>
              <a:t>: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2.3 MeV Beta </a:t>
            </a:r>
            <a:r>
              <a:rPr lang="en-US" sz="2000" dirty="0">
                <a:latin typeface="+mn-lt"/>
              </a:rPr>
              <a:t>from </a:t>
            </a:r>
            <a:r>
              <a:rPr lang="en-US" sz="2000" baseline="30000" dirty="0">
                <a:latin typeface="+mn-lt"/>
              </a:rPr>
              <a:t>90</a:t>
            </a:r>
            <a:r>
              <a:rPr lang="en-US" sz="2000" dirty="0">
                <a:latin typeface="+mn-lt"/>
              </a:rPr>
              <a:t>Sr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5.9 keV X-rays </a:t>
            </a:r>
            <a:r>
              <a:rPr lang="en-US" sz="2000" dirty="0">
                <a:latin typeface="+mn-lt"/>
              </a:rPr>
              <a:t>from </a:t>
            </a:r>
            <a:r>
              <a:rPr lang="en-US" sz="2000" baseline="30000" dirty="0">
                <a:latin typeface="+mn-lt"/>
              </a:rPr>
              <a:t>55</a:t>
            </a:r>
            <a:r>
              <a:rPr lang="en-US" sz="2000" dirty="0">
                <a:latin typeface="+mn-lt"/>
              </a:rPr>
              <a:t>Fe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60 keV </a:t>
            </a:r>
            <a:r>
              <a:rPr lang="en-US" sz="2000" b="1" dirty="0">
                <a:latin typeface="Symbol" pitchFamily="2" charset="2"/>
              </a:rPr>
              <a:t>g</a:t>
            </a:r>
            <a:r>
              <a:rPr lang="en-US" sz="2000" b="1" dirty="0">
                <a:latin typeface="+mn-lt"/>
              </a:rPr>
              <a:t>-rays </a:t>
            </a:r>
            <a:r>
              <a:rPr lang="en-US" sz="2000" dirty="0">
                <a:latin typeface="+mn-lt"/>
              </a:rPr>
              <a:t>from </a:t>
            </a:r>
            <a:r>
              <a:rPr lang="en-US" sz="2000" baseline="30000" dirty="0">
                <a:latin typeface="+mn-lt"/>
              </a:rPr>
              <a:t>241</a:t>
            </a:r>
            <a:r>
              <a:rPr lang="en-US" sz="2000" dirty="0">
                <a:latin typeface="+mn-lt"/>
              </a:rPr>
              <a:t>Am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5.46 MeV </a:t>
            </a:r>
            <a:r>
              <a:rPr lang="en-US" sz="2000" b="1" dirty="0">
                <a:latin typeface="Symbol" pitchFamily="2" charset="2"/>
              </a:rPr>
              <a:t>a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from </a:t>
            </a:r>
            <a:r>
              <a:rPr lang="en-US" sz="2000" baseline="30000" dirty="0">
                <a:latin typeface="+mn-lt"/>
              </a:rPr>
              <a:t>241</a:t>
            </a:r>
            <a:r>
              <a:rPr lang="en-US" sz="2000" dirty="0">
                <a:latin typeface="+mn-lt"/>
              </a:rPr>
              <a:t>Am</a:t>
            </a:r>
          </a:p>
        </p:txBody>
      </p:sp>
      <p:pic>
        <p:nvPicPr>
          <p:cNvPr id="4" name="Picture 3" descr="A screenshot of a graph&#10;&#10;AI-generated content may be incorrect.">
            <a:extLst>
              <a:ext uri="{FF2B5EF4-FFF2-40B4-BE49-F238E27FC236}">
                <a16:creationId xmlns:a16="http://schemas.microsoft.com/office/drawing/2014/main" id="{9F8B50AE-E995-BA84-8865-D6F75C07708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521"/>
          <a:stretch/>
        </p:blipFill>
        <p:spPr>
          <a:xfrm>
            <a:off x="8718229" y="961872"/>
            <a:ext cx="4031708" cy="6116595"/>
          </a:xfrm>
          <a:prstGeom prst="rect">
            <a:avLst/>
          </a:prstGeom>
        </p:spPr>
      </p:pic>
      <p:pic>
        <p:nvPicPr>
          <p:cNvPr id="6" name="Picture 5" descr="A graph of a number of electrical components&#10;&#10;AI-generated content may be incorrect.">
            <a:extLst>
              <a:ext uri="{FF2B5EF4-FFF2-40B4-BE49-F238E27FC236}">
                <a16:creationId xmlns:a16="http://schemas.microsoft.com/office/drawing/2014/main" id="{F0FC404F-E8D5-822F-E745-DE16E58539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111" y="981874"/>
            <a:ext cx="3380580" cy="29396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13FC9C4-430E-6373-611C-423DA5B9BA4D}"/>
              </a:ext>
            </a:extLst>
          </p:cNvPr>
          <p:cNvSpPr txBox="1"/>
          <p:nvPr/>
        </p:nvSpPr>
        <p:spPr>
          <a:xfrm>
            <a:off x="504100" y="3831227"/>
            <a:ext cx="3860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Measurements with </a:t>
            </a:r>
          </a:p>
          <a:p>
            <a:r>
              <a:rPr lang="en-US" sz="1600" i="1" dirty="0"/>
              <a:t>Low-noise Amptek CSA amplifier + PIX5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B0B09D-0B68-8848-2443-8DAAD9F2709A}"/>
              </a:ext>
            </a:extLst>
          </p:cNvPr>
          <p:cNvSpPr txBox="1"/>
          <p:nvPr/>
        </p:nvSpPr>
        <p:spPr>
          <a:xfrm>
            <a:off x="5249753" y="4386562"/>
            <a:ext cx="3380580" cy="19800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BNL New LGAD 50 </a:t>
            </a:r>
            <a:r>
              <a:rPr lang="en-US" sz="1600" dirty="0">
                <a:latin typeface="Symbol" pitchFamily="2" charset="2"/>
              </a:rPr>
              <a:t>m</a:t>
            </a:r>
            <a:r>
              <a:rPr lang="en-US" sz="1600" dirty="0"/>
              <a:t>m thick, 2x2 mm</a:t>
            </a:r>
            <a:r>
              <a:rPr lang="en-US" sz="1600" baseline="30000" dirty="0"/>
              <a:t>2 </a:t>
            </a:r>
            <a:r>
              <a:rPr lang="en-US" sz="1600" dirty="0"/>
              <a:t> (2021)</a:t>
            </a:r>
          </a:p>
          <a:p>
            <a:endParaRPr lang="en-US" sz="1600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 BNL Old LGAD 50 </a:t>
            </a:r>
            <a:r>
              <a:rPr lang="en-US" sz="1600" dirty="0">
                <a:latin typeface="Symbol" pitchFamily="2" charset="2"/>
              </a:rPr>
              <a:t>m</a:t>
            </a:r>
            <a:r>
              <a:rPr lang="en-US" sz="1600" dirty="0"/>
              <a:t>m thick, 1.3x1.3 mm</a:t>
            </a:r>
            <a:r>
              <a:rPr lang="en-US" sz="1600" baseline="30000" dirty="0"/>
              <a:t>2  </a:t>
            </a:r>
            <a:r>
              <a:rPr lang="en-US" sz="1600" dirty="0"/>
              <a:t>(2021)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 HPK LGAD 35 </a:t>
            </a:r>
            <a:r>
              <a:rPr lang="en-US" sz="1600" dirty="0">
                <a:latin typeface="Symbol" pitchFamily="2" charset="2"/>
              </a:rPr>
              <a:t>m</a:t>
            </a:r>
            <a:r>
              <a:rPr lang="en-US" sz="1600" dirty="0"/>
              <a:t>m thick, 1.3x1.3 mm</a:t>
            </a:r>
            <a:r>
              <a:rPr lang="en-US" sz="1600" baseline="30000" dirty="0"/>
              <a:t>2</a:t>
            </a:r>
            <a:endParaRPr lang="en-US" sz="1600" dirty="0"/>
          </a:p>
        </p:txBody>
      </p:sp>
      <p:pic>
        <p:nvPicPr>
          <p:cNvPr id="11" name="Picture 10" descr="A close-up of a circuit board&#10;&#10;AI-generated content may be incorrect.">
            <a:extLst>
              <a:ext uri="{FF2B5EF4-FFF2-40B4-BE49-F238E27FC236}">
                <a16:creationId xmlns:a16="http://schemas.microsoft.com/office/drawing/2014/main" id="{FE126C08-47DB-AB3B-C34A-4BC9253AC7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686" y="4537880"/>
            <a:ext cx="4801784" cy="22140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1F3565E-9074-1D12-1774-BF3B3F607B9C}"/>
              </a:ext>
            </a:extLst>
          </p:cNvPr>
          <p:cNvSpPr txBox="1"/>
          <p:nvPr/>
        </p:nvSpPr>
        <p:spPr>
          <a:xfrm>
            <a:off x="5676522" y="6524314"/>
            <a:ext cx="23461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/>
              <a:t>arXiv:2402.04132 </a:t>
            </a:r>
          </a:p>
        </p:txBody>
      </p:sp>
    </p:spTree>
    <p:extLst>
      <p:ext uri="{BB962C8B-B14F-4D97-AF65-F5344CB8AC3E}">
        <p14:creationId xmlns:p14="http://schemas.microsoft.com/office/powerpoint/2010/main" val="12632013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>
          <a:extLst>
            <a:ext uri="{FF2B5EF4-FFF2-40B4-BE49-F238E27FC236}">
              <a16:creationId xmlns:a16="http://schemas.microsoft.com/office/drawing/2014/main" id="{4C5DD822-FA9C-F7AF-2FE9-3CAD3C620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387444d2df_0_267">
            <a:extLst>
              <a:ext uri="{FF2B5EF4-FFF2-40B4-BE49-F238E27FC236}">
                <a16:creationId xmlns:a16="http://schemas.microsoft.com/office/drawing/2014/main" id="{F3BACE66-CECC-1730-4005-17D482F1C6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 dirty="0"/>
              <a:t>Response to different beams </a:t>
            </a:r>
            <a:r>
              <a:rPr lang="en-US" dirty="0">
                <a:solidFill>
                  <a:srgbClr val="9F5900"/>
                </a:solidFill>
              </a:rPr>
              <a:t>– X-rays, </a:t>
            </a:r>
            <a:r>
              <a:rPr lang="en-US" dirty="0">
                <a:solidFill>
                  <a:srgbClr val="9F5900"/>
                </a:solidFill>
                <a:latin typeface="Symbol" pitchFamily="2" charset="2"/>
              </a:rPr>
              <a:t>g, a</a:t>
            </a:r>
            <a:endParaRPr dirty="0">
              <a:latin typeface="Symbol" pitchFamily="2" charset="2"/>
            </a:endParaRPr>
          </a:p>
        </p:txBody>
      </p:sp>
      <p:sp>
        <p:nvSpPr>
          <p:cNvPr id="209" name="Google Shape;209;g3387444d2df_0_267">
            <a:extLst>
              <a:ext uri="{FF2B5EF4-FFF2-40B4-BE49-F238E27FC236}">
                <a16:creationId xmlns:a16="http://schemas.microsoft.com/office/drawing/2014/main" id="{82B2EC07-85EB-009C-6BF1-E8772D7D03C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pic>
        <p:nvPicPr>
          <p:cNvPr id="5" name="Picture 4" descr="A group of graphs with text&#10;&#10;AI-generated content may be incorrect.">
            <a:extLst>
              <a:ext uri="{FF2B5EF4-FFF2-40B4-BE49-F238E27FC236}">
                <a16:creationId xmlns:a16="http://schemas.microsoft.com/office/drawing/2014/main" id="{46D43B2D-2CFB-3C78-F250-5FE384C22D5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26"/>
          <a:stretch/>
        </p:blipFill>
        <p:spPr>
          <a:xfrm>
            <a:off x="360217" y="1305395"/>
            <a:ext cx="7576077" cy="56683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4750741-1644-CBB9-0F99-88726D4A84CA}"/>
              </a:ext>
            </a:extLst>
          </p:cNvPr>
          <p:cNvSpPr txBox="1"/>
          <p:nvPr/>
        </p:nvSpPr>
        <p:spPr>
          <a:xfrm>
            <a:off x="7774782" y="1331411"/>
            <a:ext cx="479282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Large difference b/w LGADs with beta is due to different gain depths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    </a:t>
            </a:r>
            <a:r>
              <a:rPr lang="en-US" sz="2000" b="1" dirty="0">
                <a:solidFill>
                  <a:schemeClr val="tx1"/>
                </a:solidFill>
                <a:sym typeface="Wingdings" pitchFamily="2" charset="2"/>
              </a:rPr>
              <a:t> HPK has deepest gain layer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6AA59E-0A76-AAD5-6CBD-62F26AB6F2AE}"/>
              </a:ext>
            </a:extLst>
          </p:cNvPr>
          <p:cNvSpPr txBox="1"/>
          <p:nvPr/>
        </p:nvSpPr>
        <p:spPr>
          <a:xfrm>
            <a:off x="7886528" y="3710190"/>
            <a:ext cx="4915072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lvl="1" indent="-285750">
              <a:buFont typeface="Wingdings" pitchFamily="2" charset="2"/>
              <a:buChar char="è"/>
            </a:pPr>
            <a:r>
              <a:rPr lang="en-US" sz="1600" dirty="0"/>
              <a:t>For </a:t>
            </a:r>
            <a:r>
              <a:rPr lang="en-US" sz="1600" b="1" dirty="0"/>
              <a:t>alphas and X- or gamma-rays</a:t>
            </a:r>
            <a:r>
              <a:rPr lang="en-US" sz="1600" dirty="0"/>
              <a:t>, inner carriers in the </a:t>
            </a:r>
            <a:r>
              <a:rPr lang="en-US" sz="1600" u="sng" dirty="0"/>
              <a:t>charge cloud are shielded </a:t>
            </a:r>
            <a:r>
              <a:rPr lang="en-US" sz="1600" dirty="0"/>
              <a:t>from the external electric field by the outermost charges, which furthermore </a:t>
            </a:r>
            <a:r>
              <a:rPr lang="en-US" sz="1600" u="sng" dirty="0"/>
              <a:t>lowers the local magnitude of the electric field </a:t>
            </a:r>
          </a:p>
          <a:p>
            <a:pPr lvl="1"/>
            <a:endParaRPr lang="en-US" u="sng" dirty="0"/>
          </a:p>
          <a:p>
            <a:pPr marL="285750" lvl="1" indent="-285750">
              <a:buFont typeface="Wingdings" pitchFamily="2" charset="2"/>
              <a:buChar char="è"/>
            </a:pPr>
            <a:r>
              <a:rPr lang="en-US" sz="1600" b="1" dirty="0">
                <a:solidFill>
                  <a:srgbClr val="FF0000"/>
                </a:solidFill>
              </a:rPr>
              <a:t>Electrons experience a limited multiplication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0810AC-C78A-5FF0-2DAD-514B7E3EBDC0}"/>
              </a:ext>
            </a:extLst>
          </p:cNvPr>
          <p:cNvSpPr txBox="1"/>
          <p:nvPr/>
        </p:nvSpPr>
        <p:spPr>
          <a:xfrm>
            <a:off x="7830202" y="2533931"/>
            <a:ext cx="47928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Largest gain with betas from </a:t>
            </a:r>
            <a:r>
              <a:rPr lang="en-US" sz="2000" b="1" baseline="30000" dirty="0">
                <a:solidFill>
                  <a:srgbClr val="002060"/>
                </a:solidFill>
              </a:rPr>
              <a:t>90</a:t>
            </a:r>
            <a:r>
              <a:rPr lang="en-US" sz="2000" b="1" dirty="0">
                <a:solidFill>
                  <a:srgbClr val="002060"/>
                </a:solidFill>
              </a:rPr>
              <a:t>Sr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The lowest gain with alphas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17AE49-D1D6-6588-49FB-176E7F26E12E}"/>
              </a:ext>
            </a:extLst>
          </p:cNvPr>
          <p:cNvSpPr txBox="1"/>
          <p:nvPr/>
        </p:nvSpPr>
        <p:spPr>
          <a:xfrm>
            <a:off x="7853164" y="5564487"/>
            <a:ext cx="479282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</a:rPr>
              <a:t>Non-monotonic trend with alpha is due to diffusion at low electric field</a:t>
            </a:r>
          </a:p>
          <a:p>
            <a:r>
              <a:rPr lang="en-US" sz="2000" b="1" dirty="0">
                <a:solidFill>
                  <a:srgbClr val="002060"/>
                </a:solidFill>
              </a:rPr>
              <a:t>    (self-screening effect is mitigated </a:t>
            </a:r>
          </a:p>
          <a:p>
            <a:r>
              <a:rPr lang="en-US" sz="2000" b="1" dirty="0">
                <a:solidFill>
                  <a:srgbClr val="002060"/>
                </a:solidFill>
              </a:rPr>
              <a:t>     by diffusion at low </a:t>
            </a:r>
            <a:r>
              <a:rPr lang="en-US" sz="2000" b="1" dirty="0" err="1">
                <a:solidFill>
                  <a:srgbClr val="002060"/>
                </a:solidFill>
              </a:rPr>
              <a:t>V</a:t>
            </a:r>
            <a:r>
              <a:rPr lang="en-US" sz="2000" b="1" baseline="-25000" dirty="0" err="1">
                <a:solidFill>
                  <a:srgbClr val="002060"/>
                </a:solidFill>
              </a:rPr>
              <a:t>bias</a:t>
            </a:r>
            <a:r>
              <a:rPr lang="en-US" sz="2000" b="1" dirty="0">
                <a:solidFill>
                  <a:srgbClr val="002060"/>
                </a:solidFill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0837756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>
          <a:extLst>
            <a:ext uri="{FF2B5EF4-FFF2-40B4-BE49-F238E27FC236}">
              <a16:creationId xmlns:a16="http://schemas.microsoft.com/office/drawing/2014/main" id="{D3945C53-5390-1373-79B5-B48295404C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387444d2df_0_267">
            <a:extLst>
              <a:ext uri="{FF2B5EF4-FFF2-40B4-BE49-F238E27FC236}">
                <a16:creationId xmlns:a16="http://schemas.microsoft.com/office/drawing/2014/main" id="{F731E45A-05B4-E77A-4AA8-09D1A2D3E7A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 dirty="0"/>
              <a:t>Response to different beams</a:t>
            </a:r>
            <a:endParaRPr dirty="0"/>
          </a:p>
        </p:txBody>
      </p:sp>
      <p:sp>
        <p:nvSpPr>
          <p:cNvPr id="209" name="Google Shape;209;g3387444d2df_0_267">
            <a:extLst>
              <a:ext uri="{FF2B5EF4-FFF2-40B4-BE49-F238E27FC236}">
                <a16:creationId xmlns:a16="http://schemas.microsoft.com/office/drawing/2014/main" id="{F0254C8F-E57D-13C6-1200-A2096E63921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596096-3A67-E926-5E27-61D5554FB949}"/>
              </a:ext>
            </a:extLst>
          </p:cNvPr>
          <p:cNvSpPr txBox="1"/>
          <p:nvPr/>
        </p:nvSpPr>
        <p:spPr>
          <a:xfrm>
            <a:off x="407771" y="1290963"/>
            <a:ext cx="11602997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Gain suppression seen in highly-ionizing particles (28-MeV p) </a:t>
            </a:r>
            <a:r>
              <a:rPr lang="en-US" sz="2000" b="1" dirty="0" err="1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wrt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MIP</a:t>
            </a:r>
          </a:p>
          <a:p>
            <a:endParaRPr lang="en-US" sz="1800" b="1" dirty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IR Laser beam needs attenuation 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(High Threshold and &gt; 0.8 Opacity Filter) to emulate a MIP</a:t>
            </a:r>
          </a:p>
          <a:p>
            <a:endParaRPr lang="en-US" sz="1800" dirty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</a:rPr>
              <a:t>A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mplitudes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</a:rPr>
              <a:t>G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ain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increase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if the 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particle flux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is sufficiently intense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to cause 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overlapping particle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interactions 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in silicon</a:t>
            </a:r>
          </a:p>
          <a:p>
            <a:endParaRPr lang="en-US" sz="18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28 MeV proton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gain and 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90Sr-beta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gain correspond to 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single interaction region</a:t>
            </a:r>
          </a:p>
          <a:p>
            <a:endParaRPr lang="en-US" sz="1800" b="1" dirty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LGAD amplitudes and gain depend on the particle beam and the interacting conditions</a:t>
            </a:r>
          </a:p>
          <a:p>
            <a:endParaRPr lang="en-US" sz="2000" b="1" dirty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</a:rPr>
              <a:t>S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imulation qualitatively agrees</a:t>
            </a:r>
            <a:r>
              <a:rPr lang="en-US" sz="200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 with </a:t>
            </a:r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data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</a:rPr>
              <a:t>X-rays, </a:t>
            </a:r>
            <a:r>
              <a:rPr lang="en-US" sz="2000" b="1" dirty="0">
                <a:solidFill>
                  <a:srgbClr val="002060"/>
                </a:solidFill>
                <a:latin typeface="Symbol" pitchFamily="2" charset="2"/>
              </a:rPr>
              <a:t>g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</a:rPr>
              <a:t>-rays and </a:t>
            </a:r>
            <a:r>
              <a:rPr lang="en-US" sz="2000" b="1" dirty="0">
                <a:solidFill>
                  <a:srgbClr val="002060"/>
                </a:solidFill>
                <a:latin typeface="Symbol" pitchFamily="2" charset="2"/>
              </a:rPr>
              <a:t>a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</a:rPr>
              <a:t> show gain suppression </a:t>
            </a:r>
            <a:r>
              <a:rPr lang="en-US" sz="2000" b="1" dirty="0" err="1">
                <a:solidFill>
                  <a:srgbClr val="002060"/>
                </a:solidFill>
                <a:latin typeface="Arial" panose="020B0604020202020204" pitchFamily="34" charset="0"/>
              </a:rPr>
              <a:t>wrt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</a:rPr>
              <a:t> MIPs 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(i.e. beta from 90Sr):</a:t>
            </a:r>
          </a:p>
          <a:p>
            <a:pPr lvl="1"/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    - Lowest gain </a:t>
            </a:r>
            <a:r>
              <a:rPr lang="en-US" sz="2000">
                <a:solidFill>
                  <a:srgbClr val="002060"/>
                </a:solidFill>
                <a:latin typeface="Arial" panose="020B0604020202020204" pitchFamily="34" charset="0"/>
              </a:rPr>
              <a:t>for alpha</a:t>
            </a:r>
            <a:endParaRPr lang="en-US" sz="20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lvl="1"/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    - Diffusion of charge carriers plays a role at low electric fields</a:t>
            </a:r>
          </a:p>
          <a:p>
            <a:pPr lvl="1"/>
            <a:endParaRPr lang="en-US" sz="20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</a:rPr>
              <a:t>Depth of gain layer is important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: the deeper, the higher the gain </a:t>
            </a:r>
          </a:p>
        </p:txBody>
      </p:sp>
    </p:spTree>
    <p:extLst>
      <p:ext uri="{BB962C8B-B14F-4D97-AF65-F5344CB8AC3E}">
        <p14:creationId xmlns:p14="http://schemas.microsoft.com/office/powerpoint/2010/main" val="12378307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"/>
          <p:cNvSpPr txBox="1">
            <a:spLocks noGrp="1"/>
          </p:cNvSpPr>
          <p:nvPr>
            <p:ph type="title"/>
          </p:nvPr>
        </p:nvSpPr>
        <p:spPr>
          <a:xfrm>
            <a:off x="1087275" y="3250175"/>
            <a:ext cx="11277900" cy="12720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131450" tIns="131450" rIns="131450" bIns="13145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US"/>
              <a:t>Backup Slides</a:t>
            </a:r>
            <a:endParaRPr/>
          </a:p>
        </p:txBody>
      </p:sp>
      <p:sp>
        <p:nvSpPr>
          <p:cNvPr id="216" name="Google Shape;216;p7"/>
          <p:cNvSpPr txBox="1">
            <a:spLocks noGrp="1"/>
          </p:cNvSpPr>
          <p:nvPr>
            <p:ph type="sldNum" idx="12"/>
          </p:nvPr>
        </p:nvSpPr>
        <p:spPr>
          <a:xfrm>
            <a:off x="11515825" y="7015100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387444d2df_0_209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Response to different beams </a:t>
            </a:r>
            <a:r>
              <a:rPr lang="en-US">
                <a:solidFill>
                  <a:srgbClr val="9F5900"/>
                </a:solidFill>
              </a:rPr>
              <a:t>– MIPs / non-MIPS</a:t>
            </a:r>
            <a:endParaRPr/>
          </a:p>
        </p:txBody>
      </p:sp>
      <p:sp>
        <p:nvSpPr>
          <p:cNvPr id="222" name="Google Shape;222;g3387444d2df_0_209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  <p:pic>
        <p:nvPicPr>
          <p:cNvPr id="223" name="Google Shape;223;g3387444d2df_0_2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450" y="1759800"/>
            <a:ext cx="12468951" cy="5955375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g3387444d2df_0_209"/>
          <p:cNvSpPr txBox="1"/>
          <p:nvPr/>
        </p:nvSpPr>
        <p:spPr>
          <a:xfrm>
            <a:off x="2694425" y="1043250"/>
            <a:ext cx="73575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Signal Properties in Diodes with 28-MeV protons</a:t>
            </a:r>
            <a:endParaRPr sz="2400" b="1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d96882b925_0_111"/>
          <p:cNvSpPr/>
          <p:nvPr/>
        </p:nvSpPr>
        <p:spPr>
          <a:xfrm>
            <a:off x="529050" y="5721100"/>
            <a:ext cx="8840100" cy="2063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g2d96882b925_0_111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Tests in Varying Conditions </a:t>
            </a:r>
            <a:r>
              <a:rPr lang="en-US">
                <a:solidFill>
                  <a:srgbClr val="9F5900"/>
                </a:solidFill>
              </a:rPr>
              <a:t>– Temp. &amp; Humidity</a:t>
            </a:r>
            <a:endParaRPr/>
          </a:p>
        </p:txBody>
      </p:sp>
      <p:sp>
        <p:nvSpPr>
          <p:cNvPr id="59" name="Google Shape;59;g2d96882b925_0_111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60" name="Google Shape;60;g2d96882b925_0_111"/>
          <p:cNvSpPr txBox="1"/>
          <p:nvPr/>
        </p:nvSpPr>
        <p:spPr>
          <a:xfrm>
            <a:off x="610150" y="1139325"/>
            <a:ext cx="12068400" cy="2262127"/>
          </a:xfrm>
          <a:prstGeom prst="rect">
            <a:avLst/>
          </a:prstGeom>
          <a:solidFill>
            <a:srgbClr val="FDA739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1800" dirty="0">
                <a:solidFill>
                  <a:srgbClr val="0E101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LGADs are considered for applications in </a:t>
            </a:r>
            <a:r>
              <a:rPr lang="en-US" sz="1800" b="1" dirty="0">
                <a:solidFill>
                  <a:srgbClr val="0E101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environmental conditions are not guaranteed to be stable</a:t>
            </a:r>
            <a:r>
              <a:rPr lang="en-US" sz="1800" dirty="0">
                <a:solidFill>
                  <a:srgbClr val="0E101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sz="1800" dirty="0">
              <a:solidFill>
                <a:srgbClr val="0E101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Helvetica Neue"/>
              <a:buChar char="●"/>
            </a:pP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1800" b="1" dirty="0">
                <a:solidFill>
                  <a:srgbClr val="0E101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Space experiment </a:t>
            </a:r>
            <a:r>
              <a:rPr lang="en-US" sz="1800" dirty="0">
                <a:solidFill>
                  <a:srgbClr val="0E101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one such example where LGAD will be subjected to extreme conditions, which requires </a:t>
            </a: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study of LGAD behavior in a wide range of extreme environmental conditions mimic the conditions in space</a:t>
            </a:r>
            <a:endParaRPr sz="18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This study aims to test LGAD with </a:t>
            </a:r>
            <a:r>
              <a:rPr lang="en-US" sz="1800" b="1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extreme temperature and different humidity levels </a:t>
            </a:r>
            <a:r>
              <a:rPr lang="en-US" sz="1800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assess their operational conditions for such applications</a:t>
            </a:r>
            <a:endParaRPr sz="18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1" name="Google Shape;61;g2d96882b925_0_111"/>
          <p:cNvSpPr txBox="1"/>
          <p:nvPr/>
        </p:nvSpPr>
        <p:spPr>
          <a:xfrm>
            <a:off x="7865500" y="3610213"/>
            <a:ext cx="4897500" cy="1652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 b="1" dirty="0">
                <a:solidFill>
                  <a:schemeClr val="dk1"/>
                </a:solidFill>
              </a:rPr>
              <a:t>BNL’s LGAD, 50 </a:t>
            </a:r>
            <a:r>
              <a:rPr lang="en-US" sz="1800" b="1" dirty="0" err="1">
                <a:solidFill>
                  <a:schemeClr val="dk1"/>
                </a:solidFill>
              </a:rPr>
              <a:t>μm</a:t>
            </a:r>
            <a:r>
              <a:rPr lang="en-US" sz="1800" b="1" dirty="0">
                <a:solidFill>
                  <a:schemeClr val="dk1"/>
                </a:solidFill>
              </a:rPr>
              <a:t> thickness</a:t>
            </a:r>
            <a:endParaRPr sz="1800" b="1" dirty="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 dirty="0">
                <a:solidFill>
                  <a:schemeClr val="dk1"/>
                </a:solidFill>
              </a:rPr>
              <a:t>Biased with high voltage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 dirty="0">
                <a:solidFill>
                  <a:schemeClr val="dk1"/>
                </a:solidFill>
              </a:rPr>
              <a:t>Leakage currents from Pad and GR are measured</a:t>
            </a:r>
            <a:endParaRPr sz="1800" dirty="0">
              <a:solidFill>
                <a:schemeClr val="dk1"/>
              </a:solidFill>
            </a:endParaRPr>
          </a:p>
        </p:txBody>
      </p:sp>
      <p:pic>
        <p:nvPicPr>
          <p:cNvPr id="62" name="Google Shape;62;g2d96882b925_0_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1599" y="3502675"/>
            <a:ext cx="5863900" cy="1929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g2d96882b925_0_1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1100" y="5511724"/>
            <a:ext cx="7272300" cy="21341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g2d96882b925_0_111"/>
          <p:cNvSpPr/>
          <p:nvPr/>
        </p:nvSpPr>
        <p:spPr>
          <a:xfrm rot="-5400000" flipH="1">
            <a:off x="956800" y="4437250"/>
            <a:ext cx="1059900" cy="9525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5" name="Google Shape;65;g2d96882b925_0_111"/>
          <p:cNvSpPr txBox="1"/>
          <p:nvPr/>
        </p:nvSpPr>
        <p:spPr>
          <a:xfrm>
            <a:off x="7628650" y="5689575"/>
            <a:ext cx="50499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 dirty="0">
                <a:solidFill>
                  <a:schemeClr val="dk1"/>
                </a:solidFill>
              </a:rPr>
              <a:t>Sensor is enclosed in a mesh cover to allow air circulation and prevent electrical noise </a:t>
            </a:r>
            <a:endParaRPr sz="2000" dirty="0">
              <a:solidFill>
                <a:schemeClr val="dk1"/>
              </a:solidFill>
            </a:endParaRPr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-US" sz="2000" dirty="0">
                <a:solidFill>
                  <a:schemeClr val="dk1"/>
                </a:solidFill>
              </a:rPr>
              <a:t>Ambient chamber supplied by N</a:t>
            </a:r>
            <a:r>
              <a:rPr lang="en-US" sz="2000" baseline="-25000" dirty="0">
                <a:solidFill>
                  <a:schemeClr val="dk1"/>
                </a:solidFill>
              </a:rPr>
              <a:t>2</a:t>
            </a:r>
            <a:endParaRPr sz="2000" baseline="-250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387444d2df_0_14"/>
          <p:cNvSpPr/>
          <p:nvPr/>
        </p:nvSpPr>
        <p:spPr>
          <a:xfrm>
            <a:off x="529050" y="5721100"/>
            <a:ext cx="8840100" cy="2063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1" name="Google Shape;71;g3387444d2df_0_14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Tests in Varying Conditions </a:t>
            </a:r>
            <a:r>
              <a:rPr lang="en-US">
                <a:solidFill>
                  <a:srgbClr val="9F5900"/>
                </a:solidFill>
              </a:rPr>
              <a:t>– Temperature</a:t>
            </a:r>
            <a:endParaRPr/>
          </a:p>
        </p:txBody>
      </p:sp>
      <p:sp>
        <p:nvSpPr>
          <p:cNvPr id="72" name="Google Shape;72;g3387444d2df_0_14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73" name="Google Shape;73;g3387444d2df_0_14"/>
          <p:cNvSpPr txBox="1"/>
          <p:nvPr/>
        </p:nvSpPr>
        <p:spPr>
          <a:xfrm>
            <a:off x="6697362" y="1141252"/>
            <a:ext cx="5653738" cy="1954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-US" sz="2000" b="1" dirty="0">
                <a:solidFill>
                  <a:schemeClr val="dk1"/>
                </a:solidFill>
              </a:rPr>
              <a:t>Temperature </a:t>
            </a:r>
            <a:r>
              <a:rPr lang="en-US" sz="2000" dirty="0">
                <a:solidFill>
                  <a:schemeClr val="dk1"/>
                </a:solidFill>
              </a:rPr>
              <a:t>is cycled at an average rate of 1.81℃/minute</a:t>
            </a:r>
            <a:endParaRPr sz="2000" dirty="0">
              <a:solidFill>
                <a:schemeClr val="dk1"/>
              </a:solidFill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lang="en-US" sz="2000" b="1" dirty="0">
                <a:solidFill>
                  <a:schemeClr val="dk1"/>
                </a:solidFill>
              </a:rPr>
              <a:t>Humidity </a:t>
            </a:r>
            <a:r>
              <a:rPr lang="en-US" sz="2000" dirty="0">
                <a:solidFill>
                  <a:schemeClr val="dk1"/>
                </a:solidFill>
              </a:rPr>
              <a:t>is maintained in such manner that dew point is always 10℃ less than the operating temperature</a:t>
            </a:r>
            <a:endParaRPr sz="2000" dirty="0">
              <a:solidFill>
                <a:schemeClr val="dk1"/>
              </a:solidFill>
            </a:endParaRPr>
          </a:p>
        </p:txBody>
      </p:sp>
      <p:pic>
        <p:nvPicPr>
          <p:cNvPr id="74" name="Google Shape;74;g3387444d2df_0_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3200" y="1167375"/>
            <a:ext cx="5954564" cy="208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g3387444d2df_0_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4766" y="3404875"/>
            <a:ext cx="4828872" cy="4052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g3387444d2df_0_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93015" y="4101749"/>
            <a:ext cx="3025877" cy="26684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g3387444d2df_0_14"/>
          <p:cNvCxnSpPr/>
          <p:nvPr/>
        </p:nvCxnSpPr>
        <p:spPr>
          <a:xfrm rot="10800000" flipH="1">
            <a:off x="1451861" y="4027423"/>
            <a:ext cx="13200" cy="2769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8" name="Google Shape;78;g3387444d2df_0_14"/>
          <p:cNvSpPr txBox="1"/>
          <p:nvPr/>
        </p:nvSpPr>
        <p:spPr>
          <a:xfrm>
            <a:off x="311450" y="7142099"/>
            <a:ext cx="13659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latin typeface="Helvetica Neue"/>
                <a:ea typeface="Helvetica Neue"/>
                <a:cs typeface="Helvetica Neue"/>
                <a:sym typeface="Helvetica Neue"/>
              </a:rPr>
              <a:t>Depletion Voltage</a:t>
            </a:r>
            <a:endParaRPr sz="17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79" name="Google Shape;79;g3387444d2df_0_14"/>
          <p:cNvCxnSpPr>
            <a:stCxn id="78" idx="0"/>
          </p:cNvCxnSpPr>
          <p:nvPr/>
        </p:nvCxnSpPr>
        <p:spPr>
          <a:xfrm rot="10800000" flipH="1">
            <a:off x="994400" y="6684299"/>
            <a:ext cx="445200" cy="457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0" name="Google Shape;80;g3387444d2df_0_14"/>
          <p:cNvCxnSpPr/>
          <p:nvPr/>
        </p:nvCxnSpPr>
        <p:spPr>
          <a:xfrm rot="10800000" flipH="1">
            <a:off x="1952382" y="4027423"/>
            <a:ext cx="13200" cy="2769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81" name="Google Shape;81;g3387444d2df_0_14"/>
          <p:cNvSpPr txBox="1"/>
          <p:nvPr/>
        </p:nvSpPr>
        <p:spPr>
          <a:xfrm>
            <a:off x="1670006" y="7142099"/>
            <a:ext cx="13659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latin typeface="Helvetica Neue"/>
                <a:ea typeface="Helvetica Neue"/>
                <a:cs typeface="Helvetica Neue"/>
                <a:sym typeface="Helvetica Neue"/>
              </a:rPr>
              <a:t>Breakdown Voltage</a:t>
            </a:r>
            <a:endParaRPr sz="17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82" name="Google Shape;82;g3387444d2df_0_14"/>
          <p:cNvCxnSpPr>
            <a:stCxn id="81" idx="0"/>
          </p:cNvCxnSpPr>
          <p:nvPr/>
        </p:nvCxnSpPr>
        <p:spPr>
          <a:xfrm rot="10800000">
            <a:off x="1986056" y="6656099"/>
            <a:ext cx="366900" cy="486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83" name="Google Shape;83;g3387444d2df_0_14"/>
          <p:cNvPicPr preferRelativeResize="0"/>
          <p:nvPr/>
        </p:nvPicPr>
        <p:blipFill rotWithShape="1">
          <a:blip r:embed="rId6">
            <a:alphaModFix/>
          </a:blip>
          <a:srcRect t="5606"/>
          <a:stretch/>
        </p:blipFill>
        <p:spPr>
          <a:xfrm>
            <a:off x="8526546" y="3756454"/>
            <a:ext cx="4275056" cy="2981421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g3387444d2df_0_14"/>
          <p:cNvSpPr txBox="1"/>
          <p:nvPr/>
        </p:nvSpPr>
        <p:spPr>
          <a:xfrm>
            <a:off x="9874184" y="3312133"/>
            <a:ext cx="1841516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AC-LGAD</a:t>
            </a:r>
            <a:endParaRPr sz="2000" b="1" dirty="0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5" name="Google Shape;85;g3387444d2df_0_14"/>
          <p:cNvSpPr txBox="1"/>
          <p:nvPr/>
        </p:nvSpPr>
        <p:spPr>
          <a:xfrm>
            <a:off x="8714106" y="6668250"/>
            <a:ext cx="38547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Font typeface="Helvetica Neue"/>
              <a:buChar char="❖"/>
            </a:pPr>
            <a:r>
              <a:rPr lang="en-US" sz="1800" b="1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Similar results for AC-LGADs</a:t>
            </a:r>
            <a:endParaRPr sz="1800" b="1" dirty="0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6" name="Google Shape;86;g3387444d2df_0_14"/>
          <p:cNvSpPr txBox="1"/>
          <p:nvPr/>
        </p:nvSpPr>
        <p:spPr>
          <a:xfrm>
            <a:off x="2598925" y="3609150"/>
            <a:ext cx="17220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LGAD</a:t>
            </a:r>
            <a:endParaRPr sz="20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387444d2df_0_41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Tests in Varying Conditions </a:t>
            </a:r>
            <a:r>
              <a:rPr lang="en-US">
                <a:solidFill>
                  <a:srgbClr val="9F5900"/>
                </a:solidFill>
              </a:rPr>
              <a:t>– Temperature</a:t>
            </a:r>
            <a:endParaRPr/>
          </a:p>
        </p:txBody>
      </p:sp>
      <p:sp>
        <p:nvSpPr>
          <p:cNvPr id="92" name="Google Shape;92;g3387444d2df_0_41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pic>
        <p:nvPicPr>
          <p:cNvPr id="93" name="Google Shape;93;g3387444d2df_0_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3431" y="957901"/>
            <a:ext cx="4111215" cy="3062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g3387444d2df_0_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3336" y="1194266"/>
            <a:ext cx="4879249" cy="229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g3387444d2df_0_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43793" y="3995499"/>
            <a:ext cx="4111215" cy="301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g3387444d2df_0_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86624" y="4433762"/>
            <a:ext cx="4237850" cy="2577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387444d2df_0_61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Tests in Varying Conditions </a:t>
            </a:r>
            <a:r>
              <a:rPr lang="en-US">
                <a:solidFill>
                  <a:srgbClr val="9F5900"/>
                </a:solidFill>
              </a:rPr>
              <a:t>– Humidity</a:t>
            </a:r>
            <a:endParaRPr/>
          </a:p>
        </p:txBody>
      </p:sp>
      <p:sp>
        <p:nvSpPr>
          <p:cNvPr id="102" name="Google Shape;102;g3387444d2df_0_61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pic>
        <p:nvPicPr>
          <p:cNvPr id="103" name="Google Shape;103;g3387444d2df_0_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050" y="1106824"/>
            <a:ext cx="4186025" cy="3139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g3387444d2df_0_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30129" y="1213041"/>
            <a:ext cx="4298476" cy="2703706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g3387444d2df_0_61"/>
          <p:cNvSpPr txBox="1"/>
          <p:nvPr/>
        </p:nvSpPr>
        <p:spPr>
          <a:xfrm>
            <a:off x="4707775" y="1334225"/>
            <a:ext cx="29112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</a:rPr>
              <a:t>Temperature constant at 20℃ and vary humidity </a:t>
            </a:r>
            <a:endParaRPr sz="2000"/>
          </a:p>
        </p:txBody>
      </p:sp>
      <p:cxnSp>
        <p:nvCxnSpPr>
          <p:cNvPr id="106" name="Google Shape;106;g3387444d2df_0_61"/>
          <p:cNvCxnSpPr/>
          <p:nvPr/>
        </p:nvCxnSpPr>
        <p:spPr>
          <a:xfrm rot="10800000" flipH="1">
            <a:off x="1540350" y="1360525"/>
            <a:ext cx="600" cy="2398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7" name="Google Shape;107;g3387444d2df_0_61"/>
          <p:cNvSpPr txBox="1"/>
          <p:nvPr/>
        </p:nvSpPr>
        <p:spPr>
          <a:xfrm>
            <a:off x="235250" y="3865500"/>
            <a:ext cx="14556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latin typeface="Helvetica Neue"/>
                <a:ea typeface="Helvetica Neue"/>
                <a:cs typeface="Helvetica Neue"/>
                <a:sym typeface="Helvetica Neue"/>
              </a:rPr>
              <a:t>Depletion Voltage</a:t>
            </a:r>
            <a:endParaRPr sz="17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08" name="Google Shape;108;g3387444d2df_0_61"/>
          <p:cNvCxnSpPr>
            <a:stCxn id="107" idx="0"/>
          </p:cNvCxnSpPr>
          <p:nvPr/>
        </p:nvCxnSpPr>
        <p:spPr>
          <a:xfrm rot="10800000" flipH="1">
            <a:off x="963050" y="3518700"/>
            <a:ext cx="506700" cy="346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9" name="Google Shape;109;g3387444d2df_0_61"/>
          <p:cNvCxnSpPr/>
          <p:nvPr/>
        </p:nvCxnSpPr>
        <p:spPr>
          <a:xfrm rot="10800000">
            <a:off x="4090588" y="1360275"/>
            <a:ext cx="17100" cy="2427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0" name="Google Shape;110;g3387444d2df_0_61"/>
          <p:cNvSpPr txBox="1"/>
          <p:nvPr/>
        </p:nvSpPr>
        <p:spPr>
          <a:xfrm>
            <a:off x="4945200" y="3315275"/>
            <a:ext cx="14556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latin typeface="Helvetica Neue"/>
                <a:ea typeface="Helvetica Neue"/>
                <a:cs typeface="Helvetica Neue"/>
                <a:sym typeface="Helvetica Neue"/>
              </a:rPr>
              <a:t>Breakdown Voltage</a:t>
            </a:r>
            <a:endParaRPr sz="17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11" name="Google Shape;111;g3387444d2df_0_61"/>
          <p:cNvCxnSpPr/>
          <p:nvPr/>
        </p:nvCxnSpPr>
        <p:spPr>
          <a:xfrm rot="10800000">
            <a:off x="4189444" y="2872741"/>
            <a:ext cx="804600" cy="73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12" name="Google Shape;112;g3387444d2df_0_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4150" y="4573500"/>
            <a:ext cx="4069926" cy="3052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g3387444d2df_0_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45300" y="4498112"/>
            <a:ext cx="4298478" cy="3203201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g3387444d2df_0_61"/>
          <p:cNvSpPr txBox="1"/>
          <p:nvPr/>
        </p:nvSpPr>
        <p:spPr>
          <a:xfrm>
            <a:off x="8912662" y="4571442"/>
            <a:ext cx="3546000" cy="8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dk1"/>
                </a:solidFill>
              </a:rPr>
              <a:t>We repeated measurements at different temperatures</a:t>
            </a:r>
            <a:endParaRPr sz="2000" dirty="0">
              <a:solidFill>
                <a:schemeClr val="dk1"/>
              </a:solidFill>
            </a:endParaRPr>
          </a:p>
        </p:txBody>
      </p:sp>
      <p:sp>
        <p:nvSpPr>
          <p:cNvPr id="115" name="Google Shape;115;g3387444d2df_0_61"/>
          <p:cNvSpPr txBox="1"/>
          <p:nvPr/>
        </p:nvSpPr>
        <p:spPr>
          <a:xfrm>
            <a:off x="8489688" y="5648700"/>
            <a:ext cx="4388100" cy="1352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Char char="❖"/>
            </a:pPr>
            <a:r>
              <a:rPr lang="en-US" sz="2200" b="1" dirty="0">
                <a:solidFill>
                  <a:srgbClr val="002060"/>
                </a:solidFill>
              </a:rPr>
              <a:t>When Dew-point 10℃ closer to Temp., leakage current increases rapidly</a:t>
            </a:r>
            <a:endParaRPr sz="2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387444d2df_0_94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Tests in Varying Conditions </a:t>
            </a:r>
            <a:r>
              <a:rPr lang="en-US">
                <a:solidFill>
                  <a:srgbClr val="9F5900"/>
                </a:solidFill>
              </a:rPr>
              <a:t>– Temp &amp; Humidity</a:t>
            </a:r>
            <a:endParaRPr/>
          </a:p>
        </p:txBody>
      </p:sp>
      <p:sp>
        <p:nvSpPr>
          <p:cNvPr id="121" name="Google Shape;121;g3387444d2df_0_94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122" name="Google Shape;122;g3387444d2df_0_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0975" y="1771025"/>
            <a:ext cx="9373426" cy="179745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g3387444d2df_0_94"/>
          <p:cNvSpPr txBox="1"/>
          <p:nvPr/>
        </p:nvSpPr>
        <p:spPr>
          <a:xfrm>
            <a:off x="612400" y="4137150"/>
            <a:ext cx="11859900" cy="20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Two different BNL-made LGAD sensors have been </a:t>
            </a:r>
            <a:r>
              <a:rPr lang="en-US" sz="2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tested for weeks at extreme and rapidly changing temperature and humidity conditions</a:t>
            </a: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results from the two sensors show </a:t>
            </a:r>
            <a:r>
              <a:rPr lang="en-US" sz="2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consistent response of leakage current, and depletion, breakdown and operating voltages as functions of temperature and humidity</a:t>
            </a: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 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deterioration of performance is seen in LGADs after weeks of thermal-cycling</a:t>
            </a:r>
            <a:r>
              <a:rPr lang="en-US" sz="1100" b="1">
                <a:solidFill>
                  <a:schemeClr val="dk1"/>
                </a:solidFill>
              </a:rPr>
              <a:t> </a:t>
            </a:r>
            <a:endParaRPr sz="2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387444d2df_0_135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Response to different beams </a:t>
            </a:r>
            <a:r>
              <a:rPr lang="en-US">
                <a:solidFill>
                  <a:srgbClr val="9F5900"/>
                </a:solidFill>
              </a:rPr>
              <a:t>– MIPs / non-MIPS</a:t>
            </a:r>
            <a:endParaRPr/>
          </a:p>
        </p:txBody>
      </p:sp>
      <p:sp>
        <p:nvSpPr>
          <p:cNvPr id="129" name="Google Shape;129;g3387444d2df_0_135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30" name="Google Shape;130;g3387444d2df_0_135"/>
          <p:cNvSpPr txBox="1"/>
          <p:nvPr/>
        </p:nvSpPr>
        <p:spPr>
          <a:xfrm>
            <a:off x="598750" y="1010975"/>
            <a:ext cx="11887200" cy="22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92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900"/>
              <a:buChar char="●"/>
            </a:pPr>
            <a:r>
              <a:rPr lang="en-US" sz="1900" b="1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LGAD performance has up till now focused primarily on the interaction of MIPs</a:t>
            </a:r>
            <a:endParaRPr sz="1900" b="1" dirty="0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492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900"/>
              <a:buChar char="●"/>
            </a:pPr>
            <a:r>
              <a:rPr lang="en-US" sz="1900" b="1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work expands the study to highly-ionizing particles (non-MIPs), which are relevant for several future scientific applications.</a:t>
            </a:r>
            <a:endParaRPr sz="1900" b="1" dirty="0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492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900"/>
              <a:buChar char="●"/>
            </a:pPr>
            <a:r>
              <a:rPr lang="en-US" sz="1900" b="1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PIONEER experiment, Micro-Dosimetry for radiation therapy and high repetition rate experiments are examples of applications of LGADs in the non-MIP regime</a:t>
            </a:r>
            <a:endParaRPr sz="1900" b="1" dirty="0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31" name="Google Shape;131;g3387444d2df_0_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0050" y="3870325"/>
            <a:ext cx="4395350" cy="293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g3387444d2df_0_1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56922" y="3359250"/>
            <a:ext cx="4776627" cy="293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g3387444d2df_0_135"/>
          <p:cNvSpPr txBox="1"/>
          <p:nvPr/>
        </p:nvSpPr>
        <p:spPr>
          <a:xfrm>
            <a:off x="6185000" y="5335925"/>
            <a:ext cx="6690600" cy="1883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US" sz="1600" b="1" dirty="0">
                <a:solidFill>
                  <a:schemeClr val="dk1"/>
                </a:solidFill>
              </a:rPr>
              <a:t>Radiation Therapy:</a:t>
            </a:r>
            <a:endParaRPr sz="1600" b="1" dirty="0">
              <a:solidFill>
                <a:schemeClr val="dk1"/>
              </a:solidFill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-US" sz="1600" dirty="0">
                <a:solidFill>
                  <a:schemeClr val="dk1"/>
                </a:solidFill>
              </a:rPr>
              <a:t>Several ion species and different </a:t>
            </a:r>
            <a:endParaRPr sz="1600" dirty="0"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</a:rPr>
              <a:t>energy ranges used, </a:t>
            </a:r>
            <a:endParaRPr sz="1600" dirty="0"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</a:rPr>
              <a:t>e.g. protons (0-200 MeV), </a:t>
            </a:r>
            <a:r>
              <a:rPr lang="en-US" sz="1600" baseline="30000" dirty="0">
                <a:solidFill>
                  <a:schemeClr val="dk1"/>
                </a:solidFill>
              </a:rPr>
              <a:t>12</a:t>
            </a:r>
            <a:r>
              <a:rPr lang="en-US" sz="1600" dirty="0">
                <a:solidFill>
                  <a:schemeClr val="dk1"/>
                </a:solidFill>
              </a:rPr>
              <a:t>C, </a:t>
            </a:r>
            <a:r>
              <a:rPr lang="en-US" sz="1600" baseline="30000" dirty="0">
                <a:solidFill>
                  <a:schemeClr val="dk1"/>
                </a:solidFill>
              </a:rPr>
              <a:t>4</a:t>
            </a:r>
            <a:r>
              <a:rPr lang="en-US" sz="1600" dirty="0">
                <a:solidFill>
                  <a:schemeClr val="dk1"/>
                </a:solidFill>
              </a:rPr>
              <a:t>He etc.</a:t>
            </a:r>
            <a:endParaRPr sz="1600" dirty="0">
              <a:solidFill>
                <a:schemeClr val="dk1"/>
              </a:solidFill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-US" sz="1600" dirty="0">
                <a:solidFill>
                  <a:schemeClr val="dk1"/>
                </a:solidFill>
              </a:rPr>
              <a:t>Micro-dosimetry is important to study damage to healthy cells</a:t>
            </a:r>
            <a:endParaRPr sz="1600" dirty="0">
              <a:solidFill>
                <a:schemeClr val="dk1"/>
              </a:solidFill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-US" sz="1600" dirty="0">
                <a:solidFill>
                  <a:schemeClr val="dk1"/>
                </a:solidFill>
              </a:rPr>
              <a:t>LGADs are considered to be used for micro-dosimeters</a:t>
            </a:r>
            <a:endParaRPr sz="1600" dirty="0">
              <a:solidFill>
                <a:schemeClr val="dk1"/>
              </a:solidFill>
            </a:endParaRPr>
          </a:p>
        </p:txBody>
      </p:sp>
      <p:sp>
        <p:nvSpPr>
          <p:cNvPr id="134" name="Google Shape;134;g3387444d2df_0_135"/>
          <p:cNvSpPr txBox="1"/>
          <p:nvPr/>
        </p:nvSpPr>
        <p:spPr>
          <a:xfrm>
            <a:off x="1399025" y="3745675"/>
            <a:ext cx="19644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>
                <a:solidFill>
                  <a:srgbClr val="0070C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PIONEER</a:t>
            </a:r>
            <a:endParaRPr sz="2300" b="1">
              <a:solidFill>
                <a:srgbClr val="0070C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387444d2df_0_151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41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Response to different beams </a:t>
            </a:r>
            <a:r>
              <a:rPr lang="en-US">
                <a:solidFill>
                  <a:srgbClr val="9F5900"/>
                </a:solidFill>
              </a:rPr>
              <a:t>– MIPs / non-MIPS</a:t>
            </a:r>
            <a:endParaRPr/>
          </a:p>
        </p:txBody>
      </p:sp>
      <p:sp>
        <p:nvSpPr>
          <p:cNvPr id="140" name="Google Shape;140;g3387444d2df_0_151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41" name="Google Shape;141;g3387444d2df_0_151"/>
          <p:cNvSpPr txBox="1"/>
          <p:nvPr/>
        </p:nvSpPr>
        <p:spPr>
          <a:xfrm>
            <a:off x="980075" y="1934375"/>
            <a:ext cx="9694200" cy="11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Font typeface="Helvetica Neue"/>
              <a:buChar char="●"/>
            </a:pPr>
            <a:r>
              <a:rPr lang="en-US" sz="2100" b="1">
                <a:latin typeface="Helvetica Neue"/>
                <a:ea typeface="Helvetica Neue"/>
                <a:cs typeface="Helvetica Neue"/>
                <a:sym typeface="Helvetica Neue"/>
              </a:rPr>
              <a:t>Sensors: 35 μm thick LGAD and Diodes by HPK were tested.</a:t>
            </a:r>
            <a:endParaRPr sz="2100"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Font typeface="Helvetica Neue"/>
              <a:buChar char="●"/>
            </a:pPr>
            <a:r>
              <a:rPr lang="en-US" sz="2100" b="1">
                <a:latin typeface="Helvetica Neue"/>
                <a:ea typeface="Helvetica Neue"/>
                <a:cs typeface="Helvetica Neue"/>
                <a:sym typeface="Helvetica Neue"/>
              </a:rPr>
              <a:t>FNAL Readout board + Waverunner 9404M-MS 4 GHz Oscilloscope.</a:t>
            </a:r>
            <a:endParaRPr sz="2100"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Font typeface="Helvetica Neue"/>
              <a:buChar char="●"/>
            </a:pPr>
            <a:r>
              <a:rPr lang="en-US" sz="2100" b="1">
                <a:latin typeface="Helvetica Neue"/>
                <a:ea typeface="Helvetica Neue"/>
                <a:cs typeface="Helvetica Neue"/>
                <a:sym typeface="Helvetica Neue"/>
              </a:rPr>
              <a:t>All tests were done at room temperature</a:t>
            </a:r>
            <a:endParaRPr sz="2100"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42" name="Google Shape;142;g3387444d2df_0_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28050" y="1000650"/>
            <a:ext cx="1867050" cy="2247175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g3387444d2df_0_151"/>
          <p:cNvSpPr txBox="1"/>
          <p:nvPr/>
        </p:nvSpPr>
        <p:spPr>
          <a:xfrm>
            <a:off x="3634862" y="3414502"/>
            <a:ext cx="4518454" cy="10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Font typeface="Helvetica Neue Light"/>
              <a:buChar char="●"/>
            </a:pPr>
            <a:r>
              <a:rPr lang="en-US" sz="1900" b="1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non-MIP: </a:t>
            </a:r>
            <a:r>
              <a:rPr lang="en-US" sz="1900" dirty="0">
                <a:latin typeface="Helvetica Neue Light"/>
                <a:ea typeface="Helvetica Neue Light"/>
                <a:cs typeface="Helvetica Neue Light"/>
                <a:sym typeface="Helvetica Neue Light"/>
              </a:rPr>
              <a:t>28 MeV protons from Tandem Van der Graaff</a:t>
            </a:r>
            <a:endParaRPr sz="1900" dirty="0"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44" name="Google Shape;144;g3387444d2df_0_151"/>
          <p:cNvSpPr txBox="1"/>
          <p:nvPr/>
        </p:nvSpPr>
        <p:spPr>
          <a:xfrm>
            <a:off x="522875" y="1010975"/>
            <a:ext cx="94683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Helvetica Neue"/>
              <a:buChar char="❖"/>
            </a:pPr>
            <a:r>
              <a:rPr lang="en-US" sz="2400" b="1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Characterize LGAD Response and Gain vs bias voltage and injected charge</a:t>
            </a:r>
            <a:endParaRPr sz="2400" b="1" dirty="0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45" name="Google Shape;145;g3387444d2df_0_1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97462" y="3400225"/>
            <a:ext cx="3257812" cy="224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g3387444d2df_0_1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90937" y="4508000"/>
            <a:ext cx="2643925" cy="240832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3387444d2df_0_151"/>
          <p:cNvSpPr txBox="1"/>
          <p:nvPr/>
        </p:nvSpPr>
        <p:spPr>
          <a:xfrm>
            <a:off x="3782838" y="6294450"/>
            <a:ext cx="7161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Font typeface="Helvetica Neue Light"/>
              <a:buChar char="●"/>
            </a:pPr>
            <a:r>
              <a:rPr lang="en-US" sz="1900" b="1" dirty="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MIP:</a:t>
            </a:r>
            <a:r>
              <a:rPr lang="en-US" sz="1900" dirty="0">
                <a:latin typeface="Helvetica Neue Light"/>
                <a:ea typeface="Helvetica Neue Light"/>
                <a:cs typeface="Helvetica Neue Light"/>
                <a:sym typeface="Helvetica Neue Light"/>
              </a:rPr>
              <a:t> beta-particles from a </a:t>
            </a:r>
            <a:r>
              <a:rPr lang="en-US" sz="1900" baseline="30000" dirty="0">
                <a:latin typeface="Helvetica Neue Light"/>
                <a:ea typeface="Helvetica Neue Light"/>
                <a:cs typeface="Helvetica Neue Light"/>
                <a:sym typeface="Helvetica Neue Light"/>
              </a:rPr>
              <a:t>90</a:t>
            </a:r>
            <a:r>
              <a:rPr lang="en-US" sz="1900" dirty="0">
                <a:latin typeface="Helvetica Neue Light"/>
                <a:ea typeface="Helvetica Neue Light"/>
                <a:cs typeface="Helvetica Neue Light"/>
                <a:sym typeface="Helvetica Neue Light"/>
              </a:rPr>
              <a:t>Sr-beta source </a:t>
            </a:r>
            <a:endParaRPr sz="1900" dirty="0"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gel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1468</Words>
  <Application>Microsoft Macintosh PowerPoint</Application>
  <PresentationFormat>Custom</PresentationFormat>
  <Paragraphs>201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Helvetica Neue</vt:lpstr>
      <vt:lpstr>Calibri</vt:lpstr>
      <vt:lpstr>Helvetica Neue Light</vt:lpstr>
      <vt:lpstr>Wingdings</vt:lpstr>
      <vt:lpstr>Symbol</vt:lpstr>
      <vt:lpstr>Begel</vt:lpstr>
      <vt:lpstr>Recent Measurements  at BNL</vt:lpstr>
      <vt:lpstr>Outline</vt:lpstr>
      <vt:lpstr>Tests in Varying Conditions – Temp. &amp; Humidity</vt:lpstr>
      <vt:lpstr>Tests in Varying Conditions – Temperature</vt:lpstr>
      <vt:lpstr>Tests in Varying Conditions – Temperature</vt:lpstr>
      <vt:lpstr>Tests in Varying Conditions – Humidity</vt:lpstr>
      <vt:lpstr>Tests in Varying Conditions – Temp &amp; Humidity</vt:lpstr>
      <vt:lpstr>Response to different beams – MIPs / non-MIPS</vt:lpstr>
      <vt:lpstr>Response to different beams – MIPs / non-MIPS</vt:lpstr>
      <vt:lpstr>Response to different beams – MIPs / non-MIPS</vt:lpstr>
      <vt:lpstr>Response to different beams – MIPs / non-MIPS</vt:lpstr>
      <vt:lpstr>Response to different beams – MIPs / non-MIPS</vt:lpstr>
      <vt:lpstr>Response to different beams – MIPs / non-MIPS</vt:lpstr>
      <vt:lpstr>Response to different beams – MIPs / non-MIPS</vt:lpstr>
      <vt:lpstr>Response to different beams – MIPs / non-MIPS</vt:lpstr>
      <vt:lpstr>Response to different beams – MIPs / non-MIPS</vt:lpstr>
      <vt:lpstr>Response to different beams – MIPs / non-MIPS</vt:lpstr>
      <vt:lpstr>Response to different beams – MIPs / non-MIPS</vt:lpstr>
      <vt:lpstr>Response to different beams – MIPs / non-MIPS</vt:lpstr>
      <vt:lpstr>Response to different beams – MIPs / non-MIPS</vt:lpstr>
      <vt:lpstr>Response to different beams – MIPs / non-MIPS</vt:lpstr>
      <vt:lpstr>Response to different beams – X-rays, g, a</vt:lpstr>
      <vt:lpstr>Response to different beams – X-rays, g, a</vt:lpstr>
      <vt:lpstr>Response to different beams</vt:lpstr>
      <vt:lpstr>Backup Slides</vt:lpstr>
      <vt:lpstr>Response to different beams – MIPs / non-MIPS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Alessandro Tricoli</cp:lastModifiedBy>
  <cp:revision>49</cp:revision>
  <dcterms:modified xsi:type="dcterms:W3CDTF">2025-02-24T14:12:19Z</dcterms:modified>
</cp:coreProperties>
</file>