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259" r:id="rId2"/>
    <p:sldId id="442" r:id="rId3"/>
    <p:sldId id="441" r:id="rId4"/>
    <p:sldId id="443" r:id="rId5"/>
    <p:sldId id="445" r:id="rId6"/>
    <p:sldId id="346" r:id="rId7"/>
    <p:sldId id="381" r:id="rId8"/>
    <p:sldId id="369" r:id="rId9"/>
    <p:sldId id="377" r:id="rId10"/>
    <p:sldId id="389" r:id="rId11"/>
    <p:sldId id="444" r:id="rId12"/>
    <p:sldId id="446" r:id="rId13"/>
    <p:sldId id="447" r:id="rId14"/>
    <p:sldId id="448" r:id="rId15"/>
    <p:sldId id="449" r:id="rId16"/>
    <p:sldId id="451" r:id="rId17"/>
    <p:sldId id="450" r:id="rId18"/>
    <p:sldId id="453" r:id="rId19"/>
    <p:sldId id="454" r:id="rId20"/>
    <p:sldId id="456" r:id="rId21"/>
    <p:sldId id="457" r:id="rId22"/>
    <p:sldId id="268" r:id="rId23"/>
    <p:sldId id="276" r:id="rId24"/>
    <p:sldId id="266" r:id="rId25"/>
    <p:sldId id="277" r:id="rId26"/>
    <p:sldId id="274" r:id="rId27"/>
    <p:sldId id="459" r:id="rId28"/>
    <p:sldId id="460" r:id="rId29"/>
    <p:sldId id="426" r:id="rId30"/>
    <p:sldId id="430" r:id="rId31"/>
    <p:sldId id="427" r:id="rId32"/>
    <p:sldId id="432" r:id="rId33"/>
    <p:sldId id="429" r:id="rId34"/>
    <p:sldId id="431" r:id="rId35"/>
    <p:sldId id="461" r:id="rId36"/>
    <p:sldId id="462" r:id="rId37"/>
    <p:sldId id="463" r:id="rId38"/>
    <p:sldId id="466" r:id="rId39"/>
    <p:sldId id="467" r:id="rId40"/>
    <p:sldId id="468" r:id="rId4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9" autoAdjust="0"/>
    <p:restoredTop sz="93792" autoAdjust="0"/>
  </p:normalViewPr>
  <p:slideViewPr>
    <p:cSldViewPr snapToObjects="1">
      <p:cViewPr varScale="1">
        <p:scale>
          <a:sx n="109" d="100"/>
          <a:sy n="109" d="100"/>
        </p:scale>
        <p:origin x="893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85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9EF3C-9D60-4ECF-A308-89D42DD1402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868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69EF3C-9D60-4ECF-A308-89D42DD1402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19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D00B4-135E-6A7A-02D4-E2CBF6886E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D9FB677-7465-B709-8F93-53781D3A9C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5C014CD-3910-4589-E810-6B55B30DAE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3F9F56-14F6-BEA6-E1B9-F8495CACEC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9595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8E551F-1173-C39E-AB5E-B53690834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42BF709-FCFE-C071-0E81-1A6EE4B4D5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15BB38C-6E55-E126-44A0-508B6A963A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DFE0C-FD2B-FF76-F9C3-05E6AF14BE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50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E01346-2F96-6F94-6A6E-77A59EA8FF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F509B62-8934-DD7C-380A-5950CE16AA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12A950-7E37-5AA1-2693-814F7B7F7D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65FC8-ADDB-40A2-EC39-30E2C1130CA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569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043ABC-3B43-A964-F1B4-E7973ADE83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1FC603-4B09-7F6D-BCAF-D00A04C22D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F7A8FB5-73B3-4508-FFC9-D8C72D02B6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EC2A4C-FCAE-47A0-8FF9-A55554E3EB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821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C774F9-5418-4378-A8E6-6D4A5F18884C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29FC535-D073-4AD2-9CCB-9344A764B6E9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574AF8-0E72-4B1B-9F6D-F53B8A352A3D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0867A3A-6501-4F5C-8B1C-769C5F819229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E396650-E1BC-4981-A846-CE099360A4FD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78FBB94-522C-42CD-A25B-98097FEB7750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28996B5-5074-40B5-B865-A7BD17C439BC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C4B0626-7A0C-4E3A-93A5-4DA462DFB255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C826F14-6B05-4322-AB1F-F443F0602CE4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6806D-09E9-42EC-9F65-6287FD07C386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465E-205E-4F84-AF33-FDC2B2640EDD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E7A03-E912-4AE2-B6F4-AFCBC261964B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8333C-3DD9-4BE1-9DED-F858E77833E6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38FAB30-0CAE-421D-BFD2-A81F60D5ED1B}" type="datetime1">
              <a:rPr lang="fr-FR" smtClean="0"/>
              <a:t>14/01/2025</a:t>
            </a:fld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024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5AD3C-C794-4210-AEED-F0BCC702EA63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6E9E0-FF4B-46A8-8F79-CF2D927C89B4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71091-DCFA-4122-AAAB-931583A07B41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0CA38BF-DA17-4DD6-9AD5-688E338BD2B8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Optical Fibre Discussion with STFC team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3EA1-D42E-4885-9BD4-C7BC3C7C4315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148F-2BCF-46AF-995E-D098D1995371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8621F0F-FFCE-4795-87A8-6CD93E51B4D3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Optical Fibre Discussion with STFC team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7" Type="http://schemas.openxmlformats.org/officeDocument/2006/relationships/image" Target="../media/image4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9.gif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7.png"/><Relationship Id="rId7" Type="http://schemas.openxmlformats.org/officeDocument/2006/relationships/image" Target="../media/image80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ng"/><Relationship Id="rId11" Type="http://schemas.microsoft.com/office/2007/relationships/hdphoto" Target="../media/hdphoto5.wdp"/><Relationship Id="rId5" Type="http://schemas.microsoft.com/office/2007/relationships/hdphoto" Target="../media/hdphoto4.wdp"/><Relationship Id="rId10" Type="http://schemas.openxmlformats.org/officeDocument/2006/relationships/image" Target="../media/image83.png"/><Relationship Id="rId4" Type="http://schemas.openxmlformats.org/officeDocument/2006/relationships/image" Target="../media/image78.png"/><Relationship Id="rId9" Type="http://schemas.openxmlformats.org/officeDocument/2006/relationships/image" Target="../media/image8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7" Type="http://schemas.openxmlformats.org/officeDocument/2006/relationships/image" Target="../media/image88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Relationship Id="rId6" Type="http://schemas.microsoft.com/office/2007/relationships/hdphoto" Target="../media/hdphoto6.wdp"/><Relationship Id="rId5" Type="http://schemas.openxmlformats.org/officeDocument/2006/relationships/image" Target="../media/image87.png"/><Relationship Id="rId4" Type="http://schemas.openxmlformats.org/officeDocument/2006/relationships/image" Target="../media/image8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space.cern.ch/test-en-mme-mechanical-laboratory/_layouts/15/start.aspx#/SitePages/Home.aspx" TargetMode="External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0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3.xml"/><Relationship Id="rId4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emf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image" Target="../media/image119.png"/><Relationship Id="rId7" Type="http://schemas.openxmlformats.org/officeDocument/2006/relationships/image" Target="../media/image12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2.jpeg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7" Type="http://schemas.openxmlformats.org/officeDocument/2006/relationships/image" Target="../media/image125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24.png"/><Relationship Id="rId5" Type="http://schemas.openxmlformats.org/officeDocument/2006/relationships/image" Target="../media/image123.png"/><Relationship Id="rId4" Type="http://schemas.openxmlformats.org/officeDocument/2006/relationships/image" Target="../media/image1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0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gif"/><Relationship Id="rId3" Type="http://schemas.openxmlformats.org/officeDocument/2006/relationships/image" Target="../media/image19.png"/><Relationship Id="rId7" Type="http://schemas.microsoft.com/office/2007/relationships/hdphoto" Target="../media/hdphoto1.wdp"/><Relationship Id="rId12" Type="http://schemas.openxmlformats.org/officeDocument/2006/relationships/image" Target="../media/image2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openxmlformats.org/officeDocument/2006/relationships/image" Target="../media/image26.gif"/><Relationship Id="rId5" Type="http://schemas.openxmlformats.org/officeDocument/2006/relationships/image" Target="../media/image21.png"/><Relationship Id="rId10" Type="http://schemas.openxmlformats.org/officeDocument/2006/relationships/image" Target="../media/image25.jpeg"/><Relationship Id="rId4" Type="http://schemas.openxmlformats.org/officeDocument/2006/relationships/image" Target="../media/image20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microsoft.com/office/2007/relationships/hdphoto" Target="../media/hdphoto2.wdp"/><Relationship Id="rId5" Type="http://schemas.openxmlformats.org/officeDocument/2006/relationships/image" Target="../media/image33.png"/><Relationship Id="rId4" Type="http://schemas.openxmlformats.org/officeDocument/2006/relationships/image" Target="../media/image32.gif"/><Relationship Id="rId9" Type="http://schemas.openxmlformats.org/officeDocument/2006/relationships/image" Target="../media/image3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2.gif"/><Relationship Id="rId5" Type="http://schemas.openxmlformats.org/officeDocument/2006/relationships/image" Target="../media/image37.gif"/><Relationship Id="rId4" Type="http://schemas.openxmlformats.org/officeDocument/2006/relationships/image" Target="../media/image28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gif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9951"/>
            <a:ext cx="11376025" cy="2153265"/>
          </a:xfrm>
        </p:spPr>
        <p:txBody>
          <a:bodyPr/>
          <a:lstStyle/>
          <a:p>
            <a:r>
              <a:rPr lang="en-US" dirty="0"/>
              <a:t>Optical </a:t>
            </a:r>
            <a:r>
              <a:rPr lang="en-US" dirty="0" err="1"/>
              <a:t>Fibre</a:t>
            </a:r>
            <a:r>
              <a:rPr lang="en-US" dirty="0"/>
              <a:t> Sensing</a:t>
            </a:r>
            <a:br>
              <a:rPr lang="en-US" dirty="0"/>
            </a:br>
            <a:r>
              <a:rPr lang="en-US" dirty="0"/>
              <a:t>CRAB Cryomodule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69160"/>
            <a:ext cx="11376026" cy="1634879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br>
              <a:rPr lang="en-GB" sz="1600" dirty="0"/>
            </a:br>
            <a:r>
              <a:rPr lang="en-GB" sz="1600" dirty="0"/>
              <a:t>Michael GUINCHARD on behalf of EN-MME-EDM</a:t>
            </a:r>
          </a:p>
          <a:p>
            <a:pPr algn="l"/>
            <a:r>
              <a:rPr lang="en-US" sz="1800" dirty="0"/>
              <a:t>STFC Visit</a:t>
            </a:r>
          </a:p>
        </p:txBody>
      </p:sp>
      <p:pic>
        <p:nvPicPr>
          <p:cNvPr id="4" name="Picture 2" descr="Crabs settled in the tunnel | CERN">
            <a:extLst>
              <a:ext uri="{FF2B5EF4-FFF2-40B4-BE49-F238E27FC236}">
                <a16:creationId xmlns:a16="http://schemas.microsoft.com/office/drawing/2014/main" id="{EC3F0BAF-EBDB-6A38-8037-59167E380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2224" y="4075963"/>
            <a:ext cx="3891757" cy="259450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D73D89D-8DD3-6E6E-7AB9-20884560D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6150" y="2612225"/>
            <a:ext cx="1557985" cy="118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BBD5FCE-5DAC-C3EE-72C7-9CD851B956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sensing at cryogenic temperatures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AB665E-B16F-4CD4-2744-663DFA144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48B81-39A6-4EAC-97CE-162777F72B97}" type="datetime1">
              <a:rPr lang="fr-FR" smtClean="0"/>
              <a:t>14/01/2025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3FDC-E394-4468-998B-35BE054BF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8289FA-A29D-BE73-5F72-EC90C7C47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C41F-D07A-45D3-8C65-3403768300C6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2" descr="INTERNATIONAL CONFERENCE ON OPTICAL FIBRE SENSORS 2022 (Alexandria, VA) -  Measurement, Control &amp; Testing - Optics - Eyewear - Sciences for Engineers  - Research &amp; Development - Optoelectronics">
            <a:extLst>
              <a:ext uri="{FF2B5EF4-FFF2-40B4-BE49-F238E27FC236}">
                <a16:creationId xmlns:a16="http://schemas.microsoft.com/office/drawing/2014/main" id="{A3502DC2-FE5A-82A0-5199-4569482C8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748" y="6345224"/>
            <a:ext cx="697595" cy="3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A6A2253-2B23-5EE6-DCED-180E7E771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74" y="1270746"/>
            <a:ext cx="2368132" cy="157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FD5793-420B-6CF4-61CE-492EFFB59299}"/>
              </a:ext>
            </a:extLst>
          </p:cNvPr>
          <p:cNvSpPr txBox="1"/>
          <p:nvPr/>
        </p:nvSpPr>
        <p:spPr>
          <a:xfrm>
            <a:off x="3192737" y="1198474"/>
            <a:ext cx="606375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A perhaps surprising property of optical fibers is that they remain flexible at cryogenic temperatures [12];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US" dirty="0"/>
              <a:t>Zirconia ferrule </a:t>
            </a:r>
            <a:r>
              <a:rPr lang="en-GB" dirty="0"/>
              <a:t>has a very low thermal expansion coefficient, which reduces material stresses caused by </a:t>
            </a:r>
            <a:r>
              <a:rPr lang="en-US" dirty="0"/>
              <a:t>temperature gradients; and is also very close to that of the fiber.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7299F6-2092-B8B4-9BCE-C1248457DE95}"/>
                  </a:ext>
                </a:extLst>
              </p:cNvPr>
              <p:cNvSpPr txBox="1"/>
              <p:nvPr/>
            </p:nvSpPr>
            <p:spPr>
              <a:xfrm>
                <a:off x="5629706" y="3913146"/>
                <a:ext cx="3626786" cy="221599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dirty="0"/>
                  <a:t>Hydrogen liquid is seen as one of the energy vectors of the future;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must be cooled to 20.28 K to be in liquid state;</a:t>
                </a:r>
              </a:p>
              <a:p>
                <a:pPr marL="285750" indent="-285750" algn="l">
                  <a:buFont typeface="Wingdings" panose="05000000000000000000" pitchFamily="2" charset="2"/>
                  <a:buChar char="Ø"/>
                </a:pPr>
                <a:r>
                  <a:rPr lang="en-US" dirty="0"/>
                  <a:t>Future emerging research with strain sensing at cryogenic temperatures.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D7299F6-2092-B8B4-9BCE-C1248457DE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706" y="3913146"/>
                <a:ext cx="3626786" cy="2215991"/>
              </a:xfrm>
              <a:prstGeom prst="rect">
                <a:avLst/>
              </a:prstGeom>
              <a:blipFill>
                <a:blip r:embed="rId5"/>
                <a:stretch>
                  <a:fillRect l="-3846" t="-3429" r="-2797" b="-57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picture containing indoor&#10;&#10;Description automatically generated">
            <a:extLst>
              <a:ext uri="{FF2B5EF4-FFF2-40B4-BE49-F238E27FC236}">
                <a16:creationId xmlns:a16="http://schemas.microsoft.com/office/drawing/2014/main" id="{5B4B511C-917E-5B5D-8175-D54E3B2B0C31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1" r="22785" b="11440"/>
          <a:stretch/>
        </p:blipFill>
        <p:spPr>
          <a:xfrm>
            <a:off x="9299991" y="1161704"/>
            <a:ext cx="2425348" cy="5018601"/>
          </a:xfrm>
          <a:prstGeom prst="rect">
            <a:avLst/>
          </a:prstGeom>
        </p:spPr>
      </p:pic>
      <p:pic>
        <p:nvPicPr>
          <p:cNvPr id="1028" name="Picture 4" descr="AIST: Hydrogen Energy Carrier Team, Renewable Energy Research Center">
            <a:extLst>
              <a:ext uri="{FF2B5EF4-FFF2-40B4-BE49-F238E27FC236}">
                <a16:creationId xmlns:a16="http://schemas.microsoft.com/office/drawing/2014/main" id="{F1824E32-7697-31D1-BFE1-619602FF0D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293" y="2879779"/>
            <a:ext cx="4994442" cy="3156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82EF6F7-268F-DDCB-7253-BB332325ADBB}"/>
              </a:ext>
            </a:extLst>
          </p:cNvPr>
          <p:cNvSpPr txBox="1"/>
          <p:nvPr/>
        </p:nvSpPr>
        <p:spPr>
          <a:xfrm>
            <a:off x="830093" y="5997802"/>
            <a:ext cx="44228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Production and utilization of hydrogen from renewable energy [13].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567753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Challenges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232628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Adhesion technique is a crucial parameter as the deformations of the studied material need to be perfectly transferred to the sensor and need to be repeatable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  <a:sym typeface="Symbol" panose="05050102010706020507" pitchFamily="18" charset="2"/>
              </a:rPr>
              <a:t> </a:t>
            </a: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Specific procedure</a:t>
            </a:r>
          </a:p>
          <a:p>
            <a:pPr marL="342900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Adhesion technique developed internally at CERN for strain sensing experience in harsh environments such as cryogenic temperatures.</a:t>
            </a:r>
          </a:p>
        </p:txBody>
      </p:sp>
      <p:pic>
        <p:nvPicPr>
          <p:cNvPr id="7" name="Image 9">
            <a:extLst>
              <a:ext uri="{FF2B5EF4-FFF2-40B4-BE49-F238E27FC236}">
                <a16:creationId xmlns:a16="http://schemas.microsoft.com/office/drawing/2014/main" id="{9C1FAD22-D0FA-AA24-2F29-48EE85BA3AA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3527723"/>
            <a:ext cx="2651588" cy="243853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0575C5-0CEC-36C8-A93C-6F7515B352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1880" y="3476676"/>
            <a:ext cx="2016224" cy="2496770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B72D02B-1D28-E70F-A454-F7B409A41CE5}"/>
              </a:ext>
            </a:extLst>
          </p:cNvPr>
          <p:cNvSpPr/>
          <p:nvPr/>
        </p:nvSpPr>
        <p:spPr>
          <a:xfrm>
            <a:off x="2004252" y="4391692"/>
            <a:ext cx="360040" cy="504056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6F13DFCC-4E6C-8F42-C5D1-2A53B61082B3}"/>
              </a:ext>
            </a:extLst>
          </p:cNvPr>
          <p:cNvCxnSpPr/>
          <p:nvPr/>
        </p:nvCxnSpPr>
        <p:spPr>
          <a:xfrm flipV="1">
            <a:off x="2364292" y="3476676"/>
            <a:ext cx="637588" cy="91501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719185E-DF1A-6F78-B7A2-58527CB6149F}"/>
              </a:ext>
            </a:extLst>
          </p:cNvPr>
          <p:cNvCxnSpPr>
            <a:cxnSpLocks/>
          </p:cNvCxnSpPr>
          <p:nvPr/>
        </p:nvCxnSpPr>
        <p:spPr>
          <a:xfrm>
            <a:off x="2364292" y="4895748"/>
            <a:ext cx="637588" cy="107769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D2238771-5E45-0FB9-964A-2A94C3A9A69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901" b="22295"/>
          <a:stretch/>
        </p:blipFill>
        <p:spPr>
          <a:xfrm>
            <a:off x="5159928" y="3476676"/>
            <a:ext cx="6552696" cy="249677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E46C4A5-EF52-3EAC-273A-EE84F608CFC9}"/>
              </a:ext>
            </a:extLst>
          </p:cNvPr>
          <p:cNvSpPr txBox="1"/>
          <p:nvPr/>
        </p:nvSpPr>
        <p:spPr>
          <a:xfrm>
            <a:off x="5182465" y="5781589"/>
            <a:ext cx="345638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Courtesy of CERN EN-MME-MM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087C5-B1A9-78C4-AEFF-9EB73E83B1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E9E29-8854-439B-9AD9-87344B6DA2E4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8426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839952-A9FA-6421-0224-3A67358B6F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3400799"/>
            <a:ext cx="3816424" cy="28623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Challenges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297967"/>
            <a:ext cx="11160620" cy="2059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5425" indent="-225425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Main temperature effects on the optical fibers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GB" sz="2400" dirty="0">
                <a:solidFill>
                  <a:schemeClr val="tx2">
                    <a:lumMod val="50000"/>
                  </a:schemeClr>
                </a:solidFill>
              </a:rPr>
              <a:t>Strong attenuation of the optical power due to the thermal contraction (- 15 dB) which can disturb the peak tracking (optical budget issue);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High insertion losses observed at cryogenic temperatures on the optical fiber feedthroughs / connectors.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3279EF-A715-89D1-32D0-336B4E8C36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3108" y="3841047"/>
            <a:ext cx="6571676" cy="2059025"/>
          </a:xfrm>
          <a:prstGeom prst="rect">
            <a:avLst/>
          </a:prstGeom>
        </p:spPr>
      </p:pic>
      <p:pic>
        <p:nvPicPr>
          <p:cNvPr id="6" name="Picture 5" descr="A picture containing auto part, engineering, machine, steel&#10;&#10;Description automatically generated">
            <a:extLst>
              <a:ext uri="{FF2B5EF4-FFF2-40B4-BE49-F238E27FC236}">
                <a16:creationId xmlns:a16="http://schemas.microsoft.com/office/drawing/2014/main" id="{2D2901BA-4B0C-9435-F3FE-9BFA709EB4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8134" y="3572865"/>
            <a:ext cx="936104" cy="26306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C01514-32F2-C6A6-CC8E-2BDB543A3A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00713" y="3659319"/>
            <a:ext cx="1211911" cy="1635404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2B43B15-F30F-39A5-03C8-8A299AE70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8B1DF-BB57-4E88-873B-CB3F35CD2814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132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Process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12095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Optical strain gauges validation campaign down to cryogenic temperatures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Evaluating the repeatability and reproducibility down to 77 K;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2">
                    <a:lumMod val="50000"/>
                  </a:schemeClr>
                </a:solidFill>
              </a:rPr>
              <a:t>Evaluating the trueness of the three measuring systems down to 4.2 K according to ISO 5725.</a:t>
            </a:r>
          </a:p>
        </p:txBody>
      </p:sp>
      <p:pic>
        <p:nvPicPr>
          <p:cNvPr id="7" name="Picture 100" descr="Chart, line chart&#10;&#10;Description automatically generated">
            <a:extLst>
              <a:ext uri="{FF2B5EF4-FFF2-40B4-BE49-F238E27FC236}">
                <a16:creationId xmlns:a16="http://schemas.microsoft.com/office/drawing/2014/main" id="{6C6AD89C-8C55-343C-1055-4B2998588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2694346"/>
            <a:ext cx="4192334" cy="3563061"/>
          </a:xfrm>
          <a:prstGeom prst="rect">
            <a:avLst/>
          </a:prstGeom>
        </p:spPr>
      </p:pic>
      <p:pic>
        <p:nvPicPr>
          <p:cNvPr id="9" name="Picture 23">
            <a:extLst>
              <a:ext uri="{FF2B5EF4-FFF2-40B4-BE49-F238E27FC236}">
                <a16:creationId xmlns:a16="http://schemas.microsoft.com/office/drawing/2014/main" id="{E909F9E3-7118-92BA-EECC-3B66E2B0B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43190" y="4856786"/>
            <a:ext cx="1469075" cy="984570"/>
          </a:xfrm>
          <a:prstGeom prst="rect">
            <a:avLst/>
          </a:prstGeom>
        </p:spPr>
      </p:pic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55933E8C-FC56-146C-CA50-9998DDB3F5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03895" y="3195624"/>
            <a:ext cx="3072342" cy="2304256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235969F-15EA-576A-26D2-0F0DEDBB85A9}"/>
              </a:ext>
            </a:extLst>
          </p:cNvPr>
          <p:cNvGraphicFramePr>
            <a:graphicFrameLocks noGrp="1"/>
          </p:cNvGraphicFramePr>
          <p:nvPr/>
        </p:nvGraphicFramePr>
        <p:xfrm>
          <a:off x="6844324" y="2912570"/>
          <a:ext cx="4952682" cy="2072640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560194">
                  <a:extLst>
                    <a:ext uri="{9D8B030D-6E8A-4147-A177-3AD203B41FA5}">
                      <a16:colId xmlns:a16="http://schemas.microsoft.com/office/drawing/2014/main" val="91277917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1419235973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49414265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27548808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919669214"/>
                    </a:ext>
                  </a:extLst>
                </a:gridCol>
              </a:tblGrid>
              <a:tr h="27432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ESG (1)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FBG (2)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RBS (3)</a:t>
                      </a:r>
                    </a:p>
                  </a:txBody>
                  <a:tcPr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279440"/>
                  </a:ext>
                </a:extLst>
              </a:tr>
              <a:tr h="274320"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Apparent</a:t>
                      </a:r>
                      <a:r>
                        <a:rPr lang="en-US" sz="1100" baseline="0" dirty="0"/>
                        <a:t> strain </a:t>
                      </a:r>
                    </a:p>
                    <a:p>
                      <a:pPr algn="ctr"/>
                      <a:r>
                        <a:rPr lang="en-US" sz="1100" baseline="0" dirty="0"/>
                        <a:t>at 77 K </a:t>
                      </a:r>
                      <a:endParaRPr lang="en-US" sz="11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r>
                        <a:rPr lang="en-US" sz="1100" baseline="0" dirty="0"/>
                        <a:t>Mean Value (µm/m) (SS304L)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-3377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-3924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-3954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4240768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Repeatability</a:t>
                      </a:r>
                      <a:r>
                        <a:rPr lang="en-US" sz="1100" baseline="0" dirty="0"/>
                        <a:t> (µm/m)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dirty="0"/>
                        <a:t>9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63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90727091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US" sz="20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Reproducibility</a:t>
                      </a:r>
                      <a:r>
                        <a:rPr lang="en-US" sz="1100" baseline="0" dirty="0"/>
                        <a:t> (µm/m)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dirty="0"/>
                        <a:t>32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78</a:t>
                      </a:r>
                      <a:endParaRPr lang="en-US" sz="11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6720537"/>
                  </a:ext>
                </a:extLst>
              </a:tr>
              <a:tr h="274320">
                <a:tc vMerge="1"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b="1" dirty="0"/>
                        <a:t>Precision</a:t>
                      </a:r>
                      <a:r>
                        <a:rPr lang="en-US" sz="1100" b="1" baseline="0" dirty="0"/>
                        <a:t> (%)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b="1" dirty="0"/>
                        <a:t>1.2 %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eaLnBrk="1" hangingPunct="1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2.5 </a:t>
                      </a:r>
                      <a:r>
                        <a:rPr lang="en-US" sz="1100" b="1" dirty="0"/>
                        <a:t>%</a:t>
                      </a:r>
                      <a:endParaRPr lang="en-US" sz="1100" b="1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4.3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/>
                        <a:t>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9271552"/>
                  </a:ext>
                </a:extLst>
              </a:tr>
              <a:tr h="274320"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/>
                        <a:t>Trueness at 4.2 K (%)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4.3%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3.5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/>
                        <a:t>%</a:t>
                      </a:r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1.2</a:t>
                      </a:r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/>
                        <a:t>%</a:t>
                      </a:r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7373182"/>
                  </a:ext>
                </a:extLst>
              </a:tr>
              <a:tr h="274320">
                <a:tc gridSpan="2"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Accurac</a:t>
                      </a:r>
                      <a:r>
                        <a:rPr lang="en-US" sz="1100" b="1" baseline="0" dirty="0">
                          <a:solidFill>
                            <a:schemeClr val="bg1"/>
                          </a:solidFill>
                        </a:rPr>
                        <a:t>y at 4.2 K (%)</a:t>
                      </a:r>
                      <a:endParaRPr lang="en-US" sz="11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4.4 % 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4.3 %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4.5 %</a:t>
                      </a:r>
                    </a:p>
                  </a:txBody>
                  <a:tcPr anchor="ctr">
                    <a:solidFill>
                      <a:srgbClr val="4472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8696328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85290D5-27FA-09B5-09E8-C02495AD8F28}"/>
              </a:ext>
            </a:extLst>
          </p:cNvPr>
          <p:cNvSpPr txBox="1"/>
          <p:nvPr/>
        </p:nvSpPr>
        <p:spPr>
          <a:xfrm>
            <a:off x="6844324" y="5000861"/>
            <a:ext cx="49526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buAutoNum type="arabicParenBoth"/>
            </a:pPr>
            <a:r>
              <a:rPr lang="en-US" sz="1100" i="1" dirty="0"/>
              <a:t>LC11-3/350 – HBK®</a:t>
            </a:r>
          </a:p>
          <a:p>
            <a:pPr marL="269875" indent="-269875">
              <a:buAutoNum type="arabicParenBoth"/>
            </a:pPr>
            <a:r>
              <a:rPr lang="en-US" sz="1100" i="1" dirty="0"/>
              <a:t>High-reflectivity (&gt;50%) femtosecond FBG in Polyimide coating – </a:t>
            </a:r>
            <a:r>
              <a:rPr lang="en-CH" sz="1100" i="1" dirty="0"/>
              <a:t>FBGS Technologies GmbH</a:t>
            </a:r>
            <a:endParaRPr lang="fr-CH" sz="1100" i="1" dirty="0"/>
          </a:p>
          <a:p>
            <a:pPr marL="269875" indent="-269875">
              <a:buFontTx/>
              <a:buAutoNum type="arabicParenBoth"/>
            </a:pPr>
            <a:r>
              <a:rPr lang="en-US" sz="1100" i="1" dirty="0"/>
              <a:t>Polyimide coating SM OF – </a:t>
            </a:r>
            <a:r>
              <a:rPr lang="fr-CH" sz="1100" i="1" dirty="0"/>
              <a:t>Polytec </a:t>
            </a:r>
            <a:r>
              <a:rPr lang="en-CH" sz="1100" i="1" dirty="0"/>
              <a:t>GmbH</a:t>
            </a:r>
            <a:endParaRPr lang="en-US" sz="110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1BABD-31DE-581C-E570-4588DDFF9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97310-ED5C-46E1-A18E-16C12A0BF3E5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914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Process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ZoneTexte 5">
            <a:extLst>
              <a:ext uri="{FF2B5EF4-FFF2-40B4-BE49-F238E27FC236}">
                <a16:creationId xmlns:a16="http://schemas.microsoft.com/office/drawing/2014/main" id="{4222DAAA-7109-5A75-0E59-7F19276BA814}"/>
              </a:ext>
            </a:extLst>
          </p:cNvPr>
          <p:cNvSpPr txBox="1"/>
          <p:nvPr/>
        </p:nvSpPr>
        <p:spPr bwMode="auto">
          <a:xfrm>
            <a:off x="551384" y="1287760"/>
            <a:ext cx="10877277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Optical and strain gauges validation campaign down to cryogenic temperatures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D1B54B-1D6D-2DA3-CD11-905869F0CA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190"/>
          <a:stretch/>
        </p:blipFill>
        <p:spPr>
          <a:xfrm>
            <a:off x="845126" y="3779105"/>
            <a:ext cx="3338789" cy="1496146"/>
          </a:xfrm>
          <a:prstGeom prst="rect">
            <a:avLst/>
          </a:prstGeom>
        </p:spPr>
      </p:pic>
      <p:pic>
        <p:nvPicPr>
          <p:cNvPr id="6" name="Picture 2" descr="OFS-26 2018 in Lausanne, Sept 24th - 28th - Technica">
            <a:extLst>
              <a:ext uri="{FF2B5EF4-FFF2-40B4-BE49-F238E27FC236}">
                <a16:creationId xmlns:a16="http://schemas.microsoft.com/office/drawing/2014/main" id="{48256C00-E9CC-FCA5-81FD-DD7582D41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907" y="1789630"/>
            <a:ext cx="3281543" cy="193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close-up of a news article&#10;&#10;Description automatically generated with low confidence">
            <a:extLst>
              <a:ext uri="{FF2B5EF4-FFF2-40B4-BE49-F238E27FC236}">
                <a16:creationId xmlns:a16="http://schemas.microsoft.com/office/drawing/2014/main" id="{2FFF602D-F58B-B36F-50FF-B98B1FA43D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9160" y="3722329"/>
            <a:ext cx="3284640" cy="22602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0247B57-A3C9-799C-CAA8-58FD555B61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0061" y="2050885"/>
            <a:ext cx="3804994" cy="3592951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730366-620D-9448-D5A5-2AB90891BD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C7B63-BAC8-4C26-BDCD-7BAA4B1F417C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41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1486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HL-LHC superconducting quadrupole magnets (MQXF)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7m length coils instrumented with OFS (FBG / discrete measurements) to assess the stress state (key parameter in the magnet performance);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Stress monitoring performed during the loading, thermal cycles and powering processes.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9866B89-85D5-9EA4-290C-26F1DE56A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7497" y="2908803"/>
            <a:ext cx="8378660" cy="3582906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D30B4BC9-32DA-B3BA-CF9F-B2F319F137D4}"/>
              </a:ext>
            </a:extLst>
          </p:cNvPr>
          <p:cNvGrpSpPr/>
          <p:nvPr/>
        </p:nvGrpSpPr>
        <p:grpSpPr>
          <a:xfrm>
            <a:off x="8419564" y="3023868"/>
            <a:ext cx="3059099" cy="2053216"/>
            <a:chOff x="6564553" y="4453108"/>
            <a:chExt cx="2674297" cy="1765761"/>
          </a:xfrm>
        </p:grpSpPr>
        <p:pic>
          <p:nvPicPr>
            <p:cNvPr id="22" name="Picture 21" descr="A close-up of a piece of metal&#10;&#10;Description automatically generated">
              <a:extLst>
                <a:ext uri="{FF2B5EF4-FFF2-40B4-BE49-F238E27FC236}">
                  <a16:creationId xmlns:a16="http://schemas.microsoft.com/office/drawing/2014/main" id="{DDAAD3BC-986F-8838-1A47-3685B9A3CC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64553" y="4453108"/>
              <a:ext cx="2674297" cy="1765761"/>
            </a:xfrm>
            <a:prstGeom prst="rect">
              <a:avLst/>
            </a:prstGeom>
          </p:spPr>
        </p:pic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2A00FA2-146B-F96A-928F-ADCD5E703556}"/>
                </a:ext>
              </a:extLst>
            </p:cNvPr>
            <p:cNvSpPr/>
            <p:nvPr/>
          </p:nvSpPr>
          <p:spPr>
            <a:xfrm>
              <a:off x="6564553" y="4750056"/>
              <a:ext cx="2617305" cy="1392345"/>
            </a:xfrm>
            <a:custGeom>
              <a:avLst/>
              <a:gdLst>
                <a:gd name="connsiteX0" fmla="*/ 2617305 w 2617305"/>
                <a:gd name="connsiteY0" fmla="*/ 862164 h 1392345"/>
                <a:gd name="connsiteX1" fmla="*/ 1696279 w 2617305"/>
                <a:gd name="connsiteY1" fmla="*/ 855538 h 1392345"/>
                <a:gd name="connsiteX2" fmla="*/ 1179444 w 2617305"/>
                <a:gd name="connsiteY2" fmla="*/ 848912 h 1392345"/>
                <a:gd name="connsiteX3" fmla="*/ 861392 w 2617305"/>
                <a:gd name="connsiteY3" fmla="*/ 789277 h 1392345"/>
                <a:gd name="connsiteX4" fmla="*/ 702366 w 2617305"/>
                <a:gd name="connsiteY4" fmla="*/ 656755 h 1392345"/>
                <a:gd name="connsiteX5" fmla="*/ 636105 w 2617305"/>
                <a:gd name="connsiteY5" fmla="*/ 424842 h 1392345"/>
                <a:gd name="connsiteX6" fmla="*/ 755374 w 2617305"/>
                <a:gd name="connsiteY6" fmla="*/ 133294 h 1392345"/>
                <a:gd name="connsiteX7" fmla="*/ 940905 w 2617305"/>
                <a:gd name="connsiteY7" fmla="*/ 53781 h 1392345"/>
                <a:gd name="connsiteX8" fmla="*/ 1133061 w 2617305"/>
                <a:gd name="connsiteY8" fmla="*/ 772 h 1392345"/>
                <a:gd name="connsiteX9" fmla="*/ 1371600 w 2617305"/>
                <a:gd name="connsiteY9" fmla="*/ 93538 h 1392345"/>
                <a:gd name="connsiteX10" fmla="*/ 1470992 w 2617305"/>
                <a:gd name="connsiteY10" fmla="*/ 239312 h 1392345"/>
                <a:gd name="connsiteX11" fmla="*/ 1537253 w 2617305"/>
                <a:gd name="connsiteY11" fmla="*/ 497729 h 1392345"/>
                <a:gd name="connsiteX12" fmla="*/ 1543879 w 2617305"/>
                <a:gd name="connsiteY12" fmla="*/ 670007 h 1392345"/>
                <a:gd name="connsiteX13" fmla="*/ 1517374 w 2617305"/>
                <a:gd name="connsiteY13" fmla="*/ 895294 h 1392345"/>
                <a:gd name="connsiteX14" fmla="*/ 1470992 w 2617305"/>
                <a:gd name="connsiteY14" fmla="*/ 1107329 h 1392345"/>
                <a:gd name="connsiteX15" fmla="*/ 1325218 w 2617305"/>
                <a:gd name="connsiteY15" fmla="*/ 1253103 h 1392345"/>
                <a:gd name="connsiteX16" fmla="*/ 1046922 w 2617305"/>
                <a:gd name="connsiteY16" fmla="*/ 1325990 h 1392345"/>
                <a:gd name="connsiteX17" fmla="*/ 861392 w 2617305"/>
                <a:gd name="connsiteY17" fmla="*/ 1359120 h 1392345"/>
                <a:gd name="connsiteX18" fmla="*/ 530087 w 2617305"/>
                <a:gd name="connsiteY18" fmla="*/ 1378999 h 1392345"/>
                <a:gd name="connsiteX19" fmla="*/ 284922 w 2617305"/>
                <a:gd name="connsiteY19" fmla="*/ 1392251 h 1392345"/>
                <a:gd name="connsiteX20" fmla="*/ 0 w 2617305"/>
                <a:gd name="connsiteY20" fmla="*/ 1372372 h 13923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617305" h="1392345">
                  <a:moveTo>
                    <a:pt x="2617305" y="862164"/>
                  </a:moveTo>
                  <a:lnTo>
                    <a:pt x="1696279" y="855538"/>
                  </a:lnTo>
                  <a:lnTo>
                    <a:pt x="1179444" y="848912"/>
                  </a:lnTo>
                  <a:cubicBezTo>
                    <a:pt x="1040296" y="837869"/>
                    <a:pt x="940905" y="821303"/>
                    <a:pt x="861392" y="789277"/>
                  </a:cubicBezTo>
                  <a:cubicBezTo>
                    <a:pt x="781879" y="757251"/>
                    <a:pt x="739914" y="717494"/>
                    <a:pt x="702366" y="656755"/>
                  </a:cubicBezTo>
                  <a:cubicBezTo>
                    <a:pt x="664818" y="596016"/>
                    <a:pt x="627270" y="512086"/>
                    <a:pt x="636105" y="424842"/>
                  </a:cubicBezTo>
                  <a:cubicBezTo>
                    <a:pt x="644940" y="337598"/>
                    <a:pt x="704574" y="195137"/>
                    <a:pt x="755374" y="133294"/>
                  </a:cubicBezTo>
                  <a:cubicBezTo>
                    <a:pt x="806174" y="71450"/>
                    <a:pt x="877957" y="75868"/>
                    <a:pt x="940905" y="53781"/>
                  </a:cubicBezTo>
                  <a:cubicBezTo>
                    <a:pt x="1003853" y="31694"/>
                    <a:pt x="1061279" y="-5854"/>
                    <a:pt x="1133061" y="772"/>
                  </a:cubicBezTo>
                  <a:cubicBezTo>
                    <a:pt x="1204843" y="7398"/>
                    <a:pt x="1315278" y="53781"/>
                    <a:pt x="1371600" y="93538"/>
                  </a:cubicBezTo>
                  <a:cubicBezTo>
                    <a:pt x="1427922" y="133295"/>
                    <a:pt x="1443383" y="171947"/>
                    <a:pt x="1470992" y="239312"/>
                  </a:cubicBezTo>
                  <a:cubicBezTo>
                    <a:pt x="1498601" y="306677"/>
                    <a:pt x="1525105" y="425947"/>
                    <a:pt x="1537253" y="497729"/>
                  </a:cubicBezTo>
                  <a:cubicBezTo>
                    <a:pt x="1549401" y="569511"/>
                    <a:pt x="1547192" y="603746"/>
                    <a:pt x="1543879" y="670007"/>
                  </a:cubicBezTo>
                  <a:cubicBezTo>
                    <a:pt x="1540566" y="736268"/>
                    <a:pt x="1529522" y="822407"/>
                    <a:pt x="1517374" y="895294"/>
                  </a:cubicBezTo>
                  <a:cubicBezTo>
                    <a:pt x="1505226" y="968181"/>
                    <a:pt x="1503018" y="1047694"/>
                    <a:pt x="1470992" y="1107329"/>
                  </a:cubicBezTo>
                  <a:cubicBezTo>
                    <a:pt x="1438966" y="1166964"/>
                    <a:pt x="1395896" y="1216659"/>
                    <a:pt x="1325218" y="1253103"/>
                  </a:cubicBezTo>
                  <a:cubicBezTo>
                    <a:pt x="1254540" y="1289547"/>
                    <a:pt x="1124226" y="1308321"/>
                    <a:pt x="1046922" y="1325990"/>
                  </a:cubicBezTo>
                  <a:cubicBezTo>
                    <a:pt x="969618" y="1343659"/>
                    <a:pt x="947531" y="1350285"/>
                    <a:pt x="861392" y="1359120"/>
                  </a:cubicBezTo>
                  <a:cubicBezTo>
                    <a:pt x="775253" y="1367955"/>
                    <a:pt x="530087" y="1378999"/>
                    <a:pt x="530087" y="1378999"/>
                  </a:cubicBezTo>
                  <a:cubicBezTo>
                    <a:pt x="434009" y="1384521"/>
                    <a:pt x="373270" y="1393355"/>
                    <a:pt x="284922" y="1392251"/>
                  </a:cubicBezTo>
                  <a:cubicBezTo>
                    <a:pt x="196574" y="1391147"/>
                    <a:pt x="98287" y="1381759"/>
                    <a:pt x="0" y="1372372"/>
                  </a:cubicBezTo>
                </a:path>
              </a:pathLst>
            </a:custGeom>
            <a:noFill/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EAC12DE0-924D-AA3F-94A6-B31F913247FC}"/>
                </a:ext>
              </a:extLst>
            </p:cNvPr>
            <p:cNvCxnSpPr/>
            <p:nvPr/>
          </p:nvCxnSpPr>
          <p:spPr>
            <a:xfrm>
              <a:off x="8112224" y="5373216"/>
              <a:ext cx="0" cy="23796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B78770D5-38C2-63D1-501B-6C57F3DFE0A5}"/>
                </a:ext>
              </a:extLst>
            </p:cNvPr>
            <p:cNvCxnSpPr>
              <a:cxnSpLocks/>
            </p:cNvCxnSpPr>
            <p:nvPr/>
          </p:nvCxnSpPr>
          <p:spPr>
            <a:xfrm>
              <a:off x="7753493" y="5596804"/>
              <a:ext cx="296416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0375300C-E3BA-DCB4-6B54-349008DFA77B}"/>
              </a:ext>
            </a:extLst>
          </p:cNvPr>
          <p:cNvSpPr/>
          <p:nvPr/>
        </p:nvSpPr>
        <p:spPr>
          <a:xfrm>
            <a:off x="2639616" y="5229200"/>
            <a:ext cx="72008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CA1D2C9-008E-A99F-8963-8F17C98F00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48068" y="5094528"/>
            <a:ext cx="8530595" cy="113611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411DB6-82E1-4A94-432A-DE36B3FDD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2A8B-F474-4804-BECB-33960CEC2B1B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53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1094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HL-LHC superconducting quadrupole magnets (MQXF)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Aluminum outer shell instrumented with OFS (RBS / distributed measurements) to assess the stress state during loading operation;</a:t>
            </a:r>
          </a:p>
        </p:txBody>
      </p:sp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382B3D4B-2F42-69E4-4A4A-8EF48FF5F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282" b="96154" l="4019" r="98875">
                        <a14:foregroundMark x1="22830" y1="13301" x2="17524" y2="16667"/>
                        <a14:foregroundMark x1="22508" y1="11538" x2="11897" y2="20673"/>
                        <a14:foregroundMark x1="11897" y1="20673" x2="3537" y2="49038"/>
                        <a14:foregroundMark x1="3537" y1="49038" x2="10289" y2="69872"/>
                        <a14:foregroundMark x1="10289" y1="69872" x2="20096" y2="81090"/>
                        <a14:foregroundMark x1="20096" y1="81090" x2="42444" y2="93109"/>
                        <a14:foregroundMark x1="42444" y1="93109" x2="61897" y2="95032"/>
                        <a14:foregroundMark x1="61897" y1="95032" x2="76527" y2="89103"/>
                        <a14:foregroundMark x1="76527" y1="89103" x2="90514" y2="77724"/>
                        <a14:foregroundMark x1="90514" y1="77724" x2="94373" y2="42147"/>
                        <a14:foregroundMark x1="94373" y1="42147" x2="83280" y2="23397"/>
                        <a14:foregroundMark x1="83280" y1="23397" x2="65434" y2="11218"/>
                        <a14:foregroundMark x1="65434" y1="11218" x2="24920" y2="7051"/>
                        <a14:foregroundMark x1="24920" y1="7051" x2="21543" y2="11699"/>
                        <a14:foregroundMark x1="47749" y1="4968" x2="37621" y2="4647"/>
                        <a14:foregroundMark x1="34244" y1="6090" x2="49678" y2="4006"/>
                        <a14:foregroundMark x1="49678" y1="4006" x2="69293" y2="10577"/>
                        <a14:foregroundMark x1="69293" y1="10577" x2="82637" y2="21635"/>
                        <a14:foregroundMark x1="82637" y1="21635" x2="91479" y2="38622"/>
                        <a14:foregroundMark x1="91479" y1="38622" x2="95177" y2="57532"/>
                        <a14:foregroundMark x1="84084" y1="59455" x2="50000" y2="70833"/>
                        <a14:foregroundMark x1="50000" y1="70833" x2="48875" y2="70833"/>
                        <a14:foregroundMark x1="16399" y1="55128" x2="25241" y2="66026"/>
                        <a14:foregroundMark x1="25241" y1="66026" x2="40514" y2="77244"/>
                        <a14:foregroundMark x1="40514" y1="77244" x2="42122" y2="77244"/>
                        <a14:foregroundMark x1="17524" y1="24679" x2="4180" y2="52404"/>
                        <a14:foregroundMark x1="4180" y1="52404" x2="5145" y2="56410"/>
                        <a14:foregroundMark x1="11576" y1="75641" x2="35370" y2="92147"/>
                        <a14:foregroundMark x1="35370" y1="92147" x2="60772" y2="91186"/>
                        <a14:foregroundMark x1="62701" y1="93269" x2="46463" y2="93910"/>
                        <a14:foregroundMark x1="46463" y1="93910" x2="26849" y2="88782"/>
                        <a14:foregroundMark x1="27331" y1="90064" x2="51125" y2="96154"/>
                        <a14:foregroundMark x1="89711" y1="24679" x2="95498" y2="38942"/>
                        <a14:foregroundMark x1="95498" y1="38942" x2="96302" y2="63782"/>
                        <a14:foregroundMark x1="73794" y1="23558" x2="64630" y2="37500"/>
                        <a14:foregroundMark x1="23955" y1="70353" x2="38907" y2="68269"/>
                        <a14:foregroundMark x1="38907" y1="68269" x2="44212" y2="65385"/>
                        <a14:foregroundMark x1="78617" y1="69872" x2="67203" y2="76923"/>
                        <a14:foregroundMark x1="67203" y1="76923" x2="64309" y2="77404"/>
                        <a14:foregroundMark x1="53215" y1="1923" x2="44373" y2="1442"/>
                        <a14:foregroundMark x1="97428" y1="43910" x2="98875" y2="532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376" y="3006134"/>
            <a:ext cx="3123972" cy="313402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47903049-1371-F261-B5A7-30F62D91E635}"/>
              </a:ext>
            </a:extLst>
          </p:cNvPr>
          <p:cNvSpPr/>
          <p:nvPr/>
        </p:nvSpPr>
        <p:spPr>
          <a:xfrm>
            <a:off x="492836" y="3012617"/>
            <a:ext cx="3108960" cy="3108960"/>
          </a:xfrm>
          <a:prstGeom prst="ellipse">
            <a:avLst/>
          </a:prstGeom>
          <a:noFill/>
          <a:ln w="127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7840717-03AB-E4FD-042E-1C5BB9F77607}"/>
              </a:ext>
            </a:extLst>
          </p:cNvPr>
          <p:cNvCxnSpPr>
            <a:cxnSpLocks/>
          </p:cNvCxnSpPr>
          <p:nvPr/>
        </p:nvCxnSpPr>
        <p:spPr>
          <a:xfrm>
            <a:off x="3570319" y="4491536"/>
            <a:ext cx="955295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C7A7495-08B0-69EF-AEFA-4986951D60F4}"/>
              </a:ext>
            </a:extLst>
          </p:cNvPr>
          <p:cNvCxnSpPr>
            <a:cxnSpLocks/>
          </p:cNvCxnSpPr>
          <p:nvPr/>
        </p:nvCxnSpPr>
        <p:spPr>
          <a:xfrm>
            <a:off x="3557349" y="4659913"/>
            <a:ext cx="955295" cy="0"/>
          </a:xfrm>
          <a:prstGeom prst="line">
            <a:avLst/>
          </a:prstGeom>
          <a:ln w="127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1181B31-91CB-3549-8D33-B6CBA8DE6BEF}"/>
              </a:ext>
            </a:extLst>
          </p:cNvPr>
          <p:cNvSpPr txBox="1"/>
          <p:nvPr/>
        </p:nvSpPr>
        <p:spPr>
          <a:xfrm>
            <a:off x="3402210" y="3262181"/>
            <a:ext cx="18898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Optical fiber glued around the perimeter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78E444F-F595-C9DF-75B1-4867B6E1CD62}"/>
              </a:ext>
            </a:extLst>
          </p:cNvPr>
          <p:cNvCxnSpPr>
            <a:cxnSpLocks/>
          </p:cNvCxnSpPr>
          <p:nvPr/>
        </p:nvCxnSpPr>
        <p:spPr>
          <a:xfrm>
            <a:off x="4046874" y="3785401"/>
            <a:ext cx="0" cy="634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275F3086-3367-594A-64FF-27B29485794D}"/>
              </a:ext>
            </a:extLst>
          </p:cNvPr>
          <p:cNvSpPr/>
          <p:nvPr/>
        </p:nvSpPr>
        <p:spPr>
          <a:xfrm>
            <a:off x="3561455" y="4437702"/>
            <a:ext cx="92987" cy="8703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E180AD-0598-8D8C-C663-6B95FD4F0C7C}"/>
              </a:ext>
            </a:extLst>
          </p:cNvPr>
          <p:cNvSpPr txBox="1"/>
          <p:nvPr/>
        </p:nvSpPr>
        <p:spPr bwMode="auto">
          <a:xfrm>
            <a:off x="4011316" y="4704243"/>
            <a:ext cx="13363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Start point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F85BFB-632E-08B1-62EE-45A197FFB7A9}"/>
              </a:ext>
            </a:extLst>
          </p:cNvPr>
          <p:cNvCxnSpPr>
            <a:cxnSpLocks/>
          </p:cNvCxnSpPr>
          <p:nvPr/>
        </p:nvCxnSpPr>
        <p:spPr>
          <a:xfrm flipH="1" flipV="1">
            <a:off x="3664203" y="4499591"/>
            <a:ext cx="386023" cy="35854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3D70FAC-02AA-7D86-EA7F-3CE4A43DC922}"/>
              </a:ext>
            </a:extLst>
          </p:cNvPr>
          <p:cNvSpPr txBox="1"/>
          <p:nvPr/>
        </p:nvSpPr>
        <p:spPr bwMode="auto">
          <a:xfrm>
            <a:off x="4007964" y="4938023"/>
            <a:ext cx="12387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End point</a:t>
            </a:r>
            <a:endParaRPr lang="en-GB" sz="14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03A8486-44D8-CC66-DDA1-BAD87F67540C}"/>
              </a:ext>
            </a:extLst>
          </p:cNvPr>
          <p:cNvCxnSpPr>
            <a:cxnSpLocks/>
          </p:cNvCxnSpPr>
          <p:nvPr/>
        </p:nvCxnSpPr>
        <p:spPr>
          <a:xfrm flipH="1" flipV="1">
            <a:off x="3660851" y="4714938"/>
            <a:ext cx="386023" cy="37697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24126A31-DB82-DA38-8DB2-1E06221099F5}"/>
              </a:ext>
            </a:extLst>
          </p:cNvPr>
          <p:cNvSpPr/>
          <p:nvPr/>
        </p:nvSpPr>
        <p:spPr>
          <a:xfrm>
            <a:off x="3561319" y="4602549"/>
            <a:ext cx="92987" cy="87033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2262F8A-CC20-B1D7-2CEF-76ED1FE3E266}"/>
              </a:ext>
            </a:extLst>
          </p:cNvPr>
          <p:cNvCxnSpPr>
            <a:cxnSpLocks/>
          </p:cNvCxnSpPr>
          <p:nvPr/>
        </p:nvCxnSpPr>
        <p:spPr>
          <a:xfrm>
            <a:off x="1703512" y="3540764"/>
            <a:ext cx="0" cy="284393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A3CB0EC-5B2E-D15D-5B0E-1DC0479B5D0B}"/>
              </a:ext>
            </a:extLst>
          </p:cNvPr>
          <p:cNvCxnSpPr>
            <a:cxnSpLocks/>
          </p:cNvCxnSpPr>
          <p:nvPr/>
        </p:nvCxnSpPr>
        <p:spPr>
          <a:xfrm>
            <a:off x="2409462" y="3530273"/>
            <a:ext cx="0" cy="284393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520B99A-284D-0D62-B48E-D221FDF06FB5}"/>
              </a:ext>
            </a:extLst>
          </p:cNvPr>
          <p:cNvCxnSpPr>
            <a:cxnSpLocks/>
          </p:cNvCxnSpPr>
          <p:nvPr/>
        </p:nvCxnSpPr>
        <p:spPr>
          <a:xfrm>
            <a:off x="1687826" y="5331577"/>
            <a:ext cx="0" cy="284393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963DD98-0AD1-7EDA-DCB6-48191CDCFF72}"/>
              </a:ext>
            </a:extLst>
          </p:cNvPr>
          <p:cNvCxnSpPr>
            <a:cxnSpLocks/>
          </p:cNvCxnSpPr>
          <p:nvPr/>
        </p:nvCxnSpPr>
        <p:spPr>
          <a:xfrm>
            <a:off x="2393776" y="5321086"/>
            <a:ext cx="0" cy="284393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9B7C1FD-8197-3DC3-B74A-C81175BA0B32}"/>
              </a:ext>
            </a:extLst>
          </p:cNvPr>
          <p:cNvCxnSpPr>
            <a:cxnSpLocks/>
          </p:cNvCxnSpPr>
          <p:nvPr/>
        </p:nvCxnSpPr>
        <p:spPr>
          <a:xfrm>
            <a:off x="1015684" y="4931397"/>
            <a:ext cx="296416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0EB801E-2CA1-0B8C-D744-8FE1C9A4FA19}"/>
              </a:ext>
            </a:extLst>
          </p:cNvPr>
          <p:cNvCxnSpPr>
            <a:cxnSpLocks/>
          </p:cNvCxnSpPr>
          <p:nvPr/>
        </p:nvCxnSpPr>
        <p:spPr>
          <a:xfrm>
            <a:off x="989180" y="4207836"/>
            <a:ext cx="282286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7399FFE-7BCB-790D-891B-476531D43197}"/>
              </a:ext>
            </a:extLst>
          </p:cNvPr>
          <p:cNvCxnSpPr>
            <a:cxnSpLocks/>
          </p:cNvCxnSpPr>
          <p:nvPr/>
        </p:nvCxnSpPr>
        <p:spPr>
          <a:xfrm>
            <a:off x="2830014" y="4926359"/>
            <a:ext cx="296416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9422F78-C62C-2F72-B85E-B9D729313A17}"/>
              </a:ext>
            </a:extLst>
          </p:cNvPr>
          <p:cNvCxnSpPr>
            <a:cxnSpLocks/>
          </p:cNvCxnSpPr>
          <p:nvPr/>
        </p:nvCxnSpPr>
        <p:spPr>
          <a:xfrm>
            <a:off x="2803510" y="4202798"/>
            <a:ext cx="282286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17B7F78-C1F4-92C6-6475-6FC9C5E59F1D}"/>
              </a:ext>
            </a:extLst>
          </p:cNvPr>
          <p:cNvGrpSpPr/>
          <p:nvPr/>
        </p:nvGrpSpPr>
        <p:grpSpPr>
          <a:xfrm>
            <a:off x="5151856" y="2953555"/>
            <a:ext cx="4391783" cy="3311037"/>
            <a:chOff x="5151856" y="2953555"/>
            <a:chExt cx="4391783" cy="3311037"/>
          </a:xfrm>
        </p:grpSpPr>
        <p:pic>
          <p:nvPicPr>
            <p:cNvPr id="36" name="Image 19">
              <a:extLst>
                <a:ext uri="{FF2B5EF4-FFF2-40B4-BE49-F238E27FC236}">
                  <a16:creationId xmlns:a16="http://schemas.microsoft.com/office/drawing/2014/main" id="{FC96C615-A88D-14BA-EFEF-9101B4765D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55206" y="2953555"/>
              <a:ext cx="4388433" cy="3311037"/>
            </a:xfrm>
            <a:prstGeom prst="rect">
              <a:avLst/>
            </a:prstGeom>
          </p:spPr>
        </p:pic>
        <p:sp>
          <p:nvSpPr>
            <p:cNvPr id="39" name="ZoneTexte 11">
              <a:extLst>
                <a:ext uri="{FF2B5EF4-FFF2-40B4-BE49-F238E27FC236}">
                  <a16:creationId xmlns:a16="http://schemas.microsoft.com/office/drawing/2014/main" id="{8ECAD279-AE85-36AA-C8FF-23BED5495B47}"/>
                </a:ext>
              </a:extLst>
            </p:cNvPr>
            <p:cNvSpPr txBox="1"/>
            <p:nvPr/>
          </p:nvSpPr>
          <p:spPr bwMode="auto">
            <a:xfrm rot="16200000">
              <a:off x="3988063" y="4432070"/>
              <a:ext cx="2589195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solidFill>
                    <a:schemeClr val="tx2"/>
                  </a:solidFill>
                </a:rPr>
                <a:t>Azimuthal Strain (um/m) @ 200 bar</a:t>
              </a:r>
            </a:p>
          </p:txBody>
        </p:sp>
      </p:grpSp>
      <p:pic>
        <p:nvPicPr>
          <p:cNvPr id="41" name="Picture 2" descr="Cross section of the MQXFB quadrupole coldmass (‡=614 mm) with main... |  Download Scientific Diagram">
            <a:extLst>
              <a:ext uri="{FF2B5EF4-FFF2-40B4-BE49-F238E27FC236}">
                <a16:creationId xmlns:a16="http://schemas.microsoft.com/office/drawing/2014/main" id="{FC8459D9-6DC5-38D0-75A2-BDD3F2B2C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31029" r="53813" b="15362"/>
          <a:stretch/>
        </p:blipFill>
        <p:spPr bwMode="auto">
          <a:xfrm>
            <a:off x="9213833" y="2834299"/>
            <a:ext cx="2157171" cy="1528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420FED65-8581-C249-318B-4DC29B84CF6B}"/>
              </a:ext>
            </a:extLst>
          </p:cNvPr>
          <p:cNvSpPr/>
          <p:nvPr/>
        </p:nvSpPr>
        <p:spPr>
          <a:xfrm>
            <a:off x="7221087" y="3520027"/>
            <a:ext cx="342114" cy="217177"/>
          </a:xfrm>
          <a:prstGeom prst="rect">
            <a:avLst/>
          </a:prstGeom>
          <a:noFill/>
          <a:ln w="190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32CD569-3252-D42E-8DAE-9AF9A78AFCCA}"/>
              </a:ext>
            </a:extLst>
          </p:cNvPr>
          <p:cNvSpPr txBox="1"/>
          <p:nvPr/>
        </p:nvSpPr>
        <p:spPr bwMode="auto">
          <a:xfrm>
            <a:off x="7824192" y="2808985"/>
            <a:ext cx="20397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accent5"/>
                </a:solidFill>
              </a:rPr>
              <a:t>Alignment pin</a:t>
            </a:r>
          </a:p>
          <a:p>
            <a:pPr algn="ctr"/>
            <a:r>
              <a:rPr lang="en-US" sz="1400" dirty="0">
                <a:solidFill>
                  <a:schemeClr val="accent5"/>
                </a:solidFill>
              </a:rPr>
              <a:t>(optical fiber not glued)</a:t>
            </a:r>
            <a:endParaRPr lang="en-GB" sz="1400" dirty="0">
              <a:solidFill>
                <a:schemeClr val="accent5"/>
              </a:solidFill>
            </a:endParaRPr>
          </a:p>
        </p:txBody>
      </p:sp>
      <p:cxnSp>
        <p:nvCxnSpPr>
          <p:cNvPr id="44" name="Connector: Elbow 43">
            <a:extLst>
              <a:ext uri="{FF2B5EF4-FFF2-40B4-BE49-F238E27FC236}">
                <a16:creationId xmlns:a16="http://schemas.microsoft.com/office/drawing/2014/main" id="{8C513662-C50B-4343-0328-FF41565BD767}"/>
              </a:ext>
            </a:extLst>
          </p:cNvPr>
          <p:cNvCxnSpPr>
            <a:cxnSpLocks/>
            <a:stCxn id="42" idx="0"/>
          </p:cNvCxnSpPr>
          <p:nvPr/>
        </p:nvCxnSpPr>
        <p:spPr>
          <a:xfrm rot="5400000" flipH="1" flipV="1">
            <a:off x="8633265" y="2096852"/>
            <a:ext cx="182054" cy="2664296"/>
          </a:xfrm>
          <a:prstGeom prst="bentConnector2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CDA5480C-D5CB-E6E8-4D58-270BA5CE650C}"/>
              </a:ext>
            </a:extLst>
          </p:cNvPr>
          <p:cNvSpPr/>
          <p:nvPr/>
        </p:nvSpPr>
        <p:spPr>
          <a:xfrm>
            <a:off x="8472264" y="5381767"/>
            <a:ext cx="342114" cy="217177"/>
          </a:xfrm>
          <a:prstGeom prst="rect">
            <a:avLst/>
          </a:prstGeom>
          <a:noFill/>
          <a:ln w="38100">
            <a:solidFill>
              <a:srgbClr val="2F2F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7" name="Picture 6" descr="Chart&#10;&#10;Description automatically generated">
            <a:extLst>
              <a:ext uri="{FF2B5EF4-FFF2-40B4-BE49-F238E27FC236}">
                <a16:creationId xmlns:a16="http://schemas.microsoft.com/office/drawing/2014/main" id="{3C828309-A5D0-DE29-D62A-E672606D01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69" t="12308" r="7019" b="8954"/>
          <a:stretch/>
        </p:blipFill>
        <p:spPr>
          <a:xfrm>
            <a:off x="9204869" y="4419924"/>
            <a:ext cx="2520281" cy="183716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B6D29-6313-0750-D29F-53C54637C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38B45-17C3-484F-98C7-415348EB29F6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47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/>
      <p:bldP spid="4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8171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HL-LHC superconducting quadrupole magnets (MQXF)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Real time data acquisition + Cloud data streaming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  <a:sym typeface="Symbol" panose="05050102010706020507" pitchFamily="18" charset="2"/>
              </a:rPr>
              <a:t> Grafana Dashboards</a:t>
            </a:r>
            <a:endParaRPr 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Picture Placeholder 1">
            <a:extLst>
              <a:ext uri="{FF2B5EF4-FFF2-40B4-BE49-F238E27FC236}">
                <a16:creationId xmlns:a16="http://schemas.microsoft.com/office/drawing/2014/main" id="{F17278DB-EDB7-8777-7AA0-D829F643BDA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"/>
          <a:stretch/>
        </p:blipFill>
        <p:spPr>
          <a:xfrm>
            <a:off x="4271162" y="2361972"/>
            <a:ext cx="2006653" cy="39047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85DD04-9937-A16C-5514-AED083C316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384" y="2330802"/>
            <a:ext cx="3528392" cy="3831933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9133A421-8F48-9E70-CFF4-19571A801E4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90"/>
          <a:stretch/>
        </p:blipFill>
        <p:spPr>
          <a:xfrm>
            <a:off x="6456040" y="2359983"/>
            <a:ext cx="5222377" cy="3899763"/>
          </a:xfrm>
          <a:prstGeom prst="rect">
            <a:avLst/>
          </a:prstGeom>
        </p:spPr>
      </p:pic>
      <p:pic>
        <p:nvPicPr>
          <p:cNvPr id="2050" name="Picture 2" descr="Best Time Series Database For Grafana - QuyaSoft">
            <a:extLst>
              <a:ext uri="{FF2B5EF4-FFF2-40B4-BE49-F238E27FC236}">
                <a16:creationId xmlns:a16="http://schemas.microsoft.com/office/drawing/2014/main" id="{42C07B80-5E37-3C16-4B4A-7F2425F18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6872" y="607503"/>
            <a:ext cx="1969221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logo of a sun&#10;&#10;Description automatically generated">
            <a:extLst>
              <a:ext uri="{FF2B5EF4-FFF2-40B4-BE49-F238E27FC236}">
                <a16:creationId xmlns:a16="http://schemas.microsoft.com/office/drawing/2014/main" id="{86BC0D68-CF92-8DEE-A3D1-2EB28EBC10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1656" y="1961978"/>
            <a:ext cx="676041" cy="435042"/>
          </a:xfrm>
          <a:prstGeom prst="rect">
            <a:avLst/>
          </a:prstGeom>
        </p:spPr>
      </p:pic>
      <p:pic>
        <p:nvPicPr>
          <p:cNvPr id="2056" name="Picture 8" descr="See related image detail. Programming Language | What is Programming Language - Javatpoint">
            <a:extLst>
              <a:ext uri="{FF2B5EF4-FFF2-40B4-BE49-F238E27FC236}">
                <a16:creationId xmlns:a16="http://schemas.microsoft.com/office/drawing/2014/main" id="{FD90ED0F-5BDD-A318-4E43-0F9ED1486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59921" y="1903914"/>
            <a:ext cx="588252" cy="55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FE406C-A91B-4F34-167B-E012F546A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22900-72BC-48AE-888E-63A5C4E78CAA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382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Embedded OFS in carbon fiber structure (EP-DT Collaboration)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8CF7EA-0160-7825-738F-0093E9685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909516"/>
            <a:ext cx="3777476" cy="18594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CC1B26-575C-DD87-5C69-445B243AC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61" y="4973970"/>
            <a:ext cx="3196891" cy="12887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621AF3-2E2A-DFA2-D5AE-B1EA760323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35" b="99511" l="1459" r="98716">
                        <a14:foregroundMark x1="17736" y1="4560" x2="10210" y2="21498"/>
                        <a14:foregroundMark x1="10210" y1="21498" x2="15753" y2="26221"/>
                        <a14:foregroundMark x1="2742" y1="11238" x2="7760" y2="27199"/>
                        <a14:foregroundMark x1="7760" y1="27199" x2="17153" y2="33876"/>
                        <a14:foregroundMark x1="2159" y1="16775" x2="7001" y2="31596"/>
                        <a14:foregroundMark x1="2859" y1="21498" x2="6651" y2="30456"/>
                        <a14:foregroundMark x1="1459" y1="21987" x2="7235" y2="28827"/>
                        <a14:foregroundMark x1="8343" y1="31922" x2="41482" y2="49023"/>
                        <a14:foregroundMark x1="17561" y1="39577" x2="37106" y2="56026"/>
                        <a14:foregroundMark x1="29522" y1="55049" x2="42182" y2="64332"/>
                        <a14:foregroundMark x1="33839" y1="57818" x2="40840" y2="59609"/>
                        <a14:foregroundMark x1="34539" y1="60098" x2="43232" y2="64332"/>
                        <a14:foregroundMark x1="36406" y1="64332" x2="46499" y2="67427"/>
                        <a14:foregroundMark x1="35473" y1="64332" x2="45041" y2="64332"/>
                        <a14:foregroundMark x1="28180" y1="56840" x2="35939" y2="60586"/>
                        <a14:foregroundMark x1="16103" y1="37459" x2="22462" y2="42997"/>
                        <a14:foregroundMark x1="12602" y1="36319" x2="20303" y2="45114"/>
                        <a14:foregroundMark x1="10618" y1="34365" x2="16978" y2="39414"/>
                        <a14:foregroundMark x1="45216" y1="61726" x2="80805" y2="84039"/>
                        <a14:foregroundMark x1="48308" y1="68730" x2="49242" y2="68404"/>
                        <a14:foregroundMark x1="49533" y1="68404" x2="88448" y2="95928"/>
                        <a14:foregroundMark x1="89907" y1="88599" x2="86698" y2="71987"/>
                        <a14:foregroundMark x1="86698" y1="71987" x2="25204" y2="33876"/>
                        <a14:foregroundMark x1="26429" y1="9772" x2="38740" y2="21173"/>
                        <a14:foregroundMark x1="38740" y1="21173" x2="45216" y2="33062"/>
                        <a14:foregroundMark x1="20595" y1="11726" x2="67270" y2="52117"/>
                        <a14:foregroundMark x1="71995" y1="48046" x2="92765" y2="65309"/>
                        <a14:foregroundMark x1="68961" y1="56352" x2="97958" y2="71824"/>
                        <a14:foregroundMark x1="97958" y1="71824" x2="98716" y2="99511"/>
                        <a14:backgroundMark x1="350" y1="49511" x2="17736" y2="73290"/>
                        <a14:backgroundMark x1="17736" y1="73290" x2="24037" y2="99023"/>
                        <a14:backgroundMark x1="9568" y1="48046" x2="41074" y2="87948"/>
                        <a14:backgroundMark x1="41074" y1="87948" x2="45799" y2="98534"/>
                        <a14:backgroundMark x1="52800" y1="163" x2="88331" y2="14984"/>
                        <a14:backgroundMark x1="88331" y1="14984" x2="90840" y2="14821"/>
                        <a14:backgroundMark x1="44982" y1="2606" x2="63127" y2="12704"/>
                        <a14:backgroundMark x1="40373" y1="1140" x2="49767" y2="10098"/>
                        <a14:backgroundMark x1="49767" y1="10098" x2="49767" y2="10098"/>
                        <a14:backgroundMark x1="36173" y1="3257" x2="41249" y2="14169"/>
                        <a14:backgroundMark x1="41249" y1="14169" x2="48308" y2="20847"/>
                        <a14:backgroundMark x1="48308" y1="20847" x2="48425" y2="20847"/>
                        <a14:backgroundMark x1="35123" y1="7329" x2="39032" y2="12378"/>
                        <a14:backgroundMark x1="35764" y1="11889" x2="43057" y2="237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61" y="3933056"/>
            <a:ext cx="6231389" cy="22322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DDE6C2-1A11-5F35-CB4A-CE4800C8D2A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538" y="1954965"/>
            <a:ext cx="4104456" cy="1726019"/>
          </a:xfrm>
          <a:prstGeom prst="rect">
            <a:avLst/>
          </a:prstGeom>
        </p:spPr>
      </p:pic>
      <p:pic>
        <p:nvPicPr>
          <p:cNvPr id="12" name="Picture 11" descr="Chart&#10;&#10;Description automatically generated">
            <a:extLst>
              <a:ext uri="{FF2B5EF4-FFF2-40B4-BE49-F238E27FC236}">
                <a16:creationId xmlns:a16="http://schemas.microsoft.com/office/drawing/2014/main" id="{C0D1BB8B-A41D-84A1-5C83-CAEED90C82B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2290" y="3354977"/>
            <a:ext cx="3871793" cy="2810327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5142C8C0-9E66-C5A0-E057-C2809DB8310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5726" y="2018788"/>
            <a:ext cx="1408257" cy="1859486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C3D14007-93B5-02D3-ECB9-E9925EC35AC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2798" y="4063231"/>
            <a:ext cx="4089492" cy="8594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87D566E-35CF-EAFD-7297-EC5599646E50}"/>
              </a:ext>
            </a:extLst>
          </p:cNvPr>
          <p:cNvSpPr txBox="1"/>
          <p:nvPr/>
        </p:nvSpPr>
        <p:spPr>
          <a:xfrm>
            <a:off x="3798530" y="4667597"/>
            <a:ext cx="3456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1"/>
                </a:solidFill>
              </a:rPr>
              <a:t>Courtesy of CERN EN-MME-MM</a:t>
            </a:r>
          </a:p>
        </p:txBody>
      </p:sp>
      <p:pic>
        <p:nvPicPr>
          <p:cNvPr id="16" name="Picture 1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57E82038-2B08-496B-D5E8-FAEE5252F77E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18513" y="1957203"/>
            <a:ext cx="1934132" cy="1928167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D91662-E4AD-38DB-FF6E-0C602EF37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C4AD7D-687A-4F84-9C1B-015698A439F4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78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9C6790B-9DB5-8ACD-8BF2-E2A0FD38B4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9474" y="3827921"/>
            <a:ext cx="3677046" cy="23909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193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Optical feedthrough development in the EN-MME (Design, FEA, Workshop) :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Some issues to extract optical fiber signal from 1.9 K bath with commercial connectors ;</a:t>
            </a:r>
          </a:p>
          <a:p>
            <a:pPr marL="342900" lvl="1" indent="-342900">
              <a:lnSpc>
                <a:spcPct val="90000"/>
              </a:lnSpc>
              <a:spcBef>
                <a:spcPts val="900"/>
              </a:spcBef>
              <a:buClr>
                <a:schemeClr val="accent4"/>
              </a:buClr>
              <a:buSzPct val="99000"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Internal development to produce a brazed solution without connectors to improve the optical losses at cold.</a:t>
            </a:r>
          </a:p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endParaRPr lang="en-US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Picture 4" descr="A close-up of a metal object&#10;&#10;Description automatically generated">
            <a:extLst>
              <a:ext uri="{FF2B5EF4-FFF2-40B4-BE49-F238E27FC236}">
                <a16:creationId xmlns:a16="http://schemas.microsoft.com/office/drawing/2014/main" id="{73AF79B1-F5A0-65D6-CDB5-5F18073C40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5600" y="2955725"/>
            <a:ext cx="3096344" cy="3282819"/>
          </a:xfrm>
          <a:prstGeom prst="rect">
            <a:avLst/>
          </a:prstGeom>
        </p:spPr>
      </p:pic>
      <p:pic>
        <p:nvPicPr>
          <p:cNvPr id="6" name="Picture 5" descr="A lit up object with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096AF52E-388D-B095-409E-FC6993A8DF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6704" y="2945518"/>
            <a:ext cx="1996888" cy="32930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5B7424F-2CB3-99F5-40CA-B4AC4DD11DC3}"/>
              </a:ext>
            </a:extLst>
          </p:cNvPr>
          <p:cNvSpPr txBox="1"/>
          <p:nvPr/>
        </p:nvSpPr>
        <p:spPr>
          <a:xfrm>
            <a:off x="426704" y="5597499"/>
            <a:ext cx="5165240" cy="116955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u="sng" dirty="0">
                <a:solidFill>
                  <a:schemeClr val="tx2"/>
                </a:solidFill>
              </a:rPr>
              <a:t>Brazing methodology</a:t>
            </a:r>
            <a:r>
              <a:rPr lang="en-US" sz="1400" dirty="0">
                <a:solidFill>
                  <a:schemeClr val="tx2"/>
                </a:solidFill>
              </a:rPr>
              <a:t> :</a:t>
            </a:r>
          </a:p>
          <a:p>
            <a:pPr marL="342900" indent="-34290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Single-mode pure-silica core optical fiber with 35 </a:t>
            </a:r>
            <a:r>
              <a:rPr lang="en-US" sz="1400" dirty="0" err="1">
                <a:solidFill>
                  <a:schemeClr val="tx2"/>
                </a:solidFill>
              </a:rPr>
              <a:t>μm</a:t>
            </a:r>
            <a:r>
              <a:rPr lang="en-US" sz="1400" dirty="0">
                <a:solidFill>
                  <a:schemeClr val="tx2"/>
                </a:solidFill>
              </a:rPr>
              <a:t> ± 5 % Cu-alloy thickness; </a:t>
            </a:r>
          </a:p>
          <a:p>
            <a:pPr marL="342900" indent="-342900">
              <a:buFontTx/>
              <a:buChar char="-"/>
            </a:pPr>
            <a:r>
              <a:rPr lang="en-US" sz="1400" dirty="0">
                <a:solidFill>
                  <a:schemeClr val="tx2"/>
                </a:solidFill>
              </a:rPr>
              <a:t>OFE copper inserts also brazed into the center of the AISI 316LN flange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C1405F6-235D-B1CB-722E-6F1CA9090E5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954094" y="2847231"/>
            <a:ext cx="1666240" cy="16459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68D80A-CD09-7353-4608-451EF33250F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4848" y="2710894"/>
            <a:ext cx="3574773" cy="1112557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175FBE-113F-4C19-8E77-8D12A17A1B46}"/>
              </a:ext>
            </a:extLst>
          </p:cNvPr>
          <p:cNvCxnSpPr>
            <a:cxnSpLocks/>
          </p:cNvCxnSpPr>
          <p:nvPr/>
        </p:nvCxnSpPr>
        <p:spPr>
          <a:xfrm>
            <a:off x="7610174" y="4465694"/>
            <a:ext cx="934098" cy="619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55A2714-C406-6F05-479B-04E24B48D868}"/>
              </a:ext>
            </a:extLst>
          </p:cNvPr>
          <p:cNvCxnSpPr>
            <a:cxnSpLocks/>
            <a:stCxn id="8" idx="2"/>
          </p:cNvCxnSpPr>
          <p:nvPr/>
        </p:nvCxnSpPr>
        <p:spPr>
          <a:xfrm flipH="1">
            <a:off x="9768408" y="3823451"/>
            <a:ext cx="253827" cy="1762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BE9C2FF-DBD1-3B5E-8900-DDE9A0D4348F}"/>
              </a:ext>
            </a:extLst>
          </p:cNvPr>
          <p:cNvSpPr txBox="1"/>
          <p:nvPr/>
        </p:nvSpPr>
        <p:spPr>
          <a:xfrm>
            <a:off x="7619682" y="5722552"/>
            <a:ext cx="22190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/>
              <a:t>Lab Cryocooler + LUNA OFDR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205852B-F1CB-48E8-8B3F-7526B61359A5}"/>
              </a:ext>
            </a:extLst>
          </p:cNvPr>
          <p:cNvSpPr txBox="1"/>
          <p:nvPr/>
        </p:nvSpPr>
        <p:spPr>
          <a:xfrm>
            <a:off x="467341" y="2965992"/>
            <a:ext cx="258092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bg1"/>
                </a:solidFill>
              </a:rPr>
              <a:t>Courtesy of CERN EN-MME-FW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170BA5A4-2BC5-652F-53FA-55BC2A92B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33139-46F9-4FB4-9120-0A707B1AC4F0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16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660ADF-9220-1B72-807C-4DCC76FC7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062152"/>
            <a:ext cx="8738107" cy="50612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7CADBF0-61A3-C811-F89B-EF7B9F9163DF}"/>
              </a:ext>
            </a:extLst>
          </p:cNvPr>
          <p:cNvSpPr/>
          <p:nvPr/>
        </p:nvSpPr>
        <p:spPr>
          <a:xfrm>
            <a:off x="4223792" y="2564903"/>
            <a:ext cx="6692802" cy="3643189"/>
          </a:xfrm>
          <a:prstGeom prst="rect">
            <a:avLst/>
          </a:prstGeom>
          <a:noFill/>
          <a:ln>
            <a:solidFill>
              <a:srgbClr val="8596B1">
                <a:alpha val="50000"/>
              </a:srgb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31">
            <a:extLst>
              <a:ext uri="{FF2B5EF4-FFF2-40B4-BE49-F238E27FC236}">
                <a16:creationId xmlns:a16="http://schemas.microsoft.com/office/drawing/2014/main" id="{C5F69BFC-7297-2F6B-71C5-B7BD02C07B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96984" y="5665398"/>
            <a:ext cx="605527" cy="453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3">
            <a:extLst>
              <a:ext uri="{FF2B5EF4-FFF2-40B4-BE49-F238E27FC236}">
                <a16:creationId xmlns:a16="http://schemas.microsoft.com/office/drawing/2014/main" id="{08DFD316-D02A-0BD2-BB58-F4BB2F21B4E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343" y="5172701"/>
            <a:ext cx="514718" cy="486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4">
            <a:extLst>
              <a:ext uri="{FF2B5EF4-FFF2-40B4-BE49-F238E27FC236}">
                <a16:creationId xmlns:a16="http://schemas.microsoft.com/office/drawing/2014/main" id="{580CDE1E-BADF-31D0-CD5F-4FF512D111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5198" y="5186271"/>
            <a:ext cx="539145" cy="451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747A956-D8FD-5D1C-DBB9-E66A82E9A0A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8387"/>
          <a:stretch/>
        </p:blipFill>
        <p:spPr bwMode="auto">
          <a:xfrm>
            <a:off x="10355442" y="5630648"/>
            <a:ext cx="539025" cy="49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2">
            <a:extLst>
              <a:ext uri="{FF2B5EF4-FFF2-40B4-BE49-F238E27FC236}">
                <a16:creationId xmlns:a16="http://schemas.microsoft.com/office/drawing/2014/main" id="{CF8A5199-6091-DC32-2EBE-85C39AAE1C5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0662" y="2563866"/>
            <a:ext cx="862103" cy="791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3FB4AB89-372F-54A5-F2B7-5BC74AC861BB}"/>
              </a:ext>
            </a:extLst>
          </p:cNvPr>
          <p:cNvSpPr txBox="1">
            <a:spLocks/>
          </p:cNvSpPr>
          <p:nvPr/>
        </p:nvSpPr>
        <p:spPr>
          <a:xfrm>
            <a:off x="10035587" y="3863397"/>
            <a:ext cx="941141" cy="432048"/>
          </a:xfrm>
          <a:prstGeom prst="rect">
            <a:avLst/>
          </a:prstGeom>
        </p:spPr>
        <p:txBody>
          <a:bodyPr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363" lvl="1" indent="0" algn="just">
              <a:buClr>
                <a:schemeClr val="bg1">
                  <a:lumMod val="75000"/>
                </a:schemeClr>
              </a:buClr>
              <a:buFont typeface="Arial"/>
              <a:buNone/>
            </a:pPr>
            <a:r>
              <a:rPr lang="en-US" sz="2000" dirty="0">
                <a:hlinkClick r:id="rId8"/>
              </a:rPr>
              <a:t>here</a:t>
            </a:r>
            <a:endParaRPr lang="en-US" sz="2000" dirty="0"/>
          </a:p>
          <a:p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0FD57542-9658-D90D-32CE-7EE7292FE88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250" b="29126"/>
          <a:stretch/>
        </p:blipFill>
        <p:spPr>
          <a:xfrm>
            <a:off x="10062699" y="3492708"/>
            <a:ext cx="853440" cy="43204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5B4FEC-578C-1AD9-6685-7045B42642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B8493-4417-4C16-9291-7F517CC45AC3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58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Developments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  <p:sp>
        <p:nvSpPr>
          <p:cNvPr id="3" name="ZoneTexte 5">
            <a:extLst>
              <a:ext uri="{FF2B5EF4-FFF2-40B4-BE49-F238E27FC236}">
                <a16:creationId xmlns:a16="http://schemas.microsoft.com/office/drawing/2014/main" id="{F6284422-5A5F-C0B9-FA02-AE00FCB1A17F}"/>
              </a:ext>
            </a:extLst>
          </p:cNvPr>
          <p:cNvSpPr txBox="1"/>
          <p:nvPr/>
        </p:nvSpPr>
        <p:spPr bwMode="auto">
          <a:xfrm>
            <a:off x="407988" y="1484784"/>
            <a:ext cx="1116062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900"/>
              </a:spcBef>
              <a:buClr>
                <a:srgbClr val="5AA3D9"/>
              </a:buClr>
              <a:buSzPct val="100000"/>
            </a:pPr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Optical feedthrough development in the EN-MME group :</a:t>
            </a:r>
          </a:p>
        </p:txBody>
      </p:sp>
      <p:pic>
        <p:nvPicPr>
          <p:cNvPr id="15" name="Picture 14" descr="A close-up of a syringe with a liquid in it&#10;&#10;Description automatically generated with low confidence">
            <a:extLst>
              <a:ext uri="{FF2B5EF4-FFF2-40B4-BE49-F238E27FC236}">
                <a16:creationId xmlns:a16="http://schemas.microsoft.com/office/drawing/2014/main" id="{7B27C857-B7CB-7DF9-15A7-B273A1AFC2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500" y="2119549"/>
            <a:ext cx="4313677" cy="2915647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1A85EAC4-88FE-44B3-9FF3-16823F8296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2688" y="1909515"/>
            <a:ext cx="4037838" cy="4346245"/>
          </a:xfrm>
          <a:prstGeom prst="rect">
            <a:avLst/>
          </a:prstGeom>
        </p:spPr>
      </p:pic>
      <p:pic>
        <p:nvPicPr>
          <p:cNvPr id="17" name="Picture 16" descr="A hand holding a metal cylinder&#10;&#10;Description automatically generated">
            <a:extLst>
              <a:ext uri="{FF2B5EF4-FFF2-40B4-BE49-F238E27FC236}">
                <a16:creationId xmlns:a16="http://schemas.microsoft.com/office/drawing/2014/main" id="{F62489BD-F6BA-F7E2-685B-1B4DE82A610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74281" y="1912453"/>
            <a:ext cx="2809731" cy="43433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F52D1F9-ABEC-68AC-D73E-FA72A3DAB7EA}"/>
              </a:ext>
            </a:extLst>
          </p:cNvPr>
          <p:cNvSpPr txBox="1"/>
          <p:nvPr/>
        </p:nvSpPr>
        <p:spPr>
          <a:xfrm>
            <a:off x="407988" y="5163283"/>
            <a:ext cx="4380945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400" u="sng">
                <a:solidFill>
                  <a:schemeClr val="tx2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US" dirty="0"/>
              <a:t>Performance after 10 thermal cycles</a:t>
            </a:r>
            <a:r>
              <a:rPr lang="en-US" u="none" dirty="0"/>
              <a:t> :</a:t>
            </a:r>
          </a:p>
          <a:p>
            <a:r>
              <a:rPr lang="en-US" u="none" dirty="0"/>
              <a:t>- Leak tight at 10-12 </a:t>
            </a:r>
            <a:r>
              <a:rPr lang="en-US" u="none" dirty="0" err="1"/>
              <a:t>mbar.l</a:t>
            </a:r>
            <a:r>
              <a:rPr lang="en-US" u="none" dirty="0"/>
              <a:t>/s; </a:t>
            </a:r>
          </a:p>
          <a:p>
            <a:r>
              <a:rPr lang="en-US" u="none" dirty="0"/>
              <a:t>- No optical losses visible at 77 K ;</a:t>
            </a:r>
          </a:p>
          <a:p>
            <a:r>
              <a:rPr lang="en-US" u="none" dirty="0"/>
              <a:t>- Next tests will be performed at 1.9 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2B996-E3E6-5D92-A861-00E4A4188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05695D-982B-48EE-B291-BDA8BD96D25B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6552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6490EF-EB2E-F182-FAEB-AD7D0BC147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15EED-336D-610E-858F-4542466607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9951"/>
            <a:ext cx="11376025" cy="2153265"/>
          </a:xfrm>
        </p:spPr>
        <p:txBody>
          <a:bodyPr/>
          <a:lstStyle/>
          <a:p>
            <a:r>
              <a:rPr lang="en-US" sz="5400" dirty="0"/>
              <a:t>Crab Cavity instrumentation</a:t>
            </a:r>
            <a:br>
              <a:rPr lang="en-US" sz="5400" dirty="0"/>
            </a:br>
            <a:r>
              <a:rPr lang="en-US" sz="5400" dirty="0"/>
              <a:t>Design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F81B1-BAC9-6299-D37F-314239352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69160"/>
            <a:ext cx="11376026" cy="1634879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br>
              <a:rPr lang="en-GB" sz="1600" dirty="0"/>
            </a:br>
            <a:r>
              <a:rPr lang="en-GB" sz="1600" dirty="0"/>
              <a:t>Michael GUINCHARD on behalf of EN-MME-EDM</a:t>
            </a:r>
          </a:p>
          <a:p>
            <a:pPr algn="l"/>
            <a:r>
              <a:rPr lang="en-US" sz="1800" dirty="0"/>
              <a:t>STFC Visit</a:t>
            </a:r>
          </a:p>
        </p:txBody>
      </p:sp>
    </p:spTree>
    <p:extLst>
      <p:ext uri="{BB962C8B-B14F-4D97-AF65-F5344CB8AC3E}">
        <p14:creationId xmlns:p14="http://schemas.microsoft.com/office/powerpoint/2010/main" val="40906657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B2831-1199-AF04-7AF3-B8F5DD30D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Bragg grating based strain sensor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7AB4CF-59F9-E1B4-0EC8-DB105E6F2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80047-21FA-4FE2-8015-C941CC6EA417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4DC03-477C-6C90-E7AA-DCA760FD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5385A-408F-C093-1059-F0DC40AFC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4A886A-B54E-FA5A-5FC6-D1A5AD35D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8653" y="1009078"/>
            <a:ext cx="1456474" cy="4374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A4517B-CD20-EFEA-69A9-5EE7B1581962}"/>
              </a:ext>
            </a:extLst>
          </p:cNvPr>
          <p:cNvSpPr txBox="1"/>
          <p:nvPr/>
        </p:nvSpPr>
        <p:spPr>
          <a:xfrm>
            <a:off x="8942266" y="5383912"/>
            <a:ext cx="1582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lhcacfis0037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EB8025-C04C-D5D0-A273-500D153DD1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295" y="1439335"/>
            <a:ext cx="7600305" cy="371133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2A0F6C7-DBEE-6D05-ED8C-B18D28F7718C}"/>
              </a:ext>
            </a:extLst>
          </p:cNvPr>
          <p:cNvCxnSpPr>
            <a:cxnSpLocks/>
          </p:cNvCxnSpPr>
          <p:nvPr/>
        </p:nvCxnSpPr>
        <p:spPr>
          <a:xfrm>
            <a:off x="9552384" y="2204864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F4AE3FA-049D-0522-1BF3-281F63015E0E}"/>
              </a:ext>
            </a:extLst>
          </p:cNvPr>
          <p:cNvCxnSpPr>
            <a:cxnSpLocks/>
          </p:cNvCxnSpPr>
          <p:nvPr/>
        </p:nvCxnSpPr>
        <p:spPr>
          <a:xfrm>
            <a:off x="9798212" y="2161242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36DD16-7825-ED53-19A4-5CBE2D62652A}"/>
              </a:ext>
            </a:extLst>
          </p:cNvPr>
          <p:cNvCxnSpPr>
            <a:cxnSpLocks/>
          </p:cNvCxnSpPr>
          <p:nvPr/>
        </p:nvCxnSpPr>
        <p:spPr>
          <a:xfrm>
            <a:off x="9485742" y="2169444"/>
            <a:ext cx="0" cy="288032"/>
          </a:xfrm>
          <a:prstGeom prst="straightConnector1">
            <a:avLst/>
          </a:prstGeom>
          <a:ln>
            <a:solidFill>
              <a:srgbClr val="FF000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3D2C6BE-6CD3-F5F7-EB3B-C83D4D215DEE}"/>
              </a:ext>
            </a:extLst>
          </p:cNvPr>
          <p:cNvCxnSpPr>
            <a:cxnSpLocks/>
          </p:cNvCxnSpPr>
          <p:nvPr/>
        </p:nvCxnSpPr>
        <p:spPr>
          <a:xfrm>
            <a:off x="9731570" y="2125822"/>
            <a:ext cx="0" cy="288032"/>
          </a:xfrm>
          <a:prstGeom prst="straightConnector1">
            <a:avLst/>
          </a:prstGeom>
          <a:ln>
            <a:solidFill>
              <a:srgbClr val="FF000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4781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3ECBA-F795-A87A-4DD4-FF2AC0D06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fiber bonding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BF371-15ED-8E14-026E-183CE9170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D104F-9729-4B54-98D8-5B93268822D9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6CD81-DE55-AB4E-432F-2B16E8603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8131B-06CC-CEFE-EDDC-F08E66700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541243-21F0-1EAF-0DD2-F41648FC5C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40653" y="2155179"/>
            <a:ext cx="4389120" cy="3291840"/>
          </a:xfrm>
          <a:prstGeom prst="rect">
            <a:avLst/>
          </a:prstGeom>
        </p:spPr>
      </p:pic>
      <p:pic>
        <p:nvPicPr>
          <p:cNvPr id="8" name="Picture 7" descr="A picture containing text, indoor, cluttered&#10;&#10;Description automatically generated">
            <a:extLst>
              <a:ext uri="{FF2B5EF4-FFF2-40B4-BE49-F238E27FC236}">
                <a16:creationId xmlns:a16="http://schemas.microsoft.com/office/drawing/2014/main" id="{AAE93C5E-20AA-C847-4359-7F75A6C0A4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" t="14211" b="10079"/>
          <a:stretch/>
        </p:blipFill>
        <p:spPr>
          <a:xfrm rot="5400000">
            <a:off x="3379972" y="2060432"/>
            <a:ext cx="4944375" cy="29260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459C37-AD49-C73B-8486-1ECA8D9C796B}"/>
              </a:ext>
            </a:extLst>
          </p:cNvPr>
          <p:cNvSpPr txBox="1"/>
          <p:nvPr/>
        </p:nvSpPr>
        <p:spPr>
          <a:xfrm>
            <a:off x="407987" y="1162336"/>
            <a:ext cx="379171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Optical fiber bonding on the blades.</a:t>
            </a:r>
          </a:p>
        </p:txBody>
      </p:sp>
      <p:pic>
        <p:nvPicPr>
          <p:cNvPr id="10" name="Picture 9" descr="A picture containing indoor, counter, blender, kitchen appliance&#10;&#10;Description automatically generated">
            <a:extLst>
              <a:ext uri="{FF2B5EF4-FFF2-40B4-BE49-F238E27FC236}">
                <a16:creationId xmlns:a16="http://schemas.microsoft.com/office/drawing/2014/main" id="{E7EE6628-5E17-4ECF-81E5-61538F38C3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0830" y="783579"/>
            <a:ext cx="2931795" cy="521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3478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B2831-1199-AF04-7AF3-B8F5DD30D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Fiber Bragg grating based strain sensor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7AB4CF-59F9-E1B4-0EC8-DB105E6F2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8278C-C55E-4044-8661-198AE9BCF1C4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4DC03-477C-6C90-E7AA-DCA760FDF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E5385A-408F-C093-1059-F0DC40AFC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AF4B16-50CD-51A1-FF7C-84B7CD92E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072" y="1387380"/>
            <a:ext cx="6903112" cy="330250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89EF763-7E21-39D2-6DAB-6371F75F92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1373" y="3509770"/>
            <a:ext cx="2542176" cy="23602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66E3B8-5DB8-D92D-6000-0EB89AFA9D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3239" y="1098439"/>
            <a:ext cx="1995534" cy="2673469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21A9A40-AC2F-4112-9480-CC685E92EAE5}"/>
              </a:ext>
            </a:extLst>
          </p:cNvPr>
          <p:cNvCxnSpPr>
            <a:cxnSpLocks/>
          </p:cNvCxnSpPr>
          <p:nvPr/>
        </p:nvCxnSpPr>
        <p:spPr>
          <a:xfrm>
            <a:off x="9473342" y="2366646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A1CE6F8-1D10-44B9-F224-6DC795322349}"/>
              </a:ext>
            </a:extLst>
          </p:cNvPr>
          <p:cNvCxnSpPr>
            <a:cxnSpLocks/>
          </p:cNvCxnSpPr>
          <p:nvPr/>
        </p:nvCxnSpPr>
        <p:spPr>
          <a:xfrm>
            <a:off x="9812280" y="2348880"/>
            <a:ext cx="0" cy="2880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DCEE0B6-E6D2-24D5-4ED4-EAF7D0FA41C3}"/>
              </a:ext>
            </a:extLst>
          </p:cNvPr>
          <p:cNvCxnSpPr>
            <a:cxnSpLocks/>
          </p:cNvCxnSpPr>
          <p:nvPr/>
        </p:nvCxnSpPr>
        <p:spPr>
          <a:xfrm>
            <a:off x="9413734" y="2221346"/>
            <a:ext cx="0" cy="288032"/>
          </a:xfrm>
          <a:prstGeom prst="straightConnector1">
            <a:avLst/>
          </a:prstGeom>
          <a:ln>
            <a:solidFill>
              <a:srgbClr val="FF000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73072C5-95E1-F6E8-755E-F1F56B2C075E}"/>
              </a:ext>
            </a:extLst>
          </p:cNvPr>
          <p:cNvCxnSpPr>
            <a:cxnSpLocks/>
          </p:cNvCxnSpPr>
          <p:nvPr/>
        </p:nvCxnSpPr>
        <p:spPr>
          <a:xfrm>
            <a:off x="9738604" y="2245400"/>
            <a:ext cx="0" cy="288032"/>
          </a:xfrm>
          <a:prstGeom prst="straightConnector1">
            <a:avLst/>
          </a:prstGeom>
          <a:ln>
            <a:solidFill>
              <a:srgbClr val="FF0000">
                <a:alpha val="50196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51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23ECBA-F795-A87A-4DD4-FF2AC0D06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fiber bonding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6BF371-15ED-8E14-026E-183CE91702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D4290-6924-472D-A914-653DDBA4BBD6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06CD81-DE55-AB4E-432F-2B16E8603B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88131B-06CC-CEFE-EDDC-F08E66700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459C37-AD49-C73B-8486-1ECA8D9C796B}"/>
              </a:ext>
            </a:extLst>
          </p:cNvPr>
          <p:cNvSpPr txBox="1"/>
          <p:nvPr/>
        </p:nvSpPr>
        <p:spPr>
          <a:xfrm>
            <a:off x="407986" y="1162336"/>
            <a:ext cx="521489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Optical fiber bonding on the FPC tubes.</a:t>
            </a:r>
          </a:p>
        </p:txBody>
      </p:sp>
      <p:pic>
        <p:nvPicPr>
          <p:cNvPr id="11" name="Picture 10" descr="People working in a factory&#10;&#10;Description automatically generated with medium confidence">
            <a:extLst>
              <a:ext uri="{FF2B5EF4-FFF2-40B4-BE49-F238E27FC236}">
                <a16:creationId xmlns:a16="http://schemas.microsoft.com/office/drawing/2014/main" id="{7C46B7C5-DC0B-1864-853C-E10E5C7FE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6" y="1559516"/>
            <a:ext cx="6109321" cy="4581991"/>
          </a:xfrm>
          <a:prstGeom prst="rect">
            <a:avLst/>
          </a:prstGeom>
        </p:spPr>
      </p:pic>
      <p:pic>
        <p:nvPicPr>
          <p:cNvPr id="13" name="Picture 12" descr="A picture containing indoor, counter, blender, kitchen appliance&#10;&#10;Description automatically generated">
            <a:extLst>
              <a:ext uri="{FF2B5EF4-FFF2-40B4-BE49-F238E27FC236}">
                <a16:creationId xmlns:a16="http://schemas.microsoft.com/office/drawing/2014/main" id="{8289FD01-7789-D507-C73C-FB609826C5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8247" y="1112307"/>
            <a:ext cx="3763236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361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3DAB3-BE3B-452F-B3D4-A5D5899799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6450"/>
          </a:xfrm>
        </p:spPr>
        <p:txBody>
          <a:bodyPr/>
          <a:lstStyle/>
          <a:p>
            <a:r>
              <a:rPr lang="en-US" dirty="0"/>
              <a:t>Optical fiber flange configuration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E7F30E-80CD-C1C3-382C-001910CD9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1E6BD-7D62-499A-9A82-EC060B48757E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FE7B4F-C2A9-04AB-D47B-2246CE4872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9E259B-83B4-B4CC-4903-E14B8EADD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6F2231-1D5C-AB2E-A01F-681692DFBD1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5874" b="14122"/>
          <a:stretch/>
        </p:blipFill>
        <p:spPr>
          <a:xfrm>
            <a:off x="357580" y="2429643"/>
            <a:ext cx="6708633" cy="32114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E22279-95DE-5BD6-D4C8-B0BCA823CD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5" t="4137" b="-1"/>
          <a:stretch/>
        </p:blipFill>
        <p:spPr>
          <a:xfrm rot="10800000">
            <a:off x="7775468" y="2015450"/>
            <a:ext cx="1716842" cy="45396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D97B7F-A95A-2EFE-50E0-0F3F40B071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04" t="1" r="17020" b="8466"/>
          <a:stretch/>
        </p:blipFill>
        <p:spPr>
          <a:xfrm>
            <a:off x="9773051" y="1989510"/>
            <a:ext cx="1614793" cy="4359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1131EC-7EB3-E6DB-1CE2-5F503B69D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45" t="4137" b="-1"/>
          <a:stretch/>
        </p:blipFill>
        <p:spPr>
          <a:xfrm rot="10800000">
            <a:off x="7775468" y="2678813"/>
            <a:ext cx="1716842" cy="45396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51823EC-D559-BCB6-D9E8-1C4759AA253F}"/>
              </a:ext>
            </a:extLst>
          </p:cNvPr>
          <p:cNvSpPr/>
          <p:nvPr/>
        </p:nvSpPr>
        <p:spPr>
          <a:xfrm>
            <a:off x="9234792" y="1647216"/>
            <a:ext cx="77821" cy="1804502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3BB43BE-AD5F-CCE0-F059-ECCF0DBB57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04" t="1" r="17020" b="8466"/>
          <a:stretch/>
        </p:blipFill>
        <p:spPr>
          <a:xfrm>
            <a:off x="9773051" y="2665608"/>
            <a:ext cx="1614793" cy="435988"/>
          </a:xfrm>
          <a:prstGeom prst="rect">
            <a:avLst/>
          </a:prstGeom>
        </p:spPr>
      </p:pic>
      <p:sp>
        <p:nvSpPr>
          <p:cNvPr id="19" name="Arrow: Right 18">
            <a:extLst>
              <a:ext uri="{FF2B5EF4-FFF2-40B4-BE49-F238E27FC236}">
                <a16:creationId xmlns:a16="http://schemas.microsoft.com/office/drawing/2014/main" id="{DE50C003-E61D-4251-C174-1BB32B0DB52C}"/>
              </a:ext>
            </a:extLst>
          </p:cNvPr>
          <p:cNvSpPr/>
          <p:nvPr/>
        </p:nvSpPr>
        <p:spPr>
          <a:xfrm flipH="1">
            <a:off x="9532162" y="2207504"/>
            <a:ext cx="188067" cy="972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428AA09B-99F4-8D4B-5EC8-E217DA891DBE}"/>
              </a:ext>
            </a:extLst>
          </p:cNvPr>
          <p:cNvSpPr/>
          <p:nvPr/>
        </p:nvSpPr>
        <p:spPr>
          <a:xfrm flipH="1">
            <a:off x="9545132" y="2879456"/>
            <a:ext cx="188067" cy="9727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F63054-C05B-4540-C8CC-5835D71F9DE8}"/>
              </a:ext>
            </a:extLst>
          </p:cNvPr>
          <p:cNvSpPr txBox="1"/>
          <p:nvPr/>
        </p:nvSpPr>
        <p:spPr>
          <a:xfrm>
            <a:off x="8919318" y="4480511"/>
            <a:ext cx="70687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Flange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D405588-7B80-3754-2988-8B2DB99DE97D}"/>
              </a:ext>
            </a:extLst>
          </p:cNvPr>
          <p:cNvCxnSpPr>
            <a:stCxn id="21" idx="0"/>
            <a:endCxn id="11" idx="2"/>
          </p:cNvCxnSpPr>
          <p:nvPr/>
        </p:nvCxnSpPr>
        <p:spPr>
          <a:xfrm flipV="1">
            <a:off x="9272757" y="3451718"/>
            <a:ext cx="946" cy="10287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E0059A17-9233-DC70-0735-6D6FF6C0841E}"/>
              </a:ext>
            </a:extLst>
          </p:cNvPr>
          <p:cNvSpPr txBox="1"/>
          <p:nvPr/>
        </p:nvSpPr>
        <p:spPr>
          <a:xfrm>
            <a:off x="7608297" y="3673561"/>
            <a:ext cx="160008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Receptacle </a:t>
            </a:r>
            <a:r>
              <a:rPr lang="en-US" sz="1600" b="1" dirty="0"/>
              <a:t>R03</a:t>
            </a:r>
            <a:r>
              <a:rPr lang="en-US" sz="1600" dirty="0"/>
              <a:t> optical connector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68CBE1-DB57-9B4B-A8EA-0F84996D3BDD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8408339" y="3047994"/>
            <a:ext cx="670395" cy="6255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0B03D9C-2351-5D69-AB71-EB0DBB142C4A}"/>
              </a:ext>
            </a:extLst>
          </p:cNvPr>
          <p:cNvSpPr txBox="1"/>
          <p:nvPr/>
        </p:nvSpPr>
        <p:spPr>
          <a:xfrm>
            <a:off x="9593354" y="3673561"/>
            <a:ext cx="166441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/>
              <a:t>Plug </a:t>
            </a:r>
            <a:r>
              <a:rPr lang="en-US" sz="1600" b="1" dirty="0"/>
              <a:t>P01</a:t>
            </a:r>
            <a:r>
              <a:rPr lang="en-US" sz="1600" dirty="0"/>
              <a:t> </a:t>
            </a:r>
          </a:p>
          <a:p>
            <a:pPr algn="l"/>
            <a:r>
              <a:rPr lang="en-US" sz="1600" dirty="0"/>
              <a:t>optical connector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906025AE-3210-2A38-DA0F-DE34C375403F}"/>
              </a:ext>
            </a:extLst>
          </p:cNvPr>
          <p:cNvCxnSpPr>
            <a:cxnSpLocks/>
          </p:cNvCxnSpPr>
          <p:nvPr/>
        </p:nvCxnSpPr>
        <p:spPr>
          <a:xfrm flipV="1">
            <a:off x="9853752" y="3058806"/>
            <a:ext cx="143560" cy="598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699C453B-B5B7-2737-61E3-7BFCA0026451}"/>
              </a:ext>
            </a:extLst>
          </p:cNvPr>
          <p:cNvSpPr/>
          <p:nvPr/>
        </p:nvSpPr>
        <p:spPr>
          <a:xfrm>
            <a:off x="7723714" y="1647216"/>
            <a:ext cx="1497167" cy="1804501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8CED0B-D35E-B347-2FC9-8860CC484EB6}"/>
              </a:ext>
            </a:extLst>
          </p:cNvPr>
          <p:cNvSpPr txBox="1"/>
          <p:nvPr/>
        </p:nvSpPr>
        <p:spPr>
          <a:xfrm>
            <a:off x="7785347" y="1721614"/>
            <a:ext cx="146093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FF0000"/>
                </a:solidFill>
              </a:rPr>
              <a:t>Insulating vacuum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563EE5C-BE43-214E-3595-3EA895736C2C}"/>
              </a:ext>
            </a:extLst>
          </p:cNvPr>
          <p:cNvSpPr/>
          <p:nvPr/>
        </p:nvSpPr>
        <p:spPr>
          <a:xfrm>
            <a:off x="9323798" y="1644700"/>
            <a:ext cx="1971813" cy="1804501"/>
          </a:xfrm>
          <a:prstGeom prst="rect">
            <a:avLst/>
          </a:prstGeom>
          <a:noFill/>
          <a:ln>
            <a:solidFill>
              <a:srgbClr val="00206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6C6F6D5-8A01-844F-10AF-DCAAB01EA0A0}"/>
              </a:ext>
            </a:extLst>
          </p:cNvPr>
          <p:cNvSpPr txBox="1"/>
          <p:nvPr/>
        </p:nvSpPr>
        <p:spPr>
          <a:xfrm>
            <a:off x="9410836" y="1721614"/>
            <a:ext cx="181488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Outside environment</a:t>
            </a:r>
          </a:p>
          <a:p>
            <a:pPr algn="l"/>
            <a:r>
              <a:rPr lang="en-US" sz="1200" dirty="0"/>
              <a:t>Atmospheric pressure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8C18BCC-19B8-4159-5324-9C75455DA347}"/>
              </a:ext>
            </a:extLst>
          </p:cNvPr>
          <p:cNvSpPr txBox="1"/>
          <p:nvPr/>
        </p:nvSpPr>
        <p:spPr>
          <a:xfrm>
            <a:off x="2970180" y="5803363"/>
            <a:ext cx="134890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i="1" dirty="0"/>
              <a:t>Crab cavity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28CD90-5F21-6722-311D-F6B7677AE15F}"/>
              </a:ext>
            </a:extLst>
          </p:cNvPr>
          <p:cNvSpPr txBox="1"/>
          <p:nvPr/>
        </p:nvSpPr>
        <p:spPr>
          <a:xfrm>
            <a:off x="694944" y="1408176"/>
            <a:ext cx="626668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Evaluation of the strain along the blades and FPC: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Bending strain;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Traction stress.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5342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7B594D-1968-2CE4-E52E-54AC9E191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DA0FD95-5017-9FD3-3506-01F685D05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814512"/>
            <a:ext cx="11089232" cy="43659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80D02B-3B1C-F738-2120-088BFB0BF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96450"/>
          </a:xfrm>
        </p:spPr>
        <p:txBody>
          <a:bodyPr/>
          <a:lstStyle/>
          <a:p>
            <a:r>
              <a:rPr lang="en-US" dirty="0"/>
              <a:t>Optical fiber flange configuration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31AE29-C06A-F7D0-37C1-606CBFC6D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CF477-8390-4E6A-9A3B-E695D882562C}" type="datetime1">
              <a:rPr lang="fr-FR" smtClean="0"/>
              <a:t>14/01/2025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FAB53D-2FE8-45F1-A40B-7BA92D17B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3B505-B830-B16A-5914-0531CAA90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3E34B-35BF-4032-8364-CFFBD32743EC}" type="slidenum">
              <a:rPr lang="en-US" smtClean="0"/>
              <a:t>27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2D657AB-6106-61E1-4203-BB4F13CAEA99}"/>
              </a:ext>
            </a:extLst>
          </p:cNvPr>
          <p:cNvSpPr txBox="1"/>
          <p:nvPr/>
        </p:nvSpPr>
        <p:spPr>
          <a:xfrm>
            <a:off x="694944" y="1408176"/>
            <a:ext cx="6266688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Evaluation of the strain along the blades and FPC: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Bending strain;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Traction stress.</a:t>
            </a:r>
          </a:p>
          <a:p>
            <a:pPr algn="l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629BA88-8EA6-A380-7DC6-E25B472BFF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6147" y="109027"/>
            <a:ext cx="3393558" cy="24604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CCE231B-7DD0-0053-0045-41362F0C5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6815" y="4424590"/>
            <a:ext cx="3393559" cy="2318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3D8BED3-B13E-5D7F-BF49-9E4C00B2F7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4272" y="4642907"/>
            <a:ext cx="512511" cy="15375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3BDC9D-00CB-415C-B1F1-7F7F37B458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593905" y="2704829"/>
            <a:ext cx="512511" cy="15375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CB675CA-66EB-B4A6-AD75-9DB7E2908E4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880" y="4947223"/>
            <a:ext cx="971238" cy="129991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88FBA21-CE01-6A42-31D7-8A399589C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0233" y="3647304"/>
            <a:ext cx="971238" cy="129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2941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1ECC76-3197-31D7-B269-24FDA32D57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7F9AC-2F38-1C7F-D81B-2BFADFA42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9951"/>
            <a:ext cx="10296525" cy="2153265"/>
          </a:xfrm>
        </p:spPr>
        <p:txBody>
          <a:bodyPr/>
          <a:lstStyle/>
          <a:p>
            <a:r>
              <a:rPr lang="en-US" sz="5400" dirty="0"/>
              <a:t>Crab Cavity instrumentation</a:t>
            </a:r>
            <a:br>
              <a:rPr lang="en-US" sz="5400" dirty="0"/>
            </a:br>
            <a:r>
              <a:rPr lang="en-US" sz="5400" dirty="0"/>
              <a:t>Results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443583-283E-5510-D233-84E604DD0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69160"/>
            <a:ext cx="11376026" cy="1634879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br>
              <a:rPr lang="en-GB" sz="1600" dirty="0"/>
            </a:br>
            <a:r>
              <a:rPr lang="en-GB" sz="1600" dirty="0"/>
              <a:t>Michael GUINCHARD on behalf of EN-MME-EDM</a:t>
            </a:r>
          </a:p>
          <a:p>
            <a:pPr algn="l"/>
            <a:r>
              <a:rPr lang="en-US" sz="1800" dirty="0"/>
              <a:t>STFC Visit</a:t>
            </a:r>
          </a:p>
        </p:txBody>
      </p:sp>
      <p:pic>
        <p:nvPicPr>
          <p:cNvPr id="4" name="Content Placeholder 6" descr="A computer on a vehicle&#10;&#10;Description automatically generated">
            <a:extLst>
              <a:ext uri="{FF2B5EF4-FFF2-40B4-BE49-F238E27FC236}">
                <a16:creationId xmlns:a16="http://schemas.microsoft.com/office/drawing/2014/main" id="{8C06DB28-6E6C-84AA-DFA9-67EF4100A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 rot="5400000">
            <a:off x="5684206" y="4289610"/>
            <a:ext cx="2852373" cy="2139280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6CFDAA9-84EF-EDDA-3BB7-C96BFB4DF4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9422" y="3933063"/>
            <a:ext cx="3863391" cy="285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490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F08A4-A52E-6236-E0C5-B8A827918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24AEB5-058B-3B32-26B2-6F3441021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0A99-FFA0-1953-7389-0A382F17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B4B590-7BC2-2268-D789-ADECB670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29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B78E44-9A5B-D674-2E47-C906E2C09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75051EB7-D547-8FEA-C1D0-E275C2A8F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5" t="17366" r="32281" b="12201"/>
          <a:stretch/>
        </p:blipFill>
        <p:spPr>
          <a:xfrm>
            <a:off x="396767" y="1294641"/>
            <a:ext cx="6572221" cy="4408694"/>
          </a:xfrm>
          <a:prstGeom prst="rect">
            <a:avLst/>
          </a:prstGeom>
        </p:spPr>
      </p:pic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22DE60CE-35FC-C352-3D6E-6249C595A787}"/>
              </a:ext>
            </a:extLst>
          </p:cNvPr>
          <p:cNvGraphicFramePr>
            <a:graphicFrameLocks/>
          </p:cNvGraphicFramePr>
          <p:nvPr/>
        </p:nvGraphicFramePr>
        <p:xfrm>
          <a:off x="7187931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3248631D-2053-5375-0A5D-B4A11696C1BA}"/>
              </a:ext>
            </a:extLst>
          </p:cNvPr>
          <p:cNvSpPr txBox="1"/>
          <p:nvPr/>
        </p:nvSpPr>
        <p:spPr bwMode="auto">
          <a:xfrm>
            <a:off x="4007768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A30B1882-9875-DC2A-9F96-E6BFD113A967}"/>
              </a:ext>
            </a:extLst>
          </p:cNvPr>
          <p:cNvCxnSpPr>
            <a:cxnSpLocks/>
          </p:cNvCxnSpPr>
          <p:nvPr/>
        </p:nvCxnSpPr>
        <p:spPr>
          <a:xfrm flipH="1">
            <a:off x="3143672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F1AA9956-CF1B-B931-3466-794133CFF08D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C3849E12-6919-D185-4457-500A418D9A0E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8923BA6F-8C8D-4D25-87C2-66153AFD170F}"/>
              </a:ext>
            </a:extLst>
          </p:cNvPr>
          <p:cNvSpPr/>
          <p:nvPr/>
        </p:nvSpPr>
        <p:spPr>
          <a:xfrm>
            <a:off x="1415480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96E5DB5D-196D-5084-0261-EB7A6195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653" y="2571634"/>
            <a:ext cx="1717425" cy="291283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Transport effects</a:t>
            </a:r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61C668E7-E0C1-B967-5C51-8EE37F6B6C0C}"/>
              </a:ext>
            </a:extLst>
          </p:cNvPr>
          <p:cNvSpPr/>
          <p:nvPr/>
        </p:nvSpPr>
        <p:spPr>
          <a:xfrm>
            <a:off x="2053909" y="2461852"/>
            <a:ext cx="272169" cy="510848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AAA1C3-796F-FFFA-5B43-A99977176836}"/>
              </a:ext>
            </a:extLst>
          </p:cNvPr>
          <p:cNvSpPr txBox="1">
            <a:spLocks/>
          </p:cNvSpPr>
          <p:nvPr/>
        </p:nvSpPr>
        <p:spPr bwMode="auto">
          <a:xfrm>
            <a:off x="1609595" y="4929683"/>
            <a:ext cx="4486405" cy="313614"/>
          </a:xfrm>
          <a:prstGeom prst="rect">
            <a:avLst/>
          </a:prstGeom>
          <a:solidFill>
            <a:srgbClr val="ADBDE0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algn="ctr"/>
            <a:r>
              <a:rPr lang="en-US" sz="1400" dirty="0"/>
              <a:t>Low frequency effects are related to temperature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EF8D387-7F69-6CF9-4A67-E653085FD5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4B6CEB-A200-49EF-BB1F-FDDCF525ED44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1556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br>
              <a:rPr lang="en-US" sz="2400" dirty="0"/>
            </a:b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14" name="Picture 13" descr="MAX_7562.jpg">
            <a:extLst>
              <a:ext uri="{FF2B5EF4-FFF2-40B4-BE49-F238E27FC236}">
                <a16:creationId xmlns:a16="http://schemas.microsoft.com/office/drawing/2014/main" id="{0BBC57AF-ECBA-AFB1-415E-D78FB405DE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201" y="2419778"/>
            <a:ext cx="5741166" cy="345860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929C8361-93CB-D509-1685-F8E759533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268760"/>
            <a:ext cx="11274954" cy="1440159"/>
          </a:xfrm>
        </p:spPr>
        <p:txBody>
          <a:bodyPr/>
          <a:lstStyle/>
          <a:p>
            <a:pPr algn="ctr">
              <a:buClr>
                <a:schemeClr val="bg2"/>
              </a:buClr>
              <a:defRPr/>
            </a:pPr>
            <a:r>
              <a:rPr lang="en-US" sz="2400" b="0" dirty="0">
                <a:solidFill>
                  <a:schemeClr val="tx2">
                    <a:lumMod val="50000"/>
                  </a:schemeClr>
                </a:solidFill>
              </a:rPr>
              <a:t>Mechanical measurements are done on several types of components : superconducting magnets, dumps, RF cavity, detectors in different conditions as electro-magnetic field, vacuum, radiation, cryogenic, water, </a:t>
            </a:r>
            <a:r>
              <a:rPr lang="en-US" sz="2400" b="0" dirty="0" err="1">
                <a:solidFill>
                  <a:schemeClr val="tx2">
                    <a:lumMod val="50000"/>
                  </a:schemeClr>
                </a:solidFill>
              </a:rPr>
              <a:t>etc</a:t>
            </a:r>
            <a:r>
              <a:rPr lang="en-US" sz="2400" b="0" dirty="0">
                <a:solidFill>
                  <a:schemeClr val="tx2">
                    <a:lumMod val="50000"/>
                  </a:schemeClr>
                </a:solidFill>
              </a:rPr>
              <a:t>…</a:t>
            </a:r>
          </a:p>
          <a:p>
            <a:pPr lvl="0" algn="ctr">
              <a:buClr>
                <a:schemeClr val="bg2"/>
              </a:buClr>
              <a:defRPr/>
            </a:pPr>
            <a:endParaRPr lang="en-US" sz="2400" b="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Crabs settled in the tunnel | CERN">
            <a:extLst>
              <a:ext uri="{FF2B5EF4-FFF2-40B4-BE49-F238E27FC236}">
                <a16:creationId xmlns:a16="http://schemas.microsoft.com/office/drawing/2014/main" id="{7ACFB040-4F2A-C701-A8C5-DCB61A2129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9601" y="2419778"/>
            <a:ext cx="5187901" cy="345860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64AC39-7EC7-59AF-47B2-748668825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9F9EF-B804-4EB2-9EEA-C22B152C5322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5948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7E7B5-331F-22AC-9021-CF11650E9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96DCD9-B9EA-5BD8-68DF-7F195EAD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12E22-E6EE-1ACD-4536-3BEE690BE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98838-25C2-DAAF-EF76-080D1855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7430B0-1DA6-C796-AAFB-D724E30B2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C063C89E-DC61-F11A-23C9-7DC25CD8B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0" t="6016" r="967" b="10082"/>
          <a:stretch/>
        </p:blipFill>
        <p:spPr>
          <a:xfrm>
            <a:off x="811169" y="908720"/>
            <a:ext cx="8331284" cy="5296925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FEA3458-4C78-EDB2-DE38-E10BDD10C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024" y="1772816"/>
            <a:ext cx="3517625" cy="504056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Typical response of the blade instrumentation during transport event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91E279-1E35-4903-B634-116BB623820A}"/>
              </a:ext>
            </a:extLst>
          </p:cNvPr>
          <p:cNvSpPr txBox="1"/>
          <p:nvPr/>
        </p:nvSpPr>
        <p:spPr bwMode="auto">
          <a:xfrm rot="16200000">
            <a:off x="-359825" y="313632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C462B"/>
                </a:solidFill>
              </a:rPr>
              <a:t>Strain (</a:t>
            </a:r>
            <a:r>
              <a:rPr lang="en-US" dirty="0">
                <a:solidFill>
                  <a:srgbClr val="6C462B"/>
                </a:solidFill>
                <a:sym typeface="Symbol" panose="05050102010706020507" pitchFamily="18" charset="2"/>
              </a:rPr>
              <a:t>m/m)</a:t>
            </a:r>
            <a:endParaRPr lang="en-US" dirty="0">
              <a:solidFill>
                <a:srgbClr val="6C462B"/>
              </a:solidFill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6404E41-DD86-4BFB-4AF6-1BBD63F4C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6B5927-00C5-49E6-8CFA-8FD53D24CDC7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73173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B0E1B-8608-C295-C71D-906A7F8B2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E6C3789-DE6E-10A5-A9A2-2A9CFFC39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4463C-EA34-F0CC-19DF-095FE054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DFC897-DB72-C359-FE1F-29DD55CC8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31</a:t>
            </a:fld>
            <a:endParaRPr lang="en-US"/>
          </a:p>
        </p:txBody>
      </p:sp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B6D94C9B-2E25-0E2C-0DF2-98E0542ED162}"/>
              </a:ext>
            </a:extLst>
          </p:cNvPr>
          <p:cNvGraphicFramePr>
            <a:graphicFrameLocks/>
          </p:cNvGraphicFramePr>
          <p:nvPr/>
        </p:nvGraphicFramePr>
        <p:xfrm>
          <a:off x="7116558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2CE23AD6-D011-2EF7-125A-500F6976225D}"/>
              </a:ext>
            </a:extLst>
          </p:cNvPr>
          <p:cNvSpPr txBox="1"/>
          <p:nvPr/>
        </p:nvSpPr>
        <p:spPr bwMode="auto">
          <a:xfrm>
            <a:off x="3936395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FFA6AFC3-9A6C-9810-8D87-37F53933652D}"/>
              </a:ext>
            </a:extLst>
          </p:cNvPr>
          <p:cNvCxnSpPr>
            <a:cxnSpLocks/>
          </p:cNvCxnSpPr>
          <p:nvPr/>
        </p:nvCxnSpPr>
        <p:spPr>
          <a:xfrm flipH="1">
            <a:off x="3072299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618C1F22-1279-C419-712B-1405E7A6E040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482D2BB0-1977-A035-5437-5A2D3217C593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2ACF80D6-94EC-CD0E-55D5-DB034A87C084}"/>
              </a:ext>
            </a:extLst>
          </p:cNvPr>
          <p:cNvSpPr/>
          <p:nvPr/>
        </p:nvSpPr>
        <p:spPr>
          <a:xfrm>
            <a:off x="1344107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ED654B-997E-A0CB-74C6-50471A84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2424" y="2204864"/>
            <a:ext cx="2222617" cy="277737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5A7A3A6-A62A-F65B-0C53-435E294F8DDC}"/>
              </a:ext>
            </a:extLst>
          </p:cNvPr>
          <p:cNvCxnSpPr/>
          <p:nvPr/>
        </p:nvCxnSpPr>
        <p:spPr>
          <a:xfrm>
            <a:off x="11075559" y="3326999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5DFFA5-0C93-7A5C-4D9B-82140DEEB8AC}"/>
              </a:ext>
            </a:extLst>
          </p:cNvPr>
          <p:cNvCxnSpPr/>
          <p:nvPr/>
        </p:nvCxnSpPr>
        <p:spPr>
          <a:xfrm>
            <a:off x="10787527" y="3385503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13A0D7-1B34-AFCA-5D30-2BE43C0D2C81}"/>
              </a:ext>
            </a:extLst>
          </p:cNvPr>
          <p:cNvCxnSpPr/>
          <p:nvPr/>
        </p:nvCxnSpPr>
        <p:spPr>
          <a:xfrm>
            <a:off x="10859535" y="3491657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5775A4-8AEC-B1D7-A9B2-A5743FD6D375}"/>
              </a:ext>
            </a:extLst>
          </p:cNvPr>
          <p:cNvCxnSpPr/>
          <p:nvPr/>
        </p:nvCxnSpPr>
        <p:spPr>
          <a:xfrm>
            <a:off x="11219575" y="3538870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9">
            <a:extLst>
              <a:ext uri="{FF2B5EF4-FFF2-40B4-BE49-F238E27FC236}">
                <a16:creationId xmlns:a16="http://schemas.microsoft.com/office/drawing/2014/main" id="{7480495C-9A15-5BD4-8263-D9FFD80B16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5" t="17263" r="32281" b="12201"/>
          <a:stretch/>
        </p:blipFill>
        <p:spPr>
          <a:xfrm>
            <a:off x="408040" y="1333870"/>
            <a:ext cx="6564503" cy="4410000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9B383-4C07-6A31-1EE3-3E0D8905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074FF9A-E384-4D3A-8674-A509C1109DD2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320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4495F-9D0D-48BD-1AA5-5D837451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C4B243-0639-5D9C-F472-6C62FAC6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8136C-35BF-4CFD-69FD-48EE7768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FE2813-2463-AFC3-9C1C-6080FC23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32</a:t>
            </a:fld>
            <a:endParaRPr lang="en-US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874DAEC7-7CAE-4B99-DA52-C653BBDED8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140" b="2729"/>
          <a:stretch/>
        </p:blipFill>
        <p:spPr>
          <a:xfrm>
            <a:off x="8426419" y="3447568"/>
            <a:ext cx="3503800" cy="235770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EA6991B-40D1-4937-D846-64FD748594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1951"/>
          <a:stretch/>
        </p:blipFill>
        <p:spPr bwMode="auto">
          <a:xfrm>
            <a:off x="8333799" y="1325888"/>
            <a:ext cx="3763812" cy="1564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9" name="Tableau 12">
            <a:extLst>
              <a:ext uri="{FF2B5EF4-FFF2-40B4-BE49-F238E27FC236}">
                <a16:creationId xmlns:a16="http://schemas.microsoft.com/office/drawing/2014/main" id="{EB553364-0380-CD51-D9A8-206F8A5DCBDA}"/>
              </a:ext>
            </a:extLst>
          </p:cNvPr>
          <p:cNvGraphicFramePr>
            <a:graphicFrameLocks noGrp="1"/>
          </p:cNvGraphicFramePr>
          <p:nvPr/>
        </p:nvGraphicFramePr>
        <p:xfrm>
          <a:off x="263352" y="1196752"/>
          <a:ext cx="8044983" cy="4608522"/>
        </p:xfrm>
        <a:graphic>
          <a:graphicData uri="http://schemas.openxmlformats.org/drawingml/2006/table">
            <a:tbl>
              <a:tblPr/>
              <a:tblGrid>
                <a:gridCol w="2276238">
                  <a:extLst>
                    <a:ext uri="{9D8B030D-6E8A-4147-A177-3AD203B41FA5}">
                      <a16:colId xmlns:a16="http://schemas.microsoft.com/office/drawing/2014/main" val="2110345283"/>
                    </a:ext>
                  </a:extLst>
                </a:gridCol>
                <a:gridCol w="1568644">
                  <a:extLst>
                    <a:ext uri="{9D8B030D-6E8A-4147-A177-3AD203B41FA5}">
                      <a16:colId xmlns:a16="http://schemas.microsoft.com/office/drawing/2014/main" val="4019082650"/>
                    </a:ext>
                  </a:extLst>
                </a:gridCol>
                <a:gridCol w="1287311">
                  <a:extLst>
                    <a:ext uri="{9D8B030D-6E8A-4147-A177-3AD203B41FA5}">
                      <a16:colId xmlns:a16="http://schemas.microsoft.com/office/drawing/2014/main" val="2151409232"/>
                    </a:ext>
                  </a:extLst>
                </a:gridCol>
                <a:gridCol w="1420873">
                  <a:extLst>
                    <a:ext uri="{9D8B030D-6E8A-4147-A177-3AD203B41FA5}">
                      <a16:colId xmlns:a16="http://schemas.microsoft.com/office/drawing/2014/main" val="1063126720"/>
                    </a:ext>
                  </a:extLst>
                </a:gridCol>
                <a:gridCol w="1491917">
                  <a:extLst>
                    <a:ext uri="{9D8B030D-6E8A-4147-A177-3AD203B41FA5}">
                      <a16:colId xmlns:a16="http://schemas.microsoft.com/office/drawing/2014/main" val="4082204004"/>
                    </a:ext>
                  </a:extLst>
                </a:gridCol>
              </a:tblGrid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18th August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variation due to transport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28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3602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CAV1_FPC_Secondary_Line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29.12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4011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CAV1_FPC_Short_Side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-29.91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-43.41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-59.47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183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-76.33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-22.77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3473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-24.16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-46.58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9035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281.62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-19.22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33735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-52.49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-8.53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863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-268.3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-418.47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-447.9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9827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-388.7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53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-32.66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5646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-47.39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-41.57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5546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-147.3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-242.3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-267.74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027239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-103.3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-146.14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-161.43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-15.29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43499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0499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CAV2_FPC_Secondary_Line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-129.23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-141.69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12750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CAV2_FPC_Short_Side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-19.99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-9.31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73341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53.54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067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7643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-182.9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-139.04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-170.8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-31.76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65738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-34.94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-153.79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-15.88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9268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-360.1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-387.81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31825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-23.51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-18.95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961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-44.86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-97.98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-118.8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28106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-184.1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-321.01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-354.98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82318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CAV2_RigthBlade_Secondary_Long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64.25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9921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6568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CF5C63D8-9751-C870-C68C-57A2FE3783F3}"/>
              </a:ext>
            </a:extLst>
          </p:cNvPr>
          <p:cNvSpPr/>
          <p:nvPr/>
        </p:nvSpPr>
        <p:spPr>
          <a:xfrm>
            <a:off x="6816080" y="1196752"/>
            <a:ext cx="1492255" cy="460852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6B1BE3-0876-5159-486D-72AA652AB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3E2CDE-BFE9-4C03-847F-D8B41F8C242D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42825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FEAC8-F200-80F1-DBF4-CE67F25D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E6431F8-72E3-58AE-0EAB-12160B4E9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6DBBC-3472-326E-DFA7-A57543C89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CE5407-61C6-A089-B64E-08A80EC3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7BADF91E-4BFB-22BD-BB75-5B1A57F3EA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452675"/>
              </p:ext>
            </p:extLst>
          </p:nvPr>
        </p:nvGraphicFramePr>
        <p:xfrm>
          <a:off x="3951043" y="909246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25B7A6C0-EE0C-F741-D2D6-77BF6AF12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172" y="973148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436A62A-8CB0-828B-017D-73D594EE0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8213" y="864924"/>
            <a:ext cx="3441246" cy="2835386"/>
          </a:xfrm>
          <a:prstGeom prst="rect">
            <a:avLst/>
          </a:prstGeom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64545D24-E024-AEFD-E092-0C64FF551C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624"/>
          <a:stretch/>
        </p:blipFill>
        <p:spPr>
          <a:xfrm>
            <a:off x="678047" y="3687882"/>
            <a:ext cx="7266152" cy="2551055"/>
          </a:xfrm>
          <a:prstGeom prst="rect">
            <a:avLst/>
          </a:prstGeom>
        </p:spPr>
      </p:pic>
      <p:pic>
        <p:nvPicPr>
          <p:cNvPr id="10" name="Image 10">
            <a:extLst>
              <a:ext uri="{FF2B5EF4-FFF2-40B4-BE49-F238E27FC236}">
                <a16:creationId xmlns:a16="http://schemas.microsoft.com/office/drawing/2014/main" id="{4306E48F-6F18-199B-A6BF-6C66E731FA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000" r="51716"/>
          <a:stretch/>
        </p:blipFill>
        <p:spPr>
          <a:xfrm>
            <a:off x="8054790" y="3700310"/>
            <a:ext cx="3534751" cy="2551055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C819CD89-66D2-2FEB-1D8F-6A97C96A2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762" y="5069448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8B1CB57F-94AD-B302-B02B-F008A823A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876" y="5111856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45F87D3-E2D7-520A-1354-2E1060272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861" y="5154471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BDD37957-402F-A0A4-5771-52203868F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1434" y="2225568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7CB00DB1-4A11-EC50-6E32-22341E095A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93379" y="2459886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9B2C7562-C171-B3BB-1107-0F2761B0B79F}"/>
              </a:ext>
            </a:extLst>
          </p:cNvPr>
          <p:cNvSpPr/>
          <p:nvPr/>
        </p:nvSpPr>
        <p:spPr>
          <a:xfrm rot="5400000">
            <a:off x="4258530" y="1149288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CCBD21E0-9ED9-1C2F-4A54-665056D1BFD2}"/>
              </a:ext>
            </a:extLst>
          </p:cNvPr>
          <p:cNvSpPr txBox="1"/>
          <p:nvPr/>
        </p:nvSpPr>
        <p:spPr bwMode="auto">
          <a:xfrm>
            <a:off x="2021348" y="3240603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8" name="ZoneTexte 22">
            <a:extLst>
              <a:ext uri="{FF2B5EF4-FFF2-40B4-BE49-F238E27FC236}">
                <a16:creationId xmlns:a16="http://schemas.microsoft.com/office/drawing/2014/main" id="{EE558866-7826-DE69-885C-E3DFB44A5460}"/>
              </a:ext>
            </a:extLst>
          </p:cNvPr>
          <p:cNvSpPr txBox="1"/>
          <p:nvPr/>
        </p:nvSpPr>
        <p:spPr bwMode="auto">
          <a:xfrm>
            <a:off x="2528028" y="5673713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9" name="ZoneTexte 23">
            <a:extLst>
              <a:ext uri="{FF2B5EF4-FFF2-40B4-BE49-F238E27FC236}">
                <a16:creationId xmlns:a16="http://schemas.microsoft.com/office/drawing/2014/main" id="{36092FED-1D30-B5C4-806E-2516D9E3EB3B}"/>
              </a:ext>
            </a:extLst>
          </p:cNvPr>
          <p:cNvSpPr txBox="1"/>
          <p:nvPr/>
        </p:nvSpPr>
        <p:spPr bwMode="auto">
          <a:xfrm>
            <a:off x="6190352" y="5688240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2C51161A-D762-0AAA-C59D-4A7D3346B1E1}"/>
              </a:ext>
            </a:extLst>
          </p:cNvPr>
          <p:cNvSpPr txBox="1"/>
          <p:nvPr/>
        </p:nvSpPr>
        <p:spPr bwMode="auto">
          <a:xfrm>
            <a:off x="9852676" y="572464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093EFE1-4B63-4BC4-0583-EB3990EB1F65}"/>
              </a:ext>
            </a:extLst>
          </p:cNvPr>
          <p:cNvSpPr txBox="1"/>
          <p:nvPr/>
        </p:nvSpPr>
        <p:spPr bwMode="auto">
          <a:xfrm>
            <a:off x="1805324" y="1289743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B98CA3DD-22DA-4B06-258E-6F4149D65FB1}"/>
              </a:ext>
            </a:extLst>
          </p:cNvPr>
          <p:cNvSpPr txBox="1"/>
          <p:nvPr/>
        </p:nvSpPr>
        <p:spPr bwMode="auto">
          <a:xfrm>
            <a:off x="9822165" y="3024853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17FBDA-A63B-802C-63AC-B1846AA36C30}"/>
              </a:ext>
            </a:extLst>
          </p:cNvPr>
          <p:cNvSpPr/>
          <p:nvPr/>
        </p:nvSpPr>
        <p:spPr>
          <a:xfrm>
            <a:off x="3923735" y="3445696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BFFBAA83-F09D-8149-CD32-5F22BEAB6724}"/>
              </a:ext>
            </a:extLst>
          </p:cNvPr>
          <p:cNvSpPr txBox="1"/>
          <p:nvPr/>
        </p:nvSpPr>
        <p:spPr bwMode="auto">
          <a:xfrm>
            <a:off x="3779722" y="3366104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AF2C7FE1-40B1-24BC-9003-BAFA4C2BE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E70C8C-4F93-4A75-AF33-362A129AC402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682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627F1-85DC-8A5C-14A2-8B7F38638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312BE4-4FB2-4252-561A-2A6DEB1C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Transport </a:t>
            </a:r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8C267-D13C-2B9A-9502-03CE2DCC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9160D0-A882-6449-65F0-613159CD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34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D87D49CB-541E-5989-A1B9-93782445CB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685364"/>
              </p:ext>
            </p:extLst>
          </p:nvPr>
        </p:nvGraphicFramePr>
        <p:xfrm>
          <a:off x="3993247" y="895178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1B5B9129-BAC1-E0B5-9C37-D0221BC95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959080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FFC29A0-A225-E305-721C-454041FD0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417" y="850856"/>
            <a:ext cx="3441246" cy="2835386"/>
          </a:xfrm>
          <a:prstGeom prst="rect">
            <a:avLst/>
          </a:prstGeom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E625E583-3210-6D41-5766-FFA8CF3CF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38" y="2211500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ADFE345D-EA63-639A-BBEE-D5A98143E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5583" y="2445818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3949A602-74A3-5C14-6DF7-E0DC29F57070}"/>
              </a:ext>
            </a:extLst>
          </p:cNvPr>
          <p:cNvSpPr/>
          <p:nvPr/>
        </p:nvSpPr>
        <p:spPr>
          <a:xfrm rot="5400000">
            <a:off x="4300734" y="1135220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B301E570-BEDA-AE44-FA6D-8E1B78A9A750}"/>
              </a:ext>
            </a:extLst>
          </p:cNvPr>
          <p:cNvSpPr txBox="1"/>
          <p:nvPr/>
        </p:nvSpPr>
        <p:spPr bwMode="auto">
          <a:xfrm>
            <a:off x="2063552" y="3226535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5A8B0E3-BE2B-62C6-7DA2-0D43DF39C75B}"/>
              </a:ext>
            </a:extLst>
          </p:cNvPr>
          <p:cNvSpPr txBox="1"/>
          <p:nvPr/>
        </p:nvSpPr>
        <p:spPr bwMode="auto">
          <a:xfrm>
            <a:off x="1847528" y="1275675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A53CB1DC-56BC-0B9E-B1A8-44A48B90C465}"/>
              </a:ext>
            </a:extLst>
          </p:cNvPr>
          <p:cNvSpPr txBox="1"/>
          <p:nvPr/>
        </p:nvSpPr>
        <p:spPr bwMode="auto">
          <a:xfrm>
            <a:off x="9864369" y="3010785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6AB3B8-3578-2C5B-C9EA-B4ECB79B95E2}"/>
              </a:ext>
            </a:extLst>
          </p:cNvPr>
          <p:cNvSpPr/>
          <p:nvPr/>
        </p:nvSpPr>
        <p:spPr>
          <a:xfrm>
            <a:off x="3965939" y="3431628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5BDB2C76-AAB8-B7F5-09CB-E07A46C61604}"/>
              </a:ext>
            </a:extLst>
          </p:cNvPr>
          <p:cNvSpPr txBox="1"/>
          <p:nvPr/>
        </p:nvSpPr>
        <p:spPr bwMode="auto">
          <a:xfrm>
            <a:off x="3821926" y="3352036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9BEC95-8059-E348-C323-566ECB7AA8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328" b="49966"/>
          <a:stretch/>
        </p:blipFill>
        <p:spPr>
          <a:xfrm>
            <a:off x="479376" y="3685986"/>
            <a:ext cx="3733576" cy="25320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AA797A-9F17-5584-42BD-82F369237BD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407" b="49631"/>
          <a:stretch/>
        </p:blipFill>
        <p:spPr>
          <a:xfrm>
            <a:off x="4240260" y="3652859"/>
            <a:ext cx="3866514" cy="25917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C2BE4C9-2CAC-3F68-3A85-306151288A2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0033" r="48446"/>
          <a:stretch/>
        </p:blipFill>
        <p:spPr>
          <a:xfrm>
            <a:off x="8052850" y="3652859"/>
            <a:ext cx="3998775" cy="2609450"/>
          </a:xfrm>
          <a:prstGeom prst="rect">
            <a:avLst/>
          </a:prstGeom>
        </p:spPr>
      </p:pic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6CC94E9E-CE25-32F9-4A03-A78E02765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3279" y="4289851"/>
            <a:ext cx="1472874" cy="288032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0.2 g @ 2 Hz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F52978-62EC-92E8-4A1D-1663DDB84D3C}"/>
              </a:ext>
            </a:extLst>
          </p:cNvPr>
          <p:cNvCxnSpPr/>
          <p:nvPr/>
        </p:nvCxnSpPr>
        <p:spPr>
          <a:xfrm flipH="1">
            <a:off x="1055440" y="4623332"/>
            <a:ext cx="1008112" cy="26591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8D2B929-E6E8-4FA0-724B-69E3F7453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A9F895-FC51-4329-8ABC-FC2401634192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4102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273ADF-ECE6-39D1-229B-D0032C53DC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7C12102-9F4A-5A8D-871D-7603B4DCE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Repair of Cavity #1 FPC (Straightening)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5AC29-77E7-B377-CD52-1C476D833F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661BF8A-5C0C-C643-F78E-947D7ED6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C53CAF-95E0-595D-E07B-AAAFDA46F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700808"/>
            <a:ext cx="8568952" cy="37158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5452EF-62EB-FD62-921A-16E201033A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8604" y="1700808"/>
            <a:ext cx="2528646" cy="3384376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B0A90B2E-B8F7-1E2B-88D8-5B561CAE9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836818-72CE-4B01-BDE2-07A9CA1985FA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253380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D7673-56C3-2E4A-C603-C4216EA308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EFF0D48-DEF0-722E-835B-2EC710108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Repair of Cavity #1 FPC (Straightening)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252F89-6F51-E963-B5FD-95EAF409B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4F5DAC-84CC-FF71-CF5C-62FA7FD45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0084F6-3705-89F8-5A4E-71069252F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848" y="1628800"/>
            <a:ext cx="11560626" cy="3816424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1D75EF-5C00-2641-53FC-D782DE088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19C763-7B3B-4F40-871F-0D79052D50E6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925374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559A1C-0EC3-FB57-A570-07DE3C7DF3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80B21-FA80-2267-98C1-396897627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219951"/>
            <a:ext cx="10296525" cy="2153265"/>
          </a:xfrm>
        </p:spPr>
        <p:txBody>
          <a:bodyPr/>
          <a:lstStyle/>
          <a:p>
            <a:r>
              <a:rPr lang="en-US" sz="5400" dirty="0"/>
              <a:t>Crab Cavity instrumentation</a:t>
            </a:r>
            <a:br>
              <a:rPr lang="en-US" sz="5400" dirty="0"/>
            </a:br>
            <a:r>
              <a:rPr lang="en-US" sz="5400" dirty="0"/>
              <a:t>What’s next 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8C6C5-9F57-7A35-8976-3E25F1DD0D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69160"/>
            <a:ext cx="11376026" cy="1634879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br>
              <a:rPr lang="en-GB" sz="1600" dirty="0"/>
            </a:br>
            <a:r>
              <a:rPr lang="en-GB" sz="1600" dirty="0"/>
              <a:t>Michael GUINCHARD on behalf of EN-MME-EDM</a:t>
            </a:r>
          </a:p>
          <a:p>
            <a:pPr algn="l"/>
            <a:r>
              <a:rPr lang="en-US" sz="1800" dirty="0"/>
              <a:t>STFC Visit</a:t>
            </a:r>
          </a:p>
        </p:txBody>
      </p:sp>
    </p:spTree>
    <p:extLst>
      <p:ext uri="{BB962C8B-B14F-4D97-AF65-F5344CB8AC3E}">
        <p14:creationId xmlns:p14="http://schemas.microsoft.com/office/powerpoint/2010/main" val="27879101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A28129-5FA9-08D2-1FA3-5029EAD312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0B5598-72B8-78BF-D549-01D539836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instrumentation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74771E-6662-89FD-8C0F-6E59E4E5C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AE3D73B-DBDE-4933-3F95-FF8109303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FCF2C3-C0A2-80CB-AF9B-93959DD15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1814512"/>
            <a:ext cx="11089232" cy="43659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048B4A9-680E-3A85-4B8E-064E11D9BB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4272" y="4642907"/>
            <a:ext cx="512511" cy="15375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5B29DC-2B64-9C80-A32E-C519579FD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3905" y="2704829"/>
            <a:ext cx="512511" cy="15375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D8C8FE-316E-83A7-F073-1D76A569B1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880" y="4947223"/>
            <a:ext cx="971238" cy="12999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D8DA86C-5769-616E-4035-95509D3C8D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0233" y="3647304"/>
            <a:ext cx="971238" cy="12999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FA7B00C-329E-4ABB-0C06-D0FC3D63E799}"/>
              </a:ext>
            </a:extLst>
          </p:cNvPr>
          <p:cNvSpPr txBox="1"/>
          <p:nvPr/>
        </p:nvSpPr>
        <p:spPr>
          <a:xfrm>
            <a:off x="7894310" y="5399167"/>
            <a:ext cx="3456384" cy="55399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 err="1"/>
              <a:t>Bladdes</a:t>
            </a:r>
            <a:r>
              <a:rPr lang="en-GB" dirty="0"/>
              <a:t> instrumentation will be done at CERN before shipping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0FFF9C2-2C54-DB69-55D0-840E55F9695B}"/>
              </a:ext>
            </a:extLst>
          </p:cNvPr>
          <p:cNvCxnSpPr/>
          <p:nvPr/>
        </p:nvCxnSpPr>
        <p:spPr>
          <a:xfrm flipV="1">
            <a:off x="9912424" y="4365104"/>
            <a:ext cx="1535749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CADE81D-1CCE-30E4-07DC-09B275CFADF9}"/>
              </a:ext>
            </a:extLst>
          </p:cNvPr>
          <p:cNvCxnSpPr>
            <a:cxnSpLocks/>
          </p:cNvCxnSpPr>
          <p:nvPr/>
        </p:nvCxnSpPr>
        <p:spPr>
          <a:xfrm flipH="1">
            <a:off x="6323287" y="5639944"/>
            <a:ext cx="14192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8098C73-6F12-D689-E636-A1C31A17605B}"/>
              </a:ext>
            </a:extLst>
          </p:cNvPr>
          <p:cNvSpPr txBox="1"/>
          <p:nvPr/>
        </p:nvSpPr>
        <p:spPr>
          <a:xfrm>
            <a:off x="1408288" y="2639281"/>
            <a:ext cx="3456384" cy="553998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FPC instrumentation will be done at STFC by CERN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12D127A-1EE7-C372-6D63-D42FEDD9EDE1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4864672" y="3193279"/>
            <a:ext cx="1715561" cy="1103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027DCB2-2847-752A-155F-B73EB03A4BF0}"/>
              </a:ext>
            </a:extLst>
          </p:cNvPr>
          <p:cNvCxnSpPr>
            <a:cxnSpLocks/>
          </p:cNvCxnSpPr>
          <p:nvPr/>
        </p:nvCxnSpPr>
        <p:spPr>
          <a:xfrm flipH="1">
            <a:off x="1199456" y="3193279"/>
            <a:ext cx="208832" cy="16038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BBA39F1-AAF3-2214-90B7-5F6DEF81746A}"/>
              </a:ext>
            </a:extLst>
          </p:cNvPr>
          <p:cNvSpPr txBox="1"/>
          <p:nvPr/>
        </p:nvSpPr>
        <p:spPr>
          <a:xfrm>
            <a:off x="7375099" y="2125606"/>
            <a:ext cx="3456384" cy="553998"/>
          </a:xfrm>
          <a:prstGeom prst="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Optical </a:t>
            </a:r>
            <a:r>
              <a:rPr lang="en-GB" dirty="0" err="1"/>
              <a:t>fiber</a:t>
            </a:r>
            <a:r>
              <a:rPr lang="en-GB" dirty="0"/>
              <a:t> lines will be installed </a:t>
            </a:r>
            <a:r>
              <a:rPr lang="fr-CH" dirty="0"/>
              <a:t>at STFC by CERN</a:t>
            </a:r>
            <a:endParaRPr lang="en-GB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8AF528EB-FFD9-B7DF-1411-56782CCDF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14EC3D-37B3-45F5-A5C5-75D437E2EA65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894509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FC2FB5-811B-E03D-300D-80584569C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50180E4-40BA-81A5-FDDF-A2EFB8B99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expect from STFC team 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5679F9-77CF-7C5E-DC7C-8E54132CC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67B9F4-7EE0-2A8B-41B1-A149B42B3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39</a:t>
            </a:fld>
            <a:endParaRPr lang="en-US"/>
          </a:p>
        </p:txBody>
      </p:sp>
      <p:pic>
        <p:nvPicPr>
          <p:cNvPr id="12" name="Picture 11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0B0D4FB2-2108-6389-A900-4B13D2B99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0232" y="2852936"/>
            <a:ext cx="5851535" cy="3291489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C875EB42-F236-3400-3014-E3AFF52ADC71}"/>
              </a:ext>
            </a:extLst>
          </p:cNvPr>
          <p:cNvSpPr txBox="1">
            <a:spLocks/>
          </p:cNvSpPr>
          <p:nvPr/>
        </p:nvSpPr>
        <p:spPr bwMode="auto">
          <a:xfrm>
            <a:off x="551384" y="1556792"/>
            <a:ext cx="11376025" cy="2651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0" dirty="0"/>
              <a:t>Local experts must be identified and/or trained to support our activities remotely.</a:t>
            </a:r>
          </a:p>
          <a:p>
            <a:r>
              <a:rPr lang="en-US" sz="2400" b="0" dirty="0"/>
              <a:t>Internal instrumentation based on optical fibers is useful also during assembly operations </a:t>
            </a:r>
            <a:r>
              <a:rPr lang="en-US" sz="2400" b="0" dirty="0">
                <a:sym typeface="Wingdings" panose="05000000000000000000" pitchFamily="2" charset="2"/>
              </a:rPr>
              <a:t> Optical instrumentation must be connected most of the time !</a:t>
            </a:r>
            <a:endParaRPr lang="en-US" sz="2400" b="0" dirty="0"/>
          </a:p>
          <a:p>
            <a:endParaRPr lang="en-US" sz="24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93FA50C3-4AA7-0AC4-8400-C147909C3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ED1C75-D1AB-4C01-A25F-5824BADFA247}" type="datetime1">
              <a:rPr lang="fr-FR" smtClean="0"/>
              <a:t>14/01/2025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3526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  <a:br>
              <a:rPr lang="en-US" sz="2400" dirty="0"/>
            </a:br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D391C4-DA5B-93D1-3E30-887B0078A8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959161"/>
            <a:ext cx="9032902" cy="5295684"/>
          </a:xfrm>
          <a:prstGeom prst="rect">
            <a:avLst/>
          </a:prstGeom>
        </p:spPr>
      </p:pic>
      <p:pic>
        <p:nvPicPr>
          <p:cNvPr id="6" name="Picture 14">
            <a:extLst>
              <a:ext uri="{FF2B5EF4-FFF2-40B4-BE49-F238E27FC236}">
                <a16:creationId xmlns:a16="http://schemas.microsoft.com/office/drawing/2014/main" id="{13B1D866-3F76-2A1D-369D-A33F332192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52239" y="4485304"/>
            <a:ext cx="2631773" cy="175200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AC79F0-BCB9-95C3-07D2-1D10510FA3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2239" y="928079"/>
            <a:ext cx="2631774" cy="350903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E56E16-8EEB-B60B-C453-C56E39839F0C}"/>
              </a:ext>
            </a:extLst>
          </p:cNvPr>
          <p:cNvSpPr/>
          <p:nvPr/>
        </p:nvSpPr>
        <p:spPr>
          <a:xfrm>
            <a:off x="4058345" y="1196753"/>
            <a:ext cx="4147320" cy="4791584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9E9E1E-DCA5-209A-1E28-9718459F9621}"/>
              </a:ext>
            </a:extLst>
          </p:cNvPr>
          <p:cNvSpPr/>
          <p:nvPr/>
        </p:nvSpPr>
        <p:spPr>
          <a:xfrm>
            <a:off x="1044254" y="2276872"/>
            <a:ext cx="3014091" cy="2658703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53BCC5-1CEB-135E-C875-8AFB47AEE769}"/>
              </a:ext>
            </a:extLst>
          </p:cNvPr>
          <p:cNvSpPr txBox="1"/>
          <p:nvPr/>
        </p:nvSpPr>
        <p:spPr>
          <a:xfrm>
            <a:off x="4206428" y="2173130"/>
            <a:ext cx="6261697" cy="28623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STRAIN MEASUREMENTS IS  A KEY TECHNIQUE 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Strong interest in optical strain measurement systems for  harsh environmental conditions 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Beginning of the study in 2011 with FBG technology;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Main requirements: </a:t>
            </a:r>
          </a:p>
          <a:p>
            <a:pPr marL="742950" lvl="2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Optical strain measurements</a:t>
            </a:r>
          </a:p>
          <a:p>
            <a:pPr marL="742950" lvl="2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1.9 K up to 400 K</a:t>
            </a:r>
          </a:p>
          <a:p>
            <a:pPr marL="742950" lvl="2" indent="-285750" algn="just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DAQ integrated system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As a measurement lab, we must perform a metrology qualification of new systems before field implementation.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8968B8-23E8-6AA9-9BF4-B53976A5C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D424F-6169-4450-9656-D52A01844CFF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61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583ABF-07FF-8CFF-116E-9A4B00BBD0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C1712-9D06-1504-BA00-3565A4E957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45024"/>
            <a:ext cx="11376645" cy="1728192"/>
          </a:xfrm>
        </p:spPr>
        <p:txBody>
          <a:bodyPr/>
          <a:lstStyle/>
          <a:p>
            <a:pPr algn="ctr"/>
            <a:r>
              <a:rPr lang="en-US" sz="5400" dirty="0"/>
              <a:t>Discussions and Lab Visit</a:t>
            </a:r>
            <a:br>
              <a:rPr lang="en-US" sz="54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8882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Strain Sensing Techniques at CERN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E7EA3C94-D1E1-45A6-9E5C-8B495996B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14B3AC3-B814-4B04-B6AD-25760457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1ACD4613-B99A-211D-E93B-DE749004F4D9}"/>
              </a:ext>
            </a:extLst>
          </p:cNvPr>
          <p:cNvSpPr/>
          <p:nvPr/>
        </p:nvSpPr>
        <p:spPr>
          <a:xfrm>
            <a:off x="765045" y="1171521"/>
            <a:ext cx="10515601" cy="565421"/>
          </a:xfrm>
          <a:prstGeom prst="rightArrow">
            <a:avLst>
              <a:gd name="adj1" fmla="val 50000"/>
              <a:gd name="adj2" fmla="val 94104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1B158E-268D-4DCE-C081-F1595DFBCEB6}"/>
              </a:ext>
            </a:extLst>
          </p:cNvPr>
          <p:cNvSpPr txBox="1"/>
          <p:nvPr/>
        </p:nvSpPr>
        <p:spPr bwMode="auto">
          <a:xfrm>
            <a:off x="765045" y="3630123"/>
            <a:ext cx="34943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Robust well proven technology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Bulky cabling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93537BA-3820-AC3D-CADC-060225A9F5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3012" y="2580481"/>
            <a:ext cx="827417" cy="622913"/>
          </a:xfrm>
          <a:prstGeom prst="rect">
            <a:avLst/>
          </a:prstGeom>
        </p:spPr>
      </p:pic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9196995B-81FB-8E46-F36B-38986325E891}"/>
              </a:ext>
            </a:extLst>
          </p:cNvPr>
          <p:cNvSpPr txBox="1">
            <a:spLocks/>
          </p:cNvSpPr>
          <p:nvPr/>
        </p:nvSpPr>
        <p:spPr bwMode="auto">
          <a:xfrm>
            <a:off x="960914" y="1923776"/>
            <a:ext cx="3708401" cy="4364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Electrical Strain Gauge (ESG)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1FC4AA5B-E0FC-8482-2C2B-B9600AF9FAE8}"/>
              </a:ext>
            </a:extLst>
          </p:cNvPr>
          <p:cNvSpPr txBox="1">
            <a:spLocks/>
          </p:cNvSpPr>
          <p:nvPr/>
        </p:nvSpPr>
        <p:spPr>
          <a:xfrm>
            <a:off x="4412799" y="1876001"/>
            <a:ext cx="3179505" cy="456236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Fiber Bragg Grating (FBG)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9DFA94A-6D1F-59DA-83A8-356774F1A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306" y="2225236"/>
            <a:ext cx="2207604" cy="11066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81D493A-EA4F-E4AF-F28F-28C6AC368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0284" y="2415775"/>
            <a:ext cx="3628304" cy="10131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32FAB1D-D23B-F278-103A-A9D7B9233E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49737" y="2349792"/>
            <a:ext cx="3655858" cy="921912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F96EB211-E74C-A188-258D-22C336715F02}"/>
              </a:ext>
            </a:extLst>
          </p:cNvPr>
          <p:cNvSpPr txBox="1">
            <a:spLocks/>
          </p:cNvSpPr>
          <p:nvPr/>
        </p:nvSpPr>
        <p:spPr>
          <a:xfrm>
            <a:off x="7790926" y="1860964"/>
            <a:ext cx="3591739" cy="469649"/>
          </a:xfrm>
          <a:prstGeom prst="rect">
            <a:avLst/>
          </a:prstGeom>
        </p:spPr>
        <p:txBody>
          <a:bodyPr/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Rayleigh Backscattering (RBS)</a:t>
            </a:r>
          </a:p>
        </p:txBody>
      </p:sp>
      <p:sp>
        <p:nvSpPr>
          <p:cNvPr id="20" name="Rectangle : coins arrondis 4">
            <a:extLst>
              <a:ext uri="{FF2B5EF4-FFF2-40B4-BE49-F238E27FC236}">
                <a16:creationId xmlns:a16="http://schemas.microsoft.com/office/drawing/2014/main" id="{A9EF701E-D758-BBD4-81B1-6B63C268CC8C}"/>
              </a:ext>
            </a:extLst>
          </p:cNvPr>
          <p:cNvSpPr/>
          <p:nvPr/>
        </p:nvSpPr>
        <p:spPr>
          <a:xfrm>
            <a:off x="765045" y="1773116"/>
            <a:ext cx="6778725" cy="1692000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 : coins arrondis 27">
            <a:extLst>
              <a:ext uri="{FF2B5EF4-FFF2-40B4-BE49-F238E27FC236}">
                <a16:creationId xmlns:a16="http://schemas.microsoft.com/office/drawing/2014/main" id="{86739868-65B5-A8BE-B402-63225ED0D667}"/>
              </a:ext>
            </a:extLst>
          </p:cNvPr>
          <p:cNvSpPr/>
          <p:nvPr/>
        </p:nvSpPr>
        <p:spPr>
          <a:xfrm>
            <a:off x="7821141" y="1771030"/>
            <a:ext cx="3459505" cy="1694537"/>
          </a:xfrm>
          <a:prstGeom prst="roundRect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397026-88EC-737E-CE82-5911F53463FA}"/>
              </a:ext>
            </a:extLst>
          </p:cNvPr>
          <p:cNvSpPr/>
          <p:nvPr/>
        </p:nvSpPr>
        <p:spPr>
          <a:xfrm>
            <a:off x="3371384" y="3314978"/>
            <a:ext cx="1188124" cy="30364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Discrete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C424CBA-76ED-B263-7E36-0CEF7C9D8F00}"/>
              </a:ext>
            </a:extLst>
          </p:cNvPr>
          <p:cNvSpPr/>
          <p:nvPr/>
        </p:nvSpPr>
        <p:spPr>
          <a:xfrm>
            <a:off x="9068794" y="3311608"/>
            <a:ext cx="1494845" cy="3070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chemeClr val="tx2"/>
                </a:solidFill>
              </a:rPr>
              <a:t>Distributed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53D81AA-6A84-749E-EB88-D62E09BD85A5}"/>
              </a:ext>
            </a:extLst>
          </p:cNvPr>
          <p:cNvSpPr txBox="1"/>
          <p:nvPr/>
        </p:nvSpPr>
        <p:spPr bwMode="auto">
          <a:xfrm>
            <a:off x="1977489" y="1252687"/>
            <a:ext cx="1104721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80’s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C761A63-C395-0E59-F905-16E73A8E4B24}"/>
              </a:ext>
            </a:extLst>
          </p:cNvPr>
          <p:cNvSpPr txBox="1"/>
          <p:nvPr/>
        </p:nvSpPr>
        <p:spPr bwMode="auto">
          <a:xfrm>
            <a:off x="5379735" y="1267635"/>
            <a:ext cx="105790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2011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0E3F7EE-2C0F-2D86-C889-886F545F839E}"/>
              </a:ext>
            </a:extLst>
          </p:cNvPr>
          <p:cNvSpPr txBox="1"/>
          <p:nvPr/>
        </p:nvSpPr>
        <p:spPr bwMode="auto">
          <a:xfrm>
            <a:off x="8979683" y="1258175"/>
            <a:ext cx="1121943" cy="37457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2021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5FF0DB6-DCCD-6443-3C7D-64939D644433}"/>
              </a:ext>
            </a:extLst>
          </p:cNvPr>
          <p:cNvSpPr txBox="1"/>
          <p:nvPr/>
        </p:nvSpPr>
        <p:spPr bwMode="auto">
          <a:xfrm>
            <a:off x="4307471" y="3630123"/>
            <a:ext cx="40174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Challenging bonding process for</a:t>
            </a:r>
          </a:p>
          <a:p>
            <a:pPr indent="271463"/>
            <a:r>
              <a:rPr lang="en-US" sz="1400" dirty="0"/>
              <a:t>cryogenic temperatures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45D8AE-79CA-39DA-0A60-BA818AD0696B}"/>
              </a:ext>
            </a:extLst>
          </p:cNvPr>
          <p:cNvSpPr txBox="1"/>
          <p:nvPr/>
        </p:nvSpPr>
        <p:spPr bwMode="auto">
          <a:xfrm>
            <a:off x="8072159" y="3622452"/>
            <a:ext cx="37001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Single optical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Sub mm spatial resolution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Challenging bonding process for cryogenic temperatures</a:t>
            </a:r>
          </a:p>
        </p:txBody>
      </p:sp>
      <p:pic>
        <p:nvPicPr>
          <p:cNvPr id="29" name="Picture 28" descr="A picture containing case, accessory&#10;&#10;Description automatically generated">
            <a:extLst>
              <a:ext uri="{FF2B5EF4-FFF2-40B4-BE49-F238E27FC236}">
                <a16:creationId xmlns:a16="http://schemas.microsoft.com/office/drawing/2014/main" id="{F8ED6A47-A842-7C43-B55A-8B13D26C839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5044" y="4365376"/>
            <a:ext cx="3200401" cy="1720863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30" name="Picture 6" descr="Laboratoire national Lawrence-Berkeley — Wikipédia">
            <a:extLst>
              <a:ext uri="{FF2B5EF4-FFF2-40B4-BE49-F238E27FC236}">
                <a16:creationId xmlns:a16="http://schemas.microsoft.com/office/drawing/2014/main" id="{C4D20A11-9E4B-F0A1-5EFE-492410D89E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573" y="4418179"/>
            <a:ext cx="545475" cy="41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8" descr="Commissariat à l&amp;#39;énergie atomique et aux énergies alternatives — Wikipédia">
            <a:extLst>
              <a:ext uri="{FF2B5EF4-FFF2-40B4-BE49-F238E27FC236}">
                <a16:creationId xmlns:a16="http://schemas.microsoft.com/office/drawing/2014/main" id="{9D14EBBE-3CAB-992E-2F42-00B92FCFFA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0433" y="4855771"/>
            <a:ext cx="521754" cy="426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Accelerators, neutron &amp;amp; light sources jobs in Funded">
            <a:extLst>
              <a:ext uri="{FF2B5EF4-FFF2-40B4-BE49-F238E27FC236}">
                <a16:creationId xmlns:a16="http://schemas.microsoft.com/office/drawing/2014/main" id="{9E1D003D-E139-C8AE-EFEC-E774D5791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7178" y="5309229"/>
            <a:ext cx="628267" cy="31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">
            <a:extLst>
              <a:ext uri="{FF2B5EF4-FFF2-40B4-BE49-F238E27FC236}">
                <a16:creationId xmlns:a16="http://schemas.microsoft.com/office/drawing/2014/main" id="{B9D2F3D7-3C2F-65C2-6D7D-4AAC7B46CA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903" b="10477"/>
          <a:stretch/>
        </p:blipFill>
        <p:spPr bwMode="auto">
          <a:xfrm>
            <a:off x="4134508" y="4328145"/>
            <a:ext cx="3590445" cy="175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3" descr="A picture containing text, cement, concrete, trick&#10;&#10;Description automatically generated">
            <a:extLst>
              <a:ext uri="{FF2B5EF4-FFF2-40B4-BE49-F238E27FC236}">
                <a16:creationId xmlns:a16="http://schemas.microsoft.com/office/drawing/2014/main" id="{592B48D8-6460-C758-EBFA-3CC3D54F0327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5079" y="5164884"/>
            <a:ext cx="893477" cy="82564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</p:spPr>
      </p:pic>
      <p:sp>
        <p:nvSpPr>
          <p:cNvPr id="35" name="Cylinder 34">
            <a:extLst>
              <a:ext uri="{FF2B5EF4-FFF2-40B4-BE49-F238E27FC236}">
                <a16:creationId xmlns:a16="http://schemas.microsoft.com/office/drawing/2014/main" id="{A975CBE1-A23B-B7EF-6BC0-41381954B686}"/>
              </a:ext>
            </a:extLst>
          </p:cNvPr>
          <p:cNvSpPr/>
          <p:nvPr/>
        </p:nvSpPr>
        <p:spPr>
          <a:xfrm rot="16200000">
            <a:off x="9683101" y="3957502"/>
            <a:ext cx="501961" cy="2389080"/>
          </a:xfrm>
          <a:prstGeom prst="can">
            <a:avLst>
              <a:gd name="adj" fmla="val 32860"/>
            </a:avLst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 descr="Canon : Canon Technology | Canon Science Lab | Why Is the Sky Blue?">
            <a:extLst>
              <a:ext uri="{FF2B5EF4-FFF2-40B4-BE49-F238E27FC236}">
                <a16:creationId xmlns:a16="http://schemas.microsoft.com/office/drawing/2014/main" id="{7385990D-90CE-4169-1696-D1B2517CA8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463" b="20582"/>
          <a:stretch/>
        </p:blipFill>
        <p:spPr bwMode="auto">
          <a:xfrm>
            <a:off x="9123884" y="4908355"/>
            <a:ext cx="1299846" cy="47771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A diagram of a cylindrical object with a red line&#10;&#10;Description automatically generated">
            <a:extLst>
              <a:ext uri="{FF2B5EF4-FFF2-40B4-BE49-F238E27FC236}">
                <a16:creationId xmlns:a16="http://schemas.microsoft.com/office/drawing/2014/main" id="{2F6467DE-81D2-6F5C-1FEE-7E2B18B0C88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6997" y="4702950"/>
            <a:ext cx="3083648" cy="1233045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B2A5FF-D408-EB62-89A4-3432209C5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910D3-C7F8-4AE7-99E2-86B9A4EB5AA8}" type="datetime1">
              <a:rPr lang="fr-FR" smtClean="0"/>
              <a:t>14/01/2025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4479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9" grpId="0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/>
      <p:bldP spid="28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A57C27-14D1-F679-5D39-D6849B725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Optical Fibre Sensing (OFS)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3565F1-1C7F-846B-FF87-39F45D065A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26" y="4293096"/>
            <a:ext cx="5616575" cy="668337"/>
          </a:xfrm>
        </p:spPr>
        <p:txBody>
          <a:bodyPr/>
          <a:lstStyle/>
          <a:p>
            <a:r>
              <a:rPr lang="en-US" sz="2600" dirty="0">
                <a:solidFill>
                  <a:srgbClr val="00B0F0"/>
                </a:solidFill>
              </a:rPr>
              <a:t>Intrinsic sensors</a:t>
            </a:r>
            <a:endParaRPr lang="en-GB" sz="2600" dirty="0">
              <a:solidFill>
                <a:srgbClr val="00B0F0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3DCDD5-6F64-74C5-0FA4-529346440D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4673401"/>
            <a:ext cx="5616575" cy="158417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When the OF itself is the sensing element</a:t>
            </a:r>
            <a:br>
              <a:rPr lang="en-GB" sz="2400" dirty="0"/>
            </a:br>
            <a:r>
              <a:rPr lang="en-GB" sz="2000" b="0" dirty="0"/>
              <a:t>The physical measurand modulates one of the light properties. </a:t>
            </a:r>
            <a:br>
              <a:rPr lang="en-GB" sz="2000" b="0" dirty="0"/>
            </a:br>
            <a:endParaRPr lang="en-US" sz="2000" b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F70495-9B8E-9CC1-E85C-AF121BFFF3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544" y="4293096"/>
            <a:ext cx="5616600" cy="655634"/>
          </a:xfrm>
        </p:spPr>
        <p:txBody>
          <a:bodyPr/>
          <a:lstStyle/>
          <a:p>
            <a:r>
              <a:rPr lang="en-US" sz="2600" dirty="0">
                <a:solidFill>
                  <a:srgbClr val="00B0F0"/>
                </a:solidFill>
              </a:rPr>
              <a:t>Extrinsic sensors</a:t>
            </a:r>
            <a:endParaRPr lang="en-GB" sz="2600" dirty="0">
              <a:solidFill>
                <a:srgbClr val="00B0F0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855318-5E24-380E-74BD-077AC26214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7331" y="4673401"/>
            <a:ext cx="5611813" cy="1331614"/>
          </a:xfrm>
        </p:spPr>
        <p:txBody>
          <a:bodyPr/>
          <a:lstStyle/>
          <a:p>
            <a:pPr marL="0" indent="0">
              <a:buNone/>
            </a:pPr>
            <a:r>
              <a:rPr lang="en-GB" sz="2400" dirty="0"/>
              <a:t>When the OF is only used to transmit the light</a:t>
            </a:r>
            <a:br>
              <a:rPr lang="en-GB" sz="2400" dirty="0"/>
            </a:br>
            <a:r>
              <a:rPr lang="en-GB" sz="2000" b="0" dirty="0"/>
              <a:t>The physical measurand modulates the light emission in an object external to the fibre.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925483-4CA1-4BE7-0114-D930116C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D5882-0DBF-45A5-8F92-351DA34DD0A5}" type="datetime1">
              <a:rPr lang="fr-FR" smtClean="0"/>
              <a:t>14/01/2025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638AD4-B7EE-9C43-725F-D8194D609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341B62-B911-7C8D-A86F-054BEA664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C6739B8-8DF6-F626-8A0D-BE9F2C106109}"/>
              </a:ext>
            </a:extLst>
          </p:cNvPr>
          <p:cNvSpPr txBox="1">
            <a:spLocks/>
          </p:cNvSpPr>
          <p:nvPr/>
        </p:nvSpPr>
        <p:spPr>
          <a:xfrm>
            <a:off x="407989" y="1268760"/>
            <a:ext cx="8424315" cy="493201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303030"/>
                </a:solidFill>
              </a:rPr>
              <a:t>Optical Fibres Sensing refers to the use of optical fibres to measure various physical parameters:</a:t>
            </a:r>
            <a:br>
              <a:rPr lang="en-GB" dirty="0">
                <a:solidFill>
                  <a:srgbClr val="303030"/>
                </a:solidFill>
              </a:rPr>
            </a:br>
            <a:r>
              <a:rPr lang="en-GB" b="0" i="1" dirty="0">
                <a:solidFill>
                  <a:srgbClr val="303030"/>
                </a:solidFill>
              </a:rPr>
              <a:t>temperature, strain, pressure, chemical composition, vibrations, radiation, rotation, shape, EM field, etc.</a:t>
            </a:r>
          </a:p>
          <a:p>
            <a:r>
              <a:rPr lang="en-GB" dirty="0">
                <a:solidFill>
                  <a:srgbClr val="303030"/>
                </a:solidFill>
              </a:rPr>
              <a:t>The information is encoded in at least one property of the light travelling in the optical fibre:</a:t>
            </a:r>
            <a:br>
              <a:rPr lang="en-GB" dirty="0">
                <a:solidFill>
                  <a:srgbClr val="303030"/>
                </a:solidFill>
              </a:rPr>
            </a:br>
            <a:r>
              <a:rPr lang="en-GB" b="0" i="1" dirty="0">
                <a:solidFill>
                  <a:srgbClr val="303030"/>
                </a:solidFill>
              </a:rPr>
              <a:t>intensity, phase, polarization, wavelength </a:t>
            </a:r>
            <a:endParaRPr lang="en-US" b="0" i="1" dirty="0">
              <a:solidFill>
                <a:srgbClr val="303030"/>
              </a:solidFill>
            </a:endParaRPr>
          </a:p>
        </p:txBody>
      </p:sp>
      <p:pic>
        <p:nvPicPr>
          <p:cNvPr id="12" name="Image 1" descr="preencoded.png">
            <a:extLst>
              <a:ext uri="{FF2B5EF4-FFF2-40B4-BE49-F238E27FC236}">
                <a16:creationId xmlns:a16="http://schemas.microsoft.com/office/drawing/2014/main" id="{41715DB6-7924-C054-56D4-4063C98B2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0337" y="1268760"/>
            <a:ext cx="2841488" cy="282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06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1D90B03-67E6-91BE-185E-8F74A4A7B58C}"/>
              </a:ext>
            </a:extLst>
          </p:cNvPr>
          <p:cNvSpPr/>
          <p:nvPr/>
        </p:nvSpPr>
        <p:spPr>
          <a:xfrm>
            <a:off x="2367068" y="4182889"/>
            <a:ext cx="2243846" cy="1214285"/>
          </a:xfrm>
          <a:custGeom>
            <a:avLst/>
            <a:gdLst>
              <a:gd name="connsiteX0" fmla="*/ 0 w 2243846"/>
              <a:gd name="connsiteY0" fmla="*/ 0 h 1214285"/>
              <a:gd name="connsiteX1" fmla="*/ 492868 w 2243846"/>
              <a:gd name="connsiteY1" fmla="*/ 19456 h 1214285"/>
              <a:gd name="connsiteX2" fmla="*/ 791183 w 2243846"/>
              <a:gd name="connsiteY2" fmla="*/ 97277 h 1214285"/>
              <a:gd name="connsiteX3" fmla="*/ 881974 w 2243846"/>
              <a:gd name="connsiteY3" fmla="*/ 246434 h 1214285"/>
              <a:gd name="connsiteX4" fmla="*/ 843063 w 2243846"/>
              <a:gd name="connsiteY4" fmla="*/ 382622 h 1214285"/>
              <a:gd name="connsiteX5" fmla="*/ 635540 w 2243846"/>
              <a:gd name="connsiteY5" fmla="*/ 538264 h 1214285"/>
              <a:gd name="connsiteX6" fmla="*/ 356680 w 2243846"/>
              <a:gd name="connsiteY6" fmla="*/ 726332 h 1214285"/>
              <a:gd name="connsiteX7" fmla="*/ 194553 w 2243846"/>
              <a:gd name="connsiteY7" fmla="*/ 901430 h 1214285"/>
              <a:gd name="connsiteX8" fmla="*/ 194553 w 2243846"/>
              <a:gd name="connsiteY8" fmla="*/ 1057073 h 1214285"/>
              <a:gd name="connsiteX9" fmla="*/ 363166 w 2243846"/>
              <a:gd name="connsiteY9" fmla="*/ 1180290 h 1214285"/>
              <a:gd name="connsiteX10" fmla="*/ 771727 w 2243846"/>
              <a:gd name="connsiteY10" fmla="*/ 1212715 h 1214285"/>
              <a:gd name="connsiteX11" fmla="*/ 1245140 w 2243846"/>
              <a:gd name="connsiteY11" fmla="*/ 1206230 h 1214285"/>
              <a:gd name="connsiteX12" fmla="*/ 1822315 w 2243846"/>
              <a:gd name="connsiteY12" fmla="*/ 1180290 h 1214285"/>
              <a:gd name="connsiteX13" fmla="*/ 2243846 w 2243846"/>
              <a:gd name="connsiteY13" fmla="*/ 1147864 h 1214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3846" h="1214285">
                <a:moveTo>
                  <a:pt x="0" y="0"/>
                </a:moveTo>
                <a:cubicBezTo>
                  <a:pt x="180502" y="1621"/>
                  <a:pt x="361004" y="3243"/>
                  <a:pt x="492868" y="19456"/>
                </a:cubicBezTo>
                <a:cubicBezTo>
                  <a:pt x="624732" y="35669"/>
                  <a:pt x="726332" y="59447"/>
                  <a:pt x="791183" y="97277"/>
                </a:cubicBezTo>
                <a:cubicBezTo>
                  <a:pt x="856034" y="135107"/>
                  <a:pt x="873327" y="198877"/>
                  <a:pt x="881974" y="246434"/>
                </a:cubicBezTo>
                <a:cubicBezTo>
                  <a:pt x="890621" y="293991"/>
                  <a:pt x="884135" y="333984"/>
                  <a:pt x="843063" y="382622"/>
                </a:cubicBezTo>
                <a:cubicBezTo>
                  <a:pt x="801991" y="431260"/>
                  <a:pt x="716604" y="480979"/>
                  <a:pt x="635540" y="538264"/>
                </a:cubicBezTo>
                <a:cubicBezTo>
                  <a:pt x="554476" y="595549"/>
                  <a:pt x="430178" y="665804"/>
                  <a:pt x="356680" y="726332"/>
                </a:cubicBezTo>
                <a:cubicBezTo>
                  <a:pt x="283182" y="786860"/>
                  <a:pt x="221574" y="846307"/>
                  <a:pt x="194553" y="901430"/>
                </a:cubicBezTo>
                <a:cubicBezTo>
                  <a:pt x="167532" y="956554"/>
                  <a:pt x="166451" y="1010596"/>
                  <a:pt x="194553" y="1057073"/>
                </a:cubicBezTo>
                <a:cubicBezTo>
                  <a:pt x="222655" y="1103550"/>
                  <a:pt x="266970" y="1154350"/>
                  <a:pt x="363166" y="1180290"/>
                </a:cubicBezTo>
                <a:cubicBezTo>
                  <a:pt x="459362" y="1206230"/>
                  <a:pt x="624731" y="1208392"/>
                  <a:pt x="771727" y="1212715"/>
                </a:cubicBezTo>
                <a:cubicBezTo>
                  <a:pt x="918723" y="1217038"/>
                  <a:pt x="1070042" y="1211634"/>
                  <a:pt x="1245140" y="1206230"/>
                </a:cubicBezTo>
                <a:cubicBezTo>
                  <a:pt x="1420238" y="1200826"/>
                  <a:pt x="1655864" y="1190018"/>
                  <a:pt x="1822315" y="1180290"/>
                </a:cubicBezTo>
                <a:cubicBezTo>
                  <a:pt x="1988766" y="1170562"/>
                  <a:pt x="2116306" y="1159213"/>
                  <a:pt x="2243846" y="1147864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AFBA1C-424E-459A-901F-52F6149C2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principle of the FBG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8099A-59DC-471C-976D-A3139B272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E66CA-94D8-42F9-B289-FB8EDEFA1CC3}" type="datetime1">
              <a:rPr lang="fr-FR" smtClean="0"/>
              <a:t>14/01/2025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44DC1A-71CD-42C5-9BAA-440782549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A0A8AB-E6E4-4F80-9DBF-FFB8D6E4C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C41F-D07A-45D3-8C65-3403768300C6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D0E0473A-EC48-B5F1-88AB-7E6E54E20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46" y="1114732"/>
            <a:ext cx="4400620" cy="2397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BF08968-CD19-C743-E1CD-CB22F0F6CE52}"/>
              </a:ext>
            </a:extLst>
          </p:cNvPr>
          <p:cNvSpPr txBox="1"/>
          <p:nvPr/>
        </p:nvSpPr>
        <p:spPr bwMode="auto">
          <a:xfrm>
            <a:off x="5696509" y="1212481"/>
            <a:ext cx="6151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Through the coating inscription technique;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Fabricated with ultra short femtosecond laser pulses [7].</a:t>
            </a:r>
          </a:p>
        </p:txBody>
      </p:sp>
      <p:pic>
        <p:nvPicPr>
          <p:cNvPr id="8" name="Picture 2" descr="INTERNATIONAL CONFERENCE ON OPTICAL FIBRE SENSORS 2022 (Alexandria, VA) -  Measurement, Control &amp; Testing - Optics - Eyewear - Sciences for Engineers  - Research &amp; Development - Optoelectronics">
            <a:extLst>
              <a:ext uri="{FF2B5EF4-FFF2-40B4-BE49-F238E27FC236}">
                <a16:creationId xmlns:a16="http://schemas.microsoft.com/office/drawing/2014/main" id="{97AE0358-CB0C-2558-D236-7FBCCF6AA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748" y="6345224"/>
            <a:ext cx="697595" cy="3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235F64-59C9-B0DD-60D3-625D32EFA83A}"/>
              </a:ext>
            </a:extLst>
          </p:cNvPr>
          <p:cNvSpPr/>
          <p:nvPr/>
        </p:nvSpPr>
        <p:spPr>
          <a:xfrm>
            <a:off x="1366525" y="3926369"/>
            <a:ext cx="985736" cy="538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FBG interrogator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2AAE1A-7A33-779D-6D4F-FA2DD4BC67C2}"/>
              </a:ext>
            </a:extLst>
          </p:cNvPr>
          <p:cNvSpPr txBox="1"/>
          <p:nvPr/>
        </p:nvSpPr>
        <p:spPr>
          <a:xfrm>
            <a:off x="3839569" y="4217402"/>
            <a:ext cx="82360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Optical fiber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234447C-D7DA-41EA-217D-D76AF339BFE6}"/>
              </a:ext>
            </a:extLst>
          </p:cNvPr>
          <p:cNvCxnSpPr>
            <a:cxnSpLocks/>
          </p:cNvCxnSpPr>
          <p:nvPr/>
        </p:nvCxnSpPr>
        <p:spPr>
          <a:xfrm flipH="1" flipV="1">
            <a:off x="3267643" y="4316781"/>
            <a:ext cx="519662" cy="1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B772D9F-8C8D-0EDF-DCF0-26A37A503D84}"/>
              </a:ext>
            </a:extLst>
          </p:cNvPr>
          <p:cNvSpPr/>
          <p:nvPr/>
        </p:nvSpPr>
        <p:spPr>
          <a:xfrm rot="18674282">
            <a:off x="2784972" y="4830684"/>
            <a:ext cx="36576" cy="36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FBG Schematic">
            <a:extLst>
              <a:ext uri="{FF2B5EF4-FFF2-40B4-BE49-F238E27FC236}">
                <a16:creationId xmlns:a16="http://schemas.microsoft.com/office/drawing/2014/main" id="{9D532952-7863-66AC-9C29-080E98D697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4645" b="91508" l="10875" r="35000">
                        <a14:foregroundMark x1="27625" y1="67418" x2="17125" y2="73484"/>
                        <a14:foregroundMark x1="17125" y1="73484" x2="16375" y2="77123"/>
                        <a14:foregroundMark x1="23500" y1="79549" x2="22712" y2="84771"/>
                        <a14:foregroundMark x1="18000" y1="79896" x2="24750" y2="84055"/>
                        <a14:foregroundMark x1="20000" y1="80416" x2="25133" y2="84628"/>
                        <a14:foregroundMark x1="24875" y1="72617" x2="23000" y2="64645"/>
                        <a14:foregroundMark x1="24375" y1="78163" x2="22625" y2="65858"/>
                        <a14:foregroundMark x1="22625" y1="65858" x2="22625" y2="65858"/>
                        <a14:foregroundMark x1="21625" y1="65858" x2="21000" y2="66378"/>
                        <a14:foregroundMark x1="21000" y1="67591" x2="20875" y2="71924"/>
                        <a14:foregroundMark x1="21875" y1="67591" x2="19500" y2="74523"/>
                        <a14:foregroundMark x1="25375" y1="69324" x2="27500" y2="80763"/>
                        <a14:foregroundMark x1="28625" y1="74870" x2="25250" y2="67244"/>
                        <a14:foregroundMark x1="24875" y1="67244" x2="26125" y2="82322"/>
                        <a14:foregroundMark x1="26125" y1="82322" x2="19625" y2="81282"/>
                        <a14:foregroundMark x1="17875" y1="79376" x2="24500" y2="84575"/>
                        <a14:foregroundMark x1="18500" y1="80589" x2="22096" y2="84808"/>
                        <a14:foregroundMark x1="17375" y1="81629" x2="21889" y2="84820"/>
                        <a14:foregroundMark x1="17375" y1="79896" x2="21492" y2="84843"/>
                        <a14:foregroundMark x1="18375" y1="84749" x2="19575" y2="84957"/>
                        <a14:foregroundMark x1="17250" y1="73310" x2="13445" y2="84265"/>
                        <a14:foregroundMark x1="11500" y1="69671" x2="27500" y2="69151"/>
                        <a14:foregroundMark x1="27500" y1="69151" x2="28125" y2="69497"/>
                        <a14:foregroundMark x1="29750" y1="68284" x2="31696" y2="84843"/>
                        <a14:foregroundMark x1="28625" y1="68804" x2="36183" y2="84925"/>
                        <a14:foregroundMark x1="16127" y1="85161" x2="10875" y2="76776"/>
                        <a14:foregroundMark x1="10875" y1="76776" x2="10875" y2="75563"/>
                        <a14:foregroundMark x1="25125" y1="67938" x2="22750" y2="66031"/>
                        <a14:backgroundMark x1="31375" y1="65165" x2="41625" y2="72444"/>
                        <a14:backgroundMark x1="13125" y1="88388" x2="27750" y2="87522"/>
                        <a14:backgroundMark x1="27750" y1="87522" x2="34750" y2="88562"/>
                        <a14:backgroundMark x1="11375" y1="86828" x2="14875" y2="89081"/>
                        <a14:backgroundMark x1="34125" y1="90641" x2="33750" y2="90121"/>
                        <a14:backgroundMark x1="35250" y1="87002" x2="30750" y2="91681"/>
                        <a14:backgroundMark x1="34500" y1="88735" x2="34500" y2="88735"/>
                        <a14:backgroundMark x1="35000" y1="86308" x2="36125" y2="876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539" t="64408" r="62155" b="6719"/>
          <a:stretch/>
        </p:blipFill>
        <p:spPr bwMode="auto">
          <a:xfrm>
            <a:off x="2914424" y="5455581"/>
            <a:ext cx="782087" cy="575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7438666-1082-CCE5-3893-A5B16CB415A1}"/>
              </a:ext>
            </a:extLst>
          </p:cNvPr>
          <p:cNvSpPr/>
          <p:nvPr/>
        </p:nvSpPr>
        <p:spPr>
          <a:xfrm rot="16429507">
            <a:off x="3265892" y="5381693"/>
            <a:ext cx="36576" cy="36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B672DC8-403B-511C-1457-A429CF4BBEC0}"/>
              </a:ext>
            </a:extLst>
          </p:cNvPr>
          <p:cNvSpPr txBox="1"/>
          <p:nvPr/>
        </p:nvSpPr>
        <p:spPr>
          <a:xfrm>
            <a:off x="2550851" y="5915116"/>
            <a:ext cx="146085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Temperature sensing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671DF48-533F-B671-AD0E-650FD1C5132F}"/>
              </a:ext>
            </a:extLst>
          </p:cNvPr>
          <p:cNvSpPr/>
          <p:nvPr/>
        </p:nvSpPr>
        <p:spPr>
          <a:xfrm rot="16429507">
            <a:off x="4361319" y="5336128"/>
            <a:ext cx="36576" cy="36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A108342-F77A-7729-D6AB-E4D079CB1781}"/>
              </a:ext>
            </a:extLst>
          </p:cNvPr>
          <p:cNvSpPr txBox="1"/>
          <p:nvPr/>
        </p:nvSpPr>
        <p:spPr>
          <a:xfrm>
            <a:off x="774495" y="4730340"/>
            <a:ext cx="141693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Fiber Bragg grating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96292A2-2243-06F8-9706-4613AA3F7A34}"/>
              </a:ext>
            </a:extLst>
          </p:cNvPr>
          <p:cNvCxnSpPr>
            <a:cxnSpLocks/>
          </p:cNvCxnSpPr>
          <p:nvPr/>
        </p:nvCxnSpPr>
        <p:spPr>
          <a:xfrm>
            <a:off x="2123149" y="4823522"/>
            <a:ext cx="510957" cy="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FBG Schematic">
            <a:extLst>
              <a:ext uri="{FF2B5EF4-FFF2-40B4-BE49-F238E27FC236}">
                <a16:creationId xmlns:a16="http://schemas.microsoft.com/office/drawing/2014/main" id="{A64FA0CF-30F5-F86C-DF3C-5CEC244F72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59099" b="85095" l="74500" r="96375">
                        <a14:foregroundMark x1="84250" y1="61005" x2="89125" y2="83536"/>
                        <a14:foregroundMark x1="89125" y1="83536" x2="85500" y2="74350"/>
                        <a14:foregroundMark x1="80250" y1="73137" x2="75000" y2="67418"/>
                        <a14:foregroundMark x1="74875" y1="71057" x2="83500" y2="70711"/>
                        <a14:foregroundMark x1="77750" y1="70711" x2="85625" y2="66378"/>
                        <a14:foregroundMark x1="85625" y1="64645" x2="74500" y2="72270"/>
                        <a14:foregroundMark x1="74500" y1="72270" x2="74500" y2="72270"/>
                        <a14:foregroundMark x1="76500" y1="72270" x2="85000" y2="73657"/>
                        <a14:foregroundMark x1="77125" y1="73657" x2="89875" y2="75910"/>
                        <a14:foregroundMark x1="89875" y1="75910" x2="93500" y2="80936"/>
                        <a14:foregroundMark x1="91375" y1="81976" x2="80625" y2="84922"/>
                        <a14:foregroundMark x1="74500" y1="83362" x2="81125" y2="79549"/>
                        <a14:foregroundMark x1="86125" y1="63778" x2="93250" y2="65685"/>
                        <a14:foregroundMark x1="89000" y1="63085" x2="93125" y2="67244"/>
                        <a14:foregroundMark x1="90125" y1="63951" x2="93250" y2="67591"/>
                        <a14:foregroundMark x1="91750" y1="63258" x2="87750" y2="61005"/>
                        <a14:foregroundMark x1="88500" y1="60139" x2="93500" y2="66551"/>
                        <a14:foregroundMark x1="92875" y1="63258" x2="93500" y2="69151"/>
                        <a14:foregroundMark x1="92500" y1="69497" x2="92250" y2="71404"/>
                        <a14:foregroundMark x1="93000" y1="64645" x2="90500" y2="61005"/>
                        <a14:foregroundMark x1="90875" y1="61005" x2="94000" y2="69151"/>
                        <a14:foregroundMark x1="91125" y1="62565" x2="95500" y2="67418"/>
                        <a14:foregroundMark x1="90125" y1="61352" x2="87250" y2="61352"/>
                        <a14:foregroundMark x1="86625" y1="61352" x2="92375" y2="61005"/>
                        <a14:foregroundMark x1="85500" y1="61005" x2="91750" y2="61005"/>
                        <a14:foregroundMark x1="86000" y1="60832" x2="96375" y2="66724"/>
                        <a14:foregroundMark x1="92000" y1="59272" x2="87000" y2="59445"/>
                        <a14:foregroundMark x1="94125" y1="70364" x2="90875" y2="80416"/>
                        <a14:foregroundMark x1="76625" y1="82842" x2="80375" y2="82842"/>
                        <a14:foregroundMark x1="75875" y1="83362" x2="82875" y2="83709"/>
                        <a14:foregroundMark x1="76500" y1="84229" x2="81500" y2="84229"/>
                        <a14:foregroundMark x1="88375" y1="84229" x2="91875" y2="83536"/>
                        <a14:foregroundMark x1="82375" y1="83536" x2="88875" y2="83536"/>
                        <a14:foregroundMark x1="82875" y1="84575" x2="89375" y2="8509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916" t="57145" r="2596" b="12271"/>
          <a:stretch/>
        </p:blipFill>
        <p:spPr bwMode="auto">
          <a:xfrm rot="862766">
            <a:off x="4570233" y="5073728"/>
            <a:ext cx="873656" cy="82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5" descr="Chart, line chart&#10;&#10;Description automatically generated">
            <a:extLst>
              <a:ext uri="{FF2B5EF4-FFF2-40B4-BE49-F238E27FC236}">
                <a16:creationId xmlns:a16="http://schemas.microsoft.com/office/drawing/2014/main" id="{16F997D1-CA29-C7ED-21EE-01C4E697E7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430" y="1808062"/>
            <a:ext cx="4677937" cy="338903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602719D-986C-E658-0133-6981F8FF376C}"/>
              </a:ext>
            </a:extLst>
          </p:cNvPr>
          <p:cNvSpPr txBox="1"/>
          <p:nvPr/>
        </p:nvSpPr>
        <p:spPr>
          <a:xfrm>
            <a:off x="4399075" y="5819723"/>
            <a:ext cx="1154643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/>
              <a:t>Strain sensing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F8446AB-4D7A-2D15-F80D-02384E294160}"/>
                  </a:ext>
                </a:extLst>
              </p:cNvPr>
              <p:cNvSpPr txBox="1"/>
              <p:nvPr/>
            </p:nvSpPr>
            <p:spPr>
              <a:xfrm>
                <a:off x="6777569" y="5655898"/>
                <a:ext cx="367057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0" u="none" strike="noStrike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l-GR" b="0" i="1" u="none" strike="noStrike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u="none" strike="noStrike" dirty="0" smtClean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en-GB" b="0" i="1" u="none" strike="noStrike" dirty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d>
                      <m:dPr>
                        <m:begChr m:val="["/>
                        <m:endChr m:val="]"/>
                        <m:ctrlPr>
                          <a:rPr lang="en-GB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GB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b>
                              <m:sSubPr>
                                <m:ctrlPr>
                                  <a:rPr lang="en-GB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u="none" strike="noStrike" dirty="0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</m:d>
                        <m:r>
                          <a:rPr lang="el-GR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el-GR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ctrlP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l-GR" b="0" i="1" u="none" strike="noStrike" dirty="0">
                                <a:solidFill>
                                  <a:schemeClr val="tx1"/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  <m:t>𝜉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l-GR" b="0" i="0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GB" b="0" i="1" u="none" strike="noStrike" dirty="0"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b="0" i="1" u="none" strike="noStrike" dirty="0" smtClean="0"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F8446AB-4D7A-2D15-F80D-02384E294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7569" y="5655898"/>
                <a:ext cx="3670570" cy="369332"/>
              </a:xfrm>
              <a:prstGeom prst="rect">
                <a:avLst/>
              </a:prstGeom>
              <a:blipFill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0E68B9EA-D982-6124-829B-E8E76AB56C15}"/>
              </a:ext>
            </a:extLst>
          </p:cNvPr>
          <p:cNvSpPr txBox="1"/>
          <p:nvPr/>
        </p:nvSpPr>
        <p:spPr>
          <a:xfrm>
            <a:off x="1516933" y="3523977"/>
            <a:ext cx="342616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>
                <a:latin typeface="Arial" panose="020B0604020202020204" pitchFamily="34" charset="0"/>
              </a:rPr>
              <a:t>T</a:t>
            </a:r>
            <a:r>
              <a:rPr lang="en-GB" sz="1100" b="0" i="1" dirty="0">
                <a:effectLst/>
                <a:latin typeface="Arial" panose="020B0604020202020204" pitchFamily="34" charset="0"/>
              </a:rPr>
              <a:t>hrough-coating FBG inscription process [4].</a:t>
            </a:r>
            <a:endParaRPr lang="en-US" sz="11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C2A9CDC-CE8F-C1BD-383B-07748A26EDA8}"/>
              </a:ext>
            </a:extLst>
          </p:cNvPr>
          <p:cNvSpPr txBox="1"/>
          <p:nvPr/>
        </p:nvSpPr>
        <p:spPr>
          <a:xfrm>
            <a:off x="10306231" y="5702064"/>
            <a:ext cx="452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[8]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AE5232-BAE1-B5F0-B58C-866D8A55E6BA}"/>
              </a:ext>
            </a:extLst>
          </p:cNvPr>
          <p:cNvSpPr txBox="1"/>
          <p:nvPr/>
        </p:nvSpPr>
        <p:spPr>
          <a:xfrm>
            <a:off x="6433430" y="5124832"/>
            <a:ext cx="497895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Reflection spectra of an FBG presenting the effect of tensile and compressive strains on the Bragg wavelength.</a:t>
            </a:r>
          </a:p>
        </p:txBody>
      </p:sp>
    </p:spTree>
    <p:extLst>
      <p:ext uri="{BB962C8B-B14F-4D97-AF65-F5344CB8AC3E}">
        <p14:creationId xmlns:p14="http://schemas.microsoft.com/office/powerpoint/2010/main" val="233510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1986B0-3CF8-4730-857D-D1BAD33CF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principle of the RBS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A3660C-8AEF-43F6-B448-CCE86EFED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CE89-F699-488C-A39F-CECA29B09990}" type="datetime1">
              <a:rPr lang="fr-FR" smtClean="0"/>
              <a:t>14/01/2025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A59680-BB38-4593-85F0-028E61214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FBD7A4-E848-42FA-8FC3-3D8DA92C44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4C41F-D07A-45D3-8C65-3403768300C6}" type="slidenum">
              <a:rPr lang="en-GB" smtClean="0"/>
              <a:t>8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E94617-B228-4D97-A92A-B187BB22E81F}"/>
              </a:ext>
            </a:extLst>
          </p:cNvPr>
          <p:cNvSpPr txBox="1"/>
          <p:nvPr/>
        </p:nvSpPr>
        <p:spPr bwMode="auto">
          <a:xfrm>
            <a:off x="492280" y="3912494"/>
            <a:ext cx="71471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Optical Frequency Domain Reflectometry (OFDR) technology in a single-mode optical fiber was reported in 1981 for the first time (</a:t>
            </a:r>
            <a:r>
              <a:rPr lang="en-GB" dirty="0"/>
              <a:t>Eickhoff and Ulrich, 1981) as a method to measure the spatial distribution of the Rayleigh scattering and optical losses along the optical </a:t>
            </a:r>
            <a:r>
              <a:rPr lang="en-GB" dirty="0" err="1"/>
              <a:t>fiber</a:t>
            </a:r>
            <a:r>
              <a:rPr lang="en-GB" dirty="0"/>
              <a:t> (</a:t>
            </a:r>
            <a:r>
              <a:rPr lang="en-GB" b="1" dirty="0"/>
              <a:t>0.5 m</a:t>
            </a:r>
            <a:r>
              <a:rPr lang="en-GB" dirty="0"/>
              <a:t> spatial resolution achieved) [6]</a:t>
            </a:r>
            <a:r>
              <a:rPr lang="en-US" dirty="0"/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However, it has recently been investigated and commercialized for numerous monitoring applications (</a:t>
            </a:r>
            <a:r>
              <a:rPr lang="en-GB" b="1" dirty="0"/>
              <a:t>0.1 mm</a:t>
            </a:r>
            <a:r>
              <a:rPr lang="en-GB" dirty="0"/>
              <a:t> spatial resolution achieved) [11].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5915075-FCD8-4217-A88C-403EE30D0F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4579" y="554096"/>
            <a:ext cx="3897872" cy="2498830"/>
          </a:xfrm>
          <a:prstGeom prst="rect">
            <a:avLst/>
          </a:prstGeom>
        </p:spPr>
      </p:pic>
      <p:pic>
        <p:nvPicPr>
          <p:cNvPr id="2050" name="Picture 2" descr="Canon : Canon Technology | Canon Science Lab | Why Is the Sky Blue?">
            <a:extLst>
              <a:ext uri="{FF2B5EF4-FFF2-40B4-BE49-F238E27FC236}">
                <a16:creationId xmlns:a16="http://schemas.microsoft.com/office/drawing/2014/main" id="{F2003380-EEB8-4763-BA5B-3CF3D2EDDE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4" b="16402"/>
          <a:stretch/>
        </p:blipFill>
        <p:spPr bwMode="auto">
          <a:xfrm>
            <a:off x="1139534" y="1416292"/>
            <a:ext cx="2148154" cy="106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anon : Canon Technology | Canon Science Lab | Why Is the Sky Blue?">
            <a:extLst>
              <a:ext uri="{FF2B5EF4-FFF2-40B4-BE49-F238E27FC236}">
                <a16:creationId xmlns:a16="http://schemas.microsoft.com/office/drawing/2014/main" id="{C6974947-958D-434B-A883-598D70AE4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044" y="1034004"/>
            <a:ext cx="2764473" cy="178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C2C09B-124F-4830-8C19-30EB9CCF0435}"/>
              </a:ext>
            </a:extLst>
          </p:cNvPr>
          <p:cNvSpPr txBox="1"/>
          <p:nvPr/>
        </p:nvSpPr>
        <p:spPr bwMode="auto">
          <a:xfrm>
            <a:off x="492280" y="3128391"/>
            <a:ext cx="71600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Rayleigh backscattering is caused by the random fluctuations in the index profile along the optical fiber.</a:t>
            </a:r>
          </a:p>
        </p:txBody>
      </p:sp>
      <p:pic>
        <p:nvPicPr>
          <p:cNvPr id="16" name="Picture 2" descr="INTERNATIONAL CONFERENCE ON OPTICAL FIBRE SENSORS 2022 (Alexandria, VA) -  Measurement, Control &amp; Testing - Optics - Eyewear - Sciences for Engineers  - Research &amp; Development - Optoelectronics">
            <a:extLst>
              <a:ext uri="{FF2B5EF4-FFF2-40B4-BE49-F238E27FC236}">
                <a16:creationId xmlns:a16="http://schemas.microsoft.com/office/drawing/2014/main" id="{D49319BD-54F3-F089-E6AA-D69185C77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748" y="6345224"/>
            <a:ext cx="697595" cy="3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4C50FA59-FCE0-C975-AD0E-1BF4682D4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879871" y="3299511"/>
            <a:ext cx="3348931" cy="2660475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658C4D-B271-B2EB-E6FF-8BBA10F61EBF}"/>
              </a:ext>
            </a:extLst>
          </p:cNvPr>
          <p:cNvSpPr txBox="1"/>
          <p:nvPr/>
        </p:nvSpPr>
        <p:spPr>
          <a:xfrm>
            <a:off x="1471161" y="2548971"/>
            <a:ext cx="1622235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Rayleigh scattering [9].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49556F-D5AE-8EEE-7298-FD41176B5652}"/>
              </a:ext>
            </a:extLst>
          </p:cNvPr>
          <p:cNvSpPr txBox="1"/>
          <p:nvPr/>
        </p:nvSpPr>
        <p:spPr>
          <a:xfrm>
            <a:off x="3943946" y="2863894"/>
            <a:ext cx="2630668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100" i="1" dirty="0"/>
              <a:t>Rayleigh scattering from air molecules [9].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F60215-C7EA-8CCD-39A5-7951BA878EF3}"/>
              </a:ext>
            </a:extLst>
          </p:cNvPr>
          <p:cNvSpPr txBox="1"/>
          <p:nvPr/>
        </p:nvSpPr>
        <p:spPr>
          <a:xfrm>
            <a:off x="7879871" y="5977490"/>
            <a:ext cx="380401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 dirty="0"/>
              <a:t>Diagram of the operating principle behind c-OFDR.</a:t>
            </a:r>
            <a:endParaRPr lang="en-US" sz="1100" i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54F8B8D-41BF-EC48-03F7-86A6779BF407}"/>
              </a:ext>
            </a:extLst>
          </p:cNvPr>
          <p:cNvSpPr txBox="1"/>
          <p:nvPr/>
        </p:nvSpPr>
        <p:spPr>
          <a:xfrm>
            <a:off x="8104388" y="2855532"/>
            <a:ext cx="286625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/>
              <a:t>Distributed sensing in optical fiber [10].</a:t>
            </a:r>
          </a:p>
        </p:txBody>
      </p:sp>
    </p:spTree>
    <p:extLst>
      <p:ext uri="{BB962C8B-B14F-4D97-AF65-F5344CB8AC3E}">
        <p14:creationId xmlns:p14="http://schemas.microsoft.com/office/powerpoint/2010/main" val="3219061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" grpId="0"/>
      <p:bldP spid="18" grpId="0"/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B60F0-D10E-43F4-8EDF-0F3AE7C2C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the optical fiber strain sensors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BE52C8-B5B6-4973-9368-8294937EE2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10915"/>
            <a:ext cx="3708401" cy="668337"/>
          </a:xfrm>
        </p:spPr>
        <p:txBody>
          <a:bodyPr/>
          <a:lstStyle/>
          <a:p>
            <a:pPr algn="ctr"/>
            <a:r>
              <a:rPr lang="en-US" sz="2400" dirty="0"/>
              <a:t>Works in harshest environments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9B66D5B-AADB-479C-B60F-9CEA7B17CE63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319879"/>
            <a:ext cx="3708401" cy="668337"/>
          </a:xfrm>
        </p:spPr>
        <p:txBody>
          <a:bodyPr/>
          <a:lstStyle/>
          <a:p>
            <a:pPr algn="ctr"/>
            <a:r>
              <a:rPr lang="en-US" sz="2400" dirty="0"/>
              <a:t>Flexibility</a:t>
            </a:r>
            <a:endParaRPr lang="en-US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0F73EDF-BAB5-4F71-BB3A-1FBF1C4F3C7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082A1EBA-455D-412D-8DA4-50D157D53C0F}" type="datetime1">
              <a:rPr lang="fr-FR" smtClean="0"/>
              <a:t>14/01/2025</a:t>
            </a:fld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DB2A37D-3A48-458A-8DF1-88652282CEB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D84C41F-D07A-45D3-8C65-3403768300C6}" type="slidenum">
              <a:rPr lang="en-GB" smtClean="0"/>
              <a:t>9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3AC8E88-1555-46CF-AEF8-21874B5EF1C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Optical Fibre Discussion with STFC team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E30387-DD06-483A-B300-024E8D24B805}"/>
              </a:ext>
            </a:extLst>
          </p:cNvPr>
          <p:cNvSpPr txBox="1"/>
          <p:nvPr/>
        </p:nvSpPr>
        <p:spPr bwMode="auto">
          <a:xfrm>
            <a:off x="4666741" y="4650912"/>
            <a:ext cx="3149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Very small;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From 125</a:t>
            </a:r>
            <a:r>
              <a:rPr lang="el-GR" sz="1600" dirty="0"/>
              <a:t> μ</a:t>
            </a:r>
            <a:r>
              <a:rPr lang="en-US" sz="1600" dirty="0"/>
              <a:t>m down to </a:t>
            </a:r>
            <a:r>
              <a:rPr lang="el-GR" sz="1600" b="1" dirty="0"/>
              <a:t>40 μ</a:t>
            </a:r>
            <a:r>
              <a:rPr lang="en-US" sz="1600" b="1" dirty="0"/>
              <a:t>m</a:t>
            </a:r>
            <a:r>
              <a:rPr lang="en-US" sz="1600" dirty="0"/>
              <a:t> cladding diameter;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Less invasive than ESG;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Lightweight.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9AA5021-09B6-4698-83A3-710FC1651B60}"/>
              </a:ext>
            </a:extLst>
          </p:cNvPr>
          <p:cNvSpPr txBox="1"/>
          <p:nvPr/>
        </p:nvSpPr>
        <p:spPr bwMode="auto">
          <a:xfrm>
            <a:off x="8768676" y="1886583"/>
            <a:ext cx="322228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FBG technique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Real-time sensing up to 40 sensors per single optical fiber (depending on the optical interrogator performance);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Static and dynamic measurements up to 2000 Hz;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Better time resolution.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RBS technique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Ultra-high spatial resolution down to 0.65 mm;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Static and dynamic measurements up to 250 Hz;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Better spatial resolution.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A249B93-0E2B-40CE-9481-B6DAC30C3CA8}"/>
              </a:ext>
            </a:extLst>
          </p:cNvPr>
          <p:cNvSpPr txBox="1"/>
          <p:nvPr/>
        </p:nvSpPr>
        <p:spPr bwMode="auto">
          <a:xfrm>
            <a:off x="394538" y="4650913"/>
            <a:ext cx="41488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Immune to electromagnetic interference;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Chemically inert;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Different optical fiber types can be used depending on the need (radiation-hard; high-temperature, water-resistant, etc.).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A9931FA-F9FA-4704-9350-F97437DB5D7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34" t="9973" r="15251" b="3914"/>
          <a:stretch/>
        </p:blipFill>
        <p:spPr bwMode="auto">
          <a:xfrm>
            <a:off x="511149" y="2061571"/>
            <a:ext cx="1831785" cy="10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52C0B41-3450-49EF-A64A-795B93B38F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64" t="1976" r="-1586" b="6767"/>
          <a:stretch/>
        </p:blipFill>
        <p:spPr>
          <a:xfrm rot="10800000">
            <a:off x="1799246" y="2361076"/>
            <a:ext cx="1938834" cy="10641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06C5140-2355-4014-BDBF-CBECC51EA80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49"/>
          <a:stretch/>
        </p:blipFill>
        <p:spPr bwMode="auto">
          <a:xfrm>
            <a:off x="707155" y="3205380"/>
            <a:ext cx="1951087" cy="101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lc="http://schemas.openxmlformats.org/drawingml/2006/lockedCanvas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Fiber optics goes nano TRN 011404">
            <a:extLst>
              <a:ext uri="{FF2B5EF4-FFF2-40B4-BE49-F238E27FC236}">
                <a16:creationId xmlns:a16="http://schemas.microsoft.com/office/drawing/2014/main" id="{48A14DAB-506B-4650-BCBE-DBA1D147C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41" y="1729057"/>
            <a:ext cx="1770720" cy="277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Stock image of Bundle of optical fibers held in hand |  ScienceStockPhotos.com">
            <a:extLst>
              <a:ext uri="{FF2B5EF4-FFF2-40B4-BE49-F238E27FC236}">
                <a16:creationId xmlns:a16="http://schemas.microsoft.com/office/drawing/2014/main" id="{AA72B708-27CC-42CC-935B-1428D7FEA6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17"/>
          <a:stretch/>
        </p:blipFill>
        <p:spPr bwMode="auto">
          <a:xfrm>
            <a:off x="6130898" y="2350250"/>
            <a:ext cx="1644484" cy="129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adiation Protection guidelines for TS &amp;amp; (E)YETS">
            <a:extLst>
              <a:ext uri="{FF2B5EF4-FFF2-40B4-BE49-F238E27FC236}">
                <a16:creationId xmlns:a16="http://schemas.microsoft.com/office/drawing/2014/main" id="{4809E2D0-E3E1-4883-B097-E5667B267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2459" y="3354688"/>
            <a:ext cx="1666754" cy="118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Flèche vers la droite 7">
            <a:extLst>
              <a:ext uri="{FF2B5EF4-FFF2-40B4-BE49-F238E27FC236}">
                <a16:creationId xmlns:a16="http://schemas.microsoft.com/office/drawing/2014/main" id="{958733A3-62F5-8F04-6801-AE8C0A41ACDE}"/>
              </a:ext>
            </a:extLst>
          </p:cNvPr>
          <p:cNvSpPr/>
          <p:nvPr/>
        </p:nvSpPr>
        <p:spPr>
          <a:xfrm>
            <a:off x="8175852" y="1971941"/>
            <a:ext cx="511902" cy="2020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èche vers la droite 24">
            <a:extLst>
              <a:ext uri="{FF2B5EF4-FFF2-40B4-BE49-F238E27FC236}">
                <a16:creationId xmlns:a16="http://schemas.microsoft.com/office/drawing/2014/main" id="{B232C143-B7FF-42D0-850E-FAF736EC082C}"/>
              </a:ext>
            </a:extLst>
          </p:cNvPr>
          <p:cNvSpPr/>
          <p:nvPr/>
        </p:nvSpPr>
        <p:spPr>
          <a:xfrm>
            <a:off x="8175852" y="4401212"/>
            <a:ext cx="511902" cy="2020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" descr="INTERNATIONAL CONFERENCE ON OPTICAL FIBRE SENSORS 2022 (Alexandria, VA) -  Measurement, Control &amp; Testing - Optics - Eyewear - Sciences for Engineers  - Research &amp; Development - Optoelectronics">
            <a:extLst>
              <a:ext uri="{FF2B5EF4-FFF2-40B4-BE49-F238E27FC236}">
                <a16:creationId xmlns:a16="http://schemas.microsoft.com/office/drawing/2014/main" id="{81AEC105-7D43-EFFB-F6BC-9EA2DEF389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8748" y="6345224"/>
            <a:ext cx="697595" cy="358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1F14A41-4FAE-7731-83DF-97ED55428207}"/>
              </a:ext>
            </a:extLst>
          </p:cNvPr>
          <p:cNvSpPr txBox="1"/>
          <p:nvPr/>
        </p:nvSpPr>
        <p:spPr>
          <a:xfrm>
            <a:off x="707155" y="4262713"/>
            <a:ext cx="121530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i="1" dirty="0"/>
              <a:t>Source: CERN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0E88AE52-BAFA-E96A-400F-8F127E7A4A48}"/>
              </a:ext>
            </a:extLst>
          </p:cNvPr>
          <p:cNvSpPr txBox="1">
            <a:spLocks/>
          </p:cNvSpPr>
          <p:nvPr/>
        </p:nvSpPr>
        <p:spPr>
          <a:xfrm>
            <a:off x="7972450" y="1380152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/>
              <a:t>Applications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60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8" grpId="0" animBg="1"/>
      <p:bldP spid="2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26634</TotalTime>
  <Words>2322</Words>
  <Application>Microsoft Office PowerPoint</Application>
  <PresentationFormat>Widescreen</PresentationFormat>
  <Paragraphs>482</Paragraphs>
  <Slides>40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Calibri</vt:lpstr>
      <vt:lpstr>Cambria Math</vt:lpstr>
      <vt:lpstr>Symbol</vt:lpstr>
      <vt:lpstr>Wingdings</vt:lpstr>
      <vt:lpstr>Office Theme</vt:lpstr>
      <vt:lpstr>Optical Fibre Sensing CRAB Cryomodule</vt:lpstr>
      <vt:lpstr>Introduction</vt:lpstr>
      <vt:lpstr>Introduction  </vt:lpstr>
      <vt:lpstr>Introduction  </vt:lpstr>
      <vt:lpstr>Strain Sensing Techniques at CERN</vt:lpstr>
      <vt:lpstr>Principles of Optical Fibre Sensing (OFS)</vt:lpstr>
      <vt:lpstr>Working principle of the FBG</vt:lpstr>
      <vt:lpstr>Working principle of the RBS</vt:lpstr>
      <vt:lpstr>Advantages of the optical fiber strain sensors</vt:lpstr>
      <vt:lpstr>Strain sensing at cryogenic temperatures</vt:lpstr>
      <vt:lpstr>Technical Challenges</vt:lpstr>
      <vt:lpstr>Technical Challenges</vt:lpstr>
      <vt:lpstr>Validation Process</vt:lpstr>
      <vt:lpstr>Validation Process</vt:lpstr>
      <vt:lpstr>Applications</vt:lpstr>
      <vt:lpstr>Applications</vt:lpstr>
      <vt:lpstr>Applications</vt:lpstr>
      <vt:lpstr>Applications</vt:lpstr>
      <vt:lpstr>Developments</vt:lpstr>
      <vt:lpstr>Developments</vt:lpstr>
      <vt:lpstr>Crab Cavity instrumentation Design</vt:lpstr>
      <vt:lpstr>Fiber Bragg grating based strain sensor</vt:lpstr>
      <vt:lpstr>Optical fiber bonding</vt:lpstr>
      <vt:lpstr>Fiber Bragg grating based strain sensor</vt:lpstr>
      <vt:lpstr>Optical fiber bonding</vt:lpstr>
      <vt:lpstr>Optical fiber flange configuration</vt:lpstr>
      <vt:lpstr>Optical fiber flange configuration</vt:lpstr>
      <vt:lpstr>Crab Cavity instrumentation Results</vt:lpstr>
      <vt:lpstr>Transport results – Optical measurement system</vt:lpstr>
      <vt:lpstr>Transport results – Optical measurement system</vt:lpstr>
      <vt:lpstr>Transport results – Optical measurement system</vt:lpstr>
      <vt:lpstr>Transport results – Optical measurement system</vt:lpstr>
      <vt:lpstr>Transport Results – Worst case event</vt:lpstr>
      <vt:lpstr>Transport Results – Worst case event</vt:lpstr>
      <vt:lpstr>Repair of Cavity #1 FPC (Straightening)</vt:lpstr>
      <vt:lpstr>Repair of Cavity #1 FPC (Straightening)</vt:lpstr>
      <vt:lpstr>Crab Cavity instrumentation What’s next ?</vt:lpstr>
      <vt:lpstr>Expected instrumentation</vt:lpstr>
      <vt:lpstr>What do we expect from STFC team ?</vt:lpstr>
      <vt:lpstr>Discussions and Lab Visit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Optical Fiber Sensing at CERN</dc:title>
  <dc:creator>Diego Di Francesca</dc:creator>
  <cp:lastModifiedBy>Michael Guinchard</cp:lastModifiedBy>
  <cp:revision>80</cp:revision>
  <cp:lastPrinted>2020-01-30T13:49:18Z</cp:lastPrinted>
  <dcterms:created xsi:type="dcterms:W3CDTF">2023-06-28T07:16:43Z</dcterms:created>
  <dcterms:modified xsi:type="dcterms:W3CDTF">2025-01-14T09:56:25Z</dcterms:modified>
</cp:coreProperties>
</file>